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91" r:id="rId2"/>
    <p:sldId id="258" r:id="rId3"/>
    <p:sldId id="257" r:id="rId4"/>
    <p:sldId id="259" r:id="rId5"/>
    <p:sldId id="260" r:id="rId6"/>
    <p:sldId id="261" r:id="rId7"/>
    <p:sldId id="263" r:id="rId8"/>
    <p:sldId id="272" r:id="rId9"/>
    <p:sldId id="278" r:id="rId10"/>
    <p:sldId id="275" r:id="rId11"/>
    <p:sldId id="280" r:id="rId12"/>
    <p:sldId id="281" r:id="rId13"/>
    <p:sldId id="279" r:id="rId14"/>
    <p:sldId id="283" r:id="rId15"/>
    <p:sldId id="284" r:id="rId16"/>
    <p:sldId id="273" r:id="rId17"/>
    <p:sldId id="274" r:id="rId18"/>
    <p:sldId id="290" r:id="rId19"/>
    <p:sldId id="289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28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63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13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61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03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70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23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849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84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50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03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40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620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415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15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232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73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12402B-7788-45A1-8A2C-68500CC4A1C2}" type="datetimeFigureOut">
              <a:rPr lang="en-NZ" smtClean="0"/>
              <a:t>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5AF2-CECB-4DF3-BDA3-0FD44B0988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3925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691027-ABB9-493A-A590-A2BAA1E986A6}"/>
              </a:ext>
            </a:extLst>
          </p:cNvPr>
          <p:cNvSpPr txBox="1">
            <a:spLocks/>
          </p:cNvSpPr>
          <p:nvPr/>
        </p:nvSpPr>
        <p:spPr>
          <a:xfrm>
            <a:off x="390617" y="559293"/>
            <a:ext cx="11034943" cy="443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latin typeface="Calibri" panose="020F0502020204030204" pitchFamily="34" charset="0"/>
                <a:cs typeface="Times New Roman" pitchFamily="18" charset="0"/>
              </a:rPr>
              <a:t>Information System Analysis &amp; Design</a:t>
            </a:r>
            <a:endParaRPr lang="en-NZ" sz="4800" dirty="0">
              <a:latin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E3802-A50D-4875-A0F1-679575839C14}"/>
              </a:ext>
            </a:extLst>
          </p:cNvPr>
          <p:cNvSpPr txBox="1">
            <a:spLocks/>
          </p:cNvSpPr>
          <p:nvPr/>
        </p:nvSpPr>
        <p:spPr>
          <a:xfrm>
            <a:off x="1781679" y="3925537"/>
            <a:ext cx="8637072" cy="97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itchFamily="18" charset="0"/>
              </a:rPr>
              <a:t>   ‘REPAIR-MADE-EASY(RME) INFORMATION SYSTEM’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668184-8FD5-4FC3-B900-8EC8989FBCF5}"/>
              </a:ext>
            </a:extLst>
          </p:cNvPr>
          <p:cNvSpPr/>
          <p:nvPr/>
        </p:nvSpPr>
        <p:spPr>
          <a:xfrm>
            <a:off x="236157" y="4995922"/>
            <a:ext cx="5671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>
                <a:latin typeface="Calibri" panose="020F0502020204030204" pitchFamily="34" charset="0"/>
                <a:cs typeface="Times New Roman" pitchFamily="18" charset="0"/>
              </a:rPr>
              <a:t>Prepared By: 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Times New Roman" pitchFamily="18" charset="0"/>
              </a:rPr>
              <a:t>BISHAL BUDHATHOKI (12116421)</a:t>
            </a:r>
          </a:p>
          <a:p>
            <a:r>
              <a:rPr lang="en-US" b="1" dirty="0">
                <a:latin typeface="Calibri" panose="020F0502020204030204" pitchFamily="34" charset="0"/>
                <a:cs typeface="Times New Roman" pitchFamily="18" charset="0"/>
              </a:rPr>
              <a:t>RABINA PRAJAPATI (12117176)</a:t>
            </a:r>
          </a:p>
          <a:p>
            <a:r>
              <a:rPr lang="en-US" b="1" dirty="0">
                <a:latin typeface="Calibri" panose="020F0502020204030204" pitchFamily="34" charset="0"/>
                <a:cs typeface="Times New Roman" pitchFamily="18" charset="0"/>
              </a:rPr>
              <a:t>SAKAR SAINJU (12120342)</a:t>
            </a:r>
          </a:p>
          <a:p>
            <a:r>
              <a:rPr lang="en-US" b="1" dirty="0">
                <a:latin typeface="Calibri" panose="020F0502020204030204" pitchFamily="34" charset="0"/>
                <a:cs typeface="Times New Roman" pitchFamily="18" charset="0"/>
              </a:rPr>
              <a:t>AJAY MALL (12123341)</a:t>
            </a:r>
          </a:p>
        </p:txBody>
      </p:sp>
    </p:spTree>
    <p:extLst>
      <p:ext uri="{BB962C8B-B14F-4D97-AF65-F5344CB8AC3E}">
        <p14:creationId xmlns:p14="http://schemas.microsoft.com/office/powerpoint/2010/main" val="1978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E8148-FBE2-405C-8AC1-4EDCFDC3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Sign up Page</a:t>
            </a:r>
            <a:endParaRPr lang="en-NZ" sz="3200">
              <a:solidFill>
                <a:srgbClr val="EBEBE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D7F9-E08B-47F4-A6D7-E9345D3A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AU" sz="140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given snapshot indicates the sign up page for the patrons.</a:t>
            </a:r>
          </a:p>
          <a:p>
            <a:endParaRPr lang="en-NZ" sz="140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CF28E-9AD0-4221-AAD7-AE223D26073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/>
          <a:stretch/>
        </p:blipFill>
        <p:spPr bwMode="auto">
          <a:xfrm>
            <a:off x="5050389" y="1447799"/>
            <a:ext cx="6493910" cy="457200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205829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3DFF-8A8D-4D1B-9F71-ADF1DF85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Product Page</a:t>
            </a:r>
            <a:endParaRPr lang="en-NZ" sz="3200">
              <a:solidFill>
                <a:srgbClr val="EBEBE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0E09-8B9D-4863-9DCB-715FDBB8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AU" sz="14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below snapshot indicates the product page from where the customer can order online. </a:t>
            </a:r>
          </a:p>
          <a:p>
            <a:endParaRPr lang="en-NZ" sz="14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20BF2-D41D-4433-80CC-8A216E85A2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843"/>
            <a:ext cx="6495847" cy="365391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4305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702BD-133F-4048-A979-EA14B6C5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Payment Page</a:t>
            </a:r>
            <a:endParaRPr lang="en-NZ" sz="3200">
              <a:solidFill>
                <a:srgbClr val="EBEBE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DD9D-5688-460B-B15A-EB8A2DDF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AU" sz="14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below snapshot indicates the ongoing payment process.</a:t>
            </a:r>
          </a:p>
          <a:p>
            <a:endParaRPr lang="en-NZ" sz="14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13F6F-859F-40D9-8488-62DBF601CF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843"/>
            <a:ext cx="6495847" cy="365391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98747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D54E-76FF-40F0-8310-B8C601A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RME- Add Product Form</a:t>
            </a:r>
            <a:endParaRPr lang="en-NZ" sz="3200">
              <a:solidFill>
                <a:srgbClr val="EBEBE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0D06-1C10-4AEF-AFA6-A27237E5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AU" sz="14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following snapshot represents the add new product form this will be fill by employee.</a:t>
            </a:r>
          </a:p>
          <a:p>
            <a:endParaRPr lang="en-NZ" sz="14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8B92C-D3B3-4E28-953B-A6AC1050F0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843"/>
            <a:ext cx="6495847" cy="365391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669041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702BD-133F-4048-A979-EA14B6C5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 Page</a:t>
            </a:r>
            <a:endParaRPr lang="en-NZ" sz="3200">
              <a:solidFill>
                <a:srgbClr val="EBEBE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DD9D-5688-460B-B15A-EB8A2DDF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AU" sz="140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below snapshot is the report page for the transactions.</a:t>
            </a:r>
            <a:endParaRPr lang="en-NZ" sz="14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980B1-0946-4341-ADAA-CF3BA597F4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843"/>
            <a:ext cx="6495847" cy="365391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70977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E229-B62E-4F12-BC3E-0DC97828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Feedback Page</a:t>
            </a:r>
            <a:endParaRPr lang="en-NZ" sz="3200">
              <a:solidFill>
                <a:srgbClr val="EBEBE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1059-2B8A-4BD9-A958-7D3CE4F1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AU" sz="140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below snapshot represents the feedback of the service from the RME Information system.</a:t>
            </a:r>
          </a:p>
          <a:p>
            <a:endParaRPr lang="en-NZ" sz="1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75DDD-D21F-47CD-9034-34EAA845BE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843"/>
            <a:ext cx="6495847" cy="365391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68284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2F50-F6CE-4BAF-9ED9-FA1EBC84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Tools &amp; Technology Used</a:t>
            </a:r>
            <a:endParaRPr lang="en-NZ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B4C2-092F-405D-9BE9-CA45B66C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5196" indent="-3429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Adobe XD</a:t>
            </a:r>
          </a:p>
          <a:p>
            <a:pPr marL="425196" indent="-3429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Microsoft Visio 2016</a:t>
            </a:r>
          </a:p>
          <a:p>
            <a:pPr marL="425196" indent="-3429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MS Word and MS PowerPoint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781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539F-0365-42F0-8008-5F8D6BC6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95" y="2618870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endParaRPr lang="en-NZ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7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417F-6A57-4AE2-B266-7752EB7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latin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2C01-82AA-42D7-9657-9A89AE34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Adams, C,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‘What is Context Diagram and What are the benefits of creating one?’,  viewed 30 September 2019, https://www.modernanalyst.com/Careers/InterviewQuestions/tabid/128/ID/1433/What-is-a-Context-Diagram-and-what-are-the-benefits-of-creating-one.aspx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Lucidchart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Context Data Flow Diagram Template, viewed 30 September 2019, https://www.lucidchart.com/pages/templates/data-flow-diagram/context-data-flow-diagram-template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Arthur M. Langer,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Analysis and Design of Information Systems,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Third Edition, Springer-Verlag London Limited 2008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2015, ‘Use Case Diagram Guidelines for Better Use Cases’, </a:t>
            </a:r>
            <a:r>
              <a:rPr lang="en-AU" sz="2400" i="1" dirty="0" err="1">
                <a:latin typeface="Times New Roman" pitchFamily="18" charset="0"/>
                <a:cs typeface="Times New Roman" pitchFamily="18" charset="0"/>
              </a:rPr>
              <a:t>Creately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, viewed 01 October 2019, http://creately.com/blog/diagrams/use-case-diagram-guidelines</a:t>
            </a:r>
          </a:p>
          <a:p>
            <a:pPr marL="0" indent="0">
              <a:buNone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‘What is a Data Flow Diagram’, 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Lucid Chart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, viewed 01 October 2019, https://www.lucidchart.com/pages/data-flow-diagram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186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D5BC-3757-4221-BC0F-A0C2CAC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194560"/>
            <a:ext cx="11247120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tx1">
                    <a:lumMod val="9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1597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85DC-10A9-40FE-806C-C8221A67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25880"/>
            <a:ext cx="3732904" cy="4206240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Presentation </a:t>
            </a:r>
            <a:b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lang="en-NZ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8DAF-6DF1-4EE9-BFB8-5339FFE8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482600"/>
            <a:ext cx="6605331" cy="5892493"/>
          </a:xfrm>
        </p:spPr>
        <p:txBody>
          <a:bodyPr anchor="ctr">
            <a:norm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A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A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Desired system</a:t>
            </a:r>
          </a:p>
          <a:p>
            <a:r>
              <a:rPr lang="en-A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Key functional requirement</a:t>
            </a:r>
          </a:p>
          <a:p>
            <a:r>
              <a:rPr lang="en-A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Prototype snapshots</a:t>
            </a:r>
          </a:p>
          <a:p>
            <a:r>
              <a:rPr lang="en-A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Technology &amp; tools used</a:t>
            </a:r>
          </a:p>
          <a:p>
            <a:r>
              <a:rPr lang="en-A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Reflection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0098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BFF6-CC57-43A2-9C5D-555A2E62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204111"/>
            <a:ext cx="11471565" cy="33678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800" spc="15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28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B9D0-AA12-42D7-9BB9-E93663A0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NZ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B187-2B3B-4F1E-9033-9BA80EDD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Repair-Made-Easy (RME) Inc’, a store located in the city of Melbourne, Australia.</a:t>
            </a:r>
          </a:p>
          <a:p>
            <a:pPr marL="425196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 current system has many issues which needs to be resolved.</a:t>
            </a:r>
          </a:p>
          <a:p>
            <a:pPr marL="425196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rovides spare parts and services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425196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Manual process</a:t>
            </a:r>
          </a:p>
          <a:p>
            <a:pPr marL="425196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 security</a:t>
            </a:r>
          </a:p>
          <a:p>
            <a:pPr marL="425196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Lack of inventory awareness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73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D4B0-0814-476F-A131-4D2E1FAD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  <a:endParaRPr lang="en-NZ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E3DB-213F-4004-93BC-952CA3DC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496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Manual processing</a:t>
            </a:r>
          </a:p>
          <a:p>
            <a:pPr marL="425196" indent="-342900"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Lack of User dashboard</a:t>
            </a:r>
          </a:p>
          <a:p>
            <a:pPr marL="425196">
              <a:buFont typeface="Wingdings" panose="05000000000000000000" pitchFamily="2" charset="2"/>
              <a:buChar char="§"/>
            </a:pPr>
            <a:r>
              <a:rPr lang="en-NZ" sz="2600" dirty="0">
                <a:latin typeface="Calibri" panose="020F0502020204030204" pitchFamily="34" charset="0"/>
                <a:cs typeface="Calibri" panose="020F0502020204030204" pitchFamily="34" charset="0"/>
              </a:rPr>
              <a:t>Human error</a:t>
            </a:r>
            <a:endParaRPr lang="en-US" sz="2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25196" indent="-342900"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Customers are unable to track their orders.</a:t>
            </a:r>
          </a:p>
          <a:p>
            <a:pPr marL="425196" indent="-342900"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Difficulties if scale up when business grows.</a:t>
            </a:r>
          </a:p>
        </p:txBody>
      </p:sp>
    </p:spTree>
    <p:extLst>
      <p:ext uri="{BB962C8B-B14F-4D97-AF65-F5344CB8AC3E}">
        <p14:creationId xmlns:p14="http://schemas.microsoft.com/office/powerpoint/2010/main" val="19426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E9ED-ADE9-4B68-8C34-C729D6A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Desired System</a:t>
            </a:r>
            <a:endParaRPr lang="en-NZ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229C-731F-4AEE-B82B-D8B2D0D7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AU" sz="2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25196" lvl="0" indent="-342900">
              <a:buFont typeface="Wingdings" panose="05000000000000000000" pitchFamily="2" charset="2"/>
              <a:buChar char="§"/>
            </a:pPr>
            <a:r>
              <a:rPr lang="en-AU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Web-based</a:t>
            </a:r>
          </a:p>
          <a:p>
            <a:pPr marL="425196" lvl="0"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Centralized database </a:t>
            </a:r>
          </a:p>
          <a:p>
            <a:pPr marL="425196" lvl="0">
              <a:buFont typeface="Wingdings" panose="05000000000000000000" pitchFamily="2" charset="2"/>
              <a:buChar char="§"/>
            </a:pPr>
            <a:r>
              <a:rPr lang="en-AU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Customer can track their orders</a:t>
            </a:r>
          </a:p>
          <a:p>
            <a:pPr marL="425196" lvl="0" indent="-342900">
              <a:buFont typeface="Wingdings" panose="05000000000000000000" pitchFamily="2" charset="2"/>
              <a:buChar char="§"/>
            </a:pPr>
            <a:r>
              <a:rPr lang="en-AU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Print/download invoices</a:t>
            </a:r>
          </a:p>
          <a:p>
            <a:pPr marL="425196" lvl="0" indent="-342900">
              <a:buFont typeface="Wingdings" panose="05000000000000000000" pitchFamily="2" charset="2"/>
              <a:buChar char="§"/>
            </a:pPr>
            <a:r>
              <a:rPr lang="en-AU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Automated system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41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6A96-D767-4522-8B02-B031FE44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Key Functional Requirements</a:t>
            </a:r>
            <a:endParaRPr lang="en-NZ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3D11-3C16-4811-B02A-76A7AA28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17696"/>
            <a:ext cx="9784080" cy="4206240"/>
          </a:xfrm>
        </p:spPr>
        <p:txBody>
          <a:bodyPr/>
          <a:lstStyle/>
          <a:p>
            <a:pPr marL="425196" indent="-3429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Admin handle all the process .</a:t>
            </a:r>
          </a:p>
          <a:p>
            <a:pPr marL="425196" indent="-3429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Customer can create and manage his/her profile.</a:t>
            </a:r>
          </a:p>
          <a:p>
            <a:pPr marL="425196" indent="-3429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Customer can order and track the product.</a:t>
            </a:r>
          </a:p>
          <a:p>
            <a:pPr marL="425196" indent="-3429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Employees can view the daily transactions and customer’s order </a:t>
            </a:r>
          </a:p>
          <a:p>
            <a:pPr marL="425196" indent="-34290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Employees can track the stock in the inventory and can the product from the suppliers.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1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72A8-7F07-4036-8B43-707DAC8E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Critical Use Cases</a:t>
            </a:r>
            <a:endParaRPr lang="en-NZ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D762-10DE-4B8C-8F78-49C6491C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64688"/>
            <a:ext cx="9784080" cy="4206240"/>
          </a:xfrm>
        </p:spPr>
        <p:txBody>
          <a:bodyPr/>
          <a:lstStyle/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User Registration</a:t>
            </a:r>
          </a:p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Login/Logout</a:t>
            </a:r>
          </a:p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Print/Download transactions </a:t>
            </a:r>
          </a:p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Print/Download Consolidated orders</a:t>
            </a:r>
          </a:p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Track orders from suppliers</a:t>
            </a:r>
          </a:p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View Previous order details</a:t>
            </a:r>
          </a:p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Generate invoices</a:t>
            </a:r>
          </a:p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Update Personal Information</a:t>
            </a:r>
          </a:p>
          <a:p>
            <a:pPr marL="539496" indent="-457200">
              <a:lnSpc>
                <a:spcPct val="70000"/>
              </a:lnSpc>
              <a:buFont typeface="+mj-lt"/>
              <a:buAutoNum type="arabicPeriod"/>
            </a:pP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Online Payments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66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8ABE5-B65D-4617-970B-8EB69E99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endParaRPr lang="en-NZ" sz="3200">
              <a:solidFill>
                <a:srgbClr val="EBEBE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6FA5-ECC7-417C-843B-2A884B777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425196" indent="-342900">
              <a:buFont typeface="Wingdings" panose="05000000000000000000" pitchFamily="2" charset="2"/>
              <a:buChar char="§"/>
            </a:pPr>
            <a:r>
              <a:rPr lang="en-AU" sz="140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given snapshot indicates the home page for the customers where they can see products. </a:t>
            </a:r>
          </a:p>
          <a:p>
            <a:endParaRPr lang="en-NZ" sz="14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3796D-78B1-421E-BDDB-3EC4A48524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843"/>
            <a:ext cx="6495847" cy="365391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13384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72FB9-4EB1-4F6B-8621-C61C9661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Sign in Page</a:t>
            </a:r>
            <a:endParaRPr lang="en-NZ" sz="3200">
              <a:solidFill>
                <a:srgbClr val="EBEBE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2132-EBEB-4F7C-B9F0-57371DA1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AU" sz="140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Following snapshot indicates the login page for the patrons.</a:t>
            </a:r>
          </a:p>
          <a:p>
            <a:endParaRPr lang="en-NZ" sz="1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2FF53-1AFC-4C06-9E33-E5E6730D87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843"/>
            <a:ext cx="6495847" cy="365391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773983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465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Presentation  Overview</vt:lpstr>
      <vt:lpstr>Introduction</vt:lpstr>
      <vt:lpstr>Existing System</vt:lpstr>
      <vt:lpstr>Desired System</vt:lpstr>
      <vt:lpstr>Key Functional Requirements</vt:lpstr>
      <vt:lpstr>Critical Use Cases</vt:lpstr>
      <vt:lpstr>Home Page</vt:lpstr>
      <vt:lpstr>Sign in Page</vt:lpstr>
      <vt:lpstr>Sign up Page</vt:lpstr>
      <vt:lpstr>Product Page</vt:lpstr>
      <vt:lpstr>Payment Page</vt:lpstr>
      <vt:lpstr>RME- Add Product Form</vt:lpstr>
      <vt:lpstr>Report Page</vt:lpstr>
      <vt:lpstr>Feedback Page</vt:lpstr>
      <vt:lpstr>Tools &amp; Technology Used</vt:lpstr>
      <vt:lpstr>Conclusion </vt:lpstr>
      <vt:lpstr>References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Analysis &amp;          Design</dc:title>
  <dc:creator>Ajay Mall</dc:creator>
  <cp:lastModifiedBy>Ajay Mall</cp:lastModifiedBy>
  <cp:revision>17</cp:revision>
  <dcterms:created xsi:type="dcterms:W3CDTF">2019-10-04T02:37:19Z</dcterms:created>
  <dcterms:modified xsi:type="dcterms:W3CDTF">2019-10-04T08:33:17Z</dcterms:modified>
</cp:coreProperties>
</file>