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1" r:id="rId3"/>
    <p:sldId id="330" r:id="rId4"/>
    <p:sldId id="329" r:id="rId5"/>
    <p:sldId id="331" r:id="rId6"/>
    <p:sldId id="293" r:id="rId7"/>
    <p:sldId id="260" r:id="rId8"/>
    <p:sldId id="268" r:id="rId9"/>
    <p:sldId id="267" r:id="rId10"/>
    <p:sldId id="297" r:id="rId11"/>
    <p:sldId id="266" r:id="rId12"/>
    <p:sldId id="271" r:id="rId13"/>
    <p:sldId id="273" r:id="rId14"/>
    <p:sldId id="305" r:id="rId15"/>
    <p:sldId id="325" r:id="rId16"/>
    <p:sldId id="336" r:id="rId17"/>
    <p:sldId id="326" r:id="rId18"/>
    <p:sldId id="306" r:id="rId19"/>
    <p:sldId id="307" r:id="rId20"/>
    <p:sldId id="309" r:id="rId21"/>
    <p:sldId id="313" r:id="rId22"/>
    <p:sldId id="310" r:id="rId23"/>
    <p:sldId id="339" r:id="rId24"/>
    <p:sldId id="340" r:id="rId25"/>
    <p:sldId id="308" r:id="rId26"/>
    <p:sldId id="318" r:id="rId27"/>
    <p:sldId id="312" r:id="rId28"/>
    <p:sldId id="337" r:id="rId29"/>
    <p:sldId id="320" r:id="rId30"/>
    <p:sldId id="321" r:id="rId31"/>
    <p:sldId id="287" r:id="rId32"/>
    <p:sldId id="334" r:id="rId33"/>
    <p:sldId id="322" r:id="rId34"/>
    <p:sldId id="276" r:id="rId35"/>
    <p:sldId id="342" r:id="rId36"/>
    <p:sldId id="269" r:id="rId37"/>
    <p:sldId id="295" r:id="rId38"/>
    <p:sldId id="341" r:id="rId39"/>
    <p:sldId id="338" r:id="rId40"/>
    <p:sldId id="292" r:id="rId41"/>
    <p:sldId id="286" r:id="rId42"/>
    <p:sldId id="332" r:id="rId43"/>
    <p:sldId id="284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8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Plot of two signals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 features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AD-4201-827C-5962BFB95E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 features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AD-4201-827C-5962BFB95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6175856"/>
        <c:axId val="426175072"/>
      </c:lineChart>
      <c:catAx>
        <c:axId val="42617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175072"/>
        <c:crosses val="autoZero"/>
        <c:auto val="1"/>
        <c:lblAlgn val="ctr"/>
        <c:lblOffset val="100"/>
        <c:noMultiLvlLbl val="0"/>
      </c:catAx>
      <c:valAx>
        <c:axId val="42617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17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Recognized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Calculator</c:v>
                </c:pt>
                <c:pt idx="1">
                  <c:v>Key</c:v>
                </c:pt>
                <c:pt idx="2">
                  <c:v>Multimeter</c:v>
                </c:pt>
                <c:pt idx="3">
                  <c:v>Pen</c:v>
                </c:pt>
                <c:pt idx="4">
                  <c:v>Watch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6-4C59-9D1B-E0F85515E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False Recognition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Calculator</c:v>
                </c:pt>
                <c:pt idx="1">
                  <c:v>Key</c:v>
                </c:pt>
                <c:pt idx="2">
                  <c:v>Multimeter</c:v>
                </c:pt>
                <c:pt idx="3">
                  <c:v>Pen</c:v>
                </c:pt>
                <c:pt idx="4">
                  <c:v>Watch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16-4C59-9D1B-E0F85515E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Unrecognized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Calculator</c:v>
                </c:pt>
                <c:pt idx="1">
                  <c:v>Key</c:v>
                </c:pt>
                <c:pt idx="2">
                  <c:v>Multimeter</c:v>
                </c:pt>
                <c:pt idx="3">
                  <c:v>Pen</c:v>
                </c:pt>
                <c:pt idx="4">
                  <c:v>Watch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16-4C59-9D1B-E0F85515E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978808"/>
        <c:axId val="265971360"/>
      </c:barChart>
      <c:catAx>
        <c:axId val="265978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71360"/>
        <c:crosses val="autoZero"/>
        <c:auto val="1"/>
        <c:lblAlgn val="ctr"/>
        <c:lblOffset val="100"/>
        <c:noMultiLvlLbl val="0"/>
      </c:catAx>
      <c:valAx>
        <c:axId val="26597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78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Recognition efficiency of word IDENTIFY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Recognition efficiency of word IDENTIFY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Recognition efficiency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AC-435E-B771-2488D3E70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AC-435E-B771-2488D3E707AF}"/>
              </c:ext>
            </c:extLst>
          </c:dPt>
          <c:cat>
            <c:strRef>
              <c:f>Sheet1!$A$2:$A$3</c:f>
              <c:strCache>
                <c:ptCount val="2"/>
                <c:pt idx="0">
                  <c:v>Hit</c:v>
                </c:pt>
                <c:pt idx="1">
                  <c:v>Miss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0.85699999999999998</c:v>
                </c:pt>
                <c:pt idx="1">
                  <c:v>0.24299999999999999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8-43B9-9986-9C6F0AD97A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Recognition efficiency of word FOLLOW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71-48F3-B447-2B9DFB840D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2A-4818-9E96-C38CAD976F4A}"/>
              </c:ext>
            </c:extLst>
          </c:dPt>
          <c:cat>
            <c:strRef>
              <c:f>Sheet1!$A$2:$A$3</c:f>
              <c:strCache>
                <c:ptCount val="2"/>
                <c:pt idx="0">
                  <c:v>Hit</c:v>
                </c:pt>
                <c:pt idx="1">
                  <c:v>Miss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0.89280000000000004</c:v>
                </c:pt>
                <c:pt idx="1">
                  <c:v>0.1072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2A-4818-9E96-C38CAD976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Recognition efficiency of word IDENTIFY against different feature vector size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8</c:v>
                </c:pt>
                <c:pt idx="1">
                  <c:v>17</c:v>
                </c:pt>
                <c:pt idx="2">
                  <c:v>31</c:v>
                </c:pt>
              </c:numCache>
            </c:numRef>
          </c:cat>
          <c:val>
            <c:numRef>
              <c:f>Sheet1!$B$2:$B$4</c:f>
              <c:numCache>
                <c:formatCode>0.00%</c:formatCode>
                <c:ptCount val="3"/>
                <c:pt idx="0" formatCode="0%">
                  <c:v>0.2</c:v>
                </c:pt>
                <c:pt idx="1">
                  <c:v>0.85699999999999998</c:v>
                </c:pt>
                <c:pt idx="2">
                  <c:v>0.46150000000000002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3-4C09-8760-0AABF9B70A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8</c:v>
                </c:pt>
                <c:pt idx="1">
                  <c:v>17</c:v>
                </c:pt>
                <c:pt idx="2">
                  <c:v>31</c:v>
                </c:pt>
              </c:numCache>
            </c:numRef>
          </c:cat>
          <c:val>
            <c:numRef>
              <c:f>Sheet1!$C$2:$C$4</c:f>
              <c:numCache>
                <c:formatCode>0.00%</c:formatCode>
                <c:ptCount val="3"/>
                <c:pt idx="0" formatCode="0%">
                  <c:v>0.8</c:v>
                </c:pt>
                <c:pt idx="1">
                  <c:v>0.14299999999999999</c:v>
                </c:pt>
                <c:pt idx="2">
                  <c:v>0.53849999999999998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C3-4C09-8760-0AABF9B70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967832"/>
        <c:axId val="265974888"/>
      </c:barChart>
      <c:catAx>
        <c:axId val="265967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74888"/>
        <c:crosses val="autoZero"/>
        <c:auto val="1"/>
        <c:lblAlgn val="ctr"/>
        <c:lblOffset val="100"/>
        <c:noMultiLvlLbl val="0"/>
      </c:catAx>
      <c:valAx>
        <c:axId val="26597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67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efficiency of word FOLLOW against different feature vector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25</c:v>
                </c:pt>
                <c:pt idx="2">
                  <c:v>20</c:v>
                </c:pt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 formatCode="0.00%">
                  <c:v>0.625</c:v>
                </c:pt>
                <c:pt idx="1">
                  <c:v>0.95</c:v>
                </c:pt>
                <c:pt idx="2" formatCode="0.00%">
                  <c:v>0.89280000000000004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13-4DE6-84DA-4B1098A2D9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</c:v>
                </c:pt>
                <c:pt idx="1">
                  <c:v>25</c:v>
                </c:pt>
                <c:pt idx="2">
                  <c:v>20</c:v>
                </c:pt>
              </c:numCache>
            </c:numRef>
          </c:cat>
          <c:val>
            <c:numRef>
              <c:f>Sheet1!$C$2:$C$4</c:f>
              <c:numCache>
                <c:formatCode>0%</c:formatCode>
                <c:ptCount val="3"/>
                <c:pt idx="0" formatCode="0.00%">
                  <c:v>0.375</c:v>
                </c:pt>
                <c:pt idx="1">
                  <c:v>0.05</c:v>
                </c:pt>
                <c:pt idx="2" formatCode="0.00%">
                  <c:v>0.1072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13-4DE6-84DA-4B1098A2D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974104"/>
        <c:axId val="265972928"/>
      </c:barChart>
      <c:catAx>
        <c:axId val="265974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72928"/>
        <c:crosses val="autoZero"/>
        <c:auto val="1"/>
        <c:lblAlgn val="ctr"/>
        <c:lblOffset val="100"/>
        <c:noMultiLvlLbl val="0"/>
      </c:catAx>
      <c:valAx>
        <c:axId val="26597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74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efficiency of word IDENTIFY against different sampling rate and different trained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size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48 KHz </c:v>
                </c:pt>
                <c:pt idx="1">
                  <c:v>16 KHz</c:v>
                </c:pt>
                <c:pt idx="2">
                  <c:v>8 KHz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0.33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67-430B-BA7A-8C4E88374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48 KHz </c:v>
                </c:pt>
                <c:pt idx="1">
                  <c:v>16 KHz</c:v>
                </c:pt>
                <c:pt idx="2">
                  <c:v>8 KHz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0.85699999999999998</c:v>
                </c:pt>
                <c:pt idx="1">
                  <c:v>0.5625</c:v>
                </c:pt>
                <c:pt idx="2" formatCode="0%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67-430B-BA7A-8C4E88374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67-430B-BA7A-8C4E88374E5B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D67-430B-BA7A-8C4E88374E5B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D67-430B-BA7A-8C4E88374E5B}"/>
              </c:ext>
            </c:extLst>
          </c:dPt>
          <c:cat>
            <c:strRef>
              <c:f>Sheet1!$A$2:$A$4</c:f>
              <c:strCache>
                <c:ptCount val="3"/>
                <c:pt idx="0">
                  <c:v>48 KHz </c:v>
                </c:pt>
                <c:pt idx="1">
                  <c:v>16 KHz</c:v>
                </c:pt>
                <c:pt idx="2">
                  <c:v>8 KHz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0.46150000000000002</c:v>
                </c:pt>
                <c:pt idx="1">
                  <c:v>0.63149999999999995</c:v>
                </c:pt>
                <c:pt idx="2" formatCode="0%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67-430B-BA7A-8C4E88374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970968"/>
        <c:axId val="265967048"/>
      </c:barChart>
      <c:catAx>
        <c:axId val="265970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67048"/>
        <c:crosses val="autoZero"/>
        <c:auto val="1"/>
        <c:lblAlgn val="ctr"/>
        <c:lblOffset val="100"/>
        <c:noMultiLvlLbl val="0"/>
      </c:catAx>
      <c:valAx>
        <c:axId val="265967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70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Recognized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Calculator</c:v>
                </c:pt>
                <c:pt idx="1">
                  <c:v>Key</c:v>
                </c:pt>
                <c:pt idx="2">
                  <c:v>Multimeter</c:v>
                </c:pt>
                <c:pt idx="3">
                  <c:v>Pen</c:v>
                </c:pt>
                <c:pt idx="4">
                  <c:v>Watch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8</c:v>
                </c:pt>
                <c:pt idx="2">
                  <c:v>4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E1-409D-91A4-05CCBE219B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False Recognition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Calculator</c:v>
                </c:pt>
                <c:pt idx="1">
                  <c:v>Key</c:v>
                </c:pt>
                <c:pt idx="2">
                  <c:v>Multimeter</c:v>
                </c:pt>
                <c:pt idx="3">
                  <c:v>Pen</c:v>
                </c:pt>
                <c:pt idx="4">
                  <c:v>Watch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E1-409D-91A4-05CCBE219B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Unrecognized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Calculator</c:v>
                </c:pt>
                <c:pt idx="1">
                  <c:v>Key</c:v>
                </c:pt>
                <c:pt idx="2">
                  <c:v>Multimeter</c:v>
                </c:pt>
                <c:pt idx="3">
                  <c:v>Pen</c:v>
                </c:pt>
                <c:pt idx="4">
                  <c:v>Watch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E1-409D-91A4-05CCBE219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1325464"/>
        <c:axId val="311325072"/>
      </c:barChart>
      <c:catAx>
        <c:axId val="311325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325072"/>
        <c:crosses val="autoZero"/>
        <c:auto val="1"/>
        <c:lblAlgn val="ctr"/>
        <c:lblOffset val="100"/>
        <c:noMultiLvlLbl val="0"/>
      </c:catAx>
      <c:valAx>
        <c:axId val="31132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325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B0EAA54-767D-422E-80CF-A2C4C46DC522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0D3C105-5982-4016-9CE6-72D11818C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50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4499A88-6625-47D2-BD58-5E23B46EECE8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6F5F216-CDC5-45F5-BEFA-EB873CBD5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41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0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40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46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70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20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83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8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0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92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81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2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6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68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1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6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83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12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88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4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37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18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93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0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57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97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5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4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58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69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28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051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736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7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8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086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509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328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8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1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17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3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4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25B5E-4B35-482D-AF33-621494A80E84}" type="datetime1">
              <a:rPr lang="en-US" altLang="en-US"/>
              <a:pPr>
                <a:defRPr/>
              </a:pPr>
              <a:t>8/24/2016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Voice command based object identifying robot using feature extraction 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74A69-AF96-4179-AE48-379859BBC843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9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E4B91-DB99-4CD3-83C1-E5E4707A9BE9}" type="datetime1">
              <a:rPr lang="en-US" altLang="en-US"/>
              <a:pPr>
                <a:defRPr/>
              </a:pPr>
              <a:t>8/24/2016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Voice command based object identifying robot using feature extraction 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28026-7369-4C16-A005-3336ABA9DA11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7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DDF39-CE7F-4160-BF8C-4DF7CF11DED1}" type="datetime1">
              <a:rPr lang="en-US" altLang="en-US"/>
              <a:pPr>
                <a:defRPr/>
              </a:pPr>
              <a:t>8/24/2016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Voice command based object identifying robot using feature extraction 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5FA1C-9EB3-407E-BA46-98B919E98DDB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0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04D80-C938-4FC9-934A-1A880C052F0C}" type="datetime1">
              <a:rPr lang="en-US" altLang="en-US"/>
              <a:pPr>
                <a:defRPr/>
              </a:pPr>
              <a:t>8/24/2016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Voice command based object identifying robot using feature extraction 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44E30-B434-4923-BEDD-924E7BE25292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3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906B4-32CF-4C19-9E32-36A06D84F828}" type="datetime1">
              <a:rPr lang="en-US" altLang="en-US"/>
              <a:pPr>
                <a:defRPr/>
              </a:pPr>
              <a:t>8/24/2016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Voice command based object identifying robot using feature extraction 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05092-BA24-4243-A421-CDB010489E36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2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98FDD-52EB-479C-8A6E-B5E4F8E2F349}" type="datetime1">
              <a:rPr lang="en-US" altLang="en-US"/>
              <a:pPr>
                <a:defRPr/>
              </a:pPr>
              <a:t>8/24/2016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Voice command based object identifying robot using feature extraction 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A7A29-EDFA-4B63-BA89-EF8A620F1E61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107FC-F2E7-4CB5-BE0B-24C798812378}" type="datetime1">
              <a:rPr lang="en-US" altLang="en-US"/>
              <a:pPr>
                <a:defRPr/>
              </a:pPr>
              <a:t>8/24/2016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Voice command based object identifying robot using feature extraction </a:t>
            </a: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CC5CD-C200-4BC8-9E88-D2C9735AB11C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4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E0F6B-226F-4265-929D-4A296E1E298F}" type="datetime1">
              <a:rPr lang="en-US" altLang="en-US"/>
              <a:pPr>
                <a:defRPr/>
              </a:pPr>
              <a:t>8/24/2016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Voice command based object identifying robot using feature extraction 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3F004-D337-4B89-8838-602D58D6CFAE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6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BEC2D-27BB-435B-A6C5-9DF769D3FE41}" type="datetime1">
              <a:rPr lang="en-US" altLang="en-US"/>
              <a:pPr>
                <a:defRPr/>
              </a:pPr>
              <a:t>8/24/2016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Voice command based object identifying robot using feature extraction 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23005-1312-4255-A2E6-5E31015D0290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0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82B0-3A75-4DEB-B4B0-65657A52D21E}" type="datetime1">
              <a:rPr lang="en-US" altLang="en-US"/>
              <a:pPr>
                <a:defRPr/>
              </a:pPr>
              <a:t>8/24/2016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Voice command based object identifying robot using feature extraction 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F439F-8C42-486B-934F-FDB9EA9107CF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2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ADB8B-9A42-410E-98BD-063BE640AC52}" type="datetime1">
              <a:rPr lang="en-US" altLang="en-US"/>
              <a:pPr>
                <a:defRPr/>
              </a:pPr>
              <a:t>8/24/2016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Voice command based object identifying robot using feature extraction 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569E9-FFBA-44BD-8050-651951357B53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7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6"/>
          <p:cNvSpPr>
            <a:spLocks noChangeShapeType="1"/>
          </p:cNvSpPr>
          <p:nvPr/>
        </p:nvSpPr>
        <p:spPr bwMode="auto">
          <a:xfrm>
            <a:off x="-31750" y="6597650"/>
            <a:ext cx="7302500" cy="1588"/>
          </a:xfrm>
          <a:prstGeom prst="line">
            <a:avLst/>
          </a:prstGeom>
          <a:noFill/>
          <a:ln w="9525">
            <a:solidFill>
              <a:srgbClr val="A5A5A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Box 8"/>
          <p:cNvSpPr>
            <a:spLocks noChangeArrowheads="1"/>
          </p:cNvSpPr>
          <p:nvPr/>
        </p:nvSpPr>
        <p:spPr bwMode="auto">
          <a:xfrm>
            <a:off x="7207250" y="6457950"/>
            <a:ext cx="15160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1000">
                <a:latin typeface="Verdana" panose="020B0604030504040204" pitchFamily="34" charset="0"/>
                <a:sym typeface="Verdana" panose="020B0604030504040204" pitchFamily="34" charset="0"/>
              </a:rPr>
              <a:t>Tankertanker Design</a:t>
            </a:r>
            <a:endParaRPr lang="zh-CN" altLang="en-US"/>
          </a:p>
        </p:txBody>
      </p:sp>
      <p:sp>
        <p:nvSpPr>
          <p:cNvPr id="102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3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03C90A7-B046-4296-A28A-76CC38977536}" type="datetime1">
              <a:rPr lang="en-US" altLang="en-US"/>
              <a:pPr>
                <a:defRPr/>
              </a:pPr>
              <a:t>8/24/2016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Voice command based object identifying robot using feature extraction </a:t>
            </a:r>
          </a:p>
        </p:txBody>
      </p:sp>
      <p:sp>
        <p:nvSpPr>
          <p:cNvPr id="103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860D6E-C67E-4C69-93BA-F4A2820B7896}" type="slidenum">
              <a:rPr lang="en-US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482600" y="409575"/>
            <a:ext cx="263525" cy="419100"/>
            <a:chOff x="0" y="0"/>
            <a:chExt cx="264423" cy="504056"/>
          </a:xfrm>
        </p:grpSpPr>
        <p:sp>
          <p:nvSpPr>
            <p:cNvPr id="1036" name="直接连接符 17"/>
            <p:cNvSpPr>
              <a:spLocks noChangeShapeType="1"/>
            </p:cNvSpPr>
            <p:nvPr/>
          </p:nvSpPr>
          <p:spPr bwMode="auto">
            <a:xfrm>
              <a:off x="264423" y="0"/>
              <a:ext cx="1" cy="504056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直接连接符 18"/>
            <p:cNvSpPr>
              <a:spLocks noChangeShapeType="1"/>
            </p:cNvSpPr>
            <p:nvPr/>
          </p:nvSpPr>
          <p:spPr bwMode="auto">
            <a:xfrm>
              <a:off x="125276" y="348"/>
              <a:ext cx="1" cy="36004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直接连接符 19"/>
            <p:cNvSpPr>
              <a:spLocks noChangeShapeType="1"/>
            </p:cNvSpPr>
            <p:nvPr/>
          </p:nvSpPr>
          <p:spPr bwMode="auto">
            <a:xfrm>
              <a:off x="0" y="2729"/>
              <a:ext cx="1" cy="180020"/>
            </a:xfrm>
            <a:prstGeom prst="line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4" name="TextBox 12"/>
          <p:cNvSpPr>
            <a:spLocks noChangeArrowheads="1"/>
          </p:cNvSpPr>
          <p:nvPr/>
        </p:nvSpPr>
        <p:spPr bwMode="auto">
          <a:xfrm>
            <a:off x="7092950" y="0"/>
            <a:ext cx="15160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Tankertanker Design</a:t>
            </a:r>
            <a:endParaRPr lang="zh-CN" altLang="en-US"/>
          </a:p>
        </p:txBody>
      </p:sp>
      <p:sp>
        <p:nvSpPr>
          <p:cNvPr id="1035" name="TextBox 13"/>
          <p:cNvSpPr>
            <a:spLocks noChangeArrowheads="1"/>
          </p:cNvSpPr>
          <p:nvPr/>
        </p:nvSpPr>
        <p:spPr bwMode="auto">
          <a:xfrm>
            <a:off x="465138" y="1135063"/>
            <a:ext cx="15160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Tankertanker Design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4845125" y="1636713"/>
            <a:ext cx="3505126" cy="2625725"/>
          </a:xfrm>
        </p:spPr>
        <p:txBody>
          <a:bodyPr/>
          <a:lstStyle/>
          <a:p>
            <a:pPr marL="0" indent="0" algn="r" eaLnBrk="1" hangingPunct="1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Command Based Object Identifying Robot using Speech and Image Feature Extraction  </a:t>
            </a: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4651375" y="2971800"/>
            <a:ext cx="292100" cy="504825"/>
            <a:chOff x="0" y="0"/>
            <a:chExt cx="292995" cy="504056"/>
          </a:xfrm>
        </p:grpSpPr>
        <p:sp>
          <p:nvSpPr>
            <p:cNvPr id="4196" name="直接连接符 1068"/>
            <p:cNvSpPr>
              <a:spLocks noChangeShapeType="1"/>
            </p:cNvSpPr>
            <p:nvPr/>
          </p:nvSpPr>
          <p:spPr bwMode="auto">
            <a:xfrm>
              <a:off x="292995" y="0"/>
              <a:ext cx="1" cy="504056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直接连接符 79"/>
            <p:cNvSpPr>
              <a:spLocks noChangeShapeType="1"/>
            </p:cNvSpPr>
            <p:nvPr/>
          </p:nvSpPr>
          <p:spPr bwMode="auto">
            <a:xfrm>
              <a:off x="139562" y="144016"/>
              <a:ext cx="1" cy="36004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直接连接符 84"/>
            <p:cNvSpPr>
              <a:spLocks noChangeShapeType="1"/>
            </p:cNvSpPr>
            <p:nvPr/>
          </p:nvSpPr>
          <p:spPr bwMode="auto">
            <a:xfrm>
              <a:off x="0" y="324036"/>
              <a:ext cx="1" cy="180020"/>
            </a:xfrm>
            <a:prstGeom prst="line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" name="直接连接符 1078"/>
          <p:cNvSpPr>
            <a:spLocks noChangeShapeType="1"/>
          </p:cNvSpPr>
          <p:nvPr/>
        </p:nvSpPr>
        <p:spPr bwMode="auto">
          <a:xfrm>
            <a:off x="-103188" y="3465513"/>
            <a:ext cx="4754563" cy="1587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34925" y="1749425"/>
            <a:ext cx="4159250" cy="3260725"/>
            <a:chOff x="0" y="0"/>
            <a:chExt cx="4157663" cy="3262312"/>
          </a:xfrm>
        </p:grpSpPr>
        <p:grpSp>
          <p:nvGrpSpPr>
            <p:cNvPr id="4104" name="Group 9"/>
            <p:cNvGrpSpPr>
              <a:grpSpLocks/>
            </p:cNvGrpSpPr>
            <p:nvPr/>
          </p:nvGrpSpPr>
          <p:grpSpPr bwMode="auto">
            <a:xfrm>
              <a:off x="0" y="1800225"/>
              <a:ext cx="636588" cy="454025"/>
              <a:chOff x="0" y="0"/>
              <a:chExt cx="401" cy="286"/>
            </a:xfrm>
          </p:grpSpPr>
          <p:sp>
            <p:nvSpPr>
              <p:cNvPr id="4194" name="AutoShape 24"/>
              <p:cNvSpPr>
                <a:spLocks noChangeArrowheads="1"/>
              </p:cNvSpPr>
              <p:nvPr/>
            </p:nvSpPr>
            <p:spPr bwMode="auto">
              <a:xfrm>
                <a:off x="174" y="90"/>
                <a:ext cx="227" cy="196"/>
              </a:xfrm>
              <a:prstGeom prst="hexagon">
                <a:avLst>
                  <a:gd name="adj" fmla="val 28949"/>
                  <a:gd name="vf" fmla="val 115470"/>
                </a:avLst>
              </a:prstGeom>
              <a:solidFill>
                <a:srgbClr val="9900CC">
                  <a:alpha val="38039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  <a:sym typeface="SimSun" panose="02010600030101010101" pitchFamily="2" charset="-122"/>
                </a:endParaRPr>
              </a:p>
            </p:txBody>
          </p:sp>
          <p:sp>
            <p:nvSpPr>
              <p:cNvPr id="4195" name="AutoShape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196"/>
              </a:xfrm>
              <a:prstGeom prst="hexagon">
                <a:avLst>
                  <a:gd name="adj" fmla="val 28949"/>
                  <a:gd name="vf" fmla="val 115470"/>
                </a:avLst>
              </a:prstGeom>
              <a:solidFill>
                <a:srgbClr val="9900CC">
                  <a:alpha val="1607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05" name="AutoShape 26"/>
            <p:cNvSpPr>
              <a:spLocks noChangeArrowheads="1"/>
            </p:cNvSpPr>
            <p:nvPr/>
          </p:nvSpPr>
          <p:spPr bwMode="auto">
            <a:xfrm>
              <a:off x="2519363" y="2951162"/>
              <a:ext cx="360362" cy="311150"/>
            </a:xfrm>
            <a:prstGeom prst="hexagon">
              <a:avLst>
                <a:gd name="adj" fmla="val 28949"/>
                <a:gd name="vf" fmla="val 115470"/>
              </a:avLst>
            </a:prstGeom>
            <a:solidFill>
              <a:srgbClr val="FF9900">
                <a:alpha val="14117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  <a:sym typeface="SimSun" panose="02010600030101010101" pitchFamily="2" charset="-122"/>
              </a:endParaRPr>
            </a:p>
          </p:txBody>
        </p:sp>
        <p:grpSp>
          <p:nvGrpSpPr>
            <p:cNvPr id="4106" name="Group 13"/>
            <p:cNvGrpSpPr>
              <a:grpSpLocks/>
            </p:cNvGrpSpPr>
            <p:nvPr/>
          </p:nvGrpSpPr>
          <p:grpSpPr bwMode="auto">
            <a:xfrm>
              <a:off x="503238" y="0"/>
              <a:ext cx="3654425" cy="2887662"/>
              <a:chOff x="0" y="0"/>
              <a:chExt cx="2302" cy="1819"/>
            </a:xfrm>
          </p:grpSpPr>
          <p:sp>
            <p:nvSpPr>
              <p:cNvPr id="4127" name="AutoShape 28"/>
              <p:cNvSpPr>
                <a:spLocks noChangeArrowheads="1"/>
              </p:cNvSpPr>
              <p:nvPr/>
            </p:nvSpPr>
            <p:spPr bwMode="auto">
              <a:xfrm>
                <a:off x="1203" y="219"/>
                <a:ext cx="227" cy="196"/>
              </a:xfrm>
              <a:prstGeom prst="hexagon">
                <a:avLst>
                  <a:gd name="adj" fmla="val 28949"/>
                  <a:gd name="vf" fmla="val 115470"/>
                </a:avLst>
              </a:prstGeom>
              <a:solidFill>
                <a:srgbClr val="0066FF">
                  <a:alpha val="1607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  <a:sym typeface="SimSun" panose="02010600030101010101" pitchFamily="2" charset="-122"/>
                </a:endParaRPr>
              </a:p>
            </p:txBody>
          </p:sp>
          <p:grpSp>
            <p:nvGrpSpPr>
              <p:cNvPr id="4128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2302" cy="1819"/>
                <a:chOff x="0" y="0"/>
                <a:chExt cx="2302" cy="1819"/>
              </a:xfrm>
            </p:grpSpPr>
            <p:grpSp>
              <p:nvGrpSpPr>
                <p:cNvPr id="4129" name="Group 1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302" cy="1819"/>
                  <a:chOff x="0" y="0"/>
                  <a:chExt cx="2302" cy="1819"/>
                </a:xfrm>
              </p:grpSpPr>
              <p:grpSp>
                <p:nvGrpSpPr>
                  <p:cNvPr id="4131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302" cy="1819"/>
                    <a:chOff x="0" y="0"/>
                    <a:chExt cx="2302" cy="1819"/>
                  </a:xfrm>
                </p:grpSpPr>
                <p:sp>
                  <p:nvSpPr>
                    <p:cNvPr id="4133" name="AutoShap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" y="540"/>
                      <a:ext cx="227" cy="196"/>
                    </a:xfrm>
                    <a:prstGeom prst="hexagon">
                      <a:avLst>
                        <a:gd name="adj" fmla="val 28949"/>
                        <a:gd name="vf" fmla="val 115470"/>
                      </a:avLst>
                    </a:prstGeom>
                    <a:solidFill>
                      <a:srgbClr val="00CC66">
                        <a:alpha val="32156"/>
                      </a:srgbClr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en-US">
                        <a:latin typeface="Calibri" panose="020F0502020204030204" pitchFamily="34" charset="0"/>
                        <a:sym typeface="SimSun" panose="02010600030101010101" pitchFamily="2" charset="-122"/>
                      </a:endParaRPr>
                    </a:p>
                  </p:txBody>
                </p:sp>
                <p:grpSp>
                  <p:nvGrpSpPr>
                    <p:cNvPr id="4134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2302" cy="1819"/>
                      <a:chOff x="0" y="0"/>
                      <a:chExt cx="2302" cy="1819"/>
                    </a:xfrm>
                  </p:grpSpPr>
                  <p:grpSp>
                    <p:nvGrpSpPr>
                      <p:cNvPr id="4135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2302" cy="1819"/>
                        <a:chOff x="0" y="0"/>
                        <a:chExt cx="2302" cy="1819"/>
                      </a:xfrm>
                    </p:grpSpPr>
                    <p:sp>
                      <p:nvSpPr>
                        <p:cNvPr id="4139" name="AutoShape 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40" y="733"/>
                          <a:ext cx="227" cy="196"/>
                        </a:xfrm>
                        <a:prstGeom prst="hexagon">
                          <a:avLst>
                            <a:gd name="adj" fmla="val 28949"/>
                            <a:gd name="vf" fmla="val 115470"/>
                          </a:avLst>
                        </a:prstGeom>
                        <a:solidFill>
                          <a:srgbClr val="0066FF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1pPr>
                          <a:lvl2pPr marL="742950" indent="-28575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2pPr>
                          <a:lvl3pPr marL="1143000" indent="-22860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3pPr>
                          <a:lvl4pPr marL="1600200" indent="-22860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4pPr>
                          <a:lvl5pPr marL="2057400" indent="-22860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en-US">
                            <a:latin typeface="Calibri" panose="020F0502020204030204" pitchFamily="34" charset="0"/>
                            <a:sym typeface="SimSun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4140" name="AutoShape 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55" y="1125"/>
                          <a:ext cx="227" cy="196"/>
                        </a:xfrm>
                        <a:prstGeom prst="hexagon">
                          <a:avLst>
                            <a:gd name="adj" fmla="val 28949"/>
                            <a:gd name="vf" fmla="val 115470"/>
                          </a:avLst>
                        </a:prstGeom>
                        <a:solidFill>
                          <a:srgbClr val="FF9900">
                            <a:alpha val="76077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1pPr>
                          <a:lvl2pPr marL="742950" indent="-28575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2pPr>
                          <a:lvl3pPr marL="1143000" indent="-22860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3pPr>
                          <a:lvl4pPr marL="1600200" indent="-22860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4pPr>
                          <a:lvl5pPr marL="2057400" indent="-22860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en-US">
                            <a:latin typeface="Calibri" panose="020F0502020204030204" pitchFamily="34" charset="0"/>
                            <a:sym typeface="SimSun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4141" name="AutoShape 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07" y="1143"/>
                          <a:ext cx="227" cy="196"/>
                        </a:xfrm>
                        <a:prstGeom prst="hexagon">
                          <a:avLst>
                            <a:gd name="adj" fmla="val 28949"/>
                            <a:gd name="vf" fmla="val 115470"/>
                          </a:avLst>
                        </a:prstGeom>
                        <a:solidFill>
                          <a:srgbClr val="9900CC">
                            <a:alpha val="69019"/>
                          </a:srgbClr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1pPr>
                          <a:lvl2pPr marL="742950" indent="-28575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2pPr>
                          <a:lvl3pPr marL="1143000" indent="-22860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3pPr>
                          <a:lvl4pPr marL="1600200" indent="-22860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4pPr>
                          <a:lvl5pPr marL="2057400" indent="-228600"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SimSun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en-US">
                            <a:latin typeface="Calibri" panose="020F0502020204030204" pitchFamily="34" charset="0"/>
                            <a:sym typeface="SimSun" panose="02010600030101010101" pitchFamily="2" charset="-122"/>
                          </a:endParaRPr>
                        </a:p>
                      </p:txBody>
                    </p:sp>
                    <p:grpSp>
                      <p:nvGrpSpPr>
                        <p:cNvPr id="4142" name="Group 2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2302" cy="1819"/>
                          <a:chOff x="0" y="0"/>
                          <a:chExt cx="2302" cy="1819"/>
                        </a:xfrm>
                      </p:grpSpPr>
                      <p:sp>
                        <p:nvSpPr>
                          <p:cNvPr id="4143" name="AutoShape 3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3" y="640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CC66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44" name="AutoShape 4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6" y="442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7411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45" name="AutoShape 4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92" y="338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4509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46" name="AutoShape 4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83" y="1231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9900CC">
                              <a:alpha val="61176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47" name="AutoShape 4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97" y="543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78038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48" name="AutoShape 4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21" y="824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AAE600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49" name="AutoShape 4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06" y="1319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41176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50" name="AutoShape 4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99" y="424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67058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51" name="AutoShape 4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73" y="325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32156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52" name="AutoShape 4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25" y="847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56078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53" name="AutoShape 4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02" y="941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78038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54" name="AutoShape 5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53" y="948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4509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55" name="AutoShape 5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24" y="1022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69019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56" name="AutoShape 5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66" y="817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56078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57" name="AutoShape 5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49" y="220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1215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58" name="AutoShape 5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79" y="1036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9900CC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59" name="AutoShape 5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70" y="836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0066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60" name="AutoShape 5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48" y="930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9900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61" name="AutoShape 5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98" y="916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AAE600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62" name="AutoShape 5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10" y="623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72156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63" name="AutoShape 5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35" y="532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8509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64" name="AutoShape 6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30" y="1223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50195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65" name="AutoShape 6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95" y="742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78038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66" name="AutoShape 6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51" y="748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56078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67" name="AutoShape 6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9" y="849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32156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68" name="AutoShape 6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41" y="904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2313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69" name="AutoShape 6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898" y="797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20000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70" name="AutoShape 6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87" y="721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72156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71" name="AutoShape 6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21" y="234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1215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72" name="AutoShape 6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70" y="526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67058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73" name="AutoShape 6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29" y="1416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7059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74" name="AutoShape 7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78" y="1424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3411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75" name="AutoShape 7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37" y="334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58038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76" name="AutoShape 7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40" y="415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4313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77" name="AutoShape 7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76" y="1017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52156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78" name="AutoShape 7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29" y="135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5098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79" name="AutoShape 7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85" y="1623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5098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80" name="AutoShape 7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0" y="243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3411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81" name="AutoShape 7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49" y="0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66FF">
                              <a:alpha val="313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82" name="AutoShape 7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75" y="697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1411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83" name="AutoShape 7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99" y="1117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69019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84" name="AutoShape 8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39" y="1437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9900CC">
                              <a:alpha val="32156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85" name="AutoShape 8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31" y="1046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61176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86" name="AutoShape 8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55" y="1103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1411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87" name="AutoShape 8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0" y="756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0066">
                              <a:alpha val="12157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88" name="AutoShape 8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26" y="711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AAE600">
                              <a:alpha val="29803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89" name="AutoShape 8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58" y="1323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FF9900">
                              <a:alpha val="27058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90" name="AutoShape 8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31" y="1245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9900CC">
                              <a:alpha val="49019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91" name="AutoShape 8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1" y="1536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9900CC">
                              <a:alpha val="9019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92" name="AutoShape 8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88" y="1429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9900CC">
                              <a:alpha val="49019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4193" name="AutoShape 8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25" y="433"/>
                            <a:ext cx="227" cy="196"/>
                          </a:xfrm>
                          <a:prstGeom prst="hexagon">
                            <a:avLst>
                              <a:gd name="adj" fmla="val 28949"/>
                              <a:gd name="vf" fmla="val 115470"/>
                            </a:avLst>
                          </a:prstGeom>
                          <a:solidFill>
                            <a:srgbClr val="00CC66">
                              <a:alpha val="61176"/>
                            </a:srgbClr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ea typeface="SimSun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en-US">
                              <a:latin typeface="Calibri" panose="020F0502020204030204" pitchFamily="34" charset="0"/>
                              <a:sym typeface="SimSun" panose="02010600030101010101" pitchFamily="2" charset="-122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136" name="AutoShape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17" y="638"/>
                        <a:ext cx="227" cy="196"/>
                      </a:xfrm>
                      <a:prstGeom prst="hexagon">
                        <a:avLst>
                          <a:gd name="adj" fmla="val 28949"/>
                          <a:gd name="vf" fmla="val 115470"/>
                        </a:avLst>
                      </a:prstGeom>
                      <a:solidFill>
                        <a:srgbClr val="FF0066">
                          <a:alpha val="61176"/>
                        </a:srgbClr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en-US">
                          <a:latin typeface="Calibri" panose="020F0502020204030204" pitchFamily="34" charset="0"/>
                          <a:sym typeface="SimSun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4137" name="AutoShape 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56" y="610"/>
                        <a:ext cx="227" cy="196"/>
                      </a:xfrm>
                      <a:prstGeom prst="hexagon">
                        <a:avLst>
                          <a:gd name="adj" fmla="val 28949"/>
                          <a:gd name="vf" fmla="val 115470"/>
                        </a:avLst>
                      </a:prstGeom>
                      <a:solidFill>
                        <a:srgbClr val="0066FF">
                          <a:alpha val="61176"/>
                        </a:srgbClr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en-US">
                          <a:latin typeface="Calibri" panose="020F0502020204030204" pitchFamily="34" charset="0"/>
                          <a:sym typeface="SimSun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4138" name="AutoShape 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0" y="1344"/>
                        <a:ext cx="227" cy="196"/>
                      </a:xfrm>
                      <a:prstGeom prst="hexagon">
                        <a:avLst>
                          <a:gd name="adj" fmla="val 28949"/>
                          <a:gd name="vf" fmla="val 115470"/>
                        </a:avLst>
                      </a:prstGeom>
                      <a:solidFill>
                        <a:srgbClr val="9900CC">
                          <a:alpha val="56078"/>
                        </a:srgbClr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SimSun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en-US">
                          <a:latin typeface="Calibri" panose="020F0502020204030204" pitchFamily="34" charset="0"/>
                          <a:sym typeface="SimSun" panose="02010600030101010101" pitchFamily="2" charset="-122"/>
                        </a:endParaRPr>
                      </a:p>
                    </p:txBody>
                  </p:sp>
                </p:grpSp>
              </p:grpSp>
              <p:sp>
                <p:nvSpPr>
                  <p:cNvPr id="4132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1582" y="1209"/>
                    <a:ext cx="227" cy="196"/>
                  </a:xfrm>
                  <a:prstGeom prst="hexagon">
                    <a:avLst>
                      <a:gd name="adj" fmla="val 28949"/>
                      <a:gd name="vf" fmla="val 115470"/>
                    </a:avLst>
                  </a:prstGeom>
                  <a:solidFill>
                    <a:srgbClr val="AAE600">
                      <a:alpha val="21176"/>
                    </a:srgbClr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en-US">
                      <a:latin typeface="Calibri" panose="020F0502020204030204" pitchFamily="34" charset="0"/>
                      <a:sym typeface="SimSun" panose="02010600030101010101" pitchFamily="2" charset="-122"/>
                    </a:endParaRPr>
                  </a:p>
                </p:txBody>
              </p:sp>
            </p:grpSp>
            <p:sp>
              <p:nvSpPr>
                <p:cNvPr id="4130" name="AutoShape 94"/>
                <p:cNvSpPr>
                  <a:spLocks noChangeArrowheads="1"/>
                </p:cNvSpPr>
                <p:nvPr/>
              </p:nvSpPr>
              <p:spPr bwMode="auto">
                <a:xfrm>
                  <a:off x="1065" y="1526"/>
                  <a:ext cx="227" cy="196"/>
                </a:xfrm>
                <a:prstGeom prst="hexagon">
                  <a:avLst>
                    <a:gd name="adj" fmla="val 28949"/>
                    <a:gd name="vf" fmla="val 115470"/>
                  </a:avLst>
                </a:prstGeom>
                <a:solidFill>
                  <a:srgbClr val="9900CC">
                    <a:alpha val="12157"/>
                  </a:srgbClr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>
                    <a:latin typeface="Calibri" panose="020F0502020204030204" pitchFamily="34" charset="0"/>
                    <a:sym typeface="SimSun" panose="02010600030101010101" pitchFamily="2" charset="-122"/>
                  </a:endParaRPr>
                </a:p>
              </p:txBody>
            </p:sp>
          </p:grpSp>
        </p:grpSp>
        <p:grpSp>
          <p:nvGrpSpPr>
            <p:cNvPr id="4107" name="Group 81"/>
            <p:cNvGrpSpPr>
              <a:grpSpLocks/>
            </p:cNvGrpSpPr>
            <p:nvPr/>
          </p:nvGrpSpPr>
          <p:grpSpPr bwMode="auto">
            <a:xfrm>
              <a:off x="863600" y="431800"/>
              <a:ext cx="638175" cy="636587"/>
              <a:chOff x="0" y="0"/>
              <a:chExt cx="402" cy="401"/>
            </a:xfrm>
          </p:grpSpPr>
          <p:sp>
            <p:nvSpPr>
              <p:cNvPr id="4124" name="AutoShape 111"/>
              <p:cNvSpPr>
                <a:spLocks noChangeArrowheads="1"/>
              </p:cNvSpPr>
              <p:nvPr/>
            </p:nvSpPr>
            <p:spPr bwMode="auto">
              <a:xfrm>
                <a:off x="175" y="106"/>
                <a:ext cx="227" cy="196"/>
              </a:xfrm>
              <a:prstGeom prst="hexagon">
                <a:avLst>
                  <a:gd name="adj" fmla="val 28949"/>
                  <a:gd name="vf" fmla="val 115470"/>
                </a:avLst>
              </a:prstGeom>
              <a:solidFill>
                <a:srgbClr val="00CC66">
                  <a:alpha val="12157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  <a:sym typeface="SimSun" panose="02010600030101010101" pitchFamily="2" charset="-122"/>
                </a:endParaRPr>
              </a:p>
            </p:txBody>
          </p:sp>
          <p:sp>
            <p:nvSpPr>
              <p:cNvPr id="4125" name="AutoShape 112"/>
              <p:cNvSpPr>
                <a:spLocks noChangeArrowheads="1"/>
              </p:cNvSpPr>
              <p:nvPr/>
            </p:nvSpPr>
            <p:spPr bwMode="auto">
              <a:xfrm>
                <a:off x="0" y="205"/>
                <a:ext cx="227" cy="196"/>
              </a:xfrm>
              <a:prstGeom prst="hexagon">
                <a:avLst>
                  <a:gd name="adj" fmla="val 28949"/>
                  <a:gd name="vf" fmla="val 115470"/>
                </a:avLst>
              </a:prstGeom>
              <a:solidFill>
                <a:srgbClr val="00CC66">
                  <a:alpha val="2509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  <a:sym typeface="SimSun" panose="02010600030101010101" pitchFamily="2" charset="-122"/>
                </a:endParaRPr>
              </a:p>
            </p:txBody>
          </p:sp>
          <p:sp>
            <p:nvSpPr>
              <p:cNvPr id="4126" name="AutoShape 113"/>
              <p:cNvSpPr>
                <a:spLocks noChangeArrowheads="1"/>
              </p:cNvSpPr>
              <p:nvPr/>
            </p:nvSpPr>
            <p:spPr bwMode="auto">
              <a:xfrm>
                <a:off x="5" y="0"/>
                <a:ext cx="227" cy="196"/>
              </a:xfrm>
              <a:prstGeom prst="hexagon">
                <a:avLst>
                  <a:gd name="adj" fmla="val 28949"/>
                  <a:gd name="vf" fmla="val 115470"/>
                </a:avLst>
              </a:prstGeom>
              <a:solidFill>
                <a:srgbClr val="00CC66">
                  <a:alpha val="509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  <a:sym typeface="SimSun" panose="02010600030101010101" pitchFamily="2" charset="-122"/>
                </a:endParaRPr>
              </a:p>
            </p:txBody>
          </p:sp>
        </p:grpSp>
        <p:grpSp>
          <p:nvGrpSpPr>
            <p:cNvPr id="4108" name="Group 85"/>
            <p:cNvGrpSpPr>
              <a:grpSpLocks/>
            </p:cNvGrpSpPr>
            <p:nvPr/>
          </p:nvGrpSpPr>
          <p:grpSpPr bwMode="auto">
            <a:xfrm>
              <a:off x="2232025" y="0"/>
              <a:ext cx="647700" cy="454025"/>
              <a:chOff x="0" y="0"/>
              <a:chExt cx="408" cy="286"/>
            </a:xfrm>
          </p:grpSpPr>
          <p:sp>
            <p:nvSpPr>
              <p:cNvPr id="4122" name="AutoShape 115"/>
              <p:cNvSpPr>
                <a:spLocks noChangeArrowheads="1"/>
              </p:cNvSpPr>
              <p:nvPr/>
            </p:nvSpPr>
            <p:spPr bwMode="auto">
              <a:xfrm>
                <a:off x="181" y="90"/>
                <a:ext cx="227" cy="196"/>
              </a:xfrm>
              <a:prstGeom prst="hexagon">
                <a:avLst>
                  <a:gd name="adj" fmla="val 28949"/>
                  <a:gd name="vf" fmla="val 115470"/>
                </a:avLst>
              </a:prstGeom>
              <a:solidFill>
                <a:srgbClr val="0066FF">
                  <a:alpha val="12157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  <a:sym typeface="SimSun" panose="02010600030101010101" pitchFamily="2" charset="-122"/>
                </a:endParaRPr>
              </a:p>
            </p:txBody>
          </p:sp>
          <p:sp>
            <p:nvSpPr>
              <p:cNvPr id="4123" name="AutoShape 1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196"/>
              </a:xfrm>
              <a:prstGeom prst="hexagon">
                <a:avLst>
                  <a:gd name="adj" fmla="val 28949"/>
                  <a:gd name="vf" fmla="val 115470"/>
                </a:avLst>
              </a:prstGeom>
              <a:solidFill>
                <a:srgbClr val="0066FF">
                  <a:alpha val="509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  <a:sym typeface="SimSun" panose="02010600030101010101" pitchFamily="2" charset="-122"/>
                </a:endParaRPr>
              </a:p>
            </p:txBody>
          </p:sp>
        </p:grpSp>
        <p:grpSp>
          <p:nvGrpSpPr>
            <p:cNvPr id="4109" name="Group 88"/>
            <p:cNvGrpSpPr>
              <a:grpSpLocks/>
            </p:cNvGrpSpPr>
            <p:nvPr/>
          </p:nvGrpSpPr>
          <p:grpSpPr bwMode="auto">
            <a:xfrm>
              <a:off x="2808288" y="431800"/>
              <a:ext cx="647700" cy="454025"/>
              <a:chOff x="0" y="0"/>
              <a:chExt cx="408" cy="286"/>
            </a:xfrm>
          </p:grpSpPr>
          <p:sp>
            <p:nvSpPr>
              <p:cNvPr id="4120" name="AutoShape 118"/>
              <p:cNvSpPr>
                <a:spLocks noChangeArrowheads="1"/>
              </p:cNvSpPr>
              <p:nvPr/>
            </p:nvSpPr>
            <p:spPr bwMode="auto">
              <a:xfrm>
                <a:off x="181" y="90"/>
                <a:ext cx="227" cy="196"/>
              </a:xfrm>
              <a:prstGeom prst="hexagon">
                <a:avLst>
                  <a:gd name="adj" fmla="val 28949"/>
                  <a:gd name="vf" fmla="val 115470"/>
                </a:avLst>
              </a:prstGeom>
              <a:solidFill>
                <a:srgbClr val="0066FF">
                  <a:alpha val="12157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  <a:sym typeface="SimSun" panose="02010600030101010101" pitchFamily="2" charset="-122"/>
                </a:endParaRPr>
              </a:p>
            </p:txBody>
          </p:sp>
          <p:sp>
            <p:nvSpPr>
              <p:cNvPr id="4121" name="AutoShape 1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196"/>
              </a:xfrm>
              <a:prstGeom prst="hexagon">
                <a:avLst>
                  <a:gd name="adj" fmla="val 28949"/>
                  <a:gd name="vf" fmla="val 115470"/>
                </a:avLst>
              </a:prstGeom>
              <a:solidFill>
                <a:srgbClr val="0066FF">
                  <a:alpha val="509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  <a:sym typeface="SimSun" panose="02010600030101010101" pitchFamily="2" charset="-122"/>
                </a:endParaRPr>
              </a:p>
            </p:txBody>
          </p:sp>
        </p:grpSp>
        <p:grpSp>
          <p:nvGrpSpPr>
            <p:cNvPr id="4110" name="Group 91"/>
            <p:cNvGrpSpPr>
              <a:grpSpLocks/>
            </p:cNvGrpSpPr>
            <p:nvPr/>
          </p:nvGrpSpPr>
          <p:grpSpPr bwMode="auto">
            <a:xfrm>
              <a:off x="2592388" y="1871662"/>
              <a:ext cx="638175" cy="636588"/>
              <a:chOff x="0" y="0"/>
              <a:chExt cx="402" cy="401"/>
            </a:xfrm>
          </p:grpSpPr>
          <p:sp>
            <p:nvSpPr>
              <p:cNvPr id="4117" name="AutoShape 121"/>
              <p:cNvSpPr>
                <a:spLocks noChangeArrowheads="1"/>
              </p:cNvSpPr>
              <p:nvPr/>
            </p:nvSpPr>
            <p:spPr bwMode="auto">
              <a:xfrm>
                <a:off x="175" y="106"/>
                <a:ext cx="227" cy="196"/>
              </a:xfrm>
              <a:prstGeom prst="hexagon">
                <a:avLst>
                  <a:gd name="adj" fmla="val 28949"/>
                  <a:gd name="vf" fmla="val 115470"/>
                </a:avLst>
              </a:prstGeom>
              <a:solidFill>
                <a:srgbClr val="FF9900">
                  <a:alpha val="12157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  <a:sym typeface="SimSun" panose="02010600030101010101" pitchFamily="2" charset="-122"/>
                </a:endParaRPr>
              </a:p>
            </p:txBody>
          </p:sp>
          <p:sp>
            <p:nvSpPr>
              <p:cNvPr id="4118" name="AutoShape 122"/>
              <p:cNvSpPr>
                <a:spLocks noChangeArrowheads="1"/>
              </p:cNvSpPr>
              <p:nvPr/>
            </p:nvSpPr>
            <p:spPr bwMode="auto">
              <a:xfrm>
                <a:off x="0" y="205"/>
                <a:ext cx="227" cy="196"/>
              </a:xfrm>
              <a:prstGeom prst="hexagon">
                <a:avLst>
                  <a:gd name="adj" fmla="val 28949"/>
                  <a:gd name="vf" fmla="val 115470"/>
                </a:avLst>
              </a:prstGeom>
              <a:solidFill>
                <a:srgbClr val="FF9900">
                  <a:alpha val="9804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  <a:sym typeface="SimSun" panose="02010600030101010101" pitchFamily="2" charset="-122"/>
                </a:endParaRPr>
              </a:p>
            </p:txBody>
          </p:sp>
          <p:sp>
            <p:nvSpPr>
              <p:cNvPr id="4119" name="AutoShape 123"/>
              <p:cNvSpPr>
                <a:spLocks noChangeArrowheads="1"/>
              </p:cNvSpPr>
              <p:nvPr/>
            </p:nvSpPr>
            <p:spPr bwMode="auto">
              <a:xfrm>
                <a:off x="5" y="0"/>
                <a:ext cx="227" cy="196"/>
              </a:xfrm>
              <a:prstGeom prst="hexagon">
                <a:avLst>
                  <a:gd name="adj" fmla="val 28949"/>
                  <a:gd name="vf" fmla="val 115470"/>
                </a:avLst>
              </a:prstGeom>
              <a:solidFill>
                <a:srgbClr val="99CC00">
                  <a:alpha val="509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  <a:sym typeface="SimSun" panose="02010600030101010101" pitchFamily="2" charset="-122"/>
                </a:endParaRPr>
              </a:p>
            </p:txBody>
          </p:sp>
        </p:grpSp>
        <p:grpSp>
          <p:nvGrpSpPr>
            <p:cNvPr id="4111" name="Group 95"/>
            <p:cNvGrpSpPr>
              <a:grpSpLocks/>
            </p:cNvGrpSpPr>
            <p:nvPr/>
          </p:nvGrpSpPr>
          <p:grpSpPr bwMode="auto">
            <a:xfrm>
              <a:off x="935038" y="1439862"/>
              <a:ext cx="638175" cy="636588"/>
              <a:chOff x="0" y="0"/>
              <a:chExt cx="402" cy="401"/>
            </a:xfrm>
          </p:grpSpPr>
          <p:sp>
            <p:nvSpPr>
              <p:cNvPr id="4114" name="AutoShape 125"/>
              <p:cNvSpPr>
                <a:spLocks noChangeArrowheads="1"/>
              </p:cNvSpPr>
              <p:nvPr/>
            </p:nvSpPr>
            <p:spPr bwMode="auto">
              <a:xfrm>
                <a:off x="175" y="106"/>
                <a:ext cx="227" cy="196"/>
              </a:xfrm>
              <a:prstGeom prst="hexagon">
                <a:avLst>
                  <a:gd name="adj" fmla="val 28949"/>
                  <a:gd name="vf" fmla="val 115470"/>
                </a:avLst>
              </a:prstGeom>
              <a:solidFill>
                <a:srgbClr val="FF0066">
                  <a:alpha val="12157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  <a:sym typeface="SimSun" panose="02010600030101010101" pitchFamily="2" charset="-122"/>
                </a:endParaRPr>
              </a:p>
            </p:txBody>
          </p:sp>
          <p:sp>
            <p:nvSpPr>
              <p:cNvPr id="4115" name="AutoShape 126"/>
              <p:cNvSpPr>
                <a:spLocks noChangeArrowheads="1"/>
              </p:cNvSpPr>
              <p:nvPr/>
            </p:nvSpPr>
            <p:spPr bwMode="auto">
              <a:xfrm>
                <a:off x="0" y="205"/>
                <a:ext cx="227" cy="196"/>
              </a:xfrm>
              <a:prstGeom prst="hexagon">
                <a:avLst>
                  <a:gd name="adj" fmla="val 28949"/>
                  <a:gd name="vf" fmla="val 115470"/>
                </a:avLst>
              </a:prstGeom>
              <a:solidFill>
                <a:srgbClr val="FF0066">
                  <a:alpha val="9804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  <a:sym typeface="SimSun" panose="02010600030101010101" pitchFamily="2" charset="-122"/>
                </a:endParaRPr>
              </a:p>
            </p:txBody>
          </p:sp>
          <p:sp>
            <p:nvSpPr>
              <p:cNvPr id="4116" name="AutoShape 127"/>
              <p:cNvSpPr>
                <a:spLocks noChangeArrowheads="1"/>
              </p:cNvSpPr>
              <p:nvPr/>
            </p:nvSpPr>
            <p:spPr bwMode="auto">
              <a:xfrm>
                <a:off x="5" y="0"/>
                <a:ext cx="227" cy="196"/>
              </a:xfrm>
              <a:prstGeom prst="hexagon">
                <a:avLst>
                  <a:gd name="adj" fmla="val 28949"/>
                  <a:gd name="vf" fmla="val 115470"/>
                </a:avLst>
              </a:prstGeom>
              <a:solidFill>
                <a:srgbClr val="FF0066">
                  <a:alpha val="5098"/>
                </a:srgb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en-US">
                  <a:latin typeface="Calibri" panose="020F0502020204030204" pitchFamily="34" charset="0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4112" name="Oval 133"/>
            <p:cNvSpPr>
              <a:spLocks noChangeArrowheads="1"/>
            </p:cNvSpPr>
            <p:nvPr/>
          </p:nvSpPr>
          <p:spPr bwMode="auto">
            <a:xfrm rot="-8054464">
              <a:off x="2735298" y="428610"/>
              <a:ext cx="71437" cy="71438"/>
            </a:xfrm>
            <a:prstGeom prst="ellipse">
              <a:avLst/>
            </a:prstGeom>
            <a:noFill/>
            <a:ln w="12700">
              <a:solidFill>
                <a:srgbClr val="0066FF">
                  <a:alpha val="9804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  <a:sym typeface="SimSun" panose="02010600030101010101" pitchFamily="2" charset="-122"/>
              </a:endParaRPr>
            </a:p>
          </p:txBody>
        </p:sp>
        <p:sp>
          <p:nvSpPr>
            <p:cNvPr id="4113" name="Oval 169"/>
            <p:cNvSpPr>
              <a:spLocks noChangeArrowheads="1"/>
            </p:cNvSpPr>
            <p:nvPr/>
          </p:nvSpPr>
          <p:spPr bwMode="auto">
            <a:xfrm rot="18854464" flipH="1">
              <a:off x="1398601" y="746606"/>
              <a:ext cx="71438" cy="63404"/>
            </a:xfrm>
            <a:prstGeom prst="ellips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  <a:sym typeface="SimSun" panose="02010600030101010101" pitchFamily="2" charset="-122"/>
              </a:endParaRPr>
            </a:p>
          </p:txBody>
        </p:sp>
      </p:grp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246063" y="5227638"/>
            <a:ext cx="41036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Members: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Kanhaiya Lal Shrestha 	069BEX417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Dipkamal Bhusal 		069BEX414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Bishal Lakha 		069BEX410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Bishal Heuju 		069BEX409</a:t>
            </a:r>
          </a:p>
          <a:p>
            <a:pPr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3" name="TextBox 2"/>
          <p:cNvSpPr txBox="1">
            <a:spLocks noChangeArrowheads="1"/>
          </p:cNvSpPr>
          <p:nvPr/>
        </p:nvSpPr>
        <p:spPr bwMode="auto">
          <a:xfrm>
            <a:off x="5780088" y="5227638"/>
            <a:ext cx="3163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Nanda Bikram Adhikari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609600" y="272018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FEATURE EXTRACTION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87B25CFA-B2EF-4DFD-B61E-77211430F844}" type="slidenum">
              <a:rPr lang="en-US" altLang="en-US">
                <a:solidFill>
                  <a:srgbClr val="898989"/>
                </a:solidFill>
              </a:rPr>
              <a:pPr/>
              <a:t>10</a:t>
            </a:fld>
            <a:endParaRPr lang="zh-CN" altLang="en-US" sz="1800"/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  <p:extLst>
      <p:ext uri="{BB962C8B-B14F-4D97-AF65-F5344CB8AC3E}">
        <p14:creationId xmlns:p14="http://schemas.microsoft.com/office/powerpoint/2010/main" val="376466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23" y="2058581"/>
            <a:ext cx="6273204" cy="470490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8" y="2120583"/>
            <a:ext cx="6248400" cy="462029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058" y="726345"/>
            <a:ext cx="6352560" cy="4754085"/>
          </a:xfrm>
          <a:prstGeom prst="rect">
            <a:avLst/>
          </a:prstGeom>
        </p:spPr>
      </p:pic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MFCC</a:t>
            </a:r>
          </a:p>
        </p:txBody>
      </p:sp>
      <p:sp>
        <p:nvSpPr>
          <p:cNvPr id="16387" name="Content Placeholder 5"/>
          <p:cNvSpPr>
            <a:spLocks noGrp="1"/>
          </p:cNvSpPr>
          <p:nvPr>
            <p:ph idx="1"/>
          </p:nvPr>
        </p:nvSpPr>
        <p:spPr>
          <a:xfrm>
            <a:off x="474622" y="1264876"/>
            <a:ext cx="8229600" cy="1251005"/>
          </a:xfrm>
        </p:spPr>
        <p:txBody>
          <a:bodyPr/>
          <a:lstStyle/>
          <a:p>
            <a:pPr eaLnBrk="1" hangingPunct="1"/>
            <a:r>
              <a:rPr lang="en-GB" dirty="0"/>
              <a:t>Based on the known variation of the human ear’s critical bandwidth with frequency</a:t>
            </a:r>
          </a:p>
          <a:p>
            <a:pPr eaLnBrk="1" hangingPunct="1"/>
            <a:endParaRPr lang="en-US" dirty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144F3AC3-6DB5-440F-B98F-CA06BC0D6715}" type="slidenum">
              <a:rPr lang="en-US" altLang="en-US">
                <a:solidFill>
                  <a:srgbClr val="898989"/>
                </a:solidFill>
              </a:rPr>
              <a:pPr/>
              <a:t>11</a:t>
            </a:fld>
            <a:endParaRPr lang="zh-CN" altLang="en-US" sz="1800"/>
          </a:p>
        </p:txBody>
      </p:sp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AutoShape 21"/>
          <p:cNvSpPr>
            <a:spLocks noChangeAspect="1" noChangeArrowheads="1"/>
          </p:cNvSpPr>
          <p:nvPr/>
        </p:nvSpPr>
        <p:spPr bwMode="auto">
          <a:xfrm>
            <a:off x="30346" y="697062"/>
            <a:ext cx="9118152" cy="52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188980" y="1426672"/>
            <a:ext cx="1182444" cy="56395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Speech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Straight Arrow Connector 376"/>
          <p:cNvSpPr>
            <a:spLocks noChangeShapeType="1"/>
          </p:cNvSpPr>
          <p:nvPr/>
        </p:nvSpPr>
        <p:spPr bwMode="auto">
          <a:xfrm>
            <a:off x="7948768" y="2056885"/>
            <a:ext cx="0" cy="74164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Straight Arrow Connector 377"/>
          <p:cNvSpPr>
            <a:spLocks noChangeShapeType="1"/>
          </p:cNvSpPr>
          <p:nvPr/>
        </p:nvSpPr>
        <p:spPr bwMode="auto">
          <a:xfrm>
            <a:off x="8018476" y="3848141"/>
            <a:ext cx="0" cy="7752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ounded Rectangle 220"/>
          <p:cNvSpPr>
            <a:spLocks noChangeArrowheads="1"/>
          </p:cNvSpPr>
          <p:nvPr/>
        </p:nvSpPr>
        <p:spPr bwMode="auto">
          <a:xfrm>
            <a:off x="1391931" y="1031521"/>
            <a:ext cx="1767246" cy="97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Pre-emphasis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221"/>
          <p:cNvSpPr>
            <a:spLocks noChangeArrowheads="1"/>
          </p:cNvSpPr>
          <p:nvPr/>
        </p:nvSpPr>
        <p:spPr bwMode="auto">
          <a:xfrm>
            <a:off x="7063996" y="2838469"/>
            <a:ext cx="1767246" cy="977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DFT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ounded Rectangle 222"/>
          <p:cNvSpPr>
            <a:spLocks noChangeArrowheads="1"/>
          </p:cNvSpPr>
          <p:nvPr/>
        </p:nvSpPr>
        <p:spPr bwMode="auto">
          <a:xfrm>
            <a:off x="4093952" y="1031521"/>
            <a:ext cx="1767084" cy="97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Framing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ounded Rectangle 223"/>
          <p:cNvSpPr>
            <a:spLocks noChangeArrowheads="1"/>
          </p:cNvSpPr>
          <p:nvPr/>
        </p:nvSpPr>
        <p:spPr bwMode="auto">
          <a:xfrm>
            <a:off x="7063996" y="1031521"/>
            <a:ext cx="1898434" cy="97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Windowing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ounded Rectangle 224"/>
          <p:cNvSpPr>
            <a:spLocks noChangeArrowheads="1"/>
          </p:cNvSpPr>
          <p:nvPr/>
        </p:nvSpPr>
        <p:spPr bwMode="auto">
          <a:xfrm>
            <a:off x="7083198" y="4626556"/>
            <a:ext cx="1767246" cy="977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Mel filter bank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ounded Rectangle 225"/>
          <p:cNvSpPr>
            <a:spLocks noChangeArrowheads="1"/>
          </p:cNvSpPr>
          <p:nvPr/>
        </p:nvSpPr>
        <p:spPr bwMode="auto">
          <a:xfrm>
            <a:off x="4170599" y="4511165"/>
            <a:ext cx="1851477" cy="110984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Discrete Cosine Transform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Straight Arrow Connector 386"/>
          <p:cNvSpPr>
            <a:spLocks noChangeShapeType="1"/>
          </p:cNvSpPr>
          <p:nvPr/>
        </p:nvSpPr>
        <p:spPr bwMode="auto">
          <a:xfrm>
            <a:off x="3174022" y="1426672"/>
            <a:ext cx="96091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Straight Arrow Connector 387"/>
          <p:cNvSpPr>
            <a:spLocks noChangeShapeType="1"/>
          </p:cNvSpPr>
          <p:nvPr/>
        </p:nvSpPr>
        <p:spPr bwMode="auto">
          <a:xfrm>
            <a:off x="5895084" y="1501962"/>
            <a:ext cx="116681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Straight Arrow Connector 388"/>
          <p:cNvSpPr>
            <a:spLocks noChangeShapeType="1"/>
          </p:cNvSpPr>
          <p:nvPr/>
        </p:nvSpPr>
        <p:spPr bwMode="auto">
          <a:xfrm flipH="1" flipV="1">
            <a:off x="6029338" y="5059589"/>
            <a:ext cx="1046599" cy="1680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Straight Arrow Connector 389"/>
          <p:cNvSpPr>
            <a:spLocks noChangeShapeType="1"/>
          </p:cNvSpPr>
          <p:nvPr/>
        </p:nvSpPr>
        <p:spPr bwMode="auto">
          <a:xfrm flipH="1">
            <a:off x="978131" y="5090563"/>
            <a:ext cx="82359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Straight Arrow Connector 390"/>
          <p:cNvSpPr>
            <a:spLocks noChangeShapeType="1"/>
          </p:cNvSpPr>
          <p:nvPr/>
        </p:nvSpPr>
        <p:spPr bwMode="auto">
          <a:xfrm>
            <a:off x="663862" y="1407969"/>
            <a:ext cx="68627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247965" y="5149210"/>
            <a:ext cx="1294614" cy="538914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Output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9" name="Picture 48" descr="C:\Users\ammir shreshtha\AppData\Local\Microsoft\Windows\INetCacheContent.Word\88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6" y="-15799"/>
            <a:ext cx="6156794" cy="44353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Rounded Rectangle 225"/>
          <p:cNvSpPr>
            <a:spLocks noChangeArrowheads="1"/>
          </p:cNvSpPr>
          <p:nvPr/>
        </p:nvSpPr>
        <p:spPr bwMode="auto">
          <a:xfrm>
            <a:off x="1806123" y="4528953"/>
            <a:ext cx="1851477" cy="110984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Delta Energy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Spectrum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37199" y="5083214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Picture 53" descr="C:\Users\ammir shreshtha\AppData\Local\Microsoft\Windows\INetCacheContent.Word\99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5" y="-37003"/>
            <a:ext cx="5570914" cy="424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44" y="738108"/>
            <a:ext cx="6331056" cy="47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TRAINING </a:t>
            </a:r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System trained to store the reference MFCC features</a:t>
            </a:r>
          </a:p>
          <a:p>
            <a:pPr eaLnBrk="1" hangingPunct="1"/>
            <a:r>
              <a:rPr lang="en-GB" dirty="0"/>
              <a:t>System uses the pyAudio library to take an input sample .wav file</a:t>
            </a:r>
          </a:p>
          <a:p>
            <a:pPr eaLnBrk="1" hangingPunct="1"/>
            <a:r>
              <a:rPr lang="en-GB" dirty="0"/>
              <a:t>System trained to recognise two words; IDENTIFY and FOLLOW</a:t>
            </a:r>
            <a:endParaRPr lang="en-US" dirty="0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E78EAD79-344D-471E-B3C9-B7D53C8EC4C3}" type="slidenum">
              <a:rPr lang="en-US" altLang="en-US">
                <a:solidFill>
                  <a:srgbClr val="898989"/>
                </a:solidFill>
              </a:rPr>
              <a:pPr/>
              <a:t>12</a:t>
            </a:fld>
            <a:endParaRPr lang="zh-CN" altLang="en-US" sz="1800"/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FEATURE COMPARISON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AE1D92E-22BB-4F90-A94F-033C9B8FE2E6}" type="slidenum">
              <a:rPr lang="en-US" altLang="en-US">
                <a:solidFill>
                  <a:srgbClr val="898989"/>
                </a:solidFill>
              </a:rPr>
              <a:pPr/>
              <a:t>13</a:t>
            </a:fld>
            <a:endParaRPr lang="zh-CN" altLang="en-US" sz="1800"/>
          </a:p>
        </p:txBody>
      </p:sp>
      <p:sp>
        <p:nvSpPr>
          <p:cNvPr id="3277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DTW</a:t>
            </a:r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>
          <a:xfrm>
            <a:off x="457200" y="1502134"/>
            <a:ext cx="8229600" cy="4624029"/>
          </a:xfrm>
        </p:spPr>
        <p:txBody>
          <a:bodyPr/>
          <a:lstStyle/>
          <a:p>
            <a:pPr eaLnBrk="1" hangingPunct="1"/>
            <a:r>
              <a:rPr lang="en-GB" dirty="0"/>
              <a:t>A time series alignment algorithm for measuring similarity between two temporal sequences which may vary in time or speed. </a:t>
            </a:r>
          </a:p>
          <a:p>
            <a:pPr eaLnBrk="1" hangingPunct="1"/>
            <a:endParaRPr lang="en-US" dirty="0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D8AB2D8-86D5-4A62-B084-965FC2278965}" type="slidenum">
              <a:rPr lang="en-US" altLang="en-US">
                <a:solidFill>
                  <a:srgbClr val="898989"/>
                </a:solidFill>
              </a:rPr>
              <a:pPr/>
              <a:t>14</a:t>
            </a:fld>
            <a:endParaRPr lang="zh-CN" altLang="en-US" sz="1800"/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  <p:extLst>
      <p:ext uri="{BB962C8B-B14F-4D97-AF65-F5344CB8AC3E}">
        <p14:creationId xmlns:p14="http://schemas.microsoft.com/office/powerpoint/2010/main" val="409844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AE1D92E-22BB-4F90-A94F-033C9B8FE2E6}" type="slidenum">
              <a:rPr lang="en-US" altLang="en-US">
                <a:solidFill>
                  <a:srgbClr val="898989"/>
                </a:solidFill>
              </a:rPr>
              <a:pPr/>
              <a:t>15</a:t>
            </a:fld>
            <a:endParaRPr lang="zh-CN" altLang="en-US" sz="1800"/>
          </a:p>
        </p:txBody>
      </p:sp>
      <p:sp>
        <p:nvSpPr>
          <p:cNvPr id="3277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67167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324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Using Euclidean distance, we get the distance matrix and the shortest distance shows the level of similarity. 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D8AB2D8-86D5-4A62-B084-965FC2278965}" type="slidenum">
              <a:rPr lang="en-US" altLang="en-US">
                <a:solidFill>
                  <a:srgbClr val="898989"/>
                </a:solidFill>
              </a:rPr>
              <a:pPr/>
              <a:t>16</a:t>
            </a:fld>
            <a:endParaRPr lang="zh-CN" altLang="en-US" sz="1800"/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pic>
        <p:nvPicPr>
          <p:cNvPr id="8" name="Picture 7" descr="C:\Users\ammir shreshtha\AppData\Local\Microsoft\Windows\INetCacheContent.Word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47826"/>
            <a:ext cx="5257800" cy="4478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05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RESULTS</a:t>
            </a:r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MFCC feature extraction</a:t>
            </a:r>
            <a:endParaRPr lang="en-US" sz="2000" dirty="0"/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DTW for comparison</a:t>
            </a:r>
          </a:p>
          <a:p>
            <a:pPr eaLnBrk="1" hangingPunct="1"/>
            <a:endParaRPr lang="en-US" sz="2000" dirty="0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D8AB2D8-86D5-4A62-B084-965FC2278965}" type="slidenum">
              <a:rPr lang="en-US" altLang="en-US">
                <a:solidFill>
                  <a:srgbClr val="898989"/>
                </a:solidFill>
              </a:rPr>
              <a:pPr/>
              <a:t>17</a:t>
            </a:fld>
            <a:endParaRPr lang="zh-CN" altLang="en-US" sz="1800"/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25874300"/>
              </p:ext>
            </p:extLst>
          </p:nvPr>
        </p:nvGraphicFramePr>
        <p:xfrm>
          <a:off x="253180" y="3276600"/>
          <a:ext cx="3810000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556234833"/>
              </p:ext>
            </p:extLst>
          </p:nvPr>
        </p:nvGraphicFramePr>
        <p:xfrm>
          <a:off x="5029200" y="3276600"/>
          <a:ext cx="4114800" cy="2824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3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914400" indent="-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/>
            <a:r>
              <a:rPr lang="en-US"/>
              <a:t>RESULTS</a:t>
            </a:r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fld id="{0D8AB2D8-86D5-4A62-B084-965FC2278965}" type="slidenum">
              <a:rPr lang="en-US" altLang="en-US" smtClean="0">
                <a:solidFill>
                  <a:srgbClr val="898989"/>
                </a:solidFill>
              </a:rPr>
              <a:pPr/>
              <a:t>17</a:t>
            </a:fld>
            <a:endParaRPr lang="zh-CN" altLang="en-US" sz="1800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58512851"/>
              </p:ext>
            </p:extLst>
          </p:nvPr>
        </p:nvGraphicFramePr>
        <p:xfrm>
          <a:off x="228600" y="2819400"/>
          <a:ext cx="4674010" cy="353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225656589"/>
              </p:ext>
            </p:extLst>
          </p:nvPr>
        </p:nvGraphicFramePr>
        <p:xfrm>
          <a:off x="4124631" y="1417638"/>
          <a:ext cx="492842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15000" y="517333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under 20 times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372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 RECOGNITION</a:t>
            </a:r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of an object in the given image/video.</a:t>
            </a:r>
          </a:p>
          <a:p>
            <a:r>
              <a:rPr lang="en-US" dirty="0"/>
              <a:t>Object recognition system can tell if the given image contains a cup or a pen or other</a:t>
            </a:r>
          </a:p>
          <a:p>
            <a:r>
              <a:rPr lang="en-US" dirty="0"/>
              <a:t>Can be ‘Specific’ or ‘Generic’ </a:t>
            </a:r>
          </a:p>
          <a:p>
            <a:pPr eaLnBrk="1" hangingPunct="1"/>
            <a:endParaRPr lang="en-US" dirty="0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D8AB2D8-86D5-4A62-B084-965FC2278965}" type="slidenum">
              <a:rPr lang="en-US" altLang="en-US">
                <a:solidFill>
                  <a:srgbClr val="898989"/>
                </a:solidFill>
              </a:rPr>
              <a:pPr/>
              <a:t>18</a:t>
            </a:fld>
            <a:endParaRPr lang="zh-CN" altLang="en-US" sz="1800"/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  <p:extLst>
      <p:ext uri="{BB962C8B-B14F-4D97-AF65-F5344CB8AC3E}">
        <p14:creationId xmlns:p14="http://schemas.microsoft.com/office/powerpoint/2010/main" val="159902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BAG-OF-FEATURES</a:t>
            </a:r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object recognition</a:t>
            </a:r>
          </a:p>
          <a:p>
            <a:r>
              <a:rPr lang="en-US" dirty="0"/>
              <a:t>Image is represented as a histogram of visual words</a:t>
            </a:r>
          </a:p>
          <a:p>
            <a:pPr eaLnBrk="1" hangingPunct="1"/>
            <a:r>
              <a:rPr lang="en-US" dirty="0"/>
              <a:t>Involves Feature detection and description, Visual vocabulary formation and Classification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D8AB2D8-86D5-4A62-B084-965FC2278965}" type="slidenum">
              <a:rPr lang="en-US" altLang="en-US">
                <a:solidFill>
                  <a:srgbClr val="898989"/>
                </a:solidFill>
              </a:rPr>
              <a:pPr/>
              <a:t>19</a:t>
            </a:fld>
            <a:endParaRPr lang="zh-CN" altLang="en-US" sz="1800"/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  <p:extLst>
      <p:ext uri="{BB962C8B-B14F-4D97-AF65-F5344CB8AC3E}">
        <p14:creationId xmlns:p14="http://schemas.microsoft.com/office/powerpoint/2010/main" val="201971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TABLE OF CONTENTS </a:t>
            </a:r>
          </a:p>
        </p:txBody>
      </p:sp>
      <p:sp>
        <p:nvSpPr>
          <p:cNvPr id="614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200" dirty="0"/>
              <a:t>1. Motivation </a:t>
            </a:r>
          </a:p>
          <a:p>
            <a:pPr marL="0" indent="0" eaLnBrk="1" hangingPunct="1">
              <a:buNone/>
            </a:pPr>
            <a:r>
              <a:rPr lang="en-US" sz="2200" dirty="0"/>
              <a:t>2. Introduction</a:t>
            </a:r>
          </a:p>
          <a:p>
            <a:pPr marL="0" indent="0" eaLnBrk="1" hangingPunct="1">
              <a:buNone/>
            </a:pPr>
            <a:r>
              <a:rPr lang="en-US" sz="2200" dirty="0"/>
              <a:t>3. Application</a:t>
            </a:r>
          </a:p>
          <a:p>
            <a:pPr marL="0" indent="0" eaLnBrk="1" hangingPunct="1">
              <a:buNone/>
            </a:pPr>
            <a:r>
              <a:rPr lang="en-US" sz="2200" dirty="0"/>
              <a:t>4. System overview</a:t>
            </a:r>
          </a:p>
          <a:p>
            <a:pPr marL="0" indent="0" eaLnBrk="1" hangingPunct="1">
              <a:buNone/>
            </a:pPr>
            <a:r>
              <a:rPr lang="en-US" sz="2200" dirty="0"/>
              <a:t>5. Methodology </a:t>
            </a:r>
          </a:p>
          <a:p>
            <a:pPr lvl="1" eaLnBrk="1" hangingPunct="1"/>
            <a:r>
              <a:rPr lang="en-US" sz="2200" dirty="0"/>
              <a:t>Speech recognition </a:t>
            </a:r>
          </a:p>
          <a:p>
            <a:pPr lvl="1" eaLnBrk="1" hangingPunct="1"/>
            <a:r>
              <a:rPr lang="en-US" sz="2200" dirty="0"/>
              <a:t>Object recognition</a:t>
            </a:r>
          </a:p>
          <a:p>
            <a:pPr lvl="1" eaLnBrk="1" hangingPunct="1"/>
            <a:r>
              <a:rPr lang="en-US" sz="2200" dirty="0"/>
              <a:t>System implementation</a:t>
            </a:r>
          </a:p>
          <a:p>
            <a:pPr marL="457200" lvl="1" indent="-457200" eaLnBrk="1" hangingPunct="1">
              <a:buNone/>
            </a:pPr>
            <a:r>
              <a:rPr lang="en-US" sz="2200" dirty="0"/>
              <a:t>6. Experiments</a:t>
            </a:r>
          </a:p>
          <a:p>
            <a:pPr marL="457200" lvl="1" indent="-457200" eaLnBrk="1" hangingPunct="1">
              <a:buNone/>
            </a:pPr>
            <a:r>
              <a:rPr lang="en-US" sz="2200" dirty="0"/>
              <a:t>7. Problems encountered</a:t>
            </a:r>
          </a:p>
          <a:p>
            <a:pPr marL="457200" lvl="1" indent="-457200" eaLnBrk="1" hangingPunct="1">
              <a:buNone/>
            </a:pPr>
            <a:r>
              <a:rPr lang="en-US" sz="2200" dirty="0"/>
              <a:t>8. Conclusion </a:t>
            </a:r>
          </a:p>
          <a:p>
            <a:pPr marL="457200" lvl="1" indent="0" eaLnBrk="1" hangingPunct="1">
              <a:buNone/>
            </a:pPr>
            <a:endParaRPr lang="en-US" sz="2500" dirty="0"/>
          </a:p>
          <a:p>
            <a:pPr eaLnBrk="1" hangingPunct="1"/>
            <a:endParaRPr lang="en-US" sz="2500" dirty="0"/>
          </a:p>
          <a:p>
            <a:pPr eaLnBrk="1" hangingPunct="1"/>
            <a:endParaRPr lang="en-US" sz="2500" dirty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EE91228-6E55-4906-B277-7A2A88B49DDE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zh-CN" altLang="en-US" sz="1800"/>
          </a:p>
        </p:txBody>
      </p:sp>
      <p:sp>
        <p:nvSpPr>
          <p:cNvPr id="614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KEY-POINTS DETECTION AND DESCRIPTION</a:t>
            </a:r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Uses Speeded-Up Robust Transform (SURF) method </a:t>
            </a:r>
          </a:p>
          <a:p>
            <a:pPr eaLnBrk="1" hangingPunct="1"/>
            <a:r>
              <a:rPr lang="en-US" dirty="0"/>
              <a:t>SURF combines Hessian </a:t>
            </a:r>
            <a:r>
              <a:rPr lang="en-US" dirty="0" err="1"/>
              <a:t>keypoint</a:t>
            </a:r>
            <a:r>
              <a:rPr lang="en-US" dirty="0"/>
              <a:t> detector with its own feature descriptor</a:t>
            </a:r>
          </a:p>
          <a:p>
            <a:pPr eaLnBrk="1" hangingPunct="1"/>
            <a:r>
              <a:rPr lang="en-US" dirty="0"/>
              <a:t>Provides scale and rotation invariant descriptor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D8AB2D8-86D5-4A62-B084-965FC2278965}" type="slidenum">
              <a:rPr lang="en-US" altLang="en-US">
                <a:solidFill>
                  <a:srgbClr val="898989"/>
                </a:solidFill>
              </a:rPr>
              <a:pPr/>
              <a:t>20</a:t>
            </a:fld>
            <a:endParaRPr lang="zh-CN" altLang="en-US" sz="1800"/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  <p:extLst>
      <p:ext uri="{BB962C8B-B14F-4D97-AF65-F5344CB8AC3E}">
        <p14:creationId xmlns:p14="http://schemas.microsoft.com/office/powerpoint/2010/main" val="256841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 </a:t>
            </a:r>
            <a:r>
              <a:rPr lang="en-US" sz="2400" dirty="0"/>
              <a:t>SURF KEY-POINTS DETECTION FOR DIFFERENT HESSIAN THRESHOLDS</a:t>
            </a:r>
            <a:endParaRPr lang="en-US" sz="2800" dirty="0"/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D8AB2D8-86D5-4A62-B084-965FC2278965}" type="slidenum">
              <a:rPr lang="en-US" altLang="en-US">
                <a:solidFill>
                  <a:srgbClr val="898989"/>
                </a:solidFill>
              </a:rPr>
              <a:pPr/>
              <a:t>21</a:t>
            </a:fld>
            <a:endParaRPr lang="zh-CN" altLang="en-US" sz="1800"/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pic>
        <p:nvPicPr>
          <p:cNvPr id="6" name="Picture 5" descr="D:\major project\OpenCV\classifier\results\multimeter-keypoints-th1000-159kp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7825"/>
            <a:ext cx="4038600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:\major project\OpenCV\classifier\results\multimeter-keypoints-th8000-3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47825"/>
            <a:ext cx="4191000" cy="3686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0294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>
          <a:xfrm>
            <a:off x="304800" y="2514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VISUAL VOCABULARY FORMATION AND IMAGE REPRESENTATION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D8AB2D8-86D5-4A62-B084-965FC2278965}" type="slidenum">
              <a:rPr lang="en-US" altLang="en-US">
                <a:solidFill>
                  <a:srgbClr val="898989"/>
                </a:solidFill>
              </a:rPr>
              <a:pPr/>
              <a:t>22</a:t>
            </a:fld>
            <a:endParaRPr lang="zh-CN" altLang="en-US" sz="1800"/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  <p:extLst>
      <p:ext uri="{BB962C8B-B14F-4D97-AF65-F5344CB8AC3E}">
        <p14:creationId xmlns:p14="http://schemas.microsoft.com/office/powerpoint/2010/main" val="1319299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ALGORITHM ILLUSTRATION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D8AB2D8-86D5-4A62-B084-965FC2278965}" type="slidenum">
              <a:rPr lang="en-US" altLang="en-US">
                <a:solidFill>
                  <a:srgbClr val="898989"/>
                </a:solidFill>
              </a:rPr>
              <a:pPr/>
              <a:t>23</a:t>
            </a:fld>
            <a:endParaRPr lang="zh-CN" altLang="en-US" sz="1800"/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sp>
        <p:nvSpPr>
          <p:cNvPr id="7" name="Oval 6"/>
          <p:cNvSpPr/>
          <p:nvPr/>
        </p:nvSpPr>
        <p:spPr>
          <a:xfrm>
            <a:off x="740799" y="2398657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54779" y="2633263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02631" y="2102457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8135" y="3145871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50399" y="3008257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68930" y="2886884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43573" y="3497428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50733" y="2340973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21186" y="2350413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63882" y="3261060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98666" y="1794086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84702" y="3215769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2974" y="3804376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7149" y="4286597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59554" y="3772630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12393" y="4071645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82517" y="4476628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72950" y="4654049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73953" y="2731228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36472" y="1638842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09419" y="1923789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00488" y="3434847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01589" y="1616665"/>
            <a:ext cx="171999" cy="162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09026" y="3172349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05125" y="4476628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35890" y="3396753"/>
            <a:ext cx="191069" cy="1774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87102" y="3850065"/>
            <a:ext cx="191069" cy="1774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04043" y="1920646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72202" y="1605558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03466" y="2098886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88126" y="2321503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10959" y="2727907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87834" y="2683898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69488" y="2144082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892643" y="2447770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>
            <a:off x="7613667" y="3168191"/>
            <a:ext cx="216873" cy="218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>
            <a:off x="7785521" y="2354332"/>
            <a:ext cx="216873" cy="218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flipH="1">
            <a:off x="7249727" y="4076095"/>
            <a:ext cx="216873" cy="218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flipH="1">
            <a:off x="8460828" y="2776791"/>
            <a:ext cx="216873" cy="218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84607" y="3683919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023757" y="2286000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73603" y="2830836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4019" y="3104932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226959" y="3950051"/>
            <a:ext cx="191069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urved Connector 50"/>
          <p:cNvCxnSpPr>
            <a:endCxn id="32" idx="3"/>
          </p:cNvCxnSpPr>
          <p:nvPr/>
        </p:nvCxnSpPr>
        <p:spPr>
          <a:xfrm rot="16200000" flipV="1">
            <a:off x="2469695" y="4142367"/>
            <a:ext cx="1941204" cy="7528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flipV="1">
            <a:off x="3816722" y="4023656"/>
            <a:ext cx="2246865" cy="14657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60860" y="5445873"/>
            <a:ext cx="3199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Randomly  Chosen Cluster Centroid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40495" y="3128096"/>
            <a:ext cx="5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02992" y="3692623"/>
            <a:ext cx="50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98624" y="2498380"/>
            <a:ext cx="5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91939" y="2492381"/>
            <a:ext cx="50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C2</a:t>
            </a:r>
          </a:p>
        </p:txBody>
      </p:sp>
      <p:cxnSp>
        <p:nvCxnSpPr>
          <p:cNvPr id="58" name="Curved Connector 57"/>
          <p:cNvCxnSpPr/>
          <p:nvPr/>
        </p:nvCxnSpPr>
        <p:spPr>
          <a:xfrm rot="5400000">
            <a:off x="2910572" y="1206358"/>
            <a:ext cx="1780462" cy="11886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endCxn id="25" idx="0"/>
          </p:cNvCxnSpPr>
          <p:nvPr/>
        </p:nvCxnSpPr>
        <p:spPr>
          <a:xfrm rot="16200000" flipH="1">
            <a:off x="4190411" y="1152150"/>
            <a:ext cx="1783781" cy="13743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43806" y="600771"/>
            <a:ext cx="5959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New cluster centroids found using mean of each cluster</a:t>
            </a:r>
          </a:p>
        </p:txBody>
      </p:sp>
    </p:spTree>
    <p:extLst>
      <p:ext uri="{BB962C8B-B14F-4D97-AF65-F5344CB8AC3E}">
        <p14:creationId xmlns:p14="http://schemas.microsoft.com/office/powerpoint/2010/main" val="77087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5" grpId="2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8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60" grpId="0"/>
      <p:bldP spid="6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CLASSIFICATION USING SVM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D8AB2D8-86D5-4A62-B084-965FC2278965}" type="slidenum">
              <a:rPr lang="en-US" altLang="en-US">
                <a:solidFill>
                  <a:srgbClr val="898989"/>
                </a:solidFill>
              </a:rPr>
              <a:pPr/>
              <a:t>24</a:t>
            </a:fld>
            <a:endParaRPr lang="zh-CN" altLang="en-US" sz="1800"/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sp>
        <p:nvSpPr>
          <p:cNvPr id="59" name="Oval 58"/>
          <p:cNvSpPr/>
          <p:nvPr/>
        </p:nvSpPr>
        <p:spPr>
          <a:xfrm>
            <a:off x="4326136" y="3223260"/>
            <a:ext cx="433942" cy="47434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929545" y="2225040"/>
            <a:ext cx="396592" cy="4724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53944" y="3697605"/>
            <a:ext cx="410067" cy="37767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03354" y="1432560"/>
            <a:ext cx="2398" cy="45872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05751" y="6019800"/>
            <a:ext cx="8181049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03627" y="3573780"/>
            <a:ext cx="24384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792946" y="1550670"/>
            <a:ext cx="24384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238270" y="2426970"/>
            <a:ext cx="24384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38531" y="3749040"/>
            <a:ext cx="24384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631662" y="1642110"/>
            <a:ext cx="24384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417365" y="2426970"/>
            <a:ext cx="24384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610981" y="3147060"/>
            <a:ext cx="24384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424700" y="1501140"/>
            <a:ext cx="24384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35250" y="2644140"/>
            <a:ext cx="24384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41345" y="4966335"/>
            <a:ext cx="24384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483036" y="1432560"/>
            <a:ext cx="24384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361116" y="3764280"/>
            <a:ext cx="24384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232076" y="4415790"/>
            <a:ext cx="24384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476645" y="2225040"/>
            <a:ext cx="24384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988965" y="3992880"/>
            <a:ext cx="24384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98565" y="4442460"/>
            <a:ext cx="24384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421711" y="3345180"/>
            <a:ext cx="24384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21256" y="2354580"/>
            <a:ext cx="24384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130821" y="3261360"/>
            <a:ext cx="24384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036786" y="3230880"/>
            <a:ext cx="24384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354725" y="3040380"/>
            <a:ext cx="24384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236957" y="3912870"/>
            <a:ext cx="24384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354725" y="5116830"/>
            <a:ext cx="24384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792946" y="2468880"/>
            <a:ext cx="24384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09116" y="4815840"/>
            <a:ext cx="24384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3470190" y="1226820"/>
            <a:ext cx="1559255" cy="4320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529245" y="1226820"/>
            <a:ext cx="1644505" cy="4556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839896" y="1101092"/>
            <a:ext cx="655904" cy="4682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668540" y="1432560"/>
            <a:ext cx="3173865" cy="39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585995" y="1212997"/>
            <a:ext cx="2349165" cy="4270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253944" y="1546860"/>
            <a:ext cx="2325271" cy="42271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917470" y="1212997"/>
            <a:ext cx="2451286" cy="445628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539285" y="5547360"/>
            <a:ext cx="725888" cy="32004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>
            <a:off x="1459302" y="1405180"/>
            <a:ext cx="2623714" cy="1139905"/>
          </a:xfrm>
          <a:prstGeom prst="curvedConnector3">
            <a:avLst>
              <a:gd name="adj1" fmla="val 634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>
            <a:off x="1330278" y="1408307"/>
            <a:ext cx="3010785" cy="2098996"/>
          </a:xfrm>
          <a:prstGeom prst="curvedConnector3">
            <a:avLst>
              <a:gd name="adj1" fmla="val 38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6200000" flipH="1">
            <a:off x="971851" y="1769888"/>
            <a:ext cx="2641471" cy="1920814"/>
          </a:xfrm>
          <a:prstGeom prst="curvedConnector3">
            <a:avLst>
              <a:gd name="adj1" fmla="val 1005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60430" y="531675"/>
            <a:ext cx="1179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Support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Vectors</a:t>
            </a:r>
          </a:p>
        </p:txBody>
      </p:sp>
      <p:sp>
        <p:nvSpPr>
          <p:cNvPr id="101" name="TextBox 100"/>
          <p:cNvSpPr txBox="1"/>
          <p:nvPr/>
        </p:nvSpPr>
        <p:spPr>
          <a:xfrm rot="1307511">
            <a:off x="2058747" y="5519642"/>
            <a:ext cx="1074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Margin</a:t>
            </a:r>
          </a:p>
        </p:txBody>
      </p:sp>
      <p:cxnSp>
        <p:nvCxnSpPr>
          <p:cNvPr id="102" name="Curved Connector 101"/>
          <p:cNvCxnSpPr/>
          <p:nvPr/>
        </p:nvCxnSpPr>
        <p:spPr>
          <a:xfrm flipV="1">
            <a:off x="5354725" y="1101092"/>
            <a:ext cx="428613" cy="4000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275330" y="160459"/>
            <a:ext cx="1811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w.x</a:t>
            </a:r>
            <a:r>
              <a:rPr lang="en-US" sz="2400" dirty="0">
                <a:solidFill>
                  <a:srgbClr val="C00000"/>
                </a:solidFill>
              </a:rPr>
              <a:t> + b </a:t>
            </a:r>
            <a:r>
              <a:rPr lang="en-US" sz="2400">
                <a:solidFill>
                  <a:srgbClr val="C00000"/>
                </a:solidFill>
              </a:rPr>
              <a:t>= 1 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Optimal line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91043" y="8226"/>
            <a:ext cx="2355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dirty="0" err="1"/>
              <a:t>w.x</a:t>
            </a:r>
            <a:r>
              <a:rPr lang="en-US" sz="2400" dirty="0"/>
              <a:t> + b &gt; 1</a:t>
            </a:r>
          </a:p>
          <a:p>
            <a:r>
              <a:rPr lang="en-US" sz="2400" dirty="0"/>
              <a:t>  x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w.x</a:t>
            </a:r>
            <a:r>
              <a:rPr lang="en-US" sz="2400" dirty="0"/>
              <a:t> + b &lt; 1</a:t>
            </a:r>
          </a:p>
          <a:p>
            <a:r>
              <a:rPr lang="en-US" sz="2400" dirty="0"/>
              <a:t>  x </a:t>
            </a:r>
          </a:p>
          <a:p>
            <a:endParaRPr lang="en-US" sz="240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750882" y="628248"/>
            <a:ext cx="510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750882" y="1347284"/>
            <a:ext cx="510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8361378" y="513948"/>
            <a:ext cx="24384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8361378" y="1269515"/>
            <a:ext cx="24384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5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59" grpId="0" animBg="1"/>
      <p:bldP spid="60" grpId="0" animBg="1"/>
      <p:bldP spid="61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00" grpId="0"/>
      <p:bldP spid="101" grpId="0"/>
      <p:bldP spid="103" grpId="0"/>
      <p:bldP spid="104" grpId="0"/>
      <p:bldP spid="107" grpId="0" animBg="1"/>
      <p:bldP spid="1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BLOCK-DIAGRAM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D8AB2D8-86D5-4A62-B084-965FC2278965}" type="slidenum">
              <a:rPr lang="en-US" altLang="en-US">
                <a:solidFill>
                  <a:srgbClr val="898989"/>
                </a:solidFill>
              </a:rPr>
              <a:pPr/>
              <a:t>25</a:t>
            </a:fld>
            <a:endParaRPr lang="zh-CN" altLang="en-US" sz="1800"/>
          </a:p>
        </p:txBody>
      </p:sp>
      <p:grpSp>
        <p:nvGrpSpPr>
          <p:cNvPr id="32" name="Canvas 29"/>
          <p:cNvGrpSpPr>
            <a:grpSpLocks/>
          </p:cNvGrpSpPr>
          <p:nvPr/>
        </p:nvGrpSpPr>
        <p:grpSpPr bwMode="auto">
          <a:xfrm>
            <a:off x="0" y="0"/>
            <a:ext cx="9144000" cy="6553200"/>
            <a:chOff x="0" y="0"/>
            <a:chExt cx="30702" cy="23037"/>
          </a:xfrm>
        </p:grpSpPr>
        <p:sp>
          <p:nvSpPr>
            <p:cNvPr id="33" name="AutoShape 26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0702" cy="23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AutoShape 67"/>
            <p:cNvSpPr>
              <a:spLocks noChangeArrowheads="1"/>
            </p:cNvSpPr>
            <p:nvPr/>
          </p:nvSpPr>
          <p:spPr bwMode="auto">
            <a:xfrm>
              <a:off x="1322" y="4896"/>
              <a:ext cx="13786" cy="6173"/>
            </a:xfrm>
            <a:prstGeom prst="roundRect">
              <a:avLst>
                <a:gd name="adj" fmla="val 2059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Bag of Words</a:t>
              </a:r>
              <a:endParaRPr kumimoji="0" 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AutoShape 68"/>
            <p:cNvSpPr>
              <a:spLocks noChangeArrowheads="1"/>
            </p:cNvSpPr>
            <p:nvPr/>
          </p:nvSpPr>
          <p:spPr bwMode="auto">
            <a:xfrm>
              <a:off x="2184" y="7607"/>
              <a:ext cx="4877" cy="2565"/>
            </a:xfrm>
            <a:prstGeom prst="roundRect">
              <a:avLst>
                <a:gd name="adj" fmla="val 3292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SURF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6" name="Group 69"/>
            <p:cNvGrpSpPr>
              <a:grpSpLocks/>
            </p:cNvGrpSpPr>
            <p:nvPr/>
          </p:nvGrpSpPr>
          <p:grpSpPr bwMode="auto">
            <a:xfrm>
              <a:off x="3505" y="920"/>
              <a:ext cx="9144" cy="19749"/>
              <a:chOff x="1752" y="1105"/>
              <a:chExt cx="1440" cy="3110"/>
            </a:xfrm>
          </p:grpSpPr>
          <p:sp>
            <p:nvSpPr>
              <p:cNvPr id="52" name="AutoShape 70"/>
              <p:cNvSpPr>
                <a:spLocks noChangeArrowheads="1"/>
              </p:cNvSpPr>
              <p:nvPr/>
            </p:nvSpPr>
            <p:spPr bwMode="auto">
              <a:xfrm>
                <a:off x="1859" y="1105"/>
                <a:ext cx="1232" cy="404"/>
              </a:xfrm>
              <a:prstGeom prst="roundRect">
                <a:avLst>
                  <a:gd name="adj" fmla="val 2698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Train Images</a:t>
                </a:r>
                <a:endParaRPr kumimoji="0" lang="en-US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AutoShape 71"/>
              <p:cNvSpPr>
                <a:spLocks noChangeArrowheads="1"/>
              </p:cNvSpPr>
              <p:nvPr/>
            </p:nvSpPr>
            <p:spPr bwMode="auto">
              <a:xfrm>
                <a:off x="1857" y="2905"/>
                <a:ext cx="1232" cy="554"/>
              </a:xfrm>
              <a:prstGeom prst="roundRect">
                <a:avLst>
                  <a:gd name="adj" fmla="val 17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Train SVM classifiers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AutoShape 72"/>
              <p:cNvSpPr>
                <a:spLocks noChangeArrowheads="1"/>
              </p:cNvSpPr>
              <p:nvPr/>
            </p:nvSpPr>
            <p:spPr bwMode="auto">
              <a:xfrm>
                <a:off x="1752" y="3661"/>
                <a:ext cx="1440" cy="554"/>
              </a:xfrm>
              <a:prstGeom prst="roundRect">
                <a:avLst>
                  <a:gd name="adj" fmla="val 17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Maintain SVM’s parameters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AutoShape 73"/>
              <p:cNvSpPr>
                <a:spLocks noChangeShapeType="1"/>
              </p:cNvSpPr>
              <p:nvPr/>
            </p:nvSpPr>
            <p:spPr bwMode="auto">
              <a:xfrm>
                <a:off x="2475" y="1509"/>
                <a:ext cx="2" cy="2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AutoShape 74"/>
              <p:cNvSpPr>
                <a:spLocks noChangeShapeType="1"/>
              </p:cNvSpPr>
              <p:nvPr/>
            </p:nvSpPr>
            <p:spPr bwMode="auto">
              <a:xfrm flipH="1">
                <a:off x="2473" y="2707"/>
                <a:ext cx="4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AutoShape 75"/>
              <p:cNvSpPr>
                <a:spLocks noChangeShapeType="1"/>
              </p:cNvSpPr>
              <p:nvPr/>
            </p:nvSpPr>
            <p:spPr bwMode="auto">
              <a:xfrm flipH="1">
                <a:off x="2472" y="3459"/>
                <a:ext cx="1" cy="20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76"/>
            <p:cNvGrpSpPr>
              <a:grpSpLocks/>
            </p:cNvGrpSpPr>
            <p:nvPr/>
          </p:nvGrpSpPr>
          <p:grpSpPr bwMode="auto">
            <a:xfrm>
              <a:off x="16802" y="908"/>
              <a:ext cx="13004" cy="19748"/>
              <a:chOff x="3846" y="1103"/>
              <a:chExt cx="2048" cy="3110"/>
            </a:xfrm>
          </p:grpSpPr>
          <p:sp>
            <p:nvSpPr>
              <p:cNvPr id="43" name="AutoShape 77"/>
              <p:cNvSpPr>
                <a:spLocks noChangeArrowheads="1"/>
              </p:cNvSpPr>
              <p:nvPr/>
            </p:nvSpPr>
            <p:spPr bwMode="auto">
              <a:xfrm>
                <a:off x="4150" y="1103"/>
                <a:ext cx="1440" cy="404"/>
              </a:xfrm>
              <a:prstGeom prst="roundRect">
                <a:avLst>
                  <a:gd name="adj" fmla="val 2698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Input test image</a:t>
                </a:r>
                <a:endParaRPr kumimoji="0" lang="en-US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44" name="Group 78"/>
              <p:cNvGrpSpPr>
                <a:grpSpLocks/>
              </p:cNvGrpSpPr>
              <p:nvPr/>
            </p:nvGrpSpPr>
            <p:grpSpPr bwMode="auto">
              <a:xfrm>
                <a:off x="3846" y="1733"/>
                <a:ext cx="2048" cy="972"/>
                <a:chOff x="1450" y="1735"/>
                <a:chExt cx="2048" cy="972"/>
              </a:xfrm>
            </p:grpSpPr>
            <p:sp>
              <p:nvSpPr>
                <p:cNvPr id="50" name="AutoShape 79"/>
                <p:cNvSpPr>
                  <a:spLocks noChangeArrowheads="1"/>
                </p:cNvSpPr>
                <p:nvPr/>
              </p:nvSpPr>
              <p:spPr bwMode="auto">
                <a:xfrm>
                  <a:off x="1450" y="1735"/>
                  <a:ext cx="2048" cy="972"/>
                </a:xfrm>
                <a:prstGeom prst="roundRect">
                  <a:avLst>
                    <a:gd name="adj" fmla="val 20597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prstDash val="lg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Extract feature vectors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AutoShape 80"/>
                <p:cNvSpPr>
                  <a:spLocks noChangeArrowheads="1"/>
                </p:cNvSpPr>
                <p:nvPr/>
              </p:nvSpPr>
              <p:spPr bwMode="auto">
                <a:xfrm>
                  <a:off x="1544" y="2166"/>
                  <a:ext cx="846" cy="404"/>
                </a:xfrm>
                <a:prstGeom prst="roundRect">
                  <a:avLst>
                    <a:gd name="adj" fmla="val 32921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SURF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5" name="AutoShape 81"/>
              <p:cNvSpPr>
                <a:spLocks noChangeArrowheads="1"/>
              </p:cNvSpPr>
              <p:nvPr/>
            </p:nvSpPr>
            <p:spPr bwMode="auto">
              <a:xfrm>
                <a:off x="4253" y="2903"/>
                <a:ext cx="1232" cy="554"/>
              </a:xfrm>
              <a:prstGeom prst="roundRect">
                <a:avLst>
                  <a:gd name="adj" fmla="val 17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SVM classifiers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AutoShape 82"/>
              <p:cNvSpPr>
                <a:spLocks noChangeArrowheads="1"/>
              </p:cNvSpPr>
              <p:nvPr/>
            </p:nvSpPr>
            <p:spPr bwMode="auto">
              <a:xfrm>
                <a:off x="4148" y="3659"/>
                <a:ext cx="1440" cy="554"/>
              </a:xfrm>
              <a:prstGeom prst="roundRect">
                <a:avLst>
                  <a:gd name="adj" fmla="val 17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Recognize the object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AutoShape 83"/>
              <p:cNvSpPr>
                <a:spLocks noChangeShapeType="1"/>
              </p:cNvSpPr>
              <p:nvPr/>
            </p:nvSpPr>
            <p:spPr bwMode="auto">
              <a:xfrm>
                <a:off x="4870" y="1507"/>
                <a:ext cx="0" cy="2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AutoShape 84"/>
              <p:cNvSpPr>
                <a:spLocks noChangeShapeType="1"/>
              </p:cNvSpPr>
              <p:nvPr/>
            </p:nvSpPr>
            <p:spPr bwMode="auto">
              <a:xfrm flipH="1">
                <a:off x="4869" y="2705"/>
                <a:ext cx="1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AutoShape 85"/>
              <p:cNvSpPr>
                <a:spLocks noChangeShapeType="1"/>
              </p:cNvSpPr>
              <p:nvPr/>
            </p:nvSpPr>
            <p:spPr bwMode="auto">
              <a:xfrm flipH="1">
                <a:off x="4868" y="3457"/>
                <a:ext cx="1" cy="20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AutoShape 86"/>
            <p:cNvSpPr>
              <a:spLocks noChangeShapeType="1"/>
            </p:cNvSpPr>
            <p:nvPr/>
          </p:nvSpPr>
          <p:spPr bwMode="auto">
            <a:xfrm flipV="1">
              <a:off x="12649" y="14097"/>
              <a:ext cx="6737" cy="4813"/>
            </a:xfrm>
            <a:prstGeom prst="bentConnector3">
              <a:avLst>
                <a:gd name="adj1" fmla="val 49954"/>
              </a:avLst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87"/>
            <p:cNvSpPr>
              <a:spLocks noChangeArrowheads="1"/>
            </p:cNvSpPr>
            <p:nvPr/>
          </p:nvSpPr>
          <p:spPr bwMode="auto">
            <a:xfrm>
              <a:off x="3625" y="20923"/>
              <a:ext cx="8865" cy="21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Learning part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88"/>
            <p:cNvSpPr>
              <a:spLocks noChangeArrowheads="1"/>
            </p:cNvSpPr>
            <p:nvPr/>
          </p:nvSpPr>
          <p:spPr bwMode="auto">
            <a:xfrm>
              <a:off x="18783" y="20929"/>
              <a:ext cx="8864" cy="21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Recognition part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AutoShape 89"/>
            <p:cNvSpPr>
              <a:spLocks noChangeArrowheads="1"/>
            </p:cNvSpPr>
            <p:nvPr/>
          </p:nvSpPr>
          <p:spPr bwMode="auto">
            <a:xfrm>
              <a:off x="8070" y="7620"/>
              <a:ext cx="6191" cy="2565"/>
            </a:xfrm>
            <a:prstGeom prst="roundRect">
              <a:avLst>
                <a:gd name="adj" fmla="val 3292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K-means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sp>
        <p:nvSpPr>
          <p:cNvPr id="31" name="AutoShape 89"/>
          <p:cNvSpPr>
            <a:spLocks noChangeArrowheads="1"/>
          </p:cNvSpPr>
          <p:nvPr/>
        </p:nvSpPr>
        <p:spPr bwMode="auto">
          <a:xfrm>
            <a:off x="7107135" y="2159825"/>
            <a:ext cx="1577013" cy="729650"/>
          </a:xfrm>
          <a:prstGeom prst="roundRect">
            <a:avLst>
              <a:gd name="adj" fmla="val 32921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K-means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781800" y="25146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098694" y="25146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9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 TRACKING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D8AB2D8-86D5-4A62-B084-965FC2278965}" type="slidenum">
              <a:rPr lang="en-US" altLang="en-US">
                <a:solidFill>
                  <a:srgbClr val="898989"/>
                </a:solidFill>
              </a:rPr>
              <a:pPr/>
              <a:t>26</a:t>
            </a:fld>
            <a:endParaRPr lang="zh-CN" altLang="en-US" sz="1800"/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54626" y="2887477"/>
            <a:ext cx="3074504" cy="206734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5374" y="2873797"/>
            <a:ext cx="3074504" cy="206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14290" y="2873797"/>
            <a:ext cx="3074504" cy="206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2400" y="3349218"/>
            <a:ext cx="1063486" cy="1116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81200" y="2128361"/>
            <a:ext cx="5221357" cy="3558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54626" y="2873797"/>
            <a:ext cx="3074504" cy="206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26023" y="4923852"/>
            <a:ext cx="2731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Reference Rectangle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15431" y="2315546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Near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35300" y="3676632"/>
            <a:ext cx="572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94960" y="3807215"/>
            <a:ext cx="8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Right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60220" y="4474720"/>
            <a:ext cx="2322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Optimal Distance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0408" y="3793962"/>
            <a:ext cx="6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2300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/>
      <p:bldP spid="15" grpId="1"/>
      <p:bldP spid="16" grpId="0"/>
      <p:bldP spid="16" grpId="1"/>
      <p:bldP spid="17" grpId="0"/>
      <p:bldP spid="18" grpId="0"/>
      <p:bldP spid="18" grpId="1"/>
      <p:bldP spid="19" grpId="0"/>
      <p:bldP spid="1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OBJECT RECOGNITION RESULT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D8AB2D8-86D5-4A62-B084-965FC2278965}" type="slidenum">
              <a:rPr lang="en-US" altLang="en-US">
                <a:solidFill>
                  <a:srgbClr val="898989"/>
                </a:solidFill>
              </a:rPr>
              <a:pPr/>
              <a:t>27</a:t>
            </a:fld>
            <a:endParaRPr lang="zh-CN" altLang="en-US" sz="1800"/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pic>
        <p:nvPicPr>
          <p:cNvPr id="6" name="Content Placeholder 5" descr="C:\Users\ammir shreshtha\AppData\Local\Microsoft\Windows\INetCacheContent.Word\recognized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49" y="1162145"/>
            <a:ext cx="3538749" cy="2685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ammir shreshtha\AppData\Local\Microsoft\Windows\INetCacheContent.Word\unrecognized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44" y="1156169"/>
            <a:ext cx="3066787" cy="2691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ammir shreshtha\AppData\Local\Microsoft\Windows\INetCacheContent.Word\false recognized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571" y="3872209"/>
            <a:ext cx="3335655" cy="282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892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 TRACKING RESULT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D8AB2D8-86D5-4A62-B084-965FC2278965}" type="slidenum">
              <a:rPr lang="en-US" altLang="en-US">
                <a:solidFill>
                  <a:srgbClr val="898989"/>
                </a:solidFill>
              </a:rPr>
              <a:pPr/>
              <a:t>28</a:t>
            </a:fld>
            <a:endParaRPr lang="zh-CN" altLang="en-US" sz="1800"/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pic>
        <p:nvPicPr>
          <p:cNvPr id="6" name="Picture 5" descr="E:\Major Project\Documents\shots\trackin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65" y="1360488"/>
            <a:ext cx="6781269" cy="5341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05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SYSTEM IMPLEMENTATION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4842F3D9-2686-4BDE-9661-7BE28D68EA59}" type="slidenum">
              <a:rPr lang="en-US" altLang="en-US">
                <a:solidFill>
                  <a:srgbClr val="898989"/>
                </a:solidFill>
              </a:rPr>
              <a:pPr/>
              <a:t>29</a:t>
            </a:fld>
            <a:endParaRPr lang="zh-CN" altLang="en-US" sz="1800"/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  <p:extLst>
      <p:ext uri="{BB962C8B-B14F-4D97-AF65-F5344CB8AC3E}">
        <p14:creationId xmlns:p14="http://schemas.microsoft.com/office/powerpoint/2010/main" val="314037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MOTIVATION</a:t>
            </a:r>
          </a:p>
        </p:txBody>
      </p:sp>
      <p:sp>
        <p:nvSpPr>
          <p:cNvPr id="614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Development of general-purpose service robots </a:t>
            </a:r>
          </a:p>
          <a:p>
            <a:pPr eaLnBrk="1" hangingPunct="1"/>
            <a:r>
              <a:rPr lang="en-US" dirty="0"/>
              <a:t>Interfacing hearing and vision to an embedded system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EE91228-6E55-4906-B277-7A2A88B49DDE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zh-CN" altLang="en-US" sz="1800"/>
          </a:p>
        </p:txBody>
      </p:sp>
      <p:sp>
        <p:nvSpPr>
          <p:cNvPr id="614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  <p:extLst>
      <p:ext uri="{BB962C8B-B14F-4D97-AF65-F5344CB8AC3E}">
        <p14:creationId xmlns:p14="http://schemas.microsoft.com/office/powerpoint/2010/main" val="2635734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7305CB52-9AC3-4F33-80F9-00DC3DA526BE}" type="slidenum">
              <a:rPr lang="en-US" altLang="en-US">
                <a:solidFill>
                  <a:srgbClr val="898989"/>
                </a:solidFill>
              </a:rPr>
              <a:pPr/>
              <a:t>30</a:t>
            </a:fld>
            <a:endParaRPr lang="zh-CN" altLang="en-US" sz="1800"/>
          </a:p>
        </p:txBody>
      </p:sp>
      <p:sp>
        <p:nvSpPr>
          <p:cNvPr id="5530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84895" y="762000"/>
            <a:ext cx="1121943" cy="5609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0594" y="1752600"/>
            <a:ext cx="1350543" cy="685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Microphone</a:t>
            </a:r>
          </a:p>
        </p:txBody>
      </p:sp>
      <p:cxnSp>
        <p:nvCxnSpPr>
          <p:cNvPr id="3" name="Straight Arrow Connector 2"/>
          <p:cNvCxnSpPr>
            <a:stCxn id="7" idx="1"/>
          </p:cNvCxnSpPr>
          <p:nvPr/>
        </p:nvCxnSpPr>
        <p:spPr>
          <a:xfrm flipH="1">
            <a:off x="7391400" y="1042486"/>
            <a:ext cx="493495" cy="55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1"/>
          </p:cNvCxnSpPr>
          <p:nvPr/>
        </p:nvCxnSpPr>
        <p:spPr>
          <a:xfrm flipH="1" flipV="1">
            <a:off x="7391400" y="1524000"/>
            <a:ext cx="379194" cy="57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4" name="AutoShape 37"/>
          <p:cNvSpPr>
            <a:spLocks noChangeArrowheads="1"/>
          </p:cNvSpPr>
          <p:nvPr/>
        </p:nvSpPr>
        <p:spPr bwMode="auto">
          <a:xfrm>
            <a:off x="1805210" y="4224592"/>
            <a:ext cx="1159136" cy="443618"/>
          </a:xfrm>
          <a:prstGeom prst="leftArrow">
            <a:avLst>
              <a:gd name="adj1" fmla="val 50000"/>
              <a:gd name="adj2" fmla="val 6531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Rectangle 38"/>
          <p:cNvSpPr>
            <a:spLocks noChangeArrowheads="1"/>
          </p:cNvSpPr>
          <p:nvPr/>
        </p:nvSpPr>
        <p:spPr bwMode="auto">
          <a:xfrm>
            <a:off x="415273" y="3924573"/>
            <a:ext cx="1402759" cy="10308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Motor </a:t>
            </a:r>
            <a:b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Driver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6" name="Oval 39"/>
          <p:cNvSpPr>
            <a:spLocks noChangeArrowheads="1"/>
          </p:cNvSpPr>
          <p:nvPr/>
        </p:nvSpPr>
        <p:spPr bwMode="auto">
          <a:xfrm>
            <a:off x="1260690" y="5341758"/>
            <a:ext cx="557343" cy="55644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8" name="Oval 40"/>
          <p:cNvSpPr>
            <a:spLocks noChangeArrowheads="1"/>
          </p:cNvSpPr>
          <p:nvPr/>
        </p:nvSpPr>
        <p:spPr bwMode="auto">
          <a:xfrm>
            <a:off x="415273" y="5342613"/>
            <a:ext cx="559052" cy="55559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9" name="AutoShape 41"/>
          <p:cNvSpPr>
            <a:spLocks noChangeShapeType="1"/>
          </p:cNvSpPr>
          <p:nvPr/>
        </p:nvSpPr>
        <p:spPr bwMode="auto">
          <a:xfrm flipH="1">
            <a:off x="694799" y="4955408"/>
            <a:ext cx="6839" cy="38720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42"/>
          <p:cNvSpPr>
            <a:spLocks noChangeShapeType="1"/>
          </p:cNvSpPr>
          <p:nvPr/>
        </p:nvSpPr>
        <p:spPr bwMode="auto">
          <a:xfrm flipH="1">
            <a:off x="1531668" y="4954554"/>
            <a:ext cx="6839" cy="38720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43"/>
          <p:cNvSpPr>
            <a:spLocks noChangeArrowheads="1"/>
          </p:cNvSpPr>
          <p:nvPr/>
        </p:nvSpPr>
        <p:spPr bwMode="auto">
          <a:xfrm>
            <a:off x="1794098" y="2470634"/>
            <a:ext cx="1159136" cy="443618"/>
          </a:xfrm>
          <a:prstGeom prst="leftArrow">
            <a:avLst>
              <a:gd name="adj1" fmla="val 50000"/>
              <a:gd name="adj2" fmla="val 6531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44"/>
          <p:cNvSpPr>
            <a:spLocks noChangeArrowheads="1"/>
          </p:cNvSpPr>
          <p:nvPr/>
        </p:nvSpPr>
        <p:spPr bwMode="auto">
          <a:xfrm>
            <a:off x="2953234" y="2051803"/>
            <a:ext cx="1297617" cy="31489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Atmega32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Microcontroller</a:t>
            </a:r>
            <a:endParaRPr kumimoji="0" lang="en-GB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5066348" y="2894593"/>
            <a:ext cx="1363438" cy="9205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Bluetooth Module</a:t>
            </a:r>
            <a:endParaRPr kumimoji="0" lang="en-GB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4250850" y="3254445"/>
            <a:ext cx="815498" cy="358143"/>
          </a:xfrm>
          <a:prstGeom prst="leftRightArrow">
            <a:avLst>
              <a:gd name="adj1" fmla="val 50000"/>
              <a:gd name="adj2" fmla="val 4553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47"/>
          <p:cNvSpPr>
            <a:spLocks noChangeArrowheads="1"/>
          </p:cNvSpPr>
          <p:nvPr/>
        </p:nvSpPr>
        <p:spPr bwMode="auto">
          <a:xfrm>
            <a:off x="3107956" y="664535"/>
            <a:ext cx="985607" cy="972712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Power Source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utoShape 48"/>
          <p:cNvSpPr>
            <a:spLocks noChangeShapeType="1"/>
          </p:cNvSpPr>
          <p:nvPr/>
        </p:nvSpPr>
        <p:spPr bwMode="auto">
          <a:xfrm rot="16200000" flipH="1">
            <a:off x="3394336" y="1844098"/>
            <a:ext cx="414557" cy="855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49"/>
          <p:cNvSpPr>
            <a:spLocks noChangeShapeType="1"/>
          </p:cNvSpPr>
          <p:nvPr/>
        </p:nvSpPr>
        <p:spPr bwMode="auto">
          <a:xfrm>
            <a:off x="4093563" y="1150891"/>
            <a:ext cx="1524144" cy="1743702"/>
          </a:xfrm>
          <a:prstGeom prst="bentConnector2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50"/>
          <p:cNvSpPr>
            <a:spLocks noChangeShapeType="1"/>
          </p:cNvSpPr>
          <p:nvPr/>
        </p:nvSpPr>
        <p:spPr bwMode="auto">
          <a:xfrm rot="10800000" flipV="1">
            <a:off x="415273" y="1150891"/>
            <a:ext cx="2692683" cy="3289100"/>
          </a:xfrm>
          <a:prstGeom prst="bentConnector3">
            <a:avLst>
              <a:gd name="adj1" fmla="val 111431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51"/>
          <p:cNvSpPr>
            <a:spLocks noChangeShapeType="1"/>
          </p:cNvSpPr>
          <p:nvPr/>
        </p:nvSpPr>
        <p:spPr bwMode="auto">
          <a:xfrm>
            <a:off x="127199" y="2407382"/>
            <a:ext cx="524005" cy="85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53"/>
          <p:cNvSpPr>
            <a:spLocks noChangeArrowheads="1"/>
          </p:cNvSpPr>
          <p:nvPr/>
        </p:nvSpPr>
        <p:spPr bwMode="auto">
          <a:xfrm>
            <a:off x="651204" y="1700499"/>
            <a:ext cx="1166829" cy="18778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Servo Motors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2" name="Oval 55"/>
          <p:cNvSpPr>
            <a:spLocks noChangeArrowheads="1"/>
          </p:cNvSpPr>
          <p:nvPr/>
        </p:nvSpPr>
        <p:spPr bwMode="auto">
          <a:xfrm>
            <a:off x="950391" y="2288571"/>
            <a:ext cx="559052" cy="55644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3" name="AutoShape 56"/>
          <p:cNvSpPr>
            <a:spLocks noChangeShapeType="1"/>
          </p:cNvSpPr>
          <p:nvPr/>
        </p:nvSpPr>
        <p:spPr bwMode="auto">
          <a:xfrm flipH="1">
            <a:off x="1514572" y="2562948"/>
            <a:ext cx="286365" cy="8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8"/>
          <p:cNvSpPr>
            <a:spLocks noChangeArrowheads="1"/>
          </p:cNvSpPr>
          <p:nvPr/>
        </p:nvSpPr>
        <p:spPr bwMode="auto">
          <a:xfrm>
            <a:off x="952101" y="2945878"/>
            <a:ext cx="557343" cy="55730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AutoShape 59"/>
          <p:cNvSpPr>
            <a:spLocks noChangeShapeType="1"/>
          </p:cNvSpPr>
          <p:nvPr/>
        </p:nvSpPr>
        <p:spPr bwMode="auto">
          <a:xfrm flipH="1">
            <a:off x="1519701" y="3224529"/>
            <a:ext cx="286365" cy="8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60"/>
          <p:cNvSpPr>
            <a:spLocks noChangeArrowheads="1"/>
          </p:cNvSpPr>
          <p:nvPr/>
        </p:nvSpPr>
        <p:spPr bwMode="auto">
          <a:xfrm>
            <a:off x="4653470" y="4747703"/>
            <a:ext cx="1776316" cy="119580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Android Mobile Device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61"/>
          <p:cNvSpPr>
            <a:spLocks noChangeArrowheads="1"/>
          </p:cNvSpPr>
          <p:nvPr/>
        </p:nvSpPr>
        <p:spPr bwMode="auto">
          <a:xfrm rot="16200000">
            <a:off x="5107412" y="4084398"/>
            <a:ext cx="868432" cy="37099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3"/>
          <p:cNvSpPr>
            <a:spLocks noChangeArrowheads="1"/>
          </p:cNvSpPr>
          <p:nvPr/>
        </p:nvSpPr>
        <p:spPr bwMode="auto">
          <a:xfrm>
            <a:off x="5966573" y="1050191"/>
            <a:ext cx="1409564" cy="10683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Raspberry Pi</a:t>
            </a:r>
          </a:p>
        </p:txBody>
      </p:sp>
      <p:sp>
        <p:nvSpPr>
          <p:cNvPr id="12" name="Arrow: Left-Up 68"/>
          <p:cNvSpPr>
            <a:spLocks/>
          </p:cNvSpPr>
          <p:nvPr/>
        </p:nvSpPr>
        <p:spPr bwMode="auto">
          <a:xfrm rot="10800000">
            <a:off x="4490912" y="1432615"/>
            <a:ext cx="1475661" cy="1905259"/>
          </a:xfrm>
          <a:custGeom>
            <a:avLst/>
            <a:gdLst>
              <a:gd name="T0" fmla="*/ 0 w 1096174"/>
              <a:gd name="T1" fmla="*/ 1293668 h 1415332"/>
              <a:gd name="T2" fmla="*/ 201367 w 1096174"/>
              <a:gd name="T3" fmla="*/ 1172003 h 1415332"/>
              <a:gd name="T4" fmla="*/ 201367 w 1096174"/>
              <a:gd name="T5" fmla="*/ 1232337 h 1415332"/>
              <a:gd name="T6" fmla="*/ 913179 w 1096174"/>
              <a:gd name="T7" fmla="*/ 1232337 h 1415332"/>
              <a:gd name="T8" fmla="*/ 913179 w 1096174"/>
              <a:gd name="T9" fmla="*/ 201367 h 1415332"/>
              <a:gd name="T10" fmla="*/ 852845 w 1096174"/>
              <a:gd name="T11" fmla="*/ 201367 h 1415332"/>
              <a:gd name="T12" fmla="*/ 974510 w 1096174"/>
              <a:gd name="T13" fmla="*/ 0 h 1415332"/>
              <a:gd name="T14" fmla="*/ 1096174 w 1096174"/>
              <a:gd name="T15" fmla="*/ 201367 h 1415332"/>
              <a:gd name="T16" fmla="*/ 1035841 w 1096174"/>
              <a:gd name="T17" fmla="*/ 201367 h 1415332"/>
              <a:gd name="T18" fmla="*/ 1035841 w 1096174"/>
              <a:gd name="T19" fmla="*/ 1354999 h 1415332"/>
              <a:gd name="T20" fmla="*/ 201367 w 1096174"/>
              <a:gd name="T21" fmla="*/ 1354999 h 1415332"/>
              <a:gd name="T22" fmla="*/ 201367 w 1096174"/>
              <a:gd name="T23" fmla="*/ 1415332 h 1415332"/>
              <a:gd name="T24" fmla="*/ 0 w 1096174"/>
              <a:gd name="T25" fmla="*/ 1293668 h 14153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96174" h="1415332">
                <a:moveTo>
                  <a:pt x="0" y="1293668"/>
                </a:moveTo>
                <a:lnTo>
                  <a:pt x="201367" y="1172003"/>
                </a:lnTo>
                <a:lnTo>
                  <a:pt x="201367" y="1232337"/>
                </a:lnTo>
                <a:lnTo>
                  <a:pt x="913179" y="1232337"/>
                </a:lnTo>
                <a:lnTo>
                  <a:pt x="913179" y="201367"/>
                </a:lnTo>
                <a:lnTo>
                  <a:pt x="852845" y="201367"/>
                </a:lnTo>
                <a:lnTo>
                  <a:pt x="974510" y="0"/>
                </a:lnTo>
                <a:lnTo>
                  <a:pt x="1096174" y="201367"/>
                </a:lnTo>
                <a:lnTo>
                  <a:pt x="1035841" y="201367"/>
                </a:lnTo>
                <a:lnTo>
                  <a:pt x="1035841" y="1354999"/>
                </a:lnTo>
                <a:lnTo>
                  <a:pt x="201367" y="1354999"/>
                </a:lnTo>
                <a:lnTo>
                  <a:pt x="201367" y="1415332"/>
                </a:lnTo>
                <a:lnTo>
                  <a:pt x="0" y="129366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30" descr="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98413" y="1624084"/>
            <a:ext cx="346127" cy="4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3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34000"/>
            <a:ext cx="512781" cy="5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/>
          <p:cNvSpPr/>
          <p:nvPr/>
        </p:nvSpPr>
        <p:spPr>
          <a:xfrm>
            <a:off x="228600" y="1637246"/>
            <a:ext cx="4262312" cy="4839754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Control System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800640" y="228600"/>
            <a:ext cx="1748048" cy="2059971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Processing System</a:t>
            </a:r>
            <a:br>
              <a:rPr lang="en-US" dirty="0">
                <a:ln>
                  <a:solidFill>
                    <a:srgbClr val="C00000"/>
                  </a:solidFill>
                </a:ln>
              </a:rPr>
            </a:br>
            <a:br>
              <a:rPr lang="en-US" dirty="0">
                <a:ln>
                  <a:solidFill>
                    <a:srgbClr val="C00000"/>
                  </a:solidFill>
                </a:ln>
              </a:rPr>
            </a:br>
            <a:br>
              <a:rPr lang="en-US" dirty="0">
                <a:ln>
                  <a:solidFill>
                    <a:srgbClr val="C00000"/>
                  </a:solidFill>
                </a:ln>
              </a:rPr>
            </a:br>
            <a:br>
              <a:rPr lang="en-US" dirty="0">
                <a:ln>
                  <a:solidFill>
                    <a:srgbClr val="C00000"/>
                  </a:solidFill>
                </a:ln>
              </a:rPr>
            </a:br>
            <a:br>
              <a:rPr lang="en-US" dirty="0">
                <a:ln>
                  <a:solidFill>
                    <a:srgbClr val="C00000"/>
                  </a:solidFill>
                </a:ln>
              </a:rPr>
            </a:br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42994" y="612945"/>
            <a:ext cx="1378143" cy="2332933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dirty="0">
                <a:ln>
                  <a:solidFill>
                    <a:srgbClr val="C00000"/>
                  </a:solidFill>
                </a:ln>
              </a:rPr>
            </a:br>
            <a:br>
              <a:rPr lang="en-US" dirty="0">
                <a:ln>
                  <a:solidFill>
                    <a:srgbClr val="C00000"/>
                  </a:solidFill>
                </a:ln>
              </a:rPr>
            </a:br>
            <a:br>
              <a:rPr lang="en-US" dirty="0">
                <a:ln>
                  <a:solidFill>
                    <a:srgbClr val="C00000"/>
                  </a:solidFill>
                </a:ln>
              </a:rPr>
            </a:br>
            <a:endParaRPr lang="en-US" dirty="0">
              <a:ln>
                <a:solidFill>
                  <a:srgbClr val="C00000"/>
                </a:solidFill>
              </a:ln>
            </a:endParaRPr>
          </a:p>
          <a:p>
            <a:pPr algn="ctr"/>
            <a:br>
              <a:rPr lang="en-US" dirty="0">
                <a:ln>
                  <a:solidFill>
                    <a:srgbClr val="C00000"/>
                  </a:solidFill>
                </a:ln>
              </a:rPr>
            </a:br>
            <a:br>
              <a:rPr lang="en-US" dirty="0">
                <a:ln>
                  <a:solidFill>
                    <a:srgbClr val="C00000"/>
                  </a:solidFill>
                </a:ln>
              </a:rPr>
            </a:br>
            <a:br>
              <a:rPr lang="en-US" dirty="0">
                <a:ln>
                  <a:solidFill>
                    <a:srgbClr val="C00000"/>
                  </a:solidFill>
                </a:ln>
              </a:rPr>
            </a:br>
            <a:r>
              <a:rPr lang="en-US" dirty="0">
                <a:ln>
                  <a:solidFill>
                    <a:srgbClr val="C00000"/>
                  </a:solidFill>
                </a:ln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51474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/>
      <p:bldP spid="3085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843" y="762000"/>
            <a:ext cx="8482467" cy="12877800"/>
          </a:xfrm>
          <a:prstGeom prst="rect">
            <a:avLst/>
          </a:prstGeom>
        </p:spPr>
      </p:pic>
      <p:sp>
        <p:nvSpPr>
          <p:cNvPr id="552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FLOW CHART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7305CB52-9AC3-4F33-80F9-00DC3DA526BE}" type="slidenum">
              <a:rPr lang="en-US" altLang="en-US">
                <a:solidFill>
                  <a:srgbClr val="898989"/>
                </a:solidFill>
              </a:rPr>
              <a:pPr/>
              <a:t>31</a:t>
            </a:fld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-0.00087 -0.3055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843" y="-1371600"/>
            <a:ext cx="8482467" cy="12877800"/>
          </a:xfrm>
          <a:prstGeom prst="rect">
            <a:avLst/>
          </a:prstGeom>
        </p:spPr>
      </p:pic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7305CB52-9AC3-4F33-80F9-00DC3DA526BE}" type="slidenum">
              <a:rPr lang="en-US" altLang="en-US">
                <a:solidFill>
                  <a:srgbClr val="898989"/>
                </a:solidFill>
              </a:rPr>
              <a:pPr/>
              <a:t>32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5324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1.94444E-6 -0.6722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14857" y="0"/>
            <a:ext cx="7267143" cy="687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7305CB52-9AC3-4F33-80F9-00DC3DA526BE}" type="slidenum">
              <a:rPr lang="en-US" altLang="en-US">
                <a:solidFill>
                  <a:srgbClr val="898989"/>
                </a:solidFill>
              </a:rPr>
              <a:pPr/>
              <a:t>33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786769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3B8C8B17-788F-4A76-8CB5-DE31DEA77154}" type="slidenum">
              <a:rPr lang="en-US" altLang="en-US">
                <a:solidFill>
                  <a:srgbClr val="898989"/>
                </a:solidFill>
              </a:rPr>
              <a:pPr/>
              <a:t>34</a:t>
            </a:fld>
            <a:endParaRPr lang="zh-CN" altLang="en-US" sz="1800"/>
          </a:p>
        </p:txBody>
      </p:sp>
      <p:sp>
        <p:nvSpPr>
          <p:cNvPr id="3686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sp>
        <p:nvSpPr>
          <p:cNvPr id="36868" name="Title 2"/>
          <p:cNvSpPr>
            <a:spLocks noGrp="1"/>
          </p:cNvSpPr>
          <p:nvPr>
            <p:ph type="title"/>
          </p:nvPr>
        </p:nvSpPr>
        <p:spPr>
          <a:xfrm>
            <a:off x="685800" y="1981200"/>
            <a:ext cx="8229600" cy="1295400"/>
          </a:xfrm>
        </p:spPr>
        <p:txBody>
          <a:bodyPr/>
          <a:lstStyle/>
          <a:p>
            <a:pPr eaLnBrk="1" hangingPunct="1"/>
            <a:r>
              <a:rPr lang="en-US" dirty="0"/>
              <a:t>EXPERIMENTS ON SPEECH RECOGNITION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VARYING THE SIZE OF FEATURE VECTOR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4220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0BF7284-E8E9-41EF-B4BE-05D68F412647}" type="slidenum">
              <a:rPr lang="en-US" altLang="en-US">
                <a:solidFill>
                  <a:srgbClr val="898989"/>
                </a:solidFill>
              </a:rPr>
              <a:pPr/>
              <a:t>35</a:t>
            </a:fld>
            <a:endParaRPr lang="zh-CN" altLang="en-US" sz="1800"/>
          </a:p>
        </p:txBody>
      </p:sp>
      <p:sp>
        <p:nvSpPr>
          <p:cNvPr id="4301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  <p:extLst>
      <p:ext uri="{BB962C8B-B14F-4D97-AF65-F5344CB8AC3E}">
        <p14:creationId xmlns:p14="http://schemas.microsoft.com/office/powerpoint/2010/main" val="311054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VARYING THE SIZE OF FEATURE VECTOR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E94CA93C-1C39-41DB-857C-DF78802E2A37}" type="slidenum">
              <a:rPr lang="en-US" altLang="en-US">
                <a:solidFill>
                  <a:srgbClr val="898989"/>
                </a:solidFill>
              </a:rPr>
              <a:pPr/>
              <a:t>36</a:t>
            </a:fld>
            <a:endParaRPr lang="zh-CN" altLang="en-US" sz="1800"/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6755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VARYING SAMPLING RATE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142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0BF7284-E8E9-41EF-B4BE-05D68F412647}" type="slidenum">
              <a:rPr lang="en-US" altLang="en-US">
                <a:solidFill>
                  <a:srgbClr val="898989"/>
                </a:solidFill>
              </a:rPr>
              <a:pPr/>
              <a:t>37</a:t>
            </a:fld>
            <a:endParaRPr lang="zh-CN" altLang="en-US" sz="1800"/>
          </a:p>
        </p:txBody>
      </p:sp>
      <p:sp>
        <p:nvSpPr>
          <p:cNvPr id="4301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  <p:extLst>
      <p:ext uri="{BB962C8B-B14F-4D97-AF65-F5344CB8AC3E}">
        <p14:creationId xmlns:p14="http://schemas.microsoft.com/office/powerpoint/2010/main" val="419817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3B8C8B17-788F-4A76-8CB5-DE31DEA77154}" type="slidenum">
              <a:rPr lang="en-US" altLang="en-US">
                <a:solidFill>
                  <a:srgbClr val="898989"/>
                </a:solidFill>
              </a:rPr>
              <a:pPr/>
              <a:t>38</a:t>
            </a:fld>
            <a:endParaRPr lang="zh-CN" altLang="en-US" sz="1800"/>
          </a:p>
        </p:txBody>
      </p:sp>
      <p:sp>
        <p:nvSpPr>
          <p:cNvPr id="3686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sp>
        <p:nvSpPr>
          <p:cNvPr id="36868" name="Title 2"/>
          <p:cNvSpPr>
            <a:spLocks noGrp="1"/>
          </p:cNvSpPr>
          <p:nvPr>
            <p:ph type="title"/>
          </p:nvPr>
        </p:nvSpPr>
        <p:spPr>
          <a:xfrm>
            <a:off x="685800" y="1981200"/>
            <a:ext cx="8229600" cy="1295400"/>
          </a:xfrm>
        </p:spPr>
        <p:txBody>
          <a:bodyPr/>
          <a:lstStyle/>
          <a:p>
            <a:pPr eaLnBrk="1" hangingPunct="1"/>
            <a:r>
              <a:rPr lang="en-US" sz="2800" dirty="0"/>
              <a:t>EXPERIMENTS ON OBJECT RECOGNITION</a:t>
            </a:r>
          </a:p>
        </p:txBody>
      </p:sp>
    </p:spTree>
    <p:extLst>
      <p:ext uri="{BB962C8B-B14F-4D97-AF65-F5344CB8AC3E}">
        <p14:creationId xmlns:p14="http://schemas.microsoft.com/office/powerpoint/2010/main" val="3108165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Object recognition efficiency without background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AC8CCEBA-4486-46D4-8047-4BC62254E879}" type="slidenum">
              <a:rPr lang="en-US" altLang="en-US">
                <a:solidFill>
                  <a:srgbClr val="898989"/>
                </a:solidFill>
              </a:rPr>
              <a:pPr/>
              <a:t>39</a:t>
            </a:fld>
            <a:endParaRPr lang="zh-CN" altLang="en-US" sz="1800"/>
          </a:p>
        </p:txBody>
      </p:sp>
      <p:sp>
        <p:nvSpPr>
          <p:cNvPr id="4506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2963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401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</a:t>
            </a:r>
          </a:p>
        </p:txBody>
      </p:sp>
      <p:sp>
        <p:nvSpPr>
          <p:cNvPr id="614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Robots intelligent enough to understand speech and recognize object</a:t>
            </a:r>
          </a:p>
          <a:p>
            <a:r>
              <a:rPr lang="en-US" dirty="0"/>
              <a:t>Interfacing two human senses, hearing and vision to machine</a:t>
            </a:r>
          </a:p>
          <a:p>
            <a:r>
              <a:rPr lang="en-US" dirty="0"/>
              <a:t>Speech signal to command robot</a:t>
            </a:r>
          </a:p>
          <a:p>
            <a:r>
              <a:rPr lang="en-US" dirty="0"/>
              <a:t>Robot able to identify and track the object</a:t>
            </a:r>
          </a:p>
          <a:p>
            <a:r>
              <a:rPr lang="en-US" dirty="0"/>
              <a:t>Proof-of-concept of assistant robot </a:t>
            </a:r>
          </a:p>
          <a:p>
            <a:pPr eaLnBrk="1" hangingPunct="1"/>
            <a:endParaRPr lang="en-US" dirty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EE91228-6E55-4906-B277-7A2A88B49DDE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zh-CN" altLang="en-US" sz="1800"/>
          </a:p>
        </p:txBody>
      </p:sp>
      <p:sp>
        <p:nvSpPr>
          <p:cNvPr id="614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  <p:extLst>
      <p:ext uri="{BB962C8B-B14F-4D97-AF65-F5344CB8AC3E}">
        <p14:creationId xmlns:p14="http://schemas.microsoft.com/office/powerpoint/2010/main" val="83267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Object recognition efficiency with background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82292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AC8CCEBA-4486-46D4-8047-4BC62254E879}" type="slidenum">
              <a:rPr lang="en-US" altLang="en-US">
                <a:solidFill>
                  <a:srgbClr val="898989"/>
                </a:solidFill>
              </a:rPr>
              <a:pPr/>
              <a:t>40</a:t>
            </a:fld>
            <a:endParaRPr lang="zh-CN" altLang="en-US" sz="1800"/>
          </a:p>
        </p:txBody>
      </p:sp>
      <p:sp>
        <p:nvSpPr>
          <p:cNvPr id="4506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CONCLUSION </a:t>
            </a:r>
          </a:p>
        </p:txBody>
      </p:sp>
      <p:sp>
        <p:nvSpPr>
          <p:cNvPr id="5939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Implemented vision and hearing sense in a machine.</a:t>
            </a:r>
          </a:p>
          <a:p>
            <a:pPr eaLnBrk="1" hangingPunct="1"/>
            <a:r>
              <a:rPr lang="en-US" dirty="0"/>
              <a:t>Robot identifies commands and the object shown.</a:t>
            </a:r>
          </a:p>
          <a:p>
            <a:pPr eaLnBrk="1" hangingPunct="1"/>
            <a:r>
              <a:rPr lang="en-US" dirty="0"/>
              <a:t>It tracks the motion of the object identified.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8635DC5-CDD0-4EE2-8B8B-8A28D155A602}" type="slidenum">
              <a:rPr lang="en-US" altLang="en-US">
                <a:solidFill>
                  <a:srgbClr val="898989"/>
                </a:solidFill>
              </a:rPr>
              <a:pPr/>
              <a:t>41</a:t>
            </a:fld>
            <a:endParaRPr lang="zh-CN" altLang="en-US" sz="1800"/>
          </a:p>
        </p:txBody>
      </p:sp>
      <p:sp>
        <p:nvSpPr>
          <p:cNvPr id="5939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</a:t>
            </a:r>
          </a:p>
        </p:txBody>
      </p:sp>
      <p:sp>
        <p:nvSpPr>
          <p:cNvPr id="59395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en-GB" dirty="0"/>
              <a:t>G. Z. Z. S. F. Zheng, “Comparison of Different Implementations of MFCC,” </a:t>
            </a:r>
            <a:r>
              <a:rPr lang="en-GB" i="1" dirty="0"/>
              <a:t>Journal of Computer Science &amp; Technology, </a:t>
            </a:r>
            <a:r>
              <a:rPr lang="en-GB" dirty="0"/>
              <a:t>vol. 16, pp. 582-589, 2001.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N. </a:t>
            </a:r>
            <a:r>
              <a:rPr lang="en-GB" dirty="0" err="1"/>
              <a:t>Batra</a:t>
            </a:r>
            <a:r>
              <a:rPr lang="en-GB" dirty="0"/>
              <a:t>, “</a:t>
            </a:r>
            <a:r>
              <a:rPr lang="en-GB" dirty="0" err="1"/>
              <a:t>Programatically</a:t>
            </a:r>
            <a:r>
              <a:rPr lang="en-GB" dirty="0"/>
              <a:t> understanding dynamic time warping,” [Online]. Available: http://nipunbatra.github.io/2014/07/dtw/. [Accessed July 2016].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N. T. a. M. C. Marc </a:t>
            </a:r>
            <a:r>
              <a:rPr lang="en-GB" dirty="0" err="1"/>
              <a:t>T.law</a:t>
            </a:r>
            <a:r>
              <a:rPr lang="en-GB" dirty="0"/>
              <a:t>, Bag-of-Words Image Representation: Key Ideas and Further Insight, Switzerland: Springer International Publishing , 2014.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H. Bay, A. </a:t>
            </a:r>
            <a:r>
              <a:rPr lang="en-GB" dirty="0" err="1"/>
              <a:t>Ess</a:t>
            </a:r>
            <a:r>
              <a:rPr lang="en-GB" dirty="0"/>
              <a:t>, T. </a:t>
            </a:r>
            <a:r>
              <a:rPr lang="en-GB" dirty="0" err="1"/>
              <a:t>Tuytelaars</a:t>
            </a:r>
            <a:r>
              <a:rPr lang="en-GB" dirty="0"/>
              <a:t> and L. V. </a:t>
            </a:r>
            <a:r>
              <a:rPr lang="en-GB" dirty="0" err="1"/>
              <a:t>Gool</a:t>
            </a:r>
            <a:r>
              <a:rPr lang="en-GB" dirty="0"/>
              <a:t>, “Speeded-Up Robust Features (SURF),” 2008.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S. R. Gunn, “Support Vector Machines for Classification and Regression,” Faculty of </a:t>
            </a:r>
            <a:r>
              <a:rPr lang="en-GB" dirty="0" err="1"/>
              <a:t>Engineering,Science</a:t>
            </a:r>
            <a:r>
              <a:rPr lang="en-GB" dirty="0"/>
              <a:t> and Mathematics School of Electronics and Computer, 1998.</a:t>
            </a:r>
            <a:endParaRPr lang="en-US" dirty="0"/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8635DC5-CDD0-4EE2-8B8B-8A28D155A602}" type="slidenum">
              <a:rPr lang="en-US" altLang="en-US">
                <a:solidFill>
                  <a:srgbClr val="898989"/>
                </a:solidFill>
              </a:rPr>
              <a:pPr/>
              <a:t>42</a:t>
            </a:fld>
            <a:endParaRPr lang="zh-CN" altLang="en-US" sz="1800"/>
          </a:p>
        </p:txBody>
      </p:sp>
      <p:sp>
        <p:nvSpPr>
          <p:cNvPr id="5939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  <p:extLst>
      <p:ext uri="{BB962C8B-B14F-4D97-AF65-F5344CB8AC3E}">
        <p14:creationId xmlns:p14="http://schemas.microsoft.com/office/powerpoint/2010/main" val="1850194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pPr eaLnBrk="1" hangingPunct="1"/>
            <a:r>
              <a:rPr lang="en-US" dirty="0"/>
              <a:t>Thank You !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E9A77C4-16E9-47EA-93CC-151533109E18}" type="slidenum">
              <a:rPr lang="en-US" altLang="en-US">
                <a:solidFill>
                  <a:srgbClr val="898989"/>
                </a:solidFill>
              </a:rPr>
              <a:pPr/>
              <a:t>43</a:t>
            </a:fld>
            <a:endParaRPr lang="zh-CN" altLang="en-US" sz="1800"/>
          </a:p>
        </p:txBody>
      </p:sp>
      <p:sp>
        <p:nvSpPr>
          <p:cNvPr id="6144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APPLICATION</a:t>
            </a:r>
          </a:p>
        </p:txBody>
      </p:sp>
      <p:sp>
        <p:nvSpPr>
          <p:cNvPr id="614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Home assistant robots</a:t>
            </a:r>
          </a:p>
          <a:p>
            <a:pPr eaLnBrk="1" hangingPunct="1"/>
            <a:r>
              <a:rPr lang="en-US" dirty="0"/>
              <a:t>Standalone systems can make use of speech recognition and computer vision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EE91228-6E55-4906-B277-7A2A88B49DDE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zh-CN" altLang="en-US" sz="1800"/>
          </a:p>
        </p:txBody>
      </p:sp>
      <p:sp>
        <p:nvSpPr>
          <p:cNvPr id="614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  <p:extLst>
      <p:ext uri="{BB962C8B-B14F-4D97-AF65-F5344CB8AC3E}">
        <p14:creationId xmlns:p14="http://schemas.microsoft.com/office/powerpoint/2010/main" val="296180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Rectangle 2096"/>
          <p:cNvSpPr/>
          <p:nvPr/>
        </p:nvSpPr>
        <p:spPr>
          <a:xfrm>
            <a:off x="685800" y="1163420"/>
            <a:ext cx="2438400" cy="5313580"/>
          </a:xfrm>
          <a:prstGeom prst="rect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I/O</a:t>
            </a:r>
          </a:p>
        </p:txBody>
      </p:sp>
      <p:grpSp>
        <p:nvGrpSpPr>
          <p:cNvPr id="14" name="Group 68"/>
          <p:cNvGrpSpPr>
            <a:grpSpLocks/>
          </p:cNvGrpSpPr>
          <p:nvPr/>
        </p:nvGrpSpPr>
        <p:grpSpPr bwMode="auto">
          <a:xfrm>
            <a:off x="979162" y="1163420"/>
            <a:ext cx="7535905" cy="4718084"/>
            <a:chOff x="1013" y="869"/>
            <a:chExt cx="10223" cy="5827"/>
          </a:xfrm>
        </p:grpSpPr>
        <p:sp>
          <p:nvSpPr>
            <p:cNvPr id="29" name="Text Box 89"/>
            <p:cNvSpPr txBox="1">
              <a:spLocks noChangeArrowheads="1"/>
            </p:cNvSpPr>
            <p:nvPr/>
          </p:nvSpPr>
          <p:spPr bwMode="auto">
            <a:xfrm>
              <a:off x="4396" y="2455"/>
              <a:ext cx="5121" cy="183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b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Processing</a:t>
              </a: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1" name="Text Box 69"/>
            <p:cNvSpPr txBox="1">
              <a:spLocks noChangeArrowheads="1"/>
            </p:cNvSpPr>
            <p:nvPr/>
          </p:nvSpPr>
          <p:spPr bwMode="auto">
            <a:xfrm>
              <a:off x="4523" y="1250"/>
              <a:ext cx="2038" cy="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Image Acquisition</a:t>
              </a: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71"/>
            <p:cNvSpPr txBox="1">
              <a:spLocks noChangeArrowheads="1"/>
            </p:cNvSpPr>
            <p:nvPr/>
          </p:nvSpPr>
          <p:spPr bwMode="auto">
            <a:xfrm>
              <a:off x="7108" y="2737"/>
              <a:ext cx="2038" cy="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Object Recognition</a:t>
              </a: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72"/>
            <p:cNvSpPr txBox="1">
              <a:spLocks noChangeArrowheads="1"/>
            </p:cNvSpPr>
            <p:nvPr/>
          </p:nvSpPr>
          <p:spPr bwMode="auto">
            <a:xfrm>
              <a:off x="8808" y="869"/>
              <a:ext cx="2428" cy="12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Remote Controlled</a:t>
              </a: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 Box 73"/>
            <p:cNvSpPr txBox="1">
              <a:spLocks noChangeArrowheads="1"/>
            </p:cNvSpPr>
            <p:nvPr/>
          </p:nvSpPr>
          <p:spPr bwMode="auto">
            <a:xfrm>
              <a:off x="1474" y="1032"/>
              <a:ext cx="1402" cy="116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Camera</a:t>
              </a: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6" name="Group 74"/>
            <p:cNvGrpSpPr>
              <a:grpSpLocks/>
            </p:cNvGrpSpPr>
            <p:nvPr/>
          </p:nvGrpSpPr>
          <p:grpSpPr bwMode="auto">
            <a:xfrm>
              <a:off x="7158" y="4893"/>
              <a:ext cx="2470" cy="1789"/>
              <a:chOff x="5257" y="1849"/>
              <a:chExt cx="2470" cy="1789"/>
            </a:xfrm>
          </p:grpSpPr>
          <p:grpSp>
            <p:nvGrpSpPr>
              <p:cNvPr id="2052" name="Group 75"/>
              <p:cNvGrpSpPr>
                <a:grpSpLocks/>
              </p:cNvGrpSpPr>
              <p:nvPr/>
            </p:nvGrpSpPr>
            <p:grpSpPr bwMode="auto">
              <a:xfrm>
                <a:off x="5257" y="1849"/>
                <a:ext cx="2470" cy="1789"/>
                <a:chOff x="5257" y="1849"/>
                <a:chExt cx="2470" cy="1789"/>
              </a:xfrm>
            </p:grpSpPr>
            <p:grpSp>
              <p:nvGrpSpPr>
                <p:cNvPr id="2054" name="Group 76"/>
                <p:cNvGrpSpPr>
                  <a:grpSpLocks/>
                </p:cNvGrpSpPr>
                <p:nvPr/>
              </p:nvGrpSpPr>
              <p:grpSpPr bwMode="auto">
                <a:xfrm>
                  <a:off x="5257" y="1849"/>
                  <a:ext cx="2470" cy="1789"/>
                  <a:chOff x="5257" y="1849"/>
                  <a:chExt cx="2470" cy="1789"/>
                </a:xfrm>
              </p:grpSpPr>
              <p:sp>
                <p:nvSpPr>
                  <p:cNvPr id="2056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57" y="1849"/>
                    <a:ext cx="2470" cy="72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70C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Real World Robot Movements</a:t>
                    </a:r>
                    <a:endParaRPr kumimoji="0" lang="en-GB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57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6839" y="3001"/>
                    <a:ext cx="637" cy="63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M</a:t>
                    </a:r>
                    <a:endParaRPr kumimoji="0" lang="en-GB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58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5504" y="2993"/>
                    <a:ext cx="637" cy="63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M</a:t>
                    </a:r>
                    <a:endParaRPr kumimoji="0" lang="en-GB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055" name="AutoShape 80"/>
                <p:cNvSpPr>
                  <a:spLocks noChangeShapeType="1"/>
                </p:cNvSpPr>
                <p:nvPr/>
              </p:nvSpPr>
              <p:spPr bwMode="auto">
                <a:xfrm>
                  <a:off x="5815" y="2629"/>
                  <a:ext cx="0" cy="34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53" name="AutoShape 81"/>
              <p:cNvSpPr>
                <a:spLocks noChangeShapeType="1"/>
              </p:cNvSpPr>
              <p:nvPr/>
            </p:nvSpPr>
            <p:spPr bwMode="auto">
              <a:xfrm>
                <a:off x="7157" y="2620"/>
                <a:ext cx="0" cy="34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1013" y="2455"/>
              <a:ext cx="2573" cy="1732"/>
              <a:chOff x="1958" y="2216"/>
              <a:chExt cx="2573" cy="1732"/>
            </a:xfrm>
          </p:grpSpPr>
          <p:sp>
            <p:nvSpPr>
              <p:cNvPr id="2050" name="Text Box 83"/>
              <p:cNvSpPr txBox="1">
                <a:spLocks noChangeArrowheads="1"/>
              </p:cNvSpPr>
              <p:nvPr/>
            </p:nvSpPr>
            <p:spPr bwMode="auto">
              <a:xfrm>
                <a:off x="1958" y="2216"/>
                <a:ext cx="2573" cy="17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Human to Machine Interface</a:t>
                </a:r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1" name="Text Box 84"/>
              <p:cNvSpPr txBox="1">
                <a:spLocks noChangeArrowheads="1"/>
              </p:cNvSpPr>
              <p:nvPr/>
            </p:nvSpPr>
            <p:spPr bwMode="auto">
              <a:xfrm>
                <a:off x="2883" y="3049"/>
                <a:ext cx="1418" cy="6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Voice Command</a:t>
                </a:r>
                <a:endParaRPr kumimoji="0" lang="en-GB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1144" y="4536"/>
              <a:ext cx="2327" cy="2160"/>
              <a:chOff x="-290" y="5217"/>
              <a:chExt cx="2327" cy="2160"/>
            </a:xfrm>
          </p:grpSpPr>
          <p:sp>
            <p:nvSpPr>
              <p:cNvPr id="31" name="Text Box 86"/>
              <p:cNvSpPr txBox="1">
                <a:spLocks noChangeArrowheads="1"/>
              </p:cNvSpPr>
              <p:nvPr/>
            </p:nvSpPr>
            <p:spPr bwMode="auto">
              <a:xfrm>
                <a:off x="-290" y="5217"/>
                <a:ext cx="2327" cy="2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Machine to Human Interface</a:t>
                </a:r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48" name="Text Box 87"/>
              <p:cNvSpPr txBox="1">
                <a:spLocks noChangeArrowheads="1"/>
              </p:cNvSpPr>
              <p:nvPr/>
            </p:nvSpPr>
            <p:spPr bwMode="auto">
              <a:xfrm>
                <a:off x="210" y="6013"/>
                <a:ext cx="1316" cy="4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Speaker</a:t>
                </a:r>
                <a:endParaRPr kumimoji="0" lang="en-GB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Text Box 90"/>
            <p:cNvSpPr txBox="1">
              <a:spLocks noChangeArrowheads="1"/>
            </p:cNvSpPr>
            <p:nvPr/>
          </p:nvSpPr>
          <p:spPr bwMode="auto">
            <a:xfrm>
              <a:off x="4761" y="2737"/>
              <a:ext cx="2038" cy="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Voice Recognition</a:t>
              </a: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19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SYSTEM OVERVIEW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30741012-B74F-4D01-B627-69C8D286616A}" type="slidenum">
              <a:rPr lang="en-US" altLang="en-US">
                <a:solidFill>
                  <a:srgbClr val="898989"/>
                </a:solidFill>
              </a:rPr>
              <a:pPr/>
              <a:t>6</a:t>
            </a:fld>
            <a:endParaRPr lang="zh-CN" altLang="en-US" sz="1800"/>
          </a:p>
        </p:txBody>
      </p:sp>
      <p:sp>
        <p:nvSpPr>
          <p:cNvPr id="819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pic>
        <p:nvPicPr>
          <p:cNvPr id="2087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707" y="176542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65" y="1750320"/>
            <a:ext cx="2952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798" y="1750320"/>
            <a:ext cx="4000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20" y="3151143"/>
            <a:ext cx="2857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95" y="5255315"/>
            <a:ext cx="428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51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" name="Straight Arrow Connector 2"/>
          <p:cNvCxnSpPr>
            <a:stCxn id="25" idx="3"/>
            <a:endCxn id="21" idx="1"/>
          </p:cNvCxnSpPr>
          <p:nvPr/>
        </p:nvCxnSpPr>
        <p:spPr>
          <a:xfrm flipV="1">
            <a:off x="2352476" y="1765427"/>
            <a:ext cx="1214090" cy="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6" name="Connector: Elbow 2065"/>
          <p:cNvCxnSpPr>
            <a:stCxn id="2050" idx="3"/>
            <a:endCxn id="30" idx="1"/>
          </p:cNvCxnSpPr>
          <p:nvPr/>
        </p:nvCxnSpPr>
        <p:spPr>
          <a:xfrm flipV="1">
            <a:off x="2875854" y="2969441"/>
            <a:ext cx="866154" cy="179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2" name="Connector: Elbow 2071"/>
          <p:cNvCxnSpPr>
            <a:stCxn id="21" idx="3"/>
            <a:endCxn id="23" idx="0"/>
          </p:cNvCxnSpPr>
          <p:nvPr/>
        </p:nvCxnSpPr>
        <p:spPr>
          <a:xfrm>
            <a:off x="5068882" y="1765427"/>
            <a:ext cx="1154380" cy="910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7" name="Connector: Elbow 2076"/>
          <p:cNvCxnSpPr>
            <a:endCxn id="31" idx="3"/>
          </p:cNvCxnSpPr>
          <p:nvPr/>
        </p:nvCxnSpPr>
        <p:spPr>
          <a:xfrm rot="10800000" flipV="1">
            <a:off x="2791083" y="3935001"/>
            <a:ext cx="1550231" cy="1072034"/>
          </a:xfrm>
          <a:prstGeom prst="bentConnector3">
            <a:avLst>
              <a:gd name="adj1" fmla="val 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0" name="Straight Arrow Connector 2089"/>
          <p:cNvCxnSpPr/>
          <p:nvPr/>
        </p:nvCxnSpPr>
        <p:spPr>
          <a:xfrm>
            <a:off x="6400800" y="3935001"/>
            <a:ext cx="0" cy="48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4" name="Connector: Elbow 2093"/>
          <p:cNvCxnSpPr>
            <a:stCxn id="24" idx="2"/>
            <a:endCxn id="29" idx="3"/>
          </p:cNvCxnSpPr>
          <p:nvPr/>
        </p:nvCxnSpPr>
        <p:spPr>
          <a:xfrm rot="5400000">
            <a:off x="6943562" y="2514695"/>
            <a:ext cx="980944" cy="372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184150" y="24590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METHODOLOGY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E67ED4EE-0187-41DF-AA6B-5DB170E66C2C}" type="slidenum">
              <a:rPr lang="en-US" altLang="en-US">
                <a:solidFill>
                  <a:srgbClr val="898989"/>
                </a:solidFill>
              </a:rPr>
              <a:pPr/>
              <a:t>7</a:t>
            </a:fld>
            <a:endParaRPr lang="zh-CN" altLang="en-US" sz="1800"/>
          </a:p>
        </p:txBody>
      </p:sp>
      <p:sp>
        <p:nvSpPr>
          <p:cNvPr id="1024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SPEECH RECOGNITION 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Isolated word</a:t>
            </a:r>
          </a:p>
          <a:p>
            <a:pPr eaLnBrk="1" hangingPunct="1"/>
            <a:r>
              <a:rPr lang="en-US" dirty="0"/>
              <a:t>Pattern recognition approach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C236DE4-4E70-44F6-A5D1-95B5E5572998}" type="slidenum">
              <a:rPr lang="en-US" altLang="en-US">
                <a:solidFill>
                  <a:srgbClr val="898989"/>
                </a:solidFill>
              </a:rPr>
              <a:pPr/>
              <a:t>8</a:t>
            </a:fld>
            <a:endParaRPr lang="zh-CN" altLang="en-US" sz="1800"/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PATTERN RECOGNITION-TEMPLATE METHOD 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66EF4676-3DA5-43D5-B994-E3B885BB3949}" type="slidenum">
              <a:rPr lang="en-US" altLang="en-US">
                <a:solidFill>
                  <a:srgbClr val="898989"/>
                </a:solidFill>
              </a:rPr>
              <a:pPr/>
              <a:t>9</a:t>
            </a:fld>
            <a:endParaRPr lang="zh-CN" altLang="en-US" sz="1800"/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>
                <a:solidFill>
                  <a:srgbClr val="898989"/>
                </a:solidFill>
              </a:rPr>
              <a:t>Voice command based object identifying robot using feature extraction </a:t>
            </a: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1565275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3" name="Canvas 246"/>
          <p:cNvGrpSpPr>
            <a:grpSpLocks/>
          </p:cNvGrpSpPr>
          <p:nvPr/>
        </p:nvGrpSpPr>
        <p:grpSpPr bwMode="auto">
          <a:xfrm>
            <a:off x="990600" y="457200"/>
            <a:ext cx="6858000" cy="6264275"/>
            <a:chOff x="-3491" y="0"/>
            <a:chExt cx="49876" cy="36131"/>
          </a:xfrm>
        </p:grpSpPr>
        <p:sp>
          <p:nvSpPr>
            <p:cNvPr id="24" name="AutoShape 16"/>
            <p:cNvSpPr>
              <a:spLocks noChangeAspect="1" noChangeArrowheads="1"/>
            </p:cNvSpPr>
            <p:nvPr/>
          </p:nvSpPr>
          <p:spPr bwMode="auto">
            <a:xfrm>
              <a:off x="-3491" y="0"/>
              <a:ext cx="49876" cy="36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" name="Group 247"/>
            <p:cNvGrpSpPr>
              <a:grpSpLocks/>
            </p:cNvGrpSpPr>
            <p:nvPr/>
          </p:nvGrpSpPr>
          <p:grpSpPr bwMode="auto">
            <a:xfrm>
              <a:off x="367" y="777"/>
              <a:ext cx="40840" cy="32747"/>
              <a:chOff x="1243" y="821"/>
              <a:chExt cx="28575" cy="22622"/>
            </a:xfrm>
          </p:grpSpPr>
          <p:sp>
            <p:nvSpPr>
              <p:cNvPr id="26" name="AutoShape 67"/>
              <p:cNvSpPr>
                <a:spLocks noChangeArrowheads="1"/>
              </p:cNvSpPr>
              <p:nvPr/>
            </p:nvSpPr>
            <p:spPr bwMode="auto">
              <a:xfrm>
                <a:off x="1243" y="4980"/>
                <a:ext cx="13786" cy="6172"/>
              </a:xfrm>
              <a:prstGeom prst="roundRect">
                <a:avLst>
                  <a:gd name="adj" fmla="val 2059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Get feature vectors</a:t>
                </a:r>
                <a:endPara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AutoShape 68"/>
              <p:cNvSpPr>
                <a:spLocks noChangeArrowheads="1"/>
              </p:cNvSpPr>
              <p:nvPr/>
            </p:nvSpPr>
            <p:spPr bwMode="auto">
              <a:xfrm>
                <a:off x="5444" y="7607"/>
                <a:ext cx="5449" cy="2565"/>
              </a:xfrm>
              <a:prstGeom prst="roundRect">
                <a:avLst>
                  <a:gd name="adj" fmla="val 3292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MFCC</a:t>
                </a:r>
                <a:endParaRPr kumimoji="0" lang="en-GB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AutoShape 70"/>
              <p:cNvSpPr>
                <a:spLocks noChangeArrowheads="1"/>
              </p:cNvSpPr>
              <p:nvPr/>
            </p:nvSpPr>
            <p:spPr bwMode="auto">
              <a:xfrm>
                <a:off x="3005" y="821"/>
                <a:ext cx="10137" cy="3028"/>
              </a:xfrm>
              <a:prstGeom prst="roundRect">
                <a:avLst>
                  <a:gd name="adj" fmla="val 2698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Train voice signals</a:t>
                </a:r>
                <a:endParaRPr kumimoji="0" lang="en-GB" sz="3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AutoShape 71"/>
              <p:cNvSpPr>
                <a:spLocks noChangeArrowheads="1"/>
              </p:cNvSpPr>
              <p:nvPr/>
            </p:nvSpPr>
            <p:spPr bwMode="auto">
              <a:xfrm>
                <a:off x="9293" y="14338"/>
                <a:ext cx="12325" cy="5460"/>
              </a:xfrm>
              <a:prstGeom prst="roundRect">
                <a:avLst>
                  <a:gd name="adj" fmla="val 3140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Match feature vectors between train and test signals</a:t>
                </a:r>
                <a:endParaRPr kumimoji="0" lang="en-GB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" name="AutoShape 73"/>
              <p:cNvSpPr>
                <a:spLocks noChangeShapeType="1"/>
              </p:cNvSpPr>
              <p:nvPr/>
            </p:nvSpPr>
            <p:spPr bwMode="auto">
              <a:xfrm>
                <a:off x="8096" y="3486"/>
                <a:ext cx="12" cy="14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88"/>
              <p:cNvSpPr>
                <a:spLocks noChangeArrowheads="1"/>
              </p:cNvSpPr>
              <p:nvPr/>
            </p:nvSpPr>
            <p:spPr bwMode="auto">
              <a:xfrm>
                <a:off x="9877" y="20929"/>
                <a:ext cx="11741" cy="25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Command recognized</a:t>
                </a:r>
                <a:endParaRPr kumimoji="0" lang="en-GB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AutoShape 67"/>
              <p:cNvSpPr>
                <a:spLocks noChangeArrowheads="1"/>
              </p:cNvSpPr>
              <p:nvPr/>
            </p:nvSpPr>
            <p:spPr bwMode="auto">
              <a:xfrm>
                <a:off x="16032" y="5062"/>
                <a:ext cx="13786" cy="6172"/>
              </a:xfrm>
              <a:prstGeom prst="roundRect">
                <a:avLst>
                  <a:gd name="adj" fmla="val 2059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Get feature vectors</a:t>
                </a:r>
                <a:endPara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AutoShape 70"/>
              <p:cNvSpPr>
                <a:spLocks noChangeArrowheads="1"/>
              </p:cNvSpPr>
              <p:nvPr/>
            </p:nvSpPr>
            <p:spPr bwMode="auto">
              <a:xfrm>
                <a:off x="18064" y="821"/>
                <a:ext cx="9760" cy="2749"/>
              </a:xfrm>
              <a:prstGeom prst="roundRect">
                <a:avLst>
                  <a:gd name="adj" fmla="val 2698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Test voice signal</a:t>
                </a:r>
                <a:endPara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AutoShape 73"/>
              <p:cNvSpPr>
                <a:spLocks noChangeShapeType="1"/>
              </p:cNvSpPr>
              <p:nvPr/>
            </p:nvSpPr>
            <p:spPr bwMode="auto">
              <a:xfrm>
                <a:off x="22890" y="3570"/>
                <a:ext cx="12" cy="14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AutoShape 70"/>
              <p:cNvSpPr>
                <a:spLocks noChangeArrowheads="1"/>
              </p:cNvSpPr>
              <p:nvPr/>
            </p:nvSpPr>
            <p:spPr bwMode="auto">
              <a:xfrm>
                <a:off x="20037" y="7713"/>
                <a:ext cx="5804" cy="2565"/>
              </a:xfrm>
              <a:prstGeom prst="roundRect">
                <a:avLst>
                  <a:gd name="adj" fmla="val 2698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MFCC</a:t>
                </a:r>
                <a:endPara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AutoShape 73"/>
              <p:cNvSpPr>
                <a:spLocks noChangeShapeType="1"/>
              </p:cNvSpPr>
              <p:nvPr/>
            </p:nvSpPr>
            <p:spPr bwMode="auto">
              <a:xfrm>
                <a:off x="8136" y="11152"/>
                <a:ext cx="7319" cy="31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AutoShape 73"/>
              <p:cNvSpPr>
                <a:spLocks noChangeShapeType="1"/>
              </p:cNvSpPr>
              <p:nvPr/>
            </p:nvSpPr>
            <p:spPr bwMode="auto">
              <a:xfrm flipH="1">
                <a:off x="15455" y="11234"/>
                <a:ext cx="7470" cy="310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AutoShape 73"/>
              <p:cNvSpPr>
                <a:spLocks noChangeShapeType="1"/>
              </p:cNvSpPr>
              <p:nvPr/>
            </p:nvSpPr>
            <p:spPr bwMode="auto">
              <a:xfrm flipH="1">
                <a:off x="15436" y="19798"/>
                <a:ext cx="19" cy="11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2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157255927</TotalTime>
  <Pages>0</Pages>
  <Words>1195</Words>
  <Characters>0</Characters>
  <Application>Microsoft Office PowerPoint</Application>
  <DocSecurity>0</DocSecurity>
  <PresentationFormat>On-screen Show (4:3)</PresentationFormat>
  <Lines>0</Lines>
  <Paragraphs>308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黑体</vt:lpstr>
      <vt:lpstr>SimSun</vt:lpstr>
      <vt:lpstr>SimSun</vt:lpstr>
      <vt:lpstr>Arial</vt:lpstr>
      <vt:lpstr>Calibri</vt:lpstr>
      <vt:lpstr>Mangal</vt:lpstr>
      <vt:lpstr>Times New Roman</vt:lpstr>
      <vt:lpstr>Verdana</vt:lpstr>
      <vt:lpstr>Office 主题​​</vt:lpstr>
      <vt:lpstr>Voice Command Based Object Identifying Robot using Speech and Image Feature Extraction   </vt:lpstr>
      <vt:lpstr>TABLE OF CONTENTS </vt:lpstr>
      <vt:lpstr>MOTIVATION</vt:lpstr>
      <vt:lpstr>INTRODUCTION </vt:lpstr>
      <vt:lpstr>APPLICATION</vt:lpstr>
      <vt:lpstr>SYSTEM OVERVIEW</vt:lpstr>
      <vt:lpstr>METHODOLOGY</vt:lpstr>
      <vt:lpstr>SPEECH RECOGNITION </vt:lpstr>
      <vt:lpstr>PATTERN RECOGNITION-TEMPLATE METHOD </vt:lpstr>
      <vt:lpstr>FEATURE EXTRACTION</vt:lpstr>
      <vt:lpstr>MFCC</vt:lpstr>
      <vt:lpstr>TRAINING </vt:lpstr>
      <vt:lpstr>FEATURE COMPARISON</vt:lpstr>
      <vt:lpstr>DTW</vt:lpstr>
      <vt:lpstr>PowerPoint Presentation</vt:lpstr>
      <vt:lpstr>Using Euclidean distance, we get the distance matrix and the shortest distance shows the level of similarity. </vt:lpstr>
      <vt:lpstr>RESULTS</vt:lpstr>
      <vt:lpstr>OBJECT RECOGNITION</vt:lpstr>
      <vt:lpstr>BAG-OF-FEATURES</vt:lpstr>
      <vt:lpstr>KEY-POINTS DETECTION AND DESCRIPTION</vt:lpstr>
      <vt:lpstr> SURF KEY-POINTS DETECTION FOR DIFFERENT HESSIAN THRESHOLDS</vt:lpstr>
      <vt:lpstr>VISUAL VOCABULARY FORMATION AND IMAGE REPRESENTATION</vt:lpstr>
      <vt:lpstr>K-MEANS ALGORITHM ILLUSTRATION</vt:lpstr>
      <vt:lpstr>CLASSIFICATION USING SVM</vt:lpstr>
      <vt:lpstr>BLOCK-DIAGRAM</vt:lpstr>
      <vt:lpstr>OBJECT TRACKING</vt:lpstr>
      <vt:lpstr>OBJECT RECOGNITION RESULT</vt:lpstr>
      <vt:lpstr>OBJECT TRACKING RESULT</vt:lpstr>
      <vt:lpstr>SYSTEM IMPLEMENTATION</vt:lpstr>
      <vt:lpstr>PowerPoint Presentation</vt:lpstr>
      <vt:lpstr>FLOW CHART</vt:lpstr>
      <vt:lpstr>PowerPoint Presentation</vt:lpstr>
      <vt:lpstr>PowerPoint Presentation</vt:lpstr>
      <vt:lpstr>EXPERIMENTS ON SPEECH RECOGNITION</vt:lpstr>
      <vt:lpstr>VARYING THE SIZE OF FEATURE VECTOR</vt:lpstr>
      <vt:lpstr>VARYING THE SIZE OF FEATURE VECTOR</vt:lpstr>
      <vt:lpstr>VARYING SAMPLING RATE</vt:lpstr>
      <vt:lpstr>EXPERIMENTS ON OBJECT RECOGNITION</vt:lpstr>
      <vt:lpstr>Object recognition efficiency without background</vt:lpstr>
      <vt:lpstr>Object recognition efficiency with background</vt:lpstr>
      <vt:lpstr>CONCLUSION </vt:lpstr>
      <vt:lpstr>REFERENCES</vt:lpstr>
      <vt:lpstr>Thank You !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让颜色生动起来</dc:title>
  <dc:subject/>
  <dc:creator>itankertanker@gmail.com</dc:creator>
  <cp:keywords>Tankertanker</cp:keywords>
  <dc:description/>
  <cp:lastModifiedBy>shristi</cp:lastModifiedBy>
  <cp:revision>191</cp:revision>
  <cp:lastPrinted>1899-12-30T00:00:00Z</cp:lastPrinted>
  <dcterms:created xsi:type="dcterms:W3CDTF">2011-03-30T14:55:00Z</dcterms:created>
  <dcterms:modified xsi:type="dcterms:W3CDTF">2016-08-24T05:06:33Z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