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62" r:id="rId3"/>
    <p:sldId id="257" r:id="rId4"/>
    <p:sldId id="258" r:id="rId5"/>
    <p:sldId id="259" r:id="rId6"/>
    <p:sldId id="260"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245033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339637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F13ADD-CBEE-40B3-A4A8-D22EE0AB06B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64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507F43D-BE98-48C2-8991-1DA2FA91141D}"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4289007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507F43D-BE98-48C2-8991-1DA2FA91141D}"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F13ADD-CBEE-40B3-A4A8-D22EE0AB06B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608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507F43D-BE98-48C2-8991-1DA2FA91141D}"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489365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3588378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271016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359164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07F43D-BE98-48C2-8991-1DA2FA91141D}"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142546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07F43D-BE98-48C2-8991-1DA2FA91141D}"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293159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07F43D-BE98-48C2-8991-1DA2FA91141D}"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147568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07F43D-BE98-48C2-8991-1DA2FA91141D}"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65197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7F43D-BE98-48C2-8991-1DA2FA91141D}"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429418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07F43D-BE98-48C2-8991-1DA2FA91141D}"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192470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07F43D-BE98-48C2-8991-1DA2FA91141D}"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F13ADD-CBEE-40B3-A4A8-D22EE0AB06BE}" type="slidenum">
              <a:rPr lang="en-US" smtClean="0"/>
              <a:t>‹#›</a:t>
            </a:fld>
            <a:endParaRPr lang="en-US"/>
          </a:p>
        </p:txBody>
      </p:sp>
    </p:spTree>
    <p:extLst>
      <p:ext uri="{BB962C8B-B14F-4D97-AF65-F5344CB8AC3E}">
        <p14:creationId xmlns:p14="http://schemas.microsoft.com/office/powerpoint/2010/main" val="310378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07F43D-BE98-48C2-8991-1DA2FA91141D}" type="datetimeFigureOut">
              <a:rPr lang="en-US" smtClean="0"/>
              <a:t>11/28/2023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F13ADD-CBEE-40B3-A4A8-D22EE0AB06BE}" type="slidenum">
              <a:rPr lang="en-US" smtClean="0"/>
              <a:t>‹#›</a:t>
            </a:fld>
            <a:endParaRPr lang="en-US"/>
          </a:p>
        </p:txBody>
      </p:sp>
    </p:spTree>
    <p:extLst>
      <p:ext uri="{BB962C8B-B14F-4D97-AF65-F5344CB8AC3E}">
        <p14:creationId xmlns:p14="http://schemas.microsoft.com/office/powerpoint/2010/main" val="3116930920"/>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107" y="931985"/>
            <a:ext cx="9144000" cy="930121"/>
          </a:xfrm>
        </p:spPr>
        <p:txBody>
          <a:bodyPr>
            <a:normAutofit fontScale="90000"/>
          </a:bodyPr>
          <a:lstStyle/>
          <a:p>
            <a:pPr algn="ctr"/>
            <a:r>
              <a:rPr lang="en-US" dirty="0" smtClean="0">
                <a:solidFill>
                  <a:schemeClr val="tx1">
                    <a:lumMod val="95000"/>
                    <a:lumOff val="5000"/>
                  </a:schemeClr>
                </a:solidFill>
                <a:latin typeface="Algerian" panose="04020705040A02060702" pitchFamily="82" charset="0"/>
              </a:rPr>
              <a:t>Hello and welcome to everyone</a:t>
            </a:r>
            <a:endParaRPr lang="en-US" dirty="0">
              <a:solidFill>
                <a:schemeClr val="tx1">
                  <a:lumMod val="95000"/>
                  <a:lumOff val="5000"/>
                </a:schemeClr>
              </a:solidFill>
              <a:latin typeface="Algerian" panose="04020705040A02060702" pitchFamily="82" charset="0"/>
            </a:endParaRPr>
          </a:p>
        </p:txBody>
      </p:sp>
      <p:sp>
        <p:nvSpPr>
          <p:cNvPr id="4" name="TextBox 3"/>
          <p:cNvSpPr txBox="1"/>
          <p:nvPr/>
        </p:nvSpPr>
        <p:spPr>
          <a:xfrm>
            <a:off x="1763107" y="1862106"/>
            <a:ext cx="9517423" cy="4524315"/>
          </a:xfrm>
          <a:prstGeom prst="rect">
            <a:avLst/>
          </a:prstGeom>
          <a:noFill/>
        </p:spPr>
        <p:txBody>
          <a:bodyPr wrap="square" rtlCol="0">
            <a:spAutoFit/>
          </a:bodyPr>
          <a:lstStyle/>
          <a:p>
            <a:pPr algn="ctr"/>
            <a:r>
              <a:rPr lang="en-US" sz="3200" dirty="0">
                <a:latin typeface="Algerian" panose="04020705040A02060702" pitchFamily="82" charset="0"/>
              </a:rPr>
              <a:t>today  I am here to present my presentation to all of you  my dear friend and our respective teacher.</a:t>
            </a:r>
          </a:p>
          <a:p>
            <a:endParaRPr lang="en-US" sz="3200" dirty="0">
              <a:latin typeface="Algerian" panose="04020705040A02060702" pitchFamily="82" charset="0"/>
            </a:endParaRPr>
          </a:p>
          <a:p>
            <a:pPr algn="ctr"/>
            <a:r>
              <a:rPr lang="en-US" sz="3200" dirty="0">
                <a:latin typeface="Algerian" panose="04020705040A02060702" pitchFamily="82" charset="0"/>
              </a:rPr>
              <a:t>I will want to say special thank you to our respective  English teacher </a:t>
            </a:r>
            <a:r>
              <a:rPr lang="en-US" sz="3200" dirty="0" err="1">
                <a:latin typeface="Algerian" panose="04020705040A02060702" pitchFamily="82" charset="0"/>
              </a:rPr>
              <a:t>mr</a:t>
            </a:r>
            <a:r>
              <a:rPr lang="en-US" sz="3200" dirty="0">
                <a:latin typeface="Algerian" panose="04020705040A02060702" pitchFamily="82" charset="0"/>
              </a:rPr>
              <a:t> _____ sir  for giving me the golden opportunity to present the presentation of the lesson .</a:t>
            </a:r>
          </a:p>
          <a:p>
            <a:endParaRPr lang="en-US" sz="3200" dirty="0"/>
          </a:p>
        </p:txBody>
      </p:sp>
    </p:spTree>
    <p:extLst>
      <p:ext uri="{BB962C8B-B14F-4D97-AF65-F5344CB8AC3E}">
        <p14:creationId xmlns:p14="http://schemas.microsoft.com/office/powerpoint/2010/main" val="622567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4792" y="492369"/>
            <a:ext cx="7104184" cy="3416320"/>
          </a:xfrm>
          <a:prstGeom prst="rect">
            <a:avLst/>
          </a:prstGeom>
          <a:noFill/>
        </p:spPr>
        <p:txBody>
          <a:bodyPr wrap="square" rtlCol="0">
            <a:spAutoFit/>
          </a:bodyPr>
          <a:lstStyle/>
          <a:p>
            <a:pPr algn="ctr"/>
            <a:r>
              <a:rPr lang="en-US" sz="5400" b="1" dirty="0" smtClean="0">
                <a:latin typeface="Algerian" panose="04020705040A02060702" pitchFamily="82" charset="0"/>
              </a:rPr>
              <a:t>THANK YOU</a:t>
            </a:r>
          </a:p>
          <a:p>
            <a:pPr algn="ctr"/>
            <a:r>
              <a:rPr lang="en-US" sz="5400" b="1" dirty="0" smtClean="0">
                <a:latin typeface="Algerian" panose="04020705040A02060702" pitchFamily="82" charset="0"/>
              </a:rPr>
              <a:t> SO </a:t>
            </a:r>
          </a:p>
          <a:p>
            <a:pPr algn="ctr"/>
            <a:r>
              <a:rPr lang="en-US" sz="5400" b="1" dirty="0" smtClean="0">
                <a:latin typeface="Algerian" panose="04020705040A02060702" pitchFamily="82" charset="0"/>
              </a:rPr>
              <a:t>MUCH </a:t>
            </a:r>
          </a:p>
          <a:p>
            <a:pPr algn="ctr"/>
            <a:r>
              <a:rPr lang="en-US" sz="5400" b="1" dirty="0" smtClean="0">
                <a:latin typeface="Algerian" panose="04020705040A02060702" pitchFamily="82" charset="0"/>
              </a:rPr>
              <a:t>EVERY ONE </a:t>
            </a:r>
            <a:endParaRPr lang="en-US" sz="5400" b="1" dirty="0">
              <a:latin typeface="Algerian" panose="04020705040A02060702" pitchFamily="82" charset="0"/>
            </a:endParaRPr>
          </a:p>
        </p:txBody>
      </p:sp>
      <p:sp>
        <p:nvSpPr>
          <p:cNvPr id="3" name="TextBox 2"/>
          <p:cNvSpPr txBox="1"/>
          <p:nvPr/>
        </p:nvSpPr>
        <p:spPr>
          <a:xfrm>
            <a:off x="1485900" y="4923692"/>
            <a:ext cx="9495692" cy="1569660"/>
          </a:xfrm>
          <a:prstGeom prst="rect">
            <a:avLst/>
          </a:prstGeom>
          <a:noFill/>
        </p:spPr>
        <p:txBody>
          <a:bodyPr wrap="square" rtlCol="0">
            <a:spAutoFit/>
          </a:bodyPr>
          <a:lstStyle/>
          <a:p>
            <a:pPr algn="ctr"/>
            <a:r>
              <a:rPr lang="en-US" sz="9600" dirty="0" smtClean="0">
                <a:latin typeface="Algerian" panose="04020705040A02060702" pitchFamily="82" charset="0"/>
              </a:rPr>
              <a:t>THE END</a:t>
            </a:r>
            <a:endParaRPr lang="en-US" sz="9600" dirty="0">
              <a:latin typeface="Algerian" panose="04020705040A02060702" pitchFamily="82" charset="0"/>
            </a:endParaRPr>
          </a:p>
        </p:txBody>
      </p:sp>
    </p:spTree>
    <p:extLst>
      <p:ext uri="{BB962C8B-B14F-4D97-AF65-F5344CB8AC3E}">
        <p14:creationId xmlns:p14="http://schemas.microsoft.com/office/powerpoint/2010/main" val="2757715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606" y="219808"/>
            <a:ext cx="9144000" cy="930121"/>
          </a:xfrm>
        </p:spPr>
        <p:txBody>
          <a:bodyPr>
            <a:normAutofit fontScale="90000"/>
          </a:bodyPr>
          <a:lstStyle/>
          <a:p>
            <a:r>
              <a:rPr lang="en-US" dirty="0" smtClean="0">
                <a:latin typeface="Algerian" panose="04020705040A02060702" pitchFamily="82" charset="0"/>
              </a:rPr>
              <a:t>Letter From Foreign Grave</a:t>
            </a:r>
            <a:endParaRPr lang="en-US" dirty="0">
              <a:latin typeface="Algerian" panose="04020705040A02060702" pitchFamily="82" charset="0"/>
            </a:endParaRPr>
          </a:p>
        </p:txBody>
      </p:sp>
      <p:pic>
        <p:nvPicPr>
          <p:cNvPr id="1026" name="Picture 2" descr="Image result for Nepali birthest gorkhal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416" y="1149929"/>
            <a:ext cx="7148146" cy="46742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818684" y="6009465"/>
            <a:ext cx="327953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i="1" dirty="0">
                <a:latin typeface="Algerian" panose="04020705040A02060702" pitchFamily="82" charset="0"/>
              </a:rPr>
              <a:t> – D. B. </a:t>
            </a:r>
            <a:r>
              <a:rPr lang="en-US" sz="2800" i="1" dirty="0" err="1">
                <a:latin typeface="Algerian" panose="04020705040A02060702" pitchFamily="82" charset="0"/>
              </a:rPr>
              <a:t>Gurung</a:t>
            </a:r>
            <a:endParaRPr lang="en-US" sz="2800" dirty="0">
              <a:latin typeface="Algerian" panose="04020705040A02060702" pitchFamily="82" charset="0"/>
            </a:endParaRPr>
          </a:p>
        </p:txBody>
      </p:sp>
    </p:spTree>
    <p:extLst>
      <p:ext uri="{BB962C8B-B14F-4D97-AF65-F5344CB8AC3E}">
        <p14:creationId xmlns:p14="http://schemas.microsoft.com/office/powerpoint/2010/main" val="3153043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56340" y="307730"/>
            <a:ext cx="6523892" cy="6247864"/>
          </a:xfrm>
          <a:prstGeom prst="rect">
            <a:avLst/>
          </a:prstGeom>
          <a:noFill/>
        </p:spPr>
        <p:txBody>
          <a:bodyPr wrap="square" rtlCol="0">
            <a:spAutoFit/>
          </a:bodyPr>
          <a:lstStyle/>
          <a:p>
            <a:r>
              <a:rPr lang="en-US" sz="2000" dirty="0">
                <a:latin typeface="Arial Rounded MT Bold" panose="020F0704030504030204" pitchFamily="34" charset="0"/>
              </a:rPr>
              <a:t>Dear mother</a:t>
            </a:r>
            <a:br>
              <a:rPr lang="en-US" sz="2000" dirty="0">
                <a:latin typeface="Arial Rounded MT Bold" panose="020F0704030504030204" pitchFamily="34" charset="0"/>
              </a:rPr>
            </a:br>
            <a:r>
              <a:rPr lang="en-US" sz="2000" dirty="0">
                <a:latin typeface="Arial Rounded MT Bold" panose="020F0704030504030204" pitchFamily="34" charset="0"/>
              </a:rPr>
              <a:t>This is a gesture of memory from your son,</a:t>
            </a:r>
            <a:br>
              <a:rPr lang="en-US" sz="2000" dirty="0">
                <a:latin typeface="Arial Rounded MT Bold" panose="020F0704030504030204" pitchFamily="34" charset="0"/>
              </a:rPr>
            </a:br>
            <a:r>
              <a:rPr lang="en-US" sz="2000" dirty="0">
                <a:latin typeface="Arial Rounded MT Bold" panose="020F0704030504030204" pitchFamily="34" charset="0"/>
              </a:rPr>
              <a:t>Who lives seven hundred seas away.</a:t>
            </a:r>
            <a:br>
              <a:rPr lang="en-US" sz="2000" dirty="0">
                <a:latin typeface="Arial Rounded MT Bold" panose="020F0704030504030204" pitchFamily="34" charset="0"/>
              </a:rPr>
            </a:br>
            <a:r>
              <a:rPr lang="en-US" sz="2000" dirty="0">
                <a:latin typeface="Arial Rounded MT Bold" panose="020F0704030504030204" pitchFamily="34" charset="0"/>
              </a:rPr>
              <a:t>I know how sad you must be without me.</a:t>
            </a:r>
            <a:br>
              <a:rPr lang="en-US" sz="2000" dirty="0">
                <a:latin typeface="Arial Rounded MT Bold" panose="020F0704030504030204" pitchFamily="34" charset="0"/>
              </a:rPr>
            </a:br>
            <a:r>
              <a:rPr lang="en-US" sz="2000" dirty="0">
                <a:latin typeface="Arial Rounded MT Bold" panose="020F0704030504030204" pitchFamily="34" charset="0"/>
              </a:rPr>
              <a:t>But I’m fine here in this valley of shadows, free</a:t>
            </a:r>
            <a:br>
              <a:rPr lang="en-US" sz="2000" dirty="0">
                <a:latin typeface="Arial Rounded MT Bold" panose="020F0704030504030204" pitchFamily="34" charset="0"/>
              </a:rPr>
            </a:br>
            <a:r>
              <a:rPr lang="en-US" sz="2000" dirty="0">
                <a:latin typeface="Arial Rounded MT Bold" panose="020F0704030504030204" pitchFamily="34" charset="0"/>
              </a:rPr>
              <a:t>From all mundane avarice, misery, and tears,</a:t>
            </a:r>
            <a:br>
              <a:rPr lang="en-US" sz="2000" dirty="0">
                <a:latin typeface="Arial Rounded MT Bold" panose="020F0704030504030204" pitchFamily="34" charset="0"/>
              </a:rPr>
            </a:br>
            <a:r>
              <a:rPr lang="en-US" sz="2000" dirty="0">
                <a:latin typeface="Arial Rounded MT Bold" panose="020F0704030504030204" pitchFamily="34" charset="0"/>
              </a:rPr>
              <a:t>Resting now at peace for ever and a day.</a:t>
            </a:r>
            <a:br>
              <a:rPr lang="en-US" sz="2000" dirty="0">
                <a:latin typeface="Arial Rounded MT Bold" panose="020F0704030504030204" pitchFamily="34" charset="0"/>
              </a:rPr>
            </a:br>
            <a:r>
              <a:rPr lang="en-US" sz="2000" dirty="0">
                <a:latin typeface="Arial Rounded MT Bold" panose="020F0704030504030204" pitchFamily="34" charset="0"/>
              </a:rPr>
              <a:t>The flesh that once was sleek and sound</a:t>
            </a:r>
            <a:br>
              <a:rPr lang="en-US" sz="2000" dirty="0">
                <a:latin typeface="Arial Rounded MT Bold" panose="020F0704030504030204" pitchFamily="34" charset="0"/>
              </a:rPr>
            </a:br>
            <a:r>
              <a:rPr lang="en-US" sz="2000" dirty="0">
                <a:latin typeface="Arial Rounded MT Bold" panose="020F0704030504030204" pitchFamily="34" charset="0"/>
              </a:rPr>
              <a:t>Has given way to dust, and now only we, the bones,</a:t>
            </a:r>
            <a:br>
              <a:rPr lang="en-US" sz="2000" dirty="0">
                <a:latin typeface="Arial Rounded MT Bold" panose="020F0704030504030204" pitchFamily="34" charset="0"/>
              </a:rPr>
            </a:br>
            <a:r>
              <a:rPr lang="en-US" sz="2000" dirty="0">
                <a:latin typeface="Arial Rounded MT Bold" panose="020F0704030504030204" pitchFamily="34" charset="0"/>
              </a:rPr>
              <a:t>Remain to discuss upon my ruined destiny</a:t>
            </a:r>
            <a:r>
              <a:rPr lang="en-US" sz="2000" dirty="0" smtClean="0">
                <a:latin typeface="Arial Rounded MT Bold" panose="020F0704030504030204" pitchFamily="34" charset="0"/>
              </a:rPr>
              <a:t>.</a:t>
            </a:r>
          </a:p>
          <a:p>
            <a:endParaRPr lang="en-US" sz="2000" dirty="0">
              <a:latin typeface="Arial Rounded MT Bold" panose="020F0704030504030204" pitchFamily="34" charset="0"/>
            </a:endParaRPr>
          </a:p>
          <a:p>
            <a:r>
              <a:rPr lang="en-US" sz="2000" dirty="0">
                <a:latin typeface="Arial Rounded MT Bold" panose="020F0704030504030204" pitchFamily="34" charset="0"/>
              </a:rPr>
              <a:t>I do clearly remember that dawn when the unsung </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 </a:t>
            </a:r>
            <a:r>
              <a:rPr lang="en-US" sz="2000" dirty="0" smtClean="0">
                <a:latin typeface="Arial Rounded MT Bold" panose="020F0704030504030204" pitchFamily="34" charset="0"/>
              </a:rPr>
              <a:t>song</a:t>
            </a:r>
            <a:r>
              <a:rPr lang="en-US" sz="2000" dirty="0">
                <a:latin typeface="Arial Rounded MT Bold" panose="020F0704030504030204" pitchFamily="34" charset="0"/>
              </a:rPr>
              <a:t/>
            </a:r>
            <a:br>
              <a:rPr lang="en-US" sz="2000" dirty="0">
                <a:latin typeface="Arial Rounded MT Bold" panose="020F0704030504030204" pitchFamily="34" charset="0"/>
              </a:rPr>
            </a:br>
            <a:r>
              <a:rPr lang="en-US" sz="2000" dirty="0">
                <a:latin typeface="Arial Rounded MT Bold" panose="020F0704030504030204" pitchFamily="34" charset="0"/>
              </a:rPr>
              <a:t>Of sadness hung in the air, and I had to bid farewell</a:t>
            </a:r>
            <a:br>
              <a:rPr lang="en-US" sz="2000" dirty="0">
                <a:latin typeface="Arial Rounded MT Bold" panose="020F0704030504030204" pitchFamily="34" charset="0"/>
              </a:rPr>
            </a:br>
            <a:r>
              <a:rPr lang="en-US" sz="2000" dirty="0">
                <a:latin typeface="Arial Rounded MT Bold" panose="020F0704030504030204" pitchFamily="34" charset="0"/>
              </a:rPr>
              <a:t>To you all; the shadows had crowded over the dales</a:t>
            </a:r>
            <a:br>
              <a:rPr lang="en-US" sz="2000" dirty="0">
                <a:latin typeface="Arial Rounded MT Bold" panose="020F0704030504030204" pitchFamily="34" charset="0"/>
              </a:rPr>
            </a:br>
            <a:r>
              <a:rPr lang="en-US" sz="2000" dirty="0">
                <a:latin typeface="Arial Rounded MT Bold" panose="020F0704030504030204" pitchFamily="34" charset="0"/>
              </a:rPr>
              <a:t>And ravines like impatient ghosts; my dog </a:t>
            </a:r>
            <a:r>
              <a:rPr lang="en-US" sz="2000" dirty="0" err="1">
                <a:latin typeface="Arial Rounded MT Bold" panose="020F0704030504030204" pitchFamily="34" charset="0"/>
              </a:rPr>
              <a:t>Pangrey</a:t>
            </a:r>
            <a:r>
              <a:rPr lang="en-US" sz="2000" dirty="0">
                <a:latin typeface="Arial Rounded MT Bold" panose="020F0704030504030204" pitchFamily="34" charset="0"/>
              </a:rPr>
              <a:t/>
            </a:r>
            <a:br>
              <a:rPr lang="en-US" sz="2000" dirty="0">
                <a:latin typeface="Arial Rounded MT Bold" panose="020F0704030504030204" pitchFamily="34" charset="0"/>
              </a:rPr>
            </a:br>
            <a:r>
              <a:rPr lang="en-US" sz="2000" dirty="0">
                <a:latin typeface="Arial Rounded MT Bold" panose="020F0704030504030204" pitchFamily="34" charset="0"/>
              </a:rPr>
              <a:t>Whimpered on and on wagging its tail nervously</a:t>
            </a:r>
            <a:br>
              <a:rPr lang="en-US" sz="2000" dirty="0">
                <a:latin typeface="Arial Rounded MT Bold" panose="020F0704030504030204" pitchFamily="34" charset="0"/>
              </a:rPr>
            </a:br>
            <a:r>
              <a:rPr lang="en-US" sz="2000" dirty="0">
                <a:latin typeface="Arial Rounded MT Bold" panose="020F0704030504030204" pitchFamily="34" charset="0"/>
              </a:rPr>
              <a:t>As though it had known fully well that this departure</a:t>
            </a:r>
            <a:br>
              <a:rPr lang="en-US" sz="2000" dirty="0">
                <a:latin typeface="Arial Rounded MT Bold" panose="020F0704030504030204" pitchFamily="34" charset="0"/>
              </a:rPr>
            </a:br>
            <a:r>
              <a:rPr lang="en-US" sz="2000" dirty="0">
                <a:latin typeface="Arial Rounded MT Bold" panose="020F0704030504030204" pitchFamily="34" charset="0"/>
              </a:rPr>
              <a:t>Would never bring its master back again.</a:t>
            </a:r>
          </a:p>
        </p:txBody>
      </p:sp>
      <p:pic>
        <p:nvPicPr>
          <p:cNvPr id="1028" name="Picture 4" descr="Image result for horror grave 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894" y="73000"/>
            <a:ext cx="3311768" cy="335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0553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3585" y="527536"/>
            <a:ext cx="8335107" cy="6172201"/>
          </a:xfrm>
          <a:prstGeom prst="rect">
            <a:avLst/>
          </a:prstGeom>
          <a:noFill/>
        </p:spPr>
        <p:txBody>
          <a:bodyPr wrap="square" rtlCol="0">
            <a:spAutoFit/>
          </a:bodyPr>
          <a:lstStyle/>
          <a:p>
            <a:r>
              <a:rPr lang="en-US" sz="2800" dirty="0" smtClean="0"/>
              <a:t>  </a:t>
            </a:r>
            <a:r>
              <a:rPr lang="en-US" sz="2400" b="1" dirty="0"/>
              <a:t>And with your eyes welling up with tears pressing your lips against</a:t>
            </a:r>
            <a:br>
              <a:rPr lang="en-US" sz="2400" b="1" dirty="0"/>
            </a:br>
            <a:r>
              <a:rPr lang="en-US" sz="2400" b="1" dirty="0"/>
              <a:t>My </a:t>
            </a:r>
            <a:r>
              <a:rPr lang="en-US" sz="2400" b="1" i="1" dirty="0" err="1"/>
              <a:t>abir</a:t>
            </a:r>
            <a:r>
              <a:rPr lang="en-US" sz="2400" b="1" i="1" dirty="0"/>
              <a:t>-daubed</a:t>
            </a:r>
            <a:r>
              <a:rPr lang="en-US" sz="2400" b="1" dirty="0"/>
              <a:t> brow, you had blessed me in your breath</a:t>
            </a:r>
            <a:br>
              <a:rPr lang="en-US" sz="2400" b="1" dirty="0"/>
            </a:br>
            <a:r>
              <a:rPr lang="en-US" sz="2400" b="1" dirty="0"/>
              <a:t>“To be always brave.” I have tasted fire and swallowed it raw</a:t>
            </a:r>
            <a:br>
              <a:rPr lang="en-US" sz="2400" b="1" dirty="0"/>
            </a:br>
            <a:r>
              <a:rPr lang="en-US" sz="2400" b="1" dirty="0"/>
              <a:t>At many fronts from Burma, </a:t>
            </a:r>
            <a:r>
              <a:rPr lang="en-US" sz="2400" b="1" dirty="0" err="1"/>
              <a:t>Ladakh</a:t>
            </a:r>
            <a:r>
              <a:rPr lang="en-US" sz="2400" b="1" dirty="0"/>
              <a:t>, </a:t>
            </a:r>
            <a:r>
              <a:rPr lang="en-US" sz="2400" b="1" dirty="0" err="1"/>
              <a:t>Nefa</a:t>
            </a:r>
            <a:r>
              <a:rPr lang="en-US" sz="2400" b="1" dirty="0"/>
              <a:t>, Malaya, and </a:t>
            </a:r>
            <a:r>
              <a:rPr lang="en-US" sz="2400" b="1" dirty="0" err="1"/>
              <a:t>Kargil</a:t>
            </a:r>
            <a:r>
              <a:rPr lang="en-US" sz="2400" b="1" dirty="0"/>
              <a:t/>
            </a:r>
            <a:br>
              <a:rPr lang="en-US" sz="2400" b="1" dirty="0"/>
            </a:br>
            <a:r>
              <a:rPr lang="en-US" sz="2400" b="1" dirty="0"/>
              <a:t>To Germany, Italy, Tunisia, Falkland, and Kosovo. Yes, mother,</a:t>
            </a:r>
            <a:br>
              <a:rPr lang="en-US" sz="2400" b="1" dirty="0"/>
            </a:br>
            <a:r>
              <a:rPr lang="en-US" sz="2400" b="1" dirty="0"/>
              <a:t>I had been a hero all the while until a piece of glowing lead</a:t>
            </a:r>
            <a:br>
              <a:rPr lang="en-US" sz="2400" b="1" dirty="0"/>
            </a:br>
            <a:r>
              <a:rPr lang="en-US" sz="2400" b="1" dirty="0"/>
              <a:t>Pierced my heart like a bolt from the blue,</a:t>
            </a:r>
            <a:br>
              <a:rPr lang="en-US" sz="2400" b="1" dirty="0"/>
            </a:br>
            <a:r>
              <a:rPr lang="en-US" sz="2400" b="1" dirty="0"/>
              <a:t>Packing me off into a realm of dream and eternity-for ever more.</a:t>
            </a:r>
          </a:p>
          <a:p>
            <a:endParaRPr lang="en-US" sz="2800" dirty="0"/>
          </a:p>
        </p:txBody>
      </p:sp>
    </p:spTree>
    <p:extLst>
      <p:ext uri="{BB962C8B-B14F-4D97-AF65-F5344CB8AC3E}">
        <p14:creationId xmlns:p14="http://schemas.microsoft.com/office/powerpoint/2010/main" val="203100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2762" y="-105508"/>
            <a:ext cx="9363808" cy="7109639"/>
          </a:xfrm>
          <a:prstGeom prst="rect">
            <a:avLst/>
          </a:prstGeom>
          <a:noFill/>
        </p:spPr>
        <p:txBody>
          <a:bodyPr wrap="square" rtlCol="0">
            <a:spAutoFit/>
          </a:bodyPr>
          <a:lstStyle/>
          <a:p>
            <a:r>
              <a:rPr lang="en-US" sz="2400" b="1" dirty="0"/>
              <a:t>My fate has fastened my eyes to my kingdom where</a:t>
            </a:r>
            <a:br>
              <a:rPr lang="en-US" sz="2400" b="1" dirty="0"/>
            </a:br>
            <a:r>
              <a:rPr lang="en-US" sz="2400" b="1" dirty="0"/>
              <a:t>History broods amidst the debris of lies and hypocrisy.</a:t>
            </a:r>
            <a:br>
              <a:rPr lang="en-US" sz="2400" b="1" dirty="0"/>
            </a:br>
            <a:r>
              <a:rPr lang="en-US" sz="2400" b="1" dirty="0"/>
              <a:t>That’s why I lie buried here among my friends and enemies,</a:t>
            </a:r>
            <a:br>
              <a:rPr lang="en-US" sz="2400" b="1" dirty="0"/>
            </a:br>
            <a:r>
              <a:rPr lang="en-US" sz="2400" b="1" dirty="0"/>
              <a:t>Those who killed us and those whom we killed. We have everything</a:t>
            </a:r>
            <a:br>
              <a:rPr lang="en-US" sz="2400" b="1" dirty="0"/>
            </a:br>
            <a:r>
              <a:rPr lang="en-US" sz="2400" b="1" dirty="0"/>
              <a:t>In common here; we live in total harmony in a community</a:t>
            </a:r>
            <a:br>
              <a:rPr lang="en-US" sz="2400" b="1" dirty="0"/>
            </a:br>
            <a:r>
              <a:rPr lang="en-US" sz="2400" b="1" dirty="0"/>
              <a:t>Of true brotherhood. For we are the lost citizens of the world.</a:t>
            </a:r>
            <a:br>
              <a:rPr lang="en-US" sz="2400" b="1" dirty="0"/>
            </a:br>
            <a:r>
              <a:rPr lang="en-US" sz="2400" b="1" dirty="0"/>
              <a:t>Weep not for me oh my mother,</a:t>
            </a:r>
            <a:br>
              <a:rPr lang="en-US" sz="2400" b="1" dirty="0"/>
            </a:br>
            <a:r>
              <a:rPr lang="en-US" sz="2400" b="1" dirty="0"/>
              <a:t>For my war is over; now I need no more</a:t>
            </a:r>
            <a:br>
              <a:rPr lang="en-US" sz="2400" b="1" dirty="0"/>
            </a:br>
            <a:r>
              <a:rPr lang="en-US" sz="2400" b="1" dirty="0"/>
              <a:t>To risk the gunshots and shells or risk my </a:t>
            </a:r>
            <a:r>
              <a:rPr lang="en-US" sz="2400" b="1" i="1" dirty="0" err="1"/>
              <a:t>khukuri</a:t>
            </a:r>
            <a:r>
              <a:rPr lang="en-US" sz="2400" b="1" dirty="0"/>
              <a:t>,</a:t>
            </a:r>
            <a:br>
              <a:rPr lang="en-US" sz="2400" b="1" dirty="0"/>
            </a:br>
            <a:r>
              <a:rPr lang="en-US" sz="2400" b="1" dirty="0"/>
              <a:t>Or advance through the hell of the fronts.</a:t>
            </a:r>
            <a:br>
              <a:rPr lang="en-US" sz="2400" b="1" dirty="0"/>
            </a:br>
            <a:r>
              <a:rPr lang="en-US" sz="2400" b="1" dirty="0"/>
              <a:t>Yelling the dreaded words “Ayo </a:t>
            </a:r>
            <a:r>
              <a:rPr lang="en-US" sz="2400" b="1" dirty="0" err="1"/>
              <a:t>Gorkhali</a:t>
            </a:r>
            <a:r>
              <a:rPr lang="en-US" sz="2400" b="1" dirty="0"/>
              <a:t>.”</a:t>
            </a:r>
            <a:br>
              <a:rPr lang="en-US" sz="2400" b="1" dirty="0"/>
            </a:br>
            <a:r>
              <a:rPr lang="en-US" sz="2400" b="1" dirty="0"/>
              <a:t>By which, indeed, we scared our enemies to death,</a:t>
            </a:r>
            <a:br>
              <a:rPr lang="en-US" sz="2400" b="1" dirty="0"/>
            </a:br>
            <a:r>
              <a:rPr lang="en-US" sz="2400" b="1" dirty="0"/>
              <a:t>But, in return, the very mantra snatched away our own lives.</a:t>
            </a:r>
            <a:br>
              <a:rPr lang="en-US" sz="2400" b="1" dirty="0"/>
            </a:br>
            <a:r>
              <a:rPr lang="en-US" sz="2400" b="1" dirty="0"/>
              <a:t>Wars are always wars and death takes no prisoners,</a:t>
            </a:r>
            <a:br>
              <a:rPr lang="en-US" sz="2400" b="1" dirty="0"/>
            </a:br>
            <a:r>
              <a:rPr lang="en-US" sz="2400" b="1" dirty="0"/>
              <a:t>And soldier a mere little thing for sacrifice, mother.</a:t>
            </a:r>
            <a:br>
              <a:rPr lang="en-US" sz="2400" b="1" dirty="0"/>
            </a:br>
            <a:r>
              <a:rPr lang="en-US" sz="2400" b="1" dirty="0"/>
              <a:t>All my dreams, my youth, and my life-have been</a:t>
            </a:r>
            <a:br>
              <a:rPr lang="en-US" sz="2400" b="1" dirty="0"/>
            </a:br>
            <a:r>
              <a:rPr lang="en-US" sz="2400" b="1" dirty="0"/>
              <a:t>Plundered by those slow fat generals</a:t>
            </a:r>
            <a:br>
              <a:rPr lang="en-US" sz="2400" b="1" dirty="0"/>
            </a:br>
            <a:r>
              <a:rPr lang="en-US" sz="2400" b="1" dirty="0"/>
              <a:t>Who made their medals on young blood.</a:t>
            </a:r>
          </a:p>
        </p:txBody>
      </p:sp>
    </p:spTree>
    <p:extLst>
      <p:ext uri="{BB962C8B-B14F-4D97-AF65-F5344CB8AC3E}">
        <p14:creationId xmlns:p14="http://schemas.microsoft.com/office/powerpoint/2010/main" val="22588036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0008" y="404446"/>
            <a:ext cx="9697915" cy="6001643"/>
          </a:xfrm>
          <a:prstGeom prst="rect">
            <a:avLst/>
          </a:prstGeom>
          <a:noFill/>
        </p:spPr>
        <p:txBody>
          <a:bodyPr wrap="square" rtlCol="0">
            <a:spAutoFit/>
          </a:bodyPr>
          <a:lstStyle/>
          <a:p>
            <a:r>
              <a:rPr lang="en-US" sz="3200" b="1" dirty="0"/>
              <a:t>Oh my mother dear,</a:t>
            </a:r>
            <a:br>
              <a:rPr lang="en-US" sz="3200" b="1" dirty="0"/>
            </a:br>
            <a:r>
              <a:rPr lang="en-US" sz="3200" b="1" dirty="0"/>
              <a:t>The only thing I always regret is that</a:t>
            </a:r>
            <a:br>
              <a:rPr lang="en-US" sz="3200" b="1" dirty="0"/>
            </a:br>
            <a:r>
              <a:rPr lang="en-US" sz="3200" b="1" dirty="0"/>
              <a:t>I was unable to make up for your milk during</a:t>
            </a:r>
            <a:br>
              <a:rPr lang="en-US" sz="3200" b="1" dirty="0"/>
            </a:br>
            <a:r>
              <a:rPr lang="en-US" sz="3200" b="1" dirty="0"/>
              <a:t>This lifetime. For I died for the cause of others in a war of no glory.</a:t>
            </a:r>
            <a:br>
              <a:rPr lang="en-US" sz="3200" b="1" dirty="0"/>
            </a:br>
            <a:r>
              <a:rPr lang="en-US" sz="3200" b="1" dirty="0"/>
              <a:t>Forgive me, mother. And weep not for me any more,</a:t>
            </a:r>
            <a:br>
              <a:rPr lang="en-US" sz="3200" b="1" dirty="0"/>
            </a:br>
            <a:r>
              <a:rPr lang="en-US" sz="3200" b="1" dirty="0"/>
              <a:t>But ruminate for those living whose wars are now to be feared about.</a:t>
            </a:r>
          </a:p>
          <a:p>
            <a:pPr algn="r"/>
            <a:r>
              <a:rPr lang="en-US" sz="3200" b="1" i="1" dirty="0"/>
              <a:t>     </a:t>
            </a:r>
            <a:endParaRPr lang="en-US" sz="3200" b="1" i="1" dirty="0" smtClean="0"/>
          </a:p>
          <a:p>
            <a:pPr algn="r"/>
            <a:r>
              <a:rPr lang="en-US" sz="3200" b="1" i="1" dirty="0"/>
              <a:t>         – D. B. </a:t>
            </a:r>
            <a:r>
              <a:rPr lang="en-US" sz="3200" b="1" i="1" dirty="0" err="1"/>
              <a:t>Gurung</a:t>
            </a:r>
            <a:endParaRPr lang="en-US" sz="3200" b="1" dirty="0"/>
          </a:p>
          <a:p>
            <a:endParaRPr lang="en-US" sz="3200" b="1" dirty="0"/>
          </a:p>
        </p:txBody>
      </p:sp>
    </p:spTree>
    <p:extLst>
      <p:ext uri="{BB962C8B-B14F-4D97-AF65-F5344CB8AC3E}">
        <p14:creationId xmlns:p14="http://schemas.microsoft.com/office/powerpoint/2010/main" val="44851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380" y="-102637"/>
            <a:ext cx="8929395" cy="369332"/>
          </a:xfrm>
          <a:prstGeom prst="rect">
            <a:avLst/>
          </a:prstGeom>
          <a:noFill/>
        </p:spPr>
        <p:txBody>
          <a:bodyPr wrap="square" rtlCol="0">
            <a:spAutoFit/>
          </a:bodyPr>
          <a:lstStyle/>
          <a:p>
            <a:endParaRPr lang="en-US" b="1" dirty="0"/>
          </a:p>
        </p:txBody>
      </p:sp>
      <p:sp>
        <p:nvSpPr>
          <p:cNvPr id="3" name="TextBox 2"/>
          <p:cNvSpPr txBox="1"/>
          <p:nvPr/>
        </p:nvSpPr>
        <p:spPr>
          <a:xfrm>
            <a:off x="1727470" y="0"/>
            <a:ext cx="9890020" cy="6309420"/>
          </a:xfrm>
          <a:prstGeom prst="rect">
            <a:avLst/>
          </a:prstGeom>
          <a:noFill/>
        </p:spPr>
        <p:txBody>
          <a:bodyPr wrap="square" rtlCol="0">
            <a:spAutoFit/>
          </a:bodyPr>
          <a:lstStyle/>
          <a:p>
            <a:pPr marL="342900" indent="-342900">
              <a:buAutoNum type="alphaUcParenR"/>
            </a:pPr>
            <a:r>
              <a:rPr lang="en-US" sz="2400" b="1" dirty="0" smtClean="0"/>
              <a:t>Where is the son at this moment and where is his mother?</a:t>
            </a:r>
          </a:p>
          <a:p>
            <a:pPr marL="285750" indent="-285750">
              <a:buFont typeface="Symbol" panose="05050102010706020507" pitchFamily="18" charset="2"/>
              <a:buChar char="Þ"/>
            </a:pPr>
            <a:r>
              <a:rPr lang="en-US" sz="2000" dirty="0" smtClean="0"/>
              <a:t>The son is in the grave in the foreign land which is very far away from his mother-land but the mother is at home at this moment.</a:t>
            </a:r>
          </a:p>
          <a:p>
            <a:endParaRPr lang="en-US" sz="2000" dirty="0" smtClean="0"/>
          </a:p>
          <a:p>
            <a:r>
              <a:rPr lang="en-US" sz="2400" b="1" dirty="0" smtClean="0"/>
              <a:t>B) Why is the son free from all misery and tears?</a:t>
            </a:r>
          </a:p>
          <a:p>
            <a:r>
              <a:rPr lang="en-US" sz="2000" dirty="0" smtClean="0"/>
              <a:t>=&gt; As the son has been already killed in the battle and buried in grave, he is having rest at peace. He doesn’t have any greed to earn money. Therefore , he is free from all miseries, greed and tears.</a:t>
            </a:r>
          </a:p>
          <a:p>
            <a:endParaRPr lang="en-US" sz="2000" dirty="0" smtClean="0"/>
          </a:p>
          <a:p>
            <a:r>
              <a:rPr lang="en-US" sz="2400" b="1" dirty="0" smtClean="0"/>
              <a:t>C) What is the son’s present fate?</a:t>
            </a:r>
          </a:p>
          <a:p>
            <a:r>
              <a:rPr lang="en-US" sz="2000" dirty="0" smtClean="0"/>
              <a:t>=&gt;The son’s present fate has been already ruined as he was killed in the battle.</a:t>
            </a:r>
          </a:p>
          <a:p>
            <a:pPr marL="285750" indent="-285750">
              <a:buFont typeface="Symbol" panose="05050102010706020507" pitchFamily="18" charset="2"/>
              <a:buChar char="Þ"/>
            </a:pPr>
            <a:endParaRPr lang="en-US" sz="2400" dirty="0" smtClean="0"/>
          </a:p>
          <a:p>
            <a:r>
              <a:rPr lang="en-US" sz="2400" b="1" dirty="0" smtClean="0"/>
              <a:t>D) What was the last moment like when the son had to bid farewell?</a:t>
            </a:r>
            <a:r>
              <a:rPr lang="en-US" sz="2000" b="1" dirty="0" smtClean="0"/>
              <a:t/>
            </a:r>
            <a:br>
              <a:rPr lang="en-US" sz="2000" b="1" dirty="0" smtClean="0"/>
            </a:br>
            <a:r>
              <a:rPr lang="en-US" sz="2000" dirty="0" smtClean="0"/>
              <a:t>=&gt;  The last moment when the son had to bid farewell was full of sadness. </a:t>
            </a:r>
          </a:p>
          <a:p>
            <a:r>
              <a:rPr lang="en-US" sz="2000" dirty="0" smtClean="0"/>
              <a:t>Everything was sad such as the ravines. His dog </a:t>
            </a:r>
            <a:r>
              <a:rPr lang="en-US" sz="2000" dirty="0" err="1" smtClean="0"/>
              <a:t>pangrey</a:t>
            </a:r>
            <a:r>
              <a:rPr lang="en-US" sz="2000" dirty="0" smtClean="0"/>
              <a:t> was impatient and                                                                                                                           wagging its tail nervously. The mother’s eyes were filled with tears and she was        controlling herself pressing the two lips against each other.   </a:t>
            </a:r>
          </a:p>
          <a:p>
            <a:endParaRPr lang="en-US" sz="2000" dirty="0" smtClean="0"/>
          </a:p>
        </p:txBody>
      </p:sp>
    </p:spTree>
    <p:extLst>
      <p:ext uri="{BB962C8B-B14F-4D97-AF65-F5344CB8AC3E}">
        <p14:creationId xmlns:p14="http://schemas.microsoft.com/office/powerpoint/2010/main" val="12250514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438" y="160215"/>
            <a:ext cx="9902092" cy="6771084"/>
          </a:xfrm>
          <a:prstGeom prst="rect">
            <a:avLst/>
          </a:prstGeom>
          <a:noFill/>
        </p:spPr>
        <p:txBody>
          <a:bodyPr wrap="square" rtlCol="0">
            <a:spAutoFit/>
          </a:bodyPr>
          <a:lstStyle/>
          <a:p>
            <a:pPr algn="just"/>
            <a:r>
              <a:rPr lang="en-US" sz="2000" b="1" dirty="0" smtClean="0"/>
              <a:t>E) What does the son remember vividly even today&gt;</a:t>
            </a:r>
          </a:p>
          <a:p>
            <a:pPr marL="285750" indent="-285750" algn="just">
              <a:buFont typeface="Symbol" panose="05050102010706020507" pitchFamily="18" charset="2"/>
              <a:buChar char="Þ"/>
            </a:pPr>
            <a:r>
              <a:rPr lang="en-US" dirty="0" smtClean="0"/>
              <a:t>The son  vividly remembers the moment when he had farewell. The valley was full of         sadness. Even his dog predict the son’s future. He knew that his mother would not come back again, it was his last farewell.</a:t>
            </a:r>
          </a:p>
          <a:p>
            <a:pPr algn="just"/>
            <a:r>
              <a:rPr lang="en-US" sz="2000" b="1" dirty="0" smtClean="0"/>
              <a:t>f) Even his </a:t>
            </a:r>
            <a:r>
              <a:rPr lang="en-US" sz="2000" b="1" dirty="0" err="1" smtClean="0"/>
              <a:t>pargrey</a:t>
            </a:r>
            <a:r>
              <a:rPr lang="en-US" sz="2000" b="1" dirty="0" smtClean="0"/>
              <a:t> could predict the son’s future. What did he know?</a:t>
            </a:r>
          </a:p>
          <a:p>
            <a:pPr marL="285750" indent="-285750" algn="just">
              <a:buFont typeface="Symbol" panose="05050102010706020507" pitchFamily="18" charset="2"/>
              <a:buChar char="Þ"/>
            </a:pPr>
            <a:r>
              <a:rPr lang="en-US" dirty="0" smtClean="0"/>
              <a:t>Even his </a:t>
            </a:r>
            <a:r>
              <a:rPr lang="en-US" dirty="0" err="1" smtClean="0"/>
              <a:t>pargrey</a:t>
            </a:r>
            <a:r>
              <a:rPr lang="en-US" dirty="0" smtClean="0"/>
              <a:t> could predict the son’s future. He know that his master would not come back again; it was his last farewell.</a:t>
            </a:r>
          </a:p>
          <a:p>
            <a:pPr algn="just"/>
            <a:r>
              <a:rPr lang="en-US" sz="2000" b="1" dirty="0" smtClean="0"/>
              <a:t>g) What were the last words of blessing the young man’s mother spoke?</a:t>
            </a:r>
          </a:p>
          <a:p>
            <a:pPr marL="285750" indent="-285750" algn="just">
              <a:buFont typeface="Symbol" panose="05050102010706020507" pitchFamily="18" charset="2"/>
              <a:buChar char="Þ"/>
            </a:pPr>
            <a:r>
              <a:rPr lang="en-US" dirty="0" smtClean="0"/>
              <a:t>The young man’s mother blessed her son speak the last word’ to be always brave’.</a:t>
            </a:r>
            <a:endParaRPr lang="en-US" dirty="0"/>
          </a:p>
          <a:p>
            <a:pPr algn="just"/>
            <a:r>
              <a:rPr lang="en-US" sz="2000" b="1" dirty="0" smtClean="0"/>
              <a:t>H) Name the different war fronts that the young man was deputed to.</a:t>
            </a:r>
          </a:p>
          <a:p>
            <a:pPr marL="285750" indent="-285750" algn="just">
              <a:buFont typeface="Symbol" panose="05050102010706020507" pitchFamily="18" charset="2"/>
              <a:buChar char="Þ"/>
            </a:pPr>
            <a:r>
              <a:rPr lang="en-US" dirty="0" smtClean="0"/>
              <a:t>The names of the different war fronts that the young man was deputed to are Burma, </a:t>
            </a:r>
            <a:r>
              <a:rPr lang="en-US" dirty="0" err="1" smtClean="0"/>
              <a:t>Ladakh</a:t>
            </a:r>
            <a:r>
              <a:rPr lang="en-US" dirty="0" smtClean="0"/>
              <a:t>, </a:t>
            </a:r>
            <a:r>
              <a:rPr lang="en-US" dirty="0" err="1" smtClean="0"/>
              <a:t>Nefa</a:t>
            </a:r>
            <a:r>
              <a:rPr lang="en-US" dirty="0" smtClean="0"/>
              <a:t>, Malaya, </a:t>
            </a:r>
            <a:r>
              <a:rPr lang="en-US" dirty="0" err="1" smtClean="0"/>
              <a:t>kargil</a:t>
            </a:r>
            <a:r>
              <a:rPr lang="en-US" dirty="0" smtClean="0"/>
              <a:t>, Germany, Italy, Tunisia, Falkland and Kosovo.</a:t>
            </a:r>
          </a:p>
          <a:p>
            <a:pPr marL="400050" indent="-400050" algn="just">
              <a:buAutoNum type="romanUcParenR"/>
            </a:pPr>
            <a:r>
              <a:rPr lang="en-US" sz="2000" b="1" dirty="0" smtClean="0"/>
              <a:t>Where is the young man lying today?</a:t>
            </a:r>
          </a:p>
          <a:p>
            <a:pPr marL="285750" indent="-285750" algn="just">
              <a:buFont typeface="Symbol" panose="05050102010706020507" pitchFamily="18" charset="2"/>
              <a:buChar char="Þ"/>
            </a:pPr>
            <a:r>
              <a:rPr lang="en-US" dirty="0" smtClean="0"/>
              <a:t>The young  man is lying buried among his friends an enemies in the </a:t>
            </a:r>
            <a:r>
              <a:rPr lang="en-US" dirty="0" err="1" smtClean="0"/>
              <a:t>graveland</a:t>
            </a:r>
            <a:r>
              <a:rPr lang="en-US" dirty="0" smtClean="0"/>
              <a:t> of a</a:t>
            </a:r>
          </a:p>
          <a:p>
            <a:pPr algn="just"/>
            <a:r>
              <a:rPr lang="en-US" dirty="0"/>
              <a:t> </a:t>
            </a:r>
            <a:r>
              <a:rPr lang="en-US" dirty="0" smtClean="0"/>
              <a:t>   foreign country.</a:t>
            </a:r>
          </a:p>
          <a:p>
            <a:pPr algn="just"/>
            <a:r>
              <a:rPr lang="en-US" sz="2000" b="1" dirty="0" smtClean="0"/>
              <a:t>j) Why does the young man tell his mother ‘weep not for me, my mother?</a:t>
            </a:r>
          </a:p>
          <a:p>
            <a:pPr marL="285750" indent="-285750" algn="just">
              <a:buFont typeface="Symbol" panose="05050102010706020507" pitchFamily="18" charset="2"/>
              <a:buChar char="Þ"/>
            </a:pPr>
            <a:r>
              <a:rPr lang="en-US" dirty="0" smtClean="0"/>
              <a:t>The young men tells his mother ‘weep not for me, my mother because his war is </a:t>
            </a:r>
          </a:p>
          <a:p>
            <a:pPr algn="just"/>
            <a:r>
              <a:rPr lang="en-US" dirty="0" smtClean="0"/>
              <a:t>     over and he doesn’t need to worry the gunshots and shells. This because he has </a:t>
            </a:r>
          </a:p>
          <a:p>
            <a:pPr algn="just"/>
            <a:r>
              <a:rPr lang="en-US" dirty="0"/>
              <a:t> </a:t>
            </a:r>
            <a:r>
              <a:rPr lang="en-US" dirty="0" smtClean="0"/>
              <a:t>   already been killed.</a:t>
            </a:r>
          </a:p>
          <a:p>
            <a:pPr algn="just"/>
            <a:r>
              <a:rPr lang="en-US" sz="2000" b="1" dirty="0" smtClean="0"/>
              <a:t>k) What is the son regretting for now?</a:t>
            </a:r>
          </a:p>
          <a:p>
            <a:pPr marL="285750" indent="-285750" algn="just">
              <a:buFont typeface="Symbol" panose="05050102010706020507" pitchFamily="18" charset="2"/>
              <a:buChar char="Þ"/>
            </a:pPr>
            <a:r>
              <a:rPr lang="en-US" dirty="0" smtClean="0"/>
              <a:t>The son is regretting for his inability to make up for the mother’s milk during his life-        time. And he is also regretting for his death having no glory.</a:t>
            </a:r>
          </a:p>
          <a:p>
            <a:pPr algn="just"/>
            <a:endParaRPr lang="en-US" dirty="0" smtClean="0"/>
          </a:p>
        </p:txBody>
      </p:sp>
    </p:spTree>
    <p:extLst>
      <p:ext uri="{BB962C8B-B14F-4D97-AF65-F5344CB8AC3E}">
        <p14:creationId xmlns:p14="http://schemas.microsoft.com/office/powerpoint/2010/main" val="20989216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8946" y="800100"/>
            <a:ext cx="8387861" cy="1938992"/>
          </a:xfrm>
          <a:prstGeom prst="rect">
            <a:avLst/>
          </a:prstGeom>
          <a:noFill/>
        </p:spPr>
        <p:txBody>
          <a:bodyPr wrap="square" rtlCol="0">
            <a:spAutoFit/>
          </a:bodyPr>
          <a:lstStyle/>
          <a:p>
            <a:r>
              <a:rPr lang="en-US" sz="2000" b="1" dirty="0" smtClean="0"/>
              <a:t>L) What is the message that the young man wants to write to his mother in </a:t>
            </a:r>
            <a:r>
              <a:rPr lang="en-US" sz="2000" b="1" dirty="0"/>
              <a:t>this letter</a:t>
            </a:r>
            <a:r>
              <a:rPr lang="en-US" sz="2000" b="1" dirty="0" smtClean="0"/>
              <a:t>?</a:t>
            </a:r>
          </a:p>
          <a:p>
            <a:pPr marL="285750" indent="-285750" algn="just">
              <a:buFont typeface="Symbol" panose="05050102010706020507" pitchFamily="18" charset="2"/>
              <a:buChar char="Þ"/>
            </a:pPr>
            <a:r>
              <a:rPr lang="en-US" sz="2000" dirty="0" smtClean="0"/>
              <a:t>The last  message that the young wants to write to his mother in this letter is that the youths who are living now have to think deeply taking  the lesson from the past as they  are likely to be  killed in the countries if they join the foreign armies.</a:t>
            </a:r>
            <a:endParaRPr lang="en-US" sz="2000" dirty="0"/>
          </a:p>
        </p:txBody>
      </p:sp>
    </p:spTree>
    <p:extLst>
      <p:ext uri="{BB962C8B-B14F-4D97-AF65-F5344CB8AC3E}">
        <p14:creationId xmlns:p14="http://schemas.microsoft.com/office/powerpoint/2010/main" val="3808112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1715</TotalTime>
  <Words>615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Rounded MT Bold</vt:lpstr>
      <vt:lpstr>Century Gothic</vt:lpstr>
      <vt:lpstr>Symbol</vt:lpstr>
      <vt:lpstr>Wingdings 3</vt:lpstr>
      <vt:lpstr>Wisp</vt:lpstr>
      <vt:lpstr>Hello and welcome to everyone</vt:lpstr>
      <vt:lpstr>Letter From Foreign Grave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 From Foreign Grave</dc:title>
  <dc:creator>HP</dc:creator>
  <cp:lastModifiedBy>HP</cp:lastModifiedBy>
  <cp:revision>27</cp:revision>
  <dcterms:created xsi:type="dcterms:W3CDTF">2023-11-21T12:25:12Z</dcterms:created>
  <dcterms:modified xsi:type="dcterms:W3CDTF">2023-11-28T08:55:33Z</dcterms:modified>
</cp:coreProperties>
</file>