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7" r:id="rId5"/>
    <p:sldId id="266" r:id="rId6"/>
    <p:sldId id="258" r:id="rId7"/>
    <p:sldId id="264" r:id="rId8"/>
    <p:sldId id="262" r:id="rId9"/>
    <p:sldId id="259" r:id="rId10"/>
    <p:sldId id="263" r:id="rId11"/>
    <p:sldId id="265" r:id="rId12"/>
    <p:sldId id="268" r:id="rId13"/>
    <p:sldId id="269" r:id="rId14"/>
    <p:sldId id="267" r:id="rId15"/>
    <p:sldId id="271" r:id="rId16"/>
    <p:sldId id="272" r:id="rId17"/>
    <p:sldId id="270" r:id="rId18"/>
    <p:sldId id="273" r:id="rId19"/>
    <p:sldId id="274" r:id="rId20"/>
    <p:sldId id="288"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9" r:id="rId34"/>
    <p:sldId id="287" r:id="rId35"/>
  </p:sldIdLst>
  <p:sldSz cx="12192000" cy="6858000"/>
  <p:notesSz cx="6858000" cy="9144000"/>
  <p:defaultTextStyle>
    <a:defPPr>
      <a:defRPr lang="ne-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0" autoAdjust="0"/>
    <p:restoredTop sz="94660"/>
  </p:normalViewPr>
  <p:slideViewPr>
    <p:cSldViewPr snapToGrid="0">
      <p:cViewPr varScale="1">
        <p:scale>
          <a:sx n="76" d="100"/>
          <a:sy n="76" d="100"/>
        </p:scale>
        <p:origin x="1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C0C9-0C4A-4A03-9FED-4485AA6352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e-NP"/>
          </a:p>
        </p:txBody>
      </p:sp>
      <p:sp>
        <p:nvSpPr>
          <p:cNvPr id="3" name="Subtitle 2">
            <a:extLst>
              <a:ext uri="{FF2B5EF4-FFF2-40B4-BE49-F238E27FC236}">
                <a16:creationId xmlns:a16="http://schemas.microsoft.com/office/drawing/2014/main" id="{9FD03BD8-202C-4CA1-AC70-766E2EB237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e-NP"/>
          </a:p>
        </p:txBody>
      </p:sp>
      <p:sp>
        <p:nvSpPr>
          <p:cNvPr id="4" name="Date Placeholder 3">
            <a:extLst>
              <a:ext uri="{FF2B5EF4-FFF2-40B4-BE49-F238E27FC236}">
                <a16:creationId xmlns:a16="http://schemas.microsoft.com/office/drawing/2014/main" id="{E9AA0A67-193D-4BF7-81E0-63FA8FCF0CDB}"/>
              </a:ext>
            </a:extLst>
          </p:cNvPr>
          <p:cNvSpPr>
            <a:spLocks noGrp="1"/>
          </p:cNvSpPr>
          <p:nvPr>
            <p:ph type="dt" sz="half" idx="10"/>
          </p:nvPr>
        </p:nvSpPr>
        <p:spPr/>
        <p:txBody>
          <a:bodyPr/>
          <a:lstStyle/>
          <a:p>
            <a:fld id="{9B5D8386-7760-4BD1-A9B9-EA033209ECC9}" type="datetimeFigureOut">
              <a:rPr lang="ne-NP" smtClean="0"/>
              <a:t>4/8/2022</a:t>
            </a:fld>
            <a:endParaRPr lang="ne-NP"/>
          </a:p>
        </p:txBody>
      </p:sp>
      <p:sp>
        <p:nvSpPr>
          <p:cNvPr id="5" name="Footer Placeholder 4">
            <a:extLst>
              <a:ext uri="{FF2B5EF4-FFF2-40B4-BE49-F238E27FC236}">
                <a16:creationId xmlns:a16="http://schemas.microsoft.com/office/drawing/2014/main" id="{9C522B3E-5F21-417B-A5B8-1C21A5075456}"/>
              </a:ext>
            </a:extLst>
          </p:cNvPr>
          <p:cNvSpPr>
            <a:spLocks noGrp="1"/>
          </p:cNvSpPr>
          <p:nvPr>
            <p:ph type="ftr" sz="quarter" idx="11"/>
          </p:nvPr>
        </p:nvSpPr>
        <p:spPr/>
        <p:txBody>
          <a:bodyPr/>
          <a:lstStyle/>
          <a:p>
            <a:endParaRPr lang="ne-NP"/>
          </a:p>
        </p:txBody>
      </p:sp>
      <p:sp>
        <p:nvSpPr>
          <p:cNvPr id="6" name="Slide Number Placeholder 5">
            <a:extLst>
              <a:ext uri="{FF2B5EF4-FFF2-40B4-BE49-F238E27FC236}">
                <a16:creationId xmlns:a16="http://schemas.microsoft.com/office/drawing/2014/main" id="{A7150A0F-FCB9-42F8-B78E-2693CD395EE3}"/>
              </a:ext>
            </a:extLst>
          </p:cNvPr>
          <p:cNvSpPr>
            <a:spLocks noGrp="1"/>
          </p:cNvSpPr>
          <p:nvPr>
            <p:ph type="sldNum" sz="quarter" idx="12"/>
          </p:nvPr>
        </p:nvSpPr>
        <p:spPr/>
        <p:txBody>
          <a:bodyPr/>
          <a:lstStyle/>
          <a:p>
            <a:fld id="{E436F79F-853D-4086-A206-0D403C5F765E}" type="slidenum">
              <a:rPr lang="ne-NP" smtClean="0"/>
              <a:t>‹#›</a:t>
            </a:fld>
            <a:endParaRPr lang="ne-NP"/>
          </a:p>
        </p:txBody>
      </p:sp>
    </p:spTree>
    <p:extLst>
      <p:ext uri="{BB962C8B-B14F-4D97-AF65-F5344CB8AC3E}">
        <p14:creationId xmlns:p14="http://schemas.microsoft.com/office/powerpoint/2010/main" val="117717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6A26-0BCB-463E-941D-4140D499DC13}"/>
              </a:ext>
            </a:extLst>
          </p:cNvPr>
          <p:cNvSpPr>
            <a:spLocks noGrp="1"/>
          </p:cNvSpPr>
          <p:nvPr>
            <p:ph type="title"/>
          </p:nvPr>
        </p:nvSpPr>
        <p:spPr/>
        <p:txBody>
          <a:bodyPr/>
          <a:lstStyle/>
          <a:p>
            <a:r>
              <a:rPr lang="en-US"/>
              <a:t>Click to edit Master title style</a:t>
            </a:r>
            <a:endParaRPr lang="ne-NP"/>
          </a:p>
        </p:txBody>
      </p:sp>
      <p:sp>
        <p:nvSpPr>
          <p:cNvPr id="3" name="Vertical Text Placeholder 2">
            <a:extLst>
              <a:ext uri="{FF2B5EF4-FFF2-40B4-BE49-F238E27FC236}">
                <a16:creationId xmlns:a16="http://schemas.microsoft.com/office/drawing/2014/main" id="{89A46A8C-A9AC-4958-B212-453D6F6866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Date Placeholder 3">
            <a:extLst>
              <a:ext uri="{FF2B5EF4-FFF2-40B4-BE49-F238E27FC236}">
                <a16:creationId xmlns:a16="http://schemas.microsoft.com/office/drawing/2014/main" id="{96A08473-451F-44F1-93BF-CC1FC48059F8}"/>
              </a:ext>
            </a:extLst>
          </p:cNvPr>
          <p:cNvSpPr>
            <a:spLocks noGrp="1"/>
          </p:cNvSpPr>
          <p:nvPr>
            <p:ph type="dt" sz="half" idx="10"/>
          </p:nvPr>
        </p:nvSpPr>
        <p:spPr/>
        <p:txBody>
          <a:bodyPr/>
          <a:lstStyle/>
          <a:p>
            <a:fld id="{9B5D8386-7760-4BD1-A9B9-EA033209ECC9}" type="datetimeFigureOut">
              <a:rPr lang="ne-NP" smtClean="0"/>
              <a:t>4/8/2022</a:t>
            </a:fld>
            <a:endParaRPr lang="ne-NP"/>
          </a:p>
        </p:txBody>
      </p:sp>
      <p:sp>
        <p:nvSpPr>
          <p:cNvPr id="5" name="Footer Placeholder 4">
            <a:extLst>
              <a:ext uri="{FF2B5EF4-FFF2-40B4-BE49-F238E27FC236}">
                <a16:creationId xmlns:a16="http://schemas.microsoft.com/office/drawing/2014/main" id="{DC7A0A01-019C-414F-B76F-DB3D4F27E311}"/>
              </a:ext>
            </a:extLst>
          </p:cNvPr>
          <p:cNvSpPr>
            <a:spLocks noGrp="1"/>
          </p:cNvSpPr>
          <p:nvPr>
            <p:ph type="ftr" sz="quarter" idx="11"/>
          </p:nvPr>
        </p:nvSpPr>
        <p:spPr/>
        <p:txBody>
          <a:bodyPr/>
          <a:lstStyle/>
          <a:p>
            <a:endParaRPr lang="ne-NP"/>
          </a:p>
        </p:txBody>
      </p:sp>
      <p:sp>
        <p:nvSpPr>
          <p:cNvPr id="6" name="Slide Number Placeholder 5">
            <a:extLst>
              <a:ext uri="{FF2B5EF4-FFF2-40B4-BE49-F238E27FC236}">
                <a16:creationId xmlns:a16="http://schemas.microsoft.com/office/drawing/2014/main" id="{CDA12B28-9BE1-4FCA-9B32-8FDF357C88C0}"/>
              </a:ext>
            </a:extLst>
          </p:cNvPr>
          <p:cNvSpPr>
            <a:spLocks noGrp="1"/>
          </p:cNvSpPr>
          <p:nvPr>
            <p:ph type="sldNum" sz="quarter" idx="12"/>
          </p:nvPr>
        </p:nvSpPr>
        <p:spPr/>
        <p:txBody>
          <a:bodyPr/>
          <a:lstStyle/>
          <a:p>
            <a:fld id="{E436F79F-853D-4086-A206-0D403C5F765E}" type="slidenum">
              <a:rPr lang="ne-NP" smtClean="0"/>
              <a:t>‹#›</a:t>
            </a:fld>
            <a:endParaRPr lang="ne-NP"/>
          </a:p>
        </p:txBody>
      </p:sp>
    </p:spTree>
    <p:extLst>
      <p:ext uri="{BB962C8B-B14F-4D97-AF65-F5344CB8AC3E}">
        <p14:creationId xmlns:p14="http://schemas.microsoft.com/office/powerpoint/2010/main" val="1571822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098A97-5BC4-44C3-AD2F-5DA42C275D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e-NP"/>
          </a:p>
        </p:txBody>
      </p:sp>
      <p:sp>
        <p:nvSpPr>
          <p:cNvPr id="3" name="Vertical Text Placeholder 2">
            <a:extLst>
              <a:ext uri="{FF2B5EF4-FFF2-40B4-BE49-F238E27FC236}">
                <a16:creationId xmlns:a16="http://schemas.microsoft.com/office/drawing/2014/main" id="{D9F3C230-23EF-4A56-96B9-D85253D6F3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Date Placeholder 3">
            <a:extLst>
              <a:ext uri="{FF2B5EF4-FFF2-40B4-BE49-F238E27FC236}">
                <a16:creationId xmlns:a16="http://schemas.microsoft.com/office/drawing/2014/main" id="{62F45752-76CB-4D15-9A20-AE3B201479AA}"/>
              </a:ext>
            </a:extLst>
          </p:cNvPr>
          <p:cNvSpPr>
            <a:spLocks noGrp="1"/>
          </p:cNvSpPr>
          <p:nvPr>
            <p:ph type="dt" sz="half" idx="10"/>
          </p:nvPr>
        </p:nvSpPr>
        <p:spPr/>
        <p:txBody>
          <a:bodyPr/>
          <a:lstStyle/>
          <a:p>
            <a:fld id="{9B5D8386-7760-4BD1-A9B9-EA033209ECC9}" type="datetimeFigureOut">
              <a:rPr lang="ne-NP" smtClean="0"/>
              <a:t>4/8/2022</a:t>
            </a:fld>
            <a:endParaRPr lang="ne-NP"/>
          </a:p>
        </p:txBody>
      </p:sp>
      <p:sp>
        <p:nvSpPr>
          <p:cNvPr id="5" name="Footer Placeholder 4">
            <a:extLst>
              <a:ext uri="{FF2B5EF4-FFF2-40B4-BE49-F238E27FC236}">
                <a16:creationId xmlns:a16="http://schemas.microsoft.com/office/drawing/2014/main" id="{862B7C54-814F-44AF-9DB5-75772AD925F0}"/>
              </a:ext>
            </a:extLst>
          </p:cNvPr>
          <p:cNvSpPr>
            <a:spLocks noGrp="1"/>
          </p:cNvSpPr>
          <p:nvPr>
            <p:ph type="ftr" sz="quarter" idx="11"/>
          </p:nvPr>
        </p:nvSpPr>
        <p:spPr/>
        <p:txBody>
          <a:bodyPr/>
          <a:lstStyle/>
          <a:p>
            <a:endParaRPr lang="ne-NP"/>
          </a:p>
        </p:txBody>
      </p:sp>
      <p:sp>
        <p:nvSpPr>
          <p:cNvPr id="6" name="Slide Number Placeholder 5">
            <a:extLst>
              <a:ext uri="{FF2B5EF4-FFF2-40B4-BE49-F238E27FC236}">
                <a16:creationId xmlns:a16="http://schemas.microsoft.com/office/drawing/2014/main" id="{C1301E8C-B8D0-411C-83C4-0CEFD42FA178}"/>
              </a:ext>
            </a:extLst>
          </p:cNvPr>
          <p:cNvSpPr>
            <a:spLocks noGrp="1"/>
          </p:cNvSpPr>
          <p:nvPr>
            <p:ph type="sldNum" sz="quarter" idx="12"/>
          </p:nvPr>
        </p:nvSpPr>
        <p:spPr/>
        <p:txBody>
          <a:bodyPr/>
          <a:lstStyle/>
          <a:p>
            <a:fld id="{E436F79F-853D-4086-A206-0D403C5F765E}" type="slidenum">
              <a:rPr lang="ne-NP" smtClean="0"/>
              <a:t>‹#›</a:t>
            </a:fld>
            <a:endParaRPr lang="ne-NP"/>
          </a:p>
        </p:txBody>
      </p:sp>
    </p:spTree>
    <p:extLst>
      <p:ext uri="{BB962C8B-B14F-4D97-AF65-F5344CB8AC3E}">
        <p14:creationId xmlns:p14="http://schemas.microsoft.com/office/powerpoint/2010/main" val="201305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0C22-AF2F-4B29-B3D8-127F85CEE934}"/>
              </a:ext>
            </a:extLst>
          </p:cNvPr>
          <p:cNvSpPr>
            <a:spLocks noGrp="1"/>
          </p:cNvSpPr>
          <p:nvPr>
            <p:ph type="title"/>
          </p:nvPr>
        </p:nvSpPr>
        <p:spPr/>
        <p:txBody>
          <a:bodyPr/>
          <a:lstStyle/>
          <a:p>
            <a:r>
              <a:rPr lang="en-US"/>
              <a:t>Click to edit Master title style</a:t>
            </a:r>
            <a:endParaRPr lang="ne-NP"/>
          </a:p>
        </p:txBody>
      </p:sp>
      <p:sp>
        <p:nvSpPr>
          <p:cNvPr id="3" name="Content Placeholder 2">
            <a:extLst>
              <a:ext uri="{FF2B5EF4-FFF2-40B4-BE49-F238E27FC236}">
                <a16:creationId xmlns:a16="http://schemas.microsoft.com/office/drawing/2014/main" id="{EBD5BB43-1303-4EC3-AAD4-FA833454A0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Date Placeholder 3">
            <a:extLst>
              <a:ext uri="{FF2B5EF4-FFF2-40B4-BE49-F238E27FC236}">
                <a16:creationId xmlns:a16="http://schemas.microsoft.com/office/drawing/2014/main" id="{2CBC60E6-1AF4-43D1-83BB-35900F577464}"/>
              </a:ext>
            </a:extLst>
          </p:cNvPr>
          <p:cNvSpPr>
            <a:spLocks noGrp="1"/>
          </p:cNvSpPr>
          <p:nvPr>
            <p:ph type="dt" sz="half" idx="10"/>
          </p:nvPr>
        </p:nvSpPr>
        <p:spPr/>
        <p:txBody>
          <a:bodyPr/>
          <a:lstStyle/>
          <a:p>
            <a:fld id="{9B5D8386-7760-4BD1-A9B9-EA033209ECC9}" type="datetimeFigureOut">
              <a:rPr lang="ne-NP" smtClean="0"/>
              <a:t>4/8/2022</a:t>
            </a:fld>
            <a:endParaRPr lang="ne-NP"/>
          </a:p>
        </p:txBody>
      </p:sp>
      <p:sp>
        <p:nvSpPr>
          <p:cNvPr id="5" name="Footer Placeholder 4">
            <a:extLst>
              <a:ext uri="{FF2B5EF4-FFF2-40B4-BE49-F238E27FC236}">
                <a16:creationId xmlns:a16="http://schemas.microsoft.com/office/drawing/2014/main" id="{9C834683-1D45-40A0-8DFC-B505778F0707}"/>
              </a:ext>
            </a:extLst>
          </p:cNvPr>
          <p:cNvSpPr>
            <a:spLocks noGrp="1"/>
          </p:cNvSpPr>
          <p:nvPr>
            <p:ph type="ftr" sz="quarter" idx="11"/>
          </p:nvPr>
        </p:nvSpPr>
        <p:spPr/>
        <p:txBody>
          <a:bodyPr/>
          <a:lstStyle/>
          <a:p>
            <a:endParaRPr lang="ne-NP"/>
          </a:p>
        </p:txBody>
      </p:sp>
      <p:sp>
        <p:nvSpPr>
          <p:cNvPr id="6" name="Slide Number Placeholder 5">
            <a:extLst>
              <a:ext uri="{FF2B5EF4-FFF2-40B4-BE49-F238E27FC236}">
                <a16:creationId xmlns:a16="http://schemas.microsoft.com/office/drawing/2014/main" id="{38977203-D861-4838-9674-173507342C23}"/>
              </a:ext>
            </a:extLst>
          </p:cNvPr>
          <p:cNvSpPr>
            <a:spLocks noGrp="1"/>
          </p:cNvSpPr>
          <p:nvPr>
            <p:ph type="sldNum" sz="quarter" idx="12"/>
          </p:nvPr>
        </p:nvSpPr>
        <p:spPr/>
        <p:txBody>
          <a:bodyPr/>
          <a:lstStyle/>
          <a:p>
            <a:fld id="{E436F79F-853D-4086-A206-0D403C5F765E}" type="slidenum">
              <a:rPr lang="ne-NP" smtClean="0"/>
              <a:t>‹#›</a:t>
            </a:fld>
            <a:endParaRPr lang="ne-NP"/>
          </a:p>
        </p:txBody>
      </p:sp>
    </p:spTree>
    <p:extLst>
      <p:ext uri="{BB962C8B-B14F-4D97-AF65-F5344CB8AC3E}">
        <p14:creationId xmlns:p14="http://schemas.microsoft.com/office/powerpoint/2010/main" val="477353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288D-D58B-48C6-AC8F-B2EC8540CA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e-NP"/>
          </a:p>
        </p:txBody>
      </p:sp>
      <p:sp>
        <p:nvSpPr>
          <p:cNvPr id="3" name="Text Placeholder 2">
            <a:extLst>
              <a:ext uri="{FF2B5EF4-FFF2-40B4-BE49-F238E27FC236}">
                <a16:creationId xmlns:a16="http://schemas.microsoft.com/office/drawing/2014/main" id="{77793BD7-3550-461B-A7EB-C2B5CCDFA8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4779C7-E1E8-4C46-ADCD-D5BBF69B9B68}"/>
              </a:ext>
            </a:extLst>
          </p:cNvPr>
          <p:cNvSpPr>
            <a:spLocks noGrp="1"/>
          </p:cNvSpPr>
          <p:nvPr>
            <p:ph type="dt" sz="half" idx="10"/>
          </p:nvPr>
        </p:nvSpPr>
        <p:spPr/>
        <p:txBody>
          <a:bodyPr/>
          <a:lstStyle/>
          <a:p>
            <a:fld id="{9B5D8386-7760-4BD1-A9B9-EA033209ECC9}" type="datetimeFigureOut">
              <a:rPr lang="ne-NP" smtClean="0"/>
              <a:t>4/8/2022</a:t>
            </a:fld>
            <a:endParaRPr lang="ne-NP"/>
          </a:p>
        </p:txBody>
      </p:sp>
      <p:sp>
        <p:nvSpPr>
          <p:cNvPr id="5" name="Footer Placeholder 4">
            <a:extLst>
              <a:ext uri="{FF2B5EF4-FFF2-40B4-BE49-F238E27FC236}">
                <a16:creationId xmlns:a16="http://schemas.microsoft.com/office/drawing/2014/main" id="{4989D24A-8E27-4F27-8581-E4118680828F}"/>
              </a:ext>
            </a:extLst>
          </p:cNvPr>
          <p:cNvSpPr>
            <a:spLocks noGrp="1"/>
          </p:cNvSpPr>
          <p:nvPr>
            <p:ph type="ftr" sz="quarter" idx="11"/>
          </p:nvPr>
        </p:nvSpPr>
        <p:spPr/>
        <p:txBody>
          <a:bodyPr/>
          <a:lstStyle/>
          <a:p>
            <a:endParaRPr lang="ne-NP"/>
          </a:p>
        </p:txBody>
      </p:sp>
      <p:sp>
        <p:nvSpPr>
          <p:cNvPr id="6" name="Slide Number Placeholder 5">
            <a:extLst>
              <a:ext uri="{FF2B5EF4-FFF2-40B4-BE49-F238E27FC236}">
                <a16:creationId xmlns:a16="http://schemas.microsoft.com/office/drawing/2014/main" id="{3E4A58F6-15ED-42FC-A1B1-A912529927A9}"/>
              </a:ext>
            </a:extLst>
          </p:cNvPr>
          <p:cNvSpPr>
            <a:spLocks noGrp="1"/>
          </p:cNvSpPr>
          <p:nvPr>
            <p:ph type="sldNum" sz="quarter" idx="12"/>
          </p:nvPr>
        </p:nvSpPr>
        <p:spPr/>
        <p:txBody>
          <a:bodyPr/>
          <a:lstStyle/>
          <a:p>
            <a:fld id="{E436F79F-853D-4086-A206-0D403C5F765E}" type="slidenum">
              <a:rPr lang="ne-NP" smtClean="0"/>
              <a:t>‹#›</a:t>
            </a:fld>
            <a:endParaRPr lang="ne-NP"/>
          </a:p>
        </p:txBody>
      </p:sp>
    </p:spTree>
    <p:extLst>
      <p:ext uri="{BB962C8B-B14F-4D97-AF65-F5344CB8AC3E}">
        <p14:creationId xmlns:p14="http://schemas.microsoft.com/office/powerpoint/2010/main" val="151834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12763-39F5-45E7-9B98-34FC789BD014}"/>
              </a:ext>
            </a:extLst>
          </p:cNvPr>
          <p:cNvSpPr>
            <a:spLocks noGrp="1"/>
          </p:cNvSpPr>
          <p:nvPr>
            <p:ph type="title"/>
          </p:nvPr>
        </p:nvSpPr>
        <p:spPr/>
        <p:txBody>
          <a:bodyPr/>
          <a:lstStyle/>
          <a:p>
            <a:r>
              <a:rPr lang="en-US"/>
              <a:t>Click to edit Master title style</a:t>
            </a:r>
            <a:endParaRPr lang="ne-NP"/>
          </a:p>
        </p:txBody>
      </p:sp>
      <p:sp>
        <p:nvSpPr>
          <p:cNvPr id="3" name="Content Placeholder 2">
            <a:extLst>
              <a:ext uri="{FF2B5EF4-FFF2-40B4-BE49-F238E27FC236}">
                <a16:creationId xmlns:a16="http://schemas.microsoft.com/office/drawing/2014/main" id="{B1F8CA09-D183-404D-80CC-B96E6B1AB3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Content Placeholder 3">
            <a:extLst>
              <a:ext uri="{FF2B5EF4-FFF2-40B4-BE49-F238E27FC236}">
                <a16:creationId xmlns:a16="http://schemas.microsoft.com/office/drawing/2014/main" id="{B5D72D9D-DCD0-42F7-9BB6-534C7D0E0F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5" name="Date Placeholder 4">
            <a:extLst>
              <a:ext uri="{FF2B5EF4-FFF2-40B4-BE49-F238E27FC236}">
                <a16:creationId xmlns:a16="http://schemas.microsoft.com/office/drawing/2014/main" id="{097FC963-742E-42CF-A6DB-10850DA8590D}"/>
              </a:ext>
            </a:extLst>
          </p:cNvPr>
          <p:cNvSpPr>
            <a:spLocks noGrp="1"/>
          </p:cNvSpPr>
          <p:nvPr>
            <p:ph type="dt" sz="half" idx="10"/>
          </p:nvPr>
        </p:nvSpPr>
        <p:spPr/>
        <p:txBody>
          <a:bodyPr/>
          <a:lstStyle/>
          <a:p>
            <a:fld id="{9B5D8386-7760-4BD1-A9B9-EA033209ECC9}" type="datetimeFigureOut">
              <a:rPr lang="ne-NP" smtClean="0"/>
              <a:t>4/8/2022</a:t>
            </a:fld>
            <a:endParaRPr lang="ne-NP"/>
          </a:p>
        </p:txBody>
      </p:sp>
      <p:sp>
        <p:nvSpPr>
          <p:cNvPr id="6" name="Footer Placeholder 5">
            <a:extLst>
              <a:ext uri="{FF2B5EF4-FFF2-40B4-BE49-F238E27FC236}">
                <a16:creationId xmlns:a16="http://schemas.microsoft.com/office/drawing/2014/main" id="{150DADA9-EE20-46DF-AB7D-9F776CA62BCE}"/>
              </a:ext>
            </a:extLst>
          </p:cNvPr>
          <p:cNvSpPr>
            <a:spLocks noGrp="1"/>
          </p:cNvSpPr>
          <p:nvPr>
            <p:ph type="ftr" sz="quarter" idx="11"/>
          </p:nvPr>
        </p:nvSpPr>
        <p:spPr/>
        <p:txBody>
          <a:bodyPr/>
          <a:lstStyle/>
          <a:p>
            <a:endParaRPr lang="ne-NP"/>
          </a:p>
        </p:txBody>
      </p:sp>
      <p:sp>
        <p:nvSpPr>
          <p:cNvPr id="7" name="Slide Number Placeholder 6">
            <a:extLst>
              <a:ext uri="{FF2B5EF4-FFF2-40B4-BE49-F238E27FC236}">
                <a16:creationId xmlns:a16="http://schemas.microsoft.com/office/drawing/2014/main" id="{A2347341-8B13-4D23-9492-4FB1BBFDF77B}"/>
              </a:ext>
            </a:extLst>
          </p:cNvPr>
          <p:cNvSpPr>
            <a:spLocks noGrp="1"/>
          </p:cNvSpPr>
          <p:nvPr>
            <p:ph type="sldNum" sz="quarter" idx="12"/>
          </p:nvPr>
        </p:nvSpPr>
        <p:spPr/>
        <p:txBody>
          <a:bodyPr/>
          <a:lstStyle/>
          <a:p>
            <a:fld id="{E436F79F-853D-4086-A206-0D403C5F765E}" type="slidenum">
              <a:rPr lang="ne-NP" smtClean="0"/>
              <a:t>‹#›</a:t>
            </a:fld>
            <a:endParaRPr lang="ne-NP"/>
          </a:p>
        </p:txBody>
      </p:sp>
    </p:spTree>
    <p:extLst>
      <p:ext uri="{BB962C8B-B14F-4D97-AF65-F5344CB8AC3E}">
        <p14:creationId xmlns:p14="http://schemas.microsoft.com/office/powerpoint/2010/main" val="864066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36788-C8C8-498F-A564-F39C6C43230B}"/>
              </a:ext>
            </a:extLst>
          </p:cNvPr>
          <p:cNvSpPr>
            <a:spLocks noGrp="1"/>
          </p:cNvSpPr>
          <p:nvPr>
            <p:ph type="title"/>
          </p:nvPr>
        </p:nvSpPr>
        <p:spPr>
          <a:xfrm>
            <a:off x="839788" y="365125"/>
            <a:ext cx="10515600" cy="1325563"/>
          </a:xfrm>
        </p:spPr>
        <p:txBody>
          <a:bodyPr/>
          <a:lstStyle/>
          <a:p>
            <a:r>
              <a:rPr lang="en-US"/>
              <a:t>Click to edit Master title style</a:t>
            </a:r>
            <a:endParaRPr lang="ne-NP"/>
          </a:p>
        </p:txBody>
      </p:sp>
      <p:sp>
        <p:nvSpPr>
          <p:cNvPr id="3" name="Text Placeholder 2">
            <a:extLst>
              <a:ext uri="{FF2B5EF4-FFF2-40B4-BE49-F238E27FC236}">
                <a16:creationId xmlns:a16="http://schemas.microsoft.com/office/drawing/2014/main" id="{7D8DB764-77AF-482F-B125-F3B5511726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72EFA7-A91B-4671-B40A-369514F4C5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5" name="Text Placeholder 4">
            <a:extLst>
              <a:ext uri="{FF2B5EF4-FFF2-40B4-BE49-F238E27FC236}">
                <a16:creationId xmlns:a16="http://schemas.microsoft.com/office/drawing/2014/main" id="{3B4709FE-B763-4188-B610-1F71755DF2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4F4329-4CAE-4295-B594-53C2547DC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7" name="Date Placeholder 6">
            <a:extLst>
              <a:ext uri="{FF2B5EF4-FFF2-40B4-BE49-F238E27FC236}">
                <a16:creationId xmlns:a16="http://schemas.microsoft.com/office/drawing/2014/main" id="{31DF51E0-46DE-463E-AFBE-86CC213F3EEC}"/>
              </a:ext>
            </a:extLst>
          </p:cNvPr>
          <p:cNvSpPr>
            <a:spLocks noGrp="1"/>
          </p:cNvSpPr>
          <p:nvPr>
            <p:ph type="dt" sz="half" idx="10"/>
          </p:nvPr>
        </p:nvSpPr>
        <p:spPr/>
        <p:txBody>
          <a:bodyPr/>
          <a:lstStyle/>
          <a:p>
            <a:fld id="{9B5D8386-7760-4BD1-A9B9-EA033209ECC9}" type="datetimeFigureOut">
              <a:rPr lang="ne-NP" smtClean="0"/>
              <a:t>4/8/2022</a:t>
            </a:fld>
            <a:endParaRPr lang="ne-NP"/>
          </a:p>
        </p:txBody>
      </p:sp>
      <p:sp>
        <p:nvSpPr>
          <p:cNvPr id="8" name="Footer Placeholder 7">
            <a:extLst>
              <a:ext uri="{FF2B5EF4-FFF2-40B4-BE49-F238E27FC236}">
                <a16:creationId xmlns:a16="http://schemas.microsoft.com/office/drawing/2014/main" id="{ED42FD15-CABD-4A9D-B45E-11C69E1AE9C9}"/>
              </a:ext>
            </a:extLst>
          </p:cNvPr>
          <p:cNvSpPr>
            <a:spLocks noGrp="1"/>
          </p:cNvSpPr>
          <p:nvPr>
            <p:ph type="ftr" sz="quarter" idx="11"/>
          </p:nvPr>
        </p:nvSpPr>
        <p:spPr/>
        <p:txBody>
          <a:bodyPr/>
          <a:lstStyle/>
          <a:p>
            <a:endParaRPr lang="ne-NP"/>
          </a:p>
        </p:txBody>
      </p:sp>
      <p:sp>
        <p:nvSpPr>
          <p:cNvPr id="9" name="Slide Number Placeholder 8">
            <a:extLst>
              <a:ext uri="{FF2B5EF4-FFF2-40B4-BE49-F238E27FC236}">
                <a16:creationId xmlns:a16="http://schemas.microsoft.com/office/drawing/2014/main" id="{047131A8-7AC3-44F7-90EF-8F900E8FDA17}"/>
              </a:ext>
            </a:extLst>
          </p:cNvPr>
          <p:cNvSpPr>
            <a:spLocks noGrp="1"/>
          </p:cNvSpPr>
          <p:nvPr>
            <p:ph type="sldNum" sz="quarter" idx="12"/>
          </p:nvPr>
        </p:nvSpPr>
        <p:spPr/>
        <p:txBody>
          <a:bodyPr/>
          <a:lstStyle/>
          <a:p>
            <a:fld id="{E436F79F-853D-4086-A206-0D403C5F765E}" type="slidenum">
              <a:rPr lang="ne-NP" smtClean="0"/>
              <a:t>‹#›</a:t>
            </a:fld>
            <a:endParaRPr lang="ne-NP"/>
          </a:p>
        </p:txBody>
      </p:sp>
    </p:spTree>
    <p:extLst>
      <p:ext uri="{BB962C8B-B14F-4D97-AF65-F5344CB8AC3E}">
        <p14:creationId xmlns:p14="http://schemas.microsoft.com/office/powerpoint/2010/main" val="1432785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00B3-F84A-4A68-AC09-A0EAD61536AF}"/>
              </a:ext>
            </a:extLst>
          </p:cNvPr>
          <p:cNvSpPr>
            <a:spLocks noGrp="1"/>
          </p:cNvSpPr>
          <p:nvPr>
            <p:ph type="title"/>
          </p:nvPr>
        </p:nvSpPr>
        <p:spPr/>
        <p:txBody>
          <a:bodyPr/>
          <a:lstStyle/>
          <a:p>
            <a:r>
              <a:rPr lang="en-US"/>
              <a:t>Click to edit Master title style</a:t>
            </a:r>
            <a:endParaRPr lang="ne-NP"/>
          </a:p>
        </p:txBody>
      </p:sp>
      <p:sp>
        <p:nvSpPr>
          <p:cNvPr id="3" name="Date Placeholder 2">
            <a:extLst>
              <a:ext uri="{FF2B5EF4-FFF2-40B4-BE49-F238E27FC236}">
                <a16:creationId xmlns:a16="http://schemas.microsoft.com/office/drawing/2014/main" id="{C1E8B7A2-7C6F-4651-831A-66CA4F911CBF}"/>
              </a:ext>
            </a:extLst>
          </p:cNvPr>
          <p:cNvSpPr>
            <a:spLocks noGrp="1"/>
          </p:cNvSpPr>
          <p:nvPr>
            <p:ph type="dt" sz="half" idx="10"/>
          </p:nvPr>
        </p:nvSpPr>
        <p:spPr/>
        <p:txBody>
          <a:bodyPr/>
          <a:lstStyle/>
          <a:p>
            <a:fld id="{9B5D8386-7760-4BD1-A9B9-EA033209ECC9}" type="datetimeFigureOut">
              <a:rPr lang="ne-NP" smtClean="0"/>
              <a:t>4/8/2022</a:t>
            </a:fld>
            <a:endParaRPr lang="ne-NP"/>
          </a:p>
        </p:txBody>
      </p:sp>
      <p:sp>
        <p:nvSpPr>
          <p:cNvPr id="4" name="Footer Placeholder 3">
            <a:extLst>
              <a:ext uri="{FF2B5EF4-FFF2-40B4-BE49-F238E27FC236}">
                <a16:creationId xmlns:a16="http://schemas.microsoft.com/office/drawing/2014/main" id="{80AB78B6-A7F0-43FD-98D5-9268D2CDC965}"/>
              </a:ext>
            </a:extLst>
          </p:cNvPr>
          <p:cNvSpPr>
            <a:spLocks noGrp="1"/>
          </p:cNvSpPr>
          <p:nvPr>
            <p:ph type="ftr" sz="quarter" idx="11"/>
          </p:nvPr>
        </p:nvSpPr>
        <p:spPr/>
        <p:txBody>
          <a:bodyPr/>
          <a:lstStyle/>
          <a:p>
            <a:endParaRPr lang="ne-NP"/>
          </a:p>
        </p:txBody>
      </p:sp>
      <p:sp>
        <p:nvSpPr>
          <p:cNvPr id="5" name="Slide Number Placeholder 4">
            <a:extLst>
              <a:ext uri="{FF2B5EF4-FFF2-40B4-BE49-F238E27FC236}">
                <a16:creationId xmlns:a16="http://schemas.microsoft.com/office/drawing/2014/main" id="{43FEFD81-F46E-4DA0-9E91-A4591880E39A}"/>
              </a:ext>
            </a:extLst>
          </p:cNvPr>
          <p:cNvSpPr>
            <a:spLocks noGrp="1"/>
          </p:cNvSpPr>
          <p:nvPr>
            <p:ph type="sldNum" sz="quarter" idx="12"/>
          </p:nvPr>
        </p:nvSpPr>
        <p:spPr/>
        <p:txBody>
          <a:bodyPr/>
          <a:lstStyle/>
          <a:p>
            <a:fld id="{E436F79F-853D-4086-A206-0D403C5F765E}" type="slidenum">
              <a:rPr lang="ne-NP" smtClean="0"/>
              <a:t>‹#›</a:t>
            </a:fld>
            <a:endParaRPr lang="ne-NP"/>
          </a:p>
        </p:txBody>
      </p:sp>
    </p:spTree>
    <p:extLst>
      <p:ext uri="{BB962C8B-B14F-4D97-AF65-F5344CB8AC3E}">
        <p14:creationId xmlns:p14="http://schemas.microsoft.com/office/powerpoint/2010/main" val="1923217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13958E-84F7-42A8-B911-6380BF7DF26E}"/>
              </a:ext>
            </a:extLst>
          </p:cNvPr>
          <p:cNvSpPr>
            <a:spLocks noGrp="1"/>
          </p:cNvSpPr>
          <p:nvPr>
            <p:ph type="dt" sz="half" idx="10"/>
          </p:nvPr>
        </p:nvSpPr>
        <p:spPr/>
        <p:txBody>
          <a:bodyPr/>
          <a:lstStyle/>
          <a:p>
            <a:fld id="{9B5D8386-7760-4BD1-A9B9-EA033209ECC9}" type="datetimeFigureOut">
              <a:rPr lang="ne-NP" smtClean="0"/>
              <a:t>4/8/2022</a:t>
            </a:fld>
            <a:endParaRPr lang="ne-NP"/>
          </a:p>
        </p:txBody>
      </p:sp>
      <p:sp>
        <p:nvSpPr>
          <p:cNvPr id="3" name="Footer Placeholder 2">
            <a:extLst>
              <a:ext uri="{FF2B5EF4-FFF2-40B4-BE49-F238E27FC236}">
                <a16:creationId xmlns:a16="http://schemas.microsoft.com/office/drawing/2014/main" id="{F039574D-16BD-49FA-9553-3086DFF25C6C}"/>
              </a:ext>
            </a:extLst>
          </p:cNvPr>
          <p:cNvSpPr>
            <a:spLocks noGrp="1"/>
          </p:cNvSpPr>
          <p:nvPr>
            <p:ph type="ftr" sz="quarter" idx="11"/>
          </p:nvPr>
        </p:nvSpPr>
        <p:spPr/>
        <p:txBody>
          <a:bodyPr/>
          <a:lstStyle/>
          <a:p>
            <a:endParaRPr lang="ne-NP"/>
          </a:p>
        </p:txBody>
      </p:sp>
      <p:sp>
        <p:nvSpPr>
          <p:cNvPr id="4" name="Slide Number Placeholder 3">
            <a:extLst>
              <a:ext uri="{FF2B5EF4-FFF2-40B4-BE49-F238E27FC236}">
                <a16:creationId xmlns:a16="http://schemas.microsoft.com/office/drawing/2014/main" id="{C9493D93-81AF-4B0A-812A-BB1B7C4E735D}"/>
              </a:ext>
            </a:extLst>
          </p:cNvPr>
          <p:cNvSpPr>
            <a:spLocks noGrp="1"/>
          </p:cNvSpPr>
          <p:nvPr>
            <p:ph type="sldNum" sz="quarter" idx="12"/>
          </p:nvPr>
        </p:nvSpPr>
        <p:spPr/>
        <p:txBody>
          <a:bodyPr/>
          <a:lstStyle/>
          <a:p>
            <a:fld id="{E436F79F-853D-4086-A206-0D403C5F765E}" type="slidenum">
              <a:rPr lang="ne-NP" smtClean="0"/>
              <a:t>‹#›</a:t>
            </a:fld>
            <a:endParaRPr lang="ne-NP"/>
          </a:p>
        </p:txBody>
      </p:sp>
    </p:spTree>
    <p:extLst>
      <p:ext uri="{BB962C8B-B14F-4D97-AF65-F5344CB8AC3E}">
        <p14:creationId xmlns:p14="http://schemas.microsoft.com/office/powerpoint/2010/main" val="185061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4C70A-E2F0-4882-A10D-025208C094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e-NP"/>
          </a:p>
        </p:txBody>
      </p:sp>
      <p:sp>
        <p:nvSpPr>
          <p:cNvPr id="3" name="Content Placeholder 2">
            <a:extLst>
              <a:ext uri="{FF2B5EF4-FFF2-40B4-BE49-F238E27FC236}">
                <a16:creationId xmlns:a16="http://schemas.microsoft.com/office/drawing/2014/main" id="{BE357EDF-D824-46D0-92CF-16995E7EB6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Text Placeholder 3">
            <a:extLst>
              <a:ext uri="{FF2B5EF4-FFF2-40B4-BE49-F238E27FC236}">
                <a16:creationId xmlns:a16="http://schemas.microsoft.com/office/drawing/2014/main" id="{E52AE804-3E3F-43EC-BC6D-3738C26AA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F40B7-F331-4A93-9ECF-03FB83CC8730}"/>
              </a:ext>
            </a:extLst>
          </p:cNvPr>
          <p:cNvSpPr>
            <a:spLocks noGrp="1"/>
          </p:cNvSpPr>
          <p:nvPr>
            <p:ph type="dt" sz="half" idx="10"/>
          </p:nvPr>
        </p:nvSpPr>
        <p:spPr/>
        <p:txBody>
          <a:bodyPr/>
          <a:lstStyle/>
          <a:p>
            <a:fld id="{9B5D8386-7760-4BD1-A9B9-EA033209ECC9}" type="datetimeFigureOut">
              <a:rPr lang="ne-NP" smtClean="0"/>
              <a:t>4/8/2022</a:t>
            </a:fld>
            <a:endParaRPr lang="ne-NP"/>
          </a:p>
        </p:txBody>
      </p:sp>
      <p:sp>
        <p:nvSpPr>
          <p:cNvPr id="6" name="Footer Placeholder 5">
            <a:extLst>
              <a:ext uri="{FF2B5EF4-FFF2-40B4-BE49-F238E27FC236}">
                <a16:creationId xmlns:a16="http://schemas.microsoft.com/office/drawing/2014/main" id="{D853A2CF-77D3-4983-ACDC-24591EBC0CF8}"/>
              </a:ext>
            </a:extLst>
          </p:cNvPr>
          <p:cNvSpPr>
            <a:spLocks noGrp="1"/>
          </p:cNvSpPr>
          <p:nvPr>
            <p:ph type="ftr" sz="quarter" idx="11"/>
          </p:nvPr>
        </p:nvSpPr>
        <p:spPr/>
        <p:txBody>
          <a:bodyPr/>
          <a:lstStyle/>
          <a:p>
            <a:endParaRPr lang="ne-NP"/>
          </a:p>
        </p:txBody>
      </p:sp>
      <p:sp>
        <p:nvSpPr>
          <p:cNvPr id="7" name="Slide Number Placeholder 6">
            <a:extLst>
              <a:ext uri="{FF2B5EF4-FFF2-40B4-BE49-F238E27FC236}">
                <a16:creationId xmlns:a16="http://schemas.microsoft.com/office/drawing/2014/main" id="{01DD6CBA-686C-43CF-8151-1141CCB5C4A3}"/>
              </a:ext>
            </a:extLst>
          </p:cNvPr>
          <p:cNvSpPr>
            <a:spLocks noGrp="1"/>
          </p:cNvSpPr>
          <p:nvPr>
            <p:ph type="sldNum" sz="quarter" idx="12"/>
          </p:nvPr>
        </p:nvSpPr>
        <p:spPr/>
        <p:txBody>
          <a:bodyPr/>
          <a:lstStyle/>
          <a:p>
            <a:fld id="{E436F79F-853D-4086-A206-0D403C5F765E}" type="slidenum">
              <a:rPr lang="ne-NP" smtClean="0"/>
              <a:t>‹#›</a:t>
            </a:fld>
            <a:endParaRPr lang="ne-NP"/>
          </a:p>
        </p:txBody>
      </p:sp>
    </p:spTree>
    <p:extLst>
      <p:ext uri="{BB962C8B-B14F-4D97-AF65-F5344CB8AC3E}">
        <p14:creationId xmlns:p14="http://schemas.microsoft.com/office/powerpoint/2010/main" val="3302967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8BC1-0C4E-4F11-A223-082C33D5B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e-NP"/>
          </a:p>
        </p:txBody>
      </p:sp>
      <p:sp>
        <p:nvSpPr>
          <p:cNvPr id="3" name="Picture Placeholder 2">
            <a:extLst>
              <a:ext uri="{FF2B5EF4-FFF2-40B4-BE49-F238E27FC236}">
                <a16:creationId xmlns:a16="http://schemas.microsoft.com/office/drawing/2014/main" id="{6D571FE7-C50E-471E-806E-254A6CF76B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e-NP"/>
          </a:p>
        </p:txBody>
      </p:sp>
      <p:sp>
        <p:nvSpPr>
          <p:cNvPr id="4" name="Text Placeholder 3">
            <a:extLst>
              <a:ext uri="{FF2B5EF4-FFF2-40B4-BE49-F238E27FC236}">
                <a16:creationId xmlns:a16="http://schemas.microsoft.com/office/drawing/2014/main" id="{4AFFC40E-6E6C-4E24-94C8-8064A9D55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066AC-2A00-412B-BD1D-6839393DF9E1}"/>
              </a:ext>
            </a:extLst>
          </p:cNvPr>
          <p:cNvSpPr>
            <a:spLocks noGrp="1"/>
          </p:cNvSpPr>
          <p:nvPr>
            <p:ph type="dt" sz="half" idx="10"/>
          </p:nvPr>
        </p:nvSpPr>
        <p:spPr/>
        <p:txBody>
          <a:bodyPr/>
          <a:lstStyle/>
          <a:p>
            <a:fld id="{9B5D8386-7760-4BD1-A9B9-EA033209ECC9}" type="datetimeFigureOut">
              <a:rPr lang="ne-NP" smtClean="0"/>
              <a:t>4/8/2022</a:t>
            </a:fld>
            <a:endParaRPr lang="ne-NP"/>
          </a:p>
        </p:txBody>
      </p:sp>
      <p:sp>
        <p:nvSpPr>
          <p:cNvPr id="6" name="Footer Placeholder 5">
            <a:extLst>
              <a:ext uri="{FF2B5EF4-FFF2-40B4-BE49-F238E27FC236}">
                <a16:creationId xmlns:a16="http://schemas.microsoft.com/office/drawing/2014/main" id="{18C20FBA-EA77-41EF-B059-CB18BFEDDAC6}"/>
              </a:ext>
            </a:extLst>
          </p:cNvPr>
          <p:cNvSpPr>
            <a:spLocks noGrp="1"/>
          </p:cNvSpPr>
          <p:nvPr>
            <p:ph type="ftr" sz="quarter" idx="11"/>
          </p:nvPr>
        </p:nvSpPr>
        <p:spPr/>
        <p:txBody>
          <a:bodyPr/>
          <a:lstStyle/>
          <a:p>
            <a:endParaRPr lang="ne-NP"/>
          </a:p>
        </p:txBody>
      </p:sp>
      <p:sp>
        <p:nvSpPr>
          <p:cNvPr id="7" name="Slide Number Placeholder 6">
            <a:extLst>
              <a:ext uri="{FF2B5EF4-FFF2-40B4-BE49-F238E27FC236}">
                <a16:creationId xmlns:a16="http://schemas.microsoft.com/office/drawing/2014/main" id="{E8F2C688-8B5B-4399-8977-3CFFBCDAA30B}"/>
              </a:ext>
            </a:extLst>
          </p:cNvPr>
          <p:cNvSpPr>
            <a:spLocks noGrp="1"/>
          </p:cNvSpPr>
          <p:nvPr>
            <p:ph type="sldNum" sz="quarter" idx="12"/>
          </p:nvPr>
        </p:nvSpPr>
        <p:spPr/>
        <p:txBody>
          <a:bodyPr/>
          <a:lstStyle/>
          <a:p>
            <a:fld id="{E436F79F-853D-4086-A206-0D403C5F765E}" type="slidenum">
              <a:rPr lang="ne-NP" smtClean="0"/>
              <a:t>‹#›</a:t>
            </a:fld>
            <a:endParaRPr lang="ne-NP"/>
          </a:p>
        </p:txBody>
      </p:sp>
    </p:spTree>
    <p:extLst>
      <p:ext uri="{BB962C8B-B14F-4D97-AF65-F5344CB8AC3E}">
        <p14:creationId xmlns:p14="http://schemas.microsoft.com/office/powerpoint/2010/main" val="3237431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E6B376-8CB9-4E6E-BE69-9F3DF64A6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e-NP"/>
          </a:p>
        </p:txBody>
      </p:sp>
      <p:sp>
        <p:nvSpPr>
          <p:cNvPr id="3" name="Text Placeholder 2">
            <a:extLst>
              <a:ext uri="{FF2B5EF4-FFF2-40B4-BE49-F238E27FC236}">
                <a16:creationId xmlns:a16="http://schemas.microsoft.com/office/drawing/2014/main" id="{F43F1FE2-A8BB-430D-80A8-7671167D3A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Date Placeholder 3">
            <a:extLst>
              <a:ext uri="{FF2B5EF4-FFF2-40B4-BE49-F238E27FC236}">
                <a16:creationId xmlns:a16="http://schemas.microsoft.com/office/drawing/2014/main" id="{5D010E4B-32AA-4A3E-B9D6-6A0C297D73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D8386-7760-4BD1-A9B9-EA033209ECC9}" type="datetimeFigureOut">
              <a:rPr lang="ne-NP" smtClean="0"/>
              <a:t>4/8/2022</a:t>
            </a:fld>
            <a:endParaRPr lang="ne-NP"/>
          </a:p>
        </p:txBody>
      </p:sp>
      <p:sp>
        <p:nvSpPr>
          <p:cNvPr id="5" name="Footer Placeholder 4">
            <a:extLst>
              <a:ext uri="{FF2B5EF4-FFF2-40B4-BE49-F238E27FC236}">
                <a16:creationId xmlns:a16="http://schemas.microsoft.com/office/drawing/2014/main" id="{192E66B3-D542-4B2C-807C-71FBFFD1C0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e-NP"/>
          </a:p>
        </p:txBody>
      </p:sp>
      <p:sp>
        <p:nvSpPr>
          <p:cNvPr id="6" name="Slide Number Placeholder 5">
            <a:extLst>
              <a:ext uri="{FF2B5EF4-FFF2-40B4-BE49-F238E27FC236}">
                <a16:creationId xmlns:a16="http://schemas.microsoft.com/office/drawing/2014/main" id="{1640D9AB-CF57-4053-BE8C-BB41BB99CD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36F79F-853D-4086-A206-0D403C5F765E}" type="slidenum">
              <a:rPr lang="ne-NP" smtClean="0"/>
              <a:t>‹#›</a:t>
            </a:fld>
            <a:endParaRPr lang="ne-NP"/>
          </a:p>
        </p:txBody>
      </p:sp>
    </p:spTree>
    <p:extLst>
      <p:ext uri="{BB962C8B-B14F-4D97-AF65-F5344CB8AC3E}">
        <p14:creationId xmlns:p14="http://schemas.microsoft.com/office/powerpoint/2010/main" val="1888216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e-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utorialcup.com/java" TargetMode="External"/><Relationship Id="rId2" Type="http://schemas.openxmlformats.org/officeDocument/2006/relationships/hyperlink" Target="https://www.tutorialcup.com/dbms/data-manipulation-language.htm" TargetMode="External"/><Relationship Id="rId1" Type="http://schemas.openxmlformats.org/officeDocument/2006/relationships/slideLayout" Target="../slideLayouts/slideLayout2.xml"/><Relationship Id="rId6" Type="http://schemas.openxmlformats.org/officeDocument/2006/relationships/hyperlink" Target="https://www.tutorialcup.com/dbms/dynamic-sql.htm" TargetMode="External"/><Relationship Id="rId5" Type="http://schemas.openxmlformats.org/officeDocument/2006/relationships/hyperlink" Target="https://www.tutorialcup.com/dbms/relational-query-languages.htm" TargetMode="External"/><Relationship Id="rId4" Type="http://schemas.openxmlformats.org/officeDocument/2006/relationships/hyperlink" Target="https://www.tutorialcup.com/dbms/embedded-sql.htm"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www.tutorialcup.com/dbms/data-access.ht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tutorialcup.com/dbms/file-organization.ht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tutorialcup.com/dbms/tables.ht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tutorialcup.com/dbms/data-backup-recovery.ht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msdn.microsoft.com/en-us/library/bb384398.aspx"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30812-4DC8-405C-A235-DA9D20F6DD32}"/>
              </a:ext>
            </a:extLst>
          </p:cNvPr>
          <p:cNvSpPr>
            <a:spLocks noGrp="1"/>
          </p:cNvSpPr>
          <p:nvPr>
            <p:ph type="ctrTitle"/>
          </p:nvPr>
        </p:nvSpPr>
        <p:spPr/>
        <p:txBody>
          <a:bodyPr/>
          <a:lstStyle/>
          <a:p>
            <a:r>
              <a:rPr lang="en-US" dirty="0"/>
              <a:t>Database Management System</a:t>
            </a:r>
            <a:endParaRPr lang="ne-NP" dirty="0"/>
          </a:p>
        </p:txBody>
      </p:sp>
      <p:sp>
        <p:nvSpPr>
          <p:cNvPr id="3" name="Subtitle 2">
            <a:extLst>
              <a:ext uri="{FF2B5EF4-FFF2-40B4-BE49-F238E27FC236}">
                <a16:creationId xmlns:a16="http://schemas.microsoft.com/office/drawing/2014/main" id="{1E166ACD-DD76-40B8-9A6C-A946E5E919AA}"/>
              </a:ext>
            </a:extLst>
          </p:cNvPr>
          <p:cNvSpPr>
            <a:spLocks noGrp="1"/>
          </p:cNvSpPr>
          <p:nvPr>
            <p:ph type="subTitle" idx="1"/>
          </p:nvPr>
        </p:nvSpPr>
        <p:spPr/>
        <p:txBody>
          <a:bodyPr/>
          <a:lstStyle/>
          <a:p>
            <a:r>
              <a:rPr lang="en-US" dirty="0"/>
              <a:t>Er. Santosh Dahal</a:t>
            </a:r>
            <a:endParaRPr lang="ne-NP" dirty="0"/>
          </a:p>
        </p:txBody>
      </p:sp>
    </p:spTree>
    <p:extLst>
      <p:ext uri="{BB962C8B-B14F-4D97-AF65-F5344CB8AC3E}">
        <p14:creationId xmlns:p14="http://schemas.microsoft.com/office/powerpoint/2010/main" val="271762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FF39-CB31-47E7-B385-553B94334530}"/>
              </a:ext>
            </a:extLst>
          </p:cNvPr>
          <p:cNvSpPr>
            <a:spLocks noGrp="1"/>
          </p:cNvSpPr>
          <p:nvPr>
            <p:ph type="title"/>
          </p:nvPr>
        </p:nvSpPr>
        <p:spPr/>
        <p:txBody>
          <a:bodyPr/>
          <a:lstStyle/>
          <a:p>
            <a:r>
              <a:rPr lang="en-US" dirty="0"/>
              <a:t>File system </a:t>
            </a:r>
            <a:endParaRPr lang="ne-NP" dirty="0"/>
          </a:p>
        </p:txBody>
      </p:sp>
      <p:pic>
        <p:nvPicPr>
          <p:cNvPr id="5" name="Content Placeholder 4">
            <a:extLst>
              <a:ext uri="{FF2B5EF4-FFF2-40B4-BE49-F238E27FC236}">
                <a16:creationId xmlns:a16="http://schemas.microsoft.com/office/drawing/2014/main" id="{00E280A7-A139-44A0-91F5-6030E3A053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9709" y="1785833"/>
            <a:ext cx="3939853" cy="2954890"/>
          </a:xfrm>
        </p:spPr>
      </p:pic>
    </p:spTree>
    <p:extLst>
      <p:ext uri="{BB962C8B-B14F-4D97-AF65-F5344CB8AC3E}">
        <p14:creationId xmlns:p14="http://schemas.microsoft.com/office/powerpoint/2010/main" val="270557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71EA-EA44-48E1-ACF8-09E28F999380}"/>
              </a:ext>
            </a:extLst>
          </p:cNvPr>
          <p:cNvSpPr>
            <a:spLocks noGrp="1"/>
          </p:cNvSpPr>
          <p:nvPr>
            <p:ph type="title"/>
          </p:nvPr>
        </p:nvSpPr>
        <p:spPr/>
        <p:txBody>
          <a:bodyPr/>
          <a:lstStyle/>
          <a:p>
            <a:r>
              <a:rPr lang="en-US" dirty="0"/>
              <a:t>File System </a:t>
            </a:r>
            <a:endParaRPr lang="ne-NP" dirty="0"/>
          </a:p>
        </p:txBody>
      </p:sp>
      <p:sp>
        <p:nvSpPr>
          <p:cNvPr id="3" name="Content Placeholder 2">
            <a:extLst>
              <a:ext uri="{FF2B5EF4-FFF2-40B4-BE49-F238E27FC236}">
                <a16:creationId xmlns:a16="http://schemas.microsoft.com/office/drawing/2014/main" id="{0E684AFC-519A-48F9-ADF8-861F41DA0FB4}"/>
              </a:ext>
            </a:extLst>
          </p:cNvPr>
          <p:cNvSpPr>
            <a:spLocks noGrp="1"/>
          </p:cNvSpPr>
          <p:nvPr>
            <p:ph idx="1"/>
          </p:nvPr>
        </p:nvSpPr>
        <p:spPr/>
        <p:txBody>
          <a:bodyPr/>
          <a:lstStyle/>
          <a:p>
            <a:r>
              <a:rPr lang="en-US" b="0" i="0" dirty="0">
                <a:solidFill>
                  <a:srgbClr val="273239"/>
                </a:solidFill>
                <a:effectLst/>
                <a:latin typeface="urw-din"/>
              </a:rPr>
              <a:t>File system is basically a way of arranging the files in a storage medium like hard disk. </a:t>
            </a:r>
          </a:p>
          <a:p>
            <a:r>
              <a:rPr lang="en-US" b="0" i="0" dirty="0">
                <a:solidFill>
                  <a:srgbClr val="273239"/>
                </a:solidFill>
                <a:effectLst/>
                <a:latin typeface="urw-din"/>
              </a:rPr>
              <a:t>File system organizes the files and helps in retrieval of files when they are required. </a:t>
            </a:r>
          </a:p>
          <a:p>
            <a:r>
              <a:rPr lang="en-US" b="0" i="0" dirty="0">
                <a:solidFill>
                  <a:srgbClr val="273239"/>
                </a:solidFill>
                <a:effectLst/>
                <a:latin typeface="urw-din"/>
              </a:rPr>
              <a:t>File systems consists of different files which are grouped into directories. </a:t>
            </a:r>
          </a:p>
          <a:p>
            <a:r>
              <a:rPr lang="en-US" b="0" i="0" dirty="0">
                <a:solidFill>
                  <a:srgbClr val="273239"/>
                </a:solidFill>
                <a:effectLst/>
                <a:latin typeface="urw-din"/>
              </a:rPr>
              <a:t>The directories further contain other folders and files. </a:t>
            </a:r>
          </a:p>
          <a:p>
            <a:r>
              <a:rPr lang="en-US" b="0" i="0" dirty="0">
                <a:solidFill>
                  <a:srgbClr val="273239"/>
                </a:solidFill>
                <a:effectLst/>
                <a:latin typeface="urw-din"/>
              </a:rPr>
              <a:t>File system performs basic operations like management, file naming, giving access rules etc. </a:t>
            </a:r>
            <a:endParaRPr lang="ne-NP" dirty="0"/>
          </a:p>
        </p:txBody>
      </p:sp>
    </p:spTree>
    <p:extLst>
      <p:ext uri="{BB962C8B-B14F-4D97-AF65-F5344CB8AC3E}">
        <p14:creationId xmlns:p14="http://schemas.microsoft.com/office/powerpoint/2010/main" val="1752857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6802-0511-415C-B57B-FA6135D678A4}"/>
              </a:ext>
            </a:extLst>
          </p:cNvPr>
          <p:cNvSpPr>
            <a:spLocks noGrp="1"/>
          </p:cNvSpPr>
          <p:nvPr>
            <p:ph type="title"/>
          </p:nvPr>
        </p:nvSpPr>
        <p:spPr/>
        <p:txBody>
          <a:bodyPr/>
          <a:lstStyle/>
          <a:p>
            <a:r>
              <a:rPr lang="en-US" dirty="0"/>
              <a:t>Drawbacks of File system</a:t>
            </a:r>
            <a:endParaRPr lang="ne-NP" dirty="0"/>
          </a:p>
        </p:txBody>
      </p:sp>
      <p:sp>
        <p:nvSpPr>
          <p:cNvPr id="3" name="Content Placeholder 2">
            <a:extLst>
              <a:ext uri="{FF2B5EF4-FFF2-40B4-BE49-F238E27FC236}">
                <a16:creationId xmlns:a16="http://schemas.microsoft.com/office/drawing/2014/main" id="{0AD59223-E3F2-4DBA-96FC-BDE1A07DAF1C}"/>
              </a:ext>
            </a:extLst>
          </p:cNvPr>
          <p:cNvSpPr>
            <a:spLocks noGrp="1"/>
          </p:cNvSpPr>
          <p:nvPr>
            <p:ph idx="1"/>
          </p:nvPr>
        </p:nvSpPr>
        <p:spPr/>
        <p:txBody>
          <a:bodyPr/>
          <a:lstStyle/>
          <a:p>
            <a:r>
              <a:rPr lang="en-US" altLang="ne-NP" dirty="0"/>
              <a:t>Data redundancy and inconsistency</a:t>
            </a:r>
          </a:p>
          <a:p>
            <a:pPr lvl="1"/>
            <a:r>
              <a:rPr lang="en-US" altLang="ne-NP" dirty="0"/>
              <a:t>duplication of information in different files</a:t>
            </a:r>
          </a:p>
          <a:p>
            <a:r>
              <a:rPr lang="en-US" altLang="ne-NP" dirty="0"/>
              <a:t>Difficulty in accessing data </a:t>
            </a:r>
          </a:p>
          <a:p>
            <a:pPr lvl="1"/>
            <a:r>
              <a:rPr lang="en-US" altLang="ne-NP" dirty="0"/>
              <a:t>Need to write a new program to carry out each new task</a:t>
            </a:r>
          </a:p>
          <a:p>
            <a:r>
              <a:rPr lang="en-US" altLang="ne-NP" dirty="0"/>
              <a:t>Data isolation </a:t>
            </a:r>
          </a:p>
          <a:p>
            <a:pPr lvl="1"/>
            <a:r>
              <a:rPr lang="en-US" altLang="ne-NP" dirty="0"/>
              <a:t>Multiple files and formats</a:t>
            </a:r>
          </a:p>
          <a:p>
            <a:endParaRPr lang="en-US" dirty="0"/>
          </a:p>
        </p:txBody>
      </p:sp>
    </p:spTree>
    <p:extLst>
      <p:ext uri="{BB962C8B-B14F-4D97-AF65-F5344CB8AC3E}">
        <p14:creationId xmlns:p14="http://schemas.microsoft.com/office/powerpoint/2010/main" val="3193392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68A3-7ED0-4D0F-A8D2-B919A1A692FA}"/>
              </a:ext>
            </a:extLst>
          </p:cNvPr>
          <p:cNvSpPr>
            <a:spLocks noGrp="1"/>
          </p:cNvSpPr>
          <p:nvPr>
            <p:ph type="title"/>
          </p:nvPr>
        </p:nvSpPr>
        <p:spPr/>
        <p:txBody>
          <a:bodyPr/>
          <a:lstStyle/>
          <a:p>
            <a:endParaRPr lang="ne-NP"/>
          </a:p>
        </p:txBody>
      </p:sp>
      <p:sp>
        <p:nvSpPr>
          <p:cNvPr id="3" name="Content Placeholder 2">
            <a:extLst>
              <a:ext uri="{FF2B5EF4-FFF2-40B4-BE49-F238E27FC236}">
                <a16:creationId xmlns:a16="http://schemas.microsoft.com/office/drawing/2014/main" id="{02F2A487-8C2E-45EE-90A2-76A1534DAC25}"/>
              </a:ext>
            </a:extLst>
          </p:cNvPr>
          <p:cNvSpPr>
            <a:spLocks noGrp="1"/>
          </p:cNvSpPr>
          <p:nvPr>
            <p:ph idx="1"/>
          </p:nvPr>
        </p:nvSpPr>
        <p:spPr/>
        <p:txBody>
          <a:bodyPr>
            <a:normAutofit lnSpcReduction="10000"/>
          </a:bodyPr>
          <a:lstStyle/>
          <a:p>
            <a:r>
              <a:rPr lang="en-US" altLang="ne-NP" dirty="0"/>
              <a:t>Atomicity of updates</a:t>
            </a:r>
          </a:p>
          <a:p>
            <a:pPr lvl="1"/>
            <a:r>
              <a:rPr lang="en-US" altLang="ne-NP" dirty="0"/>
              <a:t>Failures may leave database in an inconsistent state with partial updates carried out</a:t>
            </a:r>
          </a:p>
          <a:p>
            <a:pPr lvl="1"/>
            <a:r>
              <a:rPr lang="en-US" altLang="ne-NP" dirty="0"/>
              <a:t>Example: Transfer of funds from one account to another should either complete or not happen at all</a:t>
            </a:r>
          </a:p>
          <a:p>
            <a:r>
              <a:rPr lang="en-US" altLang="ne-NP" dirty="0"/>
              <a:t>Concurrent access by multiple users</a:t>
            </a:r>
          </a:p>
          <a:p>
            <a:pPr lvl="1"/>
            <a:r>
              <a:rPr lang="en-US" altLang="ne-NP" dirty="0"/>
              <a:t>Concurrent access needed for performance</a:t>
            </a:r>
          </a:p>
          <a:p>
            <a:pPr lvl="1"/>
            <a:r>
              <a:rPr lang="en-US" altLang="ne-NP" dirty="0"/>
              <a:t>Uncontrolled concurrent accesses can lead to inconsistencies</a:t>
            </a:r>
          </a:p>
          <a:p>
            <a:pPr lvl="2"/>
            <a:r>
              <a:rPr lang="en-US" altLang="ne-NP" dirty="0"/>
              <a:t>Example: Two people reading a balance (say 100) and updating it by withdrawing money (say 50 each) at the same time</a:t>
            </a:r>
          </a:p>
          <a:p>
            <a:r>
              <a:rPr lang="en-US" altLang="ne-NP" dirty="0"/>
              <a:t>Security problems</a:t>
            </a:r>
          </a:p>
          <a:p>
            <a:pPr lvl="1"/>
            <a:r>
              <a:rPr lang="en-US" altLang="ne-NP" dirty="0"/>
              <a:t>Hard to provide user access to some, but not all, data</a:t>
            </a:r>
          </a:p>
          <a:p>
            <a:endParaRPr lang="ne-NP" dirty="0"/>
          </a:p>
        </p:txBody>
      </p:sp>
    </p:spTree>
    <p:extLst>
      <p:ext uri="{BB962C8B-B14F-4D97-AF65-F5344CB8AC3E}">
        <p14:creationId xmlns:p14="http://schemas.microsoft.com/office/powerpoint/2010/main" val="2326052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1ED02AF-F3B1-4445-8916-F73DCA52897D}"/>
              </a:ext>
            </a:extLst>
          </p:cNvPr>
          <p:cNvGraphicFramePr>
            <a:graphicFrameLocks noGrp="1"/>
          </p:cNvGraphicFramePr>
          <p:nvPr>
            <p:ph idx="1"/>
            <p:extLst>
              <p:ext uri="{D42A27DB-BD31-4B8C-83A1-F6EECF244321}">
                <p14:modId xmlns:p14="http://schemas.microsoft.com/office/powerpoint/2010/main" val="3923290727"/>
              </p:ext>
            </p:extLst>
          </p:nvPr>
        </p:nvGraphicFramePr>
        <p:xfrm>
          <a:off x="1205345" y="1130532"/>
          <a:ext cx="9152312" cy="5187316"/>
        </p:xfrm>
        <a:graphic>
          <a:graphicData uri="http://schemas.openxmlformats.org/drawingml/2006/table">
            <a:tbl>
              <a:tblPr/>
              <a:tblGrid>
                <a:gridCol w="173600">
                  <a:extLst>
                    <a:ext uri="{9D8B030D-6E8A-4147-A177-3AD203B41FA5}">
                      <a16:colId xmlns:a16="http://schemas.microsoft.com/office/drawing/2014/main" val="2630966478"/>
                    </a:ext>
                  </a:extLst>
                </a:gridCol>
                <a:gridCol w="4532627">
                  <a:extLst>
                    <a:ext uri="{9D8B030D-6E8A-4147-A177-3AD203B41FA5}">
                      <a16:colId xmlns:a16="http://schemas.microsoft.com/office/drawing/2014/main" val="3464936406"/>
                    </a:ext>
                  </a:extLst>
                </a:gridCol>
                <a:gridCol w="4446085">
                  <a:extLst>
                    <a:ext uri="{9D8B030D-6E8A-4147-A177-3AD203B41FA5}">
                      <a16:colId xmlns:a16="http://schemas.microsoft.com/office/drawing/2014/main" val="2318167423"/>
                    </a:ext>
                  </a:extLst>
                </a:gridCol>
              </a:tblGrid>
              <a:tr h="344861">
                <a:tc>
                  <a:txBody>
                    <a:bodyPr/>
                    <a:lstStyle/>
                    <a:p>
                      <a:pPr algn="l" fontAlgn="base"/>
                      <a:endParaRPr lang="af-ZA" sz="1100" b="0" dirty="0">
                        <a:effectLst/>
                      </a:endParaRPr>
                    </a:p>
                  </a:txBody>
                  <a:tcPr marL="51459" marR="51459" marT="51459" marB="51459" anchor="ctr">
                    <a:lnL>
                      <a:noFill/>
                    </a:lnL>
                    <a:lnR>
                      <a:noFill/>
                    </a:lnR>
                    <a:lnT>
                      <a:noFill/>
                    </a:lnT>
                    <a:lnB>
                      <a:noFill/>
                    </a:lnB>
                  </a:tcPr>
                </a:tc>
                <a:tc>
                  <a:txBody>
                    <a:bodyPr/>
                    <a:lstStyle/>
                    <a:p>
                      <a:pPr algn="l" fontAlgn="base"/>
                      <a:r>
                        <a:rPr lang="af-ZA" sz="1400" b="1">
                          <a:effectLst/>
                        </a:rPr>
                        <a:t>File System</a:t>
                      </a:r>
                    </a:p>
                  </a:txBody>
                  <a:tcPr marL="51459" marR="51459" marT="51459" marB="51459" anchor="ctr">
                    <a:lnL>
                      <a:noFill/>
                    </a:lnL>
                    <a:lnR>
                      <a:noFill/>
                    </a:lnR>
                    <a:lnT>
                      <a:noFill/>
                    </a:lnT>
                    <a:lnB>
                      <a:noFill/>
                    </a:lnB>
                  </a:tcPr>
                </a:tc>
                <a:tc>
                  <a:txBody>
                    <a:bodyPr/>
                    <a:lstStyle/>
                    <a:p>
                      <a:pPr algn="l" fontAlgn="base"/>
                      <a:r>
                        <a:rPr lang="af-ZA" sz="1400" b="1" dirty="0">
                          <a:effectLst/>
                        </a:rPr>
                        <a:t>DBMS</a:t>
                      </a:r>
                    </a:p>
                  </a:txBody>
                  <a:tcPr marL="51459" marR="51459" marT="51459" marB="51459" anchor="ctr">
                    <a:lnL>
                      <a:noFill/>
                    </a:lnL>
                    <a:lnR>
                      <a:noFill/>
                    </a:lnR>
                    <a:lnT>
                      <a:noFill/>
                    </a:lnT>
                    <a:lnB>
                      <a:noFill/>
                    </a:lnB>
                  </a:tcPr>
                </a:tc>
                <a:extLst>
                  <a:ext uri="{0D108BD9-81ED-4DB2-BD59-A6C34878D82A}">
                    <a16:rowId xmlns:a16="http://schemas.microsoft.com/office/drawing/2014/main" val="3741072439"/>
                  </a:ext>
                </a:extLst>
              </a:tr>
              <a:tr h="662086">
                <a:tc>
                  <a:txBody>
                    <a:bodyPr/>
                    <a:lstStyle/>
                    <a:p>
                      <a:pPr algn="l" fontAlgn="base"/>
                      <a:endParaRPr lang="af-ZA" sz="1500" b="0">
                        <a:effectLst/>
                      </a:endParaRPr>
                    </a:p>
                  </a:txBody>
                  <a:tcPr marL="74100" marR="74100" marT="37050" marB="37050" anchor="ctr">
                    <a:lnL>
                      <a:noFill/>
                    </a:lnL>
                    <a:lnR>
                      <a:noFill/>
                    </a:lnR>
                    <a:lnT>
                      <a:noFill/>
                    </a:lnT>
                    <a:lnB>
                      <a:noFill/>
                    </a:lnB>
                  </a:tcPr>
                </a:tc>
                <a:tc>
                  <a:txBody>
                    <a:bodyPr/>
                    <a:lstStyle/>
                    <a:p>
                      <a:pPr algn="l" fontAlgn="base"/>
                      <a:r>
                        <a:rPr lang="en-US" sz="1400" b="0" dirty="0">
                          <a:effectLst/>
                        </a:rPr>
                        <a:t>File system is a software that manages and organizes the files in a storage medium within a computer.</a:t>
                      </a:r>
                    </a:p>
                  </a:txBody>
                  <a:tcPr marL="51459" marR="51459" marT="72042" marB="72042" anchor="ctr">
                    <a:lnL>
                      <a:noFill/>
                    </a:lnL>
                    <a:lnR>
                      <a:noFill/>
                    </a:lnR>
                    <a:lnT>
                      <a:noFill/>
                    </a:lnT>
                    <a:lnB>
                      <a:noFill/>
                    </a:lnB>
                  </a:tcPr>
                </a:tc>
                <a:tc>
                  <a:txBody>
                    <a:bodyPr/>
                    <a:lstStyle/>
                    <a:p>
                      <a:pPr algn="l" fontAlgn="base"/>
                      <a:r>
                        <a:rPr lang="en-US" sz="1400" b="0">
                          <a:effectLst/>
                        </a:rPr>
                        <a:t>DBMS is a software for managing the database.</a:t>
                      </a:r>
                    </a:p>
                  </a:txBody>
                  <a:tcPr marL="51459" marR="51459" marT="72042" marB="72042" anchor="ctr">
                    <a:lnL>
                      <a:noFill/>
                    </a:lnL>
                    <a:lnR>
                      <a:noFill/>
                    </a:lnR>
                    <a:lnT>
                      <a:noFill/>
                    </a:lnT>
                    <a:lnB>
                      <a:noFill/>
                    </a:lnB>
                  </a:tcPr>
                </a:tc>
                <a:extLst>
                  <a:ext uri="{0D108BD9-81ED-4DB2-BD59-A6C34878D82A}">
                    <a16:rowId xmlns:a16="http://schemas.microsoft.com/office/drawing/2014/main" val="3027029287"/>
                  </a:ext>
                </a:extLst>
              </a:tr>
              <a:tr h="493760">
                <a:tc>
                  <a:txBody>
                    <a:bodyPr/>
                    <a:lstStyle/>
                    <a:p>
                      <a:pPr algn="l" fontAlgn="base"/>
                      <a:endParaRPr lang="af-ZA" sz="1500" b="0">
                        <a:effectLst/>
                      </a:endParaRPr>
                    </a:p>
                  </a:txBody>
                  <a:tcPr marL="74100" marR="74100" marT="37050" marB="37050" anchor="ctr">
                    <a:lnL>
                      <a:noFill/>
                    </a:lnL>
                    <a:lnR>
                      <a:noFill/>
                    </a:lnR>
                    <a:lnT>
                      <a:noFill/>
                    </a:lnT>
                    <a:lnB>
                      <a:noFill/>
                    </a:lnB>
                  </a:tcPr>
                </a:tc>
                <a:tc>
                  <a:txBody>
                    <a:bodyPr/>
                    <a:lstStyle/>
                    <a:p>
                      <a:pPr algn="l" fontAlgn="base"/>
                      <a:r>
                        <a:rPr lang="en-US" sz="1400" b="0">
                          <a:effectLst/>
                        </a:rPr>
                        <a:t>Redundant data can be present in a file system.</a:t>
                      </a:r>
                    </a:p>
                  </a:txBody>
                  <a:tcPr marL="51459" marR="51459" marT="72042" marB="72042" anchor="ctr">
                    <a:lnL>
                      <a:noFill/>
                    </a:lnL>
                    <a:lnR>
                      <a:noFill/>
                    </a:lnR>
                    <a:lnT>
                      <a:noFill/>
                    </a:lnT>
                    <a:lnB>
                      <a:noFill/>
                    </a:lnB>
                  </a:tcPr>
                </a:tc>
                <a:tc>
                  <a:txBody>
                    <a:bodyPr/>
                    <a:lstStyle/>
                    <a:p>
                      <a:pPr algn="l" fontAlgn="base"/>
                      <a:r>
                        <a:rPr lang="en-US" sz="1400" b="0" dirty="0">
                          <a:effectLst/>
                        </a:rPr>
                        <a:t>In DBMS there is no redundant data.</a:t>
                      </a:r>
                    </a:p>
                  </a:txBody>
                  <a:tcPr marL="51459" marR="51459" marT="72042" marB="72042" anchor="ctr">
                    <a:lnL>
                      <a:noFill/>
                    </a:lnL>
                    <a:lnR>
                      <a:noFill/>
                    </a:lnR>
                    <a:lnT>
                      <a:noFill/>
                    </a:lnT>
                    <a:lnB>
                      <a:noFill/>
                    </a:lnB>
                  </a:tcPr>
                </a:tc>
                <a:extLst>
                  <a:ext uri="{0D108BD9-81ED-4DB2-BD59-A6C34878D82A}">
                    <a16:rowId xmlns:a16="http://schemas.microsoft.com/office/drawing/2014/main" val="4072246029"/>
                  </a:ext>
                </a:extLst>
              </a:tr>
              <a:tr h="493760">
                <a:tc>
                  <a:txBody>
                    <a:bodyPr/>
                    <a:lstStyle/>
                    <a:p>
                      <a:pPr algn="l" fontAlgn="base"/>
                      <a:endParaRPr lang="af-ZA" sz="1500" b="0">
                        <a:effectLst/>
                      </a:endParaRPr>
                    </a:p>
                  </a:txBody>
                  <a:tcPr marL="74100" marR="74100" marT="37050" marB="37050" anchor="ctr">
                    <a:lnL>
                      <a:noFill/>
                    </a:lnL>
                    <a:lnR>
                      <a:noFill/>
                    </a:lnR>
                    <a:lnT>
                      <a:noFill/>
                    </a:lnT>
                    <a:lnB>
                      <a:noFill/>
                    </a:lnB>
                  </a:tcPr>
                </a:tc>
                <a:tc>
                  <a:txBody>
                    <a:bodyPr/>
                    <a:lstStyle/>
                    <a:p>
                      <a:pPr algn="l" fontAlgn="base"/>
                      <a:r>
                        <a:rPr lang="en-US" sz="1400" b="0">
                          <a:effectLst/>
                        </a:rPr>
                        <a:t>It doesn’t provide backup and recovery of data if it is lost.</a:t>
                      </a:r>
                    </a:p>
                  </a:txBody>
                  <a:tcPr marL="51459" marR="51459" marT="72042" marB="72042" anchor="ctr">
                    <a:lnL>
                      <a:noFill/>
                    </a:lnL>
                    <a:lnR>
                      <a:noFill/>
                    </a:lnR>
                    <a:lnT>
                      <a:noFill/>
                    </a:lnT>
                    <a:lnB>
                      <a:noFill/>
                    </a:lnB>
                  </a:tcPr>
                </a:tc>
                <a:tc>
                  <a:txBody>
                    <a:bodyPr/>
                    <a:lstStyle/>
                    <a:p>
                      <a:pPr algn="l" fontAlgn="base"/>
                      <a:r>
                        <a:rPr lang="en-US" sz="1400" b="0">
                          <a:effectLst/>
                        </a:rPr>
                        <a:t>It provides backup and recovery of data even if it is lost.</a:t>
                      </a:r>
                    </a:p>
                  </a:txBody>
                  <a:tcPr marL="51459" marR="51459" marT="72042" marB="72042" anchor="ctr">
                    <a:lnL>
                      <a:noFill/>
                    </a:lnL>
                    <a:lnR>
                      <a:noFill/>
                    </a:lnR>
                    <a:lnT>
                      <a:noFill/>
                    </a:lnT>
                    <a:lnB>
                      <a:noFill/>
                    </a:lnB>
                  </a:tcPr>
                </a:tc>
                <a:extLst>
                  <a:ext uri="{0D108BD9-81ED-4DB2-BD59-A6C34878D82A}">
                    <a16:rowId xmlns:a16="http://schemas.microsoft.com/office/drawing/2014/main" val="1110695308"/>
                  </a:ext>
                </a:extLst>
              </a:tr>
              <a:tr h="493760">
                <a:tc>
                  <a:txBody>
                    <a:bodyPr/>
                    <a:lstStyle/>
                    <a:p>
                      <a:pPr algn="l" fontAlgn="base"/>
                      <a:endParaRPr lang="af-ZA" sz="1500" b="0">
                        <a:effectLst/>
                      </a:endParaRPr>
                    </a:p>
                  </a:txBody>
                  <a:tcPr marL="74100" marR="74100" marT="37050" marB="37050" anchor="ctr">
                    <a:lnL>
                      <a:noFill/>
                    </a:lnL>
                    <a:lnR>
                      <a:noFill/>
                    </a:lnR>
                    <a:lnT>
                      <a:noFill/>
                    </a:lnT>
                    <a:lnB>
                      <a:noFill/>
                    </a:lnB>
                  </a:tcPr>
                </a:tc>
                <a:tc>
                  <a:txBody>
                    <a:bodyPr/>
                    <a:lstStyle/>
                    <a:p>
                      <a:pPr algn="l" fontAlgn="base"/>
                      <a:r>
                        <a:rPr lang="en-US" sz="1400" b="0">
                          <a:effectLst/>
                        </a:rPr>
                        <a:t>There is no efficient query processing in file system.</a:t>
                      </a:r>
                    </a:p>
                  </a:txBody>
                  <a:tcPr marL="51459" marR="51459" marT="72042" marB="72042" anchor="ctr">
                    <a:lnL>
                      <a:noFill/>
                    </a:lnL>
                    <a:lnR>
                      <a:noFill/>
                    </a:lnR>
                    <a:lnT>
                      <a:noFill/>
                    </a:lnT>
                    <a:lnB>
                      <a:noFill/>
                    </a:lnB>
                  </a:tcPr>
                </a:tc>
                <a:tc>
                  <a:txBody>
                    <a:bodyPr/>
                    <a:lstStyle/>
                    <a:p>
                      <a:pPr algn="l" fontAlgn="base"/>
                      <a:r>
                        <a:rPr lang="en-US" sz="1400" b="0">
                          <a:effectLst/>
                        </a:rPr>
                        <a:t>Efficient query processing is there in DBMS.</a:t>
                      </a:r>
                    </a:p>
                  </a:txBody>
                  <a:tcPr marL="51459" marR="51459" marT="72042" marB="72042" anchor="ctr">
                    <a:lnL>
                      <a:noFill/>
                    </a:lnL>
                    <a:lnR>
                      <a:noFill/>
                    </a:lnR>
                    <a:lnT>
                      <a:noFill/>
                    </a:lnT>
                    <a:lnB>
                      <a:noFill/>
                    </a:lnB>
                  </a:tcPr>
                </a:tc>
                <a:extLst>
                  <a:ext uri="{0D108BD9-81ED-4DB2-BD59-A6C34878D82A}">
                    <a16:rowId xmlns:a16="http://schemas.microsoft.com/office/drawing/2014/main" val="3000195718"/>
                  </a:ext>
                </a:extLst>
              </a:tr>
              <a:tr h="622389">
                <a:tc>
                  <a:txBody>
                    <a:bodyPr/>
                    <a:lstStyle/>
                    <a:p>
                      <a:pPr algn="l" fontAlgn="base"/>
                      <a:endParaRPr lang="af-ZA" sz="1500" b="0">
                        <a:effectLst/>
                      </a:endParaRPr>
                    </a:p>
                  </a:txBody>
                  <a:tcPr marL="74100" marR="74100" marT="37050" marB="37050" anchor="ctr">
                    <a:lnL>
                      <a:noFill/>
                    </a:lnL>
                    <a:lnR>
                      <a:noFill/>
                    </a:lnR>
                    <a:lnT>
                      <a:noFill/>
                    </a:lnT>
                    <a:lnB>
                      <a:noFill/>
                    </a:lnB>
                  </a:tcPr>
                </a:tc>
                <a:tc>
                  <a:txBody>
                    <a:bodyPr/>
                    <a:lstStyle/>
                    <a:p>
                      <a:pPr algn="l" fontAlgn="base"/>
                      <a:r>
                        <a:rPr lang="en-US" sz="1400" b="0">
                          <a:effectLst/>
                        </a:rPr>
                        <a:t>There is less data consistency in file system.</a:t>
                      </a:r>
                    </a:p>
                  </a:txBody>
                  <a:tcPr marL="51459" marR="51459" marT="72042" marB="72042" anchor="ctr">
                    <a:lnL>
                      <a:noFill/>
                    </a:lnL>
                    <a:lnR>
                      <a:noFill/>
                    </a:lnR>
                    <a:lnT>
                      <a:noFill/>
                    </a:lnT>
                    <a:lnB>
                      <a:noFill/>
                    </a:lnB>
                  </a:tcPr>
                </a:tc>
                <a:tc>
                  <a:txBody>
                    <a:bodyPr/>
                    <a:lstStyle/>
                    <a:p>
                      <a:pPr algn="l" fontAlgn="base"/>
                      <a:r>
                        <a:rPr lang="en-US" sz="1400" b="0">
                          <a:effectLst/>
                        </a:rPr>
                        <a:t>There is more data consistency because of the process of normalization.</a:t>
                      </a:r>
                    </a:p>
                  </a:txBody>
                  <a:tcPr marL="51459" marR="51459" marT="72042" marB="72042" anchor="ctr">
                    <a:lnL>
                      <a:noFill/>
                    </a:lnL>
                    <a:lnR>
                      <a:noFill/>
                    </a:lnR>
                    <a:lnT>
                      <a:noFill/>
                    </a:lnT>
                    <a:lnB>
                      <a:noFill/>
                    </a:lnB>
                  </a:tcPr>
                </a:tc>
                <a:extLst>
                  <a:ext uri="{0D108BD9-81ED-4DB2-BD59-A6C34878D82A}">
                    <a16:rowId xmlns:a16="http://schemas.microsoft.com/office/drawing/2014/main" val="4084750768"/>
                  </a:ext>
                </a:extLst>
              </a:tr>
              <a:tr h="493760">
                <a:tc>
                  <a:txBody>
                    <a:bodyPr/>
                    <a:lstStyle/>
                    <a:p>
                      <a:pPr algn="l" fontAlgn="base"/>
                      <a:endParaRPr lang="af-ZA" sz="1500" b="0">
                        <a:effectLst/>
                      </a:endParaRPr>
                    </a:p>
                  </a:txBody>
                  <a:tcPr marL="74100" marR="74100" marT="37050" marB="37050" anchor="ctr">
                    <a:lnL>
                      <a:noFill/>
                    </a:lnL>
                    <a:lnR>
                      <a:noFill/>
                    </a:lnR>
                    <a:lnT>
                      <a:noFill/>
                    </a:lnT>
                    <a:lnB>
                      <a:noFill/>
                    </a:lnB>
                  </a:tcPr>
                </a:tc>
                <a:tc>
                  <a:txBody>
                    <a:bodyPr/>
                    <a:lstStyle/>
                    <a:p>
                      <a:pPr algn="l" fontAlgn="base"/>
                      <a:r>
                        <a:rPr lang="en-US" sz="1400" b="0">
                          <a:effectLst/>
                        </a:rPr>
                        <a:t>It is less complex as compared to DBMS.</a:t>
                      </a:r>
                    </a:p>
                  </a:txBody>
                  <a:tcPr marL="51459" marR="51459" marT="72042" marB="72042" anchor="ctr">
                    <a:lnL>
                      <a:noFill/>
                    </a:lnL>
                    <a:lnR>
                      <a:noFill/>
                    </a:lnR>
                    <a:lnT>
                      <a:noFill/>
                    </a:lnT>
                    <a:lnB>
                      <a:noFill/>
                    </a:lnB>
                  </a:tcPr>
                </a:tc>
                <a:tc>
                  <a:txBody>
                    <a:bodyPr/>
                    <a:lstStyle/>
                    <a:p>
                      <a:pPr algn="l" fontAlgn="base"/>
                      <a:r>
                        <a:rPr lang="en-US" sz="1400" b="0">
                          <a:effectLst/>
                        </a:rPr>
                        <a:t>It has more complexity in handling as compared to file system.</a:t>
                      </a:r>
                    </a:p>
                  </a:txBody>
                  <a:tcPr marL="51459" marR="51459" marT="72042" marB="72042" anchor="ctr">
                    <a:lnL>
                      <a:noFill/>
                    </a:lnL>
                    <a:lnR>
                      <a:noFill/>
                    </a:lnR>
                    <a:lnT>
                      <a:noFill/>
                    </a:lnT>
                    <a:lnB>
                      <a:noFill/>
                    </a:lnB>
                  </a:tcPr>
                </a:tc>
                <a:extLst>
                  <a:ext uri="{0D108BD9-81ED-4DB2-BD59-A6C34878D82A}">
                    <a16:rowId xmlns:a16="http://schemas.microsoft.com/office/drawing/2014/main" val="3310904270"/>
                  </a:ext>
                </a:extLst>
              </a:tr>
              <a:tr h="622389">
                <a:tc>
                  <a:txBody>
                    <a:bodyPr/>
                    <a:lstStyle/>
                    <a:p>
                      <a:pPr algn="l" fontAlgn="base"/>
                      <a:endParaRPr lang="af-ZA" sz="1500" b="0">
                        <a:effectLst/>
                      </a:endParaRPr>
                    </a:p>
                  </a:txBody>
                  <a:tcPr marL="74100" marR="74100" marT="37050" marB="37050" anchor="ctr">
                    <a:lnL>
                      <a:noFill/>
                    </a:lnL>
                    <a:lnR>
                      <a:noFill/>
                    </a:lnR>
                    <a:lnT>
                      <a:noFill/>
                    </a:lnT>
                    <a:lnB>
                      <a:noFill/>
                    </a:lnB>
                  </a:tcPr>
                </a:tc>
                <a:tc>
                  <a:txBody>
                    <a:bodyPr/>
                    <a:lstStyle/>
                    <a:p>
                      <a:pPr algn="l" fontAlgn="base"/>
                      <a:r>
                        <a:rPr lang="en-US" sz="1400" b="0" dirty="0">
                          <a:effectLst/>
                        </a:rPr>
                        <a:t>File systems provide less security in comparison to DBMS.</a:t>
                      </a:r>
                    </a:p>
                  </a:txBody>
                  <a:tcPr marL="51459" marR="51459" marT="72042" marB="72042" anchor="ctr">
                    <a:lnL>
                      <a:noFill/>
                    </a:lnL>
                    <a:lnR>
                      <a:noFill/>
                    </a:lnR>
                    <a:lnT>
                      <a:noFill/>
                    </a:lnT>
                    <a:lnB>
                      <a:noFill/>
                    </a:lnB>
                  </a:tcPr>
                </a:tc>
                <a:tc>
                  <a:txBody>
                    <a:bodyPr/>
                    <a:lstStyle/>
                    <a:p>
                      <a:pPr algn="l" fontAlgn="base"/>
                      <a:r>
                        <a:rPr lang="en-US" sz="1400" b="0">
                          <a:effectLst/>
                        </a:rPr>
                        <a:t>DBMS has more security mechanisms as compared to file system.</a:t>
                      </a:r>
                    </a:p>
                  </a:txBody>
                  <a:tcPr marL="51459" marR="51459" marT="72042" marB="72042" anchor="ctr">
                    <a:lnL>
                      <a:noFill/>
                    </a:lnL>
                    <a:lnR>
                      <a:noFill/>
                    </a:lnR>
                    <a:lnT>
                      <a:noFill/>
                    </a:lnT>
                    <a:lnB>
                      <a:noFill/>
                    </a:lnB>
                  </a:tcPr>
                </a:tc>
                <a:extLst>
                  <a:ext uri="{0D108BD9-81ED-4DB2-BD59-A6C34878D82A}">
                    <a16:rowId xmlns:a16="http://schemas.microsoft.com/office/drawing/2014/main" val="2178873302"/>
                  </a:ext>
                </a:extLst>
              </a:tr>
              <a:tr h="493760">
                <a:tc>
                  <a:txBody>
                    <a:bodyPr/>
                    <a:lstStyle/>
                    <a:p>
                      <a:pPr algn="l" fontAlgn="base"/>
                      <a:endParaRPr lang="af-ZA" sz="1500" b="0" dirty="0">
                        <a:effectLst/>
                      </a:endParaRPr>
                    </a:p>
                  </a:txBody>
                  <a:tcPr marL="74100" marR="74100" marT="37050" marB="37050" anchor="ctr">
                    <a:lnL>
                      <a:noFill/>
                    </a:lnL>
                    <a:lnR>
                      <a:noFill/>
                    </a:lnR>
                    <a:lnT>
                      <a:noFill/>
                    </a:lnT>
                    <a:lnB>
                      <a:noFill/>
                    </a:lnB>
                  </a:tcPr>
                </a:tc>
                <a:tc>
                  <a:txBody>
                    <a:bodyPr/>
                    <a:lstStyle/>
                    <a:p>
                      <a:pPr algn="l" fontAlgn="base"/>
                      <a:r>
                        <a:rPr lang="en-US" sz="1400" b="0">
                          <a:effectLst/>
                        </a:rPr>
                        <a:t>It is less expensive than DBMS.</a:t>
                      </a:r>
                    </a:p>
                  </a:txBody>
                  <a:tcPr marL="51459" marR="51459" marT="72042" marB="72042" anchor="ctr">
                    <a:lnL>
                      <a:noFill/>
                    </a:lnL>
                    <a:lnR>
                      <a:noFill/>
                    </a:lnR>
                    <a:lnT>
                      <a:noFill/>
                    </a:lnT>
                    <a:lnB>
                      <a:noFill/>
                    </a:lnB>
                  </a:tcPr>
                </a:tc>
                <a:tc>
                  <a:txBody>
                    <a:bodyPr/>
                    <a:lstStyle/>
                    <a:p>
                      <a:pPr algn="l" fontAlgn="base"/>
                      <a:r>
                        <a:rPr lang="en-US" sz="1400" b="0">
                          <a:effectLst/>
                        </a:rPr>
                        <a:t>It has a comparatively higher cost than a file system.</a:t>
                      </a:r>
                    </a:p>
                  </a:txBody>
                  <a:tcPr marL="51459" marR="51459" marT="72042" marB="72042" anchor="ctr">
                    <a:lnL>
                      <a:noFill/>
                    </a:lnL>
                    <a:lnR>
                      <a:noFill/>
                    </a:lnR>
                    <a:lnT>
                      <a:noFill/>
                    </a:lnT>
                    <a:lnB>
                      <a:noFill/>
                    </a:lnB>
                  </a:tcPr>
                </a:tc>
                <a:extLst>
                  <a:ext uri="{0D108BD9-81ED-4DB2-BD59-A6C34878D82A}">
                    <a16:rowId xmlns:a16="http://schemas.microsoft.com/office/drawing/2014/main" val="2252004263"/>
                  </a:ext>
                </a:extLst>
              </a:tr>
              <a:tr h="389747">
                <a:tc>
                  <a:txBody>
                    <a:bodyPr/>
                    <a:lstStyle/>
                    <a:p>
                      <a:pPr algn="l" fontAlgn="base"/>
                      <a:endParaRPr lang="af-ZA" sz="1500" b="0" dirty="0">
                        <a:effectLst/>
                      </a:endParaRPr>
                    </a:p>
                  </a:txBody>
                  <a:tcPr marL="74100" marR="74100" marT="37050" marB="37050" anchor="ctr">
                    <a:lnL>
                      <a:noFill/>
                    </a:lnL>
                    <a:lnR>
                      <a:noFill/>
                    </a:lnR>
                    <a:lnT>
                      <a:noFill/>
                    </a:lnT>
                    <a:lnB>
                      <a:noFill/>
                    </a:lnB>
                  </a:tcPr>
                </a:tc>
                <a:tc>
                  <a:txBody>
                    <a:bodyPr/>
                    <a:lstStyle/>
                    <a:p>
                      <a:pPr algn="l" fontAlgn="base"/>
                      <a:r>
                        <a:rPr lang="en-US" sz="1400" b="0">
                          <a:effectLst/>
                        </a:rPr>
                        <a:t>There is no data independence.</a:t>
                      </a:r>
                    </a:p>
                  </a:txBody>
                  <a:tcPr marL="51459" marR="51459" marT="72042" marB="72042" anchor="ctr">
                    <a:lnL>
                      <a:noFill/>
                    </a:lnL>
                    <a:lnR>
                      <a:noFill/>
                    </a:lnR>
                    <a:lnT>
                      <a:noFill/>
                    </a:lnT>
                    <a:lnB>
                      <a:noFill/>
                    </a:lnB>
                  </a:tcPr>
                </a:tc>
                <a:tc>
                  <a:txBody>
                    <a:bodyPr/>
                    <a:lstStyle/>
                    <a:p>
                      <a:pPr algn="l" fontAlgn="base"/>
                      <a:r>
                        <a:rPr lang="en-US" sz="1400" b="0" dirty="0">
                          <a:effectLst/>
                        </a:rPr>
                        <a:t>In DBMS data independence exists.</a:t>
                      </a:r>
                    </a:p>
                  </a:txBody>
                  <a:tcPr marL="51459" marR="51459" marT="72042" marB="72042" anchor="ctr">
                    <a:lnL>
                      <a:noFill/>
                    </a:lnL>
                    <a:lnR>
                      <a:noFill/>
                    </a:lnR>
                    <a:lnT>
                      <a:noFill/>
                    </a:lnT>
                    <a:lnB>
                      <a:noFill/>
                    </a:lnB>
                  </a:tcPr>
                </a:tc>
                <a:extLst>
                  <a:ext uri="{0D108BD9-81ED-4DB2-BD59-A6C34878D82A}">
                    <a16:rowId xmlns:a16="http://schemas.microsoft.com/office/drawing/2014/main" val="2172998855"/>
                  </a:ext>
                </a:extLst>
              </a:tr>
            </a:tbl>
          </a:graphicData>
        </a:graphic>
      </p:graphicFrame>
      <p:sp>
        <p:nvSpPr>
          <p:cNvPr id="5" name="Rectangle 1">
            <a:extLst>
              <a:ext uri="{FF2B5EF4-FFF2-40B4-BE49-F238E27FC236}">
                <a16:creationId xmlns:a16="http://schemas.microsoft.com/office/drawing/2014/main" id="{E0B9C64F-C4A3-43FB-877D-6EC0A5819AF0}"/>
              </a:ext>
            </a:extLst>
          </p:cNvPr>
          <p:cNvSpPr>
            <a:spLocks noChangeArrowheads="1"/>
          </p:cNvSpPr>
          <p:nvPr/>
        </p:nvSpPr>
        <p:spPr bwMode="auto">
          <a:xfrm>
            <a:off x="896390" y="532839"/>
            <a:ext cx="9211888"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ne-NP" b="1" i="0" u="none" strike="noStrike" cap="none" normalizeH="0" baseline="0" dirty="0">
                <a:ln>
                  <a:noFill/>
                </a:ln>
                <a:solidFill>
                  <a:srgbClr val="273239"/>
                </a:solidFill>
                <a:effectLst/>
                <a:latin typeface="urw-din"/>
              </a:rPr>
              <a:t>Difference between File System and DBMS :</a:t>
            </a:r>
            <a:r>
              <a:rPr kumimoji="0" lang="ne-NP" altLang="ne-NP" b="0" i="0" u="none" strike="noStrike" cap="none" normalizeH="0" baseline="0" dirty="0">
                <a:ln>
                  <a:noFill/>
                </a:ln>
                <a:solidFill>
                  <a:srgbClr val="273239"/>
                </a:solidFill>
                <a:effectLst/>
                <a:latin typeface="urw-din"/>
              </a:rPr>
              <a:t> </a:t>
            </a:r>
            <a:br>
              <a:rPr kumimoji="0" lang="ne-NP" altLang="ne-NP" sz="1200" b="0" i="0" u="none" strike="noStrike" cap="none" normalizeH="0" baseline="0" dirty="0">
                <a:ln>
                  <a:noFill/>
                </a:ln>
                <a:solidFill>
                  <a:srgbClr val="273239"/>
                </a:solidFill>
                <a:effectLst/>
                <a:latin typeface="urw-din"/>
              </a:rPr>
            </a:br>
            <a:r>
              <a:rPr kumimoji="0" lang="ne-NP" altLang="ne-NP" sz="1200" b="0" i="0" u="none" strike="noStrike" cap="none" normalizeH="0" baseline="0" dirty="0">
                <a:ln>
                  <a:noFill/>
                </a:ln>
                <a:solidFill>
                  <a:srgbClr val="273239"/>
                </a:solidFill>
                <a:effectLst/>
                <a:latin typeface="urw-din"/>
              </a:rPr>
              <a:t> </a:t>
            </a:r>
            <a:endParaRPr kumimoji="0" lang="ne-NP" altLang="ne-N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4131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FA6EA-F81F-40EA-BD1C-3F9F682DF19F}"/>
              </a:ext>
            </a:extLst>
          </p:cNvPr>
          <p:cNvSpPr>
            <a:spLocks noGrp="1"/>
          </p:cNvSpPr>
          <p:nvPr>
            <p:ph type="title"/>
          </p:nvPr>
        </p:nvSpPr>
        <p:spPr/>
        <p:txBody>
          <a:bodyPr/>
          <a:lstStyle/>
          <a:p>
            <a:r>
              <a:rPr lang="en-US" dirty="0"/>
              <a:t>Transaction Management</a:t>
            </a:r>
            <a:endParaRPr lang="ne-NP" dirty="0"/>
          </a:p>
        </p:txBody>
      </p:sp>
      <p:sp>
        <p:nvSpPr>
          <p:cNvPr id="3" name="Content Placeholder 2">
            <a:extLst>
              <a:ext uri="{FF2B5EF4-FFF2-40B4-BE49-F238E27FC236}">
                <a16:creationId xmlns:a16="http://schemas.microsoft.com/office/drawing/2014/main" id="{D903B0A6-759D-4EA1-BFA3-5F07332410BB}"/>
              </a:ext>
            </a:extLst>
          </p:cNvPr>
          <p:cNvSpPr>
            <a:spLocks noGrp="1"/>
          </p:cNvSpPr>
          <p:nvPr>
            <p:ph idx="1"/>
          </p:nvPr>
        </p:nvSpPr>
        <p:spPr/>
        <p:txBody>
          <a:bodyPr/>
          <a:lstStyle/>
          <a:p>
            <a:r>
              <a:rPr lang="en-US" b="0" i="0" dirty="0">
                <a:solidFill>
                  <a:srgbClr val="000000"/>
                </a:solidFill>
                <a:effectLst/>
                <a:latin typeface="Arial" panose="020B0604020202020204" pitchFamily="34" charset="0"/>
              </a:rPr>
              <a:t>A transaction can be defined as a group of tasks. A single task is the minimum processing unit which cannot be divided further.</a:t>
            </a:r>
          </a:p>
          <a:p>
            <a:r>
              <a:rPr lang="en-US" b="0" i="0" dirty="0">
                <a:solidFill>
                  <a:srgbClr val="000000"/>
                </a:solidFill>
                <a:effectLst/>
                <a:latin typeface="Arial" panose="020B0604020202020204" pitchFamily="34" charset="0"/>
              </a:rPr>
              <a:t>A transaction is a unit of work that is performed against a database. Transactions are units or sequences of work accomplished in a logical order, whether in a manual fashion by a user or automatically by some sort of a database program</a:t>
            </a:r>
            <a:endParaRPr lang="ne-NP" dirty="0"/>
          </a:p>
        </p:txBody>
      </p:sp>
    </p:spTree>
    <p:extLst>
      <p:ext uri="{BB962C8B-B14F-4D97-AF65-F5344CB8AC3E}">
        <p14:creationId xmlns:p14="http://schemas.microsoft.com/office/powerpoint/2010/main" val="4294844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B021-D8FC-472A-BAB4-5BFC8E9C7AA2}"/>
              </a:ext>
            </a:extLst>
          </p:cNvPr>
          <p:cNvSpPr>
            <a:spLocks noGrp="1"/>
          </p:cNvSpPr>
          <p:nvPr>
            <p:ph type="title"/>
          </p:nvPr>
        </p:nvSpPr>
        <p:spPr/>
        <p:txBody>
          <a:bodyPr/>
          <a:lstStyle/>
          <a:p>
            <a:endParaRPr lang="ne-NP"/>
          </a:p>
        </p:txBody>
      </p:sp>
      <p:sp>
        <p:nvSpPr>
          <p:cNvPr id="4" name="Rectangle 1">
            <a:extLst>
              <a:ext uri="{FF2B5EF4-FFF2-40B4-BE49-F238E27FC236}">
                <a16:creationId xmlns:a16="http://schemas.microsoft.com/office/drawing/2014/main" id="{76E58ED0-2722-4AF1-86C9-D53E9C69E5C7}"/>
              </a:ext>
            </a:extLst>
          </p:cNvPr>
          <p:cNvSpPr>
            <a:spLocks noGrp="1" noChangeArrowheads="1"/>
          </p:cNvSpPr>
          <p:nvPr>
            <p:ph idx="1"/>
          </p:nvPr>
        </p:nvSpPr>
        <p:spPr bwMode="auto">
          <a:xfrm>
            <a:off x="838200" y="1800693"/>
            <a:ext cx="9975209" cy="440120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ne-NP"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Let’s take an example of a simple transaction. Suppose a bank employee transfers Rs 500 from A's account to B's account. This very simple and small transaction involves several low-level tasks.</a:t>
            </a:r>
            <a:endParaRPr kumimoji="0" lang="ne-NP" altLang="ne-NP"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ne-NP"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A’s Account</a:t>
            </a:r>
            <a:endParaRPr kumimoji="0" lang="ne-NP" altLang="ne-NP"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ne-NP"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Open_Account(A) </a:t>
            </a:r>
            <a:endParaRPr kumimoji="0" lang="en-US" altLang="ne-NP"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ne-NP"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Old_Balance = A.balance </a:t>
            </a:r>
            <a:endParaRPr kumimoji="0" lang="en-US" altLang="ne-NP"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ne-NP"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New_Balance = Old_Balance - 500 </a:t>
            </a:r>
            <a:endParaRPr kumimoji="0" lang="en-US" altLang="ne-NP"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ne-NP"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A.balance = New_Balance Close_Account(A) </a:t>
            </a:r>
            <a:endParaRPr kumimoji="0" lang="ne-NP" altLang="ne-NP"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ne-NP"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B’s Account</a:t>
            </a:r>
            <a:endParaRPr kumimoji="0" lang="ne-NP" altLang="ne-NP"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ne-NP"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Open_Account(B)</a:t>
            </a:r>
            <a:endParaRPr kumimoji="0" lang="en-US" altLang="ne-NP"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ne-NP"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Old_Balance = B.balance </a:t>
            </a:r>
            <a:endParaRPr kumimoji="0" lang="en-US" altLang="ne-NP"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ne-NP"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New_Balance = Old_Balance + 500 </a:t>
            </a:r>
            <a:endParaRPr kumimoji="0" lang="en-US" altLang="ne-NP"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ne-NP"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B.balance = New_Balance </a:t>
            </a:r>
            <a:endParaRPr kumimoji="0" lang="en-US" altLang="ne-NP"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ne-NP"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Close_Account(B)</a:t>
            </a:r>
            <a:r>
              <a:rPr kumimoji="0" lang="ne-NP" altLang="ne-NP" sz="2000" b="0" i="0" u="none" strike="noStrike" cap="none" normalizeH="0" baseline="0" dirty="0">
                <a:ln>
                  <a:noFill/>
                </a:ln>
                <a:solidFill>
                  <a:schemeClr val="tx1"/>
                </a:solidFill>
                <a:effectLst/>
              </a:rPr>
              <a:t> </a:t>
            </a:r>
            <a:endParaRPr kumimoji="0" lang="ne-NP" altLang="ne-NP"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204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975C920-073D-4B80-8018-8F3DEEC831C5}"/>
              </a:ext>
            </a:extLst>
          </p:cNvPr>
          <p:cNvSpPr>
            <a:spLocks noGrp="1" noChangeArrowheads="1"/>
          </p:cNvSpPr>
          <p:nvPr>
            <p:ph idx="1"/>
          </p:nvPr>
        </p:nvSpPr>
        <p:spPr bwMode="auto">
          <a:xfrm>
            <a:off x="906011" y="973498"/>
            <a:ext cx="9866492" cy="50208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ne-NP" sz="1800" b="0" i="0" u="none" strike="noStrike" cap="none" normalizeH="0" baseline="0" dirty="0">
                <a:ln>
                  <a:noFill/>
                </a:ln>
                <a:solidFill>
                  <a:srgbClr val="161616"/>
                </a:solidFill>
                <a:effectLst/>
                <a:latin typeface="IBM Plex Sans" panose="020B0604020202020204" pitchFamily="34" charset="0"/>
              </a:rPr>
              <a:t>In the context of transaction processing, the acronym </a:t>
            </a:r>
            <a:r>
              <a:rPr kumimoji="0" lang="ne-NP" altLang="ne-NP" sz="1800" b="0" i="1" u="none" strike="noStrike" cap="none" normalizeH="0" baseline="0" dirty="0">
                <a:ln>
                  <a:noFill/>
                </a:ln>
                <a:solidFill>
                  <a:srgbClr val="161616"/>
                </a:solidFill>
                <a:effectLst/>
                <a:latin typeface="inherit"/>
              </a:rPr>
              <a:t>ACID</a:t>
            </a:r>
            <a:r>
              <a:rPr kumimoji="0" lang="ne-NP" altLang="ne-NP" sz="1800" b="0" i="0" u="none" strike="noStrike" cap="none" normalizeH="0" baseline="0" dirty="0">
                <a:ln>
                  <a:noFill/>
                </a:ln>
                <a:solidFill>
                  <a:srgbClr val="161616"/>
                </a:solidFill>
                <a:effectLst/>
                <a:latin typeface="IBM Plex Sans" panose="020B0604020202020204" pitchFamily="34" charset="0"/>
              </a:rPr>
              <a:t> refers to the four key properties of a transaction: atomicity, consistency, isolation, and durability.</a:t>
            </a:r>
            <a:endParaRPr kumimoji="0" lang="ne-NP" altLang="ne-NP" sz="1800" b="0" i="0" u="none" strike="noStrike" cap="none" normalizeH="0" baseline="0" dirty="0">
              <a:ln>
                <a:noFill/>
              </a:ln>
              <a:solidFill>
                <a:schemeClr val="tx1"/>
              </a:solidFill>
              <a:effectLst/>
            </a:endParaRPr>
          </a:p>
          <a:p>
            <a:pPr algn="just">
              <a:buFont typeface="Arial" panose="020B0604020202020204" pitchFamily="34" charset="0"/>
              <a:buChar char="•"/>
            </a:pPr>
            <a:r>
              <a:rPr lang="en-US" sz="1800" b="1" i="0" dirty="0">
                <a:solidFill>
                  <a:srgbClr val="000000"/>
                </a:solidFill>
                <a:effectLst/>
                <a:latin typeface="Arial" panose="020B0604020202020204" pitchFamily="34" charset="0"/>
              </a:rPr>
              <a:t>Atomicity</a:t>
            </a:r>
            <a:r>
              <a:rPr lang="en-US" sz="1800" b="0" i="0" dirty="0">
                <a:solidFill>
                  <a:srgbClr val="000000"/>
                </a:solidFill>
                <a:effectLst/>
                <a:latin typeface="Arial" panose="020B0604020202020204" pitchFamily="34" charset="0"/>
              </a:rPr>
              <a:t> − This property states that a transaction must be treated as an atomic unit, that is, either all of its operations are executed or none. There must be no state in a database where a transaction is left partially completed. States should be defined either before the execution of the transaction or after the execution/abortion/failure of the transaction.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ne-NP" altLang="ne-NP" sz="1800" b="0" i="0" u="none" strike="noStrike" cap="none" normalizeH="0" baseline="0" dirty="0">
                <a:ln>
                  <a:noFill/>
                </a:ln>
                <a:solidFill>
                  <a:srgbClr val="161616"/>
                </a:solidFill>
                <a:effectLst/>
                <a:latin typeface="inherit"/>
              </a:rPr>
              <a:t>For example, in an application that transfers funds from one account to another, the atomicity property ensures that, if a debit is made successfully from one account, the corresponding credit is made to the other account.</a:t>
            </a:r>
          </a:p>
          <a:p>
            <a:pPr algn="just">
              <a:buFont typeface="Arial" panose="020B0604020202020204" pitchFamily="34" charset="0"/>
              <a:buChar char="•"/>
            </a:pPr>
            <a:r>
              <a:rPr lang="en-US" sz="1800" b="1" i="0" dirty="0">
                <a:solidFill>
                  <a:srgbClr val="000000"/>
                </a:solidFill>
                <a:effectLst/>
                <a:latin typeface="Arial" panose="020B0604020202020204" pitchFamily="34" charset="0"/>
              </a:rPr>
              <a:t>Consistency</a:t>
            </a:r>
            <a:r>
              <a:rPr lang="en-US" sz="1800" b="0" i="0" dirty="0">
                <a:solidFill>
                  <a:srgbClr val="000000"/>
                </a:solidFill>
                <a:effectLst/>
                <a:latin typeface="Arial" panose="020B0604020202020204" pitchFamily="34" charset="0"/>
              </a:rPr>
              <a:t> − The database must remain in a consistent state after any transaction. No transaction should have any adverse effect on the data residing in the database. If the database was in a consistent state before the execution of a transaction, it must remain consistent after the execution of the transaction as well.</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ne-NP" altLang="ne-NP" sz="1800" b="0" i="0" u="none" strike="noStrike" cap="none" normalizeH="0" baseline="0" dirty="0">
              <a:ln>
                <a:noFill/>
              </a:ln>
              <a:solidFill>
                <a:srgbClr val="161616"/>
              </a:solidFill>
              <a:effectLst/>
              <a:latin typeface="inheri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ne-NP" altLang="ne-NP" sz="1800" b="0" i="0" u="none" strike="noStrike" cap="none" normalizeH="0" baseline="0" dirty="0">
                <a:ln>
                  <a:noFill/>
                </a:ln>
                <a:solidFill>
                  <a:srgbClr val="161616"/>
                </a:solidFill>
                <a:effectLst/>
                <a:latin typeface="inherit"/>
              </a:rPr>
              <a:t>For example, in an application that transfers funds from one account to another, the consistency property ensures that the total value of funds in both the accounts is the same at the start and end of each transaction.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ne-NP" altLang="ne-N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6195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6E7F5-E9E1-4612-A537-731FE85AD810}"/>
              </a:ext>
            </a:extLst>
          </p:cNvPr>
          <p:cNvSpPr>
            <a:spLocks noGrp="1"/>
          </p:cNvSpPr>
          <p:nvPr>
            <p:ph type="title"/>
          </p:nvPr>
        </p:nvSpPr>
        <p:spPr/>
        <p:txBody>
          <a:bodyPr/>
          <a:lstStyle/>
          <a:p>
            <a:endParaRPr lang="ne-NP"/>
          </a:p>
        </p:txBody>
      </p:sp>
      <p:sp>
        <p:nvSpPr>
          <p:cNvPr id="3" name="Content Placeholder 2">
            <a:extLst>
              <a:ext uri="{FF2B5EF4-FFF2-40B4-BE49-F238E27FC236}">
                <a16:creationId xmlns:a16="http://schemas.microsoft.com/office/drawing/2014/main" id="{49D78FBE-37C4-4A31-BF66-CAD5FB75473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ne-NP" sz="1800" b="1" i="0" u="none" strike="noStrike" cap="none" normalizeH="0" baseline="0" dirty="0">
                <a:ln>
                  <a:noFill/>
                </a:ln>
                <a:solidFill>
                  <a:srgbClr val="161616"/>
                </a:solidFill>
                <a:effectLst/>
                <a:latin typeface="inherit"/>
              </a:rPr>
              <a:t>Isolation</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sz="1800" b="0" i="0" dirty="0">
                <a:solidFill>
                  <a:srgbClr val="000000"/>
                </a:solidFill>
                <a:effectLst/>
                <a:latin typeface="Arial" panose="020B0604020202020204" pitchFamily="34" charset="0"/>
              </a:rPr>
              <a:t>In a database system where more than one transaction are being executed simultaneously and in parallel, the property of isolation states that all the transactions will be carried out and executed as if it is the only transaction in the system. No transaction will affect the existence of any other transaction.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ne-NP" altLang="ne-NP" sz="1800" b="0" i="0" u="none" strike="noStrike" cap="none" normalizeH="0" baseline="0" dirty="0">
                <a:ln>
                  <a:noFill/>
                </a:ln>
                <a:solidFill>
                  <a:srgbClr val="161616"/>
                </a:solidFill>
                <a:effectLst/>
                <a:latin typeface="inherit"/>
              </a:rPr>
              <a:t>For example, in an application that transfers funds from one account to another, the isolation property ensures that another transaction sees the transferred funds in one account or the other, but not in both, nor in neither.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ne-NP" sz="1800" b="1" i="0" u="none" strike="noStrike" cap="none" normalizeH="0" baseline="0" dirty="0">
                <a:ln>
                  <a:noFill/>
                </a:ln>
                <a:solidFill>
                  <a:srgbClr val="161616"/>
                </a:solidFill>
                <a:effectLst/>
                <a:latin typeface="inherit"/>
              </a:rPr>
              <a:t>Durability</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sz="1800" b="0" i="0" dirty="0">
                <a:solidFill>
                  <a:srgbClr val="000000"/>
                </a:solidFill>
                <a:effectLst/>
                <a:latin typeface="Arial" panose="020B0604020202020204" pitchFamily="34" charset="0"/>
              </a:rPr>
              <a:t>The database should be durable enough to hold all its latest updates even if the system fails or restarts. If a transaction updates a chunk of data in a database and commits, then the database will hold the modified data. If a transaction commits but the system fails before the data could be written on to the disk, then that data will be updated once the system springs back into action.</a:t>
            </a:r>
            <a:r>
              <a:rPr kumimoji="0" lang="ne-NP" altLang="ne-NP" sz="1800" b="0" i="0" u="none" strike="noStrike" cap="none" normalizeH="0" baseline="0" dirty="0">
                <a:ln>
                  <a:noFill/>
                </a:ln>
                <a:solidFill>
                  <a:srgbClr val="161616"/>
                </a:solidFill>
                <a:effectLst/>
                <a:latin typeface="inherit"/>
              </a:rPr>
              <a:t>For example, in an application that transfers funds from one account to another, the durability property ensures that the changes made to each account will not be reversed.</a:t>
            </a:r>
          </a:p>
          <a:p>
            <a:endParaRPr lang="ne-NP" sz="1800" dirty="0"/>
          </a:p>
        </p:txBody>
      </p:sp>
    </p:spTree>
    <p:extLst>
      <p:ext uri="{BB962C8B-B14F-4D97-AF65-F5344CB8AC3E}">
        <p14:creationId xmlns:p14="http://schemas.microsoft.com/office/powerpoint/2010/main" val="2296099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522A2-7632-447A-B1A6-E64852A62503}"/>
              </a:ext>
            </a:extLst>
          </p:cNvPr>
          <p:cNvSpPr>
            <a:spLocks noGrp="1"/>
          </p:cNvSpPr>
          <p:nvPr>
            <p:ph type="title"/>
          </p:nvPr>
        </p:nvSpPr>
        <p:spPr/>
        <p:txBody>
          <a:bodyPr/>
          <a:lstStyle/>
          <a:p>
            <a:r>
              <a:rPr lang="en-US" b="1" i="0" dirty="0">
                <a:solidFill>
                  <a:srgbClr val="0A0002"/>
                </a:solidFill>
                <a:effectLst/>
                <a:latin typeface="roboto" panose="02000000000000000000" pitchFamily="2" charset="0"/>
              </a:rPr>
              <a:t>Database Users</a:t>
            </a:r>
            <a:br>
              <a:rPr lang="en-US" b="1" i="0" dirty="0">
                <a:solidFill>
                  <a:srgbClr val="0A0002"/>
                </a:solidFill>
                <a:effectLst/>
                <a:latin typeface="roboto" panose="02000000000000000000" pitchFamily="2" charset="0"/>
              </a:rPr>
            </a:br>
            <a:endParaRPr lang="ne-NP" dirty="0"/>
          </a:p>
        </p:txBody>
      </p:sp>
      <p:sp>
        <p:nvSpPr>
          <p:cNvPr id="3" name="Content Placeholder 2">
            <a:extLst>
              <a:ext uri="{FF2B5EF4-FFF2-40B4-BE49-F238E27FC236}">
                <a16:creationId xmlns:a16="http://schemas.microsoft.com/office/drawing/2014/main" id="{6364EF72-AA0A-4C65-B89A-44075BBB4C75}"/>
              </a:ext>
            </a:extLst>
          </p:cNvPr>
          <p:cNvSpPr>
            <a:spLocks noGrp="1"/>
          </p:cNvSpPr>
          <p:nvPr>
            <p:ph idx="1"/>
          </p:nvPr>
        </p:nvSpPr>
        <p:spPr/>
        <p:txBody>
          <a:bodyPr/>
          <a:lstStyle/>
          <a:p>
            <a:pPr algn="l"/>
            <a:r>
              <a:rPr lang="en-US" b="0" i="0" dirty="0">
                <a:solidFill>
                  <a:srgbClr val="3A3A3A"/>
                </a:solidFill>
                <a:effectLst/>
                <a:latin typeface="roboto" panose="02000000000000000000" pitchFamily="2" charset="0"/>
              </a:rPr>
              <a:t>Database users are the ones who really use and take the benefits of the database. There will be different types of users depending on their needs and way of accessing the database.</a:t>
            </a:r>
          </a:p>
          <a:p>
            <a:endParaRPr lang="ne-NP" dirty="0"/>
          </a:p>
        </p:txBody>
      </p:sp>
    </p:spTree>
    <p:extLst>
      <p:ext uri="{BB962C8B-B14F-4D97-AF65-F5344CB8AC3E}">
        <p14:creationId xmlns:p14="http://schemas.microsoft.com/office/powerpoint/2010/main" val="258137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8A40-CB09-440C-B7F8-E4C95B8CF656}"/>
              </a:ext>
            </a:extLst>
          </p:cNvPr>
          <p:cNvSpPr>
            <a:spLocks noGrp="1"/>
          </p:cNvSpPr>
          <p:nvPr>
            <p:ph type="title"/>
          </p:nvPr>
        </p:nvSpPr>
        <p:spPr/>
        <p:txBody>
          <a:bodyPr/>
          <a:lstStyle/>
          <a:p>
            <a:r>
              <a:rPr lang="en-US" dirty="0"/>
              <a:t>Data</a:t>
            </a:r>
            <a:endParaRPr lang="ne-NP" dirty="0"/>
          </a:p>
        </p:txBody>
      </p:sp>
      <p:sp>
        <p:nvSpPr>
          <p:cNvPr id="3" name="Content Placeholder 2">
            <a:extLst>
              <a:ext uri="{FF2B5EF4-FFF2-40B4-BE49-F238E27FC236}">
                <a16:creationId xmlns:a16="http://schemas.microsoft.com/office/drawing/2014/main" id="{B3FB9AC3-9088-437A-A6BE-349B9C8FC179}"/>
              </a:ext>
            </a:extLst>
          </p:cNvPr>
          <p:cNvSpPr>
            <a:spLocks noGrp="1"/>
          </p:cNvSpPr>
          <p:nvPr>
            <p:ph idx="1"/>
          </p:nvPr>
        </p:nvSpPr>
        <p:spPr/>
        <p:txBody>
          <a:bodyPr/>
          <a:lstStyle/>
          <a:p>
            <a:pPr algn="l"/>
            <a:r>
              <a:rPr lang="en-US" b="0" i="0" dirty="0">
                <a:solidFill>
                  <a:srgbClr val="212529"/>
                </a:solidFill>
                <a:effectLst/>
                <a:latin typeface="system-ui"/>
              </a:rPr>
              <a:t>.</a:t>
            </a:r>
            <a:r>
              <a:rPr lang="en-US" b="1" dirty="0">
                <a:solidFill>
                  <a:srgbClr val="212529"/>
                </a:solidFill>
                <a:latin typeface="system-ui"/>
              </a:rPr>
              <a:t> Data</a:t>
            </a:r>
            <a:r>
              <a:rPr lang="en-US" dirty="0">
                <a:solidFill>
                  <a:srgbClr val="212529"/>
                </a:solidFill>
                <a:latin typeface="system-ui"/>
              </a:rPr>
              <a:t> is nothing but facts and statistics stored or free flowing over a network, generally it's raw and unprocessed. </a:t>
            </a:r>
          </a:p>
          <a:p>
            <a:r>
              <a:rPr lang="en-US" dirty="0">
                <a:solidFill>
                  <a:srgbClr val="212529"/>
                </a:solidFill>
                <a:latin typeface="system-ui"/>
              </a:rPr>
              <a:t>For example: When you visit any website, they might store you IP address, that is data, in return they might add a cookie in your browser, marking you that you visited the website, that is data, your name, it's data, your age, it's data</a:t>
            </a:r>
            <a:endParaRPr lang="en-US" b="0" i="0" dirty="0">
              <a:solidFill>
                <a:srgbClr val="212529"/>
              </a:solidFill>
              <a:effectLst/>
              <a:latin typeface="system-ui"/>
            </a:endParaRPr>
          </a:p>
          <a:p>
            <a:endParaRPr lang="ne-NP" dirty="0"/>
          </a:p>
        </p:txBody>
      </p:sp>
    </p:spTree>
    <p:extLst>
      <p:ext uri="{BB962C8B-B14F-4D97-AF65-F5344CB8AC3E}">
        <p14:creationId xmlns:p14="http://schemas.microsoft.com/office/powerpoint/2010/main" val="3599781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CC3F-EEE2-44B3-9067-DD972433D3EB}"/>
              </a:ext>
            </a:extLst>
          </p:cNvPr>
          <p:cNvSpPr>
            <a:spLocks noGrp="1"/>
          </p:cNvSpPr>
          <p:nvPr>
            <p:ph type="title"/>
          </p:nvPr>
        </p:nvSpPr>
        <p:spPr/>
        <p:txBody>
          <a:bodyPr/>
          <a:lstStyle/>
          <a:p>
            <a:endParaRPr lang="ne-NP"/>
          </a:p>
        </p:txBody>
      </p:sp>
      <p:sp>
        <p:nvSpPr>
          <p:cNvPr id="3" name="Content Placeholder 2">
            <a:extLst>
              <a:ext uri="{FF2B5EF4-FFF2-40B4-BE49-F238E27FC236}">
                <a16:creationId xmlns:a16="http://schemas.microsoft.com/office/drawing/2014/main" id="{94DE003A-7FC6-4DF7-8AD2-1958584BACE1}"/>
              </a:ext>
            </a:extLst>
          </p:cNvPr>
          <p:cNvSpPr>
            <a:spLocks noGrp="1"/>
          </p:cNvSpPr>
          <p:nvPr>
            <p:ph idx="1"/>
          </p:nvPr>
        </p:nvSpPr>
        <p:spPr/>
        <p:txBody>
          <a:bodyPr/>
          <a:lstStyle/>
          <a:p>
            <a:endParaRPr lang="ne-NP" dirty="0"/>
          </a:p>
        </p:txBody>
      </p:sp>
      <p:sp>
        <p:nvSpPr>
          <p:cNvPr id="4" name="Oval 3">
            <a:extLst>
              <a:ext uri="{FF2B5EF4-FFF2-40B4-BE49-F238E27FC236}">
                <a16:creationId xmlns:a16="http://schemas.microsoft.com/office/drawing/2014/main" id="{80BE1B73-307E-4562-9B17-E68372EB5ED6}"/>
              </a:ext>
            </a:extLst>
          </p:cNvPr>
          <p:cNvSpPr/>
          <p:nvPr/>
        </p:nvSpPr>
        <p:spPr>
          <a:xfrm>
            <a:off x="1971413" y="2994870"/>
            <a:ext cx="1233181"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endParaRPr lang="ne-NP" dirty="0"/>
          </a:p>
        </p:txBody>
      </p:sp>
      <p:sp>
        <p:nvSpPr>
          <p:cNvPr id="5" name="Rectangle: Rounded Corners 4">
            <a:extLst>
              <a:ext uri="{FF2B5EF4-FFF2-40B4-BE49-F238E27FC236}">
                <a16:creationId xmlns:a16="http://schemas.microsoft.com/office/drawing/2014/main" id="{071F4692-846B-4123-BD49-7AB5822F7D82}"/>
              </a:ext>
            </a:extLst>
          </p:cNvPr>
          <p:cNvSpPr/>
          <p:nvPr/>
        </p:nvSpPr>
        <p:spPr>
          <a:xfrm>
            <a:off x="4412609" y="2709644"/>
            <a:ext cx="1683391" cy="2592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t>
            </a:r>
            <a:endParaRPr lang="ne-NP" dirty="0"/>
          </a:p>
        </p:txBody>
      </p:sp>
      <p:sp>
        <p:nvSpPr>
          <p:cNvPr id="6" name="Rectangle 5">
            <a:extLst>
              <a:ext uri="{FF2B5EF4-FFF2-40B4-BE49-F238E27FC236}">
                <a16:creationId xmlns:a16="http://schemas.microsoft.com/office/drawing/2014/main" id="{1B793621-DD9A-4E14-9E28-32C38A0BD431}"/>
              </a:ext>
            </a:extLst>
          </p:cNvPr>
          <p:cNvSpPr/>
          <p:nvPr/>
        </p:nvSpPr>
        <p:spPr>
          <a:xfrm>
            <a:off x="7717872" y="2994870"/>
            <a:ext cx="1275126" cy="2306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ne-NP" dirty="0"/>
          </a:p>
        </p:txBody>
      </p:sp>
      <p:cxnSp>
        <p:nvCxnSpPr>
          <p:cNvPr id="8" name="Straight Arrow Connector 7">
            <a:extLst>
              <a:ext uri="{FF2B5EF4-FFF2-40B4-BE49-F238E27FC236}">
                <a16:creationId xmlns:a16="http://schemas.microsoft.com/office/drawing/2014/main" id="{FE10A2EF-6A2C-449B-8493-85D8576EBB22}"/>
              </a:ext>
            </a:extLst>
          </p:cNvPr>
          <p:cNvCxnSpPr/>
          <p:nvPr/>
        </p:nvCxnSpPr>
        <p:spPr>
          <a:xfrm>
            <a:off x="3422708" y="4001549"/>
            <a:ext cx="81373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F662E93-4473-4001-AB3D-ADD4B418927D}"/>
              </a:ext>
            </a:extLst>
          </p:cNvPr>
          <p:cNvCxnSpPr/>
          <p:nvPr/>
        </p:nvCxnSpPr>
        <p:spPr>
          <a:xfrm>
            <a:off x="6266576" y="4001549"/>
            <a:ext cx="11409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23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A69038-5DDF-4961-BAB1-52D707D75806}"/>
              </a:ext>
            </a:extLst>
          </p:cNvPr>
          <p:cNvSpPr>
            <a:spLocks noGrp="1"/>
          </p:cNvSpPr>
          <p:nvPr>
            <p:ph idx="1"/>
          </p:nvPr>
        </p:nvSpPr>
        <p:spPr>
          <a:xfrm>
            <a:off x="436228" y="478172"/>
            <a:ext cx="10917572" cy="5698791"/>
          </a:xfrm>
        </p:spPr>
        <p:txBody>
          <a:bodyPr>
            <a:normAutofit fontScale="70000" lnSpcReduction="20000"/>
          </a:bodyPr>
          <a:lstStyle/>
          <a:p>
            <a:pPr algn="l">
              <a:buFont typeface="+mj-lt"/>
              <a:buAutoNum type="arabicPeriod"/>
            </a:pPr>
            <a:r>
              <a:rPr lang="en-US" b="1" i="0" dirty="0">
                <a:solidFill>
                  <a:srgbClr val="3A3A3A"/>
                </a:solidFill>
                <a:effectLst/>
                <a:latin typeface="roboto" panose="02000000000000000000" pitchFamily="2" charset="0"/>
              </a:rPr>
              <a:t>Application Programmers –</a:t>
            </a:r>
            <a:r>
              <a:rPr lang="en-US" b="0" i="0" dirty="0">
                <a:solidFill>
                  <a:srgbClr val="3A3A3A"/>
                </a:solidFill>
                <a:effectLst/>
                <a:latin typeface="roboto" panose="02000000000000000000" pitchFamily="2" charset="0"/>
              </a:rPr>
              <a:t> They are the developers who interact with the database by means of </a:t>
            </a:r>
            <a:r>
              <a:rPr lang="en-US" b="0" i="0" u="none" strike="noStrike" dirty="0">
                <a:solidFill>
                  <a:srgbClr val="EF00C7"/>
                </a:solidFill>
                <a:effectLst/>
                <a:latin typeface="roboto" panose="02000000000000000000" pitchFamily="2" charset="0"/>
                <a:hlinkClick r:id="rId2" tooltip="DML"/>
              </a:rPr>
              <a:t>DML</a:t>
            </a:r>
            <a:r>
              <a:rPr lang="en-US" b="0" i="0" dirty="0">
                <a:solidFill>
                  <a:srgbClr val="3A3A3A"/>
                </a:solidFill>
                <a:effectLst/>
                <a:latin typeface="roboto" panose="02000000000000000000" pitchFamily="2" charset="0"/>
              </a:rPr>
              <a:t> queries. These DML queries are written in the application programs like C, C++, </a:t>
            </a:r>
            <a:r>
              <a:rPr lang="en-US" b="0" i="0" u="none" strike="noStrike" dirty="0">
                <a:solidFill>
                  <a:srgbClr val="EF00C7"/>
                </a:solidFill>
                <a:effectLst/>
                <a:latin typeface="roboto" panose="02000000000000000000" pitchFamily="2" charset="0"/>
                <a:hlinkClick r:id="rId3" tooltip="JAVA"/>
              </a:rPr>
              <a:t>JAVA</a:t>
            </a:r>
            <a:r>
              <a:rPr lang="en-US" b="0" i="0" dirty="0">
                <a:solidFill>
                  <a:srgbClr val="3A3A3A"/>
                </a:solidFill>
                <a:effectLst/>
                <a:latin typeface="roboto" panose="02000000000000000000" pitchFamily="2" charset="0"/>
              </a:rPr>
              <a:t>, Pascal, etc. These queries are converted into object code to communicate with the database. For example, writing a C program to generate the report of employees who are working in a particular department will involve a query to fetch the data from the database. It will include an </a:t>
            </a:r>
            <a:r>
              <a:rPr lang="en-US" b="0" i="0" u="none" strike="noStrike" dirty="0">
                <a:solidFill>
                  <a:srgbClr val="EF00C7"/>
                </a:solidFill>
                <a:effectLst/>
                <a:latin typeface="roboto" panose="02000000000000000000" pitchFamily="2" charset="0"/>
                <a:hlinkClick r:id="rId4"/>
              </a:rPr>
              <a:t>embedded SQL</a:t>
            </a:r>
            <a:r>
              <a:rPr lang="en-US" b="0" i="0" dirty="0">
                <a:solidFill>
                  <a:srgbClr val="3A3A3A"/>
                </a:solidFill>
                <a:effectLst/>
                <a:latin typeface="roboto" panose="02000000000000000000" pitchFamily="2" charset="0"/>
              </a:rPr>
              <a:t> query in the C Program.</a:t>
            </a:r>
          </a:p>
          <a:p>
            <a:pPr algn="l">
              <a:buFont typeface="+mj-lt"/>
              <a:buAutoNum type="arabicPeriod"/>
            </a:pPr>
            <a:r>
              <a:rPr lang="en-US" b="1" i="0" dirty="0">
                <a:solidFill>
                  <a:srgbClr val="3A3A3A"/>
                </a:solidFill>
                <a:effectLst/>
                <a:latin typeface="roboto" panose="02000000000000000000" pitchFamily="2" charset="0"/>
              </a:rPr>
              <a:t>Sophisticated Users –</a:t>
            </a:r>
            <a:r>
              <a:rPr lang="en-US" b="0" i="0" dirty="0">
                <a:solidFill>
                  <a:srgbClr val="3A3A3A"/>
                </a:solidFill>
                <a:effectLst/>
                <a:latin typeface="roboto" panose="02000000000000000000" pitchFamily="2" charset="0"/>
              </a:rPr>
              <a:t> They are database developers, who write SQL queries to select/insert/delete/update data. They do not use any application or programs to request the database. They directly interact with the database by means of a </a:t>
            </a:r>
            <a:r>
              <a:rPr lang="en-US" b="0" i="0" u="none" strike="noStrike" dirty="0">
                <a:solidFill>
                  <a:srgbClr val="EF00C7"/>
                </a:solidFill>
                <a:effectLst/>
                <a:latin typeface="roboto" panose="02000000000000000000" pitchFamily="2" charset="0"/>
                <a:hlinkClick r:id="rId5"/>
              </a:rPr>
              <a:t>query language</a:t>
            </a:r>
            <a:r>
              <a:rPr lang="en-US" b="0" i="0" dirty="0">
                <a:solidFill>
                  <a:srgbClr val="3A3A3A"/>
                </a:solidFill>
                <a:effectLst/>
                <a:latin typeface="roboto" panose="02000000000000000000" pitchFamily="2" charset="0"/>
              </a:rPr>
              <a:t> like SQL. These users will be scientists, engineers, analysts who thoroughly study </a:t>
            </a:r>
            <a:r>
              <a:rPr lang="en-US" b="0" i="0" u="none" strike="noStrike" dirty="0">
                <a:solidFill>
                  <a:srgbClr val="EF00C7"/>
                </a:solidFill>
                <a:effectLst/>
                <a:latin typeface="roboto" panose="02000000000000000000" pitchFamily="2" charset="0"/>
                <a:hlinkClick r:id="rId6"/>
              </a:rPr>
              <a:t>SQL and DBMS</a:t>
            </a:r>
            <a:r>
              <a:rPr lang="en-US" b="0" i="0" dirty="0">
                <a:solidFill>
                  <a:srgbClr val="3A3A3A"/>
                </a:solidFill>
                <a:effectLst/>
                <a:latin typeface="roboto" panose="02000000000000000000" pitchFamily="2" charset="0"/>
              </a:rPr>
              <a:t> to apply the concepts in their requirements. In short, we can say this category includes designers and developers of DBMS and SQL.</a:t>
            </a:r>
          </a:p>
          <a:p>
            <a:pPr algn="l">
              <a:buFont typeface="+mj-lt"/>
              <a:buAutoNum type="arabicPeriod"/>
            </a:pPr>
            <a:r>
              <a:rPr lang="en-US" b="1" i="0" dirty="0">
                <a:solidFill>
                  <a:srgbClr val="3A3A3A"/>
                </a:solidFill>
                <a:effectLst/>
                <a:latin typeface="roboto" panose="02000000000000000000" pitchFamily="2" charset="0"/>
              </a:rPr>
              <a:t>Specialized Users –</a:t>
            </a:r>
            <a:r>
              <a:rPr lang="en-US" b="0" i="0" dirty="0">
                <a:solidFill>
                  <a:srgbClr val="3A3A3A"/>
                </a:solidFill>
                <a:effectLst/>
                <a:latin typeface="roboto" panose="02000000000000000000" pitchFamily="2" charset="0"/>
              </a:rPr>
              <a:t> These are also sophisticated users, but they write special database application programs. They are the developers who develop the complex programs to the requirement.</a:t>
            </a:r>
          </a:p>
          <a:p>
            <a:pPr algn="l">
              <a:buFont typeface="+mj-lt"/>
              <a:buAutoNum type="arabicPeriod"/>
            </a:pPr>
            <a:r>
              <a:rPr lang="en-US" b="1" i="0" dirty="0">
                <a:solidFill>
                  <a:srgbClr val="3A3A3A"/>
                </a:solidFill>
                <a:effectLst/>
                <a:latin typeface="roboto" panose="02000000000000000000" pitchFamily="2" charset="0"/>
              </a:rPr>
              <a:t>Stand-alone Users –</a:t>
            </a:r>
            <a:r>
              <a:rPr lang="en-US" b="0" i="0" dirty="0">
                <a:solidFill>
                  <a:srgbClr val="3A3A3A"/>
                </a:solidFill>
                <a:effectLst/>
                <a:latin typeface="roboto" panose="02000000000000000000" pitchFamily="2" charset="0"/>
              </a:rPr>
              <a:t> These users will have a stand-alone database for their personal use. These kinds of the database will have readymade database packages which will have menus and graphical interfaces.</a:t>
            </a:r>
          </a:p>
          <a:p>
            <a:pPr algn="l">
              <a:buFont typeface="+mj-lt"/>
              <a:buAutoNum type="arabicPeriod"/>
            </a:pPr>
            <a:r>
              <a:rPr lang="en-US" b="1" i="0" dirty="0">
                <a:solidFill>
                  <a:srgbClr val="3A3A3A"/>
                </a:solidFill>
                <a:effectLst/>
                <a:latin typeface="roboto" panose="02000000000000000000" pitchFamily="2" charset="0"/>
              </a:rPr>
              <a:t>Native Users –</a:t>
            </a:r>
            <a:r>
              <a:rPr lang="en-US" b="0" i="0" dirty="0">
                <a:solidFill>
                  <a:srgbClr val="3A3A3A"/>
                </a:solidFill>
                <a:effectLst/>
                <a:latin typeface="roboto" panose="02000000000000000000" pitchFamily="2" charset="0"/>
              </a:rPr>
              <a:t> these are the users who use the existing application to interact with the database. For example, online library system, ticket booking systems, ATMs </a:t>
            </a:r>
            <a:r>
              <a:rPr lang="en-US" b="0" i="0" dirty="0" err="1">
                <a:solidFill>
                  <a:srgbClr val="3A3A3A"/>
                </a:solidFill>
                <a:effectLst/>
                <a:latin typeface="roboto" panose="02000000000000000000" pitchFamily="2" charset="0"/>
              </a:rPr>
              <a:t>etc</a:t>
            </a:r>
            <a:r>
              <a:rPr lang="en-US" b="0" i="0" dirty="0">
                <a:solidFill>
                  <a:srgbClr val="3A3A3A"/>
                </a:solidFill>
                <a:effectLst/>
                <a:latin typeface="roboto" panose="02000000000000000000" pitchFamily="2" charset="0"/>
              </a:rPr>
              <a:t> which has existing application and users use them to interact with the database to fulfill their requests.</a:t>
            </a:r>
          </a:p>
          <a:p>
            <a:endParaRPr lang="ne-NP" dirty="0"/>
          </a:p>
        </p:txBody>
      </p:sp>
    </p:spTree>
    <p:extLst>
      <p:ext uri="{BB962C8B-B14F-4D97-AF65-F5344CB8AC3E}">
        <p14:creationId xmlns:p14="http://schemas.microsoft.com/office/powerpoint/2010/main" val="3472101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C638-2FED-4105-A759-50332FDBCB2A}"/>
              </a:ext>
            </a:extLst>
          </p:cNvPr>
          <p:cNvSpPr>
            <a:spLocks noGrp="1"/>
          </p:cNvSpPr>
          <p:nvPr>
            <p:ph type="title"/>
          </p:nvPr>
        </p:nvSpPr>
        <p:spPr/>
        <p:txBody>
          <a:bodyPr/>
          <a:lstStyle/>
          <a:p>
            <a:r>
              <a:rPr lang="en-US" b="1" i="0" dirty="0">
                <a:solidFill>
                  <a:srgbClr val="0A0002"/>
                </a:solidFill>
                <a:effectLst/>
                <a:latin typeface="roboto" panose="02000000000000000000" pitchFamily="2" charset="0"/>
              </a:rPr>
              <a:t>Database Administrators</a:t>
            </a:r>
            <a:br>
              <a:rPr lang="en-US" b="1" i="0" dirty="0">
                <a:solidFill>
                  <a:srgbClr val="0A0002"/>
                </a:solidFill>
                <a:effectLst/>
                <a:latin typeface="roboto" panose="02000000000000000000" pitchFamily="2" charset="0"/>
              </a:rPr>
            </a:br>
            <a:endParaRPr lang="ne-NP" dirty="0"/>
          </a:p>
        </p:txBody>
      </p:sp>
      <p:sp>
        <p:nvSpPr>
          <p:cNvPr id="3" name="Content Placeholder 2">
            <a:extLst>
              <a:ext uri="{FF2B5EF4-FFF2-40B4-BE49-F238E27FC236}">
                <a16:creationId xmlns:a16="http://schemas.microsoft.com/office/drawing/2014/main" id="{5EB4F82C-50D8-463F-AB8A-D2E5C0265C6C}"/>
              </a:ext>
            </a:extLst>
          </p:cNvPr>
          <p:cNvSpPr>
            <a:spLocks noGrp="1"/>
          </p:cNvSpPr>
          <p:nvPr>
            <p:ph idx="1"/>
          </p:nvPr>
        </p:nvSpPr>
        <p:spPr/>
        <p:txBody>
          <a:bodyPr>
            <a:normAutofit fontScale="92500" lnSpcReduction="10000"/>
          </a:bodyPr>
          <a:lstStyle/>
          <a:p>
            <a:pPr algn="l"/>
            <a:r>
              <a:rPr lang="en-US" b="0" i="0" dirty="0">
                <a:solidFill>
                  <a:srgbClr val="3A3A3A"/>
                </a:solidFill>
                <a:effectLst/>
                <a:latin typeface="roboto" panose="02000000000000000000" pitchFamily="2" charset="0"/>
              </a:rPr>
              <a:t>The life cycle of a database starts from designing, implementing to the administration of it. A database for any kind of requirement needs to be designed perfectly so that it should work without any issues. Once all the design is complete, it needs to be installed. Once this step is complete, users start using the database. The database grows as the data grows in the database. When the database becomes huge, its performance comes down. Also </a:t>
            </a:r>
            <a:r>
              <a:rPr lang="en-US" b="0" i="0" u="none" strike="noStrike" dirty="0">
                <a:solidFill>
                  <a:srgbClr val="EF00C7"/>
                </a:solidFill>
                <a:effectLst/>
                <a:latin typeface="roboto" panose="02000000000000000000" pitchFamily="2" charset="0"/>
                <a:hlinkClick r:id="rId2"/>
              </a:rPr>
              <a:t>accessing the data</a:t>
            </a:r>
            <a:r>
              <a:rPr lang="en-US" b="0" i="0" dirty="0">
                <a:solidFill>
                  <a:srgbClr val="3A3A3A"/>
                </a:solidFill>
                <a:effectLst/>
                <a:latin typeface="roboto" panose="02000000000000000000" pitchFamily="2" charset="0"/>
              </a:rPr>
              <a:t> from the database becomes a challenge. There will be unused memory in the database, making the memory inevitably huge. This administration and maintenance of the database are taken care of by the database Administrator – DBA.</a:t>
            </a:r>
            <a:br>
              <a:rPr lang="en-US" b="0" i="0" dirty="0">
                <a:solidFill>
                  <a:srgbClr val="3A3A3A"/>
                </a:solidFill>
                <a:effectLst/>
                <a:latin typeface="roboto" panose="02000000000000000000" pitchFamily="2" charset="0"/>
              </a:rPr>
            </a:br>
            <a:r>
              <a:rPr lang="en-US" b="0" i="0" dirty="0">
                <a:solidFill>
                  <a:srgbClr val="3A3A3A"/>
                </a:solidFill>
                <a:effectLst/>
                <a:latin typeface="roboto" panose="02000000000000000000" pitchFamily="2" charset="0"/>
              </a:rPr>
              <a:t>A DBA has many responsibilities. A good-performing database is in the hands of DBA.</a:t>
            </a:r>
          </a:p>
          <a:p>
            <a:endParaRPr lang="ne-NP" dirty="0"/>
          </a:p>
        </p:txBody>
      </p:sp>
    </p:spTree>
    <p:extLst>
      <p:ext uri="{BB962C8B-B14F-4D97-AF65-F5344CB8AC3E}">
        <p14:creationId xmlns:p14="http://schemas.microsoft.com/office/powerpoint/2010/main" val="322193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81F0-C838-4366-B046-47D37746D918}"/>
              </a:ext>
            </a:extLst>
          </p:cNvPr>
          <p:cNvSpPr>
            <a:spLocks noGrp="1"/>
          </p:cNvSpPr>
          <p:nvPr>
            <p:ph type="title"/>
          </p:nvPr>
        </p:nvSpPr>
        <p:spPr/>
        <p:txBody>
          <a:bodyPr/>
          <a:lstStyle/>
          <a:p>
            <a:endParaRPr lang="ne-NP"/>
          </a:p>
        </p:txBody>
      </p:sp>
      <p:sp>
        <p:nvSpPr>
          <p:cNvPr id="3" name="Content Placeholder 2">
            <a:extLst>
              <a:ext uri="{FF2B5EF4-FFF2-40B4-BE49-F238E27FC236}">
                <a16:creationId xmlns:a16="http://schemas.microsoft.com/office/drawing/2014/main" id="{592732A9-1852-4E2C-91F2-D1FC9AFAF39E}"/>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a:solidFill>
                  <a:srgbClr val="3A3A3A"/>
                </a:solidFill>
                <a:effectLst/>
                <a:latin typeface="roboto" panose="02000000000000000000" pitchFamily="2" charset="0"/>
              </a:rPr>
              <a:t>Installing and upgrading the DBMS Servers: –</a:t>
            </a:r>
            <a:r>
              <a:rPr lang="en-US" b="0" i="0" dirty="0">
                <a:solidFill>
                  <a:srgbClr val="3A3A3A"/>
                </a:solidFill>
                <a:effectLst/>
                <a:latin typeface="roboto" panose="02000000000000000000" pitchFamily="2" charset="0"/>
              </a:rPr>
              <a:t> DBA is responsible for installing a new DBMS server for the new projects. He is also responsible for upgrading these servers as there are new versions that come into the market or requirement. If there is any failure in the up-gradation of the existing servers, he should be able to revert the new changes back to the older version, thus maintaining the DBMS working. He is also responsible for updating the service packs/ hotfixes/ patches to the DBMS servers.</a:t>
            </a:r>
          </a:p>
          <a:p>
            <a:pPr algn="l">
              <a:buFont typeface="Arial" panose="020B0604020202020204" pitchFamily="34" charset="0"/>
              <a:buChar char="•"/>
            </a:pPr>
            <a:r>
              <a:rPr lang="en-US" b="1" i="0" dirty="0">
                <a:solidFill>
                  <a:srgbClr val="3A3A3A"/>
                </a:solidFill>
                <a:effectLst/>
                <a:latin typeface="roboto" panose="02000000000000000000" pitchFamily="2" charset="0"/>
              </a:rPr>
              <a:t>Design and implementation: –</a:t>
            </a:r>
            <a:r>
              <a:rPr lang="en-US" b="0" i="0" dirty="0">
                <a:solidFill>
                  <a:srgbClr val="3A3A3A"/>
                </a:solidFill>
                <a:effectLst/>
                <a:latin typeface="roboto" panose="02000000000000000000" pitchFamily="2" charset="0"/>
              </a:rPr>
              <a:t> Designing the database and implementing is also DBA’s responsibility. He should be able to decide on proper memory management, </a:t>
            </a:r>
            <a:r>
              <a:rPr lang="en-US" b="0" i="0" u="none" strike="noStrike" dirty="0">
                <a:solidFill>
                  <a:srgbClr val="EF00C7"/>
                </a:solidFill>
                <a:effectLst/>
                <a:latin typeface="roboto" panose="02000000000000000000" pitchFamily="2" charset="0"/>
                <a:hlinkClick r:id="rId2"/>
              </a:rPr>
              <a:t>file organizations</a:t>
            </a:r>
            <a:r>
              <a:rPr lang="en-US" b="0" i="0" dirty="0">
                <a:solidFill>
                  <a:srgbClr val="3A3A3A"/>
                </a:solidFill>
                <a:effectLst/>
                <a:latin typeface="roboto" panose="02000000000000000000" pitchFamily="2" charset="0"/>
              </a:rPr>
              <a:t>, error handling, log maintenance, </a:t>
            </a:r>
            <a:r>
              <a:rPr lang="en-US" b="0" i="0" dirty="0" err="1">
                <a:solidFill>
                  <a:srgbClr val="3A3A3A"/>
                </a:solidFill>
                <a:effectLst/>
                <a:latin typeface="roboto" panose="02000000000000000000" pitchFamily="2" charset="0"/>
              </a:rPr>
              <a:t>etc</a:t>
            </a:r>
            <a:r>
              <a:rPr lang="en-US" b="0" i="0" dirty="0">
                <a:solidFill>
                  <a:srgbClr val="3A3A3A"/>
                </a:solidFill>
                <a:effectLst/>
                <a:latin typeface="roboto" panose="02000000000000000000" pitchFamily="2" charset="0"/>
              </a:rPr>
              <a:t> for the database.</a:t>
            </a:r>
          </a:p>
          <a:p>
            <a:endParaRPr lang="ne-NP" dirty="0"/>
          </a:p>
        </p:txBody>
      </p:sp>
    </p:spTree>
    <p:extLst>
      <p:ext uri="{BB962C8B-B14F-4D97-AF65-F5344CB8AC3E}">
        <p14:creationId xmlns:p14="http://schemas.microsoft.com/office/powerpoint/2010/main" val="2318842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21A1-7224-4D80-AEC5-DED34B447162}"/>
              </a:ext>
            </a:extLst>
          </p:cNvPr>
          <p:cNvSpPr>
            <a:spLocks noGrp="1"/>
          </p:cNvSpPr>
          <p:nvPr>
            <p:ph type="title"/>
          </p:nvPr>
        </p:nvSpPr>
        <p:spPr/>
        <p:txBody>
          <a:bodyPr/>
          <a:lstStyle/>
          <a:p>
            <a:endParaRPr lang="ne-NP"/>
          </a:p>
        </p:txBody>
      </p:sp>
      <p:sp>
        <p:nvSpPr>
          <p:cNvPr id="3" name="Content Placeholder 2">
            <a:extLst>
              <a:ext uri="{FF2B5EF4-FFF2-40B4-BE49-F238E27FC236}">
                <a16:creationId xmlns:a16="http://schemas.microsoft.com/office/drawing/2014/main" id="{6EC05757-CD42-4D3C-9353-678845FC6809}"/>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3A3A3A"/>
                </a:solidFill>
                <a:effectLst/>
                <a:latin typeface="roboto" panose="02000000000000000000" pitchFamily="2" charset="0"/>
              </a:rPr>
              <a:t>Performance tuning: –</a:t>
            </a:r>
            <a:r>
              <a:rPr lang="en-US" b="0" i="0" dirty="0">
                <a:solidFill>
                  <a:srgbClr val="3A3A3A"/>
                </a:solidFill>
                <a:effectLst/>
                <a:latin typeface="roboto" panose="02000000000000000000" pitchFamily="2" charset="0"/>
              </a:rPr>
              <a:t> Since the database is huge and it will have lots of </a:t>
            </a:r>
            <a:r>
              <a:rPr lang="en-US" b="0" i="0" u="none" strike="noStrike" dirty="0">
                <a:solidFill>
                  <a:srgbClr val="EF00C7"/>
                </a:solidFill>
                <a:effectLst/>
                <a:latin typeface="roboto" panose="02000000000000000000" pitchFamily="2" charset="0"/>
                <a:hlinkClick r:id="rId2" tooltip="tables"/>
              </a:rPr>
              <a:t>tables</a:t>
            </a:r>
            <a:r>
              <a:rPr lang="en-US" b="0" i="0" dirty="0">
                <a:solidFill>
                  <a:srgbClr val="3A3A3A"/>
                </a:solidFill>
                <a:effectLst/>
                <a:latin typeface="roboto" panose="02000000000000000000" pitchFamily="2" charset="0"/>
              </a:rPr>
              <a:t>, data, constraints, and indices, there will be variations in the performance from time to time. Also, because of some designing issues or data growth, the database will not work as expected. It is the responsibility of the DBA to tune the database performance. He is responsible to make sure all the queries and programs work in a fraction of seconds.</a:t>
            </a:r>
          </a:p>
          <a:p>
            <a:pPr algn="l">
              <a:buFont typeface="Arial" panose="020B0604020202020204" pitchFamily="34" charset="0"/>
              <a:buChar char="•"/>
            </a:pPr>
            <a:r>
              <a:rPr lang="en-US" b="1" i="0" dirty="0">
                <a:solidFill>
                  <a:srgbClr val="3A3A3A"/>
                </a:solidFill>
                <a:effectLst/>
                <a:latin typeface="roboto" panose="02000000000000000000" pitchFamily="2" charset="0"/>
              </a:rPr>
              <a:t>Migrate database servers: –</a:t>
            </a:r>
            <a:r>
              <a:rPr lang="en-US" b="0" i="0" dirty="0">
                <a:solidFill>
                  <a:srgbClr val="3A3A3A"/>
                </a:solidFill>
                <a:effectLst/>
                <a:latin typeface="roboto" panose="02000000000000000000" pitchFamily="2" charset="0"/>
              </a:rPr>
              <a:t> Sometimes, users using oracle would like to shift to SQL server or Netezza. It is the responsibility of DBA to make sure that migration happens without any failure, and there is no data loss.</a:t>
            </a:r>
          </a:p>
          <a:p>
            <a:endParaRPr lang="ne-NP" dirty="0"/>
          </a:p>
        </p:txBody>
      </p:sp>
    </p:spTree>
    <p:extLst>
      <p:ext uri="{BB962C8B-B14F-4D97-AF65-F5344CB8AC3E}">
        <p14:creationId xmlns:p14="http://schemas.microsoft.com/office/powerpoint/2010/main" val="3784974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FA78-7AF8-40AA-BB6C-23F651F8404B}"/>
              </a:ext>
            </a:extLst>
          </p:cNvPr>
          <p:cNvSpPr>
            <a:spLocks noGrp="1"/>
          </p:cNvSpPr>
          <p:nvPr>
            <p:ph type="title"/>
          </p:nvPr>
        </p:nvSpPr>
        <p:spPr/>
        <p:txBody>
          <a:bodyPr/>
          <a:lstStyle/>
          <a:p>
            <a:endParaRPr lang="ne-NP"/>
          </a:p>
        </p:txBody>
      </p:sp>
      <p:sp>
        <p:nvSpPr>
          <p:cNvPr id="3" name="Content Placeholder 2">
            <a:extLst>
              <a:ext uri="{FF2B5EF4-FFF2-40B4-BE49-F238E27FC236}">
                <a16:creationId xmlns:a16="http://schemas.microsoft.com/office/drawing/2014/main" id="{FF5B37F8-1D8E-4BF1-824D-370713CAC2D3}"/>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u="none" strike="noStrike" dirty="0">
                <a:solidFill>
                  <a:srgbClr val="EF00C7"/>
                </a:solidFill>
                <a:effectLst/>
                <a:latin typeface="roboto" panose="02000000000000000000" pitchFamily="2" charset="0"/>
                <a:hlinkClick r:id="rId2"/>
              </a:rPr>
              <a:t>Backup and Recovery:</a:t>
            </a:r>
            <a:r>
              <a:rPr lang="en-US" b="0" i="0" dirty="0">
                <a:solidFill>
                  <a:srgbClr val="3A3A3A"/>
                </a:solidFill>
                <a:effectLst/>
                <a:latin typeface="roboto" panose="02000000000000000000" pitchFamily="2" charset="0"/>
              </a:rPr>
              <a:t> – Proper backup and recovery programs needs to be developed by DBA and has to be maintained him. This is one of the main responsibilities of DBA. Data/objects should be backed up regularly so that if there is any crash, it should be recovered without much effort and data loss.</a:t>
            </a:r>
          </a:p>
          <a:p>
            <a:pPr algn="l">
              <a:buFont typeface="Arial" panose="020B0604020202020204" pitchFamily="34" charset="0"/>
              <a:buChar char="•"/>
            </a:pPr>
            <a:r>
              <a:rPr lang="en-US" b="1" i="0" dirty="0">
                <a:solidFill>
                  <a:srgbClr val="3A3A3A"/>
                </a:solidFill>
                <a:effectLst/>
                <a:latin typeface="roboto" panose="02000000000000000000" pitchFamily="2" charset="0"/>
              </a:rPr>
              <a:t>Security: –</a:t>
            </a:r>
            <a:r>
              <a:rPr lang="en-US" b="0" i="0" dirty="0">
                <a:solidFill>
                  <a:srgbClr val="3A3A3A"/>
                </a:solidFill>
                <a:effectLst/>
                <a:latin typeface="roboto" panose="02000000000000000000" pitchFamily="2" charset="0"/>
              </a:rPr>
              <a:t> DBA is responsible for creating various database users and roles, and giving them different levels of access rights.</a:t>
            </a:r>
          </a:p>
          <a:p>
            <a:pPr algn="l">
              <a:buFont typeface="Arial" panose="020B0604020202020204" pitchFamily="34" charset="0"/>
              <a:buChar char="•"/>
            </a:pPr>
            <a:r>
              <a:rPr lang="en-US" b="1" i="0" dirty="0">
                <a:solidFill>
                  <a:srgbClr val="3A3A3A"/>
                </a:solidFill>
                <a:effectLst/>
                <a:latin typeface="roboto" panose="02000000000000000000" pitchFamily="2" charset="0"/>
              </a:rPr>
              <a:t>Documentation: –</a:t>
            </a:r>
            <a:r>
              <a:rPr lang="en-US" b="0" i="0" dirty="0">
                <a:solidFill>
                  <a:srgbClr val="3A3A3A"/>
                </a:solidFill>
                <a:effectLst/>
                <a:latin typeface="roboto" panose="02000000000000000000" pitchFamily="2" charset="0"/>
              </a:rPr>
              <a:t> DBA should be properly documenting all his activities so that if he quits or any new DBA comes in, he should be able to understand the database without any effort. He should basically maintain all his installation, backup, recovery, security methods. He should keep various reports about database performance.</a:t>
            </a:r>
          </a:p>
          <a:p>
            <a:endParaRPr lang="ne-NP" dirty="0"/>
          </a:p>
        </p:txBody>
      </p:sp>
    </p:spTree>
    <p:extLst>
      <p:ext uri="{BB962C8B-B14F-4D97-AF65-F5344CB8AC3E}">
        <p14:creationId xmlns:p14="http://schemas.microsoft.com/office/powerpoint/2010/main" val="4090662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34EB0-C9DD-442F-B418-A403B1744956}"/>
              </a:ext>
            </a:extLst>
          </p:cNvPr>
          <p:cNvSpPr>
            <a:spLocks noGrp="1"/>
          </p:cNvSpPr>
          <p:nvPr>
            <p:ph type="title"/>
          </p:nvPr>
        </p:nvSpPr>
        <p:spPr/>
        <p:txBody>
          <a:bodyPr/>
          <a:lstStyle/>
          <a:p>
            <a:r>
              <a:rPr lang="en-US" b="0" i="0" dirty="0">
                <a:solidFill>
                  <a:srgbClr val="292929"/>
                </a:solidFill>
                <a:effectLst/>
                <a:latin typeface="sohne"/>
              </a:rPr>
              <a:t>Database Architecture?</a:t>
            </a:r>
            <a:br>
              <a:rPr lang="en-US" b="0" i="0" dirty="0">
                <a:solidFill>
                  <a:srgbClr val="292929"/>
                </a:solidFill>
                <a:effectLst/>
                <a:latin typeface="sohne"/>
              </a:rPr>
            </a:br>
            <a:endParaRPr lang="ne-NP" dirty="0"/>
          </a:p>
        </p:txBody>
      </p:sp>
      <p:sp>
        <p:nvSpPr>
          <p:cNvPr id="3" name="Content Placeholder 2">
            <a:extLst>
              <a:ext uri="{FF2B5EF4-FFF2-40B4-BE49-F238E27FC236}">
                <a16:creationId xmlns:a16="http://schemas.microsoft.com/office/drawing/2014/main" id="{F3AD5EBE-D518-4E8D-9E5C-6067686A60E0}"/>
              </a:ext>
            </a:extLst>
          </p:cNvPr>
          <p:cNvSpPr>
            <a:spLocks noGrp="1"/>
          </p:cNvSpPr>
          <p:nvPr>
            <p:ph idx="1"/>
          </p:nvPr>
        </p:nvSpPr>
        <p:spPr/>
        <p:txBody>
          <a:bodyPr/>
          <a:lstStyle/>
          <a:p>
            <a:pPr marL="0" indent="0" algn="l">
              <a:buNone/>
            </a:pPr>
            <a:r>
              <a:rPr lang="en-US" b="0" i="0" dirty="0">
                <a:solidFill>
                  <a:srgbClr val="292929"/>
                </a:solidFill>
                <a:effectLst/>
                <a:latin typeface="charter"/>
              </a:rPr>
              <a:t>Database architecture uses programming languages to design a particular type of software for businesses or organizations.</a:t>
            </a:r>
          </a:p>
          <a:p>
            <a:pPr marL="0" indent="0" algn="l">
              <a:buNone/>
            </a:pPr>
            <a:r>
              <a:rPr lang="en-US" b="0" i="0" dirty="0">
                <a:solidFill>
                  <a:srgbClr val="292929"/>
                </a:solidFill>
                <a:effectLst/>
                <a:latin typeface="charter"/>
              </a:rPr>
              <a:t>Database architecture focuses on the design, development, implementation and maintenance of computer programs that store and organize information for businesses, agencies and institutions. </a:t>
            </a:r>
          </a:p>
          <a:p>
            <a:pPr marL="0" indent="0" algn="l">
              <a:buNone/>
            </a:pPr>
            <a:r>
              <a:rPr lang="en-US" b="0" i="0" dirty="0">
                <a:solidFill>
                  <a:srgbClr val="292929"/>
                </a:solidFill>
                <a:effectLst/>
                <a:latin typeface="charter"/>
              </a:rPr>
              <a:t>A database architect develops and implements software to meet the needs of users.</a:t>
            </a:r>
          </a:p>
          <a:p>
            <a:endParaRPr lang="ne-NP" dirty="0"/>
          </a:p>
        </p:txBody>
      </p:sp>
    </p:spTree>
    <p:extLst>
      <p:ext uri="{BB962C8B-B14F-4D97-AF65-F5344CB8AC3E}">
        <p14:creationId xmlns:p14="http://schemas.microsoft.com/office/powerpoint/2010/main" val="4153473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A6474-20A9-481B-AEAB-ED8151BD1491}"/>
              </a:ext>
            </a:extLst>
          </p:cNvPr>
          <p:cNvSpPr>
            <a:spLocks noGrp="1"/>
          </p:cNvSpPr>
          <p:nvPr>
            <p:ph type="title"/>
          </p:nvPr>
        </p:nvSpPr>
        <p:spPr/>
        <p:txBody>
          <a:bodyPr/>
          <a:lstStyle/>
          <a:p>
            <a:endParaRPr lang="ne-NP"/>
          </a:p>
        </p:txBody>
      </p:sp>
      <p:sp>
        <p:nvSpPr>
          <p:cNvPr id="3" name="Content Placeholder 2">
            <a:extLst>
              <a:ext uri="{FF2B5EF4-FFF2-40B4-BE49-F238E27FC236}">
                <a16:creationId xmlns:a16="http://schemas.microsoft.com/office/drawing/2014/main" id="{FB1BA2A1-97E9-4923-95AB-92277AB31204}"/>
              </a:ext>
            </a:extLst>
          </p:cNvPr>
          <p:cNvSpPr>
            <a:spLocks noGrp="1"/>
          </p:cNvSpPr>
          <p:nvPr>
            <p:ph idx="1"/>
          </p:nvPr>
        </p:nvSpPr>
        <p:spPr/>
        <p:txBody>
          <a:bodyPr/>
          <a:lstStyle/>
          <a:p>
            <a:pPr algn="l"/>
            <a:r>
              <a:rPr lang="en-US" b="0" i="0" dirty="0">
                <a:solidFill>
                  <a:srgbClr val="292929"/>
                </a:solidFill>
                <a:effectLst/>
                <a:latin typeface="charter"/>
              </a:rPr>
              <a:t>The design of a DBMS depends on its architecture. It can be centralized or decentralized or hierarchical. The architecture of a DBMS can be seen as either single tier or multi-tier. The tiers are classified as follows :</a:t>
            </a:r>
          </a:p>
          <a:p>
            <a:pPr algn="l">
              <a:buFont typeface="+mj-lt"/>
              <a:buAutoNum type="arabicPeriod"/>
            </a:pPr>
            <a:r>
              <a:rPr lang="en-US" b="1" i="0" dirty="0">
                <a:solidFill>
                  <a:srgbClr val="292929"/>
                </a:solidFill>
                <a:effectLst/>
                <a:latin typeface="charter"/>
              </a:rPr>
              <a:t>1-tier architecture</a:t>
            </a:r>
            <a:endParaRPr lang="en-US" b="0" i="0" dirty="0">
              <a:solidFill>
                <a:srgbClr val="292929"/>
              </a:solidFill>
              <a:effectLst/>
              <a:latin typeface="charter"/>
            </a:endParaRPr>
          </a:p>
          <a:p>
            <a:pPr algn="l">
              <a:buFont typeface="+mj-lt"/>
              <a:buAutoNum type="arabicPeriod"/>
            </a:pPr>
            <a:r>
              <a:rPr lang="en-US" b="1" i="0" dirty="0">
                <a:solidFill>
                  <a:srgbClr val="292929"/>
                </a:solidFill>
                <a:effectLst/>
                <a:latin typeface="charter"/>
              </a:rPr>
              <a:t>2-tier architecture</a:t>
            </a:r>
            <a:endParaRPr lang="en-US" b="0" i="0" dirty="0">
              <a:solidFill>
                <a:srgbClr val="292929"/>
              </a:solidFill>
              <a:effectLst/>
              <a:latin typeface="charter"/>
            </a:endParaRPr>
          </a:p>
          <a:p>
            <a:pPr algn="l">
              <a:buFont typeface="+mj-lt"/>
              <a:buAutoNum type="arabicPeriod"/>
            </a:pPr>
            <a:r>
              <a:rPr lang="en-US" b="1" i="0" dirty="0">
                <a:solidFill>
                  <a:srgbClr val="292929"/>
                </a:solidFill>
                <a:effectLst/>
                <a:latin typeface="charter"/>
              </a:rPr>
              <a:t>3-tier architecture</a:t>
            </a:r>
            <a:endParaRPr lang="en-US" b="0" i="0" dirty="0">
              <a:solidFill>
                <a:srgbClr val="292929"/>
              </a:solidFill>
              <a:effectLst/>
              <a:latin typeface="charter"/>
            </a:endParaRPr>
          </a:p>
          <a:p>
            <a:pPr algn="l">
              <a:buFont typeface="+mj-lt"/>
              <a:buAutoNum type="arabicPeriod"/>
            </a:pPr>
            <a:r>
              <a:rPr lang="en-US" b="1" i="0" dirty="0">
                <a:solidFill>
                  <a:srgbClr val="292929"/>
                </a:solidFill>
                <a:effectLst/>
                <a:latin typeface="charter"/>
              </a:rPr>
              <a:t>n-tier architecture</a:t>
            </a:r>
            <a:endParaRPr lang="en-US" b="0" i="0" dirty="0">
              <a:solidFill>
                <a:srgbClr val="292929"/>
              </a:solidFill>
              <a:effectLst/>
              <a:latin typeface="charter"/>
            </a:endParaRPr>
          </a:p>
          <a:p>
            <a:endParaRPr lang="ne-NP" dirty="0"/>
          </a:p>
        </p:txBody>
      </p:sp>
    </p:spTree>
    <p:extLst>
      <p:ext uri="{BB962C8B-B14F-4D97-AF65-F5344CB8AC3E}">
        <p14:creationId xmlns:p14="http://schemas.microsoft.com/office/powerpoint/2010/main" val="1888682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E8D3-141D-4CE9-A06C-34ACAC209F4C}"/>
              </a:ext>
            </a:extLst>
          </p:cNvPr>
          <p:cNvSpPr>
            <a:spLocks noGrp="1"/>
          </p:cNvSpPr>
          <p:nvPr>
            <p:ph type="title"/>
          </p:nvPr>
        </p:nvSpPr>
        <p:spPr/>
        <p:txBody>
          <a:bodyPr/>
          <a:lstStyle/>
          <a:p>
            <a:endParaRPr lang="ne-NP"/>
          </a:p>
        </p:txBody>
      </p:sp>
      <p:sp>
        <p:nvSpPr>
          <p:cNvPr id="3" name="Content Placeholder 2">
            <a:extLst>
              <a:ext uri="{FF2B5EF4-FFF2-40B4-BE49-F238E27FC236}">
                <a16:creationId xmlns:a16="http://schemas.microsoft.com/office/drawing/2014/main" id="{E37C5410-24A6-4403-BB79-0C9E878C798E}"/>
              </a:ext>
            </a:extLst>
          </p:cNvPr>
          <p:cNvSpPr>
            <a:spLocks noGrp="1"/>
          </p:cNvSpPr>
          <p:nvPr>
            <p:ph idx="1"/>
          </p:nvPr>
        </p:nvSpPr>
        <p:spPr>
          <a:xfrm>
            <a:off x="1761308" y="5100047"/>
            <a:ext cx="10515600" cy="4351338"/>
          </a:xfrm>
        </p:spPr>
        <p:txBody>
          <a:bodyPr/>
          <a:lstStyle/>
          <a:p>
            <a:endParaRPr lang="ne-NP" dirty="0"/>
          </a:p>
        </p:txBody>
      </p:sp>
      <p:sp>
        <p:nvSpPr>
          <p:cNvPr id="5" name="Rectangle 3">
            <a:extLst>
              <a:ext uri="{FF2B5EF4-FFF2-40B4-BE49-F238E27FC236}">
                <a16:creationId xmlns:a16="http://schemas.microsoft.com/office/drawing/2014/main" id="{C448B96B-5359-45C8-8376-02AA4E280ED7}"/>
              </a:ext>
            </a:extLst>
          </p:cNvPr>
          <p:cNvSpPr>
            <a:spLocks noChangeArrowheads="1"/>
          </p:cNvSpPr>
          <p:nvPr/>
        </p:nvSpPr>
        <p:spPr bwMode="auto">
          <a:xfrm>
            <a:off x="923108" y="960862"/>
            <a:ext cx="9292046" cy="5084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09465" rIns="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ne-NP" sz="2200" b="1" i="0" u="none" strike="noStrike" cap="none" normalizeH="0" baseline="0" dirty="0">
                <a:ln>
                  <a:noFill/>
                </a:ln>
                <a:solidFill>
                  <a:srgbClr val="292929"/>
                </a:solidFill>
                <a:effectLst/>
                <a:latin typeface="sohne"/>
              </a:rPr>
              <a:t>1-tier architecture:</a:t>
            </a:r>
            <a:endParaRPr kumimoji="0" lang="ne-NP" altLang="ne-NP" sz="2200" b="0" i="0" u="none" strike="noStrike" cap="none" normalizeH="0" baseline="0" dirty="0">
              <a:ln>
                <a:noFill/>
              </a:ln>
              <a:solidFill>
                <a:srgbClr val="292929"/>
              </a:solidFill>
              <a:effectLst/>
              <a:latin typeface="so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ne-NP" sz="1500" b="0" i="0" u="none" strike="noStrike" cap="none" normalizeH="0" baseline="0" dirty="0">
                <a:ln>
                  <a:noFill/>
                </a:ln>
                <a:solidFill>
                  <a:srgbClr val="292929"/>
                </a:solidFill>
                <a:effectLst/>
                <a:latin typeface="charter"/>
              </a:rPr>
              <a:t>One-tier architecture involves putting all of the required components for a software application or technology on a single server or platform.</a:t>
            </a:r>
            <a:endParaRPr kumimoji="0" lang="en-US" altLang="ne-NP" sz="1500" b="0" i="0" u="none" strike="noStrike" cap="none" normalizeH="0" baseline="0" dirty="0">
              <a:ln>
                <a:noFill/>
              </a:ln>
              <a:solidFill>
                <a:srgbClr val="292929"/>
              </a:solidFill>
              <a:effectLst/>
              <a:latin typeface="charter"/>
            </a:endParaRPr>
          </a:p>
          <a:p>
            <a:pPr lvl="0"/>
            <a:r>
              <a:rPr lang="en-US" dirty="0"/>
              <a:t>Basically, a one-tier architecture keeps all of the elements of an application, including the interface, Middleware and back-end data, in one place. Developers see these types of systems as the simplest and most direct way.</a:t>
            </a:r>
            <a:endParaRPr kumimoji="0" lang="ne-NP" altLang="ne-NP"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ne-NP" sz="1800" b="0" i="0" u="none" strike="noStrike" cap="none" normalizeH="0" baseline="0" dirty="0">
                <a:ln>
                  <a:noFill/>
                </a:ln>
                <a:solidFill>
                  <a:schemeClr val="tx1"/>
                </a:solidFill>
                <a:effectLst/>
                <a:latin typeface="Arial" panose="020B0604020202020204" pitchFamily="34" charset="0"/>
              </a:rPr>
              <a:t>  </a:t>
            </a:r>
            <a:r>
              <a:rPr kumimoji="0" lang="ne-NP" altLang="ne-NP" sz="17100" b="0" i="0" u="none" strike="noStrike" cap="none" normalizeH="0" baseline="0" dirty="0">
                <a:ln>
                  <a:noFill/>
                </a:ln>
                <a:solidFill>
                  <a:schemeClr val="tx1"/>
                </a:solidFill>
                <a:effectLst/>
                <a:latin typeface="Arial" panose="020B0604020202020204" pitchFamily="34" charset="0"/>
              </a:rPr>
              <a:t>   </a:t>
            </a:r>
            <a:endParaRPr kumimoji="0" lang="ne-NP" altLang="ne-NP"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ne-NP" altLang="ne-NP" sz="1800" b="0" i="0" u="none" strike="noStrike" cap="none" normalizeH="0" baseline="0" dirty="0">
                <a:ln>
                  <a:noFill/>
                </a:ln>
                <a:solidFill>
                  <a:schemeClr val="tx1"/>
                </a:solidFill>
                <a:effectLst/>
                <a:latin typeface="Arial" panose="020B0604020202020204" pitchFamily="34" charset="0"/>
              </a:rPr>
            </a:br>
            <a:endParaRPr kumimoji="0" lang="ne-NP" altLang="ne-NP" sz="1800" b="0" i="0" u="none" strike="noStrike" cap="none" normalizeH="0" baseline="0" dirty="0">
              <a:ln>
                <a:noFill/>
              </a:ln>
              <a:solidFill>
                <a:schemeClr val="tx1"/>
              </a:solidFill>
              <a:effectLst/>
              <a:latin typeface="Arial" panose="020B0604020202020204" pitchFamily="34" charset="0"/>
            </a:endParaRPr>
          </a:p>
        </p:txBody>
      </p:sp>
      <p:pic>
        <p:nvPicPr>
          <p:cNvPr id="1028" name="Picture 4">
            <a:extLst>
              <a:ext uri="{FF2B5EF4-FFF2-40B4-BE49-F238E27FC236}">
                <a16:creationId xmlns:a16="http://schemas.microsoft.com/office/drawing/2014/main" id="{462980C5-75D9-45CF-9321-9CF6230FD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0142" y="3172987"/>
            <a:ext cx="2857500" cy="27241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BBBDACE-F5F6-4844-B6D9-3FBB7DF126EE}"/>
              </a:ext>
            </a:extLst>
          </p:cNvPr>
          <p:cNvPicPr>
            <a:picLocks noChangeAspect="1"/>
          </p:cNvPicPr>
          <p:nvPr/>
        </p:nvPicPr>
        <p:blipFill>
          <a:blip r:embed="rId3"/>
          <a:stretch>
            <a:fillRect/>
          </a:stretch>
        </p:blipFill>
        <p:spPr>
          <a:xfrm>
            <a:off x="3320142" y="3268654"/>
            <a:ext cx="3027420" cy="2532815"/>
          </a:xfrm>
          <a:prstGeom prst="rect">
            <a:avLst/>
          </a:prstGeom>
        </p:spPr>
      </p:pic>
    </p:spTree>
    <p:extLst>
      <p:ext uri="{BB962C8B-B14F-4D97-AF65-F5344CB8AC3E}">
        <p14:creationId xmlns:p14="http://schemas.microsoft.com/office/powerpoint/2010/main" val="2989215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6B23A-B649-4916-9149-D41365B6C132}"/>
              </a:ext>
            </a:extLst>
          </p:cNvPr>
          <p:cNvSpPr>
            <a:spLocks noGrp="1"/>
          </p:cNvSpPr>
          <p:nvPr>
            <p:ph type="title"/>
          </p:nvPr>
        </p:nvSpPr>
        <p:spPr/>
        <p:txBody>
          <a:bodyPr/>
          <a:lstStyle/>
          <a:p>
            <a:r>
              <a:rPr lang="en-US" b="0" i="0" dirty="0">
                <a:solidFill>
                  <a:srgbClr val="292929"/>
                </a:solidFill>
                <a:effectLst/>
                <a:latin typeface="sohne"/>
              </a:rPr>
              <a:t>2-tier architecture:</a:t>
            </a:r>
            <a:br>
              <a:rPr lang="en-US" b="0" i="0" dirty="0">
                <a:solidFill>
                  <a:srgbClr val="292929"/>
                </a:solidFill>
                <a:effectLst/>
                <a:latin typeface="sohne"/>
              </a:rPr>
            </a:br>
            <a:endParaRPr lang="ne-NP" dirty="0"/>
          </a:p>
        </p:txBody>
      </p:sp>
      <p:sp>
        <p:nvSpPr>
          <p:cNvPr id="3" name="Content Placeholder 2">
            <a:extLst>
              <a:ext uri="{FF2B5EF4-FFF2-40B4-BE49-F238E27FC236}">
                <a16:creationId xmlns:a16="http://schemas.microsoft.com/office/drawing/2014/main" id="{C895477B-6A5A-4B6B-9C55-A95051658F70}"/>
              </a:ext>
            </a:extLst>
          </p:cNvPr>
          <p:cNvSpPr>
            <a:spLocks noGrp="1"/>
          </p:cNvSpPr>
          <p:nvPr>
            <p:ph idx="1"/>
          </p:nvPr>
        </p:nvSpPr>
        <p:spPr/>
        <p:txBody>
          <a:bodyPr/>
          <a:lstStyle/>
          <a:p>
            <a:pPr algn="l"/>
            <a:r>
              <a:rPr lang="en-US" b="0" i="0" dirty="0">
                <a:solidFill>
                  <a:srgbClr val="292929"/>
                </a:solidFill>
                <a:effectLst/>
                <a:latin typeface="charter"/>
              </a:rPr>
              <a:t>The two-tier is based on Client Server architecture. The two-tier architecture is like client server application. The direct communication takes place between client and server. There is no intermediate between client and server.</a:t>
            </a:r>
          </a:p>
          <a:p>
            <a:endParaRPr lang="ne-NP" dirty="0"/>
          </a:p>
        </p:txBody>
      </p:sp>
      <p:pic>
        <p:nvPicPr>
          <p:cNvPr id="5" name="Picture 4">
            <a:extLst>
              <a:ext uri="{FF2B5EF4-FFF2-40B4-BE49-F238E27FC236}">
                <a16:creationId xmlns:a16="http://schemas.microsoft.com/office/drawing/2014/main" id="{7852A963-25F8-4B54-9106-B40365C15795}"/>
              </a:ext>
            </a:extLst>
          </p:cNvPr>
          <p:cNvPicPr>
            <a:picLocks noChangeAspect="1"/>
          </p:cNvPicPr>
          <p:nvPr/>
        </p:nvPicPr>
        <p:blipFill>
          <a:blip r:embed="rId2"/>
          <a:stretch>
            <a:fillRect/>
          </a:stretch>
        </p:blipFill>
        <p:spPr>
          <a:xfrm>
            <a:off x="4149174" y="3294017"/>
            <a:ext cx="3893651" cy="3563983"/>
          </a:xfrm>
          <a:prstGeom prst="rect">
            <a:avLst/>
          </a:prstGeom>
        </p:spPr>
      </p:pic>
    </p:spTree>
    <p:extLst>
      <p:ext uri="{BB962C8B-B14F-4D97-AF65-F5344CB8AC3E}">
        <p14:creationId xmlns:p14="http://schemas.microsoft.com/office/powerpoint/2010/main" val="649536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7E79-07D5-497A-B072-43A92E9CB95F}"/>
              </a:ext>
            </a:extLst>
          </p:cNvPr>
          <p:cNvSpPr>
            <a:spLocks noGrp="1"/>
          </p:cNvSpPr>
          <p:nvPr>
            <p:ph type="title"/>
          </p:nvPr>
        </p:nvSpPr>
        <p:spPr/>
        <p:txBody>
          <a:bodyPr/>
          <a:lstStyle/>
          <a:p>
            <a:r>
              <a:rPr lang="en-US" dirty="0"/>
              <a:t>Information</a:t>
            </a:r>
            <a:endParaRPr lang="ne-NP" dirty="0"/>
          </a:p>
        </p:txBody>
      </p:sp>
      <p:sp>
        <p:nvSpPr>
          <p:cNvPr id="3" name="Content Placeholder 2">
            <a:extLst>
              <a:ext uri="{FF2B5EF4-FFF2-40B4-BE49-F238E27FC236}">
                <a16:creationId xmlns:a16="http://schemas.microsoft.com/office/drawing/2014/main" id="{FA287B61-90FB-42D3-A8A6-D010C484B2DB}"/>
              </a:ext>
            </a:extLst>
          </p:cNvPr>
          <p:cNvSpPr>
            <a:spLocks noGrp="1"/>
          </p:cNvSpPr>
          <p:nvPr>
            <p:ph idx="1"/>
          </p:nvPr>
        </p:nvSpPr>
        <p:spPr/>
        <p:txBody>
          <a:bodyPr/>
          <a:lstStyle/>
          <a:p>
            <a:r>
              <a:rPr lang="en-US" b="0" i="0" dirty="0">
                <a:solidFill>
                  <a:srgbClr val="212529"/>
                </a:solidFill>
                <a:effectLst/>
                <a:latin typeface="system-ui"/>
              </a:rPr>
              <a:t>Data becomes </a:t>
            </a:r>
            <a:r>
              <a:rPr lang="en-US" b="1" i="0" dirty="0">
                <a:solidFill>
                  <a:srgbClr val="212529"/>
                </a:solidFill>
                <a:effectLst/>
                <a:latin typeface="system-ui"/>
              </a:rPr>
              <a:t>information</a:t>
            </a:r>
            <a:r>
              <a:rPr lang="en-US" b="0" i="0" dirty="0">
                <a:solidFill>
                  <a:srgbClr val="212529"/>
                </a:solidFill>
                <a:effectLst/>
                <a:latin typeface="system-ui"/>
              </a:rPr>
              <a:t> when it is processed, turning it into something meaningful.</a:t>
            </a:r>
          </a:p>
        </p:txBody>
      </p:sp>
      <p:pic>
        <p:nvPicPr>
          <p:cNvPr id="4" name="Picture 3">
            <a:extLst>
              <a:ext uri="{FF2B5EF4-FFF2-40B4-BE49-F238E27FC236}">
                <a16:creationId xmlns:a16="http://schemas.microsoft.com/office/drawing/2014/main" id="{772B966D-CE7D-40C6-A02A-4040512FB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336" y="4324942"/>
            <a:ext cx="4286250" cy="1714500"/>
          </a:xfrm>
          <a:prstGeom prst="rect">
            <a:avLst/>
          </a:prstGeom>
        </p:spPr>
      </p:pic>
    </p:spTree>
    <p:extLst>
      <p:ext uri="{BB962C8B-B14F-4D97-AF65-F5344CB8AC3E}">
        <p14:creationId xmlns:p14="http://schemas.microsoft.com/office/powerpoint/2010/main" val="1699322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6416-82C4-4879-AADF-3AEAA4CDB240}"/>
              </a:ext>
            </a:extLst>
          </p:cNvPr>
          <p:cNvSpPr>
            <a:spLocks noGrp="1"/>
          </p:cNvSpPr>
          <p:nvPr>
            <p:ph type="title"/>
          </p:nvPr>
        </p:nvSpPr>
        <p:spPr/>
        <p:txBody>
          <a:bodyPr/>
          <a:lstStyle/>
          <a:p>
            <a:r>
              <a:rPr lang="en-US" b="1" i="0" dirty="0">
                <a:solidFill>
                  <a:srgbClr val="292929"/>
                </a:solidFill>
                <a:effectLst/>
                <a:latin typeface="sohne"/>
              </a:rPr>
              <a:t>3-tier architecture:</a:t>
            </a:r>
            <a:br>
              <a:rPr lang="en-US" b="0" i="0" dirty="0">
                <a:solidFill>
                  <a:srgbClr val="292929"/>
                </a:solidFill>
                <a:effectLst/>
                <a:latin typeface="sohne"/>
              </a:rPr>
            </a:br>
            <a:endParaRPr lang="ne-NP" dirty="0"/>
          </a:p>
        </p:txBody>
      </p:sp>
      <p:sp>
        <p:nvSpPr>
          <p:cNvPr id="3" name="Content Placeholder 2">
            <a:extLst>
              <a:ext uri="{FF2B5EF4-FFF2-40B4-BE49-F238E27FC236}">
                <a16:creationId xmlns:a16="http://schemas.microsoft.com/office/drawing/2014/main" id="{560F8F08-F002-4BA9-BB70-6F00DE5C2970}"/>
              </a:ext>
            </a:extLst>
          </p:cNvPr>
          <p:cNvSpPr>
            <a:spLocks noGrp="1"/>
          </p:cNvSpPr>
          <p:nvPr>
            <p:ph idx="1"/>
          </p:nvPr>
        </p:nvSpPr>
        <p:spPr/>
        <p:txBody>
          <a:bodyPr/>
          <a:lstStyle/>
          <a:p>
            <a:pPr algn="l"/>
            <a:r>
              <a:rPr lang="en-US" b="0" i="0" dirty="0">
                <a:solidFill>
                  <a:srgbClr val="292929"/>
                </a:solidFill>
                <a:effectLst/>
                <a:latin typeface="charter"/>
              </a:rPr>
              <a:t>A 3-tier architecture separates its tiers from each other based on the complexity of the users and how they use the data present in the database. It is the most widely used architecture to design a DBMS.</a:t>
            </a:r>
          </a:p>
          <a:p>
            <a:endParaRPr lang="ne-NP" dirty="0"/>
          </a:p>
        </p:txBody>
      </p:sp>
      <p:pic>
        <p:nvPicPr>
          <p:cNvPr id="5" name="Picture 4">
            <a:extLst>
              <a:ext uri="{FF2B5EF4-FFF2-40B4-BE49-F238E27FC236}">
                <a16:creationId xmlns:a16="http://schemas.microsoft.com/office/drawing/2014/main" id="{37EC5AAC-F10A-4FF2-9232-1F61D6998BE5}"/>
              </a:ext>
            </a:extLst>
          </p:cNvPr>
          <p:cNvPicPr>
            <a:picLocks noChangeAspect="1"/>
          </p:cNvPicPr>
          <p:nvPr/>
        </p:nvPicPr>
        <p:blipFill>
          <a:blip r:embed="rId2"/>
          <a:stretch>
            <a:fillRect/>
          </a:stretch>
        </p:blipFill>
        <p:spPr>
          <a:xfrm>
            <a:off x="5746458" y="3358856"/>
            <a:ext cx="4061320" cy="3035302"/>
          </a:xfrm>
          <a:prstGeom prst="rect">
            <a:avLst/>
          </a:prstGeom>
        </p:spPr>
      </p:pic>
    </p:spTree>
    <p:extLst>
      <p:ext uri="{BB962C8B-B14F-4D97-AF65-F5344CB8AC3E}">
        <p14:creationId xmlns:p14="http://schemas.microsoft.com/office/powerpoint/2010/main" val="3299056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A237-CDAF-422D-B833-B8D1FD93A526}"/>
              </a:ext>
            </a:extLst>
          </p:cNvPr>
          <p:cNvSpPr>
            <a:spLocks noGrp="1"/>
          </p:cNvSpPr>
          <p:nvPr>
            <p:ph type="title"/>
          </p:nvPr>
        </p:nvSpPr>
        <p:spPr/>
        <p:txBody>
          <a:bodyPr/>
          <a:lstStyle/>
          <a:p>
            <a:endParaRPr lang="ne-NP"/>
          </a:p>
        </p:txBody>
      </p:sp>
      <p:sp>
        <p:nvSpPr>
          <p:cNvPr id="3" name="Content Placeholder 2">
            <a:extLst>
              <a:ext uri="{FF2B5EF4-FFF2-40B4-BE49-F238E27FC236}">
                <a16:creationId xmlns:a16="http://schemas.microsoft.com/office/drawing/2014/main" id="{2AD62BF2-19F9-467F-AF8D-3D5BAE21D4B3}"/>
              </a:ext>
            </a:extLst>
          </p:cNvPr>
          <p:cNvSpPr>
            <a:spLocks noGrp="1"/>
          </p:cNvSpPr>
          <p:nvPr>
            <p:ph idx="1"/>
          </p:nvPr>
        </p:nvSpPr>
        <p:spPr/>
        <p:txBody>
          <a:bodyPr>
            <a:normAutofit fontScale="77500" lnSpcReduction="20000"/>
          </a:bodyPr>
          <a:lstStyle/>
          <a:p>
            <a:pPr algn="l"/>
            <a:r>
              <a:rPr lang="en-US" b="0" i="0" dirty="0">
                <a:solidFill>
                  <a:srgbClr val="292929"/>
                </a:solidFill>
                <a:effectLst/>
                <a:latin typeface="charter"/>
              </a:rPr>
              <a:t>This architecture has different usages with different applications. It can be used in web applications and distributed applications. The strength in particular is when using this architecture over distributed systems.</a:t>
            </a:r>
          </a:p>
          <a:p>
            <a:pPr algn="l">
              <a:buFont typeface="Arial" panose="020B0604020202020204" pitchFamily="34" charset="0"/>
              <a:buChar char="•"/>
            </a:pPr>
            <a:r>
              <a:rPr lang="en-US" b="1" i="0" dirty="0">
                <a:solidFill>
                  <a:srgbClr val="292929"/>
                </a:solidFill>
                <a:effectLst/>
                <a:latin typeface="charter"/>
              </a:rPr>
              <a:t>Database (Data) Tier</a:t>
            </a:r>
            <a:r>
              <a:rPr lang="en-US" b="0" i="0" dirty="0">
                <a:solidFill>
                  <a:srgbClr val="292929"/>
                </a:solidFill>
                <a:effectLst/>
                <a:latin typeface="charter"/>
              </a:rPr>
              <a:t> − At this tier, the database resides along with its query processing languages. We also have the relations that define the data and their constraints at this level.</a:t>
            </a:r>
          </a:p>
          <a:p>
            <a:pPr algn="l">
              <a:buFont typeface="Arial" panose="020B0604020202020204" pitchFamily="34" charset="0"/>
              <a:buChar char="•"/>
            </a:pPr>
            <a:r>
              <a:rPr lang="en-US" b="1" i="0" dirty="0">
                <a:solidFill>
                  <a:srgbClr val="292929"/>
                </a:solidFill>
                <a:effectLst/>
                <a:latin typeface="charter"/>
              </a:rPr>
              <a:t>Application (Middle) Tier</a:t>
            </a:r>
            <a:r>
              <a:rPr lang="en-US" b="0" i="0" dirty="0">
                <a:solidFill>
                  <a:srgbClr val="292929"/>
                </a:solidFill>
                <a:effectLst/>
                <a:latin typeface="charter"/>
              </a:rPr>
              <a:t> − At this tier reside the application server and the programs that access the database. For a user, this application tier presents an abstracted view of the database. End-users are unaware of any existence of the database beyond the application. At the other end, the database tier is not aware of any other user beyond the application tier. Hence, the application layer sits in the middle and acts as a mediator between the end-user and the database.</a:t>
            </a:r>
          </a:p>
          <a:p>
            <a:pPr algn="l">
              <a:buFont typeface="Arial" panose="020B0604020202020204" pitchFamily="34" charset="0"/>
              <a:buChar char="•"/>
            </a:pPr>
            <a:r>
              <a:rPr lang="en-US" b="1" i="0" dirty="0">
                <a:solidFill>
                  <a:srgbClr val="292929"/>
                </a:solidFill>
                <a:effectLst/>
                <a:latin typeface="charter"/>
              </a:rPr>
              <a:t>User (Presentation) Tier</a:t>
            </a:r>
            <a:r>
              <a:rPr lang="en-US" b="0" i="0" dirty="0">
                <a:solidFill>
                  <a:srgbClr val="292929"/>
                </a:solidFill>
                <a:effectLst/>
                <a:latin typeface="charter"/>
              </a:rPr>
              <a:t> − End-users operate on this tier and they know nothing about any existence of the database beyond this layer. At this layer, multiple views of the database can be provided by the application. All views are generated by applications that reside in the application tier.</a:t>
            </a:r>
          </a:p>
          <a:p>
            <a:endParaRPr lang="ne-NP" dirty="0"/>
          </a:p>
        </p:txBody>
      </p:sp>
    </p:spTree>
    <p:extLst>
      <p:ext uri="{BB962C8B-B14F-4D97-AF65-F5344CB8AC3E}">
        <p14:creationId xmlns:p14="http://schemas.microsoft.com/office/powerpoint/2010/main" val="3544714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5141-2DE8-49EE-AD1E-1D1B0C260356}"/>
              </a:ext>
            </a:extLst>
          </p:cNvPr>
          <p:cNvSpPr>
            <a:spLocks noGrp="1"/>
          </p:cNvSpPr>
          <p:nvPr>
            <p:ph type="title"/>
          </p:nvPr>
        </p:nvSpPr>
        <p:spPr/>
        <p:txBody>
          <a:bodyPr/>
          <a:lstStyle/>
          <a:p>
            <a:r>
              <a:rPr lang="en-US" b="1" i="0" dirty="0">
                <a:solidFill>
                  <a:srgbClr val="292929"/>
                </a:solidFill>
                <a:effectLst/>
                <a:latin typeface="sohne"/>
              </a:rPr>
              <a:t>n-tier architecture:</a:t>
            </a:r>
            <a:br>
              <a:rPr lang="en-US" b="0" i="0" dirty="0">
                <a:solidFill>
                  <a:srgbClr val="292929"/>
                </a:solidFill>
                <a:effectLst/>
                <a:latin typeface="sohne"/>
              </a:rPr>
            </a:br>
            <a:endParaRPr lang="ne-NP" dirty="0"/>
          </a:p>
        </p:txBody>
      </p:sp>
      <p:sp>
        <p:nvSpPr>
          <p:cNvPr id="3" name="Content Placeholder 2">
            <a:extLst>
              <a:ext uri="{FF2B5EF4-FFF2-40B4-BE49-F238E27FC236}">
                <a16:creationId xmlns:a16="http://schemas.microsoft.com/office/drawing/2014/main" id="{67BC4E0E-0D40-4183-956A-F2C5F185A7FD}"/>
              </a:ext>
            </a:extLst>
          </p:cNvPr>
          <p:cNvSpPr>
            <a:spLocks noGrp="1"/>
          </p:cNvSpPr>
          <p:nvPr>
            <p:ph idx="1"/>
          </p:nvPr>
        </p:nvSpPr>
        <p:spPr/>
        <p:txBody>
          <a:bodyPr/>
          <a:lstStyle/>
          <a:p>
            <a:pPr algn="l"/>
            <a:r>
              <a:rPr lang="en-US" b="0" i="0" dirty="0">
                <a:solidFill>
                  <a:srgbClr val="292929"/>
                </a:solidFill>
                <a:effectLst/>
                <a:latin typeface="charter"/>
              </a:rPr>
              <a:t>N-tier architecture would involve dividing an application into </a:t>
            </a:r>
            <a:r>
              <a:rPr lang="en-US" b="0" i="0" u="sng" dirty="0">
                <a:solidFill>
                  <a:srgbClr val="292929"/>
                </a:solidFill>
                <a:effectLst/>
                <a:latin typeface="charter"/>
                <a:hlinkClick r:id="rId2"/>
              </a:rPr>
              <a:t>three different tiers</a:t>
            </a:r>
            <a:r>
              <a:rPr lang="en-US" b="0" i="0" dirty="0">
                <a:solidFill>
                  <a:srgbClr val="292929"/>
                </a:solidFill>
                <a:effectLst/>
                <a:latin typeface="charter"/>
              </a:rPr>
              <a:t>. These would be the</a:t>
            </a:r>
          </a:p>
          <a:p>
            <a:pPr algn="l">
              <a:buFont typeface="+mj-lt"/>
              <a:buAutoNum type="arabicPeriod"/>
            </a:pPr>
            <a:r>
              <a:rPr lang="en-US" b="0" i="0" dirty="0">
                <a:solidFill>
                  <a:srgbClr val="292929"/>
                </a:solidFill>
                <a:effectLst/>
                <a:latin typeface="charter"/>
              </a:rPr>
              <a:t>logic tier,</a:t>
            </a:r>
          </a:p>
          <a:p>
            <a:pPr algn="l">
              <a:buFont typeface="+mj-lt"/>
              <a:buAutoNum type="arabicPeriod"/>
            </a:pPr>
            <a:r>
              <a:rPr lang="en-US" b="0" i="0" dirty="0">
                <a:solidFill>
                  <a:srgbClr val="292929"/>
                </a:solidFill>
                <a:effectLst/>
                <a:latin typeface="charter"/>
              </a:rPr>
              <a:t>the presentation tier, and</a:t>
            </a:r>
          </a:p>
          <a:p>
            <a:pPr algn="l">
              <a:buFont typeface="+mj-lt"/>
              <a:buAutoNum type="arabicPeriod"/>
            </a:pPr>
            <a:r>
              <a:rPr lang="en-US" b="0" i="0" dirty="0">
                <a:solidFill>
                  <a:srgbClr val="292929"/>
                </a:solidFill>
                <a:effectLst/>
                <a:latin typeface="charter"/>
              </a:rPr>
              <a:t>the data tier.</a:t>
            </a:r>
          </a:p>
          <a:p>
            <a:endParaRPr lang="ne-NP" dirty="0"/>
          </a:p>
        </p:txBody>
      </p:sp>
      <p:pic>
        <p:nvPicPr>
          <p:cNvPr id="5" name="Picture 4">
            <a:extLst>
              <a:ext uri="{FF2B5EF4-FFF2-40B4-BE49-F238E27FC236}">
                <a16:creationId xmlns:a16="http://schemas.microsoft.com/office/drawing/2014/main" id="{2B310381-0176-49F8-9020-8770D01D04E6}"/>
              </a:ext>
            </a:extLst>
          </p:cNvPr>
          <p:cNvPicPr>
            <a:picLocks noChangeAspect="1"/>
          </p:cNvPicPr>
          <p:nvPr/>
        </p:nvPicPr>
        <p:blipFill>
          <a:blip r:embed="rId3"/>
          <a:stretch>
            <a:fillRect/>
          </a:stretch>
        </p:blipFill>
        <p:spPr>
          <a:xfrm>
            <a:off x="6457950" y="2793097"/>
            <a:ext cx="4895850" cy="3067050"/>
          </a:xfrm>
          <a:prstGeom prst="rect">
            <a:avLst/>
          </a:prstGeom>
        </p:spPr>
      </p:pic>
    </p:spTree>
    <p:extLst>
      <p:ext uri="{BB962C8B-B14F-4D97-AF65-F5344CB8AC3E}">
        <p14:creationId xmlns:p14="http://schemas.microsoft.com/office/powerpoint/2010/main" val="2832277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FAA43-E2B3-4222-BC02-6010E004B1F3}"/>
              </a:ext>
            </a:extLst>
          </p:cNvPr>
          <p:cNvSpPr>
            <a:spLocks noGrp="1"/>
          </p:cNvSpPr>
          <p:nvPr>
            <p:ph idx="1"/>
          </p:nvPr>
        </p:nvSpPr>
        <p:spPr>
          <a:xfrm>
            <a:off x="629174" y="645952"/>
            <a:ext cx="10724626" cy="5531011"/>
          </a:xfrm>
        </p:spPr>
        <p:txBody>
          <a:bodyPr/>
          <a:lstStyle/>
          <a:p>
            <a:pPr marL="0" indent="0">
              <a:buNone/>
            </a:pPr>
            <a:endParaRPr lang="ne-NP" dirty="0"/>
          </a:p>
        </p:txBody>
      </p:sp>
      <p:sp>
        <p:nvSpPr>
          <p:cNvPr id="4" name="Rectangle 3">
            <a:extLst>
              <a:ext uri="{FF2B5EF4-FFF2-40B4-BE49-F238E27FC236}">
                <a16:creationId xmlns:a16="http://schemas.microsoft.com/office/drawing/2014/main" id="{1489B109-47EE-46DB-9B51-C5B7246A7690}"/>
              </a:ext>
            </a:extLst>
          </p:cNvPr>
          <p:cNvSpPr/>
          <p:nvPr/>
        </p:nvSpPr>
        <p:spPr>
          <a:xfrm>
            <a:off x="1510018" y="2764172"/>
            <a:ext cx="528507" cy="10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e-NP"/>
          </a:p>
        </p:txBody>
      </p:sp>
      <p:sp>
        <p:nvSpPr>
          <p:cNvPr id="5" name="Rectangle 4">
            <a:extLst>
              <a:ext uri="{FF2B5EF4-FFF2-40B4-BE49-F238E27FC236}">
                <a16:creationId xmlns:a16="http://schemas.microsoft.com/office/drawing/2014/main" id="{0BF7351F-177F-467B-92AA-42CAB4F004AD}"/>
              </a:ext>
            </a:extLst>
          </p:cNvPr>
          <p:cNvSpPr/>
          <p:nvPr/>
        </p:nvSpPr>
        <p:spPr>
          <a:xfrm>
            <a:off x="2709644" y="2030136"/>
            <a:ext cx="1283516" cy="2776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e-NP"/>
          </a:p>
        </p:txBody>
      </p:sp>
      <p:sp>
        <p:nvSpPr>
          <p:cNvPr id="6" name="Rectangle 5">
            <a:extLst>
              <a:ext uri="{FF2B5EF4-FFF2-40B4-BE49-F238E27FC236}">
                <a16:creationId xmlns:a16="http://schemas.microsoft.com/office/drawing/2014/main" id="{A9522053-2618-4387-B8B9-A55BF1182668}"/>
              </a:ext>
            </a:extLst>
          </p:cNvPr>
          <p:cNvSpPr/>
          <p:nvPr/>
        </p:nvSpPr>
        <p:spPr>
          <a:xfrm>
            <a:off x="5452844" y="1652631"/>
            <a:ext cx="1031846" cy="1776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e-NP"/>
          </a:p>
        </p:txBody>
      </p:sp>
      <p:sp>
        <p:nvSpPr>
          <p:cNvPr id="7" name="Rectangle 6">
            <a:extLst>
              <a:ext uri="{FF2B5EF4-FFF2-40B4-BE49-F238E27FC236}">
                <a16:creationId xmlns:a16="http://schemas.microsoft.com/office/drawing/2014/main" id="{6A2C93EE-D3E0-4880-99E8-70AF877CF5FA}"/>
              </a:ext>
            </a:extLst>
          </p:cNvPr>
          <p:cNvSpPr/>
          <p:nvPr/>
        </p:nvSpPr>
        <p:spPr>
          <a:xfrm>
            <a:off x="8019875" y="1526797"/>
            <a:ext cx="440422" cy="1776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e-NP"/>
          </a:p>
        </p:txBody>
      </p:sp>
    </p:spTree>
    <p:extLst>
      <p:ext uri="{BB962C8B-B14F-4D97-AF65-F5344CB8AC3E}">
        <p14:creationId xmlns:p14="http://schemas.microsoft.com/office/powerpoint/2010/main" val="2144000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4ECD7-859A-447F-8314-E879F1CB141E}"/>
              </a:ext>
            </a:extLst>
          </p:cNvPr>
          <p:cNvSpPr>
            <a:spLocks noGrp="1"/>
          </p:cNvSpPr>
          <p:nvPr>
            <p:ph type="title"/>
          </p:nvPr>
        </p:nvSpPr>
        <p:spPr/>
        <p:txBody>
          <a:bodyPr/>
          <a:lstStyle/>
          <a:p>
            <a:endParaRPr lang="ne-NP"/>
          </a:p>
        </p:txBody>
      </p:sp>
      <p:sp>
        <p:nvSpPr>
          <p:cNvPr id="3" name="Content Placeholder 2">
            <a:extLst>
              <a:ext uri="{FF2B5EF4-FFF2-40B4-BE49-F238E27FC236}">
                <a16:creationId xmlns:a16="http://schemas.microsoft.com/office/drawing/2014/main" id="{3AA87C4D-B706-42CC-A3A6-619C45AC60EE}"/>
              </a:ext>
            </a:extLst>
          </p:cNvPr>
          <p:cNvSpPr>
            <a:spLocks noGrp="1"/>
          </p:cNvSpPr>
          <p:nvPr>
            <p:ph idx="1"/>
          </p:nvPr>
        </p:nvSpPr>
        <p:spPr/>
        <p:txBody>
          <a:bodyPr>
            <a:normAutofit fontScale="92500" lnSpcReduction="10000"/>
          </a:bodyPr>
          <a:lstStyle/>
          <a:p>
            <a:r>
              <a:rPr lang="en-US" b="0" i="0" dirty="0">
                <a:solidFill>
                  <a:srgbClr val="292929"/>
                </a:solidFill>
                <a:effectLst/>
                <a:latin typeface="charter"/>
              </a:rPr>
              <a:t>It is the physical separation of the different parts of the application as opposed to the usually conceptual or logical separation of the elements in the model-view-controller (MVC) framework. Another difference from the MVC framework is that n-tier layers are connected linearly, meaning all communication must go through the middle layer, which is the logic tier. In MVC, there is no actual middle layer because the interaction is triangular; the control layer has access to both the view and model layers and the model also accesses the view; the controller also creates a model based on the requirements and pushes this to the view. However, they are not mutually exclusive, as the MVC framework can be used in conjunction with the n-tier architecture, with the n-tier being the overall architecture used and MVC used as the framework for the presentation tier.</a:t>
            </a:r>
            <a:endParaRPr lang="ne-NP" dirty="0"/>
          </a:p>
        </p:txBody>
      </p:sp>
    </p:spTree>
    <p:extLst>
      <p:ext uri="{BB962C8B-B14F-4D97-AF65-F5344CB8AC3E}">
        <p14:creationId xmlns:p14="http://schemas.microsoft.com/office/powerpoint/2010/main" val="2592164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EAEC-510F-46F5-85AD-6DDBB9D5F97D}"/>
              </a:ext>
            </a:extLst>
          </p:cNvPr>
          <p:cNvSpPr>
            <a:spLocks noGrp="1"/>
          </p:cNvSpPr>
          <p:nvPr>
            <p:ph type="title"/>
          </p:nvPr>
        </p:nvSpPr>
        <p:spPr/>
        <p:txBody>
          <a:bodyPr/>
          <a:lstStyle/>
          <a:p>
            <a:r>
              <a:rPr lang="en-US" dirty="0"/>
              <a:t>Database</a:t>
            </a:r>
            <a:endParaRPr lang="ne-NP" dirty="0"/>
          </a:p>
        </p:txBody>
      </p:sp>
      <p:sp>
        <p:nvSpPr>
          <p:cNvPr id="3" name="Content Placeholder 2">
            <a:extLst>
              <a:ext uri="{FF2B5EF4-FFF2-40B4-BE49-F238E27FC236}">
                <a16:creationId xmlns:a16="http://schemas.microsoft.com/office/drawing/2014/main" id="{C31E8B13-830F-4748-99CD-0E7D03CB099A}"/>
              </a:ext>
            </a:extLst>
          </p:cNvPr>
          <p:cNvSpPr>
            <a:spLocks noGrp="1"/>
          </p:cNvSpPr>
          <p:nvPr>
            <p:ph idx="1"/>
          </p:nvPr>
        </p:nvSpPr>
        <p:spPr/>
        <p:txBody>
          <a:bodyPr/>
          <a:lstStyle/>
          <a:p>
            <a:r>
              <a:rPr lang="en-US" i="0" dirty="0">
                <a:solidFill>
                  <a:srgbClr val="202124"/>
                </a:solidFill>
                <a:effectLst/>
                <a:latin typeface="arial" panose="020B0604020202020204" pitchFamily="34" charset="0"/>
              </a:rPr>
              <a:t>A database is an organized collection of structured information, or data, typically stored electronically in a computer system.</a:t>
            </a:r>
          </a:p>
          <a:p>
            <a:endParaRPr lang="ne-NP" dirty="0"/>
          </a:p>
        </p:txBody>
      </p:sp>
    </p:spTree>
    <p:extLst>
      <p:ext uri="{BB962C8B-B14F-4D97-AF65-F5344CB8AC3E}">
        <p14:creationId xmlns:p14="http://schemas.microsoft.com/office/powerpoint/2010/main" val="2315677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22C7B-62F3-4DC6-B0DD-843149F3C151}"/>
              </a:ext>
            </a:extLst>
          </p:cNvPr>
          <p:cNvSpPr>
            <a:spLocks noGrp="1"/>
          </p:cNvSpPr>
          <p:nvPr>
            <p:ph type="title"/>
          </p:nvPr>
        </p:nvSpPr>
        <p:spPr/>
        <p:txBody>
          <a:bodyPr/>
          <a:lstStyle/>
          <a:p>
            <a:r>
              <a:rPr lang="en-US" dirty="0"/>
              <a:t>`</a:t>
            </a:r>
            <a:endParaRPr lang="ne-NP" dirty="0"/>
          </a:p>
        </p:txBody>
      </p:sp>
      <p:sp>
        <p:nvSpPr>
          <p:cNvPr id="3" name="Content Placeholder 2">
            <a:extLst>
              <a:ext uri="{FF2B5EF4-FFF2-40B4-BE49-F238E27FC236}">
                <a16:creationId xmlns:a16="http://schemas.microsoft.com/office/drawing/2014/main" id="{7A730C52-D5D9-4A4C-AFA1-4BF070E399D3}"/>
              </a:ext>
            </a:extLst>
          </p:cNvPr>
          <p:cNvSpPr>
            <a:spLocks noGrp="1"/>
          </p:cNvSpPr>
          <p:nvPr>
            <p:ph idx="1"/>
          </p:nvPr>
        </p:nvSpPr>
        <p:spPr/>
        <p:txBody>
          <a:bodyPr/>
          <a:lstStyle/>
          <a:p>
            <a:r>
              <a:rPr lang="en-US" b="0" i="0" dirty="0">
                <a:solidFill>
                  <a:srgbClr val="273239"/>
                </a:solidFill>
                <a:effectLst/>
                <a:latin typeface="urw-din"/>
              </a:rPr>
              <a:t>Database Management System is basically a software that manages the collection of related data. </a:t>
            </a:r>
          </a:p>
          <a:p>
            <a:r>
              <a:rPr lang="en-US" b="0" i="0" dirty="0">
                <a:solidFill>
                  <a:srgbClr val="273239"/>
                </a:solidFill>
                <a:effectLst/>
                <a:latin typeface="urw-din"/>
              </a:rPr>
              <a:t>It is used for storing data and retrieving the data effectively when it is needed. </a:t>
            </a:r>
          </a:p>
          <a:p>
            <a:r>
              <a:rPr lang="en-US" b="0" i="0" dirty="0">
                <a:solidFill>
                  <a:srgbClr val="273239"/>
                </a:solidFill>
                <a:effectLst/>
                <a:latin typeface="urw-din"/>
              </a:rPr>
              <a:t>It also provides proper security measures for protecting the data from unauthorized access. </a:t>
            </a:r>
          </a:p>
          <a:p>
            <a:r>
              <a:rPr lang="en-US" b="0" i="0" dirty="0">
                <a:solidFill>
                  <a:srgbClr val="273239"/>
                </a:solidFill>
                <a:effectLst/>
                <a:latin typeface="urw-din"/>
              </a:rPr>
              <a:t>In Database Management System the data can be fetched by SQL queries and relational algebra. </a:t>
            </a:r>
          </a:p>
          <a:p>
            <a:r>
              <a:rPr lang="en-US" b="0" i="0" dirty="0">
                <a:solidFill>
                  <a:srgbClr val="273239"/>
                </a:solidFill>
                <a:effectLst/>
                <a:latin typeface="urw-din"/>
              </a:rPr>
              <a:t>It also provides mechanisms for data recovery and data backup. </a:t>
            </a:r>
            <a:endParaRPr lang="ne-NP" dirty="0"/>
          </a:p>
        </p:txBody>
      </p:sp>
    </p:spTree>
    <p:extLst>
      <p:ext uri="{BB962C8B-B14F-4D97-AF65-F5344CB8AC3E}">
        <p14:creationId xmlns:p14="http://schemas.microsoft.com/office/powerpoint/2010/main" val="3094231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A1530-5F0F-4E0E-A11E-5291B8A89530}"/>
              </a:ext>
            </a:extLst>
          </p:cNvPr>
          <p:cNvSpPr>
            <a:spLocks noGrp="1"/>
          </p:cNvSpPr>
          <p:nvPr>
            <p:ph type="title"/>
          </p:nvPr>
        </p:nvSpPr>
        <p:spPr/>
        <p:txBody>
          <a:bodyPr/>
          <a:lstStyle/>
          <a:p>
            <a:r>
              <a:rPr lang="en-US" dirty="0"/>
              <a:t>DBMS</a:t>
            </a:r>
            <a:endParaRPr lang="ne-NP" dirty="0"/>
          </a:p>
        </p:txBody>
      </p:sp>
      <p:sp>
        <p:nvSpPr>
          <p:cNvPr id="3" name="Content Placeholder 2">
            <a:extLst>
              <a:ext uri="{FF2B5EF4-FFF2-40B4-BE49-F238E27FC236}">
                <a16:creationId xmlns:a16="http://schemas.microsoft.com/office/drawing/2014/main" id="{70CCBDB5-3A62-4CCE-BF79-B88D9EAA1A85}"/>
              </a:ext>
            </a:extLst>
          </p:cNvPr>
          <p:cNvSpPr>
            <a:spLocks noGrp="1"/>
          </p:cNvSpPr>
          <p:nvPr>
            <p:ph idx="1"/>
          </p:nvPr>
        </p:nvSpPr>
        <p:spPr/>
        <p:txBody>
          <a:bodyPr>
            <a:normAutofit lnSpcReduction="10000"/>
          </a:bodyPr>
          <a:lstStyle/>
          <a:p>
            <a:pPr algn="l"/>
            <a:r>
              <a:rPr lang="en-US" b="0" i="0" dirty="0">
                <a:solidFill>
                  <a:srgbClr val="222222"/>
                </a:solidFill>
                <a:effectLst/>
                <a:latin typeface="Source Sans Pro" panose="020B0503030403020204" pitchFamily="34" charset="0"/>
              </a:rPr>
              <a:t>A database is a systematic collection of data. They support electronic storage and manipulation of data. Databases make data management easy.</a:t>
            </a:r>
          </a:p>
          <a:p>
            <a:pPr algn="l"/>
            <a:r>
              <a:rPr lang="en-US" b="0" i="0" dirty="0">
                <a:solidFill>
                  <a:srgbClr val="222222"/>
                </a:solidFill>
                <a:effectLst/>
                <a:latin typeface="Source Sans Pro" panose="020B0503030403020204" pitchFamily="34" charset="0"/>
              </a:rPr>
              <a:t>Let us discuss a database example: An online telephone directory uses a database to store data of people, phone numbers, and other contact details. Your electricity service provider uses a database to manage billing, client-related issues, handle fault data, etc.</a:t>
            </a:r>
          </a:p>
          <a:p>
            <a:pPr algn="l"/>
            <a:r>
              <a:rPr lang="en-US" b="0" i="0" dirty="0">
                <a:solidFill>
                  <a:srgbClr val="222222"/>
                </a:solidFill>
                <a:effectLst/>
                <a:latin typeface="Source Sans Pro" panose="020B0503030403020204" pitchFamily="34" charset="0"/>
              </a:rPr>
              <a:t>Let us also consider Facebook. It needs to store, manipulate, and present data related to members, their friends, member activities, messages, advertisements, and a lot more. We can provide a countless number of examples for the usage of databases.</a:t>
            </a:r>
          </a:p>
        </p:txBody>
      </p:sp>
    </p:spTree>
    <p:extLst>
      <p:ext uri="{BB962C8B-B14F-4D97-AF65-F5344CB8AC3E}">
        <p14:creationId xmlns:p14="http://schemas.microsoft.com/office/powerpoint/2010/main" val="457794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54038-48C5-4A71-832F-09F121BE021B}"/>
              </a:ext>
            </a:extLst>
          </p:cNvPr>
          <p:cNvSpPr>
            <a:spLocks noGrp="1"/>
          </p:cNvSpPr>
          <p:nvPr>
            <p:ph type="title"/>
          </p:nvPr>
        </p:nvSpPr>
        <p:spPr/>
        <p:txBody>
          <a:bodyPr/>
          <a:lstStyle/>
          <a:p>
            <a:endParaRPr lang="ne-NP"/>
          </a:p>
        </p:txBody>
      </p:sp>
      <p:pic>
        <p:nvPicPr>
          <p:cNvPr id="5" name="Content Placeholder 4">
            <a:extLst>
              <a:ext uri="{FF2B5EF4-FFF2-40B4-BE49-F238E27FC236}">
                <a16:creationId xmlns:a16="http://schemas.microsoft.com/office/drawing/2014/main" id="{DAC1C3AF-CF4F-41A6-ABC6-DF4BFB02D9EB}"/>
              </a:ext>
            </a:extLst>
          </p:cNvPr>
          <p:cNvPicPr>
            <a:picLocks noGrp="1" noChangeAspect="1"/>
          </p:cNvPicPr>
          <p:nvPr>
            <p:ph idx="1"/>
          </p:nvPr>
        </p:nvPicPr>
        <p:blipFill>
          <a:blip r:embed="rId2"/>
          <a:stretch>
            <a:fillRect/>
          </a:stretch>
        </p:blipFill>
        <p:spPr>
          <a:xfrm>
            <a:off x="2972068" y="1825625"/>
            <a:ext cx="6247864" cy="4351338"/>
          </a:xfrm>
        </p:spPr>
      </p:pic>
    </p:spTree>
    <p:extLst>
      <p:ext uri="{BB962C8B-B14F-4D97-AF65-F5344CB8AC3E}">
        <p14:creationId xmlns:p14="http://schemas.microsoft.com/office/powerpoint/2010/main" val="259883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3FBE-B938-4DE7-BC00-9BCF3FC49F56}"/>
              </a:ext>
            </a:extLst>
          </p:cNvPr>
          <p:cNvSpPr>
            <a:spLocks noGrp="1"/>
          </p:cNvSpPr>
          <p:nvPr>
            <p:ph type="title"/>
          </p:nvPr>
        </p:nvSpPr>
        <p:spPr/>
        <p:txBody>
          <a:bodyPr/>
          <a:lstStyle/>
          <a:p>
            <a:r>
              <a:rPr lang="en-US" dirty="0"/>
              <a:t>DBMS Example</a:t>
            </a:r>
            <a:endParaRPr lang="ne-NP" dirty="0"/>
          </a:p>
        </p:txBody>
      </p:sp>
      <p:sp>
        <p:nvSpPr>
          <p:cNvPr id="3" name="Content Placeholder 2">
            <a:extLst>
              <a:ext uri="{FF2B5EF4-FFF2-40B4-BE49-F238E27FC236}">
                <a16:creationId xmlns:a16="http://schemas.microsoft.com/office/drawing/2014/main" id="{FD44F0BD-0956-4BB9-808D-CDF56F060DED}"/>
              </a:ext>
            </a:extLst>
          </p:cNvPr>
          <p:cNvSpPr>
            <a:spLocks noGrp="1"/>
          </p:cNvSpPr>
          <p:nvPr>
            <p:ph idx="1"/>
          </p:nvPr>
        </p:nvSpPr>
        <p:spPr/>
        <p:txBody>
          <a:bodyPr/>
          <a:lstStyle/>
          <a:p>
            <a:pPr algn="l"/>
            <a:r>
              <a:rPr lang="en-US" b="0" i="0" dirty="0">
                <a:solidFill>
                  <a:srgbClr val="212529"/>
                </a:solidFill>
                <a:effectLst/>
                <a:latin typeface="system-ui"/>
              </a:rPr>
              <a:t>Here are some examples of popular DBMS used these days:</a:t>
            </a:r>
          </a:p>
          <a:p>
            <a:pPr algn="l">
              <a:buFont typeface="Arial" panose="020B0604020202020204" pitchFamily="34" charset="0"/>
              <a:buChar char="•"/>
            </a:pPr>
            <a:r>
              <a:rPr lang="en-US" b="0" i="0" dirty="0" err="1">
                <a:solidFill>
                  <a:srgbClr val="212529"/>
                </a:solidFill>
                <a:effectLst/>
                <a:latin typeface="system-ui"/>
              </a:rPr>
              <a:t>MySql</a:t>
            </a:r>
            <a:endParaRPr lang="en-US" b="0" i="0" dirty="0">
              <a:solidFill>
                <a:srgbClr val="212529"/>
              </a:solidFill>
              <a:effectLst/>
              <a:latin typeface="system-ui"/>
            </a:endParaRPr>
          </a:p>
          <a:p>
            <a:pPr algn="l">
              <a:buFont typeface="Arial" panose="020B0604020202020204" pitchFamily="34" charset="0"/>
              <a:buChar char="•"/>
            </a:pPr>
            <a:r>
              <a:rPr lang="en-US" b="0" i="0" dirty="0">
                <a:solidFill>
                  <a:srgbClr val="212529"/>
                </a:solidFill>
                <a:effectLst/>
                <a:latin typeface="system-ui"/>
              </a:rPr>
              <a:t>Oracle</a:t>
            </a:r>
          </a:p>
          <a:p>
            <a:pPr algn="l">
              <a:buFont typeface="Arial" panose="020B0604020202020204" pitchFamily="34" charset="0"/>
              <a:buChar char="•"/>
            </a:pPr>
            <a:r>
              <a:rPr lang="en-US" b="0" i="0" dirty="0">
                <a:solidFill>
                  <a:srgbClr val="212529"/>
                </a:solidFill>
                <a:effectLst/>
                <a:latin typeface="system-ui"/>
              </a:rPr>
              <a:t>SQL Server</a:t>
            </a:r>
          </a:p>
          <a:p>
            <a:pPr algn="l">
              <a:buFont typeface="Arial" panose="020B0604020202020204" pitchFamily="34" charset="0"/>
              <a:buChar char="•"/>
            </a:pPr>
            <a:r>
              <a:rPr lang="en-US" b="0" i="0" dirty="0">
                <a:solidFill>
                  <a:srgbClr val="212529"/>
                </a:solidFill>
                <a:effectLst/>
                <a:latin typeface="system-ui"/>
              </a:rPr>
              <a:t>IBM DB2</a:t>
            </a:r>
          </a:p>
          <a:p>
            <a:pPr algn="l">
              <a:buFont typeface="Arial" panose="020B0604020202020204" pitchFamily="34" charset="0"/>
              <a:buChar char="•"/>
            </a:pPr>
            <a:r>
              <a:rPr lang="en-US" b="0" i="0" dirty="0">
                <a:solidFill>
                  <a:srgbClr val="212529"/>
                </a:solidFill>
                <a:effectLst/>
                <a:latin typeface="system-ui"/>
              </a:rPr>
              <a:t>PostgreSQL</a:t>
            </a:r>
          </a:p>
          <a:p>
            <a:pPr algn="l">
              <a:buFont typeface="Arial" panose="020B0604020202020204" pitchFamily="34" charset="0"/>
              <a:buChar char="•"/>
            </a:pPr>
            <a:r>
              <a:rPr lang="en-US" b="0" i="0" dirty="0">
                <a:solidFill>
                  <a:srgbClr val="212529"/>
                </a:solidFill>
                <a:effectLst/>
                <a:latin typeface="system-ui"/>
              </a:rPr>
              <a:t>Amazon </a:t>
            </a:r>
            <a:r>
              <a:rPr lang="en-US" b="0" i="0" dirty="0" err="1">
                <a:solidFill>
                  <a:srgbClr val="212529"/>
                </a:solidFill>
                <a:effectLst/>
                <a:latin typeface="system-ui"/>
              </a:rPr>
              <a:t>SimpleDB</a:t>
            </a:r>
            <a:r>
              <a:rPr lang="en-US" b="0" i="0" dirty="0">
                <a:solidFill>
                  <a:srgbClr val="212529"/>
                </a:solidFill>
                <a:effectLst/>
                <a:latin typeface="system-ui"/>
              </a:rPr>
              <a:t> (cloud based) etc.</a:t>
            </a:r>
          </a:p>
          <a:p>
            <a:endParaRPr lang="ne-NP" dirty="0"/>
          </a:p>
        </p:txBody>
      </p:sp>
    </p:spTree>
    <p:extLst>
      <p:ext uri="{BB962C8B-B14F-4D97-AF65-F5344CB8AC3E}">
        <p14:creationId xmlns:p14="http://schemas.microsoft.com/office/powerpoint/2010/main" val="1571480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110B-E36F-4FE8-8028-CD9EB025A484}"/>
              </a:ext>
            </a:extLst>
          </p:cNvPr>
          <p:cNvSpPr>
            <a:spLocks noGrp="1"/>
          </p:cNvSpPr>
          <p:nvPr>
            <p:ph type="title"/>
          </p:nvPr>
        </p:nvSpPr>
        <p:spPr/>
        <p:txBody>
          <a:bodyPr/>
          <a:lstStyle/>
          <a:p>
            <a:r>
              <a:rPr lang="en-US" dirty="0"/>
              <a:t>DBMS ( Database Management System) </a:t>
            </a:r>
            <a:endParaRPr lang="ne-NP" dirty="0"/>
          </a:p>
        </p:txBody>
      </p:sp>
      <p:sp>
        <p:nvSpPr>
          <p:cNvPr id="3" name="Content Placeholder 2">
            <a:extLst>
              <a:ext uri="{FF2B5EF4-FFF2-40B4-BE49-F238E27FC236}">
                <a16:creationId xmlns:a16="http://schemas.microsoft.com/office/drawing/2014/main" id="{EB51CBA1-D7E6-4C2C-A98B-E7EDB45EDEE2}"/>
              </a:ext>
            </a:extLst>
          </p:cNvPr>
          <p:cNvSpPr>
            <a:spLocks noGrp="1"/>
          </p:cNvSpPr>
          <p:nvPr>
            <p:ph idx="1"/>
          </p:nvPr>
        </p:nvSpPr>
        <p:spPr/>
        <p:txBody>
          <a:bodyPr>
            <a:normAutofit fontScale="85000" lnSpcReduction="20000"/>
          </a:bodyPr>
          <a:lstStyle/>
          <a:p>
            <a:r>
              <a:rPr lang="en-US" altLang="ne-NP" dirty="0">
                <a:ea typeface="ＭＳ Ｐゴシック" panose="020B0600070205080204" pitchFamily="34" charset="-128"/>
              </a:rPr>
              <a:t>DBMS contains information about a particular enterprise</a:t>
            </a:r>
          </a:p>
          <a:p>
            <a:pPr lvl="1"/>
            <a:r>
              <a:rPr lang="en-US" altLang="ne-NP" dirty="0">
                <a:ea typeface="ＭＳ Ｐゴシック" panose="020B0600070205080204" pitchFamily="34" charset="-128"/>
              </a:rPr>
              <a:t>Collection of interrelated data</a:t>
            </a:r>
          </a:p>
          <a:p>
            <a:pPr lvl="1"/>
            <a:r>
              <a:rPr lang="en-US" altLang="ne-NP" dirty="0">
                <a:ea typeface="ＭＳ Ｐゴシック" panose="020B0600070205080204" pitchFamily="34" charset="-128"/>
              </a:rPr>
              <a:t>Set of programs to access the data </a:t>
            </a:r>
          </a:p>
          <a:p>
            <a:pPr lvl="1"/>
            <a:r>
              <a:rPr lang="en-US" altLang="ne-NP" dirty="0">
                <a:ea typeface="ＭＳ Ｐゴシック" panose="020B0600070205080204" pitchFamily="34" charset="-128"/>
              </a:rPr>
              <a:t>An environment that is both </a:t>
            </a:r>
            <a:r>
              <a:rPr lang="en-US" altLang="ne-NP" i="1" dirty="0">
                <a:ea typeface="ＭＳ Ｐゴシック" panose="020B0600070205080204" pitchFamily="34" charset="-128"/>
              </a:rPr>
              <a:t>convenient</a:t>
            </a:r>
            <a:r>
              <a:rPr lang="en-US" altLang="ne-NP" dirty="0">
                <a:ea typeface="ＭＳ Ｐゴシック" panose="020B0600070205080204" pitchFamily="34" charset="-128"/>
              </a:rPr>
              <a:t> and </a:t>
            </a:r>
            <a:r>
              <a:rPr lang="en-US" altLang="ne-NP" i="1" dirty="0">
                <a:ea typeface="ＭＳ Ｐゴシック" panose="020B0600070205080204" pitchFamily="34" charset="-128"/>
              </a:rPr>
              <a:t>efficient</a:t>
            </a:r>
            <a:r>
              <a:rPr lang="en-US" altLang="ne-NP" dirty="0">
                <a:ea typeface="ＭＳ Ｐゴシック" panose="020B0600070205080204" pitchFamily="34" charset="-128"/>
              </a:rPr>
              <a:t> to use</a:t>
            </a:r>
          </a:p>
          <a:p>
            <a:r>
              <a:rPr lang="en-US" altLang="ne-NP" dirty="0">
                <a:ea typeface="ＭＳ Ｐゴシック" panose="020B0600070205080204" pitchFamily="34" charset="-128"/>
              </a:rPr>
              <a:t>Database Applications:</a:t>
            </a:r>
          </a:p>
          <a:p>
            <a:pPr lvl="1"/>
            <a:r>
              <a:rPr lang="en-US" altLang="ne-NP" dirty="0">
                <a:ea typeface="ＭＳ Ｐゴシック" panose="020B0600070205080204" pitchFamily="34" charset="-128"/>
              </a:rPr>
              <a:t>Banking: transactions</a:t>
            </a:r>
          </a:p>
          <a:p>
            <a:pPr lvl="1"/>
            <a:r>
              <a:rPr lang="en-US" altLang="ne-NP" dirty="0">
                <a:ea typeface="ＭＳ Ｐゴシック" panose="020B0600070205080204" pitchFamily="34" charset="-128"/>
              </a:rPr>
              <a:t>Airlines: reservations, schedules</a:t>
            </a:r>
          </a:p>
          <a:p>
            <a:pPr lvl="1"/>
            <a:r>
              <a:rPr lang="en-US" altLang="ne-NP" dirty="0">
                <a:ea typeface="ＭＳ Ｐゴシック" panose="020B0600070205080204" pitchFamily="34" charset="-128"/>
              </a:rPr>
              <a:t>Universities:  registration, grades</a:t>
            </a:r>
          </a:p>
          <a:p>
            <a:pPr lvl="1"/>
            <a:r>
              <a:rPr lang="en-US" altLang="ne-NP" dirty="0">
                <a:ea typeface="ＭＳ Ｐゴシック" panose="020B0600070205080204" pitchFamily="34" charset="-128"/>
              </a:rPr>
              <a:t>Sales: customers, products, purchases</a:t>
            </a:r>
          </a:p>
          <a:p>
            <a:pPr lvl="1"/>
            <a:r>
              <a:rPr lang="en-US" altLang="ne-NP" dirty="0">
                <a:ea typeface="ＭＳ Ｐゴシック" panose="020B0600070205080204" pitchFamily="34" charset="-128"/>
              </a:rPr>
              <a:t>Online retailers: order tracking, customized recommendations</a:t>
            </a:r>
          </a:p>
          <a:p>
            <a:pPr lvl="1"/>
            <a:r>
              <a:rPr lang="en-US" altLang="ne-NP" dirty="0">
                <a:ea typeface="ＭＳ Ｐゴシック" panose="020B0600070205080204" pitchFamily="34" charset="-128"/>
              </a:rPr>
              <a:t>Manufacturing: production, inventory, orders, supply chain</a:t>
            </a:r>
          </a:p>
          <a:p>
            <a:pPr lvl="1"/>
            <a:r>
              <a:rPr lang="en-US" altLang="ne-NP" dirty="0">
                <a:ea typeface="ＭＳ Ｐゴシック" panose="020B0600070205080204" pitchFamily="34" charset="-128"/>
              </a:rPr>
              <a:t>Human resources:  employee records, salaries, tax deductions</a:t>
            </a:r>
          </a:p>
          <a:p>
            <a:r>
              <a:rPr lang="en-US" altLang="ne-NP" dirty="0">
                <a:ea typeface="ＭＳ Ｐゴシック" panose="020B0600070205080204" pitchFamily="34" charset="-128"/>
              </a:rPr>
              <a:t>Databases can be very large.</a:t>
            </a:r>
          </a:p>
          <a:p>
            <a:r>
              <a:rPr lang="en-US" altLang="ne-NP" dirty="0">
                <a:ea typeface="ＭＳ Ｐゴシック" panose="020B0600070205080204" pitchFamily="34" charset="-128"/>
              </a:rPr>
              <a:t>Databases touch all aspects of our lives</a:t>
            </a:r>
            <a:endParaRPr lang="ne-NP" dirty="0"/>
          </a:p>
        </p:txBody>
      </p:sp>
    </p:spTree>
    <p:extLst>
      <p:ext uri="{BB962C8B-B14F-4D97-AF65-F5344CB8AC3E}">
        <p14:creationId xmlns:p14="http://schemas.microsoft.com/office/powerpoint/2010/main" val="124229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1492</TotalTime>
  <Words>3016</Words>
  <Application>Microsoft Office PowerPoint</Application>
  <PresentationFormat>Widescreen</PresentationFormat>
  <Paragraphs>159</Paragraphs>
  <Slides>34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Arial</vt:lpstr>
      <vt:lpstr>Arial</vt:lpstr>
      <vt:lpstr>Calibri</vt:lpstr>
      <vt:lpstr>Calibri Light</vt:lpstr>
      <vt:lpstr>charter</vt:lpstr>
      <vt:lpstr>Courier New</vt:lpstr>
      <vt:lpstr>IBM Plex Sans</vt:lpstr>
      <vt:lpstr>inherit</vt:lpstr>
      <vt:lpstr>roboto</vt:lpstr>
      <vt:lpstr>sohne</vt:lpstr>
      <vt:lpstr>Source Sans Pro</vt:lpstr>
      <vt:lpstr>system-ui</vt:lpstr>
      <vt:lpstr>urw-din</vt:lpstr>
      <vt:lpstr>Office Theme</vt:lpstr>
      <vt:lpstr>Database Management System</vt:lpstr>
      <vt:lpstr>Data</vt:lpstr>
      <vt:lpstr>Information</vt:lpstr>
      <vt:lpstr>Database</vt:lpstr>
      <vt:lpstr>`</vt:lpstr>
      <vt:lpstr>DBMS</vt:lpstr>
      <vt:lpstr>PowerPoint Presentation</vt:lpstr>
      <vt:lpstr>DBMS Example</vt:lpstr>
      <vt:lpstr>DBMS ( Database Management System) </vt:lpstr>
      <vt:lpstr>File system </vt:lpstr>
      <vt:lpstr>File System </vt:lpstr>
      <vt:lpstr>Drawbacks of File system</vt:lpstr>
      <vt:lpstr>PowerPoint Presentation</vt:lpstr>
      <vt:lpstr>PowerPoint Presentation</vt:lpstr>
      <vt:lpstr>Transaction Management</vt:lpstr>
      <vt:lpstr>PowerPoint Presentation</vt:lpstr>
      <vt:lpstr>PowerPoint Presentation</vt:lpstr>
      <vt:lpstr>PowerPoint Presentation</vt:lpstr>
      <vt:lpstr>Database Users </vt:lpstr>
      <vt:lpstr>PowerPoint Presentation</vt:lpstr>
      <vt:lpstr>PowerPoint Presentation</vt:lpstr>
      <vt:lpstr>Database Administrators </vt:lpstr>
      <vt:lpstr>PowerPoint Presentation</vt:lpstr>
      <vt:lpstr>PowerPoint Presentation</vt:lpstr>
      <vt:lpstr>PowerPoint Presentation</vt:lpstr>
      <vt:lpstr>Database Architecture? </vt:lpstr>
      <vt:lpstr>PowerPoint Presentation</vt:lpstr>
      <vt:lpstr>PowerPoint Presentation</vt:lpstr>
      <vt:lpstr>2-tier architecture: </vt:lpstr>
      <vt:lpstr>3-tier architecture: </vt:lpstr>
      <vt:lpstr>PowerPoint Presentation</vt:lpstr>
      <vt:lpstr>n-tier architecture: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santosh dahal</dc:creator>
  <cp:lastModifiedBy>santosh dahal</cp:lastModifiedBy>
  <cp:revision>64</cp:revision>
  <dcterms:created xsi:type="dcterms:W3CDTF">2021-12-26T14:12:27Z</dcterms:created>
  <dcterms:modified xsi:type="dcterms:W3CDTF">2022-04-08T14:56:37Z</dcterms:modified>
</cp:coreProperties>
</file>