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29"/>
  </p:notesMasterIdLst>
  <p:sldIdLst>
    <p:sldId id="261" r:id="rId2"/>
    <p:sldId id="317" r:id="rId3"/>
    <p:sldId id="318" r:id="rId4"/>
    <p:sldId id="319" r:id="rId5"/>
    <p:sldId id="256" r:id="rId6"/>
    <p:sldId id="325" r:id="rId7"/>
    <p:sldId id="257" r:id="rId8"/>
    <p:sldId id="322" r:id="rId9"/>
    <p:sldId id="323" r:id="rId10"/>
    <p:sldId id="326" r:id="rId11"/>
    <p:sldId id="324" r:id="rId12"/>
    <p:sldId id="320" r:id="rId13"/>
    <p:sldId id="321" r:id="rId14"/>
    <p:sldId id="260" r:id="rId15"/>
    <p:sldId id="327" r:id="rId16"/>
    <p:sldId id="328" r:id="rId17"/>
    <p:sldId id="329" r:id="rId18"/>
    <p:sldId id="330" r:id="rId19"/>
    <p:sldId id="331" r:id="rId20"/>
    <p:sldId id="332" r:id="rId21"/>
    <p:sldId id="333" r:id="rId22"/>
    <p:sldId id="291" r:id="rId23"/>
    <p:sldId id="293" r:id="rId24"/>
    <p:sldId id="294" r:id="rId25"/>
    <p:sldId id="295" r:id="rId26"/>
    <p:sldId id="298" r:id="rId27"/>
    <p:sldId id="31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917C3-11DC-4331-A567-9D7B95DD9FEC}"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FF4CE-0C40-40A2-A12E-F9759D8F66D1}" type="slidenum">
              <a:rPr lang="en-US" smtClean="0"/>
              <a:t>‹#›</a:t>
            </a:fld>
            <a:endParaRPr lang="en-US"/>
          </a:p>
        </p:txBody>
      </p:sp>
    </p:spTree>
    <p:extLst>
      <p:ext uri="{BB962C8B-B14F-4D97-AF65-F5344CB8AC3E}">
        <p14:creationId xmlns:p14="http://schemas.microsoft.com/office/powerpoint/2010/main" val="281639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37495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941CC-FFFB-4A9D-B981-4E8A4277DC8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5003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618384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494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316122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68167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98531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3332892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94613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231743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403634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941CC-FFFB-4A9D-B981-4E8A4277DC8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39024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941CC-FFFB-4A9D-B981-4E8A4277DC8D}"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140495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336227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22111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B941CC-FFFB-4A9D-B981-4E8A4277DC8D}" type="datetimeFigureOut">
              <a:rPr lang="en-US" smtClean="0"/>
              <a:t>4/8/2023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215904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941CC-FFFB-4A9D-B981-4E8A4277DC8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E9873-DC82-4E7E-A16A-8A368910E94B}" type="slidenum">
              <a:rPr lang="en-US" smtClean="0"/>
              <a:t>‹#›</a:t>
            </a:fld>
            <a:endParaRPr lang="en-US"/>
          </a:p>
        </p:txBody>
      </p:sp>
    </p:spTree>
    <p:extLst>
      <p:ext uri="{BB962C8B-B14F-4D97-AF65-F5344CB8AC3E}">
        <p14:creationId xmlns:p14="http://schemas.microsoft.com/office/powerpoint/2010/main" val="68353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B941CC-FFFB-4A9D-B981-4E8A4277DC8D}" type="datetimeFigureOut">
              <a:rPr lang="en-US" smtClean="0"/>
              <a:t>4/8/2023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9E9873-DC82-4E7E-A16A-8A368910E94B}" type="slidenum">
              <a:rPr lang="en-US" smtClean="0"/>
              <a:t>‹#›</a:t>
            </a:fld>
            <a:endParaRPr lang="en-US"/>
          </a:p>
        </p:txBody>
      </p:sp>
    </p:spTree>
    <p:extLst>
      <p:ext uri="{BB962C8B-B14F-4D97-AF65-F5344CB8AC3E}">
        <p14:creationId xmlns:p14="http://schemas.microsoft.com/office/powerpoint/2010/main" val="29597588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6946-F9A1-441A-A2CE-755BB3A7DD87}"/>
              </a:ext>
            </a:extLst>
          </p:cNvPr>
          <p:cNvSpPr>
            <a:spLocks noGrp="1"/>
          </p:cNvSpPr>
          <p:nvPr>
            <p:ph type="title"/>
          </p:nvPr>
        </p:nvSpPr>
        <p:spPr>
          <a:xfrm>
            <a:off x="-738173" y="1837967"/>
            <a:ext cx="12085046" cy="1320800"/>
          </a:xfrm>
        </p:spPr>
        <p:txBody>
          <a:bodyPr/>
          <a:lstStyle/>
          <a:p>
            <a:pPr algn="ctr"/>
            <a:r>
              <a:rPr lang="en-US" b="1" dirty="0" smtClean="0">
                <a:solidFill>
                  <a:srgbClr val="FFFF00"/>
                </a:solidFill>
                <a:latin typeface="Times New Roman" panose="02020603050405020304" pitchFamily="18" charset="0"/>
                <a:cs typeface="Times New Roman" panose="02020603050405020304" pitchFamily="18" charset="0"/>
              </a:rPr>
              <a:t>  		</a:t>
            </a:r>
            <a:r>
              <a:rPr lang="en-US" sz="6600" b="1" dirty="0" smtClean="0">
                <a:solidFill>
                  <a:srgbClr val="FFFF00"/>
                </a:solidFill>
                <a:latin typeface="Times New Roman" panose="02020603050405020304" pitchFamily="18" charset="0"/>
                <a:cs typeface="Times New Roman" panose="02020603050405020304" pitchFamily="18" charset="0"/>
              </a:rPr>
              <a:t>   Leadership &amp; Management</a:t>
            </a:r>
            <a:br>
              <a:rPr lang="en-US" sz="6600" b="1" dirty="0" smtClean="0">
                <a:solidFill>
                  <a:srgbClr val="FFFF00"/>
                </a:solidFill>
                <a:latin typeface="Times New Roman" panose="02020603050405020304" pitchFamily="18" charset="0"/>
                <a:cs typeface="Times New Roman" panose="02020603050405020304" pitchFamily="18" charset="0"/>
              </a:rPr>
            </a:br>
            <a:r>
              <a:rPr lang="en-US" sz="6600" b="1" dirty="0">
                <a:solidFill>
                  <a:srgbClr val="FFFF00"/>
                </a:solidFill>
                <a:latin typeface="Times New Roman" panose="02020603050405020304" pitchFamily="18" charset="0"/>
                <a:cs typeface="Times New Roman" panose="02020603050405020304" pitchFamily="18" charset="0"/>
              </a:rPr>
              <a:t/>
            </a:r>
            <a:br>
              <a:rPr lang="en-US" sz="6600" b="1" dirty="0">
                <a:solidFill>
                  <a:srgbClr val="FFFF00"/>
                </a:solidFill>
                <a:latin typeface="Times New Roman" panose="02020603050405020304" pitchFamily="18" charset="0"/>
                <a:cs typeface="Times New Roman" panose="02020603050405020304" pitchFamily="18" charset="0"/>
              </a:rPr>
            </a:br>
            <a:r>
              <a:rPr lang="en-US" sz="3600" b="1" dirty="0">
                <a:solidFill>
                  <a:srgbClr val="FFFF00"/>
                </a:solidFill>
                <a:latin typeface="Times New Roman" panose="02020603050405020304" pitchFamily="18" charset="0"/>
                <a:cs typeface="Times New Roman" panose="02020603050405020304" pitchFamily="18" charset="0"/>
              </a:rPr>
              <a:t>C</a:t>
            </a:r>
            <a:r>
              <a:rPr lang="en-US" sz="3600" b="1" dirty="0" smtClean="0">
                <a:solidFill>
                  <a:srgbClr val="FFFF00"/>
                </a:solidFill>
                <a:latin typeface="Times New Roman" panose="02020603050405020304" pitchFamily="18" charset="0"/>
                <a:cs typeface="Times New Roman" panose="02020603050405020304" pitchFamily="18" charset="0"/>
              </a:rPr>
              <a:t>ourse No:-ICT. Ed. 444</a:t>
            </a:r>
            <a:br>
              <a:rPr lang="en-US" sz="3600" b="1" dirty="0" smtClean="0">
                <a:solidFill>
                  <a:srgbClr val="FFFF00"/>
                </a:solidFill>
                <a:latin typeface="Times New Roman" panose="02020603050405020304" pitchFamily="18" charset="0"/>
                <a:cs typeface="Times New Roman" panose="02020603050405020304" pitchFamily="18" charset="0"/>
              </a:rPr>
            </a:br>
            <a:r>
              <a:rPr lang="en-US" sz="3600" b="1" dirty="0" smtClean="0">
                <a:solidFill>
                  <a:srgbClr val="FFFF00"/>
                </a:solidFill>
                <a:latin typeface="Times New Roman" panose="02020603050405020304" pitchFamily="18" charset="0"/>
                <a:cs typeface="Times New Roman" panose="02020603050405020304" pitchFamily="18" charset="0"/>
              </a:rPr>
              <a:t>Program: BICTE (4</a:t>
            </a:r>
            <a:r>
              <a:rPr lang="en-US" sz="3600" b="1" baseline="30000" dirty="0" smtClean="0">
                <a:solidFill>
                  <a:srgbClr val="FFFF00"/>
                </a:solidFill>
                <a:latin typeface="Times New Roman" panose="02020603050405020304" pitchFamily="18" charset="0"/>
                <a:cs typeface="Times New Roman" panose="02020603050405020304" pitchFamily="18" charset="0"/>
              </a:rPr>
              <a:t>th</a:t>
            </a:r>
            <a:r>
              <a:rPr lang="en-US" sz="3600" b="1" dirty="0" smtClean="0">
                <a:solidFill>
                  <a:srgbClr val="FFFF00"/>
                </a:solidFill>
                <a:latin typeface="Times New Roman" panose="02020603050405020304" pitchFamily="18" charset="0"/>
                <a:cs typeface="Times New Roman" panose="02020603050405020304" pitchFamily="18" charset="0"/>
              </a:rPr>
              <a:t> Sem.)</a:t>
            </a:r>
            <a:br>
              <a:rPr lang="en-US" sz="3600" b="1" dirty="0" smtClean="0">
                <a:solidFill>
                  <a:srgbClr val="FFFF00"/>
                </a:solidFill>
                <a:latin typeface="Times New Roman" panose="02020603050405020304" pitchFamily="18" charset="0"/>
                <a:cs typeface="Times New Roman" panose="02020603050405020304" pitchFamily="18" charset="0"/>
              </a:rPr>
            </a:br>
            <a:r>
              <a:rPr lang="en-US" sz="3600" b="1" dirty="0" smtClean="0">
                <a:solidFill>
                  <a:srgbClr val="FFFF00"/>
                </a:solidFill>
                <a:latin typeface="Times New Roman" panose="02020603050405020304" pitchFamily="18" charset="0"/>
                <a:cs typeface="Times New Roman" panose="02020603050405020304" pitchFamily="18" charset="0"/>
              </a:rPr>
              <a:t>Nature of course: Theoretical</a:t>
            </a:r>
            <a:endParaRPr lang="en-US"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139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167" y="900545"/>
            <a:ext cx="9426142" cy="5237019"/>
          </a:xfrm>
        </p:spPr>
        <p:txBody>
          <a:bodyPr>
            <a:noAutofit/>
          </a:bodyPr>
          <a:lstStyle/>
          <a:p>
            <a:r>
              <a:rPr lang="en-GB" altLang="en-US" sz="2400" b="1" dirty="0"/>
              <a:t>4. Continuous exercise: </a:t>
            </a:r>
            <a:r>
              <a:rPr lang="en-GB" altLang="en-US" sz="2400" dirty="0"/>
              <a:t>Leadership is a continuous managerial process till the existence of an organization. The managers have to influence the behaviour and performance of subordinates on a regular basis. Whenever leadership becomes poor, the performance of employees turns into a mere routine function and organizational effectiveness may decrease</a:t>
            </a:r>
            <a:r>
              <a:rPr lang="en-GB" altLang="en-US" sz="2400" dirty="0" smtClean="0"/>
              <a:t>.</a:t>
            </a:r>
          </a:p>
          <a:p>
            <a:endParaRPr lang="en-GB" altLang="en-US" sz="2400" dirty="0" smtClean="0"/>
          </a:p>
          <a:p>
            <a:r>
              <a:rPr lang="en-GB" altLang="en-US" sz="2400" b="1" dirty="0"/>
              <a:t>5. Leadership is situational: </a:t>
            </a:r>
            <a:r>
              <a:rPr lang="en-GB" altLang="en-US" sz="2400" dirty="0"/>
              <a:t>The role of leadership assumes significance in critical situations. It is the duty of the leader to inspire subordinates to overcome the critical situation and help them to lead to the destination in a successful way</a:t>
            </a:r>
            <a:endParaRPr lang="en-US" sz="2400" dirty="0"/>
          </a:p>
        </p:txBody>
      </p:sp>
    </p:spTree>
    <p:extLst>
      <p:ext uri="{BB962C8B-B14F-4D97-AF65-F5344CB8AC3E}">
        <p14:creationId xmlns:p14="http://schemas.microsoft.com/office/powerpoint/2010/main" val="48763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950701D-E483-44BA-9369-82E7EF630226}"/>
              </a:ext>
            </a:extLst>
          </p:cNvPr>
          <p:cNvSpPr>
            <a:spLocks noGrp="1"/>
          </p:cNvSpPr>
          <p:nvPr>
            <p:ph type="title"/>
          </p:nvPr>
        </p:nvSpPr>
        <p:spPr/>
        <p:txBody>
          <a:bodyPr/>
          <a:lstStyle/>
          <a:p>
            <a:r>
              <a:rPr lang="en-US" altLang="en-US" sz="3200" dirty="0" err="1"/>
              <a:t>Contd</a:t>
            </a:r>
            <a:r>
              <a:rPr lang="en-US" altLang="en-US" sz="3200" dirty="0"/>
              <a:t>…</a:t>
            </a:r>
          </a:p>
        </p:txBody>
      </p:sp>
      <p:sp>
        <p:nvSpPr>
          <p:cNvPr id="3" name="Content Placeholder 2">
            <a:extLst>
              <a:ext uri="{FF2B5EF4-FFF2-40B4-BE49-F238E27FC236}">
                <a16:creationId xmlns:a16="http://schemas.microsoft.com/office/drawing/2014/main" id="{423B72DB-CFF8-4B05-8143-142CAEBA05B3}"/>
              </a:ext>
            </a:extLst>
          </p:cNvPr>
          <p:cNvSpPr>
            <a:spLocks noGrp="1"/>
          </p:cNvSpPr>
          <p:nvPr>
            <p:ph idx="1"/>
          </p:nvPr>
        </p:nvSpPr>
        <p:spPr>
          <a:xfrm>
            <a:off x="457200" y="928255"/>
            <a:ext cx="11274425" cy="5275695"/>
          </a:xfrm>
        </p:spPr>
        <p:txBody>
          <a:bodyPr/>
          <a:lstStyle/>
          <a:p>
            <a:pPr algn="just">
              <a:spcBef>
                <a:spcPts val="1200"/>
              </a:spcBef>
              <a:buFont typeface="Wingdings" panose="05000000000000000000" pitchFamily="2" charset="2"/>
              <a:buNone/>
            </a:pPr>
            <a:r>
              <a:rPr lang="en-GB" altLang="en-US" b="1" dirty="0"/>
              <a:t>	</a:t>
            </a:r>
            <a:r>
              <a:rPr lang="en-GB" altLang="en-US" sz="2400" dirty="0" smtClean="0"/>
              <a:t>.</a:t>
            </a:r>
            <a:endParaRPr lang="en-US" altLang="en-US" sz="2400" dirty="0"/>
          </a:p>
          <a:p>
            <a:pPr algn="just">
              <a:spcBef>
                <a:spcPts val="1200"/>
              </a:spcBef>
              <a:buFont typeface="Wingdings" panose="05000000000000000000" pitchFamily="2" charset="2"/>
              <a:buNone/>
            </a:pPr>
            <a:r>
              <a:rPr lang="en-GB" altLang="en-US" sz="2400" b="1" dirty="0"/>
              <a:t>	6. Rest on power: </a:t>
            </a:r>
            <a:r>
              <a:rPr lang="en-GB" altLang="en-US" sz="2400" dirty="0"/>
              <a:t>Leadership rests on power rather than formal authority. Here, power focuses on the personal outstanding qualities and knowledge of the leader through which he influences the followers. </a:t>
            </a:r>
            <a:endParaRPr lang="en-GB" altLang="en-US" sz="2400" dirty="0" smtClean="0"/>
          </a:p>
          <a:p>
            <a:pPr algn="just">
              <a:spcBef>
                <a:spcPts val="1200"/>
              </a:spcBef>
              <a:buFont typeface="Wingdings" panose="05000000000000000000" pitchFamily="2" charset="2"/>
              <a:buNone/>
            </a:pPr>
            <a:endParaRPr lang="en-US" altLang="en-US" sz="2400" dirty="0"/>
          </a:p>
          <a:p>
            <a:pPr algn="just">
              <a:spcBef>
                <a:spcPts val="1200"/>
              </a:spcBef>
              <a:buFont typeface="Wingdings" panose="05000000000000000000" pitchFamily="2" charset="2"/>
              <a:buNone/>
            </a:pPr>
            <a:r>
              <a:rPr lang="en-GB" altLang="en-US" sz="2400" b="1" dirty="0"/>
              <a:t>	7. Blend of inspiration, motivation and communication: </a:t>
            </a:r>
            <a:r>
              <a:rPr lang="en-GB" altLang="en-US" sz="2400" dirty="0"/>
              <a:t>Leadership is a blend of inspiration, motivation and communication. It is the process of influencing the </a:t>
            </a:r>
            <a:r>
              <a:rPr lang="en-GB" altLang="en-US" sz="2400" dirty="0" err="1"/>
              <a:t>behavior</a:t>
            </a:r>
            <a:r>
              <a:rPr lang="en-GB" altLang="en-US" sz="2400" dirty="0"/>
              <a:t> and performance of followers by inspiring them. </a:t>
            </a:r>
            <a:endParaRPr lang="en-US" altLang="en-US" sz="2400" i="1" dirty="0"/>
          </a:p>
          <a:p>
            <a:pPr>
              <a:spcBef>
                <a:spcPts val="1200"/>
              </a:spcBef>
            </a:pPr>
            <a:endParaRPr lang="en-US" altLang="en-US" sz="2400" i="1" dirty="0"/>
          </a:p>
        </p:txBody>
      </p:sp>
    </p:spTree>
    <p:extLst>
      <p:ext uri="{BB962C8B-B14F-4D97-AF65-F5344CB8AC3E}">
        <p14:creationId xmlns:p14="http://schemas.microsoft.com/office/powerpoint/2010/main" val="251261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AB97-EC94-4483-94B4-B9526EE5A940}"/>
              </a:ext>
            </a:extLst>
          </p:cNvPr>
          <p:cNvSpPr>
            <a:spLocks noGrp="1"/>
          </p:cNvSpPr>
          <p:nvPr>
            <p:ph type="title"/>
          </p:nvPr>
        </p:nvSpPr>
        <p:spPr>
          <a:xfrm>
            <a:off x="163767" y="48375"/>
            <a:ext cx="8596668" cy="768263"/>
          </a:xfrm>
        </p:spPr>
        <p:txBody>
          <a:bodyPr/>
          <a:lstStyle/>
          <a:p>
            <a:pPr algn="ctr"/>
            <a:r>
              <a:rPr lang="en-US" b="1" u="sng" dirty="0">
                <a:solidFill>
                  <a:srgbClr val="0070C0"/>
                </a:solidFill>
                <a:latin typeface="Times New Roman" panose="02020603050405020304" pitchFamily="18" charset="0"/>
                <a:cs typeface="Times New Roman" panose="02020603050405020304" pitchFamily="18" charset="0"/>
              </a:rPr>
              <a:t>Meaning of Management</a:t>
            </a:r>
          </a:p>
        </p:txBody>
      </p:sp>
      <p:sp>
        <p:nvSpPr>
          <p:cNvPr id="3" name="Content Placeholder 2">
            <a:extLst>
              <a:ext uri="{FF2B5EF4-FFF2-40B4-BE49-F238E27FC236}">
                <a16:creationId xmlns:a16="http://schemas.microsoft.com/office/drawing/2014/main" id="{FD77A50A-1AB8-41F9-95AB-5C92D7DB249D}"/>
              </a:ext>
            </a:extLst>
          </p:cNvPr>
          <p:cNvSpPr>
            <a:spLocks noGrp="1"/>
          </p:cNvSpPr>
          <p:nvPr>
            <p:ph idx="1"/>
          </p:nvPr>
        </p:nvSpPr>
        <p:spPr>
          <a:xfrm>
            <a:off x="163767" y="816639"/>
            <a:ext cx="11920381" cy="5834682"/>
          </a:xfrm>
        </p:spPr>
        <p:txBody>
          <a:bodyPr>
            <a:normAutofit fontScale="85000" lnSpcReduction="20000"/>
          </a:bodyPr>
          <a:lstStyle/>
          <a:p>
            <a:pPr>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simple sense, Management is composed of 3 words i.e. manage+ men + t</a:t>
            </a:r>
          </a:p>
          <a:p>
            <a:pPr>
              <a:lnSpc>
                <a:spcPct val="17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Manage = to manage, men= by men &amp; t= tactfully</a:t>
            </a:r>
          </a:p>
          <a:p>
            <a:pPr>
              <a:lnSpc>
                <a:spcPct val="17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Management is the process of getting things done through others with the help of basic activities like: planning, organizing, directing, </a:t>
            </a:r>
            <a:r>
              <a:rPr lang="en-US" sz="3200" dirty="0" err="1">
                <a:latin typeface="Times New Roman" panose="02020603050405020304" pitchFamily="18" charset="0"/>
                <a:cs typeface="Times New Roman" panose="02020603050405020304" pitchFamily="18" charset="0"/>
              </a:rPr>
              <a:t>co-ordinating</a:t>
            </a:r>
            <a:r>
              <a:rPr lang="en-US" sz="3200" dirty="0">
                <a:latin typeface="Times New Roman" panose="02020603050405020304" pitchFamily="18" charset="0"/>
                <a:cs typeface="Times New Roman" panose="02020603050405020304" pitchFamily="18" charset="0"/>
              </a:rPr>
              <a:t> and controlling.</a:t>
            </a:r>
          </a:p>
          <a:p>
            <a:pPr>
              <a:lnSpc>
                <a:spcPct val="17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is a purposive activity of working others to achieve the organizational goals effectively by managing organizational resources which are limited.</a:t>
            </a:r>
          </a:p>
          <a:p>
            <a:pPr>
              <a:lnSpc>
                <a:spcPct val="17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Management is a science and art of getting things done with and through others which is done for the achievement of organizational goals effectively.</a:t>
            </a:r>
          </a:p>
        </p:txBody>
      </p:sp>
    </p:spTree>
    <p:extLst>
      <p:ext uri="{BB962C8B-B14F-4D97-AF65-F5344CB8AC3E}">
        <p14:creationId xmlns:p14="http://schemas.microsoft.com/office/powerpoint/2010/main" val="58740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A0558-3506-4DC8-9ACA-A51224662875}"/>
              </a:ext>
            </a:extLst>
          </p:cNvPr>
          <p:cNvSpPr>
            <a:spLocks noGrp="1"/>
          </p:cNvSpPr>
          <p:nvPr>
            <p:ph idx="1"/>
          </p:nvPr>
        </p:nvSpPr>
        <p:spPr>
          <a:xfrm>
            <a:off x="389234" y="118846"/>
            <a:ext cx="11335127" cy="6620157"/>
          </a:xfrm>
        </p:spPr>
        <p:txBody>
          <a:bodyPr/>
          <a:lstStyle/>
          <a:p>
            <a:pPr marL="0" indent="0">
              <a:lnSpc>
                <a:spcPct val="150000"/>
              </a:lnSpc>
              <a:buNone/>
            </a:pPr>
            <a:r>
              <a:rPr lang="en-US" dirty="0"/>
              <a:t>	`</a:t>
            </a:r>
          </a:p>
        </p:txBody>
      </p:sp>
      <p:pic>
        <p:nvPicPr>
          <p:cNvPr id="4" name="Picture 3">
            <a:extLst>
              <a:ext uri="{FF2B5EF4-FFF2-40B4-BE49-F238E27FC236}">
                <a16:creationId xmlns:a16="http://schemas.microsoft.com/office/drawing/2014/main" id="{DA73CA53-DA40-4927-9AA7-4A00E633B130}"/>
              </a:ext>
            </a:extLst>
          </p:cNvPr>
          <p:cNvPicPr>
            <a:picLocks noChangeAspect="1"/>
          </p:cNvPicPr>
          <p:nvPr/>
        </p:nvPicPr>
        <p:blipFill>
          <a:blip r:embed="rId2"/>
          <a:stretch>
            <a:fillRect/>
          </a:stretch>
        </p:blipFill>
        <p:spPr>
          <a:xfrm>
            <a:off x="126609" y="337626"/>
            <a:ext cx="12065391" cy="6231986"/>
          </a:xfrm>
          <a:prstGeom prst="rect">
            <a:avLst/>
          </a:prstGeom>
        </p:spPr>
      </p:pic>
    </p:spTree>
    <p:extLst>
      <p:ext uri="{BB962C8B-B14F-4D97-AF65-F5344CB8AC3E}">
        <p14:creationId xmlns:p14="http://schemas.microsoft.com/office/powerpoint/2010/main" val="3153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00F2-4F09-4D24-B449-E28E80A5CA7C}"/>
              </a:ext>
            </a:extLst>
          </p:cNvPr>
          <p:cNvSpPr>
            <a:spLocks noGrp="1"/>
          </p:cNvSpPr>
          <p:nvPr>
            <p:ph type="title"/>
          </p:nvPr>
        </p:nvSpPr>
        <p:spPr>
          <a:xfrm>
            <a:off x="410049" y="31543"/>
            <a:ext cx="10956646" cy="660400"/>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Leaders Born or Made</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B167D6-0211-4D5E-A258-622C18B9CCEC}"/>
              </a:ext>
            </a:extLst>
          </p:cNvPr>
          <p:cNvSpPr>
            <a:spLocks noGrp="1"/>
          </p:cNvSpPr>
          <p:nvPr>
            <p:ph idx="1"/>
          </p:nvPr>
        </p:nvSpPr>
        <p:spPr>
          <a:xfrm>
            <a:off x="207818" y="678874"/>
            <a:ext cx="11748655" cy="6022888"/>
          </a:xfrm>
        </p:spPr>
        <p:txBody>
          <a:bodyPr>
            <a:normAutofit/>
          </a:bodyPr>
          <a:lstStyle/>
          <a:p>
            <a:pPr marL="0" indent="0">
              <a:buNone/>
            </a:pPr>
            <a:r>
              <a:rPr lang="en-US" sz="2800" b="1" u="sng" dirty="0" smtClean="0">
                <a:latin typeface="Times New Roman" panose="02020603050405020304" pitchFamily="18" charset="0"/>
                <a:cs typeface="Times New Roman" panose="02020603050405020304" pitchFamily="18" charset="0"/>
              </a:rPr>
              <a:t> Trait Theory of Leadership</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p>
        </p:txBody>
      </p:sp>
      <p:sp>
        <p:nvSpPr>
          <p:cNvPr id="4" name="Rectangle 3"/>
          <p:cNvSpPr/>
          <p:nvPr/>
        </p:nvSpPr>
        <p:spPr>
          <a:xfrm>
            <a:off x="621761" y="1115249"/>
            <a:ext cx="11402291" cy="2246769"/>
          </a:xfrm>
          <a:prstGeom prst="rect">
            <a:avLst/>
          </a:prstGeom>
        </p:spPr>
        <p:txBody>
          <a:bodyPr wrap="square">
            <a:spAutoFit/>
          </a:bodyPr>
          <a:lstStyle/>
          <a:p>
            <a:pPr algn="just"/>
            <a:r>
              <a:rPr lang="en-GB" altLang="en-US" sz="2000" dirty="0"/>
              <a:t>The trait approach to leadership is based on early research which assumes that a good leader is born and not made. It is a modification of the great man theory which assumes that leadership qualities can be acquired. The trait theory of leadership emphasizes that there are certain identifiable qualities that good leaders must possess. Leadership qualities may be in-born or they may be acquired through higher education, training and practice. Brief descriptions of some common traits that an effective leader should possess are as follows:</a:t>
            </a:r>
            <a:endParaRPr lang="en-US" altLang="en-US" sz="2000" i="1" dirty="0"/>
          </a:p>
        </p:txBody>
      </p:sp>
      <p:grpSp>
        <p:nvGrpSpPr>
          <p:cNvPr id="6" name="Group 1">
            <a:extLst>
              <a:ext uri="{FF2B5EF4-FFF2-40B4-BE49-F238E27FC236}">
                <a16:creationId xmlns:a16="http://schemas.microsoft.com/office/drawing/2014/main" id="{F82562E1-0B03-43C7-B7CA-7F581AB47B58}"/>
              </a:ext>
            </a:extLst>
          </p:cNvPr>
          <p:cNvGrpSpPr>
            <a:grpSpLocks/>
          </p:cNvGrpSpPr>
          <p:nvPr/>
        </p:nvGrpSpPr>
        <p:grpSpPr bwMode="auto">
          <a:xfrm>
            <a:off x="602705" y="3276600"/>
            <a:ext cx="10763990" cy="2916382"/>
            <a:chOff x="1926" y="5772"/>
            <a:chExt cx="7908" cy="1232"/>
          </a:xfrm>
        </p:grpSpPr>
        <p:sp>
          <p:nvSpPr>
            <p:cNvPr id="7" name="Text Box 2">
              <a:extLst>
                <a:ext uri="{FF2B5EF4-FFF2-40B4-BE49-F238E27FC236}">
                  <a16:creationId xmlns:a16="http://schemas.microsoft.com/office/drawing/2014/main" id="{558F4E0F-476C-4A10-A708-0EE06EF3AAB2}"/>
                </a:ext>
              </a:extLst>
            </p:cNvPr>
            <p:cNvSpPr txBox="1">
              <a:spLocks noChangeArrowheads="1"/>
            </p:cNvSpPr>
            <p:nvPr/>
          </p:nvSpPr>
          <p:spPr bwMode="auto">
            <a:xfrm>
              <a:off x="1926" y="5776"/>
              <a:ext cx="2530" cy="1220"/>
            </a:xfrm>
            <a:prstGeom prst="rect">
              <a:avLst/>
            </a:prstGeom>
            <a:solidFill>
              <a:srgbClr val="FFFFFF"/>
            </a:solidFill>
            <a:ln w="9525">
              <a:solidFill>
                <a:srgbClr val="000000"/>
              </a:solidFill>
              <a:miter lim="800000"/>
              <a:headEnd/>
              <a:tailEnd/>
            </a:ln>
            <a:effectLst>
              <a:outerShdw dist="35921" dir="2700000" algn="ctr" rotWithShape="0">
                <a:srgbClr val="000000"/>
              </a:outerShdw>
            </a:effectLst>
          </p:spPr>
          <p:txBody>
            <a:bodyPr lIns="0" tIns="0" rIns="0" bIns="0"/>
            <a:lstStyle/>
            <a:p>
              <a:pPr algn="ctr">
                <a:spcAft>
                  <a:spcPts val="1000"/>
                </a:spcAft>
                <a:defRPr/>
              </a:pPr>
              <a:r>
                <a:rPr lang="en-US" sz="2000" dirty="0"/>
                <a:t> Achievement drive</a:t>
              </a:r>
            </a:p>
            <a:p>
              <a:pPr algn="ctr">
                <a:spcAft>
                  <a:spcPts val="1000"/>
                </a:spcAft>
                <a:defRPr/>
              </a:pPr>
              <a:r>
                <a:rPr lang="en-US" sz="2000" dirty="0"/>
                <a:t> Leadership motivation</a:t>
              </a:r>
            </a:p>
            <a:p>
              <a:pPr algn="ctr">
                <a:spcAft>
                  <a:spcPts val="1000"/>
                </a:spcAft>
                <a:defRPr/>
              </a:pPr>
              <a:r>
                <a:rPr lang="en-US" sz="2000" dirty="0"/>
                <a:t> Honesty and integrity</a:t>
              </a:r>
            </a:p>
            <a:p>
              <a:pPr algn="ctr">
                <a:spcAft>
                  <a:spcPts val="1000"/>
                </a:spcAft>
                <a:defRPr/>
              </a:pPr>
              <a:r>
                <a:rPr lang="en-US" sz="2000" dirty="0"/>
                <a:t> Self-confidence</a:t>
              </a:r>
            </a:p>
          </p:txBody>
        </p:sp>
        <p:sp>
          <p:nvSpPr>
            <p:cNvPr id="8" name="Text Box 3">
              <a:extLst>
                <a:ext uri="{FF2B5EF4-FFF2-40B4-BE49-F238E27FC236}">
                  <a16:creationId xmlns:a16="http://schemas.microsoft.com/office/drawing/2014/main" id="{7DCCB5CB-AEB5-4BF9-9ED2-D3122A1213D6}"/>
                </a:ext>
              </a:extLst>
            </p:cNvPr>
            <p:cNvSpPr txBox="1">
              <a:spLocks noChangeArrowheads="1"/>
            </p:cNvSpPr>
            <p:nvPr/>
          </p:nvSpPr>
          <p:spPr bwMode="auto">
            <a:xfrm>
              <a:off x="7304" y="5772"/>
              <a:ext cx="2530" cy="1232"/>
            </a:xfrm>
            <a:prstGeom prst="rect">
              <a:avLst/>
            </a:prstGeom>
            <a:solidFill>
              <a:srgbClr val="FFFFFF"/>
            </a:solidFill>
            <a:ln w="9525">
              <a:solidFill>
                <a:srgbClr val="000000"/>
              </a:solidFill>
              <a:miter lim="800000"/>
              <a:headEnd/>
              <a:tailEnd/>
            </a:ln>
            <a:effectLst>
              <a:outerShdw dist="35921" dir="2700000" algn="ctr" rotWithShape="0">
                <a:srgbClr val="000000"/>
              </a:outerShdw>
            </a:effectLst>
          </p:spPr>
          <p:txBody>
            <a:bodyPr lIns="0" tIns="0" rIns="0" bIns="0"/>
            <a:lstStyle/>
            <a:p>
              <a:pPr algn="ctr">
                <a:spcAft>
                  <a:spcPts val="1000"/>
                </a:spcAft>
                <a:defRPr/>
              </a:pPr>
              <a:r>
                <a:rPr lang="en-US" b="1" dirty="0">
                  <a:solidFill>
                    <a:schemeClr val="accent1">
                      <a:lumMod val="10000"/>
                    </a:schemeClr>
                  </a:solidFill>
                </a:rPr>
                <a:t> </a:t>
              </a:r>
              <a:endParaRPr lang="en-US" b="1" dirty="0" smtClean="0">
                <a:solidFill>
                  <a:schemeClr val="accent1">
                    <a:lumMod val="10000"/>
                  </a:schemeClr>
                </a:solidFill>
              </a:endParaRPr>
            </a:p>
            <a:p>
              <a:pPr algn="ctr">
                <a:spcAft>
                  <a:spcPts val="1000"/>
                </a:spcAft>
                <a:defRPr/>
              </a:pPr>
              <a:endParaRPr lang="en-US" b="1" dirty="0">
                <a:solidFill>
                  <a:schemeClr val="accent1">
                    <a:lumMod val="10000"/>
                  </a:schemeClr>
                </a:solidFill>
              </a:endParaRPr>
            </a:p>
            <a:p>
              <a:pPr algn="ctr">
                <a:spcAft>
                  <a:spcPts val="1000"/>
                </a:spcAft>
                <a:defRPr/>
              </a:pPr>
              <a:r>
                <a:rPr lang="en-US" b="1" dirty="0" smtClean="0">
                  <a:solidFill>
                    <a:schemeClr val="accent1">
                      <a:lumMod val="10000"/>
                    </a:schemeClr>
                  </a:solidFill>
                </a:rPr>
                <a:t>Cognitive </a:t>
              </a:r>
              <a:r>
                <a:rPr lang="en-US" b="1" dirty="0">
                  <a:solidFill>
                    <a:schemeClr val="accent1">
                      <a:lumMod val="10000"/>
                    </a:schemeClr>
                  </a:solidFill>
                </a:rPr>
                <a:t>ability</a:t>
              </a:r>
            </a:p>
            <a:p>
              <a:pPr algn="ctr">
                <a:spcAft>
                  <a:spcPts val="1000"/>
                </a:spcAft>
                <a:defRPr/>
              </a:pPr>
              <a:r>
                <a:rPr lang="en-US" b="1" dirty="0">
                  <a:solidFill>
                    <a:schemeClr val="accent1">
                      <a:lumMod val="10000"/>
                    </a:schemeClr>
                  </a:solidFill>
                </a:rPr>
                <a:t> Job related knowledge</a:t>
              </a:r>
            </a:p>
            <a:p>
              <a:pPr algn="ctr">
                <a:spcAft>
                  <a:spcPts val="1000"/>
                </a:spcAft>
                <a:defRPr/>
              </a:pPr>
              <a:r>
                <a:rPr lang="en-US" b="1" dirty="0">
                  <a:solidFill>
                    <a:schemeClr val="accent1">
                      <a:lumMod val="10000"/>
                    </a:schemeClr>
                  </a:solidFill>
                </a:rPr>
                <a:t> Emotional Maturity</a:t>
              </a:r>
            </a:p>
            <a:p>
              <a:pPr algn="ctr">
                <a:spcAft>
                  <a:spcPts val="1000"/>
                </a:spcAft>
                <a:defRPr/>
              </a:pPr>
              <a:r>
                <a:rPr lang="en-US" b="1" dirty="0" smtClean="0">
                  <a:solidFill>
                    <a:schemeClr val="accent1">
                      <a:lumMod val="10000"/>
                    </a:schemeClr>
                  </a:solidFill>
                </a:rPr>
                <a:t>Creativity </a:t>
              </a:r>
              <a:r>
                <a:rPr lang="en-US" b="1" dirty="0">
                  <a:solidFill>
                    <a:schemeClr val="accent1">
                      <a:lumMod val="10000"/>
                    </a:schemeClr>
                  </a:solidFill>
                </a:rPr>
                <a:t>and originality</a:t>
              </a:r>
            </a:p>
            <a:p>
              <a:pPr algn="ctr">
                <a:spcAft>
                  <a:spcPts val="1000"/>
                </a:spcAft>
                <a:defRPr/>
              </a:pPr>
              <a:r>
                <a:rPr lang="en-US" b="1" dirty="0" smtClean="0">
                  <a:solidFill>
                    <a:schemeClr val="accent1">
                      <a:lumMod val="10000"/>
                    </a:schemeClr>
                  </a:solidFill>
                </a:rPr>
                <a:t> </a:t>
              </a:r>
              <a:endParaRPr lang="en-US" b="1" dirty="0">
                <a:solidFill>
                  <a:schemeClr val="accent1">
                    <a:lumMod val="10000"/>
                  </a:schemeClr>
                </a:solidFill>
              </a:endParaRPr>
            </a:p>
          </p:txBody>
        </p:sp>
        <p:sp>
          <p:nvSpPr>
            <p:cNvPr id="9" name="AutoShape 4">
              <a:extLst>
                <a:ext uri="{FF2B5EF4-FFF2-40B4-BE49-F238E27FC236}">
                  <a16:creationId xmlns:a16="http://schemas.microsoft.com/office/drawing/2014/main" id="{3C7D714A-783D-43CD-AD70-9F14C90CCE4E}"/>
                </a:ext>
              </a:extLst>
            </p:cNvPr>
            <p:cNvSpPr>
              <a:spLocks noChangeArrowheads="1"/>
            </p:cNvSpPr>
            <p:nvPr/>
          </p:nvSpPr>
          <p:spPr bwMode="auto">
            <a:xfrm>
              <a:off x="4524" y="6037"/>
              <a:ext cx="2744" cy="710"/>
            </a:xfrm>
            <a:prstGeom prst="leftRightArrowCallout">
              <a:avLst>
                <a:gd name="adj1" fmla="val 25000"/>
                <a:gd name="adj2" fmla="val 25000"/>
                <a:gd name="adj3" fmla="val 48310"/>
                <a:gd name="adj4" fmla="val 50000"/>
              </a:avLst>
            </a:prstGeom>
            <a:solidFill>
              <a:srgbClr val="C0C0C0"/>
            </a:solidFill>
            <a:ln w="9525">
              <a:solidFill>
                <a:srgbClr val="000000"/>
              </a:solidFill>
              <a:miter lim="800000"/>
              <a:headEnd/>
              <a:tailEnd/>
            </a:ln>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endParaRPr lang="en-US" altLang="en-US"/>
            </a:p>
          </p:txBody>
        </p:sp>
        <p:sp>
          <p:nvSpPr>
            <p:cNvPr id="10" name="Text Box 5">
              <a:extLst>
                <a:ext uri="{FF2B5EF4-FFF2-40B4-BE49-F238E27FC236}">
                  <a16:creationId xmlns:a16="http://schemas.microsoft.com/office/drawing/2014/main" id="{2CF85719-5E31-4636-8482-7FED2B5C12A4}"/>
                </a:ext>
              </a:extLst>
            </p:cNvPr>
            <p:cNvSpPr txBox="1">
              <a:spLocks noChangeArrowheads="1"/>
            </p:cNvSpPr>
            <p:nvPr/>
          </p:nvSpPr>
          <p:spPr bwMode="auto">
            <a:xfrm>
              <a:off x="5229" y="6158"/>
              <a:ext cx="148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pPr algn="ctr">
                <a:spcAft>
                  <a:spcPts val="1000"/>
                </a:spcAft>
              </a:pPr>
              <a:r>
                <a:rPr lang="en-US" altLang="en-US" sz="2000" dirty="0">
                  <a:solidFill>
                    <a:schemeClr val="bg2"/>
                  </a:solidFill>
                  <a:latin typeface="Arial" panose="020B0604020202020204" pitchFamily="34" charset="0"/>
                </a:rPr>
                <a:t>Traits of Leadership</a:t>
              </a:r>
            </a:p>
          </p:txBody>
        </p:sp>
        <p:sp>
          <p:nvSpPr>
            <p:cNvPr id="11" name="Text Box 2">
              <a:extLst>
                <a:ext uri="{FF2B5EF4-FFF2-40B4-BE49-F238E27FC236}">
                  <a16:creationId xmlns:a16="http://schemas.microsoft.com/office/drawing/2014/main" id="{558F4E0F-476C-4A10-A708-0EE06EF3AAB2}"/>
                </a:ext>
              </a:extLst>
            </p:cNvPr>
            <p:cNvSpPr txBox="1">
              <a:spLocks noChangeArrowheads="1"/>
            </p:cNvSpPr>
            <p:nvPr/>
          </p:nvSpPr>
          <p:spPr bwMode="auto">
            <a:xfrm>
              <a:off x="1940" y="5778"/>
              <a:ext cx="2530" cy="1220"/>
            </a:xfrm>
            <a:prstGeom prst="rect">
              <a:avLst/>
            </a:prstGeom>
            <a:solidFill>
              <a:srgbClr val="FFFFFF"/>
            </a:solidFill>
            <a:ln w="9525">
              <a:solidFill>
                <a:srgbClr val="000000"/>
              </a:solidFill>
              <a:miter lim="800000"/>
              <a:headEnd/>
              <a:tailEnd/>
            </a:ln>
            <a:effectLst>
              <a:outerShdw dist="35921" dir="2700000" algn="ctr" rotWithShape="0">
                <a:srgbClr val="000000"/>
              </a:outerShdw>
            </a:effectLst>
          </p:spPr>
          <p:txBody>
            <a:bodyPr lIns="0" tIns="0" rIns="0" bIns="0"/>
            <a:lstStyle/>
            <a:p>
              <a:pPr algn="ctr">
                <a:spcAft>
                  <a:spcPts val="1000"/>
                </a:spcAft>
                <a:defRPr/>
              </a:pPr>
              <a:r>
                <a:rPr lang="en-US" sz="2000" dirty="0"/>
                <a:t> Achievement drive</a:t>
              </a:r>
            </a:p>
            <a:p>
              <a:pPr algn="ctr">
                <a:spcAft>
                  <a:spcPts val="1000"/>
                </a:spcAft>
                <a:defRPr/>
              </a:pPr>
              <a:r>
                <a:rPr lang="en-US" sz="2000" dirty="0"/>
                <a:t> </a:t>
              </a:r>
              <a:r>
                <a:rPr lang="en-US" sz="2000" b="1" dirty="0">
                  <a:solidFill>
                    <a:schemeClr val="bg2"/>
                  </a:solidFill>
                </a:rPr>
                <a:t>Leadership motivation</a:t>
              </a:r>
            </a:p>
            <a:p>
              <a:pPr algn="ctr">
                <a:spcAft>
                  <a:spcPts val="1000"/>
                </a:spcAft>
                <a:defRPr/>
              </a:pPr>
              <a:r>
                <a:rPr lang="en-US" sz="2000" b="1" dirty="0">
                  <a:solidFill>
                    <a:schemeClr val="bg2"/>
                  </a:solidFill>
                </a:rPr>
                <a:t> </a:t>
              </a:r>
              <a:r>
                <a:rPr lang="en-US" sz="2000" b="1" dirty="0" smtClean="0">
                  <a:solidFill>
                    <a:schemeClr val="bg2"/>
                  </a:solidFill>
                </a:rPr>
                <a:t>Achievement </a:t>
              </a:r>
              <a:r>
                <a:rPr lang="en-US" sz="2000" b="1" dirty="0">
                  <a:solidFill>
                    <a:schemeClr val="bg2"/>
                  </a:solidFill>
                </a:rPr>
                <a:t>drive</a:t>
              </a:r>
            </a:p>
            <a:p>
              <a:pPr algn="ctr">
                <a:spcAft>
                  <a:spcPts val="1000"/>
                </a:spcAft>
                <a:defRPr/>
              </a:pPr>
              <a:r>
                <a:rPr lang="en-US" sz="2000" b="1" dirty="0" smtClean="0">
                  <a:solidFill>
                    <a:schemeClr val="bg2"/>
                  </a:solidFill>
                </a:rPr>
                <a:t>Honesty </a:t>
              </a:r>
              <a:r>
                <a:rPr lang="en-US" sz="2000" b="1" dirty="0">
                  <a:solidFill>
                    <a:schemeClr val="bg2"/>
                  </a:solidFill>
                </a:rPr>
                <a:t>and integrity</a:t>
              </a:r>
            </a:p>
            <a:p>
              <a:pPr algn="ctr">
                <a:spcAft>
                  <a:spcPts val="1000"/>
                </a:spcAft>
                <a:defRPr/>
              </a:pPr>
              <a:r>
                <a:rPr lang="en-US" sz="2000" b="1" dirty="0">
                  <a:solidFill>
                    <a:schemeClr val="bg2"/>
                  </a:solidFill>
                </a:rPr>
                <a:t> Self-confidence</a:t>
              </a:r>
            </a:p>
            <a:p>
              <a:pPr algn="ctr">
                <a:spcAft>
                  <a:spcPts val="1000"/>
                </a:spcAft>
                <a:defRPr/>
              </a:pPr>
              <a:r>
                <a:rPr lang="en-US" sz="2000" dirty="0" smtClean="0">
                  <a:solidFill>
                    <a:schemeClr val="bg2"/>
                  </a:solidFill>
                </a:rPr>
                <a:t> </a:t>
              </a:r>
              <a:endParaRPr lang="en-US" sz="2000" dirty="0">
                <a:solidFill>
                  <a:schemeClr val="bg2"/>
                </a:solidFill>
              </a:endParaRPr>
            </a:p>
          </p:txBody>
        </p:sp>
      </p:grpSp>
    </p:spTree>
    <p:extLst>
      <p:ext uri="{BB962C8B-B14F-4D97-AF65-F5344CB8AC3E}">
        <p14:creationId xmlns:p14="http://schemas.microsoft.com/office/powerpoint/2010/main" val="21495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A9AB054-4916-48AB-9C1F-20FC9446F1A2}"/>
              </a:ext>
            </a:extLst>
          </p:cNvPr>
          <p:cNvSpPr>
            <a:spLocks noGrp="1"/>
          </p:cNvSpPr>
          <p:nvPr>
            <p:ph type="title"/>
          </p:nvPr>
        </p:nvSpPr>
        <p:spPr>
          <a:xfrm>
            <a:off x="562983" y="0"/>
            <a:ext cx="9404723" cy="1400530"/>
          </a:xfrm>
        </p:spPr>
        <p:txBody>
          <a:bodyPr/>
          <a:lstStyle/>
          <a:p>
            <a:r>
              <a:rPr lang="en-US" altLang="en-US" sz="3200" b="1" dirty="0" err="1"/>
              <a:t>Contd</a:t>
            </a:r>
            <a:r>
              <a:rPr lang="en-US" altLang="en-US" sz="3200" b="1" dirty="0"/>
              <a:t>…</a:t>
            </a:r>
          </a:p>
        </p:txBody>
      </p:sp>
      <p:sp>
        <p:nvSpPr>
          <p:cNvPr id="3" name="Content Placeholder 2">
            <a:extLst>
              <a:ext uri="{FF2B5EF4-FFF2-40B4-BE49-F238E27FC236}">
                <a16:creationId xmlns:a16="http://schemas.microsoft.com/office/drawing/2014/main" id="{1046FEA8-7D48-457D-8A99-ED9533CABC2B}"/>
              </a:ext>
            </a:extLst>
          </p:cNvPr>
          <p:cNvSpPr>
            <a:spLocks noGrp="1"/>
          </p:cNvSpPr>
          <p:nvPr>
            <p:ph idx="1"/>
          </p:nvPr>
        </p:nvSpPr>
        <p:spPr>
          <a:xfrm>
            <a:off x="124691" y="700265"/>
            <a:ext cx="11887200" cy="6137564"/>
          </a:xfrm>
        </p:spPr>
        <p:txBody>
          <a:bodyPr>
            <a:normAutofit fontScale="77500" lnSpcReduction="20000"/>
          </a:bodyPr>
          <a:lstStyle/>
          <a:p>
            <a:pPr algn="just">
              <a:spcBef>
                <a:spcPts val="400"/>
              </a:spcBef>
              <a:buFont typeface="Wingdings" panose="05000000000000000000" pitchFamily="2" charset="2"/>
              <a:buNone/>
            </a:pPr>
            <a:r>
              <a:rPr lang="en-GB" altLang="en-US" b="1" dirty="0"/>
              <a:t>	</a:t>
            </a:r>
            <a:r>
              <a:rPr lang="en-GB" altLang="en-US" sz="3100" b="1" dirty="0" err="1">
                <a:solidFill>
                  <a:srgbClr val="FFFF00"/>
                </a:solidFill>
                <a:latin typeface="Times New Roman" panose="02020603050405020304" pitchFamily="18" charset="0"/>
                <a:cs typeface="Times New Roman" panose="02020603050405020304" pitchFamily="18" charset="0"/>
              </a:rPr>
              <a:t>i</a:t>
            </a:r>
            <a:r>
              <a:rPr lang="en-GB" altLang="en-US" sz="3100" b="1" dirty="0">
                <a:solidFill>
                  <a:srgbClr val="FFFF00"/>
                </a:solidFill>
                <a:latin typeface="Times New Roman" panose="02020603050405020304" pitchFamily="18" charset="0"/>
                <a:cs typeface="Times New Roman" panose="02020603050405020304" pitchFamily="18" charset="0"/>
              </a:rPr>
              <a:t>. Achievement drive</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having such trait have clear vision about the objective of the organization and procedures of achieving predetermined objectives.</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ii. Leadership motivation</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possess an intense desire to lead others to achieve common goals. </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iii. Honesty and integrity</a:t>
            </a:r>
            <a:r>
              <a:rPr lang="en-GB" altLang="en-US" sz="3100" dirty="0">
                <a:latin typeface="Times New Roman" panose="02020603050405020304" pitchFamily="18" charset="0"/>
                <a:cs typeface="Times New Roman" panose="02020603050405020304" pitchFamily="18" charset="0"/>
              </a:rPr>
              <a:t>: Successful leaders are trustworthy, reliable, and open. They build trustworthy relationship between themselves and with followers by showing true </a:t>
            </a:r>
            <a:r>
              <a:rPr lang="en-GB" altLang="en-US" sz="3100" dirty="0" err="1">
                <a:latin typeface="Times New Roman" panose="02020603050405020304" pitchFamily="18" charset="0"/>
                <a:cs typeface="Times New Roman" panose="02020603050405020304" pitchFamily="18" charset="0"/>
              </a:rPr>
              <a:t>behavior</a:t>
            </a:r>
            <a:r>
              <a:rPr lang="en-GB" altLang="en-US" sz="3100" dirty="0">
                <a:latin typeface="Times New Roman" panose="02020603050405020304" pitchFamily="18" charset="0"/>
                <a:cs typeface="Times New Roman" panose="02020603050405020304" pitchFamily="18" charset="0"/>
              </a:rPr>
              <a:t>. </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iv. Self-confidence</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belief in own-self and their ideas and ability. They have confidence for any kind of work they are doing. </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v. Cognitive ability</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are capable of exercising good judgment, strong analytical abilities, and conceptually skilled. </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vi. Job related knowledge</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have technical knowledge on all the activities done in the organization. </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vii. Emotional Maturity</a:t>
            </a:r>
            <a:r>
              <a:rPr lang="en-GB" altLang="en-US" sz="3100" dirty="0">
                <a:solidFill>
                  <a:srgbClr val="FFFF00"/>
                </a:solidFill>
                <a:latin typeface="Times New Roman" panose="02020603050405020304" pitchFamily="18" charset="0"/>
                <a:cs typeface="Times New Roman" panose="02020603050405020304" pitchFamily="18" charset="0"/>
              </a:rPr>
              <a:t>: </a:t>
            </a:r>
            <a:r>
              <a:rPr lang="en-GB" altLang="en-US" sz="3100" dirty="0">
                <a:latin typeface="Times New Roman" panose="02020603050405020304" pitchFamily="18" charset="0"/>
                <a:cs typeface="Times New Roman" panose="02020603050405020304" pitchFamily="18" charset="0"/>
              </a:rPr>
              <a:t>Leaders are well adjusted and never suffer from severe psychological disorders. They are flexible and dynamic.</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viii. Creativity and originality: </a:t>
            </a:r>
            <a:r>
              <a:rPr lang="en-GB" altLang="en-US" sz="3100" dirty="0">
                <a:latin typeface="Times New Roman" panose="02020603050405020304" pitchFamily="18" charset="0"/>
                <a:cs typeface="Times New Roman" panose="02020603050405020304" pitchFamily="18" charset="0"/>
              </a:rPr>
              <a:t>A leader must be creative in generating new ideas, concept, and knowledge for better performance of the organization.</a:t>
            </a:r>
            <a:endParaRPr lang="en-US" altLang="en-US" sz="3100" dirty="0">
              <a:latin typeface="Times New Roman" panose="02020603050405020304" pitchFamily="18" charset="0"/>
              <a:cs typeface="Times New Roman" panose="02020603050405020304" pitchFamily="18" charset="0"/>
            </a:endParaRPr>
          </a:p>
          <a:p>
            <a:pPr algn="just">
              <a:spcBef>
                <a:spcPts val="400"/>
              </a:spcBef>
              <a:buFont typeface="Wingdings" panose="05000000000000000000" pitchFamily="2" charset="2"/>
              <a:buNone/>
            </a:pPr>
            <a:r>
              <a:rPr lang="en-GB" altLang="en-US" sz="3100" b="1" dirty="0">
                <a:latin typeface="Times New Roman" panose="02020603050405020304" pitchFamily="18" charset="0"/>
                <a:cs typeface="Times New Roman" panose="02020603050405020304" pitchFamily="18" charset="0"/>
              </a:rPr>
              <a:t>	</a:t>
            </a:r>
            <a:r>
              <a:rPr lang="en-GB" altLang="en-US" sz="3100" b="1" dirty="0">
                <a:solidFill>
                  <a:srgbClr val="FFFF00"/>
                </a:solidFill>
                <a:latin typeface="Times New Roman" panose="02020603050405020304" pitchFamily="18" charset="0"/>
                <a:cs typeface="Times New Roman" panose="02020603050405020304" pitchFamily="18" charset="0"/>
              </a:rPr>
              <a:t>ix. Organizing ability: </a:t>
            </a:r>
            <a:r>
              <a:rPr lang="en-GB" altLang="en-US" sz="3100" dirty="0">
                <a:latin typeface="Times New Roman" panose="02020603050405020304" pitchFamily="18" charset="0"/>
                <a:cs typeface="Times New Roman" panose="02020603050405020304" pitchFamily="18" charset="0"/>
              </a:rPr>
              <a:t>A leader must have an organizing ability. </a:t>
            </a:r>
            <a:endParaRPr lang="en-US" altLang="en-US" sz="3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40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9981082-A21B-4118-AC51-F6F8B1ECDF74}"/>
              </a:ext>
            </a:extLst>
          </p:cNvPr>
          <p:cNvSpPr>
            <a:spLocks noGrp="1"/>
          </p:cNvSpPr>
          <p:nvPr>
            <p:ph type="title"/>
          </p:nvPr>
        </p:nvSpPr>
        <p:spPr/>
        <p:txBody>
          <a:bodyPr/>
          <a:lstStyle/>
          <a:p>
            <a:r>
              <a:rPr lang="en-US" altLang="en-US" sz="3200" b="1"/>
              <a:t>2.  Behavioral Approach to Leadership</a:t>
            </a:r>
          </a:p>
        </p:txBody>
      </p:sp>
      <p:sp>
        <p:nvSpPr>
          <p:cNvPr id="3" name="Content Placeholder 2">
            <a:extLst>
              <a:ext uri="{FF2B5EF4-FFF2-40B4-BE49-F238E27FC236}">
                <a16:creationId xmlns:a16="http://schemas.microsoft.com/office/drawing/2014/main" id="{359C56BB-7541-4B7D-8745-BC14AA530F7B}"/>
              </a:ext>
            </a:extLst>
          </p:cNvPr>
          <p:cNvSpPr>
            <a:spLocks noGrp="1"/>
          </p:cNvSpPr>
          <p:nvPr>
            <p:ph idx="1"/>
          </p:nvPr>
        </p:nvSpPr>
        <p:spPr>
          <a:xfrm>
            <a:off x="304800" y="1108364"/>
            <a:ext cx="11426825" cy="5486400"/>
          </a:xfrm>
        </p:spPr>
        <p:txBody>
          <a:bodyPr>
            <a:normAutofit/>
          </a:bodyPr>
          <a:lstStyle/>
          <a:p>
            <a:pPr algn="just">
              <a:buFont typeface="Wingdings" panose="05000000000000000000" pitchFamily="2" charset="2"/>
              <a:buNone/>
            </a:pPr>
            <a:r>
              <a:rPr lang="en-GB" altLang="en-US" dirty="0"/>
              <a:t>	</a:t>
            </a:r>
            <a:r>
              <a:rPr lang="en-GB" altLang="en-US" sz="2400" dirty="0"/>
              <a:t>The failure of trait theory to identify the clear-cut set of traits has motivated researchers to focus attention on leadership </a:t>
            </a:r>
            <a:r>
              <a:rPr lang="en-GB" altLang="en-US" sz="2400" dirty="0" err="1"/>
              <a:t>behavior</a:t>
            </a:r>
            <a:r>
              <a:rPr lang="en-GB" altLang="en-US" sz="2400" dirty="0"/>
              <a:t>. </a:t>
            </a:r>
            <a:r>
              <a:rPr lang="en-GB" altLang="en-US" sz="2400" dirty="0" err="1"/>
              <a:t>Behavioral</a:t>
            </a:r>
            <a:r>
              <a:rPr lang="en-GB" altLang="en-US" sz="2400" dirty="0"/>
              <a:t> theory attempts to describe what an effective leader should perform in the day-to-day management. An effective leader is one who performs those acts, and who supports groups to achieve objectives. The overall goal of the </a:t>
            </a:r>
            <a:r>
              <a:rPr lang="en-GB" altLang="en-US" sz="2400" dirty="0" err="1"/>
              <a:t>behavioral</a:t>
            </a:r>
            <a:r>
              <a:rPr lang="en-GB" altLang="en-US" sz="2400" dirty="0"/>
              <a:t> approach is to identify and measure relevant leadership actions and </a:t>
            </a:r>
            <a:r>
              <a:rPr lang="en-GB" altLang="en-US" sz="2400" dirty="0" err="1"/>
              <a:t>behavior</a:t>
            </a:r>
            <a:r>
              <a:rPr lang="en-GB" altLang="en-US" sz="2400" dirty="0"/>
              <a:t> that leads to enhance subordinates productivity and morale.</a:t>
            </a:r>
          </a:p>
          <a:p>
            <a:pPr algn="just">
              <a:buFont typeface="Wingdings" panose="05000000000000000000" pitchFamily="2" charset="2"/>
              <a:buNone/>
            </a:pPr>
            <a:r>
              <a:rPr lang="en-US" altLang="en-US" sz="2400" dirty="0"/>
              <a:t>	The Ohio State Studies: The Ohio State Studies </a:t>
            </a:r>
            <a:r>
              <a:rPr lang="en-GB" altLang="en-US" sz="2400" dirty="0"/>
              <a:t>A group of researchers at Ohio State University conducted an extensive study of leadership </a:t>
            </a:r>
            <a:r>
              <a:rPr lang="en-GB" altLang="en-US" sz="2400" dirty="0" err="1"/>
              <a:t>behavior</a:t>
            </a:r>
            <a:r>
              <a:rPr lang="en-GB" altLang="en-US" sz="2400" dirty="0"/>
              <a:t> and effectiveness. </a:t>
            </a:r>
          </a:p>
          <a:p>
            <a:pPr algn="just">
              <a:buFont typeface="Wingdings" panose="05000000000000000000" pitchFamily="2" charset="2"/>
              <a:buNone/>
            </a:pPr>
            <a:r>
              <a:rPr lang="en-GB" altLang="en-US" sz="2400" b="1" dirty="0"/>
              <a:t>	 </a:t>
            </a:r>
            <a:r>
              <a:rPr lang="en-GB" altLang="en-US" sz="2400" b="1" dirty="0" err="1"/>
              <a:t>i</a:t>
            </a:r>
            <a:r>
              <a:rPr lang="en-GB" altLang="en-US" sz="2400" b="1" dirty="0"/>
              <a:t>.	Initiating structure: </a:t>
            </a:r>
            <a:endParaRPr lang="en-US" altLang="en-US" sz="2400" dirty="0"/>
          </a:p>
          <a:p>
            <a:pPr algn="just">
              <a:buFont typeface="Wingdings" panose="05000000000000000000" pitchFamily="2" charset="2"/>
              <a:buNone/>
            </a:pPr>
            <a:r>
              <a:rPr lang="en-GB" altLang="en-US" sz="2400" b="1" dirty="0"/>
              <a:t>	ii.	Initiating Consideration</a:t>
            </a:r>
            <a:r>
              <a:rPr lang="en-GB" altLang="en-US" sz="2400" dirty="0"/>
              <a:t>: </a:t>
            </a:r>
            <a:endParaRPr lang="en-US" altLang="en-US" sz="2400" dirty="0"/>
          </a:p>
          <a:p>
            <a:pPr algn="just">
              <a:buFont typeface="Wingdings" panose="05000000000000000000" pitchFamily="2" charset="2"/>
              <a:buNone/>
            </a:pPr>
            <a:endParaRPr lang="en-US" altLang="en-US" i="1" dirty="0"/>
          </a:p>
        </p:txBody>
      </p:sp>
    </p:spTree>
    <p:extLst>
      <p:ext uri="{BB962C8B-B14F-4D97-AF65-F5344CB8AC3E}">
        <p14:creationId xmlns:p14="http://schemas.microsoft.com/office/powerpoint/2010/main" val="1994173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387928"/>
            <a:ext cx="11568545" cy="6206836"/>
          </a:xfrm>
        </p:spPr>
        <p:txBody>
          <a:bodyPr>
            <a:normAutofit fontScale="85000" lnSpcReduction="10000"/>
          </a:bodyPr>
          <a:lstStyle/>
          <a:p>
            <a:pPr marL="0" indent="0">
              <a:buNone/>
            </a:pPr>
            <a:r>
              <a:rPr lang="en-US" sz="2800" b="1" u="sng" dirty="0" smtClean="0">
                <a:solidFill>
                  <a:srgbClr val="0070C0"/>
                </a:solidFill>
                <a:latin typeface="Times New Roman" panose="02020603050405020304" pitchFamily="18" charset="0"/>
                <a:cs typeface="Times New Roman" panose="02020603050405020304" pitchFamily="18" charset="0"/>
              </a:rPr>
              <a:t>Initiating Structure</a:t>
            </a:r>
          </a:p>
          <a:p>
            <a:pPr>
              <a:lnSpc>
                <a:spcPct val="200000"/>
              </a:lnSpc>
              <a:buFont typeface="Courier New" panose="02070309020205020404" pitchFamily="49" charset="0"/>
              <a:buChar char="o"/>
            </a:pPr>
            <a:r>
              <a:rPr lang="en-US" sz="2800" b="1" u="sng" dirty="0">
                <a:solidFill>
                  <a:srgbClr val="0070C0"/>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Here, the leaders only give focus for completion to task.</a:t>
            </a:r>
          </a:p>
          <a:p>
            <a:pPr>
              <a:lnSpc>
                <a:spcPct val="200000"/>
              </a:lnSpc>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Leaders give attention towards the goal achievement.</a:t>
            </a:r>
          </a:p>
          <a:p>
            <a:pPr>
              <a:lnSpc>
                <a:spcPct val="200000"/>
              </a:lnSpc>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Task oriented</a:t>
            </a:r>
          </a:p>
          <a:p>
            <a:pPr>
              <a:lnSpc>
                <a:spcPct val="200000"/>
              </a:lnSpc>
              <a:buFont typeface="Courier New" panose="02070309020205020404" pitchFamily="49" charset="0"/>
              <a:buChar char="o"/>
            </a:pPr>
            <a:r>
              <a:rPr lang="en-US" sz="2800" dirty="0" smtClean="0">
                <a:solidFill>
                  <a:schemeClr val="tx2"/>
                </a:solidFill>
                <a:latin typeface="Times New Roman" panose="02020603050405020304" pitchFamily="18" charset="0"/>
                <a:cs typeface="Times New Roman" panose="02020603050405020304" pitchFamily="18" charset="0"/>
              </a:rPr>
              <a:t> They believe employees as means to achieve production goals</a:t>
            </a:r>
          </a:p>
          <a:p>
            <a:pPr>
              <a:lnSpc>
                <a:spcPct val="200000"/>
              </a:lnSpc>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Process = role ??</a:t>
            </a:r>
          </a:p>
          <a:p>
            <a:pPr>
              <a:lnSpc>
                <a:spcPct val="200000"/>
              </a:lnSpc>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Followers = role??</a:t>
            </a:r>
          </a:p>
          <a:p>
            <a:pPr>
              <a:lnSpc>
                <a:spcPct val="200000"/>
              </a:lnSpc>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Define structure of role/organize work</a:t>
            </a:r>
          </a:p>
        </p:txBody>
      </p:sp>
    </p:spTree>
    <p:extLst>
      <p:ext uri="{BB962C8B-B14F-4D97-AF65-F5344CB8AC3E}">
        <p14:creationId xmlns:p14="http://schemas.microsoft.com/office/powerpoint/2010/main" val="383960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332509"/>
            <a:ext cx="11637817" cy="6234545"/>
          </a:xfrm>
        </p:spPr>
        <p:txBody>
          <a:bodyPr>
            <a:normAutofit/>
          </a:bodyPr>
          <a:lstStyle/>
          <a:p>
            <a:pPr marL="0" indent="0">
              <a:buNone/>
            </a:pPr>
            <a:r>
              <a:rPr lang="en-US" sz="2800" b="1" u="sng" dirty="0" smtClean="0">
                <a:solidFill>
                  <a:srgbClr val="0070C0"/>
                </a:solidFill>
                <a:latin typeface="Times New Roman" panose="02020603050405020304" pitchFamily="18" charset="0"/>
                <a:cs typeface="Times New Roman" panose="02020603050405020304" pitchFamily="18" charset="0"/>
              </a:rPr>
              <a:t>Considerations</a:t>
            </a:r>
          </a:p>
          <a:p>
            <a:pPr>
              <a:buFont typeface="Courier New" panose="02070309020205020404" pitchFamily="49" charset="0"/>
              <a:buChar char="o"/>
            </a:pPr>
            <a:r>
              <a:rPr lang="en-US" sz="2800" dirty="0">
                <a:solidFill>
                  <a:srgbClr val="0070C0"/>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Focus for job relation</a:t>
            </a:r>
          </a:p>
          <a:p>
            <a:pPr>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Not focus for task/goal</a:t>
            </a:r>
          </a:p>
          <a:p>
            <a:pPr>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Relationship between employees, feeling trust and respect</a:t>
            </a:r>
          </a:p>
          <a:p>
            <a:pPr>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Give priority for employee satisfaction</a:t>
            </a:r>
          </a:p>
          <a:p>
            <a:pPr>
              <a:buFont typeface="Courier New" panose="02070309020205020404" pitchFamily="49" charset="0"/>
              <a:buChar char="o"/>
            </a:pP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If leaders are in high considerations then, they try to help and communicate with workers.</a:t>
            </a:r>
          </a:p>
          <a:p>
            <a:pPr marL="0" indent="0">
              <a:buNone/>
            </a:pPr>
            <a:endParaRPr lang="en-US"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9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31781" cy="6470073"/>
          </a:xfrm>
        </p:spPr>
        <p:txBody>
          <a:bodyPr>
            <a:normAutofit fontScale="92500" lnSpcReduction="10000"/>
          </a:bodyPr>
          <a:lstStyle/>
          <a:p>
            <a:pPr marL="0" indent="0" algn="ctr">
              <a:buNone/>
            </a:pPr>
            <a:r>
              <a:rPr lang="en-US" sz="3500" b="1" u="sng" dirty="0" smtClean="0">
                <a:latin typeface="Times New Roman" panose="02020603050405020304" pitchFamily="18" charset="0"/>
                <a:cs typeface="Times New Roman" panose="02020603050405020304" pitchFamily="18" charset="0"/>
              </a:rPr>
              <a:t>Conclusions</a:t>
            </a:r>
          </a:p>
          <a:p>
            <a:pPr>
              <a:lnSpc>
                <a:spcPct val="200000"/>
              </a:lnSpc>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Most theories in the 20</a:t>
            </a:r>
            <a:r>
              <a:rPr lang="en-US" sz="2800" baseline="30000" dirty="0" smtClean="0">
                <a:latin typeface="Times New Roman" panose="02020603050405020304" pitchFamily="18" charset="0"/>
                <a:cs typeface="Times New Roman" panose="02020603050405020304" pitchFamily="18" charset="0"/>
              </a:rPr>
              <a:t>th</a:t>
            </a:r>
            <a:r>
              <a:rPr lang="en-US" sz="2800" dirty="0" smtClean="0">
                <a:latin typeface="Times New Roman" panose="02020603050405020304" pitchFamily="18" charset="0"/>
                <a:cs typeface="Times New Roman" panose="02020603050405020304" pitchFamily="18" charset="0"/>
              </a:rPr>
              <a:t> century argued that great leaders were born not made.</a:t>
            </a:r>
          </a:p>
          <a:p>
            <a:pPr>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They believe that leadership is something called trait which it’s born genetically.</a:t>
            </a:r>
          </a:p>
          <a:p>
            <a:pPr>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But current studies in 21</a:t>
            </a:r>
            <a:r>
              <a:rPr lang="en-US" sz="2800" baseline="30000" dirty="0" smtClean="0">
                <a:latin typeface="Times New Roman" panose="02020603050405020304" pitchFamily="18" charset="0"/>
                <a:cs typeface="Times New Roman" panose="02020603050405020304" pitchFamily="18" charset="0"/>
              </a:rPr>
              <a:t>st</a:t>
            </a:r>
            <a:r>
              <a:rPr lang="en-US" sz="2800" dirty="0" smtClean="0">
                <a:latin typeface="Times New Roman" panose="02020603050405020304" pitchFamily="18" charset="0"/>
                <a:cs typeface="Times New Roman" panose="02020603050405020304" pitchFamily="18" charset="0"/>
              </a:rPr>
              <a:t> century indicated that the leadership  is much more complex.</a:t>
            </a:r>
          </a:p>
          <a:p>
            <a:pPr>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Many scholars have told that leaders are made.</a:t>
            </a:r>
          </a:p>
          <a:p>
            <a:pPr>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The best estimate offered  by the research showed that only 1/3 of the leader were born and there are the 2/3 of the leaders were made.</a:t>
            </a:r>
          </a:p>
        </p:txBody>
      </p:sp>
    </p:spTree>
    <p:extLst>
      <p:ext uri="{BB962C8B-B14F-4D97-AF65-F5344CB8AC3E}">
        <p14:creationId xmlns:p14="http://schemas.microsoft.com/office/powerpoint/2010/main" val="98624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8" y="526473"/>
            <a:ext cx="11402290" cy="6054435"/>
          </a:xfrm>
        </p:spPr>
        <p:txBody>
          <a:bodyPr>
            <a:normAutofit/>
          </a:bodyPr>
          <a:lstStyle/>
          <a:p>
            <a:pPr marL="0" indent="0" algn="ctr">
              <a:buNone/>
            </a:pPr>
            <a:r>
              <a:rPr lang="en-US" sz="3600" b="1" u="sng" dirty="0" smtClean="0">
                <a:latin typeface="Times New Roman" panose="02020603050405020304" pitchFamily="18" charset="0"/>
                <a:cs typeface="Times New Roman" panose="02020603050405020304" pitchFamily="18" charset="0"/>
              </a:rPr>
              <a:t>Contents:</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I: Introduction to Educational Leadership</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II: Leadership theory and styles</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III: Communication and Interpersonal Skills</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IV: Decision Making and Problem Solving</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V: Motivation and Team Building</a:t>
            </a:r>
          </a:p>
          <a:p>
            <a:pPr marL="0" indent="0" algn="ctr">
              <a:lnSpc>
                <a:spcPct val="150000"/>
              </a:lnSpc>
              <a:buNone/>
            </a:pPr>
            <a:r>
              <a:rPr lang="en-US" sz="3200" dirty="0" smtClean="0">
                <a:latin typeface="Times New Roman" panose="02020603050405020304" pitchFamily="18" charset="0"/>
                <a:cs typeface="Times New Roman" panose="02020603050405020304" pitchFamily="18" charset="0"/>
              </a:rPr>
              <a:t>Unit VI: Change management and Social Responsibility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1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93964"/>
            <a:ext cx="11526981" cy="6054435"/>
          </a:xfrm>
        </p:spPr>
        <p:txBody>
          <a:bodyPr>
            <a:normAutofit lnSpcReduction="10000"/>
          </a:bodyPr>
          <a:lstStyle/>
          <a:p>
            <a:pPr>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In the modern era, whereby the leadership characteristics is classified as soft skills. It means that it can be learn and is acquired through a physical, psychological and practices.</a:t>
            </a:r>
          </a:p>
          <a:p>
            <a:pPr>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For example: A person cannot be born with muscles, we all have to work towards it.</a:t>
            </a:r>
          </a:p>
          <a:p>
            <a:pPr>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Mahatma </a:t>
            </a:r>
            <a:r>
              <a:rPr lang="en-US" sz="2400" dirty="0" err="1">
                <a:latin typeface="Times New Roman" panose="02020603050405020304" pitchFamily="18" charset="0"/>
                <a:cs typeface="Times New Roman" panose="02020603050405020304" pitchFamily="18" charset="0"/>
              </a:rPr>
              <a:t>Gandi’s</a:t>
            </a:r>
            <a:r>
              <a:rPr lang="en-US" sz="2400" dirty="0">
                <a:latin typeface="Times New Roman" panose="02020603050405020304" pitchFamily="18" charset="0"/>
                <a:cs typeface="Times New Roman" panose="02020603050405020304" pitchFamily="18" charset="0"/>
              </a:rPr>
              <a:t> parents weren’t leaders, he act as a leaders by </a:t>
            </a:r>
            <a:r>
              <a:rPr lang="en-US" sz="2400" dirty="0" smtClean="0">
                <a:latin typeface="Times New Roman" panose="02020603050405020304" pitchFamily="18" charset="0"/>
                <a:cs typeface="Times New Roman" panose="02020603050405020304" pitchFamily="18" charset="0"/>
              </a:rPr>
              <a:t>himself.</a:t>
            </a:r>
          </a:p>
          <a:p>
            <a:pPr>
              <a:lnSpc>
                <a:spcPct val="20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Knowing the fact that leadership is mostly made is good for us because everyone can be a leader.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78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89481"/>
            <a:ext cx="9404723" cy="821900"/>
          </a:xfrm>
        </p:spPr>
        <p:txBody>
          <a:bodyPr/>
          <a:lstStyle/>
          <a:p>
            <a:pPr algn="ctr"/>
            <a:r>
              <a:rPr lang="en-US" b="1" u="sng" dirty="0" smtClean="0">
                <a:solidFill>
                  <a:srgbClr val="FFFF00"/>
                </a:solidFill>
                <a:latin typeface="Times New Roman" panose="02020603050405020304" pitchFamily="18" charset="0"/>
                <a:cs typeface="Times New Roman" panose="02020603050405020304" pitchFamily="18" charset="0"/>
              </a:rPr>
              <a:t>21</a:t>
            </a:r>
            <a:r>
              <a:rPr lang="en-US" b="1" u="sng" baseline="30000" dirty="0" smtClean="0">
                <a:solidFill>
                  <a:srgbClr val="FFFF00"/>
                </a:solidFill>
                <a:latin typeface="Times New Roman" panose="02020603050405020304" pitchFamily="18" charset="0"/>
                <a:cs typeface="Times New Roman" panose="02020603050405020304" pitchFamily="18" charset="0"/>
              </a:rPr>
              <a:t>st</a:t>
            </a:r>
            <a:r>
              <a:rPr lang="en-US" b="1" u="sng" dirty="0" smtClean="0">
                <a:solidFill>
                  <a:srgbClr val="FFFF00"/>
                </a:solidFill>
                <a:latin typeface="Times New Roman" panose="02020603050405020304" pitchFamily="18" charset="0"/>
                <a:cs typeface="Times New Roman" panose="02020603050405020304" pitchFamily="18" charset="0"/>
              </a:rPr>
              <a:t> Century Leader Vs Classical Leader</a:t>
            </a:r>
            <a:endParaRPr lang="en-US"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964" y="1011382"/>
            <a:ext cx="11901054" cy="5611092"/>
          </a:xfrm>
        </p:spPr>
        <p:txBody>
          <a:bodyPr>
            <a:normAutofit/>
          </a:bodyPr>
          <a:lstStyle/>
          <a:p>
            <a:pPr>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 Traditional leadership relies on authority and control, while modern leadership emphasizes collaboration and team work.</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Traditional leaders may also be more focused on task-oriented goals, while modern leaders may be more focused on people-oriented goals.</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Traditional leaders may also be more autocratic, while modern leaders are more likely to use motivational techniques.</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Traditional leaders may be more likely to use formal power to influence others, while modern leaders may be more likely to use informal power.</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Modern leaders are typically more focused on achieving results than traditional leaders.</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Modern leaders are often committed to continuous learning, both for themselves and for their teams.</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Modern leaders are more dynamic in nature as compared to traditional.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82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0393-2512-4D78-8F6B-0703B8077E09}"/>
              </a:ext>
            </a:extLst>
          </p:cNvPr>
          <p:cNvSpPr>
            <a:spLocks noGrp="1"/>
          </p:cNvSpPr>
          <p:nvPr>
            <p:ph type="title"/>
          </p:nvPr>
        </p:nvSpPr>
        <p:spPr>
          <a:xfrm>
            <a:off x="-1987234" y="665019"/>
            <a:ext cx="9404723" cy="801858"/>
          </a:xfrm>
        </p:spPr>
        <p:txBody>
          <a:bodyPr/>
          <a:lstStyle/>
          <a:p>
            <a:pPr algn="ctr"/>
            <a:r>
              <a:rPr lang="en-US" sz="6600" b="1" u="sng" dirty="0" smtClean="0">
                <a:solidFill>
                  <a:srgbClr val="FFFF00"/>
                </a:solidFill>
                <a:latin typeface="Times New Roman" panose="02020603050405020304" pitchFamily="18" charset="0"/>
                <a:cs typeface="Times New Roman" panose="02020603050405020304" pitchFamily="18" charset="0"/>
              </a:rPr>
              <a:t>Chapter-2</a:t>
            </a:r>
            <a:endParaRPr lang="en-US" sz="66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058033-BD41-4063-832B-1F498A0DB7DA}"/>
              </a:ext>
            </a:extLst>
          </p:cNvPr>
          <p:cNvSpPr>
            <a:spLocks noGrp="1"/>
          </p:cNvSpPr>
          <p:nvPr>
            <p:ph idx="1"/>
          </p:nvPr>
        </p:nvSpPr>
        <p:spPr>
          <a:xfrm>
            <a:off x="475958" y="1717963"/>
            <a:ext cx="11113476" cy="3979025"/>
          </a:xfrm>
        </p:spPr>
        <p:txBody>
          <a:bodyPr>
            <a:normAutofit/>
          </a:bodyPr>
          <a:lstStyle/>
          <a:p>
            <a:pPr marL="0" indent="0" algn="ctr">
              <a:lnSpc>
                <a:spcPct val="300000"/>
              </a:lnSpc>
              <a:buNone/>
            </a:pPr>
            <a:r>
              <a:rPr lang="en-US" sz="6000" b="1" dirty="0" smtClean="0">
                <a:latin typeface="Times New Roman" panose="02020603050405020304" pitchFamily="18" charset="0"/>
                <a:cs typeface="Times New Roman" panose="02020603050405020304" pitchFamily="18" charset="0"/>
              </a:rPr>
              <a:t>Leadership Theory and Styles</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458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A6F6-2BAB-424E-A612-47E369456058}"/>
              </a:ext>
            </a:extLst>
          </p:cNvPr>
          <p:cNvSpPr>
            <a:spLocks noGrp="1"/>
          </p:cNvSpPr>
          <p:nvPr>
            <p:ph type="title"/>
          </p:nvPr>
        </p:nvSpPr>
        <p:spPr>
          <a:xfrm>
            <a:off x="673266" y="5966"/>
            <a:ext cx="9404723" cy="785239"/>
          </a:xfrm>
        </p:spPr>
        <p:txBody>
          <a:bodyPr/>
          <a:lstStyle/>
          <a:p>
            <a:pPr algn="ctr"/>
            <a:r>
              <a:rPr lang="en-US" sz="4000" b="1" u="sng" dirty="0" smtClean="0">
                <a:solidFill>
                  <a:srgbClr val="FFFF00"/>
                </a:solidFill>
                <a:latin typeface="Times New Roman" panose="02020603050405020304" pitchFamily="18" charset="0"/>
                <a:cs typeface="Times New Roman" panose="02020603050405020304" pitchFamily="18" charset="0"/>
              </a:rPr>
              <a:t>Transformational Leadership (4 I’s )</a:t>
            </a:r>
            <a:endParaRPr lang="en-US" sz="40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E951AD-4950-4BB4-B24F-3FAE0E6C2349}"/>
              </a:ext>
            </a:extLst>
          </p:cNvPr>
          <p:cNvSpPr>
            <a:spLocks noGrp="1"/>
          </p:cNvSpPr>
          <p:nvPr>
            <p:ph idx="1"/>
          </p:nvPr>
        </p:nvSpPr>
        <p:spPr>
          <a:xfrm>
            <a:off x="110836" y="689318"/>
            <a:ext cx="11942619" cy="5951702"/>
          </a:xfrm>
        </p:spPr>
        <p:txBody>
          <a:bodyPr>
            <a:normAutofit fontScale="77500" lnSpcReduction="20000"/>
          </a:bodyPr>
          <a:lstStyle/>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leader works to establish a committed relationship between the leader and the follower.</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Transformational leaders make people understand the need of change.</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They create a sense of possibility and vision for the future.</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Have a desire for common goals, not “me” but “us”</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Act confidence and express confidence in followers.</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Transformational leaders possess charismatic-leader characteristics(vision, theoretical skills, </a:t>
            </a:r>
            <a:r>
              <a:rPr lang="en-US" sz="2800" dirty="0" err="1" smtClean="0">
                <a:latin typeface="Times New Roman" panose="02020603050405020304" pitchFamily="18" charset="0"/>
                <a:cs typeface="Times New Roman" panose="02020603050405020304" pitchFamily="18" charset="0"/>
              </a:rPr>
              <a:t>etc</a:t>
            </a:r>
            <a:r>
              <a:rPr lang="en-US" sz="2800" dirty="0" smtClean="0">
                <a:latin typeface="Times New Roman" panose="02020603050405020304" pitchFamily="18" charset="0"/>
                <a:cs typeface="Times New Roman" panose="02020603050405020304" pitchFamily="18" charset="0"/>
              </a:rPr>
              <a:t>).</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They motivate people by appealing to higher ideas and moral values, defining a vision of the future and forming a base for credibility. </a:t>
            </a:r>
          </a:p>
          <a:p>
            <a:pPr>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Mahatma </a:t>
            </a:r>
            <a:r>
              <a:rPr lang="en-US" sz="2800" dirty="0" err="1" smtClean="0">
                <a:latin typeface="Times New Roman" panose="02020603050405020304" pitchFamily="18" charset="0"/>
                <a:cs typeface="Times New Roman" panose="02020603050405020304" pitchFamily="18" charset="0"/>
              </a:rPr>
              <a:t>Gandi</a:t>
            </a:r>
            <a:r>
              <a:rPr lang="en-US" sz="2800" dirty="0" smtClean="0">
                <a:latin typeface="Times New Roman" panose="02020603050405020304" pitchFamily="18" charset="0"/>
                <a:cs typeface="Times New Roman" panose="02020603050405020304" pitchFamily="18" charset="0"/>
              </a:rPr>
              <a:t>, Abraham Lincoln, Nelson Mandela, etc. are denoted as Transformational Leaders.</a:t>
            </a: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42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1B8DD-01F6-4BFA-B5CE-8480FBE73E70}"/>
              </a:ext>
            </a:extLst>
          </p:cNvPr>
          <p:cNvSpPr>
            <a:spLocks noGrp="1"/>
          </p:cNvSpPr>
          <p:nvPr>
            <p:ph idx="1"/>
          </p:nvPr>
        </p:nvSpPr>
        <p:spPr>
          <a:xfrm>
            <a:off x="193964" y="138545"/>
            <a:ext cx="11790432" cy="6515687"/>
          </a:xfrm>
        </p:spPr>
        <p:txBody>
          <a:bodyPr>
            <a:normAutofit/>
          </a:bodyPr>
          <a:lstStyle/>
          <a:p>
            <a:pPr marL="0" indent="0">
              <a:buNone/>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77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AE4B5-E25C-405D-93A9-B3E501C6221D}"/>
              </a:ext>
            </a:extLst>
          </p:cNvPr>
          <p:cNvSpPr>
            <a:spLocks noGrp="1"/>
          </p:cNvSpPr>
          <p:nvPr>
            <p:ph idx="1"/>
          </p:nvPr>
        </p:nvSpPr>
        <p:spPr>
          <a:xfrm>
            <a:off x="249382" y="290945"/>
            <a:ext cx="11776363" cy="6364141"/>
          </a:xfrm>
        </p:spPr>
        <p:txBody>
          <a:bodyPr>
            <a:normAutofit fontScale="92500"/>
          </a:bodyPr>
          <a:lstStyle/>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b="1" u="sng" dirty="0" smtClean="0">
                <a:latin typeface="Times New Roman" panose="02020603050405020304" pitchFamily="18" charset="0"/>
                <a:cs typeface="Times New Roman" panose="02020603050405020304" pitchFamily="18" charset="0"/>
              </a:rPr>
              <a:t>ABC Analysis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One of the widely used techniques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Objective is to vary the expenses associated with control according to potential savings associated with a proper level of control.</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 ABC approach means of categorizing the inventory items into 3 classes: A, B and C</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 categorizing is done according to the turnover of various products.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b="1" u="sng" dirty="0" smtClean="0">
                <a:latin typeface="Times New Roman" panose="02020603050405020304" pitchFamily="18" charset="0"/>
                <a:cs typeface="Times New Roman" panose="02020603050405020304" pitchFamily="18" charset="0"/>
              </a:rPr>
              <a:t>VED Analysis (Vital Essential Desirable)</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They are done to determine critically of an item and its effect on production and other services.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It is specially used for classification of spare parts.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If the part is vital most, it is given by “V”. If it is essential then “E”. If it isn’t so essential , it is given as “D”.</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For “V” items large stocks are maintained while for “E” items minimum stock is enough.</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20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6368C-C7E7-45DF-A2FD-DBAE2FA90167}"/>
              </a:ext>
            </a:extLst>
          </p:cNvPr>
          <p:cNvSpPr>
            <a:spLocks noGrp="1"/>
          </p:cNvSpPr>
          <p:nvPr>
            <p:ph idx="1"/>
          </p:nvPr>
        </p:nvSpPr>
        <p:spPr>
          <a:xfrm>
            <a:off x="235527" y="138545"/>
            <a:ext cx="11637605" cy="6445135"/>
          </a:xfrm>
        </p:spPr>
        <p:txBody>
          <a:bodyPr>
            <a:normAutofit fontScale="92500" lnSpcReduction="20000"/>
          </a:bodyPr>
          <a:lstStyle/>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FSN Analysis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abbreviation for FSN is “Fast Moving, Slow Moving and Non-Moving”</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this analysis, the data of receipt or the last date of issue, which ever is later, to determine the no. of months which have lapsed from last transactions.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is helpful in identifying active items which need to be reviewed regularly and surplus items and non-moving items are examined.</a:t>
            </a:r>
          </a:p>
          <a:p>
            <a:pPr>
              <a:lnSpc>
                <a:spcPct val="150000"/>
              </a:lnSpc>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HML Analysis (High Medium Low)</a:t>
            </a:r>
          </a:p>
          <a:p>
            <a:pPr>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The HML classification is same procedure as adopted in ABC</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core difference is HML classification unit value is the criterion and not the annual consumption value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inventories should be placed as descending order &amp; it is </a:t>
            </a:r>
            <a:r>
              <a:rPr lang="en-US" sz="2400" dirty="0" err="1" smtClean="0">
                <a:latin typeface="Times New Roman" panose="02020603050405020304" pitchFamily="18" charset="0"/>
                <a:cs typeface="Times New Roman" panose="02020603050405020304" pitchFamily="18" charset="0"/>
              </a:rPr>
              <a:t>upto</a:t>
            </a:r>
            <a:r>
              <a:rPr lang="en-US" sz="2400" dirty="0" smtClean="0">
                <a:latin typeface="Times New Roman" panose="02020603050405020304" pitchFamily="18" charset="0"/>
                <a:cs typeface="Times New Roman" panose="02020603050405020304" pitchFamily="18" charset="0"/>
              </a:rPr>
              <a:t> management to fix limits of these 3 categories.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9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34063"/>
            <a:ext cx="10286106" cy="738773"/>
          </a:xfrm>
        </p:spPr>
        <p:txBody>
          <a:bodyPr/>
          <a:lstStyle/>
          <a:p>
            <a:pPr algn="ctr"/>
            <a:r>
              <a:rPr lang="en-US" sz="3600" b="1" u="sng" dirty="0" smtClean="0">
                <a:solidFill>
                  <a:srgbClr val="FFFF00"/>
                </a:solidFill>
                <a:latin typeface="Times New Roman" panose="02020603050405020304" pitchFamily="18" charset="0"/>
                <a:cs typeface="Times New Roman" panose="02020603050405020304" pitchFamily="18" charset="0"/>
              </a:rPr>
              <a:t>Merchandiser Skills (Responsibilities) and Profile</a:t>
            </a:r>
            <a:endParaRPr lang="en-US" sz="36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4" y="872836"/>
            <a:ext cx="11610108" cy="5763491"/>
          </a:xfrm>
        </p:spPr>
        <p:txBody>
          <a:bodyPr>
            <a:normAutofit fontScale="92500"/>
          </a:bodyPr>
          <a:lstStyle/>
          <a:p>
            <a:pPr>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Planning and developing merchandising strategies</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Analyzing sales figures, customers reactions and market trends to anticipate product needs</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Collaborating with buyers, suppliers, distributors and analysts to negotiate prices, quantities and time-scales</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Maximize customer interest and sales level by displaying products appropriately</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Forecast profits/sales and plan budgets</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Remain up to date with industry’s best practices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46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4" y="193964"/>
            <a:ext cx="11499272" cy="6414654"/>
          </a:xfrm>
        </p:spPr>
        <p:txBody>
          <a:bodyPr>
            <a:normAutofit/>
          </a:bodyPr>
          <a:lstStyle/>
          <a:p>
            <a:pPr marL="0" indent="0" algn="ctr">
              <a:buNone/>
            </a:pPr>
            <a:r>
              <a:rPr lang="en-US" sz="2800" b="1" u="sng" dirty="0" smtClean="0">
                <a:solidFill>
                  <a:srgbClr val="FFFF00"/>
                </a:solidFill>
                <a:latin typeface="Times New Roman" panose="02020603050405020304" pitchFamily="18" charset="0"/>
                <a:cs typeface="Times New Roman" panose="02020603050405020304" pitchFamily="18" charset="0"/>
              </a:rPr>
              <a:t>Instructional Techniques</a:t>
            </a:r>
          </a:p>
          <a:p>
            <a:pPr algn="ct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Introductory presentation on each topic of the unit by the teacher</a:t>
            </a:r>
          </a:p>
          <a:p>
            <a:pPr algn="ct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Use of lecture, question answer, discussion, brain storming and buzz sessions for the theoretical contents.</a:t>
            </a: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b="1" u="sng" dirty="0" smtClean="0">
                <a:solidFill>
                  <a:srgbClr val="FFFF00"/>
                </a:solidFill>
                <a:latin typeface="Times New Roman" panose="02020603050405020304" pitchFamily="18" charset="0"/>
                <a:cs typeface="Times New Roman" panose="02020603050405020304" pitchFamily="18" charset="0"/>
              </a:rPr>
              <a:t>Internal Evaluation (40 %)</a:t>
            </a:r>
          </a:p>
          <a:p>
            <a:pPr marL="571500" indent="-571500" algn="ctr">
              <a:buAutoNum type="romanLcPeriod"/>
            </a:pPr>
            <a:r>
              <a:rPr lang="en-US" sz="2800" dirty="0" smtClean="0">
                <a:latin typeface="Times New Roman" panose="02020603050405020304" pitchFamily="18" charset="0"/>
                <a:cs typeface="Times New Roman" panose="02020603050405020304" pitchFamily="18" charset="0"/>
              </a:rPr>
              <a:t>Attendance – 5</a:t>
            </a:r>
          </a:p>
          <a:p>
            <a:pPr marL="571500" indent="-571500" algn="ctr">
              <a:buAutoNum type="romanL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Class participation – 5</a:t>
            </a:r>
          </a:p>
          <a:p>
            <a:pPr marL="571500" indent="-571500" algn="ctr">
              <a:buAutoNum type="romanL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First Assignment – 10</a:t>
            </a:r>
          </a:p>
          <a:p>
            <a:pPr marL="571500" indent="-571500" algn="ctr">
              <a:buAutoNum type="romanL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Second Assignment – 10</a:t>
            </a:r>
          </a:p>
          <a:p>
            <a:pPr marL="571500" indent="-571500" algn="ctr">
              <a:buAutoNum type="romanL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Third Assignment – 10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69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263236"/>
            <a:ext cx="11554689" cy="6303819"/>
          </a:xfrm>
        </p:spPr>
        <p:txBody>
          <a:bodyPr>
            <a:normAutofit/>
          </a:bodyPr>
          <a:lstStyle/>
          <a:p>
            <a:pPr marL="0" indent="0" algn="ctr">
              <a:buNone/>
            </a:pPr>
            <a:r>
              <a:rPr lang="en-US" sz="2800" b="1" u="sng" dirty="0" smtClean="0">
                <a:solidFill>
                  <a:srgbClr val="FFFF00"/>
                </a:solidFill>
                <a:latin typeface="Times New Roman" panose="02020603050405020304" pitchFamily="18" charset="0"/>
                <a:cs typeface="Times New Roman" panose="02020603050405020304" pitchFamily="18" charset="0"/>
              </a:rPr>
              <a:t>Final/Semester Evaluation (60 %)</a:t>
            </a:r>
          </a:p>
          <a:p>
            <a:pPr marL="0" indent="0" algn="ctr">
              <a:buNone/>
            </a:pPr>
            <a:endParaRPr lang="en-US" sz="2800" b="1" u="sng">
              <a:solidFill>
                <a:srgbClr val="FFFF00"/>
              </a:solidFill>
              <a:latin typeface="Times New Roman" panose="02020603050405020304" pitchFamily="18" charset="0"/>
              <a:cs typeface="Times New Roman" panose="02020603050405020304" pitchFamily="18" charset="0"/>
            </a:endParaRPr>
          </a:p>
          <a:p>
            <a:pPr marL="0" indent="0" algn="ctr">
              <a:buNone/>
            </a:pPr>
            <a:endParaRPr lang="en-US" sz="2800" b="1" u="sng"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2800" dirty="0" smtClean="0">
                <a:latin typeface="Times New Roman" panose="02020603050405020304" pitchFamily="18" charset="0"/>
                <a:cs typeface="Times New Roman" panose="02020603050405020304" pitchFamily="18" charset="0"/>
              </a:rPr>
              <a:t>Objective type of question (Multiple choice 10 x 1 = 10)</a:t>
            </a: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smtClean="0">
                <a:latin typeface="Times New Roman" panose="02020603050405020304" pitchFamily="18" charset="0"/>
                <a:cs typeface="Times New Roman" panose="02020603050405020304" pitchFamily="18" charset="0"/>
              </a:rPr>
              <a:t>Short Answer Questions with two OR option ( 6 questions x 5=30)</a:t>
            </a: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smtClean="0">
                <a:latin typeface="Times New Roman" panose="02020603050405020304" pitchFamily="18" charset="0"/>
                <a:cs typeface="Times New Roman" panose="02020603050405020304" pitchFamily="18" charset="0"/>
              </a:rPr>
              <a:t>Long answer questions with one OR option (2 questions x 10 = 20)</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46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4E9D-BF9C-422D-B21F-B999C45A3BFF}"/>
              </a:ext>
            </a:extLst>
          </p:cNvPr>
          <p:cNvSpPr>
            <a:spLocks noGrp="1"/>
          </p:cNvSpPr>
          <p:nvPr>
            <p:ph type="ctrTitle"/>
          </p:nvPr>
        </p:nvSpPr>
        <p:spPr>
          <a:xfrm>
            <a:off x="939451" y="824512"/>
            <a:ext cx="6676374" cy="1367543"/>
          </a:xfrm>
        </p:spPr>
        <p:txBody>
          <a:bodyPr/>
          <a:lstStyle/>
          <a:p>
            <a:pPr algn="l"/>
            <a:r>
              <a:rPr lang="en-US" b="1" dirty="0">
                <a:solidFill>
                  <a:schemeClr val="tx1"/>
                </a:solidFill>
                <a:latin typeface="Times New Roman" panose="02020603050405020304" pitchFamily="18" charset="0"/>
                <a:cs typeface="Times New Roman" panose="02020603050405020304" pitchFamily="18" charset="0"/>
              </a:rPr>
              <a:t>Chapter- 1</a:t>
            </a:r>
          </a:p>
        </p:txBody>
      </p:sp>
      <p:sp>
        <p:nvSpPr>
          <p:cNvPr id="3" name="Subtitle 2">
            <a:extLst>
              <a:ext uri="{FF2B5EF4-FFF2-40B4-BE49-F238E27FC236}">
                <a16:creationId xmlns:a16="http://schemas.microsoft.com/office/drawing/2014/main" id="{D5C68F77-E8E9-4E2B-BF27-14D5FABCF1FC}"/>
              </a:ext>
            </a:extLst>
          </p:cNvPr>
          <p:cNvSpPr>
            <a:spLocks noGrp="1"/>
          </p:cNvSpPr>
          <p:nvPr>
            <p:ph type="subTitle" idx="1"/>
          </p:nvPr>
        </p:nvSpPr>
        <p:spPr>
          <a:xfrm>
            <a:off x="112734" y="2770909"/>
            <a:ext cx="12079266" cy="2014033"/>
          </a:xfrm>
        </p:spPr>
        <p:txBody>
          <a:bodyPr>
            <a:normAutofit/>
          </a:bodyPr>
          <a:lstStyle/>
          <a:p>
            <a:pPr algn="ctr"/>
            <a:r>
              <a:rPr lang="en-US" sz="6000" b="1" dirty="0" smtClean="0">
                <a:solidFill>
                  <a:schemeClr val="tx1"/>
                </a:solidFill>
                <a:latin typeface="Times New Roman" panose="02020603050405020304" pitchFamily="18" charset="0"/>
                <a:cs typeface="Times New Roman" panose="02020603050405020304" pitchFamily="18" charset="0"/>
              </a:rPr>
              <a:t>Introduction   To educational   leadership</a:t>
            </a:r>
            <a:endParaRPr lang="en-US" sz="6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40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9078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AB97-EC94-4483-94B4-B9526EE5A940}"/>
              </a:ext>
            </a:extLst>
          </p:cNvPr>
          <p:cNvSpPr>
            <a:spLocks noGrp="1"/>
          </p:cNvSpPr>
          <p:nvPr>
            <p:ph type="title"/>
          </p:nvPr>
        </p:nvSpPr>
        <p:spPr>
          <a:xfrm>
            <a:off x="163767" y="48375"/>
            <a:ext cx="8596668" cy="768263"/>
          </a:xfrm>
        </p:spPr>
        <p:txBody>
          <a:bodyPr/>
          <a:lstStyle/>
          <a:p>
            <a:pPr algn="ctr"/>
            <a:r>
              <a:rPr lang="en-US" b="1" u="sng" dirty="0">
                <a:solidFill>
                  <a:srgbClr val="0070C0"/>
                </a:solidFill>
                <a:latin typeface="Times New Roman" panose="02020603050405020304" pitchFamily="18" charset="0"/>
                <a:cs typeface="Times New Roman" panose="02020603050405020304" pitchFamily="18" charset="0"/>
              </a:rPr>
              <a:t>Meaning </a:t>
            </a:r>
            <a:r>
              <a:rPr lang="en-US" b="1" u="sng" dirty="0" smtClean="0">
                <a:solidFill>
                  <a:srgbClr val="0070C0"/>
                </a:solidFill>
                <a:latin typeface="Times New Roman" panose="02020603050405020304" pitchFamily="18" charset="0"/>
                <a:cs typeface="Times New Roman" panose="02020603050405020304" pitchFamily="18" charset="0"/>
              </a:rPr>
              <a:t>of Leadership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7A50A-1AB8-41F9-95AB-5C92D7DB249D}"/>
              </a:ext>
            </a:extLst>
          </p:cNvPr>
          <p:cNvSpPr>
            <a:spLocks noGrp="1"/>
          </p:cNvSpPr>
          <p:nvPr>
            <p:ph idx="1"/>
          </p:nvPr>
        </p:nvSpPr>
        <p:spPr>
          <a:xfrm>
            <a:off x="163767" y="816638"/>
            <a:ext cx="11917397" cy="6110993"/>
          </a:xfrm>
        </p:spPr>
        <p:txBody>
          <a:bodyPr>
            <a:normAutofit/>
          </a:bodyPr>
          <a:lstStyle/>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Leadership is an important function of management. Organizational success depends on the quality of leadership.</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Leadership is the process of influencing the subordinates so that they work hard in the achievement of group goals.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Leadership is guiding and influencing people to achieve goals willingly in  a given situation.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It is action oriented and it is about inspiring people.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According to </a:t>
            </a:r>
            <a:r>
              <a:rPr lang="en-US" sz="2800" u="sng" dirty="0" smtClean="0">
                <a:latin typeface="Times New Roman" panose="02020603050405020304" pitchFamily="18" charset="0"/>
                <a:cs typeface="Times New Roman" panose="02020603050405020304" pitchFamily="18" charset="0"/>
              </a:rPr>
              <a:t>Stephen Robbins</a:t>
            </a:r>
            <a:r>
              <a:rPr lang="en-US" sz="2800" dirty="0" smtClean="0">
                <a:latin typeface="Times New Roman" panose="02020603050405020304" pitchFamily="18" charset="0"/>
                <a:cs typeface="Times New Roman" panose="02020603050405020304" pitchFamily="18" charset="0"/>
              </a:rPr>
              <a:t>, “</a:t>
            </a:r>
            <a:r>
              <a:rPr lang="en-US" sz="2800" i="1" dirty="0" smtClean="0">
                <a:solidFill>
                  <a:srgbClr val="FFFF00"/>
                </a:solidFill>
                <a:latin typeface="Times New Roman" panose="02020603050405020304" pitchFamily="18" charset="0"/>
                <a:cs typeface="Times New Roman" panose="02020603050405020304" pitchFamily="18" charset="0"/>
              </a:rPr>
              <a:t>Leadership is the ability to influence a group toward the achievement of goals.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According to </a:t>
            </a:r>
            <a:r>
              <a:rPr lang="en-US" sz="2800" u="sng" dirty="0" smtClean="0">
                <a:latin typeface="Times New Roman" panose="02020603050405020304" pitchFamily="18" charset="0"/>
                <a:cs typeface="Times New Roman" panose="02020603050405020304" pitchFamily="18" charset="0"/>
              </a:rPr>
              <a:t>Stoner, Freeman and Gilbert</a:t>
            </a:r>
            <a:r>
              <a:rPr lang="en-US" sz="2800" dirty="0" smtClean="0">
                <a:latin typeface="Times New Roman" panose="02020603050405020304" pitchFamily="18" charset="0"/>
                <a:cs typeface="Times New Roman" panose="02020603050405020304" pitchFamily="18" charset="0"/>
              </a:rPr>
              <a:t>, “ </a:t>
            </a:r>
            <a:r>
              <a:rPr lang="en-US" sz="2800" i="1" dirty="0" smtClean="0">
                <a:solidFill>
                  <a:srgbClr val="FFFF00"/>
                </a:solidFill>
                <a:latin typeface="Times New Roman" panose="02020603050405020304" pitchFamily="18" charset="0"/>
                <a:cs typeface="Times New Roman" panose="02020603050405020304" pitchFamily="18" charset="0"/>
              </a:rPr>
              <a:t>Leadership is the process of directing and influencing the task related activities of group members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3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2443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BBAF038-664A-4F40-8389-2B0E4CA78FF2}"/>
              </a:ext>
            </a:extLst>
          </p:cNvPr>
          <p:cNvSpPr>
            <a:spLocks noGrp="1"/>
          </p:cNvSpPr>
          <p:nvPr>
            <p:ph type="title"/>
          </p:nvPr>
        </p:nvSpPr>
        <p:spPr/>
        <p:txBody>
          <a:bodyPr/>
          <a:lstStyle/>
          <a:p>
            <a:r>
              <a:rPr lang="en-GB" altLang="en-US" sz="3200"/>
              <a:t>Nature /Characteristics of Leadership</a:t>
            </a:r>
            <a:endParaRPr lang="en-US" altLang="en-US" sz="3200" b="1"/>
          </a:p>
        </p:txBody>
      </p:sp>
      <p:sp>
        <p:nvSpPr>
          <p:cNvPr id="3" name="Content Placeholder 2">
            <a:extLst>
              <a:ext uri="{FF2B5EF4-FFF2-40B4-BE49-F238E27FC236}">
                <a16:creationId xmlns:a16="http://schemas.microsoft.com/office/drawing/2014/main" id="{E3739D96-F528-46C3-9354-589A5FC5175E}"/>
              </a:ext>
            </a:extLst>
          </p:cNvPr>
          <p:cNvSpPr>
            <a:spLocks noGrp="1"/>
          </p:cNvSpPr>
          <p:nvPr>
            <p:ph idx="1"/>
          </p:nvPr>
        </p:nvSpPr>
        <p:spPr>
          <a:xfrm>
            <a:off x="429490" y="1399309"/>
            <a:ext cx="11360727" cy="5195454"/>
          </a:xfrm>
        </p:spPr>
        <p:txBody>
          <a:bodyPr>
            <a:normAutofit lnSpcReduction="10000"/>
          </a:bodyPr>
          <a:lstStyle/>
          <a:p>
            <a:pPr algn="just">
              <a:spcBef>
                <a:spcPts val="1200"/>
              </a:spcBef>
              <a:buFont typeface="Wingdings" panose="05000000000000000000" pitchFamily="2" charset="2"/>
              <a:buNone/>
            </a:pPr>
            <a:r>
              <a:rPr lang="en-GB" altLang="en-US" sz="2200" b="1" dirty="0"/>
              <a:t>	</a:t>
            </a:r>
            <a:r>
              <a:rPr lang="en-GB" altLang="en-US" sz="2600" b="1" dirty="0"/>
              <a:t>1. Process of interpersonal influence: </a:t>
            </a:r>
            <a:r>
              <a:rPr lang="en-GB" altLang="en-US" sz="2600" dirty="0"/>
              <a:t>Leadership is a process of interpersonal influence. A leader influences the behaviour and activities of followers through power, inspiration, reward, motivation and other tools. </a:t>
            </a:r>
            <a:endParaRPr lang="en-US" altLang="en-US" sz="2600" dirty="0"/>
          </a:p>
          <a:p>
            <a:pPr algn="just">
              <a:spcBef>
                <a:spcPts val="1200"/>
              </a:spcBef>
              <a:buFont typeface="Wingdings" panose="05000000000000000000" pitchFamily="2" charset="2"/>
              <a:buNone/>
            </a:pPr>
            <a:r>
              <a:rPr lang="en-GB" altLang="en-US" sz="2600" b="1" dirty="0"/>
              <a:t>	2. Leaders and followers: </a:t>
            </a:r>
            <a:r>
              <a:rPr lang="en-GB" altLang="en-US" sz="2600" dirty="0"/>
              <a:t>There should be mutual relation between a leader and followers. Followers are supposed to follow their leaders’ footsteps only by getting inspiration from his conduct, ability and behaviour. </a:t>
            </a:r>
            <a:endParaRPr lang="en-US" altLang="en-US" sz="2600" dirty="0"/>
          </a:p>
          <a:p>
            <a:pPr algn="just">
              <a:spcBef>
                <a:spcPts val="1200"/>
              </a:spcBef>
              <a:buFont typeface="Wingdings" panose="05000000000000000000" pitchFamily="2" charset="2"/>
              <a:buNone/>
            </a:pPr>
            <a:r>
              <a:rPr lang="en-GB" altLang="en-US" sz="2600" b="1" dirty="0"/>
              <a:t>	3. Common goals: </a:t>
            </a:r>
            <a:r>
              <a:rPr lang="en-GB" altLang="en-US" sz="2600" dirty="0"/>
              <a:t>Leadership aims at the pursuit of common goals, in other words, a leader and followers must have common objectives. Leader directs and guides the followers to gain planned objectives. </a:t>
            </a:r>
            <a:endParaRPr lang="en-US" altLang="en-US" sz="2600" dirty="0"/>
          </a:p>
          <a:p>
            <a:pPr algn="just">
              <a:spcBef>
                <a:spcPts val="1200"/>
              </a:spcBef>
              <a:buFont typeface="Wingdings" panose="05000000000000000000" pitchFamily="2" charset="2"/>
              <a:buNone/>
            </a:pPr>
            <a:r>
              <a:rPr lang="en-GB" altLang="en-US" sz="2600" b="1" dirty="0"/>
              <a:t>	</a:t>
            </a:r>
            <a:endParaRPr lang="en-US" altLang="en-US" sz="2600" i="1" dirty="0"/>
          </a:p>
        </p:txBody>
      </p:sp>
    </p:spTree>
    <p:extLst>
      <p:ext uri="{BB962C8B-B14F-4D97-AF65-F5344CB8AC3E}">
        <p14:creationId xmlns:p14="http://schemas.microsoft.com/office/powerpoint/2010/main" val="2579390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3845</TotalTime>
  <Words>2116</Words>
  <Application>Microsoft Office PowerPoint</Application>
  <PresentationFormat>Widescreen</PresentationFormat>
  <Paragraphs>165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Calibri</vt:lpstr>
      <vt:lpstr>Century Gothic</vt:lpstr>
      <vt:lpstr>Courier New</vt:lpstr>
      <vt:lpstr>Times New Roman</vt:lpstr>
      <vt:lpstr>Wingdings</vt:lpstr>
      <vt:lpstr>Wingdings 3</vt:lpstr>
      <vt:lpstr>Ion</vt:lpstr>
      <vt:lpstr>       Leadership &amp; Management  Course No:-ICT. Ed. 444 Program: BICTE (4th Sem.) Nature of course: Theoretical</vt:lpstr>
      <vt:lpstr>PowerPoint Presentation</vt:lpstr>
      <vt:lpstr>PowerPoint Presentation</vt:lpstr>
      <vt:lpstr>PowerPoint Presentation</vt:lpstr>
      <vt:lpstr>Chapter- 1</vt:lpstr>
      <vt:lpstr>PowerPoint Presentation</vt:lpstr>
      <vt:lpstr>Meaning of Leadership </vt:lpstr>
      <vt:lpstr>PowerPoint Presentation</vt:lpstr>
      <vt:lpstr>Nature /Characteristics of Leadership</vt:lpstr>
      <vt:lpstr>PowerPoint Presentation</vt:lpstr>
      <vt:lpstr>Contd…</vt:lpstr>
      <vt:lpstr>Meaning of Management</vt:lpstr>
      <vt:lpstr>PowerPoint Presentation</vt:lpstr>
      <vt:lpstr>Leaders Born or Made</vt:lpstr>
      <vt:lpstr>Contd…</vt:lpstr>
      <vt:lpstr>2.  Behavioral Approach to Leadership</vt:lpstr>
      <vt:lpstr>PowerPoint Presentation</vt:lpstr>
      <vt:lpstr>PowerPoint Presentation</vt:lpstr>
      <vt:lpstr>PowerPoint Presentation</vt:lpstr>
      <vt:lpstr>PowerPoint Presentation</vt:lpstr>
      <vt:lpstr>21st Century Leader Vs Classical Leader</vt:lpstr>
      <vt:lpstr>Chapter-2</vt:lpstr>
      <vt:lpstr>Transformational Leadership (4 I’s )</vt:lpstr>
      <vt:lpstr>PowerPoint Presentation</vt:lpstr>
      <vt:lpstr>PowerPoint Presentation</vt:lpstr>
      <vt:lpstr>PowerPoint Presentation</vt:lpstr>
      <vt:lpstr>Merchandiser Skills (Responsibilities) and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DELL</dc:creator>
  <cp:lastModifiedBy>SPSC</cp:lastModifiedBy>
  <cp:revision>523</cp:revision>
  <dcterms:created xsi:type="dcterms:W3CDTF">2022-01-19T09:35:15Z</dcterms:created>
  <dcterms:modified xsi:type="dcterms:W3CDTF">2023-04-08T15:38:54Z</dcterms:modified>
</cp:coreProperties>
</file>