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14" r:id="rId54"/>
    <p:sldId id="311" r:id="rId55"/>
    <p:sldId id="31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notesMaster" Target="notesMasters/notesMaster1.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8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8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8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8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8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lstStyle/>
          <a:p>
            <a:fld id="{D7D3997C-95C4-42B7-8EFC-1505576D0CD1}" type="datetimeFigureOut">
              <a:rPr lang="en-US" smtClean="0"/>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smtClean="0"/>
              <a:t>Click to edit Master title style</a:t>
            </a:r>
            <a:endParaRPr lang="en-US"/>
          </a:p>
        </p:txBody>
      </p:sp>
      <p:sp>
        <p:nvSpPr>
          <p:cNvPr id="1048651"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2" name="Date Placeholder 3"/>
          <p:cNvSpPr>
            <a:spLocks noGrp="1"/>
          </p:cNvSpPr>
          <p:nvPr>
            <p:ph type="dt" sz="half" idx="10"/>
          </p:nvPr>
        </p:nvSpPr>
        <p:spPr/>
        <p:txBody>
          <a:bodyPr/>
          <a:lstStyle/>
          <a:p>
            <a:fld id="{D7D3997C-95C4-42B7-8EFC-1505576D0CD1}" type="datetimeFigureOut">
              <a:rPr lang="en-US" smtClean="0"/>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1048640"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1" name="Date Placeholder 3"/>
          <p:cNvSpPr>
            <a:spLocks noGrp="1"/>
          </p:cNvSpPr>
          <p:nvPr>
            <p:ph type="dt" sz="half" idx="10"/>
          </p:nvPr>
        </p:nvSpPr>
        <p:spPr/>
        <p:txBody>
          <a:bodyPr/>
          <a:lstStyle/>
          <a:p>
            <a:fld id="{D7D3997C-95C4-42B7-8EFC-1505576D0CD1}" type="datetimeFigureOut">
              <a:rPr lang="en-US" smtClean="0"/>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smtClean="0"/>
              <a:t>Click to edit Master title style</a:t>
            </a:r>
            <a:endParaRPr lang="en-US"/>
          </a:p>
        </p:txBody>
      </p:sp>
      <p:sp>
        <p:nvSpPr>
          <p:cNvPr id="1048594"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95" name="Date Placeholder 3"/>
          <p:cNvSpPr>
            <a:spLocks noGrp="1"/>
          </p:cNvSpPr>
          <p:nvPr>
            <p:ph type="dt" sz="half" idx="10"/>
          </p:nvPr>
        </p:nvSpPr>
        <p:spPr/>
        <p:txBody>
          <a:bodyPr/>
          <a:lstStyle/>
          <a:p>
            <a:fld id="{D7D3997C-95C4-42B7-8EFC-1505576D0CD1}" type="datetimeFigureOut">
              <a:rPr lang="en-US" smtClean="0"/>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5"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1048656"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1048657" name="Date Placeholder 3"/>
          <p:cNvSpPr>
            <a:spLocks noGrp="1"/>
          </p:cNvSpPr>
          <p:nvPr>
            <p:ph type="dt" sz="half" idx="10"/>
          </p:nvPr>
        </p:nvSpPr>
        <p:spPr/>
        <p:txBody>
          <a:bodyPr/>
          <a:lstStyle/>
          <a:p>
            <a:fld id="{D7D3997C-95C4-42B7-8EFC-1505576D0CD1}" type="datetimeFigureOut">
              <a:rPr lang="en-US" smtClean="0"/>
            </a:fld>
            <a:endParaRPr lang="en-US"/>
          </a:p>
        </p:txBody>
      </p:sp>
      <p:sp>
        <p:nvSpPr>
          <p:cNvPr id="1048658" name="Footer Placeholder 4"/>
          <p:cNvSpPr>
            <a:spLocks noGrp="1"/>
          </p:cNvSpPr>
          <p:nvPr>
            <p:ph type="ftr" sz="quarter" idx="11"/>
          </p:nvPr>
        </p:nvSpPr>
        <p:spPr/>
        <p:txBody>
          <a:bodyPr/>
          <a:lstStyle/>
          <a:p>
            <a:endParaRPr lang="en-US"/>
          </a:p>
        </p:txBody>
      </p:sp>
      <p:sp>
        <p:nvSpPr>
          <p:cNvPr id="1048659" name="Slide Number Placeholder 5"/>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smtClean="0"/>
              <a:t>Click to edit Master title style</a:t>
            </a:r>
            <a:endParaRPr lang="en-US"/>
          </a:p>
        </p:txBody>
      </p:sp>
      <p:sp>
        <p:nvSpPr>
          <p:cNvPr id="104866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3" name="Date Placeholder 4"/>
          <p:cNvSpPr>
            <a:spLocks noGrp="1"/>
          </p:cNvSpPr>
          <p:nvPr>
            <p:ph type="dt" sz="half" idx="10"/>
          </p:nvPr>
        </p:nvSpPr>
        <p:spPr/>
        <p:txBody>
          <a:bodyPr/>
          <a:lstStyle/>
          <a:p>
            <a:fld id="{D7D3997C-95C4-42B7-8EFC-1505576D0CD1}" type="datetimeFigureOut">
              <a:rPr lang="en-US" smtClean="0"/>
            </a:fld>
            <a:endParaRPr lang="en-US"/>
          </a:p>
        </p:txBody>
      </p:sp>
      <p:sp>
        <p:nvSpPr>
          <p:cNvPr id="1048664" name="Footer Placeholder 5"/>
          <p:cNvSpPr>
            <a:spLocks noGrp="1"/>
          </p:cNvSpPr>
          <p:nvPr>
            <p:ph type="ftr" sz="quarter" idx="11"/>
          </p:nvPr>
        </p:nvSpPr>
        <p:spPr/>
        <p:txBody>
          <a:bodyPr/>
          <a:lstStyle/>
          <a:p>
            <a:endParaRPr lang="en-US"/>
          </a:p>
        </p:txBody>
      </p:sp>
      <p:sp>
        <p:nvSpPr>
          <p:cNvPr id="1048665" name="Slide Number Placeholder 6"/>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smtClean="0"/>
              <a:t>Click to edit Master title style</a:t>
            </a:r>
            <a:endParaRPr lang="en-US"/>
          </a:p>
        </p:txBody>
      </p:sp>
      <p:sp>
        <p:nvSpPr>
          <p:cNvPr id="1048667"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6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9"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7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1" name="Date Placeholder 6"/>
          <p:cNvSpPr>
            <a:spLocks noGrp="1"/>
          </p:cNvSpPr>
          <p:nvPr>
            <p:ph type="dt" sz="half" idx="10"/>
          </p:nvPr>
        </p:nvSpPr>
        <p:spPr/>
        <p:txBody>
          <a:bodyPr/>
          <a:lstStyle/>
          <a:p>
            <a:fld id="{D7D3997C-95C4-42B7-8EFC-1505576D0CD1}" type="datetimeFigureOut">
              <a:rPr lang="en-US" smtClean="0"/>
            </a:fld>
            <a:endParaRPr lang="en-US"/>
          </a:p>
        </p:txBody>
      </p:sp>
      <p:sp>
        <p:nvSpPr>
          <p:cNvPr id="1048672" name="Footer Placeholder 7"/>
          <p:cNvSpPr>
            <a:spLocks noGrp="1"/>
          </p:cNvSpPr>
          <p:nvPr>
            <p:ph type="ftr" sz="quarter" idx="11"/>
          </p:nvPr>
        </p:nvSpPr>
        <p:spPr/>
        <p:txBody>
          <a:bodyPr/>
          <a:lstStyle/>
          <a:p>
            <a:endParaRPr lang="en-US"/>
          </a:p>
        </p:txBody>
      </p:sp>
      <p:sp>
        <p:nvSpPr>
          <p:cNvPr id="1048673" name="Slide Number Placeholder 8"/>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mtClean="0"/>
              <a:t>Click to edit Master title style</a:t>
            </a:r>
            <a:endParaRPr lang="en-US"/>
          </a:p>
        </p:txBody>
      </p:sp>
      <p:sp>
        <p:nvSpPr>
          <p:cNvPr id="1048621" name="Date Placeholder 2"/>
          <p:cNvSpPr>
            <a:spLocks noGrp="1"/>
          </p:cNvSpPr>
          <p:nvPr>
            <p:ph type="dt" sz="half" idx="10"/>
          </p:nvPr>
        </p:nvSpPr>
        <p:spPr/>
        <p:txBody>
          <a:bodyPr/>
          <a:lstStyle/>
          <a:p>
            <a:fld id="{D7D3997C-95C4-42B7-8EFC-1505576D0CD1}" type="datetimeFigureOut">
              <a:rPr lang="en-US" smtClean="0"/>
            </a:fld>
            <a:endParaRPr lang="en-US"/>
          </a:p>
        </p:txBody>
      </p:sp>
      <p:sp>
        <p:nvSpPr>
          <p:cNvPr id="1048622" name="Footer Placeholder 3"/>
          <p:cNvSpPr>
            <a:spLocks noGrp="1"/>
          </p:cNvSpPr>
          <p:nvPr>
            <p:ph type="ftr" sz="quarter" idx="11"/>
          </p:nvPr>
        </p:nvSpPr>
        <p:spPr/>
        <p:txBody>
          <a:bodyPr/>
          <a:lstStyle/>
          <a:p>
            <a:endParaRPr lang="en-US"/>
          </a:p>
        </p:txBody>
      </p:sp>
      <p:sp>
        <p:nvSpPr>
          <p:cNvPr id="1048623" name="Slide Number Placeholder 4"/>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4" name="Date Placeholder 1"/>
          <p:cNvSpPr>
            <a:spLocks noGrp="1"/>
          </p:cNvSpPr>
          <p:nvPr>
            <p:ph type="dt" sz="half" idx="10"/>
          </p:nvPr>
        </p:nvSpPr>
        <p:spPr/>
        <p:txBody>
          <a:bodyPr/>
          <a:lstStyle/>
          <a:p>
            <a:fld id="{D7D3997C-95C4-42B7-8EFC-1505576D0CD1}" type="datetimeFigureOut">
              <a:rPr lang="en-US" smtClean="0"/>
            </a:fld>
            <a:endParaRPr lang="en-US"/>
          </a:p>
        </p:txBody>
      </p:sp>
      <p:sp>
        <p:nvSpPr>
          <p:cNvPr id="1048675" name="Footer Placeholder 2"/>
          <p:cNvSpPr>
            <a:spLocks noGrp="1"/>
          </p:cNvSpPr>
          <p:nvPr>
            <p:ph type="ftr" sz="quarter" idx="11"/>
          </p:nvPr>
        </p:nvSpPr>
        <p:spPr/>
        <p:txBody>
          <a:bodyPr/>
          <a:lstStyle/>
          <a:p>
            <a:endParaRPr lang="en-US"/>
          </a:p>
        </p:txBody>
      </p:sp>
      <p:sp>
        <p:nvSpPr>
          <p:cNvPr id="1048676" name="Slide Number Placeholder 3"/>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7"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104867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680" name="Date Placeholder 4"/>
          <p:cNvSpPr>
            <a:spLocks noGrp="1"/>
          </p:cNvSpPr>
          <p:nvPr>
            <p:ph type="dt" sz="half" idx="10"/>
          </p:nvPr>
        </p:nvSpPr>
        <p:spPr/>
        <p:txBody>
          <a:bodyPr/>
          <a:lstStyle/>
          <a:p>
            <a:fld id="{D7D3997C-95C4-42B7-8EFC-1505576D0CD1}" type="datetimeFigureOut">
              <a:rPr lang="en-US" smtClean="0"/>
            </a:fld>
            <a:endParaRPr lang="en-US"/>
          </a:p>
        </p:txBody>
      </p:sp>
      <p:sp>
        <p:nvSpPr>
          <p:cNvPr id="1048681" name="Footer Placeholder 5"/>
          <p:cNvSpPr>
            <a:spLocks noGrp="1"/>
          </p:cNvSpPr>
          <p:nvPr>
            <p:ph type="ftr" sz="quarter" idx="11"/>
          </p:nvPr>
        </p:nvSpPr>
        <p:spPr/>
        <p:txBody>
          <a:bodyPr/>
          <a:lstStyle/>
          <a:p>
            <a:endParaRPr lang="en-US"/>
          </a:p>
        </p:txBody>
      </p:sp>
      <p:sp>
        <p:nvSpPr>
          <p:cNvPr id="1048682" name="Slide Number Placeholder 6"/>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1048645"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4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48647" name="Date Placeholder 4"/>
          <p:cNvSpPr>
            <a:spLocks noGrp="1"/>
          </p:cNvSpPr>
          <p:nvPr>
            <p:ph type="dt" sz="half" idx="10"/>
          </p:nvPr>
        </p:nvSpPr>
        <p:spPr/>
        <p:txBody>
          <a:bodyPr/>
          <a:lstStyle/>
          <a:p>
            <a:fld id="{D7D3997C-95C4-42B7-8EFC-1505576D0CD1}" type="datetimeFigureOut">
              <a:rPr lang="en-US" smtClean="0"/>
            </a:fld>
            <a:endParaRPr lang="en-US"/>
          </a:p>
        </p:txBody>
      </p:sp>
      <p:sp>
        <p:nvSpPr>
          <p:cNvPr id="1048648" name="Footer Placeholder 5"/>
          <p:cNvSpPr>
            <a:spLocks noGrp="1"/>
          </p:cNvSpPr>
          <p:nvPr>
            <p:ph type="ftr" sz="quarter" idx="11"/>
          </p:nvPr>
        </p:nvSpPr>
        <p:spPr/>
        <p:txBody>
          <a:bodyPr/>
          <a:lstStyle/>
          <a:p>
            <a:endParaRPr lang="en-US"/>
          </a:p>
        </p:txBody>
      </p:sp>
      <p:sp>
        <p:nvSpPr>
          <p:cNvPr id="1048649" name="Slide Number Placeholder 6"/>
          <p:cNvSpPr>
            <a:spLocks noGrp="1"/>
          </p:cNvSpPr>
          <p:nvPr>
            <p:ph type="sldNum" sz="quarter" idx="12"/>
          </p:nvPr>
        </p:nvSpPr>
        <p:spPr/>
        <p:txBody>
          <a:bodyPr/>
          <a:lstStyle/>
          <a:p>
            <a:fld id="{229BF0B2-2350-4E19-8A21-DEFD982AFB1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3997C-95C4-42B7-8EFC-1505576D0CD1}"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BF0B2-2350-4E19-8A21-DEFD982AFB1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smtClean="0"/>
              <a:t>Introduction </a:t>
            </a:r>
            <a:endParaRPr lang="en-US" dirty="0"/>
          </a:p>
        </p:txBody>
      </p:sp>
      <p:sp>
        <p:nvSpPr>
          <p:cNvPr id="1048599" name="Content Placeholder 2"/>
          <p:cNvSpPr>
            <a:spLocks noGrp="1"/>
          </p:cNvSpPr>
          <p:nvPr>
            <p:ph idx="1"/>
          </p:nvPr>
        </p:nvSpPr>
        <p:spPr/>
        <p:txBody>
          <a:bodyPr/>
          <a:lstStyle/>
          <a:p>
            <a:r>
              <a:rPr lang="en-US" b="1" dirty="0" smtClean="0"/>
              <a:t>System</a:t>
            </a:r>
            <a:r>
              <a:rPr lang="en-US" dirty="0" smtClean="0"/>
              <a:t>: A system is a set of component that works together to performs a specific task. It accept input than processes it and give the required out put.</a:t>
            </a:r>
            <a:endParaRPr lang="en-US" dirty="0" smtClean="0"/>
          </a:p>
          <a:p>
            <a:r>
              <a:rPr lang="en-US" dirty="0" smtClean="0"/>
              <a:t>It is a set of interacting or interdependent object or idea which works together like a single unit in order to achieve common goal.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dirty="0" smtClean="0"/>
              <a:t>Concept of SDLC </a:t>
            </a:r>
            <a:r>
              <a:rPr lang="en-US" smtClean="0"/>
              <a:t>life cycle.</a:t>
            </a:r>
            <a:endParaRPr lang="en-US"/>
          </a:p>
        </p:txBody>
      </p:sp>
      <p:sp>
        <p:nvSpPr>
          <p:cNvPr id="1048619" name="Content Placeholder 2"/>
          <p:cNvSpPr>
            <a:spLocks noGrp="1"/>
          </p:cNvSpPr>
          <p:nvPr>
            <p:ph idx="1"/>
          </p:nvPr>
        </p:nvSpPr>
        <p:spPr/>
        <p:txBody>
          <a:bodyPr>
            <a:normAutofit fontScale="84375" lnSpcReduction="20000"/>
          </a:bodyPr>
          <a:lstStyle/>
          <a:p>
            <a:r>
              <a:rPr lang="en-US"/>
              <a:t>SDLC is a systematic process for building software that ensures the quality and correctness of the software built. SDLC process aims to produce high-quality software that meets customer expectations. The system development should be complete in the pre-defined time frame and cost. SDLC consists of a detailed plan which explains how to plan, build, and maintain specific software. Every phase of the SDLC life Cycle has its own process and deliverables that feed into the next phase. SDLC stands for Software Development Life Cycle and is also referred to as the Application Development life-cycle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048623"/>
          <p:cNvSpPr>
            <a:spLocks noGrp="1"/>
          </p:cNvSpPr>
          <p:nvPr>
            <p:ph type="title"/>
          </p:nvPr>
        </p:nvSpPr>
        <p:spPr/>
        <p:txBody>
          <a:bodyPr/>
          <a:lstStyle/>
          <a:p>
            <a:r>
              <a:rPr lang="en-US"/>
              <a:t>Purposes of SDLC</a:t>
            </a:r>
            <a:endParaRPr lang="en-GB"/>
          </a:p>
        </p:txBody>
      </p:sp>
      <p:sp>
        <p:nvSpPr>
          <p:cNvPr id="1048625" name="TextBox 1048624"/>
          <p:cNvSpPr txBox="1"/>
          <p:nvPr/>
        </p:nvSpPr>
        <p:spPr>
          <a:xfrm rot="21583686">
            <a:off x="571031" y="1077707"/>
            <a:ext cx="8222013" cy="4701540"/>
          </a:xfrm>
          <a:prstGeom prst="rect">
            <a:avLst/>
          </a:prstGeom>
        </p:spPr>
        <p:txBody>
          <a:bodyPr wrap="square" rtlCol="0">
            <a:spAutoFit/>
          </a:bodyPr>
          <a:lstStyle/>
          <a:p>
            <a:r>
              <a:rPr lang="en-GB" sz="2800">
                <a:solidFill>
                  <a:srgbClr val="000000"/>
                </a:solidFill>
              </a:rPr>
              <a:t>SOFTWARE DEVELOPMENT LIFE CYCLE (SDLC) •Lead to good software </a:t>
            </a:r>
            <a:endParaRPr lang="en-GB" sz="2800">
              <a:solidFill>
                <a:srgbClr val="000000"/>
              </a:solidFill>
            </a:endParaRPr>
          </a:p>
          <a:p>
            <a:r>
              <a:rPr lang="en-GB" sz="2800">
                <a:solidFill>
                  <a:srgbClr val="000000"/>
                </a:solidFill>
              </a:rPr>
              <a:t>• Reduce risk </a:t>
            </a:r>
            <a:endParaRPr lang="en-GB" sz="2800">
              <a:solidFill>
                <a:srgbClr val="000000"/>
              </a:solidFill>
            </a:endParaRPr>
          </a:p>
          <a:p>
            <a:r>
              <a:rPr lang="en-GB" sz="2800">
                <a:solidFill>
                  <a:srgbClr val="000000"/>
                </a:solidFill>
              </a:rPr>
              <a:t>• Enable visibility and measurement</a:t>
            </a:r>
            <a:endParaRPr lang="en-GB" sz="2800">
              <a:solidFill>
                <a:srgbClr val="000000"/>
              </a:solidFill>
            </a:endParaRPr>
          </a:p>
          <a:p>
            <a:r>
              <a:rPr lang="en-GB" sz="2800">
                <a:solidFill>
                  <a:srgbClr val="000000"/>
                </a:solidFill>
              </a:rPr>
              <a:t> • Enable teaming </a:t>
            </a:r>
            <a:endParaRPr lang="en-GB" sz="2800">
              <a:solidFill>
                <a:srgbClr val="000000"/>
              </a:solidFill>
            </a:endParaRPr>
          </a:p>
          <a:p>
            <a:r>
              <a:rPr lang="en-GB" sz="2800">
                <a:solidFill>
                  <a:srgbClr val="000000"/>
                </a:solidFill>
              </a:rPr>
              <a:t>• Key attributes </a:t>
            </a:r>
            <a:endParaRPr lang="en-GB" sz="2800">
              <a:solidFill>
                <a:srgbClr val="000000"/>
              </a:solidFill>
            </a:endParaRPr>
          </a:p>
          <a:p>
            <a:r>
              <a:rPr lang="en-GB" sz="2800">
                <a:solidFill>
                  <a:srgbClr val="000000"/>
                </a:solidFill>
              </a:rPr>
              <a:t>•Outcomes/results of processes are key deliverables or products </a:t>
            </a:r>
            <a:endParaRPr lang="en-GB" sz="2800">
              <a:solidFill>
                <a:srgbClr val="000000"/>
              </a:solidFill>
            </a:endParaRPr>
          </a:p>
          <a:p>
            <a:r>
              <a:rPr lang="en-GB" sz="2800">
                <a:solidFill>
                  <a:srgbClr val="000000"/>
                </a:solidFill>
              </a:rPr>
              <a:t>•Roles are clear </a:t>
            </a:r>
            <a:endParaRPr lang="en-GB" sz="2800">
              <a:solidFill>
                <a:srgbClr val="000000"/>
              </a:solidFill>
            </a:endParaRPr>
          </a:p>
          <a:p>
            <a:r>
              <a:rPr lang="en-GB" sz="2800">
                <a:solidFill>
                  <a:srgbClr val="000000"/>
                </a:solidFill>
              </a:rPr>
              <a:t>•Pre and post conditions are understood and held true.</a:t>
            </a:r>
            <a:endParaRPr lang="en-GB"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p:txBody>
          <a:bodyPr/>
          <a:lstStyle/>
          <a:p>
            <a:r>
              <a:rPr lang="en-US"/>
              <a:t>Phases of SDLC</a:t>
            </a:r>
            <a:endParaRPr lang="en-GB"/>
          </a:p>
        </p:txBody>
      </p:sp>
      <p:pic>
        <p:nvPicPr>
          <p:cNvPr id="2097154" name="Picture 2097153"/>
          <p:cNvPicPr/>
          <p:nvPr/>
        </p:nvPicPr>
        <p:blipFill>
          <a:blip r:embed="rId1"/>
          <a:stretch>
            <a:fillRect/>
          </a:stretch>
        </p:blipFill>
        <p:spPr>
          <a:xfrm rot="21567722">
            <a:off x="420407" y="2113550"/>
            <a:ext cx="8350037" cy="46788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ctrTitle"/>
          </p:nvPr>
        </p:nvSpPr>
        <p:spPr>
          <a:xfrm>
            <a:off x="685799" y="186596"/>
            <a:ext cx="7772400" cy="1470025"/>
          </a:xfrm>
        </p:spPr>
        <p:txBody>
          <a:bodyPr/>
          <a:lstStyle/>
          <a:p>
            <a:r>
              <a:rPr lang="en-US">
                <a:solidFill>
                  <a:srgbClr val="0000FF"/>
                </a:solidFill>
              </a:rPr>
              <a:t>System Analyst</a:t>
            </a:r>
            <a:endParaRPr lang="en-GB">
              <a:solidFill>
                <a:srgbClr val="0000FF"/>
              </a:solidFill>
            </a:endParaRPr>
          </a:p>
        </p:txBody>
      </p:sp>
      <p:sp>
        <p:nvSpPr>
          <p:cNvPr id="1048628" name="Subtitle 1048627"/>
          <p:cNvSpPr>
            <a:spLocks noGrp="1"/>
          </p:cNvSpPr>
          <p:nvPr>
            <p:ph type="subTitle" idx="1"/>
          </p:nvPr>
        </p:nvSpPr>
        <p:spPr>
          <a:xfrm>
            <a:off x="105343" y="1404716"/>
            <a:ext cx="8858797" cy="5247357"/>
          </a:xfrm>
        </p:spPr>
        <p:txBody>
          <a:bodyPr>
            <a:normAutofit fontScale="87500" lnSpcReduction="10000"/>
          </a:bodyPr>
          <a:lstStyle/>
          <a:p>
            <a:pPr algn="l">
              <a:lnSpc>
                <a:spcPct val="120000"/>
              </a:lnSpc>
            </a:pPr>
            <a:r>
              <a:rPr lang="en-GB">
                <a:solidFill>
                  <a:srgbClr val="6600CC"/>
                </a:solidFill>
              </a:rPr>
              <a:t>A system analyst is a problem solver. He is a person who sees problem analysis as a challenge and enjoys finding functional solutions. The analyst must be able to systematically attack the situation at hand through the application of tools, experience techniques.</a:t>
            </a:r>
            <a:endParaRPr lang="en-GB">
              <a:solidFill>
                <a:srgbClr val="6600CC"/>
              </a:solidFill>
            </a:endParaRPr>
          </a:p>
          <a:p>
            <a:pPr algn="l">
              <a:lnSpc>
                <a:spcPct val="120000"/>
              </a:lnSpc>
            </a:pPr>
            <a:r>
              <a:rPr lang="en-US">
                <a:solidFill>
                  <a:srgbClr val="6600CC"/>
                </a:solidFill>
              </a:rPr>
              <a:t>Systems analysts implement, maintain, and support IT and informations systems to meet the business needs of organizations and scale as organizations grow. They analyze and create tests, and develop specifications and requirements for developers and programmers to follow.</a:t>
            </a:r>
            <a:endParaRPr lang="en-GB">
              <a:solidFill>
                <a:srgbClr val="6600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p:nvPr/>
        </p:nvPicPr>
        <p:blipFill>
          <a:blip r:embed="rId1"/>
          <a:stretch>
            <a:fillRect/>
          </a:stretch>
        </p:blipFill>
        <p:spPr>
          <a:xfrm>
            <a:off x="343494" y="308431"/>
            <a:ext cx="8673574" cy="63404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048628"/>
          <p:cNvSpPr>
            <a:spLocks noGrp="1"/>
          </p:cNvSpPr>
          <p:nvPr>
            <p:ph type="title"/>
          </p:nvPr>
        </p:nvSpPr>
        <p:spPr/>
        <p:txBody>
          <a:bodyPr/>
          <a:lstStyle/>
          <a:p>
            <a:r>
              <a:rPr lang="en-US">
                <a:solidFill>
                  <a:srgbClr val="6600CC"/>
                </a:solidFill>
              </a:rPr>
              <a:t>Software engineer</a:t>
            </a:r>
            <a:endParaRPr lang="en-GB">
              <a:solidFill>
                <a:srgbClr val="6600CC"/>
              </a:solidFill>
            </a:endParaRPr>
          </a:p>
        </p:txBody>
      </p:sp>
      <p:sp>
        <p:nvSpPr>
          <p:cNvPr id="1048630" name="TextBox 1048629"/>
          <p:cNvSpPr txBox="1"/>
          <p:nvPr/>
        </p:nvSpPr>
        <p:spPr>
          <a:xfrm>
            <a:off x="86425" y="1710589"/>
            <a:ext cx="8895564" cy="5539739"/>
          </a:xfrm>
          <a:prstGeom prst="rect">
            <a:avLst/>
          </a:prstGeom>
        </p:spPr>
        <p:txBody>
          <a:bodyPr wrap="square" rtlCol="0">
            <a:spAutoFit/>
          </a:bodyPr>
          <a:lstStyle/>
          <a:p>
            <a:r>
              <a:rPr lang="en-GB" sz="2800">
                <a:solidFill>
                  <a:srgbClr val="C00000"/>
                </a:solidFill>
              </a:rPr>
              <a:t>Software engineers</a:t>
            </a:r>
            <a:r>
              <a:rPr lang="en-US" sz="2800">
                <a:solidFill>
                  <a:srgbClr val="C00000"/>
                </a:solidFill>
              </a:rPr>
              <a:t> </a:t>
            </a:r>
            <a:r>
              <a:rPr lang="en-GB" sz="2800">
                <a:solidFill>
                  <a:srgbClr val="C00000"/>
                </a:solidFill>
              </a:rPr>
              <a:t> </a:t>
            </a:r>
            <a:r>
              <a:rPr lang="en-US" sz="2800">
                <a:solidFill>
                  <a:srgbClr val="C00000"/>
                </a:solidFill>
              </a:rPr>
              <a:t>is a person who is responsible for </a:t>
            </a:r>
            <a:r>
              <a:rPr lang="en-GB" sz="2800">
                <a:solidFill>
                  <a:srgbClr val="C00000"/>
                </a:solidFill>
              </a:rPr>
              <a:t>design, build, and maintain software systems for electronic devices. A software engineer may operate alone, but typically they spend their time collaborating with other engineers, scientists, and various specialists to come up</a:t>
            </a:r>
            <a:r>
              <a:rPr lang="en-US" sz="2800">
                <a:solidFill>
                  <a:srgbClr val="C00000"/>
                </a:solidFill>
              </a:rPr>
              <a:t> software </a:t>
            </a:r>
            <a:r>
              <a:rPr lang="en-GB" sz="2800">
                <a:solidFill>
                  <a:srgbClr val="C00000"/>
                </a:solidFill>
              </a:rPr>
              <a:t> with creative </a:t>
            </a:r>
            <a:r>
              <a:rPr lang="en-US" sz="2800">
                <a:solidFill>
                  <a:srgbClr val="C00000"/>
                </a:solidFill>
              </a:rPr>
              <a:t>.</a:t>
            </a:r>
            <a:endParaRPr lang="en-GB" sz="2800">
              <a:solidFill>
                <a:srgbClr val="C00000"/>
              </a:solidFill>
            </a:endParaRPr>
          </a:p>
          <a:p>
            <a:r>
              <a:rPr lang="en-GB" sz="2800">
                <a:solidFill>
                  <a:srgbClr val="C00000"/>
                </a:solidFill>
              </a:rPr>
              <a:t>Software engineers and computer programmers both develop software applications needed by working computers. The difference between the two positions lies in the responsibilities and the approach to the job. Software engineers use well-defined scientific principles and procedures to deliver an efficient and reliable software product</a:t>
            </a:r>
            <a:endParaRPr lang="en-GB" sz="280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097155"/>
          <p:cNvPicPr/>
          <p:nvPr/>
        </p:nvPicPr>
        <p:blipFill>
          <a:blip r:embed="rId1"/>
          <a:stretch>
            <a:fillRect/>
          </a:stretch>
        </p:blipFill>
        <p:spPr>
          <a:xfrm>
            <a:off x="0" y="652680"/>
            <a:ext cx="9144000" cy="55526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048630"/>
          <p:cNvSpPr>
            <a:spLocks noGrp="1"/>
          </p:cNvSpPr>
          <p:nvPr>
            <p:ph type="title"/>
          </p:nvPr>
        </p:nvSpPr>
        <p:spPr>
          <a:xfrm>
            <a:off x="457200" y="274638"/>
            <a:ext cx="8229600" cy="5163954"/>
          </a:xfrm>
        </p:spPr>
        <p:txBody>
          <a:bodyPr/>
          <a:lstStyle/>
          <a:p>
            <a:r>
              <a:rPr lang="en-US" dirty="0" smtClean="0">
                <a:solidFill>
                  <a:srgbClr val="FFC000"/>
                </a:solidFill>
              </a:rPr>
              <a:t>Assignment 1</a:t>
            </a:r>
            <a:br>
              <a:rPr lang="en-US" dirty="0">
                <a:solidFill>
                  <a:srgbClr val="FFC000"/>
                </a:solidFill>
              </a:rPr>
            </a:br>
            <a:r>
              <a:rPr lang="en-US" sz="2800" dirty="0"/>
              <a:t>1. Different between system analyst and software engineer?</a:t>
            </a:r>
            <a:endParaRPr lang="en-GB"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048631"/>
          <p:cNvSpPr>
            <a:spLocks noGrp="1"/>
          </p:cNvSpPr>
          <p:nvPr>
            <p:ph type="ctrTitle"/>
          </p:nvPr>
        </p:nvSpPr>
        <p:spPr>
          <a:xfrm>
            <a:off x="496479" y="394365"/>
            <a:ext cx="7772400" cy="1470025"/>
          </a:xfrm>
        </p:spPr>
        <p:txBody>
          <a:bodyPr/>
          <a:lstStyle/>
          <a:p>
            <a:r>
              <a:rPr lang="en-US"/>
              <a:t>Concept of system design</a:t>
            </a:r>
            <a:endParaRPr lang="en-GB"/>
          </a:p>
        </p:txBody>
      </p:sp>
      <p:pic>
        <p:nvPicPr>
          <p:cNvPr id="2097157" name="Picture 2097156"/>
          <p:cNvPicPr/>
          <p:nvPr/>
        </p:nvPicPr>
        <p:blipFill>
          <a:blip r:embed="rId1"/>
          <a:stretch>
            <a:fillRect/>
          </a:stretch>
        </p:blipFill>
        <p:spPr>
          <a:xfrm>
            <a:off x="0" y="1401609"/>
            <a:ext cx="9144000" cy="51658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048632"/>
          <p:cNvSpPr>
            <a:spLocks noGrp="1"/>
          </p:cNvSpPr>
          <p:nvPr>
            <p:ph type="title"/>
          </p:nvPr>
        </p:nvSpPr>
        <p:spPr/>
        <p:txBody>
          <a:bodyPr/>
          <a:lstStyle/>
          <a:p>
            <a:r>
              <a:rPr lang="en-US"/>
              <a:t>System design</a:t>
            </a:r>
            <a:endParaRPr lang="en-GB"/>
          </a:p>
        </p:txBody>
      </p:sp>
      <p:sp>
        <p:nvSpPr>
          <p:cNvPr id="1048634" name="TextBox 1048633"/>
          <p:cNvSpPr txBox="1"/>
          <p:nvPr/>
        </p:nvSpPr>
        <p:spPr>
          <a:xfrm>
            <a:off x="150438" y="1417638"/>
            <a:ext cx="8927270" cy="5120639"/>
          </a:xfrm>
          <a:prstGeom prst="rect">
            <a:avLst/>
          </a:prstGeom>
        </p:spPr>
        <p:txBody>
          <a:bodyPr wrap="square" rtlCol="0">
            <a:spAutoFit/>
          </a:bodyPr>
          <a:lstStyle/>
          <a:p>
            <a:pPr algn="l"/>
            <a:r>
              <a:rPr lang="en-GB" sz="2800">
                <a:solidFill>
                  <a:srgbClr val="000000"/>
                </a:solidFill>
              </a:rPr>
              <a:t>Definition: Systems design is the process of defining elements of a system like modules, architecture, components and their interfaces and data for a system based on the specified requirements. It is the process of defining, developing and designing systems which satisfies the specific needs and requirements of a business or organization.</a:t>
            </a:r>
            <a:endParaRPr lang="en-GB" sz="2800">
              <a:solidFill>
                <a:srgbClr val="000000"/>
              </a:solidFill>
            </a:endParaRPr>
          </a:p>
          <a:p>
            <a:pPr algn="l"/>
            <a:r>
              <a:rPr lang="en-US" sz="2800">
                <a:solidFill>
                  <a:srgbClr val="000000"/>
                </a:solidFill>
              </a:rPr>
              <a:t>System design is the process of defining the elements of a system such as the architecture, modules and components, the different interfaces of those components and the data that goes through that system.</a:t>
            </a:r>
            <a:endParaRPr lang="en-GB"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r>
              <a:rPr lang="en-US" dirty="0" smtClean="0"/>
              <a:t>Block diagram of computer system</a:t>
            </a:r>
            <a:endParaRPr lang="en-US" dirty="0"/>
          </a:p>
        </p:txBody>
      </p:sp>
      <p:pic>
        <p:nvPicPr>
          <p:cNvPr id="2097153" name="Picture 2" descr="Basic Components of Computer System and Block Diagram - Online Study"/>
          <p:cNvPicPr>
            <a:picLocks noChangeAspect="1" noChangeArrowheads="1"/>
          </p:cNvPicPr>
          <p:nvPr/>
        </p:nvPicPr>
        <p:blipFill>
          <a:blip r:embed="rId1"/>
          <a:srcRect/>
          <a:stretch>
            <a:fillRect/>
          </a:stretch>
        </p:blipFill>
        <p:spPr bwMode="auto">
          <a:xfrm>
            <a:off x="990600" y="1828800"/>
            <a:ext cx="6781800" cy="50292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048634"/>
          <p:cNvSpPr>
            <a:spLocks noGrp="1"/>
          </p:cNvSpPr>
          <p:nvPr>
            <p:ph type="title"/>
          </p:nvPr>
        </p:nvSpPr>
        <p:spPr/>
        <p:txBody>
          <a:bodyPr>
            <a:normAutofit/>
          </a:bodyPr>
          <a:lstStyle/>
          <a:p>
            <a:r>
              <a:rPr lang="en-US"/>
              <a:t>Relationship software and Quality</a:t>
            </a:r>
            <a:endParaRPr lang="en-GB"/>
          </a:p>
        </p:txBody>
      </p:sp>
      <p:sp>
        <p:nvSpPr>
          <p:cNvPr id="1048636" name="TextBox 1048635"/>
          <p:cNvSpPr txBox="1"/>
          <p:nvPr/>
        </p:nvSpPr>
        <p:spPr>
          <a:xfrm>
            <a:off x="141741" y="1162368"/>
            <a:ext cx="7354956" cy="2606040"/>
          </a:xfrm>
          <a:prstGeom prst="rect">
            <a:avLst/>
          </a:prstGeom>
        </p:spPr>
        <p:txBody>
          <a:bodyPr wrap="square" rtlCol="0">
            <a:spAutoFit/>
          </a:bodyPr>
          <a:lstStyle/>
          <a:p>
            <a:r>
              <a:rPr lang="en-GB" sz="2800">
                <a:solidFill>
                  <a:srgbClr val="000000"/>
                </a:solidFill>
              </a:rPr>
              <a:t>What is software quality?</a:t>
            </a:r>
            <a:endParaRPr lang="en-GB" sz="2800">
              <a:solidFill>
                <a:srgbClr val="000000"/>
              </a:solidFill>
            </a:endParaRPr>
          </a:p>
          <a:p>
            <a:r>
              <a:rPr lang="en-US" sz="2800">
                <a:solidFill>
                  <a:srgbClr val="000000"/>
                </a:solidFill>
              </a:rPr>
              <a:t>The quality of software can be defined as the ability of the software to function as per user requirement.  When it comes to software products it must satisfy all the functionalities written down in the SRS document.</a:t>
            </a:r>
            <a:endParaRPr lang="en-GB" sz="2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048636"/>
          <p:cNvSpPr>
            <a:spLocks noGrp="1"/>
          </p:cNvSpPr>
          <p:nvPr>
            <p:ph type="title"/>
          </p:nvPr>
        </p:nvSpPr>
        <p:spPr>
          <a:xfrm>
            <a:off x="-189910" y="0"/>
            <a:ext cx="9116256" cy="5920345"/>
          </a:xfrm>
        </p:spPr>
        <p:txBody>
          <a:bodyPr>
            <a:normAutofit fontScale="90000"/>
          </a:bodyPr>
          <a:lstStyle/>
          <a:p>
            <a:r>
              <a:rPr lang="en-GB" b="1"/>
              <a:t>Key aspects that conclude software quality include</a:t>
            </a:r>
            <a:br>
              <a:rPr lang="en-GB" b="1"/>
            </a:br>
            <a:r>
              <a:rPr lang="en-GB" b="1"/>
              <a:t>Good design</a:t>
            </a:r>
            <a:r>
              <a:rPr lang="en-GB"/>
              <a:t> – It’s always important to have a good and aesthetic design to please users</a:t>
            </a:r>
            <a:br>
              <a:rPr lang="en-GB"/>
            </a:br>
            <a:r>
              <a:rPr lang="en-GB" b="1"/>
              <a:t>Reliability</a:t>
            </a:r>
            <a:r>
              <a:rPr lang="en-GB"/>
              <a:t> – Be it any software it should be able to perform the functionality impeccably without issues</a:t>
            </a:r>
            <a:br>
              <a:rPr lang="en-GB"/>
            </a:br>
            <a:r>
              <a:rPr lang="en-GB" b="1"/>
              <a:t>Durability</a:t>
            </a:r>
            <a:r>
              <a:rPr lang="en-GB"/>
              <a:t>- Durability is a confusing term, In this context, durability means the ability of the software to work without any issue for a long period of time.</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extBox 1048688"/>
          <p:cNvSpPr txBox="1"/>
          <p:nvPr/>
        </p:nvSpPr>
        <p:spPr>
          <a:xfrm>
            <a:off x="0" y="325511"/>
            <a:ext cx="9219838" cy="3444240"/>
          </a:xfrm>
          <a:prstGeom prst="rect">
            <a:avLst/>
          </a:prstGeom>
        </p:spPr>
        <p:txBody>
          <a:bodyPr wrap="square" rtlCol="0">
            <a:spAutoFit/>
          </a:bodyPr>
          <a:lstStyle/>
          <a:p>
            <a:r>
              <a:rPr lang="en-GB" sz="2800" b="1">
                <a:solidFill>
                  <a:srgbClr val="000000"/>
                </a:solidFill>
              </a:rPr>
              <a:t>Consistency</a:t>
            </a:r>
            <a:r>
              <a:rPr lang="en-GB" sz="2800">
                <a:solidFill>
                  <a:srgbClr val="000000"/>
                </a:solidFill>
              </a:rPr>
              <a:t> – Software should be able to perform consistently over platform and devices
</a:t>
            </a:r>
            <a:r>
              <a:rPr lang="en-GB" sz="2800" b="1">
                <a:solidFill>
                  <a:srgbClr val="000000"/>
                </a:solidFill>
              </a:rPr>
              <a:t>Maintainability</a:t>
            </a:r>
            <a:r>
              <a:rPr lang="en-GB" sz="2800">
                <a:solidFill>
                  <a:srgbClr val="000000"/>
                </a:solidFill>
              </a:rPr>
              <a:t> – Bugs associated with any software should be able to capture and fix quickly and news tasks and enhancement must be added without any trouble
</a:t>
            </a:r>
            <a:r>
              <a:rPr lang="en-GB" sz="2800" b="1">
                <a:solidFill>
                  <a:srgbClr val="000000"/>
                </a:solidFill>
              </a:rPr>
              <a:t>Value for money</a:t>
            </a:r>
            <a:r>
              <a:rPr lang="en-GB" sz="2800">
                <a:solidFill>
                  <a:srgbClr val="000000"/>
                </a:solidFill>
              </a:rPr>
              <a:t> – customer and companies who make this app should feel that the money spent on this app has not fone to waste.</a:t>
            </a:r>
            <a:endParaRPr lang="en-GB" sz="2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33600"/>
            <a:ext cx="8915400" cy="1752600"/>
          </a:xfrm>
        </p:spPr>
        <p:txBody>
          <a:bodyPr>
            <a:normAutofit fontScale="90000"/>
          </a:bodyPr>
          <a:lstStyle/>
          <a:p>
            <a:pPr algn="l"/>
            <a:r>
              <a:rPr lang="en-US" sz="2000" b="1" dirty="0" smtClean="0"/>
              <a:t>1. Waterfall</a:t>
            </a:r>
            <a:br>
              <a:rPr lang="en-US" sz="2000" dirty="0" smtClean="0"/>
            </a:br>
            <a:r>
              <a:rPr lang="en-US" sz="2000" dirty="0" smtClean="0"/>
              <a:t>This model also called classic life cycle because it suggests a sequential approach to software development. </a:t>
            </a:r>
            <a:r>
              <a:rPr lang="en-US" sz="2000" i="1" dirty="0" smtClean="0"/>
              <a:t> Waterfall model is a systematic and sequential model to develop  software that beings with customer specification requirement  progress through planning  modeling and construction. It is only  appropriate if all the requirements are known.</a:t>
            </a:r>
            <a:endParaRPr lang="en-US" sz="2000" dirty="0"/>
          </a:p>
        </p:txBody>
      </p:sp>
      <p:sp>
        <p:nvSpPr>
          <p:cNvPr id="3" name="Title 1"/>
          <p:cNvSpPr txBox="1"/>
          <p:nvPr/>
        </p:nvSpPr>
        <p:spPr>
          <a:xfrm>
            <a:off x="5334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Software development Model</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itle 1"/>
          <p:cNvSpPr txBox="1"/>
          <p:nvPr/>
        </p:nvSpPr>
        <p:spPr>
          <a:xfrm>
            <a:off x="381000" y="1524000"/>
            <a:ext cx="8534400" cy="1143000"/>
          </a:xfrm>
          <a:prstGeom prst="rect">
            <a:avLst/>
          </a:prstGeom>
        </p:spPr>
        <p:txBody>
          <a:bodyPr vert="horz" lIns="91440" tIns="45720" rIns="91440" bIns="45720" rtlCol="0" anchor="ct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There are different types of patter, structure by which  software/ system can develop. These patter is known as software development Model. There are different types of model via through software/ system can development. On the base of software/ system size, nature, begets, timeframe software development company can implement different types of model. There model are as follow.</a:t>
            </a:r>
            <a:br>
              <a:rPr kumimoji="0" lang="en-US" sz="2000" b="0" i="0" u="none" strike="noStrike" kern="1200" cap="none" spc="0" normalizeH="0" baseline="0" noProof="0" dirty="0" smtClean="0">
                <a:ln>
                  <a:noFill/>
                </a:ln>
                <a:solidFill>
                  <a:schemeClr val="tx1"/>
                </a:solidFill>
                <a:effectLst/>
                <a:uLnTx/>
                <a:uFillTx/>
                <a:latin typeface="+mj-lt"/>
                <a:ea typeface="+mj-ea"/>
                <a:cs typeface="+mj-cs"/>
              </a:rPr>
            </a:b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1026" name="AutoShape 2" descr="Waterfall mode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28" name="AutoShape 4" descr="Waterfall model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29" name="Picture 5" descr="C:\Users\king\Desktop\download.png"/>
          <p:cNvPicPr>
            <a:picLocks noChangeAspect="1" noChangeArrowheads="1"/>
          </p:cNvPicPr>
          <p:nvPr/>
        </p:nvPicPr>
        <p:blipFill>
          <a:blip r:embed="rId1"/>
          <a:srcRect/>
          <a:stretch>
            <a:fillRect/>
          </a:stretch>
        </p:blipFill>
        <p:spPr bwMode="auto">
          <a:xfrm>
            <a:off x="2133600" y="3657600"/>
            <a:ext cx="4267200" cy="3200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76600"/>
            <a:ext cx="8229600" cy="1219200"/>
          </a:xfrm>
        </p:spPr>
        <p:txBody>
          <a:bodyPr>
            <a:normAutofit fontScale="90000"/>
          </a:bodyPr>
          <a:lstStyle/>
          <a:p>
            <a:pPr algn="l"/>
            <a:r>
              <a:rPr lang="en-US" sz="2800" b="1" dirty="0" smtClean="0"/>
              <a:t>1.Requirements Analysis and Definition</a:t>
            </a:r>
            <a:r>
              <a:rPr lang="en-US" sz="2800" dirty="0" smtClean="0"/>
              <a:t>: It is the first stage of waterfall model. In this stage, the developer should identify the actual requirement of the given problem.</a:t>
            </a:r>
            <a:br>
              <a:rPr lang="en-US" sz="2800" dirty="0" smtClean="0"/>
            </a:br>
            <a:r>
              <a:rPr lang="en-US" sz="2800" dirty="0" smtClean="0"/>
              <a:t>2. Design: In this stage the system design process  partition the requirement in two part:</a:t>
            </a:r>
            <a:br>
              <a:rPr lang="en-US" sz="2800" dirty="0" smtClean="0"/>
            </a:br>
            <a:r>
              <a:rPr lang="en-US" sz="2800" dirty="0" smtClean="0"/>
              <a:t>	</a:t>
            </a:r>
            <a:r>
              <a:rPr lang="en-US" sz="2800" dirty="0" err="1" smtClean="0"/>
              <a:t>i</a:t>
            </a:r>
            <a:r>
              <a:rPr lang="en-US" sz="2800" dirty="0" smtClean="0"/>
              <a:t>. </a:t>
            </a:r>
            <a:r>
              <a:rPr lang="en-US" sz="2400" b="1" dirty="0" smtClean="0"/>
              <a:t>Requirement gathering and analysis:</a:t>
            </a:r>
            <a:r>
              <a:rPr lang="en-US" sz="2400" dirty="0" smtClean="0"/>
              <a:t> First all the information and requirement for the product development is gathered from the customer and then it is processed for analysis.</a:t>
            </a:r>
            <a:br>
              <a:rPr lang="en-US" sz="2400" dirty="0" smtClean="0"/>
            </a:br>
            <a:r>
              <a:rPr lang="en-US" sz="2400" dirty="0" smtClean="0"/>
              <a:t>	ii.</a:t>
            </a:r>
            <a:r>
              <a:rPr lang="en-US" sz="2400" b="1" dirty="0" smtClean="0"/>
              <a:t> Requirement specification:</a:t>
            </a:r>
            <a:r>
              <a:rPr lang="en-US" sz="2400" dirty="0" smtClean="0"/>
              <a:t> Then, the above-analyzed requirements are documented in an SRS (software requirement specification ) document. It serves as a path between the customer and the SRS development team.</a:t>
            </a:r>
            <a:endParaRPr lang="en-US" sz="2800" dirty="0"/>
          </a:p>
        </p:txBody>
      </p:sp>
      <p:sp>
        <p:nvSpPr>
          <p:cNvPr id="3" name="Title 1"/>
          <p:cNvSpPr txBox="1"/>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Cont…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5715000"/>
          </a:xfrm>
        </p:spPr>
        <p:txBody>
          <a:bodyPr>
            <a:normAutofit/>
          </a:bodyPr>
          <a:lstStyle/>
          <a:p>
            <a:pPr algn="l"/>
            <a:r>
              <a:rPr lang="en-US" sz="3200" b="1" dirty="0" smtClean="0"/>
              <a:t>Implementation and unit testing:</a:t>
            </a:r>
            <a:br>
              <a:rPr lang="en-US" b="1" dirty="0" smtClean="0"/>
            </a:br>
            <a:r>
              <a:rPr lang="en-US" sz="3100" b="1" dirty="0" smtClean="0"/>
              <a:t>D</a:t>
            </a:r>
            <a:r>
              <a:rPr lang="en-US" sz="3100" dirty="0" smtClean="0"/>
              <a:t>uring this stage the system design is realized as a set of programs or program unit testing involves verifying that each  unit meets its specification.</a:t>
            </a:r>
            <a:br>
              <a:rPr lang="en-US" sz="3100" dirty="0" smtClean="0"/>
            </a:br>
            <a:r>
              <a:rPr lang="en-US" sz="3100" b="1" dirty="0" smtClean="0"/>
              <a:t>Integration and system Testing: </a:t>
            </a:r>
            <a:br>
              <a:rPr lang="en-US" sz="3100" b="1" dirty="0" smtClean="0"/>
            </a:br>
            <a:r>
              <a:rPr lang="en-US" sz="3100" dirty="0" smtClean="0"/>
              <a:t>Now in this phases individual program  units or program are integrated and tested as a complete system to ensure that the software requirements have been met. After testing  the software system is delivered to the customer.</a:t>
            </a:r>
            <a:endParaRPr lang="en-US" sz="31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24200"/>
            <a:ext cx="8229600" cy="2895600"/>
          </a:xfrm>
        </p:spPr>
        <p:txBody>
          <a:bodyPr>
            <a:noAutofit/>
          </a:bodyPr>
          <a:lstStyle/>
          <a:p>
            <a:pPr algn="l"/>
            <a:r>
              <a:rPr lang="en-US" sz="2800" b="1" dirty="0" smtClean="0"/>
              <a:t>Advantages :</a:t>
            </a:r>
            <a:br>
              <a:rPr lang="en-US" sz="2800" dirty="0" smtClean="0"/>
            </a:br>
            <a:r>
              <a:rPr lang="en-US" sz="2800" dirty="0" smtClean="0"/>
              <a:t>It is simple suitable for small size project.</a:t>
            </a:r>
            <a:br>
              <a:rPr lang="en-US" sz="2800" dirty="0" smtClean="0"/>
            </a:br>
            <a:r>
              <a:rPr lang="en-US" sz="2800" dirty="0" smtClean="0"/>
              <a:t>It is less expensive</a:t>
            </a:r>
            <a:br>
              <a:rPr lang="en-US" sz="2800" dirty="0" smtClean="0"/>
            </a:br>
            <a:r>
              <a:rPr lang="en-US" sz="2800" b="1" dirty="0" smtClean="0"/>
              <a:t>Disadvantages:</a:t>
            </a:r>
            <a:br>
              <a:rPr lang="en-US" sz="2800" dirty="0" smtClean="0"/>
            </a:br>
            <a:r>
              <a:rPr lang="en-US" sz="2800" dirty="0" smtClean="0"/>
              <a:t>It has no back track mechanism.</a:t>
            </a:r>
            <a:br>
              <a:rPr lang="en-US" sz="2800" dirty="0" smtClean="0"/>
            </a:br>
            <a:r>
              <a:rPr lang="en-US" sz="2800" dirty="0" smtClean="0"/>
              <a:t>It is not suitable for large size project.</a:t>
            </a:r>
            <a:br>
              <a:rPr lang="en-US" sz="2800" dirty="0" smtClean="0"/>
            </a:br>
            <a:r>
              <a:rPr lang="en-US" sz="2800" dirty="0" smtClean="0"/>
              <a:t>it has lack of proper documentation.</a:t>
            </a:r>
            <a:endParaRPr lang="en-US" sz="2800" dirty="0"/>
          </a:p>
        </p:txBody>
      </p:sp>
      <p:sp>
        <p:nvSpPr>
          <p:cNvPr id="3" name="Title 1"/>
          <p:cNvSpPr txBox="1"/>
          <p:nvPr/>
        </p:nvSpPr>
        <p:spPr>
          <a:xfrm>
            <a:off x="609600" y="914400"/>
            <a:ext cx="8229600" cy="2895600"/>
          </a:xfrm>
          <a:prstGeom prst="rect">
            <a:avLst/>
          </a:prstGeom>
        </p:spPr>
        <p:txBody>
          <a:bodyPr vert="horz" lIns="91440" tIns="45720" rIns="91440" bIns="45720" rtlCol="0" anchor="ct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smtClean="0">
                <a:ln>
                  <a:noFill/>
                </a:ln>
                <a:solidFill>
                  <a:schemeClr val="tx1"/>
                </a:solidFill>
                <a:effectLst/>
                <a:uLnTx/>
                <a:uFillTx/>
                <a:latin typeface="+mj-lt"/>
                <a:ea typeface="+mj-ea"/>
                <a:cs typeface="+mj-cs"/>
              </a:rPr>
              <a:t>Operation and maintenance: </a:t>
            </a:r>
            <a:r>
              <a:rPr kumimoji="0" lang="en-US" sz="3200" b="0" i="0" u="none" strike="noStrike" kern="1200" cap="none" spc="0" normalizeH="0" baseline="0" noProof="0" smtClean="0">
                <a:ln>
                  <a:noFill/>
                </a:ln>
                <a:solidFill>
                  <a:schemeClr val="tx1"/>
                </a:solidFill>
                <a:effectLst/>
                <a:uLnTx/>
                <a:uFillTx/>
                <a:latin typeface="+mj-lt"/>
                <a:ea typeface="+mj-ea"/>
                <a:cs typeface="+mj-cs"/>
              </a:rPr>
              <a:t>In this stage the system in installed to the desire location. The maintenance involves correcting errors which were not discovered in earlier stages of the life cycle improving the implementation of system units and enhancing the system’s service as new requirements are discovered</a:t>
            </a:r>
            <a:r>
              <a:rPr kumimoji="0" lang="en-US" sz="4400" b="0" i="0" u="none" strike="noStrike" kern="1200" cap="none" spc="0" normalizeH="0" baseline="0" noProof="0" smtClean="0">
                <a:ln>
                  <a:noFill/>
                </a:ln>
                <a:solidFill>
                  <a:schemeClr val="tx1"/>
                </a:solidFill>
                <a:effectLst/>
                <a:uLnTx/>
                <a:uFillTx/>
                <a:latin typeface="+mj-lt"/>
                <a:ea typeface="+mj-ea"/>
                <a:cs typeface="+mj-cs"/>
              </a:rPr>
              <a:t>.</a:t>
            </a:r>
            <a:br>
              <a:rPr kumimoji="0" lang="en-US" sz="4400" b="0" i="0" u="none" strike="noStrike" kern="1200" cap="none" spc="0" normalizeH="0" baseline="0" noProof="0" smtClean="0">
                <a:ln>
                  <a:noFill/>
                </a:ln>
                <a:solidFill>
                  <a:schemeClr val="tx1"/>
                </a:solidFill>
                <a:effectLst/>
                <a:uLnTx/>
                <a:uFillTx/>
                <a:latin typeface="+mj-lt"/>
                <a:ea typeface="+mj-ea"/>
                <a:cs typeface="+mj-cs"/>
              </a:rPr>
            </a:b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667000"/>
          </a:xfrm>
        </p:spPr>
        <p:txBody>
          <a:bodyPr>
            <a:noAutofit/>
          </a:bodyPr>
          <a:lstStyle/>
          <a:p>
            <a:r>
              <a:rPr lang="en-US" sz="2400" b="1" dirty="0" smtClean="0"/>
              <a:t>Prototype model</a:t>
            </a:r>
            <a:br>
              <a:rPr lang="en-US" sz="2400" dirty="0" smtClean="0"/>
            </a:br>
            <a:r>
              <a:rPr lang="en-US" sz="2400" dirty="0" smtClean="0"/>
              <a:t>The </a:t>
            </a:r>
            <a:r>
              <a:rPr lang="en-US" sz="2400" b="1" dirty="0" smtClean="0"/>
              <a:t>prototype</a:t>
            </a:r>
            <a:r>
              <a:rPr lang="en-US" sz="2400" dirty="0" smtClean="0"/>
              <a:t> </a:t>
            </a:r>
            <a:r>
              <a:rPr lang="en-US" sz="2400" b="1" dirty="0" smtClean="0"/>
              <a:t>model</a:t>
            </a:r>
            <a:r>
              <a:rPr lang="en-US" sz="2400" dirty="0" smtClean="0"/>
              <a:t> is the methodology of a working </a:t>
            </a:r>
            <a:r>
              <a:rPr lang="en-US" sz="2400" b="1" dirty="0" smtClean="0"/>
              <a:t>prototype</a:t>
            </a:r>
            <a:r>
              <a:rPr lang="en-US" sz="2400" dirty="0" smtClean="0"/>
              <a:t> or doing the work that comes first to the developer and creates the sample of it. The system that needs processing of data on a large scale and functionality with fewer interfaces does not get benefit from prototyping. It can be extra work for the developer to do.</a:t>
            </a:r>
            <a:endParaRPr lang="en-US" sz="2400" dirty="0"/>
          </a:p>
        </p:txBody>
      </p:sp>
      <p:sp>
        <p:nvSpPr>
          <p:cNvPr id="4" name="Rectangle 3"/>
          <p:cNvSpPr/>
          <p:nvPr/>
        </p:nvSpPr>
        <p:spPr>
          <a:xfrm>
            <a:off x="2971800" y="27432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Identify user Requirement</a:t>
            </a:r>
            <a:endParaRPr lang="en-US" dirty="0"/>
          </a:p>
        </p:txBody>
      </p:sp>
      <p:sp>
        <p:nvSpPr>
          <p:cNvPr id="5" name="Rectangle 4"/>
          <p:cNvSpPr/>
          <p:nvPr/>
        </p:nvSpPr>
        <p:spPr>
          <a:xfrm>
            <a:off x="2971800" y="37338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 a prototype</a:t>
            </a:r>
            <a:endParaRPr lang="en-US" dirty="0"/>
          </a:p>
        </p:txBody>
      </p:sp>
      <p:sp>
        <p:nvSpPr>
          <p:cNvPr id="6" name="Diamond 5"/>
          <p:cNvSpPr/>
          <p:nvPr/>
        </p:nvSpPr>
        <p:spPr>
          <a:xfrm>
            <a:off x="2590800" y="4495800"/>
            <a:ext cx="24384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endParaRPr lang="en-US" dirty="0" smtClean="0"/>
          </a:p>
          <a:p>
            <a:pPr algn="ctr"/>
            <a:r>
              <a:rPr lang="en-US" dirty="0" smtClean="0"/>
              <a:t>acceptable</a:t>
            </a:r>
            <a:endParaRPr lang="en-US" dirty="0"/>
          </a:p>
        </p:txBody>
      </p:sp>
      <p:sp>
        <p:nvSpPr>
          <p:cNvPr id="7" name="Rectangle 6"/>
          <p:cNvSpPr/>
          <p:nvPr/>
        </p:nvSpPr>
        <p:spPr>
          <a:xfrm>
            <a:off x="3048000" y="59436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the prototype</a:t>
            </a:r>
            <a:endParaRPr lang="en-US" dirty="0"/>
          </a:p>
        </p:txBody>
      </p:sp>
      <p:cxnSp>
        <p:nvCxnSpPr>
          <p:cNvPr id="9" name="Straight Arrow Connector 8"/>
          <p:cNvCxnSpPr>
            <a:stCxn id="4" idx="2"/>
            <a:endCxn id="5" idx="0"/>
          </p:cNvCxnSpPr>
          <p:nvPr/>
        </p:nvCxnSpPr>
        <p:spPr>
          <a:xfrm rot="5400000">
            <a:off x="3581400" y="3543300"/>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0"/>
          </p:cNvCxnSpPr>
          <p:nvPr/>
        </p:nvCxnSpPr>
        <p:spPr>
          <a:xfrm rot="5400000">
            <a:off x="3734594" y="4418806"/>
            <a:ext cx="152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696494" y="5828506"/>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p:cNvCxnSpPr>
          <p:nvPr/>
        </p:nvCxnSpPr>
        <p:spPr>
          <a:xfrm>
            <a:off x="5029200" y="5105400"/>
            <a:ext cx="8382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V="1">
            <a:off x="4800600" y="4038600"/>
            <a:ext cx="2057400" cy="76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3"/>
          </p:cNvCxnSpPr>
          <p:nvPr/>
        </p:nvCxnSpPr>
        <p:spPr>
          <a:xfrm rot="10800000">
            <a:off x="4572000" y="3048000"/>
            <a:ext cx="1219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05400" y="4572000"/>
            <a:ext cx="609600" cy="457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a:t>
            </a:r>
            <a:endParaRPr lang="en-US" dirty="0"/>
          </a:p>
        </p:txBody>
      </p:sp>
      <p:sp>
        <p:nvSpPr>
          <p:cNvPr id="21" name="Rectangle 20"/>
          <p:cNvSpPr/>
          <p:nvPr/>
        </p:nvSpPr>
        <p:spPr>
          <a:xfrm>
            <a:off x="4419600" y="5410200"/>
            <a:ext cx="6096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yes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219201"/>
          </a:xfrm>
        </p:spPr>
        <p:txBody>
          <a:bodyPr/>
          <a:lstStyle/>
          <a:p>
            <a:r>
              <a:rPr lang="en-US" dirty="0" smtClean="0"/>
              <a:t>Prototyping </a:t>
            </a:r>
            <a:endParaRPr lang="en-US" dirty="0"/>
          </a:p>
        </p:txBody>
      </p:sp>
      <p:sp>
        <p:nvSpPr>
          <p:cNvPr id="3" name="Subtitle 2"/>
          <p:cNvSpPr>
            <a:spLocks noGrp="1"/>
          </p:cNvSpPr>
          <p:nvPr>
            <p:ph type="subTitle" idx="1"/>
          </p:nvPr>
        </p:nvSpPr>
        <p:spPr>
          <a:xfrm>
            <a:off x="304800" y="914400"/>
            <a:ext cx="8305800" cy="5943600"/>
          </a:xfrm>
        </p:spPr>
        <p:txBody>
          <a:bodyPr>
            <a:normAutofit/>
          </a:bodyPr>
          <a:lstStyle/>
          <a:p>
            <a:pPr algn="l"/>
            <a:r>
              <a:rPr lang="en-US" sz="2800" dirty="0" smtClean="0">
                <a:solidFill>
                  <a:schemeClr val="tx1"/>
                </a:solidFill>
              </a:rPr>
              <a:t>Prototyping is the iterative process of system development which is more appropriate where there is no clear of requirement, input and outputs using prototyping programmers can build early version of systems. These system are then continuously modified until the user is satisfied. Developing a type of prototype, there are mainly steps:</a:t>
            </a:r>
            <a:endParaRPr lang="en-US" sz="2800" dirty="0" smtClean="0">
              <a:solidFill>
                <a:schemeClr val="tx1"/>
              </a:solidFill>
            </a:endParaRPr>
          </a:p>
          <a:p>
            <a:pPr marL="514350" indent="-514350" algn="l">
              <a:buAutoNum type="arabicPeriod"/>
            </a:pPr>
            <a:r>
              <a:rPr lang="en-US" b="1" dirty="0" smtClean="0">
                <a:solidFill>
                  <a:schemeClr val="tx1"/>
                </a:solidFill>
              </a:rPr>
              <a:t>Identify user requirement:</a:t>
            </a:r>
            <a:endParaRPr lang="en-US" b="1" dirty="0" smtClean="0">
              <a:solidFill>
                <a:schemeClr val="tx1"/>
              </a:solidFill>
            </a:endParaRPr>
          </a:p>
          <a:p>
            <a:pPr marL="514350" indent="-514350" algn="l">
              <a:buAutoNum type="arabicPeriod"/>
            </a:pPr>
            <a:r>
              <a:rPr lang="en-US" b="1" dirty="0" smtClean="0">
                <a:solidFill>
                  <a:schemeClr val="tx1"/>
                </a:solidFill>
              </a:rPr>
              <a:t>Development a prototype:</a:t>
            </a:r>
            <a:endParaRPr lang="en-US" b="1" dirty="0" smtClean="0">
              <a:solidFill>
                <a:schemeClr val="tx1"/>
              </a:solidFill>
            </a:endParaRPr>
          </a:p>
          <a:p>
            <a:pPr marL="514350" indent="-514350" algn="l">
              <a:buAutoNum type="arabicPeriod"/>
            </a:pPr>
            <a:r>
              <a:rPr lang="en-US" b="1" dirty="0" smtClean="0">
                <a:solidFill>
                  <a:schemeClr val="tx1"/>
                </a:solidFill>
              </a:rPr>
              <a:t>Determine if prototype is acceptable:</a:t>
            </a:r>
            <a:endParaRPr lang="en-US" b="1" dirty="0" smtClean="0">
              <a:solidFill>
                <a:schemeClr val="tx1"/>
              </a:solidFill>
            </a:endParaRPr>
          </a:p>
          <a:p>
            <a:pPr marL="514350" indent="-514350" algn="l">
              <a:buAutoNum type="arabicPeriod"/>
            </a:pPr>
            <a:r>
              <a:rPr lang="en-US" b="1" dirty="0" smtClean="0">
                <a:solidFill>
                  <a:schemeClr val="tx1"/>
                </a:solidFill>
              </a:rPr>
              <a:t>Use the prototype:</a:t>
            </a:r>
            <a:endParaRPr lang="en-US" b="1" dirty="0" smtClean="0">
              <a:solidFill>
                <a:schemeClr val="tx1"/>
              </a:solidFill>
            </a:endParaRPr>
          </a:p>
          <a:p>
            <a:pPr marL="514350" indent="-514350" algn="l">
              <a:buAutoNum type="arabicPeriod"/>
            </a:pPr>
            <a:endParaRPr lang="en-US" dirty="0" smtClean="0">
              <a:solidFill>
                <a:schemeClr val="tx1"/>
              </a:solidFill>
            </a:endParaRPr>
          </a:p>
          <a:p>
            <a:pPr marL="514350" indent="-514350" algn="l">
              <a:buAutoNum type="arabicPeriod"/>
            </a:pPr>
            <a:endParaRPr lang="en-US"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b="1" dirty="0" smtClean="0"/>
              <a:t>Identify the user requirement: </a:t>
            </a:r>
            <a:r>
              <a:rPr lang="en-US" dirty="0" smtClean="0"/>
              <a:t>The system analyst is responsible to obtain an idea and concept what is required from the system by using  different tools like interview, observation, conversation, data collection.</a:t>
            </a:r>
            <a:endParaRPr lang="en-US" dirty="0" smtClean="0"/>
          </a:p>
          <a:p>
            <a:pPr marL="514350" indent="-514350">
              <a:buAutoNum type="arabicPeriod"/>
            </a:pPr>
            <a:r>
              <a:rPr lang="en-US" b="1" dirty="0" smtClean="0"/>
              <a:t>Develop a prototype: </a:t>
            </a:r>
            <a:r>
              <a:rPr lang="en-US" dirty="0" smtClean="0"/>
              <a:t>In this stage system analyst deliver the document which  are collection from the user to the information specialists to develop the one or two prototype tools to develop a prototype.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dirty="0" smtClean="0"/>
              <a:t>Cont..</a:t>
            </a:r>
            <a:endParaRPr lang="en-US" dirty="0"/>
          </a:p>
        </p:txBody>
      </p:sp>
      <p:sp>
        <p:nvSpPr>
          <p:cNvPr id="1048602" name="Content Placeholder 2"/>
          <p:cNvSpPr>
            <a:spLocks noGrp="1"/>
          </p:cNvSpPr>
          <p:nvPr>
            <p:ph idx="1"/>
          </p:nvPr>
        </p:nvSpPr>
        <p:spPr/>
        <p:txBody>
          <a:bodyPr>
            <a:normAutofit fontScale="96875" lnSpcReduction="10000"/>
          </a:bodyPr>
          <a:lstStyle/>
          <a:p>
            <a:r>
              <a:rPr lang="en-US" b="1" dirty="0" smtClean="0"/>
              <a:t>Information System</a:t>
            </a:r>
            <a:r>
              <a:rPr lang="en-US" dirty="0" smtClean="0"/>
              <a:t>: Information system is a system which process supplied/ collected data and generates information that can be used for decision making at different levels.</a:t>
            </a:r>
            <a:endParaRPr lang="en-US" dirty="0" smtClean="0"/>
          </a:p>
          <a:p>
            <a:r>
              <a:rPr lang="en-US" dirty="0" smtClean="0"/>
              <a:t>An information system is a computer based system which is an integrated set of different components for collection, process, storage and transmission of data.</a:t>
            </a:r>
            <a:endParaRPr lang="en-US" dirty="0" smtClean="0"/>
          </a:p>
          <a:p>
            <a:pPr>
              <a:buNone/>
            </a:pPr>
            <a:r>
              <a:rPr lang="en-US" dirty="0"/>
              <a: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r>
              <a:rPr lang="en-US" b="1" dirty="0" smtClean="0"/>
              <a:t>Determine if prototype is acceptable</a:t>
            </a:r>
            <a:r>
              <a:rPr lang="en-US" dirty="0" smtClean="0"/>
              <a:t>: In this stage analyst is responsible to introduce  the different prototype and provides an opportunity from becoming familiar with the system. After that the user advise the analyst whether the prototype is satisfactory. If so then next step else the prototype is revised by repeating from steps 1,2,3respectively until the costumer is not satisfied with the prototypes.</a:t>
            </a:r>
            <a:endParaRPr lang="en-US" dirty="0" smtClean="0"/>
          </a:p>
          <a:p>
            <a:r>
              <a:rPr lang="en-US" b="1" dirty="0" smtClean="0"/>
              <a:t>Use the prototype:  </a:t>
            </a:r>
            <a:r>
              <a:rPr lang="en-US" dirty="0" smtClean="0"/>
              <a:t>The prototype which is accepted by the user will become the operational  system.</a:t>
            </a:r>
            <a:endParaRPr lang="en-US" b="1" dirty="0" smtClean="0"/>
          </a:p>
          <a:p>
            <a:pPr>
              <a:buNone/>
            </a:pP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Assignment 1:</a:t>
            </a:r>
            <a:endParaRPr lang="en-US" dirty="0" smtClean="0"/>
          </a:p>
          <a:p>
            <a:pPr>
              <a:buNone/>
            </a:pPr>
            <a:r>
              <a:rPr lang="en-US" dirty="0" smtClean="0"/>
              <a:t>2.What is prototype model? Write its advantage and disadvantage.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pic>
        <p:nvPicPr>
          <p:cNvPr id="1026" name="Picture 2" descr="C:\Users\king\Desktop\download (1).jpg"/>
          <p:cNvPicPr>
            <a:picLocks noChangeAspect="1" noChangeArrowheads="1"/>
          </p:cNvPicPr>
          <p:nvPr/>
        </p:nvPicPr>
        <p:blipFill>
          <a:blip r:embed="rId1"/>
          <a:srcRect/>
          <a:stretch>
            <a:fillRect/>
          </a:stretch>
        </p:blipFill>
        <p:spPr bwMode="auto">
          <a:xfrm>
            <a:off x="1066800" y="1181100"/>
            <a:ext cx="7569200" cy="56769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Spiral model</a:t>
            </a:r>
            <a:endParaRPr lang="en-US" sz="4800" b="1"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The spiral model is one of the Software development life cycle model which is made by combining both iterative model and waterfall model. The Spiral model first introduced by Barry Boehm in 1986. To explain briefly Spiral Model is a Model where after each phase, it gets tested, and errors or mistakes are done by us are get handled. Each phase of the Spiral Model starts with design objectives and ends with a client review.</a:t>
            </a:r>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1"/>
            <a:ext cx="8229600" cy="2743200"/>
          </a:xfrm>
        </p:spPr>
        <p:txBody>
          <a:bodyPr/>
          <a:lstStyle/>
          <a:p>
            <a:pPr>
              <a:buNone/>
            </a:pPr>
            <a:r>
              <a:rPr lang="en-US" i="1" dirty="0" smtClean="0"/>
              <a:t>Spiral model is a system development method in looping structure, in this model planning, risk analysis, software development and user evaluations are repeatedly processed until the system  performs correct output.</a:t>
            </a:r>
            <a:endParaRPr lang="en-US"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371600"/>
            <a:ext cx="8229600" cy="4525963"/>
          </a:xfrm>
        </p:spPr>
        <p:txBody>
          <a:bodyPr/>
          <a:lstStyle/>
          <a:p>
            <a:pPr>
              <a:buNone/>
            </a:pPr>
            <a:r>
              <a:rPr lang="en-US" b="1" dirty="0" smtClean="0"/>
              <a:t>Planning:- </a:t>
            </a:r>
            <a:r>
              <a:rPr lang="en-US" dirty="0" smtClean="0"/>
              <a:t>The project is reviewed and a decision made whether to continue with a further loop of the spiral. If it is decided to continue, plans are drawn up for the  next phase of the project.  </a:t>
            </a:r>
            <a:endParaRPr lang="en-US" dirty="0" smtClean="0"/>
          </a:p>
          <a:p>
            <a:pPr>
              <a:buNone/>
            </a:pPr>
            <a:r>
              <a:rPr lang="en-US" b="1" dirty="0" smtClean="0"/>
              <a:t>Risk analysis: </a:t>
            </a:r>
            <a:r>
              <a:rPr lang="en-US" dirty="0" smtClean="0"/>
              <a:t>For each of the identified project risks, a detailed analysis is carried out. This step is responsible is for the reduce the risk. </a:t>
            </a: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28600" y="1600200"/>
            <a:ext cx="8458200" cy="4525963"/>
          </a:xfrm>
        </p:spPr>
        <p:txBody>
          <a:bodyPr>
            <a:normAutofit/>
          </a:bodyPr>
          <a:lstStyle/>
          <a:p>
            <a:r>
              <a:rPr lang="en-US" sz="2800" b="1" dirty="0" smtClean="0"/>
              <a:t> Software development:</a:t>
            </a:r>
            <a:r>
              <a:rPr lang="en-US" sz="2800" dirty="0" smtClean="0"/>
              <a:t> After risk evaluation, a development model for the system is chosen. For example if user interface risks are dominant, an appropriate development model might be evolutionary prototyping. If safety risks are the main consideration, development based on formal transformations may be the most appropriate development model if the main identified risk is sub-system integration.  </a:t>
            </a: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lstStyle/>
          <a:p>
            <a:pPr>
              <a:buNone/>
            </a:pPr>
            <a:r>
              <a:rPr lang="en-US" smtClean="0"/>
              <a:t>			Assignment </a:t>
            </a:r>
            <a:r>
              <a:rPr lang="en-US" dirty="0" smtClean="0"/>
              <a:t>1</a:t>
            </a:r>
            <a:endParaRPr lang="en-US" dirty="0" smtClean="0"/>
          </a:p>
          <a:p>
            <a:pPr>
              <a:buNone/>
            </a:pPr>
            <a:r>
              <a:rPr lang="en-US" dirty="0" smtClean="0"/>
              <a:t>What is spiral model? Write its advantage and disadvantage.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Agile SDLC Model is a combination of iterative and incremental process models with focus on process adaptability  and customer satisfaction by rapid delivery of working software product.</a:t>
            </a:r>
            <a:endParaRPr lang="en-US" dirty="0" smtClean="0"/>
          </a:p>
          <a:p>
            <a:r>
              <a:rPr lang="en-US" dirty="0" smtClean="0"/>
              <a:t>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endParaRPr lang="en-US" dirty="0" smtClean="0"/>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1026" name="Picture 2" descr="C:\Users\king\Desktop\Agile-Model.png"/>
          <p:cNvPicPr>
            <a:picLocks noChangeAspect="1" noChangeArrowheads="1"/>
          </p:cNvPicPr>
          <p:nvPr/>
        </p:nvPicPr>
        <p:blipFill>
          <a:blip r:embed="rId1"/>
          <a:srcRect/>
          <a:stretch>
            <a:fillRect/>
          </a:stretch>
        </p:blipFill>
        <p:spPr bwMode="auto">
          <a:xfrm>
            <a:off x="685800" y="1048941"/>
            <a:ext cx="7848600" cy="580905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fontScale="90000"/>
          </a:bodyPr>
          <a:lstStyle/>
          <a:p>
            <a:r>
              <a:rPr lang="en-US" dirty="0" smtClean="0"/>
              <a:t>Different between data and information</a:t>
            </a:r>
            <a:endParaRPr lang="en-US" dirty="0"/>
          </a:p>
        </p:txBody>
      </p:sp>
      <p:sp>
        <p:nvSpPr>
          <p:cNvPr id="1048604" name="AutoShape 2" descr="Difference Between Data and Inform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48605" name="AutoShape 4" descr="Difference Between Data and Inform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48606" name="AutoShape 6" descr="Difference Between Data and Inform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48607" name="AutoShape 8" descr="Difference Between Data and Inform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4194304" name="Table 7"/>
          <p:cNvGraphicFramePr>
            <a:graphicFrameLocks noGrp="1"/>
          </p:cNvGraphicFramePr>
          <p:nvPr/>
        </p:nvGraphicFramePr>
        <p:xfrm>
          <a:off x="457200" y="1524000"/>
          <a:ext cx="8382000" cy="4650076"/>
        </p:xfrm>
        <a:graphic>
          <a:graphicData uri="http://schemas.openxmlformats.org/drawingml/2006/table">
            <a:tbl>
              <a:tblPr/>
              <a:tblGrid>
                <a:gridCol w="4191000"/>
                <a:gridCol w="4191000"/>
              </a:tblGrid>
              <a:tr h="366464">
                <a:tc>
                  <a:txBody>
                    <a:bodyPr/>
                    <a:lstStyle/>
                    <a:p>
                      <a:pPr algn="ctr" fontAlgn="t"/>
                      <a:r>
                        <a:rPr lang="en-US" sz="1800" b="1" dirty="0"/>
                        <a:t>Data</a:t>
                      </a:r>
                      <a:endParaRPr lang="en-US" sz="1800" b="1" dirty="0"/>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800" b="1" dirty="0"/>
                        <a:t>Information</a:t>
                      </a:r>
                      <a:endParaRPr lang="en-US" sz="1800" b="1" dirty="0"/>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56869">
                <a:tc>
                  <a:txBody>
                    <a:bodyPr/>
                    <a:lstStyle/>
                    <a:p>
                      <a:pPr algn="ctr" fontAlgn="t"/>
                      <a:r>
                        <a:rPr lang="en-US" sz="1400" b="1" dirty="0"/>
                        <a:t>Data is </a:t>
                      </a:r>
                      <a:r>
                        <a:rPr lang="en-US" sz="1400" b="1" dirty="0" smtClean="0"/>
                        <a:t>unorganized </a:t>
                      </a:r>
                      <a:r>
                        <a:rPr lang="en-US" sz="1400" b="1" dirty="0"/>
                        <a:t>and unrefined facts</a:t>
                      </a:r>
                      <a:endParaRPr lang="en-US" sz="1400" b="1" dirty="0"/>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a:t>Information comprises processed, organised data presented in a meaningful context</a:t>
                      </a:r>
                      <a:endParaRPr lang="en-US" sz="1400" b="1"/>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6363">
                <a:tc>
                  <a:txBody>
                    <a:bodyPr/>
                    <a:lstStyle/>
                    <a:p>
                      <a:pPr algn="ctr" fontAlgn="t"/>
                      <a:r>
                        <a:rPr lang="en-US" sz="1400" b="1"/>
                        <a:t>Data is an individual unit that contains raw materials which do not carry any specific meaning.</a:t>
                      </a:r>
                      <a:endParaRPr lang="en-US" sz="1400" b="1"/>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a:t>Information is a group of data that collectively carries a logical meaning.</a:t>
                      </a:r>
                      <a:endParaRPr lang="en-US" sz="1400" b="1"/>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35856">
                <a:tc>
                  <a:txBody>
                    <a:bodyPr/>
                    <a:lstStyle/>
                    <a:p>
                      <a:pPr algn="ctr" fontAlgn="t"/>
                      <a:r>
                        <a:rPr lang="en-US" sz="1400" b="1"/>
                        <a:t>Data doesn’t depend on information.</a:t>
                      </a:r>
                      <a:endParaRPr lang="en-US" sz="1400" b="1"/>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dirty="0"/>
                        <a:t>Information depends on data.</a:t>
                      </a:r>
                      <a:endParaRPr lang="en-US" sz="1400" b="1" dirty="0"/>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6363">
                <a:tc>
                  <a:txBody>
                    <a:bodyPr/>
                    <a:lstStyle/>
                    <a:p>
                      <a:pPr algn="ctr" fontAlgn="t"/>
                      <a:r>
                        <a:rPr lang="en-US" sz="1400" b="1"/>
                        <a:t>It is measured in bits and bytes.</a:t>
                      </a:r>
                      <a:endParaRPr lang="en-US" sz="1400" b="1"/>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a:t>Information is measured in meaningful units like time, quantity, etc.</a:t>
                      </a:r>
                      <a:endParaRPr lang="en-US" sz="1400" b="1"/>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35856">
                <a:tc>
                  <a:txBody>
                    <a:bodyPr/>
                    <a:lstStyle/>
                    <a:p>
                      <a:pPr algn="ctr" fontAlgn="t"/>
                      <a:r>
                        <a:rPr lang="en-US" sz="1400" b="1"/>
                        <a:t>Raw data alone is insufficient for decision making</a:t>
                      </a:r>
                      <a:endParaRPr lang="en-US" sz="1400" b="1"/>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a:t>Information is sufficient for decision making</a:t>
                      </a:r>
                      <a:endParaRPr lang="en-US" sz="1400" b="1"/>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46363">
                <a:tc>
                  <a:txBody>
                    <a:bodyPr/>
                    <a:lstStyle/>
                    <a:p>
                      <a:pPr algn="ctr" fontAlgn="t"/>
                      <a:r>
                        <a:rPr lang="en-US" sz="1400" b="1"/>
                        <a:t>An example of data is a student’s test score</a:t>
                      </a:r>
                      <a:endParaRPr lang="en-US" sz="1400" b="1"/>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dirty="0"/>
                        <a:t>The average score of a class is the information derived from the given data.</a:t>
                      </a:r>
                      <a:endParaRPr lang="en-US" sz="1400" b="1" dirty="0"/>
                    </a:p>
                  </a:txBody>
                  <a:tcPr marL="54043" marR="54043" marT="54043" marB="540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Every iteration involves cross functional teams working simultaneously on various areas like-</a:t>
            </a:r>
            <a:endParaRPr lang="en-US" dirty="0" smtClean="0"/>
          </a:p>
          <a:p>
            <a:r>
              <a:rPr lang="en-US" dirty="0" smtClean="0"/>
              <a:t>Planning</a:t>
            </a:r>
            <a:endParaRPr lang="en-US" dirty="0" smtClean="0"/>
          </a:p>
          <a:p>
            <a:r>
              <a:rPr lang="en-US" dirty="0" smtClean="0"/>
              <a:t>Requirement analysis</a:t>
            </a:r>
            <a:endParaRPr lang="en-US" dirty="0" smtClean="0"/>
          </a:p>
          <a:p>
            <a:r>
              <a:rPr lang="en-US" dirty="0" smtClean="0"/>
              <a:t>Design</a:t>
            </a:r>
            <a:endParaRPr lang="en-US" dirty="0" smtClean="0"/>
          </a:p>
          <a:p>
            <a:r>
              <a:rPr lang="en-US" dirty="0" smtClean="0"/>
              <a:t>Coding</a:t>
            </a:r>
            <a:endParaRPr lang="en-US" dirty="0" smtClean="0"/>
          </a:p>
          <a:p>
            <a:r>
              <a:rPr lang="en-US" dirty="0" smtClean="0"/>
              <a:t>Unit testing </a:t>
            </a:r>
            <a:endParaRPr lang="en-US" dirty="0" smtClean="0"/>
          </a:p>
          <a:p>
            <a:r>
              <a:rPr lang="en-US" dirty="0" smtClean="0"/>
              <a:t>Acceptance testing.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Assignment 1</a:t>
            </a:r>
            <a:endParaRPr lang="en-US" dirty="0" smtClean="0"/>
          </a:p>
          <a:p>
            <a:pPr>
              <a:buNone/>
            </a:pPr>
            <a:r>
              <a:rPr lang="en-US" dirty="0" smtClean="0"/>
              <a:t> question no 4</a:t>
            </a:r>
            <a:endParaRPr lang="en-US" dirty="0" smtClean="0"/>
          </a:p>
          <a:p>
            <a:pPr>
              <a:buNone/>
            </a:pPr>
            <a:r>
              <a:rPr lang="en-US" dirty="0" smtClean="0"/>
              <a:t>Write the concept of  Agile model? Writes its advantage and disadvantage.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Collection method</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smtClean="0"/>
              <a:t>Requirement collection is an importance work for SDLC. There are different tools and technique to collect the requirement for SDLC.</a:t>
            </a:r>
            <a:endParaRPr lang="en-US" dirty="0" smtClean="0"/>
          </a:p>
          <a:p>
            <a:pPr>
              <a:buNone/>
            </a:pPr>
            <a:r>
              <a:rPr lang="en-US" b="1" dirty="0" smtClean="0"/>
              <a:t>Brainstorming: </a:t>
            </a:r>
            <a:r>
              <a:rPr lang="en-US" dirty="0" smtClean="0"/>
              <a:t>it used in requirement gathering to get as many ideas as possible form group of people.  </a:t>
            </a:r>
            <a:endParaRPr lang="en-US" dirty="0" smtClean="0"/>
          </a:p>
          <a:p>
            <a:pPr>
              <a:buNone/>
            </a:pPr>
            <a:r>
              <a:rPr lang="en-US" b="1" dirty="0" smtClean="0"/>
              <a:t>Interview</a:t>
            </a:r>
            <a:r>
              <a:rPr lang="en-US" dirty="0" smtClean="0"/>
              <a:t>: interview of stakeholder and users are critical to creating the great  software. Without understanding the goal and expectations of the users and stakeholders, we are very unlikely to satisfy them.</a:t>
            </a:r>
            <a:endParaRPr lang="en-US" dirty="0" smtClean="0"/>
          </a:p>
          <a:p>
            <a:pPr>
              <a:buNone/>
            </a:pPr>
            <a:r>
              <a:rPr lang="en-US" b="1" dirty="0" smtClean="0"/>
              <a:t>Observation: By </a:t>
            </a:r>
            <a:r>
              <a:rPr lang="en-US" dirty="0" smtClean="0"/>
              <a:t>observing users an analyst can identify a process flow, steps pain point and opportunities </a:t>
            </a:r>
            <a:r>
              <a:rPr lang="en-US" smtClean="0"/>
              <a:t>for improvement.</a:t>
            </a:r>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Analysis</a:t>
            </a:r>
            <a:endParaRPr lang="en-US" b="1" dirty="0"/>
          </a:p>
        </p:txBody>
      </p:sp>
      <p:sp>
        <p:nvSpPr>
          <p:cNvPr id="3" name="Content Placeholder 2"/>
          <p:cNvSpPr>
            <a:spLocks noGrp="1"/>
          </p:cNvSpPr>
          <p:nvPr>
            <p:ph idx="1"/>
          </p:nvPr>
        </p:nvSpPr>
        <p:spPr/>
        <p:txBody>
          <a:bodyPr>
            <a:normAutofit lnSpcReduction="10000"/>
          </a:bodyPr>
          <a:lstStyle/>
          <a:p>
            <a:r>
              <a:rPr lang="en-US" dirty="0" smtClean="0"/>
              <a:t>System analysis is the survey and planning  of the system and project </a:t>
            </a:r>
            <a:endParaRPr lang="en-US" dirty="0" smtClean="0"/>
          </a:p>
          <a:p>
            <a:r>
              <a:rPr lang="en-US" dirty="0" smtClean="0"/>
              <a:t>The study  and analysis  of the existing business requirement and information system.</a:t>
            </a:r>
            <a:endParaRPr lang="en-US" dirty="0" smtClean="0"/>
          </a:p>
          <a:p>
            <a:r>
              <a:rPr lang="en-US" dirty="0" smtClean="0"/>
              <a:t>Defining of business requirements and priorities for a new or improved system.</a:t>
            </a:r>
            <a:endParaRPr lang="en-US" dirty="0" smtClean="0"/>
          </a:p>
          <a:p>
            <a:r>
              <a:rPr lang="en-US" b="1" dirty="0" smtClean="0"/>
              <a:t>Feasibility study:- </a:t>
            </a:r>
            <a:r>
              <a:rPr lang="en-US" dirty="0" smtClean="0"/>
              <a:t>Feasibility analysis  is the most important activity  in the system analysis phase.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dirty="0" smtClean="0"/>
              <a:t>Feasibility study is e the study of whether  the system is feasible or not to design. It consist </a:t>
            </a:r>
            <a:endParaRPr lang="en-US" dirty="0" smtClean="0"/>
          </a:p>
          <a:p>
            <a:r>
              <a:rPr lang="en-US" b="1" dirty="0" smtClean="0"/>
              <a:t>Economical Feasibility :- </a:t>
            </a:r>
            <a:r>
              <a:rPr lang="en-US" dirty="0" smtClean="0"/>
              <a:t>it concern  with cost effectiveness of the system. The main objective of economic feasibility  is to calculate approx cost of the development cost and the operational cost and the benefits from the system.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t>Technical feasibility:- </a:t>
            </a:r>
            <a:r>
              <a:rPr lang="en-US" dirty="0" smtClean="0"/>
              <a:t>Technical feasibility is total concern with availability of the hardware, software and the support  equipment for the complete development of the system.</a:t>
            </a:r>
            <a:endParaRPr lang="en-US" dirty="0" smtClean="0"/>
          </a:p>
          <a:p>
            <a:r>
              <a:rPr lang="en-US" dirty="0" smtClean="0"/>
              <a:t>Operational feasibility:</a:t>
            </a:r>
            <a:endParaRPr lang="en-US" dirty="0" smtClean="0"/>
          </a:p>
          <a:p>
            <a:r>
              <a:rPr lang="en-US" dirty="0" smtClean="0"/>
              <a:t>Behaviors  feasibility:</a:t>
            </a:r>
            <a:endParaRPr lang="en-US" dirty="0" smtClean="0"/>
          </a:p>
          <a:p>
            <a:r>
              <a:rPr lang="en-US" dirty="0" smtClean="0"/>
              <a:t>Schedule feasibility:</a:t>
            </a:r>
            <a:endParaRPr lang="en-US" dirty="0" smtClean="0"/>
          </a:p>
          <a:p>
            <a:r>
              <a:rPr lang="en-US" dirty="0" smtClean="0"/>
              <a:t>Legal  feasibility:</a:t>
            </a:r>
            <a:endParaRPr lang="en-US" dirty="0" smtClean="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System design is the process to transform user requirements into some suitable form, which help programmer in software coding and implementation.  Tools are:</a:t>
            </a:r>
            <a:endParaRPr lang="en-US" dirty="0" smtClean="0"/>
          </a:p>
          <a:p>
            <a:r>
              <a:rPr lang="en-US" dirty="0" err="1" smtClean="0"/>
              <a:t>Srs</a:t>
            </a:r>
            <a:r>
              <a:rPr lang="en-US" dirty="0" smtClean="0"/>
              <a:t> </a:t>
            </a:r>
            <a:endParaRPr lang="en-US" dirty="0" smtClean="0"/>
          </a:p>
          <a:p>
            <a:r>
              <a:rPr lang="en-US" dirty="0" smtClean="0"/>
              <a:t>Flowchart</a:t>
            </a:r>
            <a:endParaRPr lang="en-US" dirty="0" smtClean="0"/>
          </a:p>
          <a:p>
            <a:r>
              <a:rPr lang="en-US" dirty="0" smtClean="0"/>
              <a:t>Algorithm</a:t>
            </a:r>
            <a:endParaRPr lang="en-US" dirty="0" smtClean="0"/>
          </a:p>
          <a:p>
            <a:r>
              <a:rPr lang="en-US" dirty="0" smtClean="0"/>
              <a:t>DFD(Data flow diagra</a:t>
            </a:r>
            <a:r>
              <a:rPr lang="en-US" dirty="0" smtClean="0"/>
              <a:t>m</a:t>
            </a:r>
            <a:r>
              <a:rPr lang="en-US" dirty="0" smtClean="0"/>
              <a:t>)</a:t>
            </a:r>
            <a:endParaRPr lang="en-US" dirty="0" smtClean="0"/>
          </a:p>
          <a:p>
            <a:r>
              <a:rPr lang="en-US" dirty="0" smtClean="0"/>
              <a:t>ERD(Entity relationship diagram)</a:t>
            </a:r>
            <a:endParaRPr lang="en-US" dirty="0" smtClean="0"/>
          </a:p>
          <a:p>
            <a:endParaRPr lang="en-US" dirty="0" smtClean="0"/>
          </a:p>
          <a:p>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There are a mainly two types of system design strategies:</a:t>
            </a:r>
            <a:endParaRPr lang="en-US" dirty="0" smtClean="0"/>
          </a:p>
          <a:p>
            <a:pPr>
              <a:buNone/>
            </a:pPr>
            <a:r>
              <a:rPr lang="en-US" b="1" dirty="0" smtClean="0"/>
              <a:t>1. Top Down Mythology:-</a:t>
            </a:r>
            <a:endParaRPr lang="en-US" b="1" dirty="0" smtClean="0"/>
          </a:p>
          <a:p>
            <a:pPr>
              <a:buNone/>
            </a:pPr>
            <a:r>
              <a:rPr lang="en-US" b="1" dirty="0" smtClean="0"/>
              <a:t>2. Bottom up Methodology</a:t>
            </a:r>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System Testing</a:t>
            </a:r>
            <a:r>
              <a:rPr lang="en-US" dirty="0" smtClean="0"/>
              <a:t>: system testing can be consider as the process of validation and verification  of program/application/ product.</a:t>
            </a:r>
            <a:endParaRPr lang="en-US" dirty="0" smtClean="0"/>
          </a:p>
          <a:p>
            <a:r>
              <a:rPr lang="en-US" dirty="0" smtClean="0"/>
              <a:t>Some major method are :</a:t>
            </a:r>
            <a:endParaRPr lang="en-US" dirty="0" smtClean="0"/>
          </a:p>
          <a:p>
            <a:pPr>
              <a:buNone/>
            </a:pPr>
            <a:r>
              <a:rPr lang="en-US" b="1" dirty="0" smtClean="0"/>
              <a:t>White box testing</a:t>
            </a:r>
            <a:endParaRPr lang="en-US" b="1" dirty="0" smtClean="0"/>
          </a:p>
          <a:p>
            <a:pPr>
              <a:buNone/>
            </a:pPr>
            <a:r>
              <a:rPr lang="en-US" b="1" dirty="0" smtClean="0"/>
              <a:t>Black box testing</a:t>
            </a:r>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66040"/>
            <a:ext cx="8229600" cy="538480"/>
          </a:xfrm>
        </p:spPr>
        <p:txBody>
          <a:bodyPr>
            <a:normAutofit fontScale="90000"/>
          </a:bodyPr>
          <a:p>
            <a:r>
              <a:rPr lang="en-US"/>
              <a:t>Iterative value</a:t>
            </a:r>
            <a:endParaRPr lang="en-US"/>
          </a:p>
        </p:txBody>
      </p:sp>
      <p:sp>
        <p:nvSpPr>
          <p:cNvPr id="3" name="Content Placeholder 2"/>
          <p:cNvSpPr>
            <a:spLocks noGrp="1"/>
          </p:cNvSpPr>
          <p:nvPr>
            <p:ph idx="1"/>
          </p:nvPr>
        </p:nvSpPr>
        <p:spPr>
          <a:xfrm>
            <a:off x="191770" y="527050"/>
            <a:ext cx="8867140" cy="3466465"/>
          </a:xfrm>
        </p:spPr>
        <p:txBody>
          <a:bodyPr>
            <a:normAutofit lnSpcReduction="20000"/>
          </a:bodyPr>
          <a:p>
            <a:r>
              <a:rPr lang="en-US"/>
              <a:t>In iterative Model, project start with some of the software specifications and develop the first version of the software. After the complet of  first version software, if there is a need to change the software, then a new version of the software is created with a new iteration. Every release of the Iterative Model finishes in an exact and fixed period that is called iteration.</a:t>
            </a:r>
            <a:endParaRPr lang="en-US"/>
          </a:p>
        </p:txBody>
      </p:sp>
      <p:pic>
        <p:nvPicPr>
          <p:cNvPr id="100" name="Picture 99"/>
          <p:cNvPicPr/>
          <p:nvPr/>
        </p:nvPicPr>
        <p:blipFill>
          <a:blip r:embed="rId1"/>
          <a:stretch>
            <a:fillRect/>
          </a:stretch>
        </p:blipFill>
        <p:spPr>
          <a:xfrm>
            <a:off x="1219200" y="3703320"/>
            <a:ext cx="6755765" cy="312229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US" dirty="0" smtClean="0"/>
              <a:t>Component of information system</a:t>
            </a:r>
            <a:endParaRPr lang="en-US" dirty="0"/>
          </a:p>
        </p:txBody>
      </p:sp>
      <p:sp>
        <p:nvSpPr>
          <p:cNvPr id="1048609" name="Content Placeholder 2"/>
          <p:cNvSpPr>
            <a:spLocks noGrp="1"/>
          </p:cNvSpPr>
          <p:nvPr>
            <p:ph idx="1"/>
          </p:nvPr>
        </p:nvSpPr>
        <p:spPr/>
        <p:txBody>
          <a:bodyPr>
            <a:normAutofit fontScale="87500" lnSpcReduction="10000"/>
          </a:bodyPr>
          <a:lstStyle/>
          <a:p>
            <a:pPr marL="514350" indent="-514350">
              <a:buAutoNum type="arabicPeriod"/>
            </a:pPr>
            <a:r>
              <a:rPr lang="en-US" dirty="0" smtClean="0"/>
              <a:t>Hardware: Physical layers of the information system.</a:t>
            </a:r>
            <a:endParaRPr lang="en-US" dirty="0" smtClean="0"/>
          </a:p>
          <a:p>
            <a:pPr marL="514350" indent="-514350">
              <a:buAutoNum type="arabicPeriod"/>
            </a:pPr>
            <a:r>
              <a:rPr lang="en-US" dirty="0" smtClean="0"/>
              <a:t>Software: logical layers of information system that makes hardware function properly.</a:t>
            </a:r>
            <a:endParaRPr lang="en-US" dirty="0" smtClean="0"/>
          </a:p>
          <a:p>
            <a:pPr marL="514350" indent="-514350">
              <a:buAutoNum type="arabicPeriod"/>
            </a:pPr>
            <a:r>
              <a:rPr lang="en-US" dirty="0" smtClean="0"/>
              <a:t>Data: Data is raw facts, figures, and measurement etc. which are used as input for the system.</a:t>
            </a:r>
            <a:endParaRPr lang="en-US" dirty="0" smtClean="0"/>
          </a:p>
          <a:p>
            <a:pPr marL="514350" indent="-514350">
              <a:buAutoNum type="arabicPeriod"/>
            </a:pPr>
            <a:r>
              <a:rPr lang="en-US" dirty="0" smtClean="0"/>
              <a:t>Processes: processes, or procedures, describe the tasks that users, managers, and it staff.</a:t>
            </a:r>
            <a:endParaRPr lang="en-US" dirty="0" smtClean="0"/>
          </a:p>
          <a:p>
            <a:pPr marL="514350" indent="-514350">
              <a:buAutoNum type="arabicPeriod"/>
            </a:pPr>
            <a:r>
              <a:rPr lang="en-US" dirty="0" smtClean="0"/>
              <a:t>People: people refers to users who interact with information system.</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6205" y="46355"/>
            <a:ext cx="8943340" cy="858520"/>
          </a:xfrm>
        </p:spPr>
        <p:txBody>
          <a:bodyPr>
            <a:normAutofit fontScale="90000"/>
          </a:bodyPr>
          <a:p>
            <a:r>
              <a:rPr lang="en-US" b="1"/>
              <a:t>Which condition Iterative mode is implented.</a:t>
            </a:r>
            <a:endParaRPr lang="en-US" b="1"/>
          </a:p>
        </p:txBody>
      </p:sp>
      <p:sp>
        <p:nvSpPr>
          <p:cNvPr id="3" name="Content Placeholder 2"/>
          <p:cNvSpPr>
            <a:spLocks noGrp="1"/>
          </p:cNvSpPr>
          <p:nvPr>
            <p:ph idx="1"/>
          </p:nvPr>
        </p:nvSpPr>
        <p:spPr>
          <a:xfrm>
            <a:off x="457200" y="1600200"/>
            <a:ext cx="8229600" cy="2785745"/>
          </a:xfrm>
        </p:spPr>
        <p:txBody>
          <a:bodyPr/>
          <a:p>
            <a:r>
              <a:rPr lang="en-US"/>
              <a:t>When requirements are defined clearly and easy to understand.</a:t>
            </a:r>
            <a:endParaRPr lang="en-US"/>
          </a:p>
          <a:p>
            <a:r>
              <a:rPr lang="en-US"/>
              <a:t>When the software application is large.</a:t>
            </a:r>
            <a:endParaRPr lang="en-US"/>
          </a:p>
          <a:p>
            <a:r>
              <a:rPr lang="en-US"/>
              <a:t>When there is a requirement of changes in future.</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635"/>
            <a:ext cx="8229600" cy="933450"/>
          </a:xfrm>
        </p:spPr>
        <p:txBody>
          <a:bodyPr/>
          <a:p>
            <a:r>
              <a:rPr lang="en-US"/>
              <a:t>Evolution development model</a:t>
            </a:r>
            <a:endParaRPr lang="en-US"/>
          </a:p>
        </p:txBody>
      </p:sp>
      <p:sp>
        <p:nvSpPr>
          <p:cNvPr id="3" name="Content Placeholder 2"/>
          <p:cNvSpPr>
            <a:spLocks noGrp="1"/>
          </p:cNvSpPr>
          <p:nvPr>
            <p:ph idx="1"/>
          </p:nvPr>
        </p:nvSpPr>
        <p:spPr>
          <a:xfrm>
            <a:off x="142240" y="777240"/>
            <a:ext cx="8823960" cy="5840730"/>
          </a:xfrm>
        </p:spPr>
        <p:txBody>
          <a:bodyPr>
            <a:normAutofit lnSpcReduction="20000"/>
          </a:bodyPr>
          <a:p>
            <a:r>
              <a:rPr lang="en-US"/>
              <a:t>Evolutionary model is a combination of Iterative and Incremental model of software development life cycle.</a:t>
            </a:r>
            <a:endParaRPr lang="en-US"/>
          </a:p>
          <a:p>
            <a:r>
              <a:rPr lang="en-US"/>
              <a:t>Delivering your system in a big bang release, delivering it in incremental process over time is the action done in this model.</a:t>
            </a:r>
            <a:endParaRPr lang="en-US"/>
          </a:p>
          <a:p>
            <a:r>
              <a:rPr lang="en-US"/>
              <a:t>It is better for software products that have their feature sets redefined during development because of user feedback and other factors.</a:t>
            </a:r>
            <a:endParaRPr lang="en-US"/>
          </a:p>
          <a:p>
            <a:r>
              <a:rPr lang="en-US"/>
              <a:t>The Evolutionary development model divides the development cycle into smaller, incremental waterfall models in which users are able to get access to the product at the end of each cycle.</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304800" y="1828800"/>
            <a:ext cx="7840345" cy="340931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2870" y="146685"/>
            <a:ext cx="8823325" cy="6529705"/>
          </a:xfrm>
        </p:spPr>
        <p:txBody>
          <a:bodyPr>
            <a:normAutofit lnSpcReduction="20000"/>
          </a:bodyPr>
          <a:p>
            <a:r>
              <a:rPr lang="en-US"/>
              <a:t>Evolutionary model suggests breaking down of work into smaller chunks, prioritizing them and then delivering those chunks to the customer one by one.</a:t>
            </a:r>
            <a:endParaRPr lang="en-US"/>
          </a:p>
          <a:p>
            <a:r>
              <a:rPr lang="en-US"/>
              <a:t>It is used in large projects where you can easily find modules for incremental implementation. Evolutionary model is commonly used when the customer wants to start using the core features instead of waiting for the full software.</a:t>
            </a:r>
            <a:endParaRPr lang="en-US"/>
          </a:p>
          <a:p>
            <a:pPr marL="0" indent="0">
              <a:buNone/>
            </a:pPr>
            <a:r>
              <a:rPr lang="en-US" b="1"/>
              <a:t>Conditions for implementing this model</a:t>
            </a:r>
            <a:endParaRPr lang="en-US" b="1"/>
          </a:p>
          <a:p>
            <a:r>
              <a:rPr lang="en-US" b="1"/>
              <a:t>Customer needs are clear</a:t>
            </a:r>
            <a:endParaRPr lang="en-US" b="1"/>
          </a:p>
          <a:p>
            <a:r>
              <a:rPr lang="en-US" b="1"/>
              <a:t>higher the risk so report to customer repeatedly.</a:t>
            </a:r>
            <a:endParaRPr lang="en-US" b="1"/>
          </a:p>
          <a:p>
            <a:r>
              <a:rPr lang="en-US" b="1"/>
              <a:t>It is used when working on a technology is new and requires time to learn.</a:t>
            </a:r>
            <a:endParaRPr lang="en-US"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Home task</a:t>
            </a:r>
            <a:endParaRPr lang="en-US"/>
          </a:p>
        </p:txBody>
      </p:sp>
      <p:sp>
        <p:nvSpPr>
          <p:cNvPr id="3" name="Content Placeholder 2"/>
          <p:cNvSpPr>
            <a:spLocks noGrp="1"/>
          </p:cNvSpPr>
          <p:nvPr>
            <p:ph idx="1"/>
          </p:nvPr>
        </p:nvSpPr>
        <p:spPr/>
        <p:txBody>
          <a:bodyPr/>
          <a:p>
            <a:r>
              <a:rPr lang="en-US"/>
              <a:t>Describe pro and con of iterative and evolution model.</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dirty="0" smtClean="0"/>
              <a:t>Software project management</a:t>
            </a:r>
            <a:endParaRPr lang="en-US" dirty="0"/>
          </a:p>
        </p:txBody>
      </p:sp>
      <p:sp>
        <p:nvSpPr>
          <p:cNvPr id="1048611" name="Content Placeholder 2"/>
          <p:cNvSpPr>
            <a:spLocks noGrp="1"/>
          </p:cNvSpPr>
          <p:nvPr>
            <p:ph idx="1"/>
          </p:nvPr>
        </p:nvSpPr>
        <p:spPr>
          <a:xfrm>
            <a:off x="228600" y="1600200"/>
            <a:ext cx="8458200" cy="4525963"/>
          </a:xfrm>
        </p:spPr>
        <p:txBody>
          <a:bodyPr>
            <a:normAutofit fontScale="96875"/>
          </a:bodyPr>
          <a:lstStyle/>
          <a:p>
            <a:r>
              <a:rPr lang="en-US" b="1" dirty="0" smtClean="0"/>
              <a:t>What is Project Management</a:t>
            </a:r>
            <a:r>
              <a:rPr lang="en-US" dirty="0" smtClean="0"/>
              <a:t>?</a:t>
            </a:r>
            <a:endParaRPr lang="en-US" dirty="0" smtClean="0"/>
          </a:p>
          <a:p>
            <a:pPr>
              <a:buFont typeface="Wingdings" panose="05000000000000000000" pitchFamily="2" charset="2"/>
              <a:buChar char="Ø"/>
            </a:pPr>
            <a:r>
              <a:rPr lang="en-US" dirty="0" smtClean="0"/>
              <a:t>Project Management is the art of maximizing the probability that a project delivers its goals on Time, to Budget and at the required Quality.</a:t>
            </a:r>
            <a:endParaRPr lang="en-US" dirty="0" smtClean="0"/>
          </a:p>
          <a:p>
            <a:pPr>
              <a:buNone/>
            </a:pPr>
            <a:r>
              <a:rPr lang="en-US" dirty="0" smtClean="0"/>
              <a:t> Project management  is the application of knowledge, skills, tools, and techniques to project activities to</a:t>
            </a:r>
            <a:r>
              <a:rPr lang="en-US" dirty="0"/>
              <a:t> </a:t>
            </a:r>
            <a:r>
              <a:rPr lang="en-US" dirty="0" smtClean="0"/>
              <a:t>meet project requirements.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smtClean="0"/>
              <a:t>Cont…</a:t>
            </a:r>
            <a:endParaRPr lang="en-US" dirty="0"/>
          </a:p>
        </p:txBody>
      </p:sp>
      <p:sp>
        <p:nvSpPr>
          <p:cNvPr id="1048613" name="Content Placeholder 2"/>
          <p:cNvSpPr>
            <a:spLocks noGrp="1"/>
          </p:cNvSpPr>
          <p:nvPr>
            <p:ph idx="1"/>
          </p:nvPr>
        </p:nvSpPr>
        <p:spPr>
          <a:xfrm>
            <a:off x="457200" y="1600200"/>
            <a:ext cx="8686800" cy="4525963"/>
          </a:xfrm>
        </p:spPr>
        <p:txBody>
          <a:bodyPr>
            <a:normAutofit fontScale="89375" lnSpcReduction="10000"/>
          </a:bodyPr>
          <a:lstStyle/>
          <a:p>
            <a:r>
              <a:rPr lang="en-US" b="1" dirty="0" smtClean="0"/>
              <a:t>What is project?</a:t>
            </a:r>
            <a:endParaRPr lang="en-US" b="1" dirty="0" smtClean="0"/>
          </a:p>
          <a:p>
            <a:pPr>
              <a:buNone/>
            </a:pPr>
            <a:r>
              <a:rPr lang="en-US" dirty="0" smtClean="0"/>
              <a:t>A project is an activity with specific goals which </a:t>
            </a:r>
            <a:endParaRPr lang="en-US" dirty="0" smtClean="0"/>
          </a:p>
          <a:p>
            <a:pPr>
              <a:buNone/>
            </a:pPr>
            <a:r>
              <a:rPr lang="en-US" dirty="0" smtClean="0"/>
              <a:t>takes place over a period of time. Projects have following unique characteristics or attributes:</a:t>
            </a:r>
            <a:endParaRPr lang="en-US" dirty="0" smtClean="0"/>
          </a:p>
          <a:p>
            <a:r>
              <a:rPr lang="en-US" dirty="0" smtClean="0"/>
              <a:t> Temporary:</a:t>
            </a:r>
            <a:endParaRPr lang="en-US" dirty="0" smtClean="0"/>
          </a:p>
          <a:p>
            <a:r>
              <a:rPr lang="en-US" dirty="0" smtClean="0"/>
              <a:t>Unique, Product Service or Result:</a:t>
            </a:r>
            <a:endParaRPr lang="en-US" dirty="0" smtClean="0"/>
          </a:p>
          <a:p>
            <a:r>
              <a:rPr lang="en-US" dirty="0" smtClean="0"/>
              <a:t>Aims/Tasks/Purpose:</a:t>
            </a:r>
            <a:endParaRPr lang="en-US" dirty="0" smtClean="0"/>
          </a:p>
          <a:p>
            <a:r>
              <a:rPr lang="en-US" dirty="0" smtClean="0"/>
              <a:t>Limited Time Scale:</a:t>
            </a:r>
            <a:endParaRPr lang="en-US" dirty="0" smtClean="0"/>
          </a:p>
          <a:p>
            <a:r>
              <a:rPr lang="en-US" dirty="0" smtClean="0"/>
              <a:t>Uncertainty:</a:t>
            </a: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normAutofit fontScale="90000"/>
          </a:bodyPr>
          <a:lstStyle/>
          <a:p>
            <a:r>
              <a:rPr lang="en-US" b="1" dirty="0" smtClean="0"/>
              <a:t>Concept of software development process</a:t>
            </a:r>
            <a:endParaRPr lang="en-US" b="1" dirty="0"/>
          </a:p>
        </p:txBody>
      </p:sp>
      <p:sp>
        <p:nvSpPr>
          <p:cNvPr id="1048615" name="Content Placeholder 2"/>
          <p:cNvSpPr>
            <a:spLocks noGrp="1"/>
          </p:cNvSpPr>
          <p:nvPr>
            <p:ph idx="1"/>
          </p:nvPr>
        </p:nvSpPr>
        <p:spPr>
          <a:xfrm>
            <a:off x="152400" y="1600200"/>
            <a:ext cx="8763000" cy="5029200"/>
          </a:xfrm>
        </p:spPr>
        <p:txBody>
          <a:bodyPr/>
          <a:lstStyle/>
          <a:p>
            <a:r>
              <a:rPr lang="en-US" dirty="0" smtClean="0"/>
              <a:t>Software project management is the accomplished through the use of the process such as:</a:t>
            </a:r>
            <a:endParaRPr lang="en-US" dirty="0" smtClean="0"/>
          </a:p>
          <a:p>
            <a:r>
              <a:rPr lang="en-US" dirty="0" smtClean="0"/>
              <a:t> initiating, </a:t>
            </a:r>
            <a:endParaRPr lang="en-US" dirty="0" smtClean="0"/>
          </a:p>
          <a:p>
            <a:r>
              <a:rPr lang="en-US" dirty="0" smtClean="0"/>
              <a:t>planning,</a:t>
            </a:r>
            <a:endParaRPr lang="en-US" dirty="0" smtClean="0"/>
          </a:p>
          <a:p>
            <a:r>
              <a:rPr lang="en-US" dirty="0" smtClean="0"/>
              <a:t> executing, </a:t>
            </a:r>
            <a:endParaRPr lang="en-US" dirty="0" smtClean="0"/>
          </a:p>
          <a:p>
            <a:r>
              <a:rPr lang="en-US" dirty="0" smtClean="0"/>
              <a:t>controlling, and closing.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dirty="0" smtClean="0"/>
              <a:t>Cont..</a:t>
            </a:r>
            <a:endParaRPr lang="en-US" dirty="0"/>
          </a:p>
        </p:txBody>
      </p:sp>
      <p:sp>
        <p:nvSpPr>
          <p:cNvPr id="1048617" name="Content Placeholder 2"/>
          <p:cNvSpPr>
            <a:spLocks noGrp="1"/>
          </p:cNvSpPr>
          <p:nvPr>
            <p:ph idx="1"/>
          </p:nvPr>
        </p:nvSpPr>
        <p:spPr>
          <a:xfrm>
            <a:off x="152400" y="1600200"/>
            <a:ext cx="8839200" cy="4876800"/>
          </a:xfrm>
        </p:spPr>
        <p:txBody>
          <a:bodyPr>
            <a:normAutofit fontScale="88750" lnSpcReduction="10000"/>
          </a:bodyPr>
          <a:lstStyle/>
          <a:p>
            <a:r>
              <a:rPr lang="en-US" dirty="0" smtClean="0"/>
              <a:t>Software project management is the art and science of planning and leading software projects. It is a sub-discipline of project management in which software projects are planned, implemented, monitored and controlled. Software project management comprises of a number of activities, which contains </a:t>
            </a:r>
            <a:endParaRPr lang="en-US" dirty="0" smtClean="0"/>
          </a:p>
          <a:p>
            <a:r>
              <a:rPr lang="en-US" dirty="0" smtClean="0"/>
              <a:t>planning of project, </a:t>
            </a:r>
            <a:endParaRPr lang="en-US" dirty="0" smtClean="0"/>
          </a:p>
          <a:p>
            <a:r>
              <a:rPr lang="en-US" dirty="0" smtClean="0"/>
              <a:t>deciding scope of software product,</a:t>
            </a:r>
            <a:endParaRPr lang="en-US" dirty="0" smtClean="0"/>
          </a:p>
          <a:p>
            <a:r>
              <a:rPr lang="en-US" dirty="0" smtClean="0"/>
              <a:t> estimation of cost in various terms, </a:t>
            </a:r>
            <a:endParaRPr lang="en-US" dirty="0" smtClean="0"/>
          </a:p>
          <a:p>
            <a:r>
              <a:rPr lang="en-US" dirty="0" smtClean="0"/>
              <a:t>scheduling of tasks and events, </a:t>
            </a:r>
            <a:endParaRPr lang="en-US" dirty="0" smtClean="0"/>
          </a:p>
          <a:p>
            <a:r>
              <a:rPr lang="en-US" dirty="0" smtClean="0"/>
              <a:t>and resource management.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17342</Words>
  <Application>WPS Presentation</Application>
  <PresentationFormat>On-screen Show (4:3)</PresentationFormat>
  <Paragraphs>313</Paragraphs>
  <Slides>54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54</vt:i4>
      </vt:variant>
    </vt:vector>
  </HeadingPairs>
  <TitlesOfParts>
    <vt:vector size="61" baseType="lpstr">
      <vt:lpstr>Arial</vt:lpstr>
      <vt:lpstr>SimSun</vt:lpstr>
      <vt:lpstr>Wingdings</vt:lpstr>
      <vt:lpstr>Calibri</vt:lpstr>
      <vt:lpstr>Microsoft YaHei</vt:lpstr>
      <vt:lpstr>Arial Unicode MS</vt:lpstr>
      <vt:lpstr>Office Theme</vt:lpstr>
      <vt:lpstr>Introduction </vt:lpstr>
      <vt:lpstr>Block diagram of computer system</vt:lpstr>
      <vt:lpstr>Cont..</vt:lpstr>
      <vt:lpstr>Different between data and information</vt:lpstr>
      <vt:lpstr>Component of information system</vt:lpstr>
      <vt:lpstr>Software project management</vt:lpstr>
      <vt:lpstr>Cont…</vt:lpstr>
      <vt:lpstr>Concept of software development process</vt:lpstr>
      <vt:lpstr>Cont..</vt:lpstr>
      <vt:lpstr>Concept of SDLC life cycle.</vt:lpstr>
      <vt:lpstr>Purposes of SDLC</vt:lpstr>
      <vt:lpstr>Phases of SDLC</vt:lpstr>
      <vt:lpstr>System Analyst</vt:lpstr>
      <vt:lpstr>PowerPoint 演示文稿</vt:lpstr>
      <vt:lpstr>Software engineer</vt:lpstr>
      <vt:lpstr>PowerPoint 演示文稿</vt:lpstr>
      <vt:lpstr>Assignment 1 1. Different between system analyst and software engineer?</vt:lpstr>
      <vt:lpstr>Concept of system design</vt:lpstr>
      <vt:lpstr>System design</vt:lpstr>
      <vt:lpstr>Relationship software and Quality</vt:lpstr>
      <vt:lpstr>Key aspects that conclude software quality include Good design – It’s always important to have a good and aesthetic design to please users Reliability – Be it any software it should be able to perform the functionality impeccably without issues Durability- Durability is a confusing term, In this context, durability means the ability of the software to work without any issue for a long period of time.</vt:lpstr>
      <vt:lpstr>PowerPoint 演示文稿</vt:lpstr>
      <vt:lpstr>1. Waterfall This model also called classic life cycle because it suggests a sequential approach to software development.  Waterfall model is a systematic and sequential model to develop  software that beings with customer specification requirement  progress through planning  modeling and construction. It is only  appropriate if all the requirements are known.</vt:lpstr>
      <vt:lpstr>1.Requirements Analysis and Definition: It is the first stage of waterfall model. In this stage, the developer should identify the actual requirement of the given problem. 2. Design: In this stage the system design process  partition the requirement in two part: 	i. Requirement gathering and analysis: First all the information and requirement for the product development is gathered from the customer and then it is processed for analysis. 	ii. Requirement specification: Then, the above-analyzed requirements are documented in an SRS (software requirement specification ) document. It serves as a path between the customer and the SRS development team.</vt:lpstr>
      <vt:lpstr>Implementation and unit testing: During this stage the system design is realized as a set of programs or program unit testing involves verifying that each  unit meets its specification. Integration and system Testing:  Now in this phases individual program  units or program are integrated and tested as a complete system to ensure that the software requirements have been met. After testing  the software system is delivered to the customer.</vt:lpstr>
      <vt:lpstr>Advantages : It is simple suitable for small size project. It is less expensive Disadvantages: It has no back track mechanism. It is not suitable for large size project. it has lack of proper documentation.</vt:lpstr>
      <vt:lpstr>Prototype model The prototype model is the methodology of a working prototype or doing the work that comes first to the developer and creates the sample of it. The system that needs processing of data on a large scale and functionality with fewer interfaces does not get benefit from prototyping. It can be extra work for the developer to do.</vt:lpstr>
      <vt:lpstr>Prototyping </vt:lpstr>
      <vt:lpstr>Cont..</vt:lpstr>
      <vt:lpstr>Cont…</vt:lpstr>
      <vt:lpstr>Cont..</vt:lpstr>
      <vt:lpstr>Spiral Model</vt:lpstr>
      <vt:lpstr>Spiral model</vt:lpstr>
      <vt:lpstr>Cont..</vt:lpstr>
      <vt:lpstr>Cont…</vt:lpstr>
      <vt:lpstr>Cont…</vt:lpstr>
      <vt:lpstr>PowerPoint 演示文稿</vt:lpstr>
      <vt:lpstr>Agile Model</vt:lpstr>
      <vt:lpstr>Cont..</vt:lpstr>
      <vt:lpstr>Cont..</vt:lpstr>
      <vt:lpstr>PowerPoint 演示文稿</vt:lpstr>
      <vt:lpstr>Requirement Collection method</vt:lpstr>
      <vt:lpstr>System Analysis</vt:lpstr>
      <vt:lpstr>Cont.. </vt:lpstr>
      <vt:lpstr>PowerPoint 演示文稿</vt:lpstr>
      <vt:lpstr>System design</vt:lpstr>
      <vt:lpstr>Cont..</vt:lpstr>
      <vt:lpstr>Cont.</vt:lpstr>
      <vt:lpstr>Iterative value</vt:lpstr>
      <vt:lpstr>Which condition Iterative mode is implented.</vt:lpstr>
      <vt:lpstr>PowerPoint 演示文稿</vt:lpstr>
      <vt:lpstr>PowerPoint 演示文稿</vt:lpstr>
      <vt:lpstr>PowerPoint 演示文稿</vt:lpstr>
      <vt:lpstr>Home 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CONCEPT</dc:title>
  <dc:creator>king</dc:creator>
  <cp:lastModifiedBy>16316</cp:lastModifiedBy>
  <cp:revision>55</cp:revision>
  <dcterms:created xsi:type="dcterms:W3CDTF">2021-08-21T03:11:00Z</dcterms:created>
  <dcterms:modified xsi:type="dcterms:W3CDTF">2023-12-18T23:42:17Z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92f8ebe9412d4eada9ab843910e303e6</vt:lpwstr>
  </property>
  <property fmtid="{D5CDD505-2E9C-101B-9397-08002B2CF9AE}" pid="3" name="KSOProductBuildVer">
    <vt:lpwstr>1033-12.2.0.13359</vt:lpwstr>
  </property>
</Properties>
</file>