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ita Khatri" userId="90a8cfc235a93ec9" providerId="LiveId" clId="{80A35A26-E5BE-4AF0-854E-665EBDBF7202}"/>
    <pc:docChg chg="custSel modSld">
      <pc:chgData name="Sunita Khatri" userId="90a8cfc235a93ec9" providerId="LiveId" clId="{80A35A26-E5BE-4AF0-854E-665EBDBF7202}" dt="2024-11-13T18:25:50.306" v="19" actId="27636"/>
      <pc:docMkLst>
        <pc:docMk/>
      </pc:docMkLst>
      <pc:sldChg chg="modSp mod">
        <pc:chgData name="Sunita Khatri" userId="90a8cfc235a93ec9" providerId="LiveId" clId="{80A35A26-E5BE-4AF0-854E-665EBDBF7202}" dt="2024-11-13T18:25:50.306" v="19" actId="27636"/>
        <pc:sldMkLst>
          <pc:docMk/>
          <pc:sldMk cId="1212214098" sldId="256"/>
        </pc:sldMkLst>
        <pc:spChg chg="mod">
          <ac:chgData name="Sunita Khatri" userId="90a8cfc235a93ec9" providerId="LiveId" clId="{80A35A26-E5BE-4AF0-854E-665EBDBF7202}" dt="2024-11-13T18:25:50.306" v="19" actId="27636"/>
          <ac:spMkLst>
            <pc:docMk/>
            <pc:sldMk cId="1212214098" sldId="256"/>
            <ac:spMk id="3" creationId="{DB49924D-1009-4068-BD30-C31DBA3900A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C18846-8629-47EC-B858-604A5AA2E022}"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F310B-52BA-466F-8222-247CBFAD5CCB}" type="slidenum">
              <a:rPr lang="en-US" smtClean="0"/>
              <a:t>‹#›</a:t>
            </a:fld>
            <a:endParaRPr lang="en-US"/>
          </a:p>
        </p:txBody>
      </p:sp>
    </p:spTree>
    <p:extLst>
      <p:ext uri="{BB962C8B-B14F-4D97-AF65-F5344CB8AC3E}">
        <p14:creationId xmlns:p14="http://schemas.microsoft.com/office/powerpoint/2010/main" val="16859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C18846-8629-47EC-B858-604A5AA2E022}"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F310B-52BA-466F-8222-247CBFAD5CCB}" type="slidenum">
              <a:rPr lang="en-US" smtClean="0"/>
              <a:t>‹#›</a:t>
            </a:fld>
            <a:endParaRPr lang="en-US"/>
          </a:p>
        </p:txBody>
      </p:sp>
    </p:spTree>
    <p:extLst>
      <p:ext uri="{BB962C8B-B14F-4D97-AF65-F5344CB8AC3E}">
        <p14:creationId xmlns:p14="http://schemas.microsoft.com/office/powerpoint/2010/main" val="102710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C18846-8629-47EC-B858-604A5AA2E022}"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F310B-52BA-466F-8222-247CBFAD5CCB}" type="slidenum">
              <a:rPr lang="en-US" smtClean="0"/>
              <a:t>‹#›</a:t>
            </a:fld>
            <a:endParaRPr lang="en-US"/>
          </a:p>
        </p:txBody>
      </p:sp>
    </p:spTree>
    <p:extLst>
      <p:ext uri="{BB962C8B-B14F-4D97-AF65-F5344CB8AC3E}">
        <p14:creationId xmlns:p14="http://schemas.microsoft.com/office/powerpoint/2010/main" val="3498465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C18846-8629-47EC-B858-604A5AA2E022}"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F310B-52BA-466F-8222-247CBFAD5CCB}"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8848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C18846-8629-47EC-B858-604A5AA2E022}"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F310B-52BA-466F-8222-247CBFAD5CCB}" type="slidenum">
              <a:rPr lang="en-US" smtClean="0"/>
              <a:t>‹#›</a:t>
            </a:fld>
            <a:endParaRPr lang="en-US"/>
          </a:p>
        </p:txBody>
      </p:sp>
    </p:spTree>
    <p:extLst>
      <p:ext uri="{BB962C8B-B14F-4D97-AF65-F5344CB8AC3E}">
        <p14:creationId xmlns:p14="http://schemas.microsoft.com/office/powerpoint/2010/main" val="806536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C18846-8629-47EC-B858-604A5AA2E022}"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7F310B-52BA-466F-8222-247CBFAD5CCB}" type="slidenum">
              <a:rPr lang="en-US" smtClean="0"/>
              <a:t>‹#›</a:t>
            </a:fld>
            <a:endParaRPr lang="en-US"/>
          </a:p>
        </p:txBody>
      </p:sp>
    </p:spTree>
    <p:extLst>
      <p:ext uri="{BB962C8B-B14F-4D97-AF65-F5344CB8AC3E}">
        <p14:creationId xmlns:p14="http://schemas.microsoft.com/office/powerpoint/2010/main" val="301567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C18846-8629-47EC-B858-604A5AA2E022}"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7F310B-52BA-466F-8222-247CBFAD5CCB}" type="slidenum">
              <a:rPr lang="en-US" smtClean="0"/>
              <a:t>‹#›</a:t>
            </a:fld>
            <a:endParaRPr lang="en-US"/>
          </a:p>
        </p:txBody>
      </p:sp>
    </p:spTree>
    <p:extLst>
      <p:ext uri="{BB962C8B-B14F-4D97-AF65-F5344CB8AC3E}">
        <p14:creationId xmlns:p14="http://schemas.microsoft.com/office/powerpoint/2010/main" val="3750157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C18846-8629-47EC-B858-604A5AA2E022}"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F310B-52BA-466F-8222-247CBFAD5CCB}" type="slidenum">
              <a:rPr lang="en-US" smtClean="0"/>
              <a:t>‹#›</a:t>
            </a:fld>
            <a:endParaRPr lang="en-US"/>
          </a:p>
        </p:txBody>
      </p:sp>
    </p:spTree>
    <p:extLst>
      <p:ext uri="{BB962C8B-B14F-4D97-AF65-F5344CB8AC3E}">
        <p14:creationId xmlns:p14="http://schemas.microsoft.com/office/powerpoint/2010/main" val="3071172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C18846-8629-47EC-B858-604A5AA2E022}"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F310B-52BA-466F-8222-247CBFAD5CCB}" type="slidenum">
              <a:rPr lang="en-US" smtClean="0"/>
              <a:t>‹#›</a:t>
            </a:fld>
            <a:endParaRPr lang="en-US"/>
          </a:p>
        </p:txBody>
      </p:sp>
    </p:spTree>
    <p:extLst>
      <p:ext uri="{BB962C8B-B14F-4D97-AF65-F5344CB8AC3E}">
        <p14:creationId xmlns:p14="http://schemas.microsoft.com/office/powerpoint/2010/main" val="59090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C18846-8629-47EC-B858-604A5AA2E022}"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F310B-52BA-466F-8222-247CBFAD5CCB}" type="slidenum">
              <a:rPr lang="en-US" smtClean="0"/>
              <a:t>‹#›</a:t>
            </a:fld>
            <a:endParaRPr lang="en-US"/>
          </a:p>
        </p:txBody>
      </p:sp>
    </p:spTree>
    <p:extLst>
      <p:ext uri="{BB962C8B-B14F-4D97-AF65-F5344CB8AC3E}">
        <p14:creationId xmlns:p14="http://schemas.microsoft.com/office/powerpoint/2010/main" val="150015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18846-8629-47EC-B858-604A5AA2E022}"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F310B-52BA-466F-8222-247CBFAD5CCB}" type="slidenum">
              <a:rPr lang="en-US" smtClean="0"/>
              <a:t>‹#›</a:t>
            </a:fld>
            <a:endParaRPr lang="en-US"/>
          </a:p>
        </p:txBody>
      </p:sp>
    </p:spTree>
    <p:extLst>
      <p:ext uri="{BB962C8B-B14F-4D97-AF65-F5344CB8AC3E}">
        <p14:creationId xmlns:p14="http://schemas.microsoft.com/office/powerpoint/2010/main" val="394993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C18846-8629-47EC-B858-604A5AA2E022}"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F310B-52BA-466F-8222-247CBFAD5CCB}" type="slidenum">
              <a:rPr lang="en-US" smtClean="0"/>
              <a:t>‹#›</a:t>
            </a:fld>
            <a:endParaRPr lang="en-US"/>
          </a:p>
        </p:txBody>
      </p:sp>
    </p:spTree>
    <p:extLst>
      <p:ext uri="{BB962C8B-B14F-4D97-AF65-F5344CB8AC3E}">
        <p14:creationId xmlns:p14="http://schemas.microsoft.com/office/powerpoint/2010/main" val="2165559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C18846-8629-47EC-B858-604A5AA2E022}"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7F310B-52BA-466F-8222-247CBFAD5CCB}" type="slidenum">
              <a:rPr lang="en-US" smtClean="0"/>
              <a:t>‹#›</a:t>
            </a:fld>
            <a:endParaRPr lang="en-US"/>
          </a:p>
        </p:txBody>
      </p:sp>
    </p:spTree>
    <p:extLst>
      <p:ext uri="{BB962C8B-B14F-4D97-AF65-F5344CB8AC3E}">
        <p14:creationId xmlns:p14="http://schemas.microsoft.com/office/powerpoint/2010/main" val="34685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C18846-8629-47EC-B858-604A5AA2E022}"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7F310B-52BA-466F-8222-247CBFAD5CCB}" type="slidenum">
              <a:rPr lang="en-US" smtClean="0"/>
              <a:t>‹#›</a:t>
            </a:fld>
            <a:endParaRPr lang="en-US"/>
          </a:p>
        </p:txBody>
      </p:sp>
    </p:spTree>
    <p:extLst>
      <p:ext uri="{BB962C8B-B14F-4D97-AF65-F5344CB8AC3E}">
        <p14:creationId xmlns:p14="http://schemas.microsoft.com/office/powerpoint/2010/main" val="47932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6C18846-8629-47EC-B858-604A5AA2E022}" type="datetimeFigureOut">
              <a:rPr lang="en-US" smtClean="0"/>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7F310B-52BA-466F-8222-247CBFAD5CCB}" type="slidenum">
              <a:rPr lang="en-US" smtClean="0"/>
              <a:t>‹#›</a:t>
            </a:fld>
            <a:endParaRPr lang="en-US"/>
          </a:p>
        </p:txBody>
      </p:sp>
    </p:spTree>
    <p:extLst>
      <p:ext uri="{BB962C8B-B14F-4D97-AF65-F5344CB8AC3E}">
        <p14:creationId xmlns:p14="http://schemas.microsoft.com/office/powerpoint/2010/main" val="137965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C18846-8629-47EC-B858-604A5AA2E022}"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F310B-52BA-466F-8222-247CBFAD5CCB}" type="slidenum">
              <a:rPr lang="en-US" smtClean="0"/>
              <a:t>‹#›</a:t>
            </a:fld>
            <a:endParaRPr lang="en-US"/>
          </a:p>
        </p:txBody>
      </p:sp>
    </p:spTree>
    <p:extLst>
      <p:ext uri="{BB962C8B-B14F-4D97-AF65-F5344CB8AC3E}">
        <p14:creationId xmlns:p14="http://schemas.microsoft.com/office/powerpoint/2010/main" val="1685743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C18846-8629-47EC-B858-604A5AA2E022}"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F310B-52BA-466F-8222-247CBFAD5CCB}" type="slidenum">
              <a:rPr lang="en-US" smtClean="0"/>
              <a:t>‹#›</a:t>
            </a:fld>
            <a:endParaRPr lang="en-US"/>
          </a:p>
        </p:txBody>
      </p:sp>
    </p:spTree>
    <p:extLst>
      <p:ext uri="{BB962C8B-B14F-4D97-AF65-F5344CB8AC3E}">
        <p14:creationId xmlns:p14="http://schemas.microsoft.com/office/powerpoint/2010/main" val="2405505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6C18846-8629-47EC-B858-604A5AA2E022}" type="datetimeFigureOut">
              <a:rPr lang="en-US" smtClean="0"/>
              <a:t>11/14/2024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17F310B-52BA-466F-8222-247CBFAD5CCB}" type="slidenum">
              <a:rPr lang="en-US" smtClean="0"/>
              <a:t>‹#›</a:t>
            </a:fld>
            <a:endParaRPr lang="en-US"/>
          </a:p>
        </p:txBody>
      </p:sp>
    </p:spTree>
    <p:extLst>
      <p:ext uri="{BB962C8B-B14F-4D97-AF65-F5344CB8AC3E}">
        <p14:creationId xmlns:p14="http://schemas.microsoft.com/office/powerpoint/2010/main" val="3284008585"/>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4E52-3BE6-4C9C-A051-C5DE800C6425}"/>
              </a:ext>
            </a:extLst>
          </p:cNvPr>
          <p:cNvSpPr>
            <a:spLocks noGrp="1"/>
          </p:cNvSpPr>
          <p:nvPr>
            <p:ph type="ctrTitle"/>
          </p:nvPr>
        </p:nvSpPr>
        <p:spPr>
          <a:xfrm>
            <a:off x="1630242" y="2147977"/>
            <a:ext cx="8689976" cy="2221303"/>
          </a:xfrm>
        </p:spPr>
        <p:txBody>
          <a:bodyPr>
            <a:normAutofit fontScale="90000"/>
          </a:bodyPr>
          <a:lstStyle/>
          <a:p>
            <a:br>
              <a:rPr lang="en-US" sz="2400" dirty="0"/>
            </a:br>
            <a:r>
              <a:rPr lang="en-US" sz="3100" b="1" u="sng" dirty="0"/>
              <a:t>System Deployment, OM&amp;s, retirement, disposal</a:t>
            </a:r>
            <a:br>
              <a:rPr lang="en-US" sz="2400" dirty="0">
                <a:latin typeface="Signika" panose="02010003020600000004" pitchFamily="2" charset="0"/>
              </a:rPr>
            </a:br>
            <a:br>
              <a:rPr lang="en-US" sz="2400" dirty="0">
                <a:latin typeface="Signika" panose="02010003020600000004" pitchFamily="2" charset="0"/>
              </a:rPr>
            </a:br>
            <a:br>
              <a:rPr lang="en-US" sz="2400" dirty="0">
                <a:latin typeface="Signika" panose="02010003020600000004" pitchFamily="2" charset="0"/>
              </a:rPr>
            </a:br>
            <a:br>
              <a:rPr lang="en-US" sz="2400" dirty="0">
                <a:latin typeface="Signika" panose="02010003020600000004" pitchFamily="2" charset="0"/>
              </a:rPr>
            </a:br>
            <a:endParaRPr lang="en-US" sz="2400" dirty="0">
              <a:latin typeface="Signika" panose="02010003020600000004" pitchFamily="2" charset="0"/>
            </a:endParaRPr>
          </a:p>
        </p:txBody>
      </p:sp>
    </p:spTree>
    <p:extLst>
      <p:ext uri="{BB962C8B-B14F-4D97-AF65-F5344CB8AC3E}">
        <p14:creationId xmlns:p14="http://schemas.microsoft.com/office/powerpoint/2010/main" val="121221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9FEE-EF12-4090-A4EC-3778F06E83BB}"/>
              </a:ext>
            </a:extLst>
          </p:cNvPr>
          <p:cNvSpPr>
            <a:spLocks noGrp="1"/>
          </p:cNvSpPr>
          <p:nvPr>
            <p:ph type="title"/>
          </p:nvPr>
        </p:nvSpPr>
        <p:spPr>
          <a:xfrm>
            <a:off x="913776" y="618517"/>
            <a:ext cx="10092276" cy="6006727"/>
          </a:xfrm>
        </p:spPr>
        <p:txBody>
          <a:bodyPr>
            <a:normAutofit fontScale="90000"/>
          </a:bodyPr>
          <a:lstStyle/>
          <a:p>
            <a:pPr marL="342900" indent="-342900" algn="l">
              <a:buFont typeface="+mj-lt"/>
              <a:buAutoNum type="arabicPeriod"/>
            </a:pP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br>
              <a:rPr lang="en-US" sz="1800" dirty="0">
                <a:latin typeface="Abhaya Libre" panose="02000503000000000000" pitchFamily="2" charset="0"/>
                <a:cs typeface="Abhaya Libre" panose="02000503000000000000" pitchFamily="2" charset="0"/>
              </a:rPr>
            </a:br>
            <a:r>
              <a:rPr lang="en-US" sz="2000" cap="none" dirty="0">
                <a:latin typeface="Abhaya Libre" panose="02000503000000000000" pitchFamily="2" charset="0"/>
                <a:cs typeface="Abhaya Libre" panose="02000503000000000000" pitchFamily="2" charset="0"/>
              </a:rPr>
              <a:t>System deployment, </a:t>
            </a:r>
            <a:r>
              <a:rPr lang="en-US" sz="2000" cap="none" dirty="0">
                <a:effectLst/>
                <a:latin typeface="Abhaya Libre" panose="02000503000000000000" pitchFamily="2" charset="0"/>
                <a:cs typeface="Abhaya Libre" panose="02000503000000000000" pitchFamily="2" charset="0"/>
              </a:rPr>
              <a:t>operations and maintenance(om), and retirement and disposal are key stages in the lifecycles of a system or product. Each stage ensures that the system  is effectively deployed, maintained and eventually retired at the end of its useful life. Here’s an explanation of each :</a:t>
            </a:r>
            <a:br>
              <a:rPr lang="en-US" sz="2000" cap="none" dirty="0">
                <a:effectLst/>
                <a:latin typeface="Abhaya Libre" panose="02000503000000000000" pitchFamily="2" charset="0"/>
                <a:cs typeface="Abhaya Libre" panose="02000503000000000000" pitchFamily="2" charset="0"/>
              </a:rPr>
            </a:br>
            <a:br>
              <a:rPr lang="en-US" sz="2000" cap="none" dirty="0">
                <a:effectLst/>
                <a:latin typeface="Abhaya Libre" panose="02000503000000000000" pitchFamily="2" charset="0"/>
                <a:cs typeface="Abhaya Libre" panose="02000503000000000000" pitchFamily="2" charset="0"/>
              </a:rPr>
            </a:br>
            <a:r>
              <a:rPr lang="en-US" sz="2700" cap="none" dirty="0">
                <a:solidFill>
                  <a:schemeClr val="accent1">
                    <a:lumMod val="60000"/>
                    <a:lumOff val="40000"/>
                  </a:schemeClr>
                </a:solidFill>
                <a:effectLst/>
                <a:latin typeface="Abhaya Libre" panose="02000503000000000000" pitchFamily="2" charset="0"/>
                <a:cs typeface="Abhaya Libre" panose="02000503000000000000" pitchFamily="2" charset="0"/>
              </a:rPr>
              <a:t>1. SYSTEM</a:t>
            </a:r>
            <a:r>
              <a:rPr lang="en-US" sz="2700" b="1" cap="none" dirty="0">
                <a:solidFill>
                  <a:schemeClr val="accent1">
                    <a:lumMod val="60000"/>
                    <a:lumOff val="40000"/>
                  </a:schemeClr>
                </a:solidFill>
                <a:effectLst/>
                <a:latin typeface="Abhaya Libre" panose="02000503000000000000" pitchFamily="2" charset="0"/>
                <a:cs typeface="Abhaya Libre" panose="02000503000000000000" pitchFamily="2" charset="0"/>
              </a:rPr>
              <a:t> DEPLOYMENT</a:t>
            </a:r>
            <a:br>
              <a:rPr lang="en-US" sz="2000" b="1" cap="none" dirty="0">
                <a:effectLst/>
                <a:latin typeface="Abhaya Libre" panose="02000503000000000000" pitchFamily="2" charset="0"/>
                <a:cs typeface="Abhaya Libre" panose="02000503000000000000" pitchFamily="2" charset="0"/>
              </a:rPr>
            </a:br>
            <a:r>
              <a:rPr lang="en-US" sz="2000" cap="none" dirty="0">
                <a:effectLst/>
                <a:latin typeface="Abhaya Libre" panose="02000503000000000000" pitchFamily="2" charset="0"/>
                <a:cs typeface="Abhaya Libre" panose="02000503000000000000" pitchFamily="2" charset="0"/>
              </a:rPr>
              <a:t>System deployment refers to the process of making a system operational in its intended environment after development and testing . This stage includes several key steps:</a:t>
            </a:r>
            <a:br>
              <a:rPr lang="en-US" sz="2000" cap="none" dirty="0">
                <a:effectLst/>
                <a:latin typeface="Abhaya Libre" panose="02000503000000000000" pitchFamily="2" charset="0"/>
                <a:cs typeface="Abhaya Libre" panose="02000503000000000000" pitchFamily="2" charset="0"/>
              </a:rPr>
            </a:br>
            <a:br>
              <a:rPr lang="en-US" sz="2000" cap="none" dirty="0">
                <a:effectLst/>
                <a:latin typeface="Abhaya Libre" panose="02000503000000000000" pitchFamily="2" charset="0"/>
                <a:cs typeface="Abhaya Libre" panose="02000503000000000000" pitchFamily="2" charset="0"/>
              </a:rPr>
            </a:br>
            <a:r>
              <a:rPr lang="en-US" sz="2000" cap="none" dirty="0">
                <a:effectLst/>
                <a:latin typeface="Abhaya Libre" panose="02000503000000000000" pitchFamily="2" charset="0"/>
                <a:cs typeface="Abhaya Libre" panose="02000503000000000000" pitchFamily="2" charset="0"/>
              </a:rPr>
              <a:t>a) Installation: Setting up the hardware and software components on the appropriate infrastructure.</a:t>
            </a:r>
            <a:br>
              <a:rPr lang="en-US" sz="2000" cap="none" dirty="0">
                <a:effectLst/>
                <a:latin typeface="Abhaya Libre" panose="02000503000000000000" pitchFamily="2" charset="0"/>
                <a:cs typeface="Abhaya Libre" panose="02000503000000000000" pitchFamily="2" charset="0"/>
              </a:rPr>
            </a:br>
            <a:br>
              <a:rPr lang="en-US" sz="2000" cap="none" dirty="0">
                <a:effectLst/>
                <a:latin typeface="Abhaya Libre" panose="02000503000000000000" pitchFamily="2" charset="0"/>
                <a:cs typeface="Abhaya Libre" panose="02000503000000000000" pitchFamily="2" charset="0"/>
              </a:rPr>
            </a:br>
            <a:r>
              <a:rPr lang="en-US" sz="2000" cap="none" dirty="0">
                <a:effectLst/>
                <a:latin typeface="Abhaya Libre" panose="02000503000000000000" pitchFamily="2" charset="0"/>
                <a:cs typeface="Abhaya Libre" panose="02000503000000000000" pitchFamily="2" charset="0"/>
              </a:rPr>
              <a:t>b) Configuration: Adjusting the system settings to align with the specific needs of the users or environment.</a:t>
            </a:r>
            <a:br>
              <a:rPr lang="en-US" sz="2000" cap="none" dirty="0">
                <a:effectLst/>
                <a:latin typeface="Abhaya Libre" panose="02000503000000000000" pitchFamily="2" charset="0"/>
                <a:cs typeface="Abhaya Libre" panose="02000503000000000000" pitchFamily="2" charset="0"/>
              </a:rPr>
            </a:br>
            <a:br>
              <a:rPr lang="en-US" sz="2000" cap="none" dirty="0">
                <a:effectLst/>
                <a:latin typeface="Abhaya Libre" panose="02000503000000000000" pitchFamily="2" charset="0"/>
                <a:cs typeface="Abhaya Libre" panose="02000503000000000000" pitchFamily="2" charset="0"/>
              </a:rPr>
            </a:br>
            <a:r>
              <a:rPr lang="en-US" sz="2000" cap="none" dirty="0">
                <a:effectLst/>
                <a:latin typeface="Abhaya Libre" panose="02000503000000000000" pitchFamily="2" charset="0"/>
                <a:cs typeface="Abhaya Libre" panose="02000503000000000000" pitchFamily="2" charset="0"/>
              </a:rPr>
              <a:t>c) Integration: Ensuring that the system works effectively with other existing systems.</a:t>
            </a:r>
            <a:br>
              <a:rPr lang="en-US" sz="2000" cap="none" dirty="0">
                <a:effectLst/>
                <a:latin typeface="Abhaya Libre" panose="02000503000000000000" pitchFamily="2" charset="0"/>
                <a:cs typeface="Abhaya Libre" panose="02000503000000000000" pitchFamily="2" charset="0"/>
              </a:rPr>
            </a:br>
            <a:br>
              <a:rPr lang="en-US" sz="2000" cap="none" dirty="0">
                <a:effectLst/>
                <a:latin typeface="Abhaya Libre" panose="02000503000000000000" pitchFamily="2" charset="0"/>
                <a:cs typeface="Abhaya Libre" panose="02000503000000000000" pitchFamily="2" charset="0"/>
              </a:rPr>
            </a:br>
            <a:r>
              <a:rPr lang="en-US" sz="2000" cap="none" dirty="0">
                <a:effectLst/>
                <a:latin typeface="Abhaya Libre" panose="02000503000000000000" pitchFamily="2" charset="0"/>
                <a:cs typeface="Abhaya Libre" panose="02000503000000000000" pitchFamily="2" charset="0"/>
              </a:rPr>
              <a:t>d) Testing: Verifying that the system functions as expected in the live environment, including performance and security checks.</a:t>
            </a:r>
            <a:br>
              <a:rPr lang="en-US" sz="2000" cap="none" dirty="0">
                <a:effectLst/>
                <a:latin typeface="Abhaya Libre" panose="02000503000000000000" pitchFamily="2" charset="0"/>
                <a:cs typeface="Abhaya Libre" panose="02000503000000000000" pitchFamily="2" charset="0"/>
              </a:rPr>
            </a:br>
            <a:br>
              <a:rPr lang="en-US" sz="2000" cap="none" dirty="0">
                <a:effectLst/>
                <a:latin typeface="Abhaya Libre" panose="02000503000000000000" pitchFamily="2" charset="0"/>
                <a:cs typeface="Abhaya Libre" panose="02000503000000000000" pitchFamily="2" charset="0"/>
              </a:rPr>
            </a:br>
            <a:r>
              <a:rPr lang="en-US" sz="2000" cap="none" dirty="0">
                <a:effectLst/>
                <a:latin typeface="Abhaya Libre" panose="02000503000000000000" pitchFamily="2" charset="0"/>
                <a:cs typeface="Abhaya Libre" panose="02000503000000000000" pitchFamily="2" charset="0"/>
              </a:rPr>
              <a:t>e) Go-live: Officially transitioning the system into the production environment for active use.</a:t>
            </a:r>
            <a:br>
              <a:rPr lang="en-US" sz="2000" cap="none" dirty="0">
                <a:effectLst/>
                <a:latin typeface="Abhaya Libre" panose="02000503000000000000" pitchFamily="2" charset="0"/>
                <a:cs typeface="Abhaya Libre" panose="02000503000000000000" pitchFamily="2" charset="0"/>
              </a:rPr>
            </a:br>
            <a:br>
              <a:rPr lang="en-US" sz="2000" cap="none" dirty="0">
                <a:effectLst/>
                <a:latin typeface="Abhaya Libre" panose="02000503000000000000" pitchFamily="2" charset="0"/>
                <a:cs typeface="Abhaya Libre" panose="02000503000000000000" pitchFamily="2" charset="0"/>
              </a:rPr>
            </a:br>
            <a:br>
              <a:rPr lang="en-US" sz="2000" cap="none" dirty="0">
                <a:effectLst/>
                <a:latin typeface="Abhaya Libre" panose="02000503000000000000" pitchFamily="2" charset="0"/>
                <a:cs typeface="Abhaya Libre" panose="02000503000000000000" pitchFamily="2" charset="0"/>
              </a:rPr>
            </a:br>
            <a:br>
              <a:rPr lang="en-US" sz="2000" cap="none" dirty="0">
                <a:effectLst/>
                <a:latin typeface="Abhaya Libre" panose="02000503000000000000" pitchFamily="2" charset="0"/>
                <a:cs typeface="Abhaya Libre" panose="02000503000000000000" pitchFamily="2" charset="0"/>
              </a:rPr>
            </a:br>
            <a:br>
              <a:rPr lang="en-US" sz="2000" cap="none" dirty="0">
                <a:effectLst/>
                <a:latin typeface="Abhaya Libre" panose="02000503000000000000" pitchFamily="2" charset="0"/>
                <a:cs typeface="Abhaya Libre" panose="02000503000000000000" pitchFamily="2" charset="0"/>
              </a:rPr>
            </a:br>
            <a:br>
              <a:rPr lang="en-US" sz="2000" cap="none" dirty="0">
                <a:effectLst/>
                <a:latin typeface="Abhaya Libre" panose="02000503000000000000" pitchFamily="2" charset="0"/>
                <a:cs typeface="Abhaya Libre" panose="02000503000000000000" pitchFamily="2" charset="0"/>
              </a:rPr>
            </a:br>
            <a:br>
              <a:rPr lang="en-US" sz="2000" cap="none" dirty="0">
                <a:effectLst/>
                <a:latin typeface="Abhaya Libre" panose="02000503000000000000" pitchFamily="2" charset="0"/>
                <a:cs typeface="Abhaya Libre" panose="02000503000000000000" pitchFamily="2" charset="0"/>
              </a:rPr>
            </a:br>
            <a:br>
              <a:rPr lang="en-US" sz="2000" cap="none" dirty="0">
                <a:effectLst/>
                <a:latin typeface="Abhaya Libre" panose="02000503000000000000" pitchFamily="2" charset="0"/>
                <a:cs typeface="Abhaya Libre" panose="02000503000000000000" pitchFamily="2" charset="0"/>
              </a:rPr>
            </a:br>
            <a:br>
              <a:rPr lang="en-US" sz="2000" cap="none" dirty="0">
                <a:effectLst/>
                <a:latin typeface="Abhaya Libre" panose="02000503000000000000" pitchFamily="2" charset="0"/>
                <a:cs typeface="Abhaya Libre" panose="02000503000000000000" pitchFamily="2" charset="0"/>
              </a:rPr>
            </a:br>
            <a:br>
              <a:rPr lang="en-US" sz="2000" cap="none" dirty="0">
                <a:effectLst/>
                <a:latin typeface="Abhaya Libre" panose="02000503000000000000" pitchFamily="2" charset="0"/>
                <a:cs typeface="Abhaya Libre" panose="02000503000000000000" pitchFamily="2" charset="0"/>
              </a:rPr>
            </a:br>
            <a:br>
              <a:rPr lang="en-US" sz="2000" cap="none" dirty="0">
                <a:effectLst/>
                <a:latin typeface="Abhaya Libre" panose="02000503000000000000" pitchFamily="2" charset="0"/>
                <a:cs typeface="Abhaya Libre" panose="02000503000000000000" pitchFamily="2" charset="0"/>
              </a:rPr>
            </a:br>
            <a:br>
              <a:rPr lang="en-US" sz="20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endParaRPr lang="en-US" sz="1800" dirty="0">
              <a:latin typeface="Abhaya Libre" panose="02000503000000000000" pitchFamily="2" charset="0"/>
              <a:cs typeface="Abhaya Libre" panose="02000503000000000000" pitchFamily="2" charset="0"/>
            </a:endParaRPr>
          </a:p>
        </p:txBody>
      </p:sp>
    </p:spTree>
    <p:extLst>
      <p:ext uri="{BB962C8B-B14F-4D97-AF65-F5344CB8AC3E}">
        <p14:creationId xmlns:p14="http://schemas.microsoft.com/office/powerpoint/2010/main" val="2916290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2D8B-DD16-4D0F-9474-1EB450FC376D}"/>
              </a:ext>
            </a:extLst>
          </p:cNvPr>
          <p:cNvSpPr>
            <a:spLocks noGrp="1"/>
          </p:cNvSpPr>
          <p:nvPr>
            <p:ph type="title"/>
          </p:nvPr>
        </p:nvSpPr>
        <p:spPr>
          <a:xfrm>
            <a:off x="1529541" y="660081"/>
            <a:ext cx="10072881" cy="5973476"/>
          </a:xfrm>
        </p:spPr>
        <p:txBody>
          <a:bodyPr>
            <a:normAutofit/>
          </a:bodyPr>
          <a:lstStyle/>
          <a:p>
            <a:pPr algn="l"/>
            <a:r>
              <a:rPr lang="en-US" sz="2000" b="1" dirty="0">
                <a:solidFill>
                  <a:schemeClr val="accent1">
                    <a:lumMod val="60000"/>
                    <a:lumOff val="40000"/>
                  </a:schemeClr>
                </a:solidFill>
                <a:effectLst/>
                <a:latin typeface="Abhaya Libre" panose="02000503000000000000" pitchFamily="2" charset="0"/>
                <a:cs typeface="Abhaya Libre" panose="02000503000000000000" pitchFamily="2" charset="0"/>
              </a:rPr>
              <a:t>2. Operations and maintenance(om)</a:t>
            </a:r>
            <a:br>
              <a:rPr lang="en-US" sz="2000" b="1" dirty="0">
                <a:solidFill>
                  <a:schemeClr val="accent1">
                    <a:lumMod val="60000"/>
                    <a:lumOff val="40000"/>
                  </a:schemeClr>
                </a:solidFill>
                <a:effectLst/>
                <a:latin typeface="Abhaya Libre" panose="02000503000000000000" pitchFamily="2" charset="0"/>
                <a:cs typeface="Abhaya Libre" panose="02000503000000000000" pitchFamily="2" charset="0"/>
              </a:rPr>
            </a:br>
            <a:r>
              <a:rPr lang="en-US" sz="1800" cap="none" dirty="0">
                <a:effectLst/>
                <a:latin typeface="Abhaya Libre" panose="02000503000000000000" pitchFamily="2" charset="0"/>
                <a:cs typeface="Abhaya Libre" panose="02000503000000000000" pitchFamily="2" charset="0"/>
              </a:rPr>
              <a:t>Operations and maintenance(om) is the phase that follows deployment and ensures that the system continues to function effectively throughout its operational life. This stage includes several keys steps:</a:t>
            </a: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r>
              <a:rPr lang="en-US" sz="1800" cap="none" dirty="0">
                <a:effectLst/>
                <a:latin typeface="Abhaya Libre" panose="02000503000000000000" pitchFamily="2" charset="0"/>
                <a:cs typeface="Abhaya Libre" panose="02000503000000000000" pitchFamily="2" charset="0"/>
              </a:rPr>
              <a:t>a) Monitoring: Continuously tracking the system’s performance, security, and users activity.</a:t>
            </a: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r>
              <a:rPr lang="en-US" sz="1800" cap="none" dirty="0">
                <a:effectLst/>
                <a:latin typeface="Abhaya Libre" panose="02000503000000000000" pitchFamily="2" charset="0"/>
                <a:cs typeface="Abhaya Libre" panose="02000503000000000000" pitchFamily="2" charset="0"/>
              </a:rPr>
              <a:t>b) Support: Providing helpdesk services and addressing issues reported by users.</a:t>
            </a: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r>
              <a:rPr lang="en-US" sz="1800" cap="none" dirty="0">
                <a:effectLst/>
                <a:latin typeface="Abhaya Libre" panose="02000503000000000000" pitchFamily="2" charset="0"/>
                <a:cs typeface="Abhaya Libre" panose="02000503000000000000" pitchFamily="2" charset="0"/>
              </a:rPr>
              <a:t>c) Maintenance: Applying patches, updates, and bug fixes to keep the system up-to-date and secure.</a:t>
            </a: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r>
              <a:rPr lang="en-US" sz="1800" cap="none" dirty="0">
                <a:effectLst/>
                <a:latin typeface="Abhaya Libre" panose="02000503000000000000" pitchFamily="2" charset="0"/>
                <a:cs typeface="Abhaya Libre" panose="02000503000000000000" pitchFamily="2" charset="0"/>
              </a:rPr>
              <a:t>d) Upgrades: Adding new features or capabilities to the system to meet changing needs or to take advantages of technological advancements.</a:t>
            </a: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r>
              <a:rPr lang="en-US" sz="1800" cap="none" dirty="0">
                <a:effectLst/>
                <a:latin typeface="Abhaya Libre" panose="02000503000000000000" pitchFamily="2" charset="0"/>
                <a:cs typeface="Abhaya Libre" panose="02000503000000000000" pitchFamily="2" charset="0"/>
              </a:rPr>
              <a:t>e) Optimization: Fine-tuning the system to improve performance, scalability, and user experience.</a:t>
            </a:r>
            <a:br>
              <a:rPr lang="en-US" sz="1800" cap="none" dirty="0">
                <a:effectLst/>
                <a:latin typeface="Abhaya Libre" panose="02000503000000000000" pitchFamily="2" charset="0"/>
                <a:cs typeface="Abhaya Libre" panose="02000503000000000000" pitchFamily="2" charset="0"/>
              </a:rPr>
            </a:br>
            <a:r>
              <a:rPr lang="en-US" sz="1800" cap="none" dirty="0">
                <a:effectLst/>
                <a:latin typeface="Abhaya Libre" panose="02000503000000000000" pitchFamily="2" charset="0"/>
                <a:cs typeface="Abhaya Libre" panose="02000503000000000000" pitchFamily="2" charset="0"/>
              </a:rPr>
              <a:t> </a:t>
            </a:r>
            <a:br>
              <a:rPr lang="en-US" sz="1800" cap="none" dirty="0">
                <a:effectLst/>
                <a:latin typeface="Abhaya Libre" panose="02000503000000000000" pitchFamily="2" charset="0"/>
                <a:cs typeface="Abhaya Libre" panose="02000503000000000000" pitchFamily="2" charset="0"/>
              </a:rPr>
            </a:br>
            <a:r>
              <a:rPr lang="en-US" sz="1800" cap="none" dirty="0">
                <a:effectLst/>
                <a:latin typeface="Abhaya Libre" panose="02000503000000000000" pitchFamily="2" charset="0"/>
                <a:cs typeface="Abhaya Libre" panose="02000503000000000000" pitchFamily="2" charset="0"/>
              </a:rPr>
              <a:t>f) Documentation; Maintaining records and manuals that help users and administrators understand and work with the system.</a:t>
            </a: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r>
              <a:rPr lang="en-US" sz="1800" cap="none" dirty="0">
                <a:effectLst/>
                <a:latin typeface="Abhaya Libre" panose="02000503000000000000" pitchFamily="2" charset="0"/>
                <a:cs typeface="Abhaya Libre" panose="02000503000000000000" pitchFamily="2" charset="0"/>
              </a:rPr>
              <a:t> </a:t>
            </a:r>
            <a:br>
              <a:rPr lang="en-US" sz="1800" cap="none" dirty="0">
                <a:effectLst/>
                <a:latin typeface="Abhaya Libre" panose="02000503000000000000" pitchFamily="2" charset="0"/>
                <a:cs typeface="Abhaya Libre" panose="02000503000000000000" pitchFamily="2" charset="0"/>
              </a:rPr>
            </a:br>
            <a:br>
              <a:rPr lang="en-US" sz="2000" b="1" dirty="0">
                <a:effectLst/>
                <a:latin typeface="Abhaya Libre" panose="02000503000000000000" pitchFamily="2" charset="0"/>
                <a:cs typeface="Abhaya Libre" panose="02000503000000000000" pitchFamily="2" charset="0"/>
              </a:rPr>
            </a:br>
            <a:endParaRPr lang="en-US" sz="2000" b="1" dirty="0">
              <a:effectLst/>
              <a:latin typeface="Abhaya Libre" panose="02000503000000000000" pitchFamily="2" charset="0"/>
              <a:cs typeface="Abhaya Libre" panose="02000503000000000000" pitchFamily="2" charset="0"/>
            </a:endParaRPr>
          </a:p>
        </p:txBody>
      </p:sp>
    </p:spTree>
    <p:extLst>
      <p:ext uri="{BB962C8B-B14F-4D97-AF65-F5344CB8AC3E}">
        <p14:creationId xmlns:p14="http://schemas.microsoft.com/office/powerpoint/2010/main" val="381296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C1BD-FF75-49E9-93E0-A09EC74C8D26}"/>
              </a:ext>
            </a:extLst>
          </p:cNvPr>
          <p:cNvSpPr>
            <a:spLocks noGrp="1"/>
          </p:cNvSpPr>
          <p:nvPr>
            <p:ph type="title"/>
          </p:nvPr>
        </p:nvSpPr>
        <p:spPr>
          <a:xfrm>
            <a:off x="1321723" y="768146"/>
            <a:ext cx="9881688" cy="5765657"/>
          </a:xfrm>
        </p:spPr>
        <p:txBody>
          <a:bodyPr>
            <a:normAutofit/>
          </a:bodyPr>
          <a:lstStyle/>
          <a:p>
            <a:pPr algn="l"/>
            <a:r>
              <a:rPr lang="en-US" sz="2400" b="1" dirty="0">
                <a:solidFill>
                  <a:schemeClr val="accent1">
                    <a:lumMod val="60000"/>
                    <a:lumOff val="40000"/>
                  </a:schemeClr>
                </a:solidFill>
                <a:effectLst/>
                <a:latin typeface="Abhaya Libre" panose="02000503000000000000" pitchFamily="2" charset="0"/>
                <a:cs typeface="Abhaya Libre" panose="02000503000000000000" pitchFamily="2" charset="0"/>
              </a:rPr>
              <a:t>3. Retirements and disposal</a:t>
            </a:r>
            <a:br>
              <a:rPr lang="en-US" sz="2000" b="1" dirty="0">
                <a:effectLst/>
                <a:latin typeface="Abhaya Libre" panose="02000503000000000000" pitchFamily="2" charset="0"/>
                <a:cs typeface="Abhaya Libre" panose="02000503000000000000" pitchFamily="2" charset="0"/>
              </a:rPr>
            </a:br>
            <a:r>
              <a:rPr lang="en-US" sz="1800" cap="none" dirty="0">
                <a:effectLst/>
                <a:latin typeface="Abhaya Libre" panose="02000503000000000000" pitchFamily="2" charset="0"/>
                <a:cs typeface="Abhaya Libre" panose="02000503000000000000" pitchFamily="2" charset="0"/>
              </a:rPr>
              <a:t>Retirement and disposal is the final stage of a system’s lifecycle, when it is no longer in use or has reached the end of its useful life. This stage involves:</a:t>
            </a: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r>
              <a:rPr lang="en-US" sz="1800" cap="none" dirty="0">
                <a:effectLst/>
                <a:latin typeface="Abhaya Libre" panose="02000503000000000000" pitchFamily="2" charset="0"/>
                <a:cs typeface="Abhaya Libre" panose="02000503000000000000" pitchFamily="2" charset="0"/>
              </a:rPr>
              <a:t>a) Retirement; The process of decommissioning the system, which may include stopping its use, archiving important data, and notifying stakeholders.</a:t>
            </a: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r>
              <a:rPr lang="en-US" sz="1800" cap="none" dirty="0">
                <a:effectLst/>
                <a:latin typeface="Abhaya Libre" panose="02000503000000000000" pitchFamily="2" charset="0"/>
                <a:cs typeface="Abhaya Libre" panose="02000503000000000000" pitchFamily="2" charset="0"/>
              </a:rPr>
              <a:t>b) Data Migration: Moving critical data to a new system, ensuring that no important information is lost during the transition.</a:t>
            </a: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r>
              <a:rPr lang="en-US" sz="1800" cap="none" dirty="0">
                <a:effectLst/>
                <a:latin typeface="Abhaya Libre" panose="02000503000000000000" pitchFamily="2" charset="0"/>
                <a:cs typeface="Abhaya Libre" panose="02000503000000000000" pitchFamily="2" charset="0"/>
              </a:rPr>
              <a:t>c) Disposal: Securely removing the system and its components. This includes decommissioning hardware, wiping sensitive data to prevent unauthorize process, and recycling or properly disposing of obsolete technology.</a:t>
            </a: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r>
              <a:rPr lang="en-US" sz="1800" cap="none" dirty="0">
                <a:effectLst/>
                <a:latin typeface="Abhaya Libre" panose="02000503000000000000" pitchFamily="2" charset="0"/>
                <a:cs typeface="Abhaya Libre" panose="02000503000000000000" pitchFamily="2" charset="0"/>
              </a:rPr>
              <a:t>d) Documentation and Auditing: finalizing records related to the system’s lifecycle, including any data retention policies, compliance requirements, and audit logs.</a:t>
            </a: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br>
              <a:rPr lang="en-US" sz="1800" cap="none" dirty="0">
                <a:effectLst/>
                <a:latin typeface="Abhaya Libre" panose="02000503000000000000" pitchFamily="2" charset="0"/>
                <a:cs typeface="Abhaya Libre" panose="02000503000000000000" pitchFamily="2" charset="0"/>
              </a:rPr>
            </a:br>
            <a:endParaRPr lang="en-US" sz="2000" b="1" dirty="0">
              <a:effectLst/>
              <a:latin typeface="Abhaya Libre" panose="02000503000000000000" pitchFamily="2" charset="0"/>
              <a:cs typeface="Abhaya Libre" panose="02000503000000000000" pitchFamily="2" charset="0"/>
            </a:endParaRPr>
          </a:p>
        </p:txBody>
      </p:sp>
    </p:spTree>
    <p:extLst>
      <p:ext uri="{BB962C8B-B14F-4D97-AF65-F5344CB8AC3E}">
        <p14:creationId xmlns:p14="http://schemas.microsoft.com/office/powerpoint/2010/main" val="211453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7E19-831C-476D-92B8-ADA4F7A1F79F}"/>
              </a:ext>
            </a:extLst>
          </p:cNvPr>
          <p:cNvSpPr>
            <a:spLocks noGrp="1"/>
          </p:cNvSpPr>
          <p:nvPr>
            <p:ph type="title"/>
          </p:nvPr>
        </p:nvSpPr>
        <p:spPr>
          <a:xfrm>
            <a:off x="1354349" y="2006743"/>
            <a:ext cx="10364451" cy="1966741"/>
          </a:xfrm>
        </p:spPr>
        <p:txBody>
          <a:bodyPr>
            <a:normAutofit/>
          </a:bodyPr>
          <a:lstStyle/>
          <a:p>
            <a:pPr algn="l"/>
            <a:r>
              <a:rPr lang="en-US" sz="2400" b="1" dirty="0">
                <a:solidFill>
                  <a:schemeClr val="accent1">
                    <a:lumMod val="60000"/>
                    <a:lumOff val="40000"/>
                  </a:schemeClr>
                </a:solidFill>
                <a:latin typeface="Abhaya Libre" panose="02000503000000000000" pitchFamily="2" charset="0"/>
                <a:cs typeface="Abhaya Libre" panose="02000503000000000000" pitchFamily="2" charset="0"/>
              </a:rPr>
              <a:t>                                                                       Conclusion</a:t>
            </a:r>
            <a:br>
              <a:rPr lang="en-US" sz="2400" b="1" dirty="0">
                <a:solidFill>
                  <a:schemeClr val="accent1">
                    <a:lumMod val="60000"/>
                    <a:lumOff val="40000"/>
                  </a:schemeClr>
                </a:solidFill>
                <a:latin typeface="Abhaya Libre" panose="02000503000000000000" pitchFamily="2" charset="0"/>
                <a:cs typeface="Abhaya Libre" panose="02000503000000000000" pitchFamily="2" charset="0"/>
              </a:rPr>
            </a:br>
            <a:br>
              <a:rPr lang="en-US" sz="2400" b="1" dirty="0">
                <a:latin typeface="Abhaya Libre" panose="02000503000000000000" pitchFamily="2" charset="0"/>
                <a:cs typeface="Abhaya Libre" panose="02000503000000000000" pitchFamily="2" charset="0"/>
              </a:rPr>
            </a:br>
            <a:r>
              <a:rPr lang="en-US" sz="1800" cap="none" dirty="0">
                <a:latin typeface="Abhaya Libre" panose="02000503000000000000" pitchFamily="2" charset="0"/>
                <a:cs typeface="Abhaya Libre" panose="02000503000000000000" pitchFamily="2" charset="0"/>
              </a:rPr>
              <a:t>These stages are part of a system’s life cycle management, ensuring that it remains functional during its active use and is properly decommissioned when it’s no longer needed.</a:t>
            </a:r>
            <a:br>
              <a:rPr lang="en-US" sz="1800" b="1" cap="none" dirty="0">
                <a:latin typeface="Abhaya Libre" panose="02000503000000000000" pitchFamily="2" charset="0"/>
                <a:cs typeface="Abhaya Libre" panose="02000503000000000000" pitchFamily="2" charset="0"/>
              </a:rPr>
            </a:br>
            <a:endParaRPr lang="en-US" sz="1800" b="1" dirty="0">
              <a:latin typeface="Abhaya Libre" panose="02000503000000000000" pitchFamily="2" charset="0"/>
              <a:cs typeface="Abhaya Libre" panose="02000503000000000000" pitchFamily="2" charset="0"/>
            </a:endParaRPr>
          </a:p>
        </p:txBody>
      </p:sp>
    </p:spTree>
    <p:extLst>
      <p:ext uri="{BB962C8B-B14F-4D97-AF65-F5344CB8AC3E}">
        <p14:creationId xmlns:p14="http://schemas.microsoft.com/office/powerpoint/2010/main" val="1091784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B2DF8-9DA5-4F80-8FBE-D0E193978E9C}"/>
              </a:ext>
            </a:extLst>
          </p:cNvPr>
          <p:cNvSpPr>
            <a:spLocks noGrp="1"/>
          </p:cNvSpPr>
          <p:nvPr>
            <p:ph type="title"/>
          </p:nvPr>
        </p:nvSpPr>
        <p:spPr>
          <a:xfrm>
            <a:off x="805710" y="2289376"/>
            <a:ext cx="10364451" cy="1596177"/>
          </a:xfrm>
        </p:spPr>
        <p:txBody>
          <a:bodyPr>
            <a:normAutofit/>
          </a:bodyPr>
          <a:lstStyle/>
          <a:p>
            <a:r>
              <a:rPr lang="en-US" sz="2800" b="1" dirty="0">
                <a:solidFill>
                  <a:schemeClr val="accent1">
                    <a:lumMod val="60000"/>
                    <a:lumOff val="40000"/>
                  </a:schemeClr>
                </a:solidFill>
                <a:latin typeface="Abhaya Libre" panose="02000503000000000000" pitchFamily="2" charset="0"/>
                <a:cs typeface="Abhaya Libre" panose="02000503000000000000" pitchFamily="2" charset="0"/>
              </a:rPr>
              <a:t>Thank you</a:t>
            </a:r>
          </a:p>
        </p:txBody>
      </p:sp>
    </p:spTree>
    <p:extLst>
      <p:ext uri="{BB962C8B-B14F-4D97-AF65-F5344CB8AC3E}">
        <p14:creationId xmlns:p14="http://schemas.microsoft.com/office/powerpoint/2010/main" val="327018459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Droplet</Template>
  <TotalTime>124</TotalTime>
  <Words>643</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Abhaya Libre</vt:lpstr>
      <vt:lpstr>Arial</vt:lpstr>
      <vt:lpstr>Signika</vt:lpstr>
      <vt:lpstr>Tw Cen MT</vt:lpstr>
      <vt:lpstr>Droplet</vt:lpstr>
      <vt:lpstr> System Deployment, OM&amp;s, retirement, disposal    </vt:lpstr>
      <vt:lpstr>                                    System deployment, operations and maintenance(om), and retirement and disposal are key stages in the lifecycles of a system or product. Each stage ensures that the system  is effectively deployed, maintained and eventually retired at the end of its useful life. Here’s an explanation of each :  1. SYSTEM DEPLOYMENT System deployment refers to the process of making a system operational in its intended environment after development and testing . This stage includes several key steps:  a) Installation: Setting up the hardware and software components on the appropriate infrastructure.  b) Configuration: Adjusting the system settings to align with the specific needs of the users or environment.  c) Integration: Ensuring that the system works effectively with other existing systems.  d) Testing: Verifying that the system functions as expected in the live environment, including performance and security checks.  e) Go-live: Officially transitioning the system into the production environment for active use.                                    </vt:lpstr>
      <vt:lpstr>2. Operations and maintenance(om) Operations and maintenance(om) is the phase that follows deployment and ensures that the system continues to function effectively throughout its operational life. This stage includes several keys steps:  a) Monitoring: Continuously tracking the system’s performance, security, and users activity.  b) Support: Providing helpdesk services and addressing issues reported by users.  c) Maintenance: Applying patches, updates, and bug fixes to keep the system up-to-date and secure.  d) Upgrades: Adding new features or capabilities to the system to meet changing needs or to take advantages of technological advancements.  e) Optimization: Fine-tuning the system to improve performance, scalability, and user experience.   f) Documentation; Maintaining records and manuals that help users and administrators understand and work with the system.     </vt:lpstr>
      <vt:lpstr>3. Retirements and disposal Retirement and disposal is the final stage of a system’s lifecycle, when it is no longer in use or has reached the end of its useful life. This stage involves:  a) Retirement; The process of decommissioning the system, which may include stopping its use, archiving important data, and notifying stakeholders.  b) Data Migration: Moving critical data to a new system, ensuring that no important information is lost during the transition.  c) Disposal: Securely removing the system and its components. This includes decommissioning hardware, wiping sensitive data to prevent unauthorize process, and recycling or properly disposing of obsolete technology.  d) Documentation and Auditing: finalizing records related to the system’s lifecycle, including any data retention policies, compliance requirements, and audit logs.    </vt:lpstr>
      <vt:lpstr>                                                                       Conclusion  These stages are part of a system’s life cycle management, ensuring that it remains functional during its active use and is properly decommissioned when it’s no longer needed.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System Deployment, OM&amp;s, retirement, disposal    </dc:title>
  <dc:creator>Sunita Khatri</dc:creator>
  <cp:lastModifiedBy>Bishal pandey</cp:lastModifiedBy>
  <cp:revision>2</cp:revision>
  <dcterms:created xsi:type="dcterms:W3CDTF">2024-11-13T16:22:51Z</dcterms:created>
  <dcterms:modified xsi:type="dcterms:W3CDTF">2024-11-14T15:24:46Z</dcterms:modified>
</cp:coreProperties>
</file>