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00"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D5504-1F56-4E0C-947B-55C32B2EEE9E}" type="datetimeFigureOut">
              <a:rPr lang="en-US" smtClean="0"/>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92B78-5838-4028-8CE9-34739BC8E1C5}" type="slidenum">
              <a:rPr lang="en-US" smtClean="0"/>
              <a:t>‹#›</a:t>
            </a:fld>
            <a:endParaRPr lang="en-US"/>
          </a:p>
        </p:txBody>
      </p:sp>
    </p:spTree>
    <p:extLst>
      <p:ext uri="{BB962C8B-B14F-4D97-AF65-F5344CB8AC3E}">
        <p14:creationId xmlns:p14="http://schemas.microsoft.com/office/powerpoint/2010/main" val="2803340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C92B78-5838-4028-8CE9-34739BC8E1C5}" type="slidenum">
              <a:rPr lang="en-US" smtClean="0"/>
              <a:t>3</a:t>
            </a:fld>
            <a:endParaRPr lang="en-US"/>
          </a:p>
        </p:txBody>
      </p:sp>
    </p:spTree>
    <p:extLst>
      <p:ext uri="{BB962C8B-B14F-4D97-AF65-F5344CB8AC3E}">
        <p14:creationId xmlns:p14="http://schemas.microsoft.com/office/powerpoint/2010/main" val="1069829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937E-3F2C-4685-754F-0CB0D3FF542B}"/>
              </a:ext>
            </a:extLst>
          </p:cNvPr>
          <p:cNvSpPr>
            <a:spLocks noGrp="1"/>
          </p:cNvSpPr>
          <p:nvPr>
            <p:ph type="ctrTitle"/>
          </p:nvPr>
        </p:nvSpPr>
        <p:spPr>
          <a:xfrm>
            <a:off x="1453896" y="393192"/>
            <a:ext cx="8842247" cy="1243584"/>
          </a:xfrm>
        </p:spPr>
        <p:txBody>
          <a:bodyPr/>
          <a:lstStyle/>
          <a:p>
            <a:pPr algn="ctr"/>
            <a:r>
              <a:rPr lang="en-US" dirty="0">
                <a:latin typeface="Algerian" panose="04020705040A02060702" pitchFamily="82" charset="0"/>
              </a:rPr>
              <a:t>7.3 Planning for site</a:t>
            </a:r>
          </a:p>
        </p:txBody>
      </p:sp>
      <p:sp>
        <p:nvSpPr>
          <p:cNvPr id="4" name="TextBox 3">
            <a:extLst>
              <a:ext uri="{FF2B5EF4-FFF2-40B4-BE49-F238E27FC236}">
                <a16:creationId xmlns:a16="http://schemas.microsoft.com/office/drawing/2014/main" id="{8C03ECC6-B000-A3C6-87FE-9A6D530DA642}"/>
              </a:ext>
            </a:extLst>
          </p:cNvPr>
          <p:cNvSpPr txBox="1"/>
          <p:nvPr/>
        </p:nvSpPr>
        <p:spPr>
          <a:xfrm>
            <a:off x="210312" y="2496312"/>
            <a:ext cx="7040880" cy="3108543"/>
          </a:xfrm>
          <a:prstGeom prst="rect">
            <a:avLst/>
          </a:prstGeom>
          <a:noFill/>
        </p:spPr>
        <p:txBody>
          <a:bodyPr wrap="square" rtlCol="0">
            <a:spAutoFit/>
          </a:bodyPr>
          <a:lstStyle/>
          <a:p>
            <a:r>
              <a:rPr lang="en-US" sz="2800" dirty="0"/>
              <a:t>The planning phase of system Integration Test and Evaluation involves organizing and preparing the necessary steps to ensure that all system components work together smoothly. This Phase include defining the scope of the tests, setting objectives, identifying resources and scheduling the tests. </a:t>
            </a:r>
          </a:p>
        </p:txBody>
      </p:sp>
      <p:pic>
        <p:nvPicPr>
          <p:cNvPr id="1026" name="Picture 2" descr="planning for SITE (system integration test and evaluation">
            <a:extLst>
              <a:ext uri="{FF2B5EF4-FFF2-40B4-BE49-F238E27FC236}">
                <a16:creationId xmlns:a16="http://schemas.microsoft.com/office/drawing/2014/main" id="{3FEC6CD0-E49F-96F7-D782-DD486E71A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192" y="2496312"/>
            <a:ext cx="4940808" cy="436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322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857D3-F2A9-6DEC-2FB7-AF782141234D}"/>
              </a:ext>
            </a:extLst>
          </p:cNvPr>
          <p:cNvSpPr txBox="1"/>
          <p:nvPr/>
        </p:nvSpPr>
        <p:spPr>
          <a:xfrm>
            <a:off x="1220820" y="220706"/>
            <a:ext cx="10564237" cy="1446550"/>
          </a:xfrm>
          <a:prstGeom prst="rect">
            <a:avLst/>
          </a:prstGeom>
          <a:noFill/>
        </p:spPr>
        <p:txBody>
          <a:bodyPr wrap="square" rtlCol="0">
            <a:spAutoFit/>
          </a:bodyPr>
          <a:lstStyle/>
          <a:p>
            <a:r>
              <a:rPr lang="en-US" sz="4400" dirty="0">
                <a:latin typeface="Algerian" panose="04020705040A02060702" pitchFamily="82" charset="0"/>
              </a:rPr>
              <a:t>Test and evaluation Master Plan</a:t>
            </a:r>
          </a:p>
          <a:p>
            <a:pPr algn="ctr"/>
            <a:r>
              <a:rPr lang="en-US" sz="4400" dirty="0">
                <a:latin typeface="Algerian" panose="04020705040A02060702" pitchFamily="82" charset="0"/>
              </a:rPr>
              <a:t>(TEMP)</a:t>
            </a:r>
          </a:p>
        </p:txBody>
      </p:sp>
      <p:sp>
        <p:nvSpPr>
          <p:cNvPr id="3" name="TextBox 2">
            <a:extLst>
              <a:ext uri="{FF2B5EF4-FFF2-40B4-BE49-F238E27FC236}">
                <a16:creationId xmlns:a16="http://schemas.microsoft.com/office/drawing/2014/main" id="{1D8EE84F-D6A6-46F6-6FED-64C086EE9D40}"/>
              </a:ext>
            </a:extLst>
          </p:cNvPr>
          <p:cNvSpPr txBox="1"/>
          <p:nvPr/>
        </p:nvSpPr>
        <p:spPr>
          <a:xfrm>
            <a:off x="406938" y="3886200"/>
            <a:ext cx="8065854" cy="1938992"/>
          </a:xfrm>
          <a:prstGeom prst="rect">
            <a:avLst/>
          </a:prstGeom>
          <a:noFill/>
        </p:spPr>
        <p:txBody>
          <a:bodyPr wrap="square" rtlCol="0">
            <a:spAutoFit/>
          </a:bodyPr>
          <a:lstStyle/>
          <a:p>
            <a:pPr marL="285750" indent="-285750">
              <a:buFont typeface="Symbol" panose="05050102010706020507" pitchFamily="18" charset="2"/>
              <a:buChar char="Þ"/>
            </a:pPr>
            <a:r>
              <a:rPr lang="en-US" sz="2400" dirty="0"/>
              <a:t>Objectives: What you want to achieve with the tests.</a:t>
            </a:r>
          </a:p>
          <a:p>
            <a:pPr marL="285750" indent="-285750">
              <a:buFont typeface="Symbol" panose="05050102010706020507" pitchFamily="18" charset="2"/>
              <a:buChar char="Þ"/>
            </a:pPr>
            <a:r>
              <a:rPr lang="en-US" sz="2400" dirty="0"/>
              <a:t>Scope: The boundaries and extent of testing.</a:t>
            </a:r>
          </a:p>
          <a:p>
            <a:pPr marL="285750" indent="-285750">
              <a:buFont typeface="Symbol" panose="05050102010706020507" pitchFamily="18" charset="2"/>
              <a:buChar char="Þ"/>
            </a:pPr>
            <a:r>
              <a:rPr lang="en-US" sz="2400" dirty="0"/>
              <a:t>Resources: The People, tools ,and environments needed.</a:t>
            </a:r>
          </a:p>
          <a:p>
            <a:pPr marL="285750" indent="-285750">
              <a:buFont typeface="Symbol" panose="05050102010706020507" pitchFamily="18" charset="2"/>
              <a:buChar char="Þ"/>
            </a:pPr>
            <a:r>
              <a:rPr lang="en-US" sz="2400" dirty="0"/>
              <a:t>Schedules:  Timelines for when test will be conducted.</a:t>
            </a:r>
          </a:p>
          <a:p>
            <a:pPr marL="285750" indent="-285750">
              <a:buFont typeface="Symbol" panose="05050102010706020507" pitchFamily="18" charset="2"/>
              <a:buChar char="Þ"/>
            </a:pPr>
            <a:r>
              <a:rPr lang="en-US" sz="2400" dirty="0"/>
              <a:t>Metrics: Criteria for measuring success.</a:t>
            </a:r>
          </a:p>
        </p:txBody>
      </p:sp>
      <p:sp>
        <p:nvSpPr>
          <p:cNvPr id="4" name="TextBox 3">
            <a:extLst>
              <a:ext uri="{FF2B5EF4-FFF2-40B4-BE49-F238E27FC236}">
                <a16:creationId xmlns:a16="http://schemas.microsoft.com/office/drawing/2014/main" id="{AA090902-8E6A-6346-21BF-01E2CD280269}"/>
              </a:ext>
            </a:extLst>
          </p:cNvPr>
          <p:cNvSpPr txBox="1"/>
          <p:nvPr/>
        </p:nvSpPr>
        <p:spPr>
          <a:xfrm>
            <a:off x="406938" y="1855028"/>
            <a:ext cx="11378119" cy="1200329"/>
          </a:xfrm>
          <a:prstGeom prst="rect">
            <a:avLst/>
          </a:prstGeom>
          <a:noFill/>
        </p:spPr>
        <p:txBody>
          <a:bodyPr wrap="square" rtlCol="0">
            <a:spAutoFit/>
          </a:bodyPr>
          <a:lstStyle/>
          <a:p>
            <a:r>
              <a:rPr lang="en-US" sz="2400" dirty="0"/>
              <a:t>The TEMP is a high-level document that outline the overall strategy for testing and evaluation. Think of it as the blueprint for all testing  activities.</a:t>
            </a:r>
          </a:p>
          <a:p>
            <a:r>
              <a:rPr lang="en-US" sz="2400" dirty="0"/>
              <a:t>IT includes:-</a:t>
            </a:r>
          </a:p>
        </p:txBody>
      </p:sp>
      <p:pic>
        <p:nvPicPr>
          <p:cNvPr id="1026" name="Picture 2" descr="advanced version of TEMP (Test and Evaluation Master Plan">
            <a:extLst>
              <a:ext uri="{FF2B5EF4-FFF2-40B4-BE49-F238E27FC236}">
                <a16:creationId xmlns:a16="http://schemas.microsoft.com/office/drawing/2014/main" id="{99805A2E-FF3F-45FE-D5EE-0FFF57DAE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770" y="3055357"/>
            <a:ext cx="4254230" cy="380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924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5F394F-1DF7-75ED-BAA1-4E0DF63C0C3F}"/>
              </a:ext>
            </a:extLst>
          </p:cNvPr>
          <p:cNvSpPr txBox="1"/>
          <p:nvPr/>
        </p:nvSpPr>
        <p:spPr>
          <a:xfrm>
            <a:off x="700391" y="264481"/>
            <a:ext cx="10243226" cy="2123658"/>
          </a:xfrm>
          <a:prstGeom prst="rect">
            <a:avLst/>
          </a:prstGeom>
          <a:noFill/>
        </p:spPr>
        <p:txBody>
          <a:bodyPr wrap="square" rtlCol="0">
            <a:spAutoFit/>
          </a:bodyPr>
          <a:lstStyle/>
          <a:p>
            <a:pPr algn="ctr"/>
            <a:r>
              <a:rPr lang="en-US" sz="4400" dirty="0">
                <a:latin typeface="Algerian" panose="04020705040A02060702" pitchFamily="82" charset="0"/>
              </a:rPr>
              <a:t>System Integration and Verification Plan</a:t>
            </a:r>
          </a:p>
          <a:p>
            <a:pPr algn="ctr"/>
            <a:r>
              <a:rPr lang="en-US" sz="4400" dirty="0">
                <a:latin typeface="Algerian" panose="04020705040A02060702" pitchFamily="82" charset="0"/>
              </a:rPr>
              <a:t> SIVP</a:t>
            </a:r>
          </a:p>
        </p:txBody>
      </p:sp>
      <p:sp>
        <p:nvSpPr>
          <p:cNvPr id="3" name="TextBox 2">
            <a:extLst>
              <a:ext uri="{FF2B5EF4-FFF2-40B4-BE49-F238E27FC236}">
                <a16:creationId xmlns:a16="http://schemas.microsoft.com/office/drawing/2014/main" id="{2D5D0254-85A5-C82C-D705-E7DC2DDCFCED}"/>
              </a:ext>
            </a:extLst>
          </p:cNvPr>
          <p:cNvSpPr txBox="1"/>
          <p:nvPr/>
        </p:nvSpPr>
        <p:spPr>
          <a:xfrm>
            <a:off x="181583" y="2388139"/>
            <a:ext cx="11828834" cy="1200329"/>
          </a:xfrm>
          <a:prstGeom prst="rect">
            <a:avLst/>
          </a:prstGeom>
          <a:noFill/>
        </p:spPr>
        <p:txBody>
          <a:bodyPr wrap="square" rtlCol="0">
            <a:spAutoFit/>
          </a:bodyPr>
          <a:lstStyle/>
          <a:p>
            <a:r>
              <a:rPr lang="en-US" sz="2400" dirty="0"/>
              <a:t>The SIVP is a more focused plan detailing how different system components will be integrated and test together.</a:t>
            </a:r>
          </a:p>
          <a:p>
            <a:r>
              <a:rPr lang="en-US" sz="2400" dirty="0"/>
              <a:t>It includes:</a:t>
            </a:r>
          </a:p>
        </p:txBody>
      </p:sp>
      <p:sp>
        <p:nvSpPr>
          <p:cNvPr id="4" name="TextBox 3">
            <a:extLst>
              <a:ext uri="{FF2B5EF4-FFF2-40B4-BE49-F238E27FC236}">
                <a16:creationId xmlns:a16="http://schemas.microsoft.com/office/drawing/2014/main" id="{381EE611-86DF-38A9-B667-02818C16B094}"/>
              </a:ext>
            </a:extLst>
          </p:cNvPr>
          <p:cNvSpPr txBox="1"/>
          <p:nvPr/>
        </p:nvSpPr>
        <p:spPr>
          <a:xfrm>
            <a:off x="442608" y="3752165"/>
            <a:ext cx="5379396" cy="2677656"/>
          </a:xfrm>
          <a:prstGeom prst="rect">
            <a:avLst/>
          </a:prstGeom>
          <a:noFill/>
        </p:spPr>
        <p:txBody>
          <a:bodyPr wrap="square" rtlCol="0">
            <a:spAutoFit/>
          </a:bodyPr>
          <a:lstStyle/>
          <a:p>
            <a:pPr marL="285750" indent="-285750">
              <a:buFont typeface="Symbol" panose="05050102010706020507" pitchFamily="18" charset="2"/>
              <a:buChar char="Þ"/>
            </a:pPr>
            <a:r>
              <a:rPr lang="en-US" sz="2400" dirty="0"/>
              <a:t>Integration Steps:  The order in which components will be integrated.</a:t>
            </a:r>
          </a:p>
          <a:p>
            <a:pPr marL="285750" indent="-285750">
              <a:buFont typeface="Symbol" panose="05050102010706020507" pitchFamily="18" charset="2"/>
              <a:buChar char="Þ"/>
            </a:pPr>
            <a:r>
              <a:rPr lang="en-US" sz="2400" dirty="0"/>
              <a:t>Test Procedures: Specific steps for testing each integration phase.</a:t>
            </a:r>
          </a:p>
          <a:p>
            <a:pPr marL="285750" indent="-285750">
              <a:buFont typeface="Symbol" panose="05050102010706020507" pitchFamily="18" charset="2"/>
              <a:buChar char="Þ"/>
            </a:pPr>
            <a:r>
              <a:rPr lang="en-US" sz="2400" dirty="0"/>
              <a:t>Verification Methods: Techniques to ensure each components functions correctly with in system.</a:t>
            </a:r>
          </a:p>
        </p:txBody>
      </p:sp>
      <p:pic>
        <p:nvPicPr>
          <p:cNvPr id="2050" name="Picture 2" descr="SYSYTEM INTEGRATION AND VERIFICATION PLAN (SLVP">
            <a:extLst>
              <a:ext uri="{FF2B5EF4-FFF2-40B4-BE49-F238E27FC236}">
                <a16:creationId xmlns:a16="http://schemas.microsoft.com/office/drawing/2014/main" id="{805A4D1B-AC94-95FF-45B7-BD25FDCC7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693" y="2996118"/>
            <a:ext cx="6180307" cy="386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6960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078CF1-1642-3BF2-38C8-26B5B2D91B7A}"/>
              </a:ext>
            </a:extLst>
          </p:cNvPr>
          <p:cNvSpPr txBox="1"/>
          <p:nvPr/>
        </p:nvSpPr>
        <p:spPr>
          <a:xfrm>
            <a:off x="408560" y="107004"/>
            <a:ext cx="11783439" cy="1569660"/>
          </a:xfrm>
          <a:prstGeom prst="rect">
            <a:avLst/>
          </a:prstGeom>
          <a:noFill/>
        </p:spPr>
        <p:txBody>
          <a:bodyPr wrap="square" rtlCol="0">
            <a:spAutoFit/>
          </a:bodyPr>
          <a:lstStyle/>
          <a:p>
            <a:pPr algn="ctr"/>
            <a:r>
              <a:rPr lang="en-US" sz="4800" dirty="0">
                <a:latin typeface="Algerian" panose="04020705040A02060702" pitchFamily="82" charset="0"/>
              </a:rPr>
              <a:t>7.7 Common </a:t>
            </a:r>
            <a:r>
              <a:rPr lang="en-US" sz="4800" b="0" dirty="0">
                <a:latin typeface="Algerian" panose="04020705040A02060702" pitchFamily="82" charset="0"/>
              </a:rPr>
              <a:t>integration and   test challenges </a:t>
            </a:r>
            <a:r>
              <a:rPr lang="en-US" sz="4800" dirty="0">
                <a:latin typeface="Algerian" panose="04020705040A02060702" pitchFamily="82" charset="0"/>
              </a:rPr>
              <a:t>and Issues</a:t>
            </a:r>
          </a:p>
        </p:txBody>
      </p:sp>
      <p:sp>
        <p:nvSpPr>
          <p:cNvPr id="3" name="TextBox 2">
            <a:extLst>
              <a:ext uri="{FF2B5EF4-FFF2-40B4-BE49-F238E27FC236}">
                <a16:creationId xmlns:a16="http://schemas.microsoft.com/office/drawing/2014/main" id="{7689525E-90C1-87B6-7F57-BFA678BF77E4}"/>
              </a:ext>
            </a:extLst>
          </p:cNvPr>
          <p:cNvSpPr txBox="1"/>
          <p:nvPr/>
        </p:nvSpPr>
        <p:spPr>
          <a:xfrm>
            <a:off x="768485" y="2276273"/>
            <a:ext cx="10029217" cy="4154984"/>
          </a:xfrm>
          <a:prstGeom prst="rect">
            <a:avLst/>
          </a:prstGeom>
          <a:noFill/>
        </p:spPr>
        <p:txBody>
          <a:bodyPr wrap="square" rtlCol="0">
            <a:spAutoFit/>
          </a:bodyPr>
          <a:lstStyle/>
          <a:p>
            <a:r>
              <a:rPr lang="en-GB" sz="2400" b="1" dirty="0">
                <a:latin typeface="Algerian" panose="04020705040A02060702" pitchFamily="82" charset="0"/>
              </a:rPr>
              <a:t>1 Data Integrity</a:t>
            </a:r>
          </a:p>
          <a:p>
            <a:r>
              <a:rPr lang="en-GB" sz="2400" b="1" dirty="0"/>
              <a:t>Challenge: </a:t>
            </a:r>
            <a:r>
              <a:rPr lang="en-GB" sz="2400" dirty="0"/>
              <a:t>Making sure the test results are accurate and reliable.</a:t>
            </a:r>
          </a:p>
          <a:p>
            <a:r>
              <a:rPr lang="en-GB" sz="2400" b="1" dirty="0"/>
              <a:t>Issue: </a:t>
            </a:r>
            <a:r>
              <a:rPr lang="en-GB" sz="2400" dirty="0"/>
              <a:t>Unreliable results if the test setup is poor or testers aren't well-trained.</a:t>
            </a:r>
          </a:p>
          <a:p>
            <a:endParaRPr lang="en-GB" sz="2400" dirty="0"/>
          </a:p>
          <a:p>
            <a:r>
              <a:rPr lang="en-GB" sz="2400" b="1" dirty="0">
                <a:latin typeface="Algerian" panose="04020705040A02060702" pitchFamily="82" charset="0"/>
              </a:rPr>
              <a:t>2Unbiased Measurements</a:t>
            </a:r>
          </a:p>
          <a:p>
            <a:r>
              <a:rPr lang="en-GB" sz="2400" b="1" dirty="0"/>
              <a:t>Challenge: </a:t>
            </a:r>
            <a:r>
              <a:rPr lang="en-GB" sz="2400" dirty="0"/>
              <a:t>Collecting data that's accurate.</a:t>
            </a:r>
          </a:p>
          <a:p>
            <a:r>
              <a:rPr lang="en-GB" sz="2400" b="1" dirty="0"/>
              <a:t>Issue: </a:t>
            </a:r>
            <a:r>
              <a:rPr lang="en-GB" sz="2400" dirty="0"/>
              <a:t>Wrong decisions if the data is biased.</a:t>
            </a:r>
          </a:p>
          <a:p>
            <a:endParaRPr lang="en-GB" sz="2400" dirty="0"/>
          </a:p>
          <a:p>
            <a:r>
              <a:rPr lang="en-GB" sz="2400" b="1" dirty="0">
                <a:latin typeface="Algerian" panose="04020705040A02060702" pitchFamily="82" charset="0"/>
              </a:rPr>
              <a:t>3 Preserving Test Data</a:t>
            </a:r>
          </a:p>
          <a:p>
            <a:r>
              <a:rPr lang="en-GB" sz="2400" b="1" dirty="0"/>
              <a:t>Challenge</a:t>
            </a:r>
            <a:r>
              <a:rPr lang="en-GB" sz="2400" dirty="0"/>
              <a:t>: Keeping test data safe.</a:t>
            </a:r>
          </a:p>
          <a:p>
            <a:r>
              <a:rPr lang="en-GB" sz="2400" b="1" dirty="0"/>
              <a:t>Issue: </a:t>
            </a:r>
            <a:r>
              <a:rPr lang="en-GB" sz="2400" dirty="0"/>
              <a:t>Can't prove the system works if data is lost.</a:t>
            </a:r>
          </a:p>
        </p:txBody>
      </p:sp>
    </p:spTree>
    <p:extLst>
      <p:ext uri="{BB962C8B-B14F-4D97-AF65-F5344CB8AC3E}">
        <p14:creationId xmlns:p14="http://schemas.microsoft.com/office/powerpoint/2010/main" val="1687479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308C9-C333-DF5D-84E4-06697A10182E}"/>
              </a:ext>
            </a:extLst>
          </p:cNvPr>
          <p:cNvSpPr txBox="1"/>
          <p:nvPr/>
        </p:nvSpPr>
        <p:spPr>
          <a:xfrm>
            <a:off x="1147863" y="1808070"/>
            <a:ext cx="9017540" cy="2677656"/>
          </a:xfrm>
          <a:prstGeom prst="rect">
            <a:avLst/>
          </a:prstGeom>
          <a:noFill/>
        </p:spPr>
        <p:txBody>
          <a:bodyPr wrap="square" rtlCol="0">
            <a:spAutoFit/>
          </a:bodyPr>
          <a:lstStyle/>
          <a:p>
            <a:r>
              <a:rPr lang="en-GB" sz="2400" b="1" dirty="0">
                <a:latin typeface="Algerian" panose="04020705040A02060702" pitchFamily="82" charset="0"/>
              </a:rPr>
              <a:t>4  Authenticating Test Data</a:t>
            </a:r>
          </a:p>
          <a:p>
            <a:r>
              <a:rPr lang="en-GB" sz="2400" b="1" dirty="0"/>
              <a:t>Challenge: </a:t>
            </a:r>
            <a:r>
              <a:rPr lang="en-GB" sz="2400" dirty="0"/>
              <a:t>Verifying test data is valid.</a:t>
            </a:r>
          </a:p>
          <a:p>
            <a:r>
              <a:rPr lang="en-GB" sz="2400" b="1" dirty="0"/>
              <a:t>Issue: </a:t>
            </a:r>
            <a:r>
              <a:rPr lang="en-GB" sz="2400" dirty="0"/>
              <a:t>People might not trust unverified data.</a:t>
            </a:r>
          </a:p>
          <a:p>
            <a:endParaRPr lang="en-GB" sz="2400" dirty="0"/>
          </a:p>
          <a:p>
            <a:r>
              <a:rPr lang="en-GB" sz="2400" b="1" dirty="0">
                <a:latin typeface="Algerian" panose="04020705040A02060702" pitchFamily="82" charset="0"/>
              </a:rPr>
              <a:t>5Managing Multiple Testers</a:t>
            </a:r>
          </a:p>
          <a:p>
            <a:r>
              <a:rPr lang="en-GB" sz="2400" b="1" dirty="0"/>
              <a:t>Challenge: </a:t>
            </a:r>
            <a:r>
              <a:rPr lang="en-GB" sz="2400" dirty="0"/>
              <a:t>Coordinating different teams.</a:t>
            </a:r>
          </a:p>
          <a:p>
            <a:r>
              <a:rPr lang="en-GB" sz="2400" b="1" dirty="0"/>
              <a:t>Issue: </a:t>
            </a:r>
            <a:r>
              <a:rPr lang="en-GB" sz="2400" dirty="0"/>
              <a:t>Mistakes and wasted time if teams don't communicate well</a:t>
            </a:r>
            <a:endParaRPr lang="en-US" sz="2400" dirty="0"/>
          </a:p>
        </p:txBody>
      </p:sp>
    </p:spTree>
    <p:extLst>
      <p:ext uri="{BB962C8B-B14F-4D97-AF65-F5344CB8AC3E}">
        <p14:creationId xmlns:p14="http://schemas.microsoft.com/office/powerpoint/2010/main" val="4343540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8FE212-AC0A-7050-34A8-BF6AB397E588}"/>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033334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255</TotalTime>
  <Words>324</Words>
  <Application>Microsoft Office PowerPoint</Application>
  <PresentationFormat>Widescreen</PresentationFormat>
  <Paragraphs>38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Calibri</vt:lpstr>
      <vt:lpstr>Calibri Light</vt:lpstr>
      <vt:lpstr>Symbol</vt:lpstr>
      <vt:lpstr>Celestial</vt:lpstr>
      <vt:lpstr>7.3 Planning for site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Bishal pandey</dc:creator>
  <cp:lastModifiedBy>Bishal pandey</cp:lastModifiedBy>
  <cp:revision>2</cp:revision>
  <dcterms:created xsi:type="dcterms:W3CDTF">2024-11-19T11:21:31Z</dcterms:created>
  <dcterms:modified xsi:type="dcterms:W3CDTF">2024-11-19T15:58:50Z</dcterms:modified>
</cp:coreProperties>
</file>