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rts/chart6.xml" ContentType="application/vnd.openxmlformats-officedocument.drawingml.chart+xml"/>
  <Override PartName="/ppt/charts/chart7.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37"/>
  </p:notesMasterIdLst>
  <p:sldIdLst>
    <p:sldId id="256" r:id="rId2"/>
    <p:sldId id="257" r:id="rId3"/>
    <p:sldId id="258" r:id="rId4"/>
    <p:sldId id="259" r:id="rId5"/>
    <p:sldId id="260" r:id="rId6"/>
    <p:sldId id="277" r:id="rId7"/>
    <p:sldId id="302" r:id="rId8"/>
    <p:sldId id="303" r:id="rId9"/>
    <p:sldId id="261" r:id="rId10"/>
    <p:sldId id="262" r:id="rId11"/>
    <p:sldId id="263" r:id="rId12"/>
    <p:sldId id="264" r:id="rId13"/>
    <p:sldId id="265" r:id="rId14"/>
    <p:sldId id="270" r:id="rId15"/>
    <p:sldId id="300" r:id="rId16"/>
    <p:sldId id="301" r:id="rId17"/>
    <p:sldId id="271" r:id="rId18"/>
    <p:sldId id="268" r:id="rId19"/>
    <p:sldId id="269" r:id="rId20"/>
    <p:sldId id="285" r:id="rId21"/>
    <p:sldId id="286" r:id="rId22"/>
    <p:sldId id="294" r:id="rId23"/>
    <p:sldId id="295" r:id="rId24"/>
    <p:sldId id="287" r:id="rId25"/>
    <p:sldId id="296" r:id="rId26"/>
    <p:sldId id="297" r:id="rId27"/>
    <p:sldId id="288" r:id="rId28"/>
    <p:sldId id="298" r:id="rId29"/>
    <p:sldId id="289" r:id="rId30"/>
    <p:sldId id="290" r:id="rId31"/>
    <p:sldId id="291" r:id="rId32"/>
    <p:sldId id="299" r:id="rId33"/>
    <p:sldId id="280" r:id="rId34"/>
    <p:sldId id="282" r:id="rId35"/>
    <p:sldId id="281" r:id="rId36"/>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9632" autoAdjust="0"/>
    <p:restoredTop sz="94660"/>
  </p:normalViewPr>
  <p:slideViewPr>
    <p:cSldViewPr>
      <p:cViewPr varScale="1">
        <p:scale>
          <a:sx n="82" d="100"/>
          <a:sy n="82" d="100"/>
        </p:scale>
        <p:origin x="-792" y="-78"/>
      </p:cViewPr>
      <p:guideLst>
        <p:guide orient="horz" pos="1800"/>
        <p:guide pos="2880"/>
      </p:guideLst>
    </p:cSldViewPr>
  </p:slideViewPr>
  <p:notesTextViewPr>
    <p:cViewPr>
      <p:scale>
        <a:sx n="100" d="100"/>
        <a:sy n="100" d="100"/>
      </p:scale>
      <p:origin x="0" y="0"/>
    </p:cViewPr>
  </p:notesTextViewPr>
  <p:sorterViewPr>
    <p:cViewPr>
      <p:scale>
        <a:sx n="66" d="100"/>
        <a:sy n="66" d="100"/>
      </p:scale>
      <p:origin x="0" y="732"/>
    </p:cViewPr>
  </p:sorterViewPr>
  <p:notesViewPr>
    <p:cSldViewPr>
      <p:cViewPr varScale="1">
        <p:scale>
          <a:sx n="55" d="100"/>
          <a:sy n="55" d="100"/>
        </p:scale>
        <p:origin x="-290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oleObject" Target="file:///D:\Techno%20India%20University\Semester%203\ESD\Case%20Study%20Resul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Techno%20India%20University\Semester%203\ESD\Case%20Study%20Result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Techno%20India%20University\Semester%203\ESD\Case%20Study%20Result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Techno%20India%20University\Semester%203\ESD\Case%20Study%20Result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Techno%20India%20University\Semester%203\ESD\Case%20Study%20Result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Techno%20India%20University\Semester%203\ESD\Case%20Study%20Results.xlsx" TargetMode="Externa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13"/>
  <c:chart>
    <c:autoTitleDeleted val="1"/>
    <c:view3D>
      <c:rotX val="10"/>
      <c:rotY val="0"/>
      <c:perspective val="30"/>
    </c:view3D>
    <c:plotArea>
      <c:layout>
        <c:manualLayout>
          <c:layoutTarget val="inner"/>
          <c:xMode val="edge"/>
          <c:yMode val="edge"/>
          <c:x val="0.1056165728691956"/>
          <c:y val="4.4995013921132337E-2"/>
          <c:w val="0.7887391218834372"/>
          <c:h val="0.8335199873552589"/>
        </c:manualLayout>
      </c:layout>
      <c:bar3DChart>
        <c:barDir val="col"/>
        <c:grouping val="standard"/>
        <c:ser>
          <c:idx val="0"/>
          <c:order val="0"/>
          <c:tx>
            <c:v>Camera</c:v>
          </c:tx>
          <c:cat>
            <c:strRef>
              <c:f>Sheet1!$C$8:$C$13</c:f>
              <c:strCache>
                <c:ptCount val="6"/>
                <c:pt idx="0">
                  <c:v>Realme 5S</c:v>
                </c:pt>
                <c:pt idx="1">
                  <c:v>Redmi Note 7 Pro</c:v>
                </c:pt>
                <c:pt idx="2">
                  <c:v>Samsung M30 S</c:v>
                </c:pt>
                <c:pt idx="3">
                  <c:v>Poco F1</c:v>
                </c:pt>
                <c:pt idx="4">
                  <c:v>Realme XT</c:v>
                </c:pt>
                <c:pt idx="5">
                  <c:v>Galaxy A50S</c:v>
                </c:pt>
              </c:strCache>
            </c:strRef>
          </c:cat>
          <c:val>
            <c:numRef>
              <c:f>Sheet1!$E$8:$E$13</c:f>
              <c:numCache>
                <c:formatCode>0.000</c:formatCode>
                <c:ptCount val="6"/>
                <c:pt idx="0" formatCode="General">
                  <c:v>7.375</c:v>
                </c:pt>
                <c:pt idx="1">
                  <c:v>7.2</c:v>
                </c:pt>
                <c:pt idx="2" formatCode="General">
                  <c:v>7.3330000000000002</c:v>
                </c:pt>
                <c:pt idx="3" formatCode="General">
                  <c:v>8.2139999999999986</c:v>
                </c:pt>
                <c:pt idx="4">
                  <c:v>7.75</c:v>
                </c:pt>
                <c:pt idx="5" formatCode="General">
                  <c:v>6.7859999999999996</c:v>
                </c:pt>
              </c:numCache>
            </c:numRef>
          </c:val>
        </c:ser>
        <c:shape val="box"/>
        <c:axId val="63163008"/>
        <c:axId val="62653184"/>
        <c:axId val="61988864"/>
      </c:bar3DChart>
      <c:catAx>
        <c:axId val="63163008"/>
        <c:scaling>
          <c:orientation val="minMax"/>
        </c:scaling>
        <c:axPos val="b"/>
        <c:title>
          <c:tx>
            <c:rich>
              <a:bodyPr/>
              <a:lstStyle/>
              <a:p>
                <a:pPr>
                  <a:defRPr/>
                </a:pPr>
                <a:r>
                  <a:rPr lang="en-US"/>
                  <a:t>Camera Rating</a:t>
                </a:r>
              </a:p>
            </c:rich>
          </c:tx>
          <c:layout>
            <c:manualLayout>
              <c:xMode val="edge"/>
              <c:yMode val="edge"/>
              <c:x val="0.42271679512961147"/>
              <c:y val="0.85715115397809416"/>
            </c:manualLayout>
          </c:layout>
        </c:title>
        <c:numFmt formatCode="General" sourceLinked="1"/>
        <c:majorTickMark val="none"/>
        <c:tickLblPos val="nextTo"/>
        <c:crossAx val="62653184"/>
        <c:crosses val="autoZero"/>
        <c:auto val="1"/>
        <c:lblAlgn val="ctr"/>
        <c:lblOffset val="100"/>
      </c:catAx>
      <c:valAx>
        <c:axId val="62653184"/>
        <c:scaling>
          <c:orientation val="minMax"/>
        </c:scaling>
        <c:axPos val="l"/>
        <c:majorGridlines/>
        <c:title>
          <c:tx>
            <c:rich>
              <a:bodyPr/>
              <a:lstStyle/>
              <a:p>
                <a:pPr>
                  <a:defRPr/>
                </a:pPr>
                <a:r>
                  <a:rPr lang="en-US"/>
                  <a:t>Average Rating</a:t>
                </a:r>
              </a:p>
            </c:rich>
          </c:tx>
          <c:layout/>
        </c:title>
        <c:numFmt formatCode="General" sourceLinked="1"/>
        <c:tickLblPos val="nextTo"/>
        <c:crossAx val="63163008"/>
        <c:crosses val="autoZero"/>
        <c:crossBetween val="between"/>
      </c:valAx>
      <c:serAx>
        <c:axId val="61988864"/>
        <c:scaling>
          <c:orientation val="minMax"/>
        </c:scaling>
        <c:delete val="1"/>
        <c:axPos val="b"/>
        <c:majorTickMark val="none"/>
        <c:tickLblPos val="nextTo"/>
        <c:crossAx val="62653184"/>
        <c:crosses val="autoZero"/>
      </c:serAx>
    </c:plotArea>
    <c:legend>
      <c:legendPos val="r"/>
      <c:layout>
        <c:manualLayout>
          <c:xMode val="edge"/>
          <c:yMode val="edge"/>
          <c:x val="0.88566323624446774"/>
          <c:y val="0.46335782495273198"/>
          <c:w val="0.11201965057933302"/>
          <c:h val="7.3284350094536113E-2"/>
        </c:manualLayout>
      </c:layout>
    </c:legend>
    <c:plotVisOnly val="1"/>
  </c:chart>
  <c:txPr>
    <a:bodyPr/>
    <a:lstStyle/>
    <a:p>
      <a:pPr>
        <a:defRPr sz="9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35"/>
  <c:chart>
    <c:autoTitleDeleted val="1"/>
    <c:view3D>
      <c:rotX val="10"/>
      <c:rotY val="0"/>
      <c:perspective val="0"/>
    </c:view3D>
    <c:plotArea>
      <c:layout>
        <c:manualLayout>
          <c:layoutTarget val="inner"/>
          <c:xMode val="edge"/>
          <c:yMode val="edge"/>
          <c:x val="0.16729961639410459"/>
          <c:y val="3.4715957859747536E-2"/>
          <c:w val="0.73165152432869041"/>
          <c:h val="0.85471384060877542"/>
        </c:manualLayout>
      </c:layout>
      <c:bar3DChart>
        <c:barDir val="bar"/>
        <c:grouping val="clustered"/>
        <c:ser>
          <c:idx val="0"/>
          <c:order val="0"/>
          <c:tx>
            <c:v>Camera</c:v>
          </c:tx>
          <c:cat>
            <c:strRef>
              <c:f>Sheet1!$C$8:$C$13</c:f>
              <c:strCache>
                <c:ptCount val="6"/>
                <c:pt idx="0">
                  <c:v>Realme 5S</c:v>
                </c:pt>
                <c:pt idx="1">
                  <c:v>Redmi Note 7 Pro</c:v>
                </c:pt>
                <c:pt idx="2">
                  <c:v>Samsung M30 S</c:v>
                </c:pt>
                <c:pt idx="3">
                  <c:v>Poco F1</c:v>
                </c:pt>
                <c:pt idx="4">
                  <c:v>Realme XT</c:v>
                </c:pt>
                <c:pt idx="5">
                  <c:v>Galaxy A50S</c:v>
                </c:pt>
              </c:strCache>
            </c:strRef>
          </c:cat>
          <c:val>
            <c:numRef>
              <c:f>Sheet1!$F$8:$F$13</c:f>
              <c:numCache>
                <c:formatCode>0.00</c:formatCode>
                <c:ptCount val="6"/>
                <c:pt idx="0">
                  <c:v>9833.3330000000005</c:v>
                </c:pt>
                <c:pt idx="1">
                  <c:v>9600</c:v>
                </c:pt>
                <c:pt idx="2">
                  <c:v>9777.3330000000005</c:v>
                </c:pt>
                <c:pt idx="3">
                  <c:v>10952</c:v>
                </c:pt>
                <c:pt idx="4">
                  <c:v>10333.333000000002</c:v>
                </c:pt>
                <c:pt idx="5">
                  <c:v>9048</c:v>
                </c:pt>
              </c:numCache>
            </c:numRef>
          </c:val>
        </c:ser>
        <c:ser>
          <c:idx val="1"/>
          <c:order val="1"/>
          <c:tx>
            <c:v>Price</c:v>
          </c:tx>
          <c:cat>
            <c:strRef>
              <c:f>Sheet1!$C$8:$C$13</c:f>
              <c:strCache>
                <c:ptCount val="6"/>
                <c:pt idx="0">
                  <c:v>Realme 5S</c:v>
                </c:pt>
                <c:pt idx="1">
                  <c:v>Redmi Note 7 Pro</c:v>
                </c:pt>
                <c:pt idx="2">
                  <c:v>Samsung M30 S</c:v>
                </c:pt>
                <c:pt idx="3">
                  <c:v>Poco F1</c:v>
                </c:pt>
                <c:pt idx="4">
                  <c:v>Realme XT</c:v>
                </c:pt>
                <c:pt idx="5">
                  <c:v>Galaxy A50S</c:v>
                </c:pt>
              </c:strCache>
            </c:strRef>
          </c:cat>
          <c:val>
            <c:numRef>
              <c:f>Sheet1!$D$8:$D$13</c:f>
              <c:numCache>
                <c:formatCode>#,##0</c:formatCode>
                <c:ptCount val="6"/>
                <c:pt idx="0">
                  <c:v>12999</c:v>
                </c:pt>
                <c:pt idx="1">
                  <c:v>12999</c:v>
                </c:pt>
                <c:pt idx="2">
                  <c:v>12999</c:v>
                </c:pt>
                <c:pt idx="3">
                  <c:v>16999</c:v>
                </c:pt>
                <c:pt idx="4">
                  <c:v>17999</c:v>
                </c:pt>
                <c:pt idx="5">
                  <c:v>17999</c:v>
                </c:pt>
              </c:numCache>
            </c:numRef>
          </c:val>
        </c:ser>
        <c:gapWidth val="300"/>
        <c:shape val="box"/>
        <c:axId val="62680448"/>
        <c:axId val="62690432"/>
        <c:axId val="0"/>
      </c:bar3DChart>
      <c:catAx>
        <c:axId val="62680448"/>
        <c:scaling>
          <c:orientation val="minMax"/>
        </c:scaling>
        <c:axPos val="l"/>
        <c:majorTickMark val="none"/>
        <c:tickLblPos val="nextTo"/>
        <c:crossAx val="62690432"/>
        <c:crosses val="autoZero"/>
        <c:auto val="1"/>
        <c:lblAlgn val="ctr"/>
        <c:lblOffset val="100"/>
      </c:catAx>
      <c:valAx>
        <c:axId val="62690432"/>
        <c:scaling>
          <c:orientation val="minMax"/>
        </c:scaling>
        <c:axPos val="b"/>
        <c:majorGridlines/>
        <c:minorGridlines/>
        <c:numFmt formatCode="0.00" sourceLinked="1"/>
        <c:tickLblPos val="nextTo"/>
        <c:crossAx val="62680448"/>
        <c:crosses val="autoZero"/>
        <c:crossBetween val="between"/>
      </c:valAx>
    </c:plotArea>
    <c:legend>
      <c:legendPos val="r"/>
      <c:layout/>
    </c:legend>
    <c:plotVisOnly val="1"/>
  </c:chart>
  <c:txPr>
    <a:bodyPr/>
    <a:lstStyle/>
    <a:p>
      <a:pPr>
        <a:defRPr sz="9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style val="10"/>
  <c:chart>
    <c:autoTitleDeleted val="1"/>
    <c:view3D>
      <c:rotX val="20"/>
      <c:rAngAx val="1"/>
    </c:view3D>
    <c:plotArea>
      <c:layout/>
      <c:bar3DChart>
        <c:barDir val="col"/>
        <c:grouping val="clustered"/>
        <c:ser>
          <c:idx val="0"/>
          <c:order val="0"/>
          <c:tx>
            <c:v>Rating</c:v>
          </c:tx>
          <c:cat>
            <c:strRef>
              <c:f>Sheet1!$B$50:$B$52</c:f>
              <c:strCache>
                <c:ptCount val="3"/>
                <c:pt idx="0">
                  <c:v>Realme 5S</c:v>
                </c:pt>
                <c:pt idx="1">
                  <c:v>Realme XT</c:v>
                </c:pt>
                <c:pt idx="2">
                  <c:v>Realme X2 Pro</c:v>
                </c:pt>
              </c:strCache>
            </c:strRef>
          </c:cat>
          <c:val>
            <c:numRef>
              <c:f>Sheet1!$F$50:$F$52</c:f>
              <c:numCache>
                <c:formatCode>0.00</c:formatCode>
                <c:ptCount val="3"/>
                <c:pt idx="0" formatCode="General">
                  <c:v>35.790000000000013</c:v>
                </c:pt>
                <c:pt idx="1">
                  <c:v>38.200000000000003</c:v>
                </c:pt>
                <c:pt idx="2" formatCode="General">
                  <c:v>40.220000000000013</c:v>
                </c:pt>
              </c:numCache>
            </c:numRef>
          </c:val>
        </c:ser>
        <c:shape val="box"/>
        <c:axId val="62784256"/>
        <c:axId val="62785792"/>
        <c:axId val="0"/>
      </c:bar3DChart>
      <c:catAx>
        <c:axId val="62784256"/>
        <c:scaling>
          <c:orientation val="minMax"/>
        </c:scaling>
        <c:axPos val="b"/>
        <c:majorTickMark val="none"/>
        <c:tickLblPos val="nextTo"/>
        <c:crossAx val="62785792"/>
        <c:crosses val="autoZero"/>
        <c:auto val="1"/>
        <c:lblAlgn val="ctr"/>
        <c:lblOffset val="100"/>
      </c:catAx>
      <c:valAx>
        <c:axId val="62785792"/>
        <c:scaling>
          <c:orientation val="minMax"/>
        </c:scaling>
        <c:axPos val="l"/>
        <c:majorGridlines/>
        <c:title>
          <c:tx>
            <c:rich>
              <a:bodyPr/>
              <a:lstStyle/>
              <a:p>
                <a:pPr>
                  <a:defRPr/>
                </a:pPr>
                <a:r>
                  <a:rPr lang="en-US"/>
                  <a:t>Average</a:t>
                </a:r>
                <a:r>
                  <a:rPr lang="en-US" baseline="0"/>
                  <a:t>  </a:t>
                </a:r>
                <a:r>
                  <a:rPr lang="en-US"/>
                  <a:t>Rating</a:t>
                </a:r>
              </a:p>
            </c:rich>
          </c:tx>
        </c:title>
        <c:numFmt formatCode="General" sourceLinked="1"/>
        <c:majorTickMark val="none"/>
        <c:tickLblPos val="nextTo"/>
        <c:crossAx val="62784256"/>
        <c:crosses val="autoZero"/>
        <c:crossBetween val="between"/>
      </c:valAx>
      <c:dTable>
        <c:showHorzBorder val="1"/>
        <c:showVertBorder val="1"/>
        <c:showOutline val="1"/>
        <c:showKeys val="1"/>
      </c:dTable>
    </c:plotArea>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style val="35"/>
  <c:chart>
    <c:autoTitleDeleted val="1"/>
    <c:view3D>
      <c:rotY val="30"/>
      <c:rAngAx val="1"/>
    </c:view3D>
    <c:plotArea>
      <c:layout>
        <c:manualLayout>
          <c:layoutTarget val="inner"/>
          <c:xMode val="edge"/>
          <c:yMode val="edge"/>
          <c:x val="0.19518438320209974"/>
          <c:y val="8.0818215588480707E-2"/>
          <c:w val="0.81793949440530556"/>
          <c:h val="0.69094518637606495"/>
        </c:manualLayout>
      </c:layout>
      <c:bar3DChart>
        <c:barDir val="col"/>
        <c:grouping val="clustered"/>
        <c:ser>
          <c:idx val="0"/>
          <c:order val="0"/>
          <c:tx>
            <c:v>Scaled Rating</c:v>
          </c:tx>
          <c:cat>
            <c:strRef>
              <c:f>Sheet1!$B$50:$B$52</c:f>
              <c:strCache>
                <c:ptCount val="3"/>
                <c:pt idx="0">
                  <c:v>Realme 5S</c:v>
                </c:pt>
                <c:pt idx="1">
                  <c:v>Realme XT</c:v>
                </c:pt>
                <c:pt idx="2">
                  <c:v>Realme X2 Pro</c:v>
                </c:pt>
              </c:strCache>
            </c:strRef>
          </c:cat>
          <c:val>
            <c:numRef>
              <c:f>Sheet1!$G$50:$G$52</c:f>
              <c:numCache>
                <c:formatCode>0</c:formatCode>
                <c:ptCount val="3"/>
                <c:pt idx="0">
                  <c:v>7158</c:v>
                </c:pt>
                <c:pt idx="1">
                  <c:v>7640</c:v>
                </c:pt>
                <c:pt idx="2">
                  <c:v>8044</c:v>
                </c:pt>
              </c:numCache>
            </c:numRef>
          </c:val>
        </c:ser>
        <c:ser>
          <c:idx val="1"/>
          <c:order val="1"/>
          <c:tx>
            <c:v>Price</c:v>
          </c:tx>
          <c:cat>
            <c:strRef>
              <c:f>Sheet1!$B$50:$B$52</c:f>
              <c:strCache>
                <c:ptCount val="3"/>
                <c:pt idx="0">
                  <c:v>Realme 5S</c:v>
                </c:pt>
                <c:pt idx="1">
                  <c:v>Realme XT</c:v>
                </c:pt>
                <c:pt idx="2">
                  <c:v>Realme X2 Pro</c:v>
                </c:pt>
              </c:strCache>
            </c:strRef>
          </c:cat>
          <c:val>
            <c:numRef>
              <c:f>Sheet1!$C$50:$C$52</c:f>
              <c:numCache>
                <c:formatCode>#,##0</c:formatCode>
                <c:ptCount val="3"/>
                <c:pt idx="0">
                  <c:v>12999</c:v>
                </c:pt>
                <c:pt idx="1">
                  <c:v>17999</c:v>
                </c:pt>
                <c:pt idx="2">
                  <c:v>26999</c:v>
                </c:pt>
              </c:numCache>
            </c:numRef>
          </c:val>
        </c:ser>
        <c:shape val="box"/>
        <c:axId val="62829696"/>
        <c:axId val="62831232"/>
        <c:axId val="0"/>
      </c:bar3DChart>
      <c:catAx>
        <c:axId val="62829696"/>
        <c:scaling>
          <c:orientation val="minMax"/>
        </c:scaling>
        <c:axPos val="b"/>
        <c:majorTickMark val="none"/>
        <c:tickLblPos val="nextTo"/>
        <c:crossAx val="62831232"/>
        <c:crosses val="autoZero"/>
        <c:auto val="1"/>
        <c:lblAlgn val="ctr"/>
        <c:lblOffset val="100"/>
      </c:catAx>
      <c:valAx>
        <c:axId val="62831232"/>
        <c:scaling>
          <c:orientation val="minMax"/>
        </c:scaling>
        <c:axPos val="l"/>
        <c:majorGridlines/>
        <c:title>
          <c:tx>
            <c:rich>
              <a:bodyPr/>
              <a:lstStyle/>
              <a:p>
                <a:pPr>
                  <a:defRPr/>
                </a:pPr>
                <a:r>
                  <a:rPr lang="en-US"/>
                  <a:t>Scaled  Reference</a:t>
                </a:r>
              </a:p>
            </c:rich>
          </c:tx>
        </c:title>
        <c:numFmt formatCode="0" sourceLinked="1"/>
        <c:majorTickMark val="none"/>
        <c:tickLblPos val="nextTo"/>
        <c:crossAx val="62829696"/>
        <c:crosses val="autoZero"/>
        <c:crossBetween val="between"/>
      </c:valAx>
      <c:dTable>
        <c:showHorzBorder val="1"/>
        <c:showVertBorder val="1"/>
        <c:showOutline val="1"/>
        <c:showKeys val="1"/>
      </c:dTable>
    </c:plotArea>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style val="21"/>
  <c:chart>
    <c:title>
      <c:tx>
        <c:rich>
          <a:bodyPr/>
          <a:lstStyle/>
          <a:p>
            <a:pPr>
              <a:defRPr/>
            </a:pPr>
            <a:r>
              <a:rPr lang="en-US"/>
              <a:t>Price vs Battery</a:t>
            </a:r>
          </a:p>
        </c:rich>
      </c:tx>
    </c:title>
    <c:view3D>
      <c:rotX val="10"/>
      <c:rotY val="80"/>
      <c:perspective val="10"/>
    </c:view3D>
    <c:plotArea>
      <c:layout/>
      <c:bar3DChart>
        <c:barDir val="col"/>
        <c:grouping val="standard"/>
        <c:ser>
          <c:idx val="0"/>
          <c:order val="0"/>
          <c:tx>
            <c:v>Scaled Rating</c:v>
          </c:tx>
          <c:cat>
            <c:strRef>
              <c:f>Sheet1!$C$89:$C$90</c:f>
              <c:strCache>
                <c:ptCount val="2"/>
                <c:pt idx="0">
                  <c:v>Realme X2 Pro</c:v>
                </c:pt>
                <c:pt idx="1">
                  <c:v>Xiaomi K20 Pro</c:v>
                </c:pt>
              </c:strCache>
            </c:strRef>
          </c:cat>
          <c:val>
            <c:numRef>
              <c:f>Sheet1!$H$89:$H$90</c:f>
              <c:numCache>
                <c:formatCode>General</c:formatCode>
                <c:ptCount val="2"/>
                <c:pt idx="0">
                  <c:v>8450</c:v>
                </c:pt>
                <c:pt idx="1">
                  <c:v>14450</c:v>
                </c:pt>
              </c:numCache>
            </c:numRef>
          </c:val>
        </c:ser>
        <c:ser>
          <c:idx val="1"/>
          <c:order val="1"/>
          <c:tx>
            <c:v>Price</c:v>
          </c:tx>
          <c:cat>
            <c:strRef>
              <c:f>Sheet1!$C$89:$C$90</c:f>
              <c:strCache>
                <c:ptCount val="2"/>
                <c:pt idx="0">
                  <c:v>Realme X2 Pro</c:v>
                </c:pt>
                <c:pt idx="1">
                  <c:v>Xiaomi K20 Pro</c:v>
                </c:pt>
              </c:strCache>
            </c:strRef>
          </c:cat>
          <c:val>
            <c:numRef>
              <c:f>Sheet1!$D$89:$D$90</c:f>
              <c:numCache>
                <c:formatCode>#,##0</c:formatCode>
                <c:ptCount val="2"/>
                <c:pt idx="0">
                  <c:v>26990</c:v>
                </c:pt>
                <c:pt idx="1">
                  <c:v>24999</c:v>
                </c:pt>
              </c:numCache>
            </c:numRef>
          </c:val>
        </c:ser>
        <c:shape val="box"/>
        <c:axId val="63900288"/>
        <c:axId val="63922560"/>
        <c:axId val="62488064"/>
      </c:bar3DChart>
      <c:catAx>
        <c:axId val="63900288"/>
        <c:scaling>
          <c:orientation val="minMax"/>
        </c:scaling>
        <c:axPos val="b"/>
        <c:majorTickMark val="none"/>
        <c:tickLblPos val="nextTo"/>
        <c:crossAx val="63922560"/>
        <c:crosses val="autoZero"/>
        <c:auto val="1"/>
        <c:lblAlgn val="ctr"/>
        <c:lblOffset val="100"/>
      </c:catAx>
      <c:valAx>
        <c:axId val="63922560"/>
        <c:scaling>
          <c:orientation val="minMax"/>
        </c:scaling>
        <c:axPos val="l"/>
        <c:majorGridlines/>
        <c:numFmt formatCode="General" sourceLinked="1"/>
        <c:majorTickMark val="none"/>
        <c:tickLblPos val="nextTo"/>
        <c:crossAx val="63900288"/>
        <c:crosses val="autoZero"/>
        <c:crossBetween val="between"/>
      </c:valAx>
      <c:serAx>
        <c:axId val="62488064"/>
        <c:scaling>
          <c:orientation val="minMax"/>
        </c:scaling>
        <c:delete val="1"/>
        <c:axPos val="b"/>
        <c:majorTickMark val="none"/>
        <c:tickLblPos val="nextTo"/>
        <c:crossAx val="63922560"/>
        <c:crosses val="autoZero"/>
      </c:serAx>
    </c:plotArea>
    <c:legend>
      <c:legendPos val="r"/>
    </c:legend>
    <c:plotVisOnly val="1"/>
  </c:chart>
  <c:txPr>
    <a:bodyPr/>
    <a:lstStyle/>
    <a:p>
      <a:pPr>
        <a:defRPr sz="900"/>
      </a:pPr>
      <a:endParaRPr lang="en-U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style val="13"/>
  <c:chart>
    <c:title>
      <c:tx>
        <c:rich>
          <a:bodyPr/>
          <a:lstStyle/>
          <a:p>
            <a:pPr>
              <a:defRPr/>
            </a:pPr>
            <a:r>
              <a:rPr lang="en-US"/>
              <a:t>Average Battery Rating</a:t>
            </a:r>
          </a:p>
        </c:rich>
      </c:tx>
    </c:title>
    <c:plotArea>
      <c:layout/>
      <c:doughnutChart>
        <c:varyColors val="1"/>
        <c:ser>
          <c:idx val="0"/>
          <c:order val="0"/>
          <c:tx>
            <c:v>Average Rating</c:v>
          </c:tx>
          <c:explosion val="25"/>
          <c:dLbls>
            <c:showPercent val="1"/>
          </c:dLbls>
          <c:cat>
            <c:strRef>
              <c:f>Sheet1!$C$89:$C$90</c:f>
              <c:strCache>
                <c:ptCount val="2"/>
                <c:pt idx="0">
                  <c:v>Realme X2 Pro</c:v>
                </c:pt>
                <c:pt idx="1">
                  <c:v>Xiaomi K20 Pro</c:v>
                </c:pt>
              </c:strCache>
            </c:strRef>
          </c:cat>
          <c:val>
            <c:numRef>
              <c:f>Sheet1!$G$89:$G$90</c:f>
              <c:numCache>
                <c:formatCode>0.00</c:formatCode>
                <c:ptCount val="2"/>
                <c:pt idx="0" formatCode="General">
                  <c:v>8.4500000000000028</c:v>
                </c:pt>
                <c:pt idx="1">
                  <c:v>14.450000000000006</c:v>
                </c:pt>
              </c:numCache>
            </c:numRef>
          </c:val>
        </c:ser>
        <c:dLbls>
          <c:showPercent val="1"/>
        </c:dLbls>
        <c:firstSliceAng val="0"/>
        <c:holeSize val="50"/>
      </c:doughnutChart>
    </c:plotArea>
    <c:legend>
      <c:legendPos val="r"/>
    </c:legend>
    <c:plotVisOnly val="1"/>
  </c:chart>
  <c:txPr>
    <a:bodyPr/>
    <a:lstStyle/>
    <a:p>
      <a:pPr>
        <a:defRPr sz="900"/>
      </a:pPr>
      <a:endParaRPr lang="en-US"/>
    </a:p>
  </c:tx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smtClean="0"/>
              <a:t>Expected  Growth</a:t>
            </a:r>
            <a:endParaRPr lang="en-US" dirty="0"/>
          </a:p>
        </c:rich>
      </c:tx>
    </c:title>
    <c:plotArea>
      <c:layout/>
      <c:lineChart>
        <c:grouping val="standard"/>
        <c:ser>
          <c:idx val="0"/>
          <c:order val="0"/>
          <c:tx>
            <c:strRef>
              <c:f>Sheet1!$B$1</c:f>
              <c:strCache>
                <c:ptCount val="1"/>
                <c:pt idx="0">
                  <c:v>Investment</c:v>
                </c:pt>
              </c:strCache>
            </c:strRef>
          </c:tx>
          <c:marker>
            <c:symbol val="none"/>
          </c:marker>
          <c:cat>
            <c:strRef>
              <c:f>Sheet1!$A$2:$A$11</c:f>
              <c:strCache>
                <c:ptCount val="10"/>
                <c:pt idx="0">
                  <c:v>1st</c:v>
                </c:pt>
                <c:pt idx="1">
                  <c:v>2nd</c:v>
                </c:pt>
                <c:pt idx="2">
                  <c:v>3rd</c:v>
                </c:pt>
                <c:pt idx="3">
                  <c:v>4th</c:v>
                </c:pt>
                <c:pt idx="4">
                  <c:v>5th</c:v>
                </c:pt>
                <c:pt idx="5">
                  <c:v>6th</c:v>
                </c:pt>
                <c:pt idx="6">
                  <c:v>7th</c:v>
                </c:pt>
                <c:pt idx="7">
                  <c:v>8th</c:v>
                </c:pt>
                <c:pt idx="8">
                  <c:v>9th</c:v>
                </c:pt>
                <c:pt idx="9">
                  <c:v>10th</c:v>
                </c:pt>
              </c:strCache>
            </c:strRef>
          </c:cat>
          <c:val>
            <c:numRef>
              <c:f>Sheet1!$B$2:$B$11</c:f>
              <c:numCache>
                <c:formatCode>General</c:formatCode>
                <c:ptCount val="10"/>
                <c:pt idx="0">
                  <c:v>1900000</c:v>
                </c:pt>
                <c:pt idx="1">
                  <c:v>3700000</c:v>
                </c:pt>
                <c:pt idx="2">
                  <c:v>5500000</c:v>
                </c:pt>
                <c:pt idx="3">
                  <c:v>7400000</c:v>
                </c:pt>
                <c:pt idx="4">
                  <c:v>9233333.3333333302</c:v>
                </c:pt>
                <c:pt idx="5">
                  <c:v>11083333.3333333</c:v>
                </c:pt>
                <c:pt idx="6">
                  <c:v>12933333.3333333</c:v>
                </c:pt>
                <c:pt idx="7">
                  <c:v>14783333.3333333</c:v>
                </c:pt>
                <c:pt idx="8">
                  <c:v>16633333.3333333</c:v>
                </c:pt>
                <c:pt idx="9">
                  <c:v>18483333.333333299</c:v>
                </c:pt>
              </c:numCache>
            </c:numRef>
          </c:val>
        </c:ser>
        <c:ser>
          <c:idx val="1"/>
          <c:order val="1"/>
          <c:tx>
            <c:strRef>
              <c:f>Sheet1!$C$1</c:f>
              <c:strCache>
                <c:ptCount val="1"/>
                <c:pt idx="0">
                  <c:v>Revenue</c:v>
                </c:pt>
              </c:strCache>
            </c:strRef>
          </c:tx>
          <c:marker>
            <c:symbol val="none"/>
          </c:marker>
          <c:cat>
            <c:strRef>
              <c:f>Sheet1!$A$2:$A$11</c:f>
              <c:strCache>
                <c:ptCount val="10"/>
                <c:pt idx="0">
                  <c:v>1st</c:v>
                </c:pt>
                <c:pt idx="1">
                  <c:v>2nd</c:v>
                </c:pt>
                <c:pt idx="2">
                  <c:v>3rd</c:v>
                </c:pt>
                <c:pt idx="3">
                  <c:v>4th</c:v>
                </c:pt>
                <c:pt idx="4">
                  <c:v>5th</c:v>
                </c:pt>
                <c:pt idx="5">
                  <c:v>6th</c:v>
                </c:pt>
                <c:pt idx="6">
                  <c:v>7th</c:v>
                </c:pt>
                <c:pt idx="7">
                  <c:v>8th</c:v>
                </c:pt>
                <c:pt idx="8">
                  <c:v>9th</c:v>
                </c:pt>
                <c:pt idx="9">
                  <c:v>10th</c:v>
                </c:pt>
              </c:strCache>
            </c:strRef>
          </c:cat>
          <c:val>
            <c:numRef>
              <c:f>Sheet1!$C$2:$C$11</c:f>
              <c:numCache>
                <c:formatCode>General</c:formatCode>
                <c:ptCount val="10"/>
                <c:pt idx="0">
                  <c:v>2270000</c:v>
                </c:pt>
                <c:pt idx="1">
                  <c:v>4540000</c:v>
                </c:pt>
                <c:pt idx="2">
                  <c:v>6810000</c:v>
                </c:pt>
                <c:pt idx="3">
                  <c:v>9080000</c:v>
                </c:pt>
                <c:pt idx="4">
                  <c:v>11350000</c:v>
                </c:pt>
                <c:pt idx="5">
                  <c:v>13620000</c:v>
                </c:pt>
                <c:pt idx="6">
                  <c:v>15890000</c:v>
                </c:pt>
                <c:pt idx="7">
                  <c:v>18160000</c:v>
                </c:pt>
                <c:pt idx="8">
                  <c:v>20430000</c:v>
                </c:pt>
                <c:pt idx="9">
                  <c:v>22700000</c:v>
                </c:pt>
              </c:numCache>
            </c:numRef>
          </c:val>
        </c:ser>
        <c:marker val="1"/>
        <c:axId val="90453888"/>
        <c:axId val="90455424"/>
      </c:lineChart>
      <c:catAx>
        <c:axId val="90453888"/>
        <c:scaling>
          <c:orientation val="minMax"/>
        </c:scaling>
        <c:axPos val="b"/>
        <c:numFmt formatCode="General" sourceLinked="1"/>
        <c:majorTickMark val="none"/>
        <c:tickLblPos val="nextTo"/>
        <c:crossAx val="90455424"/>
        <c:crosses val="autoZero"/>
        <c:auto val="1"/>
        <c:lblAlgn val="ctr"/>
        <c:lblOffset val="100"/>
      </c:catAx>
      <c:valAx>
        <c:axId val="90455424"/>
        <c:scaling>
          <c:orientation val="minMax"/>
        </c:scaling>
        <c:axPos val="l"/>
        <c:majorGridlines/>
        <c:numFmt formatCode="General" sourceLinked="1"/>
        <c:majorTickMark val="none"/>
        <c:tickLblPos val="nextTo"/>
        <c:spPr>
          <a:ln w="9525">
            <a:noFill/>
          </a:ln>
        </c:spPr>
        <c:crossAx val="90453888"/>
        <c:crosses val="autoZero"/>
        <c:crossBetween val="between"/>
      </c:valAx>
    </c:plotArea>
    <c:legend>
      <c:legendPos val="b"/>
    </c:legend>
    <c:plotVisOnly val="1"/>
  </c:chart>
  <c:txPr>
    <a:bodyPr/>
    <a:lstStyle/>
    <a:p>
      <a:pPr>
        <a:defRPr sz="9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A7CFA2-5CD7-4E68-8769-3AB7BF15C3CB}" type="datetimeFigureOut">
              <a:rPr lang="en-US" smtClean="0"/>
              <a:pPr/>
              <a:t>1/23/2020</a:t>
            </a:fld>
            <a:endParaRPr lang="en-US" dirty="0"/>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40F68E-2D48-42AD-ACFE-3AEDC0653827}"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940F68E-2D48-42AD-ACFE-3AEDC0653827}"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886789"/>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460501"/>
            <a:ext cx="7772400" cy="152480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009673"/>
            <a:ext cx="7772400" cy="999753"/>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127500"/>
            <a:ext cx="9147765" cy="1593407"/>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0A45CC2-A223-4E58-9F09-1F61215311CA}" type="datetimeFigureOut">
              <a:rPr lang="en-US" smtClean="0"/>
              <a:pPr/>
              <a:t>1/23/2020</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DB152A9-F661-4F57-AD2D-05BEB8B58C2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234441"/>
            <a:ext cx="8229600" cy="3655059"/>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0A45CC2-A223-4E58-9F09-1F61215311CA}" type="datetimeFigureOut">
              <a:rPr lang="en-US" smtClean="0"/>
              <a:pPr/>
              <a:t>1/23/2020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0DB152A9-F661-4F57-AD2D-05BEB8B58C2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28867"/>
            <a:ext cx="1777470" cy="4660634"/>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28868"/>
            <a:ext cx="6324600" cy="466063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0A45CC2-A223-4E58-9F09-1F61215311CA}" type="datetimeFigureOut">
              <a:rPr lang="en-US" smtClean="0"/>
              <a:pPr/>
              <a:t>1/23/2020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0DB152A9-F661-4F57-AD2D-05BEB8B58C20}"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811390"/>
            <a:ext cx="6619244" cy="589137"/>
          </a:xfrm>
        </p:spPr>
        <p:txBody>
          <a:bodyPr lIns="71323" tIns="35662" rIns="71323" bIns="35662"/>
          <a:lstStyle>
            <a:lvl1pPr>
              <a:defRPr sz="2800"/>
            </a:lvl1pPr>
          </a:lstStyle>
          <a:p>
            <a:r>
              <a:rPr lang="en-US"/>
              <a:t>Click to edit Master title style</a:t>
            </a:r>
            <a:endParaRPr lang="en-US" dirty="0"/>
          </a:p>
        </p:txBody>
      </p:sp>
      <p:sp>
        <p:nvSpPr>
          <p:cNvPr id="3" name="Text Placeholder 2"/>
          <p:cNvSpPr>
            <a:spLocks noGrp="1"/>
          </p:cNvSpPr>
          <p:nvPr>
            <p:ph type="body" idx="1"/>
          </p:nvPr>
        </p:nvSpPr>
        <p:spPr>
          <a:xfrm>
            <a:off x="866215" y="2169585"/>
            <a:ext cx="2356409" cy="480218"/>
          </a:xfrm>
        </p:spPr>
        <p:txBody>
          <a:bodyPr lIns="71323" tIns="35662" rIns="71323" bIns="35662" anchor="b">
            <a:noAutofit/>
          </a:bodyPr>
          <a:lstStyle>
            <a:lvl1pPr marL="0" indent="0">
              <a:buNone/>
              <a:defRPr sz="1900" b="0">
                <a:solidFill>
                  <a:schemeClr val="accent1">
                    <a:lumMod val="60000"/>
                    <a:lumOff val="40000"/>
                  </a:schemeClr>
                </a:solidFill>
              </a:defRPr>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5" y="2649804"/>
            <a:ext cx="2356409" cy="2372744"/>
          </a:xfrm>
        </p:spPr>
        <p:txBody>
          <a:bodyPr lIns="71323" tIns="35662" rIns="71323" bIns="35662" anchor="t">
            <a:normAutofit/>
          </a:bodyPr>
          <a:lstStyle>
            <a:lvl1pPr marL="0" indent="0">
              <a:buNone/>
              <a:defRPr sz="1100"/>
            </a:lvl1pPr>
            <a:lvl2pPr marL="356616" indent="0">
              <a:buNone/>
              <a:defRPr sz="900"/>
            </a:lvl2pPr>
            <a:lvl3pPr marL="713232" indent="0">
              <a:buNone/>
              <a:defRPr sz="800"/>
            </a:lvl3pPr>
            <a:lvl4pPr marL="1069848" indent="0">
              <a:buNone/>
              <a:defRPr sz="700"/>
            </a:lvl4pPr>
            <a:lvl5pPr marL="1426464" indent="0">
              <a:buNone/>
              <a:defRPr sz="700"/>
            </a:lvl5pPr>
            <a:lvl6pPr marL="1783080" indent="0">
              <a:buNone/>
              <a:defRPr sz="700"/>
            </a:lvl6pPr>
            <a:lvl7pPr marL="2139696" indent="0">
              <a:buNone/>
              <a:defRPr sz="700"/>
            </a:lvl7pPr>
            <a:lvl8pPr marL="2496312" indent="0">
              <a:buNone/>
              <a:defRPr sz="700"/>
            </a:lvl8pPr>
            <a:lvl9pPr marL="2852928" indent="0">
              <a:buNone/>
              <a:defRPr sz="700"/>
            </a:lvl9pPr>
          </a:lstStyle>
          <a:p>
            <a:pPr lvl="0"/>
            <a:r>
              <a:rPr lang="en-US"/>
              <a:t>Click to edit Master text styles</a:t>
            </a:r>
          </a:p>
        </p:txBody>
      </p:sp>
      <p:sp>
        <p:nvSpPr>
          <p:cNvPr id="5" name="Text Placeholder 4"/>
          <p:cNvSpPr>
            <a:spLocks noGrp="1"/>
          </p:cNvSpPr>
          <p:nvPr>
            <p:ph type="body" sz="quarter" idx="3"/>
          </p:nvPr>
        </p:nvSpPr>
        <p:spPr>
          <a:xfrm>
            <a:off x="3384541" y="2169584"/>
            <a:ext cx="2360257" cy="480218"/>
          </a:xfrm>
        </p:spPr>
        <p:txBody>
          <a:bodyPr lIns="71323" tIns="35662" rIns="71323" bIns="35662" anchor="b">
            <a:noAutofit/>
          </a:bodyPr>
          <a:lstStyle>
            <a:lvl1pPr marL="0" indent="0">
              <a:buNone/>
              <a:defRPr sz="1900" b="0">
                <a:solidFill>
                  <a:schemeClr val="accent1">
                    <a:lumMod val="60000"/>
                    <a:lumOff val="40000"/>
                  </a:schemeClr>
                </a:solidFill>
              </a:defRPr>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649803"/>
            <a:ext cx="2360257" cy="2372744"/>
          </a:xfrm>
        </p:spPr>
        <p:txBody>
          <a:bodyPr lIns="71323" tIns="35662" rIns="71323" bIns="35662" anchor="t">
            <a:normAutofit/>
          </a:bodyPr>
          <a:lstStyle>
            <a:lvl1pPr marL="0" indent="0">
              <a:buNone/>
              <a:defRPr sz="1100"/>
            </a:lvl1pPr>
            <a:lvl2pPr marL="356616" indent="0">
              <a:buNone/>
              <a:defRPr sz="900"/>
            </a:lvl2pPr>
            <a:lvl3pPr marL="713232" indent="0">
              <a:buNone/>
              <a:defRPr sz="800"/>
            </a:lvl3pPr>
            <a:lvl4pPr marL="1069848" indent="0">
              <a:buNone/>
              <a:defRPr sz="700"/>
            </a:lvl4pPr>
            <a:lvl5pPr marL="1426464" indent="0">
              <a:buNone/>
              <a:defRPr sz="700"/>
            </a:lvl5pPr>
            <a:lvl6pPr marL="1783080" indent="0">
              <a:buNone/>
              <a:defRPr sz="700"/>
            </a:lvl6pPr>
            <a:lvl7pPr marL="2139696" indent="0">
              <a:buNone/>
              <a:defRPr sz="700"/>
            </a:lvl7pPr>
            <a:lvl8pPr marL="2496312" indent="0">
              <a:buNone/>
              <a:defRPr sz="700"/>
            </a:lvl8pPr>
            <a:lvl9pPr marL="2852928" indent="0">
              <a:buNone/>
              <a:defRPr sz="700"/>
            </a:lvl9pPr>
          </a:lstStyle>
          <a:p>
            <a:pPr lvl="0"/>
            <a:r>
              <a:rPr lang="en-US"/>
              <a:t>Click to edit Master text styles</a:t>
            </a:r>
          </a:p>
        </p:txBody>
      </p:sp>
      <p:sp>
        <p:nvSpPr>
          <p:cNvPr id="14" name="Text Placeholder 4"/>
          <p:cNvSpPr>
            <a:spLocks noGrp="1"/>
          </p:cNvSpPr>
          <p:nvPr>
            <p:ph type="body" sz="quarter" idx="13"/>
          </p:nvPr>
        </p:nvSpPr>
        <p:spPr>
          <a:xfrm>
            <a:off x="5916101" y="2169584"/>
            <a:ext cx="2359298" cy="480218"/>
          </a:xfrm>
        </p:spPr>
        <p:txBody>
          <a:bodyPr lIns="71323" tIns="35662" rIns="71323" bIns="35662" anchor="b">
            <a:noAutofit/>
          </a:bodyPr>
          <a:lstStyle>
            <a:lvl1pPr marL="0" indent="0">
              <a:buNone/>
              <a:defRPr sz="1900" b="0">
                <a:solidFill>
                  <a:schemeClr val="accent1">
                    <a:lumMod val="60000"/>
                    <a:lumOff val="40000"/>
                  </a:schemeClr>
                </a:solidFill>
              </a:defRPr>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6247" y="2649802"/>
            <a:ext cx="2359152" cy="2372744"/>
          </a:xfrm>
        </p:spPr>
        <p:txBody>
          <a:bodyPr lIns="71323" tIns="35662" rIns="71323" bIns="35662" anchor="t">
            <a:normAutofit/>
          </a:bodyPr>
          <a:lstStyle>
            <a:lvl1pPr marL="0" indent="0">
              <a:buNone/>
              <a:defRPr sz="1100"/>
            </a:lvl1pPr>
            <a:lvl2pPr marL="356616" indent="0">
              <a:buNone/>
              <a:defRPr sz="900"/>
            </a:lvl2pPr>
            <a:lvl3pPr marL="713232" indent="0">
              <a:buNone/>
              <a:defRPr sz="800"/>
            </a:lvl3pPr>
            <a:lvl4pPr marL="1069848" indent="0">
              <a:buNone/>
              <a:defRPr sz="700"/>
            </a:lvl4pPr>
            <a:lvl5pPr marL="1426464" indent="0">
              <a:buNone/>
              <a:defRPr sz="700"/>
            </a:lvl5pPr>
            <a:lvl6pPr marL="1783080" indent="0">
              <a:buNone/>
              <a:defRPr sz="700"/>
            </a:lvl6pPr>
            <a:lvl7pPr marL="2139696" indent="0">
              <a:buNone/>
              <a:defRPr sz="700"/>
            </a:lvl7pPr>
            <a:lvl8pPr marL="2496312" indent="0">
              <a:buNone/>
              <a:defRPr sz="700"/>
            </a:lvl8pPr>
            <a:lvl9pPr marL="2852928" indent="0">
              <a:buNone/>
              <a:defRPr sz="700"/>
            </a:lvl9pPr>
          </a:lstStyle>
          <a:p>
            <a:pPr lvl="0"/>
            <a:r>
              <a:rPr lang="en-US"/>
              <a:t>Click to edit Master text styles</a:t>
            </a:r>
          </a:p>
        </p:txBody>
      </p:sp>
      <p:sp>
        <p:nvSpPr>
          <p:cNvPr id="7" name="Date Placeholder 6"/>
          <p:cNvSpPr>
            <a:spLocks noGrp="1"/>
          </p:cNvSpPr>
          <p:nvPr>
            <p:ph type="dt" sz="half" idx="10"/>
          </p:nvPr>
        </p:nvSpPr>
        <p:spPr/>
        <p:txBody>
          <a:bodyPr lIns="71323" tIns="35662" rIns="71323" bIns="35662"/>
          <a:lstStyle/>
          <a:p>
            <a:fld id="{9FE86839-B9D8-4651-8783-F325ECE74E65}" type="datetimeFigureOut">
              <a:rPr lang="en-US" dirty="0"/>
              <a:pPr/>
              <a:t>1/23/2020</a:t>
            </a:fld>
            <a:endParaRPr lang="en-US" dirty="0"/>
          </a:p>
        </p:txBody>
      </p:sp>
      <p:sp>
        <p:nvSpPr>
          <p:cNvPr id="8" name="Footer Placeholder 7"/>
          <p:cNvSpPr>
            <a:spLocks noGrp="1"/>
          </p:cNvSpPr>
          <p:nvPr>
            <p:ph type="ftr" sz="quarter" idx="11"/>
          </p:nvPr>
        </p:nvSpPr>
        <p:spPr/>
        <p:txBody>
          <a:bodyPr lIns="71323" tIns="35662" rIns="71323" bIns="35662"/>
          <a:lstStyle/>
          <a:p>
            <a:endParaRPr lang="en-US" dirty="0"/>
          </a:p>
        </p:txBody>
      </p:sp>
      <p:sp>
        <p:nvSpPr>
          <p:cNvPr id="9" name="Slide Number Placeholder 8"/>
          <p:cNvSpPr>
            <a:spLocks noGrp="1"/>
          </p:cNvSpPr>
          <p:nvPr>
            <p:ph type="sldNum" sz="quarter" idx="12"/>
          </p:nvPr>
        </p:nvSpPr>
        <p:spPr/>
        <p:txBody>
          <a:bodyPr lIns="71323" tIns="35662" rIns="71323" bIns="35662"/>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0A45CC2-A223-4E58-9F09-1F61215311CA}" type="datetimeFigureOut">
              <a:rPr lang="en-US" smtClean="0"/>
              <a:pPr/>
              <a:t>1/23/2020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0DB152A9-F661-4F57-AD2D-05BEB8B58C20}"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883093"/>
            <a:ext cx="7772400" cy="15240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443093"/>
            <a:ext cx="4572000" cy="1212407"/>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0A45CC2-A223-4E58-9F09-1F61215311CA}" type="datetimeFigureOut">
              <a:rPr lang="en-US" smtClean="0"/>
              <a:pPr/>
              <a:t>1/23/2020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0DB152A9-F661-4F57-AD2D-05BEB8B58C20}" type="slidenum">
              <a:rPr lang="en-US" smtClean="0"/>
              <a:pPr/>
              <a:t>‹#›</a:t>
            </a:fld>
            <a:endParaRPr lang="en-US" dirty="0"/>
          </a:p>
        </p:txBody>
      </p:sp>
      <p:sp>
        <p:nvSpPr>
          <p:cNvPr id="7" name="Chevron 6"/>
          <p:cNvSpPr/>
          <p:nvPr/>
        </p:nvSpPr>
        <p:spPr>
          <a:xfrm>
            <a:off x="3636680" y="2504560"/>
            <a:ext cx="182880" cy="1905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2504560"/>
            <a:ext cx="182880" cy="1905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34440"/>
            <a:ext cx="4038600" cy="3771636"/>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34440"/>
            <a:ext cx="4038600" cy="3771636"/>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0A45CC2-A223-4E58-9F09-1F61215311CA}" type="datetimeFigureOut">
              <a:rPr lang="en-US" smtClean="0"/>
              <a:pPr/>
              <a:t>1/23/2020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0DB152A9-F661-4F57-AD2D-05BEB8B58C20}"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7542"/>
            <a:ext cx="8229600" cy="9525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508500"/>
            <a:ext cx="4040188" cy="635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7" y="4508500"/>
            <a:ext cx="4041775" cy="635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203579"/>
            <a:ext cx="4040188" cy="328480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203579"/>
            <a:ext cx="4041775" cy="328480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0A45CC2-A223-4E58-9F09-1F61215311CA}" type="datetimeFigureOut">
              <a:rPr lang="en-US" smtClean="0"/>
              <a:pPr/>
              <a:t>1/23/2020</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0DB152A9-F661-4F57-AD2D-05BEB8B58C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0A45CC2-A223-4E58-9F09-1F61215311CA}" type="datetimeFigureOut">
              <a:rPr lang="en-US" smtClean="0"/>
              <a:pPr/>
              <a:t>1/23/2020</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0DB152A9-F661-4F57-AD2D-05BEB8B58C20}"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0A45CC2-A223-4E58-9F09-1F61215311CA}" type="datetimeFigureOut">
              <a:rPr lang="en-US" smtClean="0"/>
              <a:pPr/>
              <a:t>1/23/2020</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0DB152A9-F661-4F57-AD2D-05BEB8B58C2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064000"/>
            <a:ext cx="7481776" cy="3810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4462585"/>
            <a:ext cx="3974592" cy="7620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28600"/>
            <a:ext cx="7479792" cy="3810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5339953"/>
            <a:ext cx="1920240" cy="304800"/>
          </a:xfrm>
        </p:spPr>
        <p:txBody>
          <a:bodyPr/>
          <a:lstStyle>
            <a:extLst/>
          </a:lstStyle>
          <a:p>
            <a:fld id="{90A45CC2-A223-4E58-9F09-1F61215311CA}" type="datetimeFigureOut">
              <a:rPr lang="en-US" smtClean="0"/>
              <a:pPr/>
              <a:t>1/23/2020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0DB152A9-F661-4F57-AD2D-05BEB8B58C2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536169"/>
            <a:ext cx="7162800" cy="540193"/>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58307"/>
            <a:ext cx="8686800" cy="365760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0A45CC2-A223-4E58-9F09-1F61215311CA}" type="datetimeFigureOut">
              <a:rPr lang="en-US" smtClean="0"/>
              <a:pPr/>
              <a:t>1/23/2020</a:t>
            </a:fld>
            <a:endParaRPr lang="en-US" dirty="0"/>
          </a:p>
        </p:txBody>
      </p:sp>
      <p:sp>
        <p:nvSpPr>
          <p:cNvPr id="6" name="Footer Placeholder 5"/>
          <p:cNvSpPr>
            <a:spLocks noGrp="1"/>
          </p:cNvSpPr>
          <p:nvPr>
            <p:ph type="ftr" sz="quarter" idx="11"/>
          </p:nvPr>
        </p:nvSpPr>
        <p:spPr>
          <a:xfrm>
            <a:off x="4380073" y="5339954"/>
            <a:ext cx="2350681" cy="304271"/>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DB152A9-F661-4F57-AD2D-05BEB8B58C20}" type="slidenum">
              <a:rPr lang="en-US" smtClean="0"/>
              <a:pPr/>
              <a:t>‹#›</a:t>
            </a:fld>
            <a:endParaRPr lang="en-US" dirty="0"/>
          </a:p>
        </p:txBody>
      </p:sp>
      <p:sp>
        <p:nvSpPr>
          <p:cNvPr id="2" name="Title 1"/>
          <p:cNvSpPr>
            <a:spLocks noGrp="1"/>
          </p:cNvSpPr>
          <p:nvPr>
            <p:ph type="title"/>
          </p:nvPr>
        </p:nvSpPr>
        <p:spPr>
          <a:xfrm>
            <a:off x="228600" y="4054269"/>
            <a:ext cx="8075432" cy="468893"/>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7" y="4168328"/>
            <a:ext cx="3802003" cy="120259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4820853"/>
            <a:ext cx="3802003" cy="6985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4826044"/>
            <a:ext cx="3402314" cy="900723"/>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4823115"/>
            <a:ext cx="3405509" cy="90365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157033"/>
            <a:ext cx="182880" cy="1905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157033"/>
            <a:ext cx="182880" cy="1905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7" y="4168328"/>
            <a:ext cx="3802003" cy="120259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4820853"/>
            <a:ext cx="3802003" cy="6985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4826044"/>
            <a:ext cx="3402314" cy="900723"/>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4823115"/>
            <a:ext cx="3405509" cy="90365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28865"/>
            <a:ext cx="8229600" cy="9525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234440"/>
            <a:ext cx="8229600" cy="3771636"/>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5339953"/>
            <a:ext cx="1920240" cy="304800"/>
          </a:xfrm>
          <a:prstGeom prst="rect">
            <a:avLst/>
          </a:prstGeom>
        </p:spPr>
        <p:txBody>
          <a:bodyPr vert="horz" anchor="b"/>
          <a:lstStyle>
            <a:lvl1pPr algn="l" eaLnBrk="1" latinLnBrk="0" hangingPunct="1">
              <a:defRPr kumimoji="0" sz="1000">
                <a:solidFill>
                  <a:schemeClr val="tx1"/>
                </a:solidFill>
              </a:defRPr>
            </a:lvl1pPr>
            <a:extLst/>
          </a:lstStyle>
          <a:p>
            <a:fld id="{90A45CC2-A223-4E58-9F09-1F61215311CA}" type="datetimeFigureOut">
              <a:rPr lang="en-US" smtClean="0"/>
              <a:pPr/>
              <a:t>1/23/2020</a:t>
            </a:fld>
            <a:endParaRPr lang="en-US" dirty="0"/>
          </a:p>
        </p:txBody>
      </p:sp>
      <p:sp>
        <p:nvSpPr>
          <p:cNvPr id="22" name="Footer Placeholder 21"/>
          <p:cNvSpPr>
            <a:spLocks noGrp="1"/>
          </p:cNvSpPr>
          <p:nvPr>
            <p:ph type="ftr" sz="quarter" idx="3"/>
          </p:nvPr>
        </p:nvSpPr>
        <p:spPr>
          <a:xfrm>
            <a:off x="4380073" y="5339954"/>
            <a:ext cx="2350681" cy="304271"/>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5339954"/>
            <a:ext cx="365760" cy="304271"/>
          </a:xfrm>
          <a:prstGeom prst="rect">
            <a:avLst/>
          </a:prstGeom>
        </p:spPr>
        <p:txBody>
          <a:bodyPr vert="horz" anchor="b"/>
          <a:lstStyle>
            <a:lvl1pPr algn="r" eaLnBrk="1" latinLnBrk="0" hangingPunct="1">
              <a:defRPr kumimoji="0" sz="1000" b="0">
                <a:solidFill>
                  <a:schemeClr val="tx1"/>
                </a:solidFill>
              </a:defRPr>
            </a:lvl1pPr>
            <a:extLst/>
          </a:lstStyle>
          <a:p>
            <a:fld id="{0DB152A9-F661-4F57-AD2D-05BEB8B58C2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jpeg"/><Relationship Id="rId7" Type="http://schemas.openxmlformats.org/officeDocument/2006/relationships/image" Target="../media/image8.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905000"/>
            <a:ext cx="8062912" cy="1714500"/>
          </a:xfrm>
        </p:spPr>
        <p:txBody>
          <a:bodyPr anchor="ctr">
            <a:normAutofit fontScale="90000"/>
          </a:bodyPr>
          <a:lstStyle/>
          <a:p>
            <a:pPr algn="ctr"/>
            <a:r>
              <a:rPr lang="en-US" sz="7300" b="1" dirty="0" smtClean="0"/>
              <a:t>POINT OF VIEW</a:t>
            </a:r>
            <a:r>
              <a:rPr lang="en-US" dirty="0" smtClean="0"/>
              <a:t/>
            </a:r>
            <a:br>
              <a:rPr lang="en-US" dirty="0" smtClean="0"/>
            </a:br>
            <a:endParaRPr lang="en-US" dirty="0"/>
          </a:p>
        </p:txBody>
      </p:sp>
      <p:pic>
        <p:nvPicPr>
          <p:cNvPr id="16388" name="Picture 4" descr="Related image"/>
          <p:cNvPicPr>
            <a:picLocks noChangeAspect="1" noChangeArrowheads="1"/>
          </p:cNvPicPr>
          <p:nvPr/>
        </p:nvPicPr>
        <p:blipFill>
          <a:blip r:embed="rId3"/>
          <a:srcRect/>
          <a:stretch>
            <a:fillRect/>
          </a:stretch>
        </p:blipFill>
        <p:spPr bwMode="auto">
          <a:xfrm>
            <a:off x="7668768" y="-190497"/>
            <a:ext cx="1475232" cy="1097643"/>
          </a:xfrm>
          <a:prstGeom prst="rect">
            <a:avLst/>
          </a:prstGeom>
          <a:noFill/>
        </p:spPr>
      </p:pic>
      <p:pic>
        <p:nvPicPr>
          <p:cNvPr id="6" name="Picture 5" descr="New TIU logo.png"/>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 y="1"/>
            <a:ext cx="2390732" cy="605862"/>
          </a:xfrm>
          <a:prstGeom prst="rect">
            <a:avLst/>
          </a:prstGeom>
        </p:spPr>
      </p:pic>
      <p:sp>
        <p:nvSpPr>
          <p:cNvPr id="9" name="TextBox 8"/>
          <p:cNvSpPr txBox="1"/>
          <p:nvPr/>
        </p:nvSpPr>
        <p:spPr>
          <a:xfrm>
            <a:off x="1066800" y="3175000"/>
            <a:ext cx="7086600" cy="661720"/>
          </a:xfrm>
          <a:prstGeom prst="rect">
            <a:avLst/>
          </a:prstGeom>
          <a:noFill/>
        </p:spPr>
        <p:txBody>
          <a:bodyPr wrap="square" rtlCol="0">
            <a:spAutoFit/>
          </a:bodyPr>
          <a:lstStyle/>
          <a:p>
            <a:pPr algn="ctr"/>
            <a:r>
              <a:rPr lang="en-US" sz="3700" dirty="0" smtClean="0">
                <a:latin typeface="Bungasai" pitchFamily="2" charset="0"/>
              </a:rPr>
              <a:t>Advancement  With  Analytics</a:t>
            </a:r>
            <a:endParaRPr lang="en-US" sz="3700" dirty="0">
              <a:latin typeface="Bungasai" pitchFamily="2" charset="0"/>
            </a:endParaRPr>
          </a:p>
        </p:txBody>
      </p:sp>
      <p:cxnSp>
        <p:nvCxnSpPr>
          <p:cNvPr id="11" name="Straight Connector 10"/>
          <p:cNvCxnSpPr/>
          <p:nvPr/>
        </p:nvCxnSpPr>
        <p:spPr>
          <a:xfrm>
            <a:off x="990600" y="3111503"/>
            <a:ext cx="7162800" cy="1323"/>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81000" y="1485900"/>
            <a:ext cx="8229600" cy="3708400"/>
          </a:xfrm>
        </p:spPr>
        <p:txBody>
          <a:bodyPr>
            <a:normAutofit/>
          </a:bodyPr>
          <a:lstStyle/>
          <a:p>
            <a:r>
              <a:rPr lang="en-US" sz="1900" dirty="0" smtClean="0"/>
              <a:t>A platform which fills the void between companies and its consumers.</a:t>
            </a:r>
          </a:p>
          <a:p>
            <a:pPr>
              <a:buNone/>
            </a:pPr>
            <a:endParaRPr lang="en-US" sz="1900" dirty="0" smtClean="0"/>
          </a:p>
          <a:p>
            <a:r>
              <a:rPr lang="en-US" sz="1900" dirty="0" smtClean="0"/>
              <a:t>A platform where genuine customers will get to give unbiased reviews of a product. </a:t>
            </a:r>
          </a:p>
          <a:p>
            <a:pPr>
              <a:buNone/>
            </a:pPr>
            <a:endParaRPr lang="en-US" sz="1900" dirty="0" smtClean="0"/>
          </a:p>
          <a:p>
            <a:r>
              <a:rPr lang="en-US" sz="1900" dirty="0" smtClean="0"/>
              <a:t>Companies can fetch those reviews from us to get an over view of how the customers are viewing their product.</a:t>
            </a:r>
          </a:p>
          <a:p>
            <a:pPr>
              <a:buNone/>
            </a:pPr>
            <a:endParaRPr lang="en-US" sz="1900" dirty="0" smtClean="0"/>
          </a:p>
          <a:p>
            <a:r>
              <a:rPr lang="en-US" sz="1900" dirty="0" smtClean="0"/>
              <a:t>We also provide insights and trends from the reviews to the companies. </a:t>
            </a:r>
          </a:p>
          <a:p>
            <a:pPr>
              <a:buFont typeface="Wingdings" pitchFamily="2" charset="2"/>
              <a:buChar char="§"/>
            </a:pPr>
            <a:endParaRPr lang="en-US" sz="1900" dirty="0" smtClean="0"/>
          </a:p>
          <a:p>
            <a:pPr>
              <a:buFont typeface="Wingdings" pitchFamily="2" charset="2"/>
              <a:buChar char="§"/>
            </a:pPr>
            <a:endParaRPr lang="en-US" sz="1900" dirty="0" smtClean="0"/>
          </a:p>
        </p:txBody>
      </p:sp>
      <p:sp>
        <p:nvSpPr>
          <p:cNvPr id="8" name="Title 1"/>
          <p:cNvSpPr>
            <a:spLocks noGrp="1"/>
          </p:cNvSpPr>
          <p:nvPr>
            <p:ph type="title"/>
          </p:nvPr>
        </p:nvSpPr>
        <p:spPr>
          <a:xfrm>
            <a:off x="457200" y="508000"/>
            <a:ext cx="7162800" cy="762000"/>
          </a:xfrm>
        </p:spPr>
        <p:txBody>
          <a:bodyPr>
            <a:normAutofit/>
          </a:bodyPr>
          <a:lstStyle/>
          <a:p>
            <a:r>
              <a:rPr lang="en-US" sz="2700" dirty="0" smtClean="0">
                <a:solidFill>
                  <a:schemeClr val="tx1"/>
                </a:solidFill>
                <a:effectLst/>
                <a:latin typeface="Arial" pitchFamily="34" charset="0"/>
                <a:cs typeface="Arial" pitchFamily="34" charset="0"/>
              </a:rPr>
              <a:t>MARKET  OPPORTUNITY (Solutions)</a:t>
            </a:r>
            <a:endParaRPr lang="en-US" sz="2700" dirty="0">
              <a:solidFill>
                <a:schemeClr val="tx1"/>
              </a:solidFill>
              <a:effectLst/>
              <a:latin typeface="Arial" pitchFamily="34" charset="0"/>
              <a:cs typeface="Arial" pitchFamily="34" charset="0"/>
            </a:endParaRPr>
          </a:p>
        </p:txBody>
      </p:sp>
      <p:pic>
        <p:nvPicPr>
          <p:cNvPr id="9" name="Picture 4" descr="Related image"/>
          <p:cNvPicPr>
            <a:picLocks noChangeAspect="1" noChangeArrowheads="1"/>
          </p:cNvPicPr>
          <p:nvPr/>
        </p:nvPicPr>
        <p:blipFill>
          <a:blip r:embed="rId2"/>
          <a:srcRect/>
          <a:stretch>
            <a:fillRect/>
          </a:stretch>
        </p:blipFill>
        <p:spPr bwMode="auto">
          <a:xfrm>
            <a:off x="7668768" y="0"/>
            <a:ext cx="1475232" cy="1097643"/>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87502"/>
            <a:ext cx="8458200" cy="3791507"/>
          </a:xfrm>
        </p:spPr>
        <p:txBody>
          <a:bodyPr>
            <a:normAutofit/>
          </a:bodyPr>
          <a:lstStyle/>
          <a:p>
            <a:pPr>
              <a:buFont typeface="Wingdings" pitchFamily="2" charset="2"/>
              <a:buChar char="Ø"/>
            </a:pPr>
            <a:r>
              <a:rPr lang="en-US" sz="1900" dirty="0" smtClean="0"/>
              <a:t>Our product has a great market in India as there are large number of startups daily growing.</a:t>
            </a:r>
          </a:p>
          <a:p>
            <a:pPr>
              <a:buNone/>
            </a:pPr>
            <a:endParaRPr lang="en-US" sz="1900" dirty="0" smtClean="0"/>
          </a:p>
          <a:p>
            <a:pPr>
              <a:buFont typeface="Wingdings" pitchFamily="2" charset="2"/>
              <a:buChar char="Ø"/>
            </a:pPr>
            <a:r>
              <a:rPr lang="en-US" sz="1900" dirty="0" smtClean="0"/>
              <a:t>Our service has a great potential because it is applicable for most of the brands and it helps in growth of a company which is a basic requirement of every company to sustain in the market.</a:t>
            </a:r>
          </a:p>
          <a:p>
            <a:pPr>
              <a:buNone/>
            </a:pPr>
            <a:endParaRPr lang="en-US" sz="1900" dirty="0" smtClean="0"/>
          </a:p>
          <a:p>
            <a:pPr>
              <a:buFont typeface="Wingdings" pitchFamily="2" charset="2"/>
              <a:buChar char="Ø"/>
            </a:pPr>
            <a:r>
              <a:rPr lang="en-US" sz="1900" dirty="0" smtClean="0"/>
              <a:t> Will surpass the competitors with lost cost.</a:t>
            </a:r>
          </a:p>
          <a:p>
            <a:pPr>
              <a:buFont typeface="Wingdings" pitchFamily="2" charset="2"/>
              <a:buChar char="Ø"/>
            </a:pPr>
            <a:endParaRPr lang="en-US" sz="1900" dirty="0" smtClean="0"/>
          </a:p>
          <a:p>
            <a:pPr>
              <a:buFont typeface="Wingdings" pitchFamily="2" charset="2"/>
              <a:buChar char="Ø"/>
            </a:pPr>
            <a:r>
              <a:rPr lang="en-US" sz="1900" dirty="0" smtClean="0"/>
              <a:t>Hiring </a:t>
            </a:r>
            <a:r>
              <a:rPr lang="en-US" sz="1900" dirty="0" err="1" smtClean="0"/>
              <a:t>freshers</a:t>
            </a:r>
            <a:r>
              <a:rPr lang="en-US" sz="1900" dirty="0" smtClean="0"/>
              <a:t> – Brand Image positive. </a:t>
            </a:r>
          </a:p>
          <a:p>
            <a:pPr>
              <a:buFont typeface="Wingdings" pitchFamily="2" charset="2"/>
              <a:buChar char="Ø"/>
            </a:pPr>
            <a:endParaRPr lang="en-US" sz="1900" dirty="0"/>
          </a:p>
        </p:txBody>
      </p:sp>
      <p:sp>
        <p:nvSpPr>
          <p:cNvPr id="8" name="Title 1"/>
          <p:cNvSpPr>
            <a:spLocks noGrp="1"/>
          </p:cNvSpPr>
          <p:nvPr>
            <p:ph type="title"/>
          </p:nvPr>
        </p:nvSpPr>
        <p:spPr>
          <a:xfrm>
            <a:off x="457200" y="508000"/>
            <a:ext cx="7162800" cy="762000"/>
          </a:xfrm>
        </p:spPr>
        <p:txBody>
          <a:bodyPr>
            <a:normAutofit/>
          </a:bodyPr>
          <a:lstStyle/>
          <a:p>
            <a:r>
              <a:rPr lang="en-US" sz="2700" dirty="0" err="1" smtClean="0">
                <a:solidFill>
                  <a:schemeClr val="tx1"/>
                </a:solidFill>
                <a:effectLst/>
                <a:latin typeface="Arial" pitchFamily="34" charset="0"/>
                <a:cs typeface="Arial" pitchFamily="34" charset="0"/>
              </a:rPr>
              <a:t>Competetion</a:t>
            </a:r>
            <a:endParaRPr lang="en-US" sz="2700" dirty="0">
              <a:solidFill>
                <a:schemeClr val="tx1"/>
              </a:solidFill>
              <a:effectLst/>
              <a:latin typeface="Arial" pitchFamily="34" charset="0"/>
              <a:cs typeface="Arial" pitchFamily="34" charset="0"/>
            </a:endParaRPr>
          </a:p>
        </p:txBody>
      </p:sp>
      <p:pic>
        <p:nvPicPr>
          <p:cNvPr id="7" name="Picture 4" descr="Related image"/>
          <p:cNvPicPr>
            <a:picLocks noChangeAspect="1" noChangeArrowheads="1"/>
          </p:cNvPicPr>
          <p:nvPr/>
        </p:nvPicPr>
        <p:blipFill>
          <a:blip r:embed="rId2"/>
          <a:srcRect/>
          <a:stretch>
            <a:fillRect/>
          </a:stretch>
        </p:blipFill>
        <p:spPr bwMode="auto">
          <a:xfrm>
            <a:off x="7668768" y="-190497"/>
            <a:ext cx="1475232" cy="1097643"/>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38300"/>
            <a:ext cx="8229600" cy="2959100"/>
          </a:xfrm>
        </p:spPr>
        <p:txBody>
          <a:bodyPr>
            <a:normAutofit/>
          </a:bodyPr>
          <a:lstStyle/>
          <a:p>
            <a:pPr>
              <a:buFont typeface="Wingdings" pitchFamily="2" charset="2"/>
              <a:buChar char="Ø"/>
            </a:pPr>
            <a:r>
              <a:rPr lang="en-US" sz="1900" dirty="0" smtClean="0"/>
              <a:t>Hands on founders.</a:t>
            </a:r>
          </a:p>
          <a:p>
            <a:pPr>
              <a:buFont typeface="Wingdings" pitchFamily="2" charset="2"/>
              <a:buChar char="Ø"/>
            </a:pPr>
            <a:r>
              <a:rPr lang="en-US" sz="1900" dirty="0" smtClean="0"/>
              <a:t>We know what we are doing.</a:t>
            </a:r>
          </a:p>
          <a:p>
            <a:pPr>
              <a:buFont typeface="Wingdings" pitchFamily="2" charset="2"/>
              <a:buChar char="Ø"/>
            </a:pPr>
            <a:r>
              <a:rPr lang="en-US" sz="1900" dirty="0" smtClean="0"/>
              <a:t>Our goal is not to make money, its about making money together.</a:t>
            </a:r>
          </a:p>
          <a:p>
            <a:pPr>
              <a:buFont typeface="Wingdings" pitchFamily="2" charset="2"/>
              <a:buChar char="Ø"/>
            </a:pPr>
            <a:r>
              <a:rPr lang="en-US" sz="1900" dirty="0" smtClean="0"/>
              <a:t>Lowest cost.</a:t>
            </a:r>
          </a:p>
          <a:p>
            <a:pPr>
              <a:buFont typeface="Wingdings" pitchFamily="2" charset="2"/>
              <a:buChar char="Ø"/>
            </a:pPr>
            <a:r>
              <a:rPr lang="en-US" sz="1900" dirty="0" smtClean="0"/>
              <a:t>Giving more than paid for.</a:t>
            </a:r>
          </a:p>
          <a:p>
            <a:pPr>
              <a:buFont typeface="Wingdings" pitchFamily="2" charset="2"/>
              <a:buChar char="Ø"/>
            </a:pPr>
            <a:r>
              <a:rPr lang="en-US" sz="1900" dirty="0" smtClean="0"/>
              <a:t>The most Genuine Reviews without bias.</a:t>
            </a:r>
          </a:p>
          <a:p>
            <a:pPr>
              <a:buFont typeface="Wingdings" pitchFamily="2" charset="2"/>
              <a:buChar char="Ø"/>
            </a:pPr>
            <a:r>
              <a:rPr lang="en-US" sz="1900" dirty="0" smtClean="0"/>
              <a:t>Working with the Best Reviewers – Omitting the Fakes.</a:t>
            </a:r>
          </a:p>
        </p:txBody>
      </p:sp>
      <p:sp>
        <p:nvSpPr>
          <p:cNvPr id="7" name="Title 1"/>
          <p:cNvSpPr>
            <a:spLocks noGrp="1"/>
          </p:cNvSpPr>
          <p:nvPr>
            <p:ph type="title"/>
          </p:nvPr>
        </p:nvSpPr>
        <p:spPr>
          <a:xfrm>
            <a:off x="457200" y="508000"/>
            <a:ext cx="7162800" cy="762000"/>
          </a:xfrm>
        </p:spPr>
        <p:txBody>
          <a:bodyPr>
            <a:normAutofit/>
          </a:bodyPr>
          <a:lstStyle/>
          <a:p>
            <a:r>
              <a:rPr lang="en-US" sz="2700" dirty="0" smtClean="0">
                <a:solidFill>
                  <a:schemeClr val="tx1"/>
                </a:solidFill>
                <a:effectLst/>
                <a:latin typeface="Arial" pitchFamily="34" charset="0"/>
                <a:cs typeface="Arial" pitchFamily="34" charset="0"/>
              </a:rPr>
              <a:t>Our USP</a:t>
            </a:r>
            <a:endParaRPr lang="en-US" sz="2700" dirty="0">
              <a:solidFill>
                <a:schemeClr val="tx1"/>
              </a:solidFill>
              <a:effectLst/>
              <a:latin typeface="Arial" pitchFamily="34" charset="0"/>
              <a:cs typeface="Arial" pitchFamily="34" charset="0"/>
            </a:endParaRPr>
          </a:p>
        </p:txBody>
      </p:sp>
      <p:pic>
        <p:nvPicPr>
          <p:cNvPr id="8" name="Picture 4" descr="Related image"/>
          <p:cNvPicPr>
            <a:picLocks noChangeAspect="1" noChangeArrowheads="1"/>
          </p:cNvPicPr>
          <p:nvPr/>
        </p:nvPicPr>
        <p:blipFill>
          <a:blip r:embed="rId2"/>
          <a:srcRect/>
          <a:stretch>
            <a:fillRect/>
          </a:stretch>
        </p:blipFill>
        <p:spPr bwMode="auto">
          <a:xfrm>
            <a:off x="7668768" y="0"/>
            <a:ext cx="1475232" cy="1097643"/>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33500"/>
            <a:ext cx="8610600" cy="4038600"/>
          </a:xfrm>
        </p:spPr>
        <p:txBody>
          <a:bodyPr>
            <a:normAutofit/>
          </a:bodyPr>
          <a:lstStyle/>
          <a:p>
            <a:pPr>
              <a:buFont typeface="Wingdings" pitchFamily="2" charset="2"/>
              <a:buChar char="Ø"/>
            </a:pPr>
            <a:r>
              <a:rPr lang="en-US" sz="1900" dirty="0" smtClean="0"/>
              <a:t>The consumers can log in into our website giving proper identification of themselves. The consumers can review a product.</a:t>
            </a:r>
          </a:p>
          <a:p>
            <a:pPr>
              <a:buFont typeface="Wingdings" pitchFamily="2" charset="2"/>
              <a:buChar char="Ø"/>
            </a:pPr>
            <a:r>
              <a:rPr lang="en-US" sz="1900" dirty="0" smtClean="0"/>
              <a:t>There would be a rating of a reviewer based on his review. After a certain rating he will be rewarded</a:t>
            </a:r>
          </a:p>
          <a:p>
            <a:pPr>
              <a:buFont typeface="Wingdings" pitchFamily="2" charset="2"/>
              <a:buChar char="Ø"/>
            </a:pPr>
            <a:r>
              <a:rPr lang="en-US" sz="1900" dirty="0" smtClean="0"/>
              <a:t>The companies can buy subscriptions from our website.</a:t>
            </a:r>
          </a:p>
          <a:p>
            <a:pPr>
              <a:buFont typeface="Wingdings" pitchFamily="2" charset="2"/>
              <a:buChar char="Ø"/>
            </a:pPr>
            <a:r>
              <a:rPr lang="en-US" sz="1900" dirty="0" smtClean="0"/>
              <a:t>Our website moderates the reviews and provide companies those reviews.</a:t>
            </a:r>
          </a:p>
          <a:p>
            <a:pPr>
              <a:buFont typeface="Wingdings" pitchFamily="2" charset="2"/>
              <a:buChar char="Ø"/>
            </a:pPr>
            <a:r>
              <a:rPr lang="en-US" sz="1900" dirty="0" smtClean="0"/>
              <a:t>It also analyzes those reviews and give the companies an insights of the customer are trying to say or what they don’t like in their products.</a:t>
            </a:r>
          </a:p>
          <a:p>
            <a:pPr>
              <a:buFont typeface="Wingdings" pitchFamily="2" charset="2"/>
              <a:buChar char="Ø"/>
            </a:pPr>
            <a:r>
              <a:rPr lang="en-US" sz="1900" dirty="0" smtClean="0"/>
              <a:t>We would also tie up with brands in helping them with digital marketing – A Two Way Profiting.</a:t>
            </a:r>
          </a:p>
          <a:p>
            <a:pPr>
              <a:buFont typeface="Wingdings" pitchFamily="2" charset="2"/>
              <a:buChar char="Ø"/>
            </a:pPr>
            <a:endParaRPr lang="en-US" sz="1900" dirty="0" smtClean="0"/>
          </a:p>
          <a:p>
            <a:pPr>
              <a:buFont typeface="Wingdings" pitchFamily="2" charset="2"/>
              <a:buChar char="Ø"/>
            </a:pPr>
            <a:endParaRPr lang="en-US" sz="1900" dirty="0" smtClean="0"/>
          </a:p>
          <a:p>
            <a:pPr>
              <a:buFont typeface="Wingdings" pitchFamily="2" charset="2"/>
              <a:buChar char="Ø"/>
            </a:pPr>
            <a:endParaRPr lang="en-US" sz="1900" dirty="0"/>
          </a:p>
        </p:txBody>
      </p:sp>
      <p:sp>
        <p:nvSpPr>
          <p:cNvPr id="7" name="Title 1"/>
          <p:cNvSpPr>
            <a:spLocks noGrp="1"/>
          </p:cNvSpPr>
          <p:nvPr>
            <p:ph type="title"/>
          </p:nvPr>
        </p:nvSpPr>
        <p:spPr>
          <a:xfrm>
            <a:off x="457200" y="508000"/>
            <a:ext cx="7162800" cy="762000"/>
          </a:xfrm>
        </p:spPr>
        <p:txBody>
          <a:bodyPr>
            <a:normAutofit/>
          </a:bodyPr>
          <a:lstStyle/>
          <a:p>
            <a:r>
              <a:rPr lang="en-US" sz="2700" dirty="0" smtClean="0">
                <a:solidFill>
                  <a:schemeClr val="tx1"/>
                </a:solidFill>
                <a:effectLst/>
                <a:latin typeface="Arial" pitchFamily="34" charset="0"/>
                <a:cs typeface="Arial" pitchFamily="34" charset="0"/>
              </a:rPr>
              <a:t>THE BUSINESS MODEL</a:t>
            </a:r>
            <a:endParaRPr lang="en-US" sz="2700" dirty="0">
              <a:solidFill>
                <a:schemeClr val="tx1"/>
              </a:solidFill>
              <a:effectLst/>
              <a:latin typeface="Arial" pitchFamily="34" charset="0"/>
              <a:cs typeface="Arial" pitchFamily="34" charset="0"/>
            </a:endParaRPr>
          </a:p>
        </p:txBody>
      </p:sp>
      <p:pic>
        <p:nvPicPr>
          <p:cNvPr id="8" name="Picture 4" descr="Related image"/>
          <p:cNvPicPr>
            <a:picLocks noChangeAspect="1" noChangeArrowheads="1"/>
          </p:cNvPicPr>
          <p:nvPr/>
        </p:nvPicPr>
        <p:blipFill>
          <a:blip r:embed="rId2"/>
          <a:srcRect/>
          <a:stretch>
            <a:fillRect/>
          </a:stretch>
        </p:blipFill>
        <p:spPr bwMode="auto">
          <a:xfrm>
            <a:off x="7668768" y="0"/>
            <a:ext cx="1475232" cy="1097643"/>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 xmlns:a16="http://schemas.microsoft.com/office/drawing/2014/main" id="{C38B1E6F-5328-4D70-9CEC-0A4E98F36E2D}"/>
              </a:ext>
            </a:extLst>
          </p:cNvPr>
          <p:cNvSpPr/>
          <p:nvPr/>
        </p:nvSpPr>
        <p:spPr>
          <a:xfrm>
            <a:off x="1192036" y="1521020"/>
            <a:ext cx="2588187" cy="612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CUSTOMER</a:t>
            </a:r>
          </a:p>
        </p:txBody>
      </p:sp>
      <p:sp>
        <p:nvSpPr>
          <p:cNvPr id="31" name="Rectangle 30">
            <a:extLst>
              <a:ext uri="{FF2B5EF4-FFF2-40B4-BE49-F238E27FC236}">
                <a16:creationId xmlns="" xmlns:a16="http://schemas.microsoft.com/office/drawing/2014/main" id="{EFB140EC-2435-42DA-8372-187FEC275F2F}"/>
              </a:ext>
            </a:extLst>
          </p:cNvPr>
          <p:cNvSpPr/>
          <p:nvPr/>
        </p:nvSpPr>
        <p:spPr>
          <a:xfrm>
            <a:off x="6185452" y="2355907"/>
            <a:ext cx="2635244" cy="612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ADS POSTING</a:t>
            </a:r>
          </a:p>
        </p:txBody>
      </p:sp>
      <p:sp>
        <p:nvSpPr>
          <p:cNvPr id="32" name="Oval 31">
            <a:extLst>
              <a:ext uri="{FF2B5EF4-FFF2-40B4-BE49-F238E27FC236}">
                <a16:creationId xmlns="" xmlns:a16="http://schemas.microsoft.com/office/drawing/2014/main" id="{45D04656-07ED-49C5-9309-54C8CDB1C65C}"/>
              </a:ext>
            </a:extLst>
          </p:cNvPr>
          <p:cNvSpPr/>
          <p:nvPr/>
        </p:nvSpPr>
        <p:spPr>
          <a:xfrm>
            <a:off x="4876804" y="1409702"/>
            <a:ext cx="3011707" cy="7235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PROFILE</a:t>
            </a:r>
          </a:p>
        </p:txBody>
      </p:sp>
      <p:sp>
        <p:nvSpPr>
          <p:cNvPr id="33" name="Rectangle 32">
            <a:extLst>
              <a:ext uri="{FF2B5EF4-FFF2-40B4-BE49-F238E27FC236}">
                <a16:creationId xmlns="" xmlns:a16="http://schemas.microsoft.com/office/drawing/2014/main" id="{63D37C27-C50C-48A0-B8CD-F68CA4C8D783}"/>
              </a:ext>
            </a:extLst>
          </p:cNvPr>
          <p:cNvSpPr/>
          <p:nvPr/>
        </p:nvSpPr>
        <p:spPr>
          <a:xfrm>
            <a:off x="1211912" y="3270307"/>
            <a:ext cx="2588187" cy="612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WEBSITE/APP </a:t>
            </a:r>
            <a:endParaRPr lang="en-IN" dirty="0"/>
          </a:p>
        </p:txBody>
      </p:sp>
      <p:sp>
        <p:nvSpPr>
          <p:cNvPr id="34" name="Rectangle 33">
            <a:extLst>
              <a:ext uri="{FF2B5EF4-FFF2-40B4-BE49-F238E27FC236}">
                <a16:creationId xmlns="" xmlns:a16="http://schemas.microsoft.com/office/drawing/2014/main" id="{40E11743-B3C4-4B0D-803D-5067EA91CBDA}"/>
              </a:ext>
            </a:extLst>
          </p:cNvPr>
          <p:cNvSpPr/>
          <p:nvPr/>
        </p:nvSpPr>
        <p:spPr>
          <a:xfrm>
            <a:off x="5843545" y="3262356"/>
            <a:ext cx="2701126" cy="612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ANALYTICS</a:t>
            </a:r>
          </a:p>
        </p:txBody>
      </p:sp>
      <p:sp>
        <p:nvSpPr>
          <p:cNvPr id="35" name="Rectangle 34">
            <a:extLst>
              <a:ext uri="{FF2B5EF4-FFF2-40B4-BE49-F238E27FC236}">
                <a16:creationId xmlns="" xmlns:a16="http://schemas.microsoft.com/office/drawing/2014/main" id="{9DFEA27B-79CC-4353-8924-A5EAC07B96A7}"/>
              </a:ext>
            </a:extLst>
          </p:cNvPr>
          <p:cNvSpPr/>
          <p:nvPr/>
        </p:nvSpPr>
        <p:spPr>
          <a:xfrm>
            <a:off x="2305215" y="4820812"/>
            <a:ext cx="2814066" cy="612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COMPANY</a:t>
            </a:r>
          </a:p>
        </p:txBody>
      </p:sp>
      <p:cxnSp>
        <p:nvCxnSpPr>
          <p:cNvPr id="36" name="Straight Arrow Connector 35">
            <a:extLst>
              <a:ext uri="{FF2B5EF4-FFF2-40B4-BE49-F238E27FC236}">
                <a16:creationId xmlns="" xmlns:a16="http://schemas.microsoft.com/office/drawing/2014/main" id="{8B96849C-5BDF-467C-A0A8-A4D15A3740F8}"/>
              </a:ext>
            </a:extLst>
          </p:cNvPr>
          <p:cNvCxnSpPr/>
          <p:nvPr/>
        </p:nvCxnSpPr>
        <p:spPr>
          <a:xfrm rot="16200000" flipH="1">
            <a:off x="1676405" y="2705102"/>
            <a:ext cx="91439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 xmlns:a16="http://schemas.microsoft.com/office/drawing/2014/main" id="{E2472480-C22E-4C86-950D-4196A8EFDEA4}"/>
              </a:ext>
            </a:extLst>
          </p:cNvPr>
          <p:cNvCxnSpPr/>
          <p:nvPr/>
        </p:nvCxnSpPr>
        <p:spPr>
          <a:xfrm>
            <a:off x="3886200" y="1790700"/>
            <a:ext cx="914400" cy="1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 xmlns:a16="http://schemas.microsoft.com/office/drawing/2014/main" id="{6D0A752B-D7AE-4437-8B31-868E3BCEA664}"/>
              </a:ext>
            </a:extLst>
          </p:cNvPr>
          <p:cNvCxnSpPr/>
          <p:nvPr/>
        </p:nvCxnSpPr>
        <p:spPr>
          <a:xfrm rot="5400000">
            <a:off x="2439196" y="4381500"/>
            <a:ext cx="761206" cy="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16">
            <a:extLst>
              <a:ext uri="{FF2B5EF4-FFF2-40B4-BE49-F238E27FC236}">
                <a16:creationId xmlns="" xmlns:a16="http://schemas.microsoft.com/office/drawing/2014/main" id="{D4DB1D4C-21CA-40F2-8611-FF1CDDC36DEE}"/>
              </a:ext>
            </a:extLst>
          </p:cNvPr>
          <p:cNvCxnSpPr>
            <a:cxnSpLocks/>
          </p:cNvCxnSpPr>
          <p:nvPr/>
        </p:nvCxnSpPr>
        <p:spPr>
          <a:xfrm rot="10800000" flipV="1">
            <a:off x="5257805" y="3946166"/>
            <a:ext cx="1692965" cy="127353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18">
            <a:extLst>
              <a:ext uri="{FF2B5EF4-FFF2-40B4-BE49-F238E27FC236}">
                <a16:creationId xmlns="" xmlns:a16="http://schemas.microsoft.com/office/drawing/2014/main" id="{053750C2-90F8-412F-BFA0-E2FCD124D09E}"/>
              </a:ext>
            </a:extLst>
          </p:cNvPr>
          <p:cNvCxnSpPr>
            <a:cxnSpLocks/>
          </p:cNvCxnSpPr>
          <p:nvPr/>
        </p:nvCxnSpPr>
        <p:spPr>
          <a:xfrm rot="16200000" flipV="1">
            <a:off x="3197753" y="3761301"/>
            <a:ext cx="1190708" cy="69375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20">
            <a:extLst>
              <a:ext uri="{FF2B5EF4-FFF2-40B4-BE49-F238E27FC236}">
                <a16:creationId xmlns="" xmlns:a16="http://schemas.microsoft.com/office/drawing/2014/main" id="{13A54D29-F79A-4975-A504-75A57908E3A1}"/>
              </a:ext>
            </a:extLst>
          </p:cNvPr>
          <p:cNvCxnSpPr/>
          <p:nvPr/>
        </p:nvCxnSpPr>
        <p:spPr>
          <a:xfrm rot="10800000" flipV="1">
            <a:off x="3886205" y="2614322"/>
            <a:ext cx="2217761" cy="77657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 xmlns:a16="http://schemas.microsoft.com/office/drawing/2014/main" id="{74DD8216-1F85-4965-B9C7-7E9F4CFFB160}"/>
              </a:ext>
            </a:extLst>
          </p:cNvPr>
          <p:cNvCxnSpPr/>
          <p:nvPr/>
        </p:nvCxnSpPr>
        <p:spPr>
          <a:xfrm>
            <a:off x="3962400" y="3543300"/>
            <a:ext cx="1752600" cy="1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28">
            <a:extLst>
              <a:ext uri="{FF2B5EF4-FFF2-40B4-BE49-F238E27FC236}">
                <a16:creationId xmlns="" xmlns:a16="http://schemas.microsoft.com/office/drawing/2014/main" id="{205E8C28-F92F-48A5-B5E9-3651F915706F}"/>
              </a:ext>
            </a:extLst>
          </p:cNvPr>
          <p:cNvCxnSpPr>
            <a:stCxn id="35" idx="1"/>
          </p:cNvCxnSpPr>
          <p:nvPr/>
        </p:nvCxnSpPr>
        <p:spPr>
          <a:xfrm rot="10800000">
            <a:off x="1661171" y="3946166"/>
            <a:ext cx="644049" cy="11807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30">
            <a:extLst>
              <a:ext uri="{FF2B5EF4-FFF2-40B4-BE49-F238E27FC236}">
                <a16:creationId xmlns="" xmlns:a16="http://schemas.microsoft.com/office/drawing/2014/main" id="{F15E2901-71E2-4742-A6F7-1D1D981EAEF3}"/>
              </a:ext>
            </a:extLst>
          </p:cNvPr>
          <p:cNvCxnSpPr>
            <a:cxnSpLocks/>
          </p:cNvCxnSpPr>
          <p:nvPr/>
        </p:nvCxnSpPr>
        <p:spPr>
          <a:xfrm rot="16200000" flipV="1">
            <a:off x="912750" y="2569601"/>
            <a:ext cx="1083365" cy="30215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 xmlns:a16="http://schemas.microsoft.com/office/drawing/2014/main" id="{652462F8-DFC2-42CE-8D1D-27CFE8535551}"/>
              </a:ext>
            </a:extLst>
          </p:cNvPr>
          <p:cNvSpPr txBox="1"/>
          <p:nvPr/>
        </p:nvSpPr>
        <p:spPr>
          <a:xfrm>
            <a:off x="6172200" y="4457700"/>
            <a:ext cx="1219200" cy="369332"/>
          </a:xfrm>
          <a:prstGeom prst="rect">
            <a:avLst/>
          </a:prstGeom>
          <a:noFill/>
        </p:spPr>
        <p:txBody>
          <a:bodyPr wrap="square" rtlCol="0">
            <a:spAutoFit/>
          </a:bodyPr>
          <a:lstStyle/>
          <a:p>
            <a:r>
              <a:rPr lang="en-IN" dirty="0"/>
              <a:t>INSIGHTS</a:t>
            </a:r>
          </a:p>
        </p:txBody>
      </p:sp>
      <p:sp>
        <p:nvSpPr>
          <p:cNvPr id="46" name="TextBox 45">
            <a:extLst>
              <a:ext uri="{FF2B5EF4-FFF2-40B4-BE49-F238E27FC236}">
                <a16:creationId xmlns="" xmlns:a16="http://schemas.microsoft.com/office/drawing/2014/main" id="{6B22B784-F52B-45A9-BEB6-8A325C9B7AB1}"/>
              </a:ext>
            </a:extLst>
          </p:cNvPr>
          <p:cNvSpPr txBox="1"/>
          <p:nvPr/>
        </p:nvSpPr>
        <p:spPr>
          <a:xfrm>
            <a:off x="381000" y="4375537"/>
            <a:ext cx="1449386" cy="369332"/>
          </a:xfrm>
          <a:prstGeom prst="rect">
            <a:avLst/>
          </a:prstGeom>
          <a:noFill/>
        </p:spPr>
        <p:txBody>
          <a:bodyPr wrap="square" rtlCol="0">
            <a:spAutoFit/>
          </a:bodyPr>
          <a:lstStyle/>
          <a:p>
            <a:r>
              <a:rPr lang="en-IN" dirty="0"/>
              <a:t>REVENUE</a:t>
            </a:r>
          </a:p>
        </p:txBody>
      </p:sp>
      <p:sp>
        <p:nvSpPr>
          <p:cNvPr id="47" name="TextBox 46">
            <a:extLst>
              <a:ext uri="{FF2B5EF4-FFF2-40B4-BE49-F238E27FC236}">
                <a16:creationId xmlns="" xmlns:a16="http://schemas.microsoft.com/office/drawing/2014/main" id="{4C6F1A0F-724A-4030-B151-67B560C3949C}"/>
              </a:ext>
            </a:extLst>
          </p:cNvPr>
          <p:cNvSpPr txBox="1"/>
          <p:nvPr/>
        </p:nvSpPr>
        <p:spPr>
          <a:xfrm>
            <a:off x="2861807" y="4144949"/>
            <a:ext cx="1261152" cy="369332"/>
          </a:xfrm>
          <a:prstGeom prst="rect">
            <a:avLst/>
          </a:prstGeom>
          <a:noFill/>
        </p:spPr>
        <p:txBody>
          <a:bodyPr wrap="square" rtlCol="0">
            <a:spAutoFit/>
          </a:bodyPr>
          <a:lstStyle/>
          <a:p>
            <a:r>
              <a:rPr lang="en-IN" dirty="0"/>
              <a:t>DATA</a:t>
            </a:r>
          </a:p>
        </p:txBody>
      </p:sp>
      <p:sp>
        <p:nvSpPr>
          <p:cNvPr id="48" name="TextBox 47">
            <a:extLst>
              <a:ext uri="{FF2B5EF4-FFF2-40B4-BE49-F238E27FC236}">
                <a16:creationId xmlns="" xmlns:a16="http://schemas.microsoft.com/office/drawing/2014/main" id="{8528BA55-2DA4-40C8-93A0-F34DD13B2E25}"/>
              </a:ext>
            </a:extLst>
          </p:cNvPr>
          <p:cNvSpPr txBox="1"/>
          <p:nvPr/>
        </p:nvSpPr>
        <p:spPr>
          <a:xfrm>
            <a:off x="2209804" y="2476500"/>
            <a:ext cx="1047585" cy="369332"/>
          </a:xfrm>
          <a:prstGeom prst="rect">
            <a:avLst/>
          </a:prstGeom>
          <a:noFill/>
        </p:spPr>
        <p:txBody>
          <a:bodyPr wrap="square" rtlCol="0">
            <a:spAutoFit/>
          </a:bodyPr>
          <a:lstStyle/>
          <a:p>
            <a:r>
              <a:rPr lang="en-IN" dirty="0"/>
              <a:t>REVIEW</a:t>
            </a:r>
          </a:p>
        </p:txBody>
      </p:sp>
      <p:sp>
        <p:nvSpPr>
          <p:cNvPr id="49" name="TextBox 48">
            <a:extLst>
              <a:ext uri="{FF2B5EF4-FFF2-40B4-BE49-F238E27FC236}">
                <a16:creationId xmlns="" xmlns:a16="http://schemas.microsoft.com/office/drawing/2014/main" id="{F5B9614D-2550-417C-AFF5-7A57493A406D}"/>
              </a:ext>
            </a:extLst>
          </p:cNvPr>
          <p:cNvSpPr txBox="1"/>
          <p:nvPr/>
        </p:nvSpPr>
        <p:spPr>
          <a:xfrm>
            <a:off x="3591336" y="2672575"/>
            <a:ext cx="1314088" cy="369332"/>
          </a:xfrm>
          <a:prstGeom prst="rect">
            <a:avLst/>
          </a:prstGeom>
          <a:noFill/>
        </p:spPr>
        <p:txBody>
          <a:bodyPr wrap="square" rtlCol="0">
            <a:spAutoFit/>
          </a:bodyPr>
          <a:lstStyle/>
          <a:p>
            <a:r>
              <a:rPr lang="en-IN" dirty="0"/>
              <a:t>REVENUE</a:t>
            </a:r>
          </a:p>
        </p:txBody>
      </p:sp>
      <p:sp>
        <p:nvSpPr>
          <p:cNvPr id="50" name="TextBox 49">
            <a:extLst>
              <a:ext uri="{FF2B5EF4-FFF2-40B4-BE49-F238E27FC236}">
                <a16:creationId xmlns="" xmlns:a16="http://schemas.microsoft.com/office/drawing/2014/main" id="{DD181C48-A766-4630-910A-B79106F4F905}"/>
              </a:ext>
            </a:extLst>
          </p:cNvPr>
          <p:cNvSpPr txBox="1"/>
          <p:nvPr/>
        </p:nvSpPr>
        <p:spPr>
          <a:xfrm>
            <a:off x="4191000" y="4229100"/>
            <a:ext cx="1349072" cy="369332"/>
          </a:xfrm>
          <a:prstGeom prst="rect">
            <a:avLst/>
          </a:prstGeom>
          <a:noFill/>
        </p:spPr>
        <p:txBody>
          <a:bodyPr wrap="square" rtlCol="0">
            <a:spAutoFit/>
          </a:bodyPr>
          <a:lstStyle/>
          <a:p>
            <a:r>
              <a:rPr lang="en-IN" dirty="0"/>
              <a:t>FEEDBACK</a:t>
            </a:r>
          </a:p>
        </p:txBody>
      </p:sp>
      <p:sp>
        <p:nvSpPr>
          <p:cNvPr id="106" name="Title 1"/>
          <p:cNvSpPr>
            <a:spLocks noGrp="1"/>
          </p:cNvSpPr>
          <p:nvPr>
            <p:ph type="title"/>
          </p:nvPr>
        </p:nvSpPr>
        <p:spPr>
          <a:xfrm>
            <a:off x="457200" y="508000"/>
            <a:ext cx="7162800" cy="762000"/>
          </a:xfrm>
        </p:spPr>
        <p:txBody>
          <a:bodyPr>
            <a:normAutofit/>
          </a:bodyPr>
          <a:lstStyle/>
          <a:p>
            <a:r>
              <a:rPr lang="en-US" sz="2700" dirty="0" smtClean="0">
                <a:solidFill>
                  <a:schemeClr val="tx1"/>
                </a:solidFill>
                <a:effectLst/>
                <a:latin typeface="Arial" pitchFamily="34" charset="0"/>
                <a:cs typeface="Arial" pitchFamily="34" charset="0"/>
              </a:rPr>
              <a:t>For Better Understanding</a:t>
            </a:r>
            <a:endParaRPr lang="en-US" sz="2700" dirty="0">
              <a:solidFill>
                <a:schemeClr val="tx1"/>
              </a:solidFill>
              <a:effectLst/>
              <a:latin typeface="Arial" pitchFamily="34" charset="0"/>
              <a:cs typeface="Arial" pitchFamily="34" charset="0"/>
            </a:endParaRPr>
          </a:p>
        </p:txBody>
      </p:sp>
      <p:pic>
        <p:nvPicPr>
          <p:cNvPr id="121" name="Picture 4" descr="Related image"/>
          <p:cNvPicPr>
            <a:picLocks noChangeAspect="1" noChangeArrowheads="1"/>
          </p:cNvPicPr>
          <p:nvPr/>
        </p:nvPicPr>
        <p:blipFill>
          <a:blip r:embed="rId2"/>
          <a:srcRect/>
          <a:stretch>
            <a:fillRect/>
          </a:stretch>
        </p:blipFill>
        <p:spPr bwMode="auto">
          <a:xfrm>
            <a:off x="7668768" y="-190497"/>
            <a:ext cx="1475232" cy="1097643"/>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B7A275F-8BE3-4B7E-BC75-A578201661F0}"/>
              </a:ext>
            </a:extLst>
          </p:cNvPr>
          <p:cNvSpPr>
            <a:spLocks noGrp="1"/>
          </p:cNvSpPr>
          <p:nvPr>
            <p:ph type="body" idx="1"/>
          </p:nvPr>
        </p:nvSpPr>
        <p:spPr/>
        <p:txBody>
          <a:bodyPr/>
          <a:lstStyle/>
          <a:p>
            <a:r>
              <a:rPr lang="en-IN" b="1" dirty="0">
                <a:solidFill>
                  <a:schemeClr val="tx1"/>
                </a:solidFill>
              </a:rPr>
              <a:t>Screen 1</a:t>
            </a:r>
          </a:p>
        </p:txBody>
      </p:sp>
      <p:sp>
        <p:nvSpPr>
          <p:cNvPr id="9" name="Text Placeholder 8">
            <a:extLst>
              <a:ext uri="{FF2B5EF4-FFF2-40B4-BE49-F238E27FC236}">
                <a16:creationId xmlns:a16="http://schemas.microsoft.com/office/drawing/2014/main" xmlns="" id="{3942DFDF-B33F-4CEB-A76E-314F4D116C15}"/>
              </a:ext>
            </a:extLst>
          </p:cNvPr>
          <p:cNvSpPr>
            <a:spLocks noGrp="1"/>
          </p:cNvSpPr>
          <p:nvPr>
            <p:ph type="body" sz="half" idx="15"/>
          </p:nvPr>
        </p:nvSpPr>
        <p:spPr/>
        <p:txBody>
          <a:bodyPr>
            <a:noAutofit/>
          </a:bodyPr>
          <a:lstStyle/>
          <a:p>
            <a:pPr marL="222885" indent="-222885">
              <a:buFont typeface="Wingdings" panose="05000000000000000000" pitchFamily="2" charset="2"/>
              <a:buChar char="q"/>
            </a:pPr>
            <a:r>
              <a:rPr lang="en-IN" sz="1200" dirty="0"/>
              <a:t>Email </a:t>
            </a:r>
            <a:r>
              <a:rPr lang="en-IN" sz="1200" dirty="0" smtClean="0"/>
              <a:t>ID ………………….</a:t>
            </a:r>
            <a:endParaRPr lang="en-IN" sz="1200" dirty="0"/>
          </a:p>
          <a:p>
            <a:pPr marL="222885" indent="-222885">
              <a:buFont typeface="Wingdings" panose="05000000000000000000" pitchFamily="2" charset="2"/>
              <a:buChar char="q"/>
            </a:pPr>
            <a:r>
              <a:rPr lang="en-IN" sz="1200" dirty="0" smtClean="0"/>
              <a:t>Password ………………..</a:t>
            </a:r>
            <a:endParaRPr lang="en-IN" sz="1200" dirty="0"/>
          </a:p>
          <a:p>
            <a:r>
              <a:rPr lang="en-IN" sz="1200" dirty="0"/>
              <a:t>                   </a:t>
            </a:r>
            <a:endParaRPr lang="en-IN" sz="1200" dirty="0" smtClean="0"/>
          </a:p>
          <a:p>
            <a:r>
              <a:rPr lang="en-IN" sz="1200" dirty="0" smtClean="0"/>
              <a:t>                 LOGIN</a:t>
            </a:r>
          </a:p>
          <a:p>
            <a:endParaRPr lang="en-IN" sz="1200" dirty="0"/>
          </a:p>
          <a:p>
            <a:r>
              <a:rPr lang="en-IN" sz="1200" dirty="0"/>
              <a:t>        Forgotten Password??</a:t>
            </a:r>
          </a:p>
          <a:p>
            <a:r>
              <a:rPr lang="en-IN" sz="1200" dirty="0"/>
              <a:t>        </a:t>
            </a:r>
            <a:r>
              <a:rPr lang="en-IN" sz="1200" dirty="0" smtClean="0"/>
              <a:t> </a:t>
            </a:r>
            <a:r>
              <a:rPr lang="en-IN" sz="1200" dirty="0"/>
              <a:t>-------OR-</a:t>
            </a:r>
            <a:r>
              <a:rPr lang="en-IN" sz="1200" dirty="0" smtClean="0"/>
              <a:t>-----</a:t>
            </a:r>
            <a:endParaRPr lang="en-IN" sz="1200" dirty="0"/>
          </a:p>
          <a:p>
            <a:r>
              <a:rPr lang="en-IN" sz="1200" dirty="0"/>
              <a:t>         </a:t>
            </a:r>
            <a:r>
              <a:rPr lang="en-IN" sz="1200" dirty="0" smtClean="0"/>
              <a:t>          Sign </a:t>
            </a:r>
            <a:r>
              <a:rPr lang="en-IN" sz="1200" dirty="0"/>
              <a:t>Up</a:t>
            </a:r>
          </a:p>
        </p:txBody>
      </p:sp>
      <p:sp>
        <p:nvSpPr>
          <p:cNvPr id="7" name="Text Placeholder 6">
            <a:extLst>
              <a:ext uri="{FF2B5EF4-FFF2-40B4-BE49-F238E27FC236}">
                <a16:creationId xmlns:a16="http://schemas.microsoft.com/office/drawing/2014/main" xmlns="" id="{D78BA970-4491-4661-B819-A32EC6595A21}"/>
              </a:ext>
            </a:extLst>
          </p:cNvPr>
          <p:cNvSpPr>
            <a:spLocks noGrp="1"/>
          </p:cNvSpPr>
          <p:nvPr>
            <p:ph type="body" sz="quarter" idx="3"/>
          </p:nvPr>
        </p:nvSpPr>
        <p:spPr/>
        <p:txBody>
          <a:bodyPr/>
          <a:lstStyle/>
          <a:p>
            <a:r>
              <a:rPr lang="en-IN" sz="1600" b="1" dirty="0">
                <a:solidFill>
                  <a:schemeClr val="tx1"/>
                </a:solidFill>
              </a:rPr>
              <a:t>Screen 2</a:t>
            </a:r>
          </a:p>
        </p:txBody>
      </p:sp>
      <p:sp>
        <p:nvSpPr>
          <p:cNvPr id="10" name="Text Placeholder 9">
            <a:extLst>
              <a:ext uri="{FF2B5EF4-FFF2-40B4-BE49-F238E27FC236}">
                <a16:creationId xmlns:a16="http://schemas.microsoft.com/office/drawing/2014/main" xmlns="" id="{6F35E90A-3113-4BAE-AFD9-DA19463627D3}"/>
              </a:ext>
            </a:extLst>
          </p:cNvPr>
          <p:cNvSpPr>
            <a:spLocks noGrp="1"/>
          </p:cNvSpPr>
          <p:nvPr>
            <p:ph type="body" sz="half" idx="16"/>
          </p:nvPr>
        </p:nvSpPr>
        <p:spPr>
          <a:xfrm>
            <a:off x="3394932" y="2719076"/>
            <a:ext cx="2360257" cy="2372744"/>
          </a:xfrm>
        </p:spPr>
        <p:txBody>
          <a:bodyPr>
            <a:normAutofit/>
          </a:bodyPr>
          <a:lstStyle/>
          <a:p>
            <a:r>
              <a:rPr lang="en-IN" sz="1200" dirty="0"/>
              <a:t>  </a:t>
            </a:r>
            <a:r>
              <a:rPr lang="en-IN" sz="1200" dirty="0" smtClean="0"/>
              <a:t>CHOOSE A CATEGORY:</a:t>
            </a:r>
          </a:p>
          <a:p>
            <a:endParaRPr lang="en-IN" sz="1200" dirty="0"/>
          </a:p>
          <a:p>
            <a:pPr marL="222885" indent="-222885">
              <a:buFont typeface="Wingdings" panose="05000000000000000000" pitchFamily="2" charset="2"/>
              <a:buChar char="q"/>
            </a:pPr>
            <a:r>
              <a:rPr lang="en-IN" sz="1200" dirty="0"/>
              <a:t>Automobile</a:t>
            </a:r>
          </a:p>
          <a:p>
            <a:pPr marL="222885" indent="-222885">
              <a:buFont typeface="Wingdings" panose="05000000000000000000" pitchFamily="2" charset="2"/>
              <a:buChar char="q"/>
            </a:pPr>
            <a:r>
              <a:rPr lang="en-IN" sz="1200" dirty="0"/>
              <a:t>Smartphones</a:t>
            </a:r>
          </a:p>
          <a:p>
            <a:pPr marL="222885" indent="-222885">
              <a:buFont typeface="Wingdings" panose="05000000000000000000" pitchFamily="2" charset="2"/>
              <a:buChar char="q"/>
            </a:pPr>
            <a:r>
              <a:rPr lang="en-IN" sz="1200" dirty="0"/>
              <a:t>Cosmetics &amp; Accessories</a:t>
            </a:r>
          </a:p>
        </p:txBody>
      </p:sp>
      <p:sp>
        <p:nvSpPr>
          <p:cNvPr id="8" name="Text Placeholder 7">
            <a:extLst>
              <a:ext uri="{FF2B5EF4-FFF2-40B4-BE49-F238E27FC236}">
                <a16:creationId xmlns:a16="http://schemas.microsoft.com/office/drawing/2014/main" xmlns="" id="{3E4E697F-7D2A-4CEC-A185-F0915FC33092}"/>
              </a:ext>
            </a:extLst>
          </p:cNvPr>
          <p:cNvSpPr>
            <a:spLocks noGrp="1"/>
          </p:cNvSpPr>
          <p:nvPr>
            <p:ph type="body" sz="quarter" idx="13"/>
          </p:nvPr>
        </p:nvSpPr>
        <p:spPr/>
        <p:txBody>
          <a:bodyPr/>
          <a:lstStyle/>
          <a:p>
            <a:r>
              <a:rPr lang="en-IN" b="1" dirty="0">
                <a:solidFill>
                  <a:schemeClr val="tx1"/>
                </a:solidFill>
              </a:rPr>
              <a:t>Screen 3</a:t>
            </a:r>
          </a:p>
        </p:txBody>
      </p:sp>
      <p:sp>
        <p:nvSpPr>
          <p:cNvPr id="11" name="Text Placeholder 10">
            <a:extLst>
              <a:ext uri="{FF2B5EF4-FFF2-40B4-BE49-F238E27FC236}">
                <a16:creationId xmlns:a16="http://schemas.microsoft.com/office/drawing/2014/main" xmlns="" id="{98FAFBA1-5C17-4F37-8201-1844611FA295}"/>
              </a:ext>
            </a:extLst>
          </p:cNvPr>
          <p:cNvSpPr>
            <a:spLocks noGrp="1"/>
          </p:cNvSpPr>
          <p:nvPr>
            <p:ph type="body" sz="half" idx="17"/>
          </p:nvPr>
        </p:nvSpPr>
        <p:spPr>
          <a:xfrm>
            <a:off x="5916247" y="2672894"/>
            <a:ext cx="2359152" cy="2372744"/>
          </a:xfrm>
        </p:spPr>
        <p:txBody>
          <a:bodyPr>
            <a:normAutofit/>
          </a:bodyPr>
          <a:lstStyle/>
          <a:p>
            <a:pPr marL="222885" indent="-222885"/>
            <a:r>
              <a:rPr lang="en-IN" sz="1200" dirty="0" smtClean="0"/>
              <a:t>CHOOSE A TYPE:</a:t>
            </a:r>
          </a:p>
          <a:p>
            <a:pPr marL="222885" indent="-222885">
              <a:buFont typeface="Wingdings" panose="05000000000000000000" pitchFamily="2" charset="2"/>
              <a:buChar char="q"/>
            </a:pPr>
            <a:endParaRPr lang="en-IN" sz="1200" dirty="0" smtClean="0"/>
          </a:p>
          <a:p>
            <a:pPr marL="222885" indent="-222885">
              <a:buFont typeface="Wingdings" panose="05000000000000000000" pitchFamily="2" charset="2"/>
              <a:buChar char="q"/>
            </a:pPr>
            <a:r>
              <a:rPr lang="en-IN" sz="1200" dirty="0" smtClean="0"/>
              <a:t>Product </a:t>
            </a:r>
            <a:r>
              <a:rPr lang="en-IN" sz="1200" dirty="0"/>
              <a:t>Review</a:t>
            </a:r>
          </a:p>
          <a:p>
            <a:pPr marL="222885" indent="-222885">
              <a:buFont typeface="Wingdings" panose="05000000000000000000" pitchFamily="2" charset="2"/>
              <a:buChar char="q"/>
            </a:pPr>
            <a:r>
              <a:rPr lang="en-IN" sz="1200" dirty="0" smtClean="0"/>
              <a:t>Comparison</a:t>
            </a:r>
            <a:endParaRPr lang="en-IN" sz="1200" dirty="0"/>
          </a:p>
        </p:txBody>
      </p:sp>
      <p:cxnSp>
        <p:nvCxnSpPr>
          <p:cNvPr id="13" name="Straight Connector 12"/>
          <p:cNvCxnSpPr/>
          <p:nvPr/>
        </p:nvCxnSpPr>
        <p:spPr>
          <a:xfrm rot="5400000">
            <a:off x="1655043" y="3452668"/>
            <a:ext cx="2851728" cy="10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4242379" y="3510397"/>
            <a:ext cx="2851728" cy="10391"/>
          </a:xfrm>
          <a:prstGeom prst="line">
            <a:avLst/>
          </a:prstGeom>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457200" y="508000"/>
            <a:ext cx="7162800" cy="762000"/>
          </a:xfrm>
        </p:spPr>
        <p:txBody>
          <a:bodyPr>
            <a:normAutofit/>
          </a:bodyPr>
          <a:lstStyle/>
          <a:p>
            <a:r>
              <a:rPr lang="en-US" sz="2700" dirty="0" smtClean="0">
                <a:solidFill>
                  <a:schemeClr val="tx1"/>
                </a:solidFill>
                <a:effectLst/>
                <a:latin typeface="Arial" pitchFamily="34" charset="0"/>
                <a:cs typeface="Arial" pitchFamily="34" charset="0"/>
              </a:rPr>
              <a:t>Working of Our Application</a:t>
            </a:r>
            <a:endParaRPr lang="en-US" sz="2700" dirty="0">
              <a:solidFill>
                <a:schemeClr val="tx1"/>
              </a:solidFill>
              <a:effectLst/>
              <a:latin typeface="Arial" pitchFamily="34" charset="0"/>
              <a:cs typeface="Arial" pitchFamily="34" charset="0"/>
            </a:endParaRPr>
          </a:p>
        </p:txBody>
      </p:sp>
      <p:pic>
        <p:nvPicPr>
          <p:cNvPr id="15" name="Picture 14" descr="Related image"/>
          <p:cNvPicPr>
            <a:picLocks noChangeAspect="1" noChangeArrowheads="1"/>
          </p:cNvPicPr>
          <p:nvPr/>
        </p:nvPicPr>
        <p:blipFill>
          <a:blip r:embed="rId2"/>
          <a:srcRect/>
          <a:stretch>
            <a:fillRect/>
          </a:stretch>
        </p:blipFill>
        <p:spPr bwMode="auto">
          <a:xfrm>
            <a:off x="7668768" y="0"/>
            <a:ext cx="1475232" cy="1097643"/>
          </a:xfrm>
          <a:prstGeom prst="rect">
            <a:avLst/>
          </a:prstGeom>
          <a:noFill/>
        </p:spPr>
      </p:pic>
    </p:spTree>
    <p:extLst>
      <p:ext uri="{BB962C8B-B14F-4D97-AF65-F5344CB8AC3E}">
        <p14:creationId xmlns:p14="http://schemas.microsoft.com/office/powerpoint/2010/main" xmlns="" val="21992921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227CA3BC-F14D-4BC9-9011-D1C0B1EBFF0A}"/>
              </a:ext>
            </a:extLst>
          </p:cNvPr>
          <p:cNvSpPr>
            <a:spLocks noGrp="1"/>
          </p:cNvSpPr>
          <p:nvPr>
            <p:ph type="body" idx="1"/>
          </p:nvPr>
        </p:nvSpPr>
        <p:spPr/>
        <p:txBody>
          <a:bodyPr/>
          <a:lstStyle/>
          <a:p>
            <a:r>
              <a:rPr lang="en-IN" b="1" dirty="0">
                <a:solidFill>
                  <a:schemeClr val="tx1"/>
                </a:solidFill>
              </a:rPr>
              <a:t>Screen 4</a:t>
            </a:r>
          </a:p>
        </p:txBody>
      </p:sp>
      <p:sp>
        <p:nvSpPr>
          <p:cNvPr id="4" name="Text Placeholder 3">
            <a:extLst>
              <a:ext uri="{FF2B5EF4-FFF2-40B4-BE49-F238E27FC236}">
                <a16:creationId xmlns:a16="http://schemas.microsoft.com/office/drawing/2014/main" xmlns="" id="{8B4E08B5-19AB-49D5-824D-F46E94E5FCF3}"/>
              </a:ext>
            </a:extLst>
          </p:cNvPr>
          <p:cNvSpPr>
            <a:spLocks noGrp="1"/>
          </p:cNvSpPr>
          <p:nvPr>
            <p:ph type="body" sz="half" idx="15"/>
          </p:nvPr>
        </p:nvSpPr>
        <p:spPr>
          <a:xfrm>
            <a:off x="866215" y="2672896"/>
            <a:ext cx="2356409" cy="2372744"/>
          </a:xfrm>
        </p:spPr>
        <p:txBody>
          <a:bodyPr>
            <a:normAutofit/>
          </a:bodyPr>
          <a:lstStyle/>
          <a:p>
            <a:pPr marL="222885" indent="-222885"/>
            <a:r>
              <a:rPr lang="en-IN" sz="1200" dirty="0" smtClean="0"/>
              <a:t>SELECT BRAND(S):</a:t>
            </a:r>
          </a:p>
          <a:p>
            <a:pPr marL="222885" indent="-222885">
              <a:buFont typeface="Wingdings" panose="05000000000000000000" pitchFamily="2" charset="2"/>
              <a:buChar char="q"/>
            </a:pPr>
            <a:endParaRPr lang="en-IN" sz="1200" dirty="0" smtClean="0"/>
          </a:p>
          <a:p>
            <a:pPr marL="222885" indent="-222885">
              <a:buFont typeface="Wingdings" panose="05000000000000000000" pitchFamily="2" charset="2"/>
              <a:buChar char="q"/>
            </a:pPr>
            <a:r>
              <a:rPr lang="en-IN" sz="1200" dirty="0" err="1" smtClean="0"/>
              <a:t>Realme</a:t>
            </a:r>
            <a:endParaRPr lang="en-IN" sz="1200" dirty="0"/>
          </a:p>
          <a:p>
            <a:pPr marL="222885" indent="-222885">
              <a:buFont typeface="Wingdings" panose="05000000000000000000" pitchFamily="2" charset="2"/>
              <a:buChar char="q"/>
            </a:pPr>
            <a:r>
              <a:rPr lang="en-IN" sz="1200" dirty="0"/>
              <a:t>Samsung</a:t>
            </a:r>
          </a:p>
          <a:p>
            <a:pPr marL="222885" indent="-222885">
              <a:buFont typeface="Wingdings" panose="05000000000000000000" pitchFamily="2" charset="2"/>
              <a:buChar char="q"/>
            </a:pPr>
            <a:r>
              <a:rPr lang="en-IN" sz="1200" dirty="0"/>
              <a:t>Xiaomi</a:t>
            </a:r>
          </a:p>
          <a:p>
            <a:pPr marL="222885" indent="-222885">
              <a:buFont typeface="Wingdings" panose="05000000000000000000" pitchFamily="2" charset="2"/>
              <a:buChar char="q"/>
            </a:pPr>
            <a:endParaRPr lang="en-IN" sz="1200" dirty="0"/>
          </a:p>
        </p:txBody>
      </p:sp>
      <p:sp>
        <p:nvSpPr>
          <p:cNvPr id="5" name="Text Placeholder 4">
            <a:extLst>
              <a:ext uri="{FF2B5EF4-FFF2-40B4-BE49-F238E27FC236}">
                <a16:creationId xmlns:a16="http://schemas.microsoft.com/office/drawing/2014/main" xmlns="" id="{9D27AAD9-4137-4A48-8938-BC2FA4358764}"/>
              </a:ext>
            </a:extLst>
          </p:cNvPr>
          <p:cNvSpPr>
            <a:spLocks noGrp="1"/>
          </p:cNvSpPr>
          <p:nvPr>
            <p:ph type="body" sz="quarter" idx="3"/>
          </p:nvPr>
        </p:nvSpPr>
        <p:spPr/>
        <p:txBody>
          <a:bodyPr/>
          <a:lstStyle/>
          <a:p>
            <a:r>
              <a:rPr lang="en-IN" b="1" dirty="0">
                <a:solidFill>
                  <a:schemeClr val="tx1"/>
                </a:solidFill>
              </a:rPr>
              <a:t>Screen 5</a:t>
            </a:r>
          </a:p>
        </p:txBody>
      </p:sp>
      <p:sp>
        <p:nvSpPr>
          <p:cNvPr id="6" name="Text Placeholder 5">
            <a:extLst>
              <a:ext uri="{FF2B5EF4-FFF2-40B4-BE49-F238E27FC236}">
                <a16:creationId xmlns:a16="http://schemas.microsoft.com/office/drawing/2014/main" xmlns="" id="{B2FF7884-5E96-40B0-B823-A1E97CCB95E9}"/>
              </a:ext>
            </a:extLst>
          </p:cNvPr>
          <p:cNvSpPr>
            <a:spLocks noGrp="1"/>
          </p:cNvSpPr>
          <p:nvPr>
            <p:ph type="body" sz="half" idx="16"/>
          </p:nvPr>
        </p:nvSpPr>
        <p:spPr>
          <a:xfrm>
            <a:off x="3384541" y="2672895"/>
            <a:ext cx="2360257" cy="2372744"/>
          </a:xfrm>
        </p:spPr>
        <p:txBody>
          <a:bodyPr>
            <a:normAutofit/>
          </a:bodyPr>
          <a:lstStyle/>
          <a:p>
            <a:r>
              <a:rPr lang="en-IN" sz="1200" dirty="0" smtClean="0"/>
              <a:t>SELECT MODEL(S):</a:t>
            </a:r>
          </a:p>
          <a:p>
            <a:endParaRPr lang="en-IN" sz="1200" dirty="0"/>
          </a:p>
          <a:p>
            <a:pPr marL="222885" indent="-222885">
              <a:buFont typeface="Wingdings" panose="05000000000000000000" pitchFamily="2" charset="2"/>
              <a:buChar char="q"/>
            </a:pPr>
            <a:r>
              <a:rPr lang="en-IN" sz="1200" dirty="0" err="1"/>
              <a:t>Realme</a:t>
            </a:r>
            <a:r>
              <a:rPr lang="en-IN" sz="1200" dirty="0"/>
              <a:t> 5S</a:t>
            </a:r>
          </a:p>
          <a:p>
            <a:pPr marL="222885" indent="-222885">
              <a:buFont typeface="Wingdings" panose="05000000000000000000" pitchFamily="2" charset="2"/>
              <a:buChar char="q"/>
            </a:pPr>
            <a:r>
              <a:rPr lang="en-IN" sz="1200" dirty="0" err="1"/>
              <a:t>Realme</a:t>
            </a:r>
            <a:r>
              <a:rPr lang="en-IN" sz="1200" dirty="0"/>
              <a:t> XT</a:t>
            </a:r>
          </a:p>
          <a:p>
            <a:pPr marL="222885" indent="-222885">
              <a:buFont typeface="Wingdings" panose="05000000000000000000" pitchFamily="2" charset="2"/>
              <a:buChar char="q"/>
            </a:pPr>
            <a:r>
              <a:rPr lang="en-IN" sz="1200" dirty="0" err="1"/>
              <a:t>Realme</a:t>
            </a:r>
            <a:r>
              <a:rPr lang="en-IN" sz="1200" dirty="0"/>
              <a:t> X2 Pro</a:t>
            </a:r>
          </a:p>
        </p:txBody>
      </p:sp>
      <p:sp>
        <p:nvSpPr>
          <p:cNvPr id="7" name="Text Placeholder 6">
            <a:extLst>
              <a:ext uri="{FF2B5EF4-FFF2-40B4-BE49-F238E27FC236}">
                <a16:creationId xmlns:a16="http://schemas.microsoft.com/office/drawing/2014/main" xmlns="" id="{85FAE2DC-F621-4278-982F-5A1B4DE39DFA}"/>
              </a:ext>
            </a:extLst>
          </p:cNvPr>
          <p:cNvSpPr>
            <a:spLocks noGrp="1"/>
          </p:cNvSpPr>
          <p:nvPr>
            <p:ph type="body" sz="quarter" idx="13"/>
          </p:nvPr>
        </p:nvSpPr>
        <p:spPr/>
        <p:txBody>
          <a:bodyPr/>
          <a:lstStyle/>
          <a:p>
            <a:pPr marL="267462" indent="-267462">
              <a:buFont typeface="Wingdings" panose="05000000000000000000" pitchFamily="2" charset="2"/>
              <a:buChar char="q"/>
            </a:pPr>
            <a:r>
              <a:rPr lang="en-IN" b="1" dirty="0">
                <a:solidFill>
                  <a:schemeClr val="tx1"/>
                </a:solidFill>
              </a:rPr>
              <a:t>Screen 6</a:t>
            </a:r>
          </a:p>
        </p:txBody>
      </p:sp>
      <p:sp>
        <p:nvSpPr>
          <p:cNvPr id="8" name="Text Placeholder 7">
            <a:extLst>
              <a:ext uri="{FF2B5EF4-FFF2-40B4-BE49-F238E27FC236}">
                <a16:creationId xmlns:a16="http://schemas.microsoft.com/office/drawing/2014/main" xmlns="" id="{403D887B-0982-4439-BA25-9F240463D968}"/>
              </a:ext>
            </a:extLst>
          </p:cNvPr>
          <p:cNvSpPr>
            <a:spLocks noGrp="1"/>
          </p:cNvSpPr>
          <p:nvPr>
            <p:ph type="body" sz="half" idx="17"/>
          </p:nvPr>
        </p:nvSpPr>
        <p:spPr>
          <a:xfrm>
            <a:off x="5916247" y="2672894"/>
            <a:ext cx="2359152" cy="2372744"/>
          </a:xfrm>
        </p:spPr>
        <p:txBody>
          <a:bodyPr>
            <a:normAutofit/>
          </a:bodyPr>
          <a:lstStyle/>
          <a:p>
            <a:pPr marL="222885" indent="-222885"/>
            <a:r>
              <a:rPr lang="en-IN" sz="1200" dirty="0" smtClean="0"/>
              <a:t>GIVE REVIEWS OUT OF 10:</a:t>
            </a:r>
          </a:p>
          <a:p>
            <a:pPr marL="222885" indent="-222885">
              <a:buFont typeface="Wingdings" panose="05000000000000000000" pitchFamily="2" charset="2"/>
              <a:buChar char="q"/>
            </a:pPr>
            <a:endParaRPr lang="en-IN" sz="1200" dirty="0" smtClean="0"/>
          </a:p>
          <a:p>
            <a:pPr marL="222885" indent="-222885">
              <a:buFont typeface="Wingdings" panose="05000000000000000000" pitchFamily="2" charset="2"/>
              <a:buChar char="q"/>
            </a:pPr>
            <a:r>
              <a:rPr lang="en-IN" sz="1200" dirty="0" smtClean="0"/>
              <a:t>Camera : ____</a:t>
            </a:r>
            <a:endParaRPr lang="en-IN" sz="1200" dirty="0"/>
          </a:p>
          <a:p>
            <a:pPr marL="222885" indent="-222885">
              <a:buFont typeface="Wingdings" panose="05000000000000000000" pitchFamily="2" charset="2"/>
              <a:buChar char="q"/>
            </a:pPr>
            <a:r>
              <a:rPr lang="en-IN" sz="1200" dirty="0" smtClean="0"/>
              <a:t>Battery  : ____</a:t>
            </a:r>
            <a:endParaRPr lang="en-IN" sz="1200" dirty="0"/>
          </a:p>
          <a:p>
            <a:pPr marL="222885" indent="-222885">
              <a:buFont typeface="Wingdings" panose="05000000000000000000" pitchFamily="2" charset="2"/>
              <a:buChar char="q"/>
            </a:pPr>
            <a:r>
              <a:rPr lang="en-IN" sz="1200" dirty="0" smtClean="0"/>
              <a:t>Speed :  ____</a:t>
            </a:r>
            <a:endParaRPr lang="en-IN" sz="1200" dirty="0"/>
          </a:p>
          <a:p>
            <a:pPr marL="222885" indent="-222885">
              <a:buFont typeface="Wingdings" panose="05000000000000000000" pitchFamily="2" charset="2"/>
              <a:buChar char="q"/>
            </a:pPr>
            <a:r>
              <a:rPr lang="en-IN" sz="1200" dirty="0" smtClean="0"/>
              <a:t>Longevity : ____</a:t>
            </a:r>
            <a:endParaRPr lang="en-IN" sz="1200" dirty="0"/>
          </a:p>
          <a:p>
            <a:pPr marL="222885" indent="-222885">
              <a:buFont typeface="Wingdings" panose="05000000000000000000" pitchFamily="2" charset="2"/>
              <a:buChar char="q"/>
            </a:pPr>
            <a:r>
              <a:rPr lang="en-IN" sz="1200" dirty="0"/>
              <a:t>After Sell </a:t>
            </a:r>
            <a:r>
              <a:rPr lang="en-IN" sz="1200" dirty="0" smtClean="0"/>
              <a:t>Service : ____</a:t>
            </a:r>
            <a:endParaRPr lang="en-IN" sz="1200" dirty="0"/>
          </a:p>
        </p:txBody>
      </p:sp>
      <p:cxnSp>
        <p:nvCxnSpPr>
          <p:cNvPr id="9" name="Straight Connector 8"/>
          <p:cNvCxnSpPr/>
          <p:nvPr/>
        </p:nvCxnSpPr>
        <p:spPr>
          <a:xfrm rot="5400000">
            <a:off x="1322523" y="3360301"/>
            <a:ext cx="2851728" cy="10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920261" y="3383395"/>
            <a:ext cx="2851728" cy="10391"/>
          </a:xfrm>
          <a:prstGeom prst="line">
            <a:avLst/>
          </a:prstGeom>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457200" y="508000"/>
            <a:ext cx="7162800" cy="762000"/>
          </a:xfrm>
        </p:spPr>
        <p:txBody>
          <a:bodyPr>
            <a:normAutofit/>
          </a:bodyPr>
          <a:lstStyle/>
          <a:p>
            <a:r>
              <a:rPr lang="en-US" sz="2700" dirty="0" smtClean="0">
                <a:solidFill>
                  <a:schemeClr val="tx1"/>
                </a:solidFill>
                <a:effectLst/>
                <a:latin typeface="Arial" pitchFamily="34" charset="0"/>
                <a:cs typeface="Arial" pitchFamily="34" charset="0"/>
              </a:rPr>
              <a:t>Working of Our Application</a:t>
            </a:r>
            <a:endParaRPr lang="en-US" sz="2700" dirty="0">
              <a:solidFill>
                <a:schemeClr val="tx1"/>
              </a:solidFill>
              <a:effectLst/>
              <a:latin typeface="Arial" pitchFamily="34" charset="0"/>
              <a:cs typeface="Arial" pitchFamily="34" charset="0"/>
            </a:endParaRPr>
          </a:p>
        </p:txBody>
      </p:sp>
      <p:pic>
        <p:nvPicPr>
          <p:cNvPr id="12" name="Picture 11" descr="Related image"/>
          <p:cNvPicPr>
            <a:picLocks noChangeAspect="1" noChangeArrowheads="1"/>
          </p:cNvPicPr>
          <p:nvPr/>
        </p:nvPicPr>
        <p:blipFill>
          <a:blip r:embed="rId2"/>
          <a:srcRect/>
          <a:stretch>
            <a:fillRect/>
          </a:stretch>
        </p:blipFill>
        <p:spPr bwMode="auto">
          <a:xfrm>
            <a:off x="7668768" y="-221343"/>
            <a:ext cx="1475232" cy="1097643"/>
          </a:xfrm>
          <a:prstGeom prst="rect">
            <a:avLst/>
          </a:prstGeom>
          <a:noFill/>
        </p:spPr>
      </p:pic>
    </p:spTree>
    <p:extLst>
      <p:ext uri="{BB962C8B-B14F-4D97-AF65-F5344CB8AC3E}">
        <p14:creationId xmlns:p14="http://schemas.microsoft.com/office/powerpoint/2010/main" xmlns="" val="28192040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2914"/>
            <a:ext cx="8610600" cy="4920589"/>
          </a:xfrm>
        </p:spPr>
        <p:txBody>
          <a:bodyPr>
            <a:normAutofit/>
          </a:bodyPr>
          <a:lstStyle/>
          <a:p>
            <a:pPr algn="ctr"/>
            <a:r>
              <a:rPr lang="en-US" sz="4700" b="1" dirty="0" smtClean="0">
                <a:effectLst/>
              </a:rPr>
              <a:t/>
            </a:r>
            <a:br>
              <a:rPr lang="en-US" sz="4700" b="1" dirty="0" smtClean="0">
                <a:effectLst/>
              </a:rPr>
            </a:br>
            <a:r>
              <a:rPr lang="en-US" sz="4700" b="1" dirty="0" smtClean="0">
                <a:effectLst/>
              </a:rPr>
              <a:t>SWOT ANALYSIS</a:t>
            </a:r>
            <a:br>
              <a:rPr lang="en-US" sz="4700" b="1" dirty="0" smtClean="0">
                <a:effectLst/>
              </a:rPr>
            </a:br>
            <a:r>
              <a:rPr lang="en-US" sz="4700" b="1" dirty="0" smtClean="0">
                <a:effectLst/>
              </a:rPr>
              <a:t/>
            </a:r>
            <a:br>
              <a:rPr lang="en-US" sz="4700" b="1" dirty="0" smtClean="0">
                <a:effectLst/>
              </a:rPr>
            </a:br>
            <a:r>
              <a:rPr lang="en-US" sz="4700" b="1" dirty="0" smtClean="0">
                <a:effectLst/>
              </a:rPr>
              <a:t>(Strength, Weakness,</a:t>
            </a:r>
            <a:br>
              <a:rPr lang="en-US" sz="4700" b="1" dirty="0" smtClean="0">
                <a:effectLst/>
              </a:rPr>
            </a:br>
            <a:r>
              <a:rPr lang="en-US" sz="4700" b="1" dirty="0" smtClean="0">
                <a:effectLst/>
              </a:rPr>
              <a:t>Opportunity, Threats)</a:t>
            </a:r>
            <a:endParaRPr lang="en-US" sz="4700" b="1" dirty="0">
              <a:effectLst/>
            </a:endParaRPr>
          </a:p>
        </p:txBody>
      </p:sp>
      <p:cxnSp>
        <p:nvCxnSpPr>
          <p:cNvPr id="6" name="Straight Connector 5"/>
          <p:cNvCxnSpPr/>
          <p:nvPr/>
        </p:nvCxnSpPr>
        <p:spPr>
          <a:xfrm>
            <a:off x="1219200" y="2857500"/>
            <a:ext cx="62484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descr="Related image"/>
          <p:cNvPicPr>
            <a:picLocks noChangeAspect="1" noChangeArrowheads="1"/>
          </p:cNvPicPr>
          <p:nvPr/>
        </p:nvPicPr>
        <p:blipFill>
          <a:blip r:embed="rId2"/>
          <a:srcRect/>
          <a:stretch>
            <a:fillRect/>
          </a:stretch>
        </p:blipFill>
        <p:spPr bwMode="auto">
          <a:xfrm>
            <a:off x="7668768" y="-190497"/>
            <a:ext cx="1475232" cy="1097643"/>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609600" y="3314700"/>
          <a:ext cx="2590800" cy="2222500"/>
        </p:xfrm>
        <a:graphic>
          <a:graphicData uri="http://schemas.openxmlformats.org/drawingml/2006/table">
            <a:tbl>
              <a:tblPr/>
              <a:tblGrid>
                <a:gridCol w="2590800"/>
              </a:tblGrid>
              <a:tr h="2222500">
                <a:tc>
                  <a:txBody>
                    <a:bodyPr/>
                    <a:lstStyle/>
                    <a:p>
                      <a:endParaRPr lang="en-US" sz="1600" dirty="0" smtClean="0"/>
                    </a:p>
                    <a:p>
                      <a:endParaRPr lang="en-US" sz="1600" dirty="0" smtClean="0"/>
                    </a:p>
                    <a:p>
                      <a:endParaRPr lang="en-US" sz="1600" dirty="0" smtClean="0"/>
                    </a:p>
                    <a:p>
                      <a:r>
                        <a:rPr lang="en-US" sz="1600" dirty="0" smtClean="0"/>
                        <a:t>  </a:t>
                      </a:r>
                      <a:r>
                        <a:rPr lang="en-US" sz="3300" b="1" dirty="0" smtClean="0"/>
                        <a:t>Weakness</a:t>
                      </a:r>
                      <a:endParaRPr lang="en-US" sz="3300" b="1" dirty="0"/>
                    </a:p>
                  </a:txBody>
                  <a:tcPr marT="38100" marB="3810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7" name="Table 6"/>
          <p:cNvGraphicFramePr>
            <a:graphicFrameLocks noGrp="1"/>
          </p:cNvGraphicFramePr>
          <p:nvPr/>
        </p:nvGraphicFramePr>
        <p:xfrm>
          <a:off x="3276600" y="876300"/>
          <a:ext cx="2720455" cy="4709160"/>
        </p:xfrm>
        <a:graphic>
          <a:graphicData uri="http://schemas.openxmlformats.org/drawingml/2006/table">
            <a:tbl>
              <a:tblPr/>
              <a:tblGrid>
                <a:gridCol w="2720455"/>
              </a:tblGrid>
              <a:tr h="2781297">
                <a:tc>
                  <a:txBody>
                    <a:bodyPr/>
                    <a:lstStyle/>
                    <a:p>
                      <a:pPr>
                        <a:buFont typeface="Arial" pitchFamily="34" charset="0"/>
                        <a:buChar char="•"/>
                      </a:pPr>
                      <a:r>
                        <a:rPr lang="en-US" sz="1600" b="0" baseline="0" dirty="0" smtClean="0">
                          <a:solidFill>
                            <a:schemeClr val="tx1"/>
                          </a:solidFill>
                        </a:rPr>
                        <a:t> </a:t>
                      </a:r>
                      <a:r>
                        <a:rPr lang="en-US" sz="1600" b="0" dirty="0" smtClean="0">
                          <a:solidFill>
                            <a:schemeClr val="tx1"/>
                          </a:solidFill>
                        </a:rPr>
                        <a:t>Lack of genuine customer feedback  platform.</a:t>
                      </a:r>
                    </a:p>
                    <a:p>
                      <a:pPr>
                        <a:buFont typeface="Arial" pitchFamily="34" charset="0"/>
                        <a:buChar char="•"/>
                      </a:pPr>
                      <a:r>
                        <a:rPr lang="en-US" sz="1600" b="0" dirty="0" smtClean="0">
                          <a:solidFill>
                            <a:schemeClr val="tx1"/>
                          </a:solidFill>
                        </a:rPr>
                        <a:t> Giving</a:t>
                      </a:r>
                      <a:r>
                        <a:rPr lang="en-US" sz="1600" b="0" baseline="0" dirty="0" smtClean="0">
                          <a:solidFill>
                            <a:schemeClr val="tx1"/>
                          </a:solidFill>
                        </a:rPr>
                        <a:t> customer’s perception of a product to its brand.</a:t>
                      </a:r>
                      <a:endParaRPr lang="en-US" sz="1600" b="0" dirty="0" smtClean="0">
                        <a:solidFill>
                          <a:schemeClr val="tx1"/>
                        </a:solidFill>
                      </a:endParaRPr>
                    </a:p>
                    <a:p>
                      <a:pPr>
                        <a:buFont typeface="Arial" pitchFamily="34" charset="0"/>
                        <a:buChar char="•"/>
                      </a:pPr>
                      <a:r>
                        <a:rPr lang="en-US" sz="1600" b="0" dirty="0" smtClean="0">
                          <a:solidFill>
                            <a:schemeClr val="tx1"/>
                          </a:solidFill>
                        </a:rPr>
                        <a:t> New ways to encourage repeat visits of consumers.</a:t>
                      </a:r>
                    </a:p>
                    <a:p>
                      <a:pPr>
                        <a:buFont typeface="Arial" pitchFamily="34" charset="0"/>
                        <a:buChar char="•"/>
                      </a:pPr>
                      <a:endParaRPr lang="en-US" sz="1600" b="0" dirty="0" smtClean="0">
                        <a:solidFill>
                          <a:schemeClr val="tx1"/>
                        </a:solidFill>
                      </a:endParaRPr>
                    </a:p>
                    <a:p>
                      <a:pPr>
                        <a:buFont typeface="Arial" pitchFamily="34" charset="0"/>
                        <a:buChar char="•"/>
                      </a:pPr>
                      <a:endParaRPr lang="en-US" sz="1600" b="0" dirty="0" smtClean="0">
                        <a:solidFill>
                          <a:schemeClr val="tx1"/>
                        </a:solidFill>
                      </a:endParaRPr>
                    </a:p>
                    <a:p>
                      <a:pPr>
                        <a:buFont typeface="Arial" pitchFamily="34" charset="0"/>
                        <a:buChar char="•"/>
                      </a:pPr>
                      <a:r>
                        <a:rPr lang="en-US" sz="1600" b="0" dirty="0" smtClean="0">
                          <a:solidFill>
                            <a:schemeClr val="tx1"/>
                          </a:solidFill>
                        </a:rPr>
                        <a:t> Slow</a:t>
                      </a:r>
                      <a:r>
                        <a:rPr lang="en-US" sz="1600" b="0" baseline="0" dirty="0" smtClean="0">
                          <a:solidFill>
                            <a:schemeClr val="tx1"/>
                          </a:solidFill>
                        </a:rPr>
                        <a:t> response to customer’s  inquires.</a:t>
                      </a:r>
                    </a:p>
                    <a:p>
                      <a:pPr>
                        <a:buFont typeface="Arial" pitchFamily="34" charset="0"/>
                        <a:buChar char="•"/>
                      </a:pPr>
                      <a:endParaRPr lang="en-US" sz="1600" b="0" baseline="0" dirty="0" smtClean="0">
                        <a:solidFill>
                          <a:schemeClr val="tx1"/>
                        </a:solidFill>
                      </a:endParaRPr>
                    </a:p>
                    <a:p>
                      <a:pPr>
                        <a:buFont typeface="Arial" pitchFamily="34" charset="0"/>
                        <a:buChar char="•"/>
                      </a:pPr>
                      <a:r>
                        <a:rPr lang="en-US" sz="1600" b="0" dirty="0" smtClean="0">
                          <a:solidFill>
                            <a:schemeClr val="tx1"/>
                          </a:solidFill>
                        </a:rPr>
                        <a:t> The subscription process is lengthy.</a:t>
                      </a:r>
                    </a:p>
                    <a:p>
                      <a:pPr>
                        <a:buFont typeface="Arial" pitchFamily="34" charset="0"/>
                        <a:buChar char="•"/>
                      </a:pPr>
                      <a:endParaRPr lang="en-US" sz="1600" b="0" dirty="0" smtClean="0">
                        <a:solidFill>
                          <a:schemeClr val="tx1"/>
                        </a:solidFill>
                      </a:endParaRPr>
                    </a:p>
                    <a:p>
                      <a:pPr>
                        <a:buFont typeface="Arial" pitchFamily="34" charset="0"/>
                        <a:buChar char="•"/>
                      </a:pPr>
                      <a:r>
                        <a:rPr lang="en-US" sz="1600" b="0" dirty="0" smtClean="0">
                          <a:solidFill>
                            <a:schemeClr val="tx1"/>
                          </a:solidFill>
                        </a:rPr>
                        <a:t>Speed in Loading.</a:t>
                      </a:r>
                    </a:p>
                    <a:p>
                      <a:pPr>
                        <a:buFont typeface="Arial" pitchFamily="34" charset="0"/>
                        <a:buChar char="•"/>
                      </a:pPr>
                      <a:endParaRPr lang="en-US" sz="1600" b="0" dirty="0">
                        <a:solidFill>
                          <a:schemeClr val="tx1"/>
                        </a:solidFill>
                      </a:endParaRPr>
                    </a:p>
                  </a:txBody>
                  <a:tcPr marT="38100" marB="3810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12" name="Table 11"/>
          <p:cNvGraphicFramePr>
            <a:graphicFrameLocks noGrp="1"/>
          </p:cNvGraphicFramePr>
          <p:nvPr/>
        </p:nvGraphicFramePr>
        <p:xfrm>
          <a:off x="6096000" y="825502"/>
          <a:ext cx="2743200" cy="4775198"/>
        </p:xfrm>
        <a:graphic>
          <a:graphicData uri="http://schemas.openxmlformats.org/drawingml/2006/table">
            <a:tbl>
              <a:tblPr/>
              <a:tblGrid>
                <a:gridCol w="2743200"/>
              </a:tblGrid>
              <a:tr h="4775198">
                <a:tc>
                  <a:txBody>
                    <a:bodyPr/>
                    <a:lstStyle/>
                    <a:p>
                      <a:pPr>
                        <a:buFont typeface="Arial" pitchFamily="34" charset="0"/>
                        <a:buChar char="•"/>
                      </a:pPr>
                      <a:r>
                        <a:rPr lang="en-US" sz="1600" b="0" dirty="0" smtClean="0">
                          <a:solidFill>
                            <a:schemeClr val="tx1"/>
                          </a:solidFill>
                        </a:rPr>
                        <a:t> Attractive banner.</a:t>
                      </a:r>
                    </a:p>
                    <a:p>
                      <a:pPr>
                        <a:buFont typeface="Arial" pitchFamily="34" charset="0"/>
                        <a:buChar char="•"/>
                      </a:pPr>
                      <a:r>
                        <a:rPr lang="en-US" sz="1600" b="0" dirty="0" smtClean="0">
                          <a:solidFill>
                            <a:schemeClr val="tx1"/>
                          </a:solidFill>
                        </a:rPr>
                        <a:t> Strong</a:t>
                      </a:r>
                      <a:r>
                        <a:rPr lang="en-US" sz="1600" b="0" baseline="0" dirty="0" smtClean="0">
                          <a:solidFill>
                            <a:schemeClr val="tx1"/>
                          </a:solidFill>
                        </a:rPr>
                        <a:t> relationship with companies.</a:t>
                      </a:r>
                    </a:p>
                    <a:p>
                      <a:pPr>
                        <a:buFont typeface="Arial" pitchFamily="34" charset="0"/>
                        <a:buChar char="•"/>
                      </a:pPr>
                      <a:r>
                        <a:rPr lang="en-US" sz="1600" b="0" baseline="0" dirty="0" smtClean="0">
                          <a:solidFill>
                            <a:schemeClr val="tx1"/>
                          </a:solidFill>
                        </a:rPr>
                        <a:t> Easy to navigate. through website/app</a:t>
                      </a:r>
                    </a:p>
                    <a:p>
                      <a:pPr>
                        <a:buFont typeface="Arial" pitchFamily="34" charset="0"/>
                        <a:buChar char="•"/>
                      </a:pPr>
                      <a:r>
                        <a:rPr lang="en-US" sz="1600" b="0" baseline="0" dirty="0" smtClean="0">
                          <a:solidFill>
                            <a:schemeClr val="tx1"/>
                          </a:solidFill>
                        </a:rPr>
                        <a:t> High quality service at low cost. </a:t>
                      </a:r>
                    </a:p>
                    <a:p>
                      <a:pPr>
                        <a:buFont typeface="Arial" pitchFamily="34" charset="0"/>
                        <a:buChar char="•"/>
                      </a:pPr>
                      <a:r>
                        <a:rPr lang="en-US" sz="1600" b="0" baseline="0" dirty="0" smtClean="0">
                          <a:solidFill>
                            <a:schemeClr val="tx1"/>
                          </a:solidFill>
                        </a:rPr>
                        <a:t> Competitor imitating features.</a:t>
                      </a:r>
                      <a:endParaRPr lang="en-US" sz="1600" b="0" dirty="0" smtClean="0">
                        <a:solidFill>
                          <a:schemeClr val="tx1"/>
                        </a:solidFill>
                      </a:endParaRPr>
                    </a:p>
                    <a:p>
                      <a:endParaRPr lang="en-US" sz="1600" b="0" dirty="0" smtClean="0">
                        <a:solidFill>
                          <a:schemeClr val="tx1"/>
                        </a:solidFill>
                      </a:endParaRPr>
                    </a:p>
                    <a:p>
                      <a:endParaRPr lang="en-US" sz="1600" b="0" dirty="0" smtClean="0">
                        <a:solidFill>
                          <a:schemeClr val="tx1"/>
                        </a:solidFill>
                      </a:endParaRPr>
                    </a:p>
                    <a:p>
                      <a:pPr>
                        <a:buFont typeface="Arial" pitchFamily="34" charset="0"/>
                        <a:buChar char="•"/>
                      </a:pPr>
                      <a:r>
                        <a:rPr lang="en-US" sz="1600" b="0" baseline="0" dirty="0" smtClean="0">
                          <a:solidFill>
                            <a:schemeClr val="tx1"/>
                          </a:solidFill>
                        </a:rPr>
                        <a:t> </a:t>
                      </a:r>
                      <a:r>
                        <a:rPr lang="en-US" sz="1600" b="0" dirty="0" smtClean="0">
                          <a:solidFill>
                            <a:schemeClr val="tx1"/>
                          </a:solidFill>
                        </a:rPr>
                        <a:t>Fraudulent</a:t>
                      </a:r>
                      <a:r>
                        <a:rPr lang="en-US" sz="1600" b="0" baseline="0" dirty="0" smtClean="0">
                          <a:solidFill>
                            <a:schemeClr val="tx1"/>
                          </a:solidFill>
                        </a:rPr>
                        <a:t> activities.</a:t>
                      </a:r>
                    </a:p>
                    <a:p>
                      <a:pPr>
                        <a:buFont typeface="Arial" pitchFamily="34" charset="0"/>
                        <a:buNone/>
                      </a:pPr>
                      <a:endParaRPr lang="en-US" sz="1600" b="0" baseline="0" dirty="0" smtClean="0">
                        <a:solidFill>
                          <a:schemeClr val="tx1"/>
                        </a:solidFill>
                      </a:endParaRPr>
                    </a:p>
                    <a:p>
                      <a:pPr>
                        <a:buFont typeface="Arial" pitchFamily="34" charset="0"/>
                        <a:buChar char="•"/>
                      </a:pPr>
                      <a:r>
                        <a:rPr lang="en-US" sz="1600" b="0" baseline="0" dirty="0" smtClean="0">
                          <a:solidFill>
                            <a:schemeClr val="tx1"/>
                          </a:solidFill>
                        </a:rPr>
                        <a:t> Precarious financial condition.</a:t>
                      </a:r>
                    </a:p>
                    <a:p>
                      <a:pPr>
                        <a:buFont typeface="Arial" pitchFamily="34" charset="0"/>
                        <a:buNone/>
                      </a:pPr>
                      <a:endParaRPr lang="en-US" sz="1600" b="0" baseline="0" dirty="0" smtClean="0">
                        <a:solidFill>
                          <a:schemeClr val="tx1"/>
                        </a:solidFill>
                      </a:endParaRPr>
                    </a:p>
                    <a:p>
                      <a:pPr>
                        <a:buFont typeface="Arial" pitchFamily="34" charset="0"/>
                        <a:buChar char="•"/>
                      </a:pPr>
                      <a:r>
                        <a:rPr lang="en-US" sz="1600" b="0" baseline="0" dirty="0" smtClean="0">
                          <a:solidFill>
                            <a:schemeClr val="tx1"/>
                          </a:solidFill>
                        </a:rPr>
                        <a:t> Spam and un solicited advertising.</a:t>
                      </a:r>
                    </a:p>
                  </a:txBody>
                  <a:tcPr marT="38100" marB="3810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13" name="Table 12"/>
          <p:cNvGraphicFramePr>
            <a:graphicFrameLocks noGrp="1"/>
          </p:cNvGraphicFramePr>
          <p:nvPr/>
        </p:nvGraphicFramePr>
        <p:xfrm>
          <a:off x="3276600" y="355600"/>
          <a:ext cx="2752299" cy="444500"/>
        </p:xfrm>
        <a:graphic>
          <a:graphicData uri="http://schemas.openxmlformats.org/drawingml/2006/table">
            <a:tbl>
              <a:tblPr/>
              <a:tblGrid>
                <a:gridCol w="2752299"/>
              </a:tblGrid>
              <a:tr h="444500">
                <a:tc>
                  <a:txBody>
                    <a:bodyPr/>
                    <a:lstStyle/>
                    <a:p>
                      <a:pPr algn="ctr"/>
                      <a:r>
                        <a:rPr lang="en-US" sz="2300" b="1" dirty="0" smtClean="0"/>
                        <a:t>Opportunities</a:t>
                      </a:r>
                      <a:endParaRPr lang="en-US" sz="2300" b="1" dirty="0"/>
                    </a:p>
                  </a:txBody>
                  <a:tcPr marT="38100" marB="3810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14" name="Table 13"/>
          <p:cNvGraphicFramePr>
            <a:graphicFrameLocks noGrp="1"/>
          </p:cNvGraphicFramePr>
          <p:nvPr/>
        </p:nvGraphicFramePr>
        <p:xfrm>
          <a:off x="6096000" y="342900"/>
          <a:ext cx="2752299" cy="444500"/>
        </p:xfrm>
        <a:graphic>
          <a:graphicData uri="http://schemas.openxmlformats.org/drawingml/2006/table">
            <a:tbl>
              <a:tblPr/>
              <a:tblGrid>
                <a:gridCol w="2752299"/>
              </a:tblGrid>
              <a:tr h="444500">
                <a:tc>
                  <a:txBody>
                    <a:bodyPr/>
                    <a:lstStyle/>
                    <a:p>
                      <a:pPr algn="ctr"/>
                      <a:r>
                        <a:rPr lang="en-US" sz="2300" b="1" dirty="0" smtClean="0"/>
                        <a:t>Threats</a:t>
                      </a:r>
                      <a:endParaRPr lang="en-US" sz="2300" b="1" dirty="0"/>
                    </a:p>
                  </a:txBody>
                  <a:tcPr marT="38100" marB="3810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15" name="Table 14"/>
          <p:cNvGraphicFramePr>
            <a:graphicFrameLocks noGrp="1"/>
          </p:cNvGraphicFramePr>
          <p:nvPr/>
        </p:nvGraphicFramePr>
        <p:xfrm>
          <a:off x="609600" y="952500"/>
          <a:ext cx="2590800" cy="2222500"/>
        </p:xfrm>
        <a:graphic>
          <a:graphicData uri="http://schemas.openxmlformats.org/drawingml/2006/table">
            <a:tbl>
              <a:tblPr/>
              <a:tblGrid>
                <a:gridCol w="2590800"/>
              </a:tblGrid>
              <a:tr h="2222500">
                <a:tc>
                  <a:txBody>
                    <a:bodyPr/>
                    <a:lstStyle/>
                    <a:p>
                      <a:pPr algn="ctr"/>
                      <a:r>
                        <a:rPr lang="en-US" sz="3300" b="1" dirty="0" smtClean="0"/>
                        <a:t>Strengths</a:t>
                      </a:r>
                      <a:endParaRPr lang="en-US" sz="3300" b="1" dirty="0"/>
                    </a:p>
                  </a:txBody>
                  <a:tcPr marT="38100" marB="3810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62100"/>
            <a:ext cx="8382000" cy="3810000"/>
          </a:xfrm>
        </p:spPr>
        <p:txBody>
          <a:bodyPr>
            <a:normAutofit/>
          </a:bodyPr>
          <a:lstStyle/>
          <a:p>
            <a:pPr>
              <a:buNone/>
            </a:pPr>
            <a:r>
              <a:rPr lang="en-US" sz="1900" b="1" dirty="0" smtClean="0"/>
              <a:t>Primary  Goals:        </a:t>
            </a:r>
            <a:r>
              <a:rPr lang="en-US" sz="1900" dirty="0" smtClean="0"/>
              <a:t>1</a:t>
            </a:r>
            <a:r>
              <a:rPr lang="en-US" sz="1900" b="1" dirty="0" smtClean="0"/>
              <a:t>. </a:t>
            </a:r>
            <a:r>
              <a:rPr lang="en-US" sz="1900" dirty="0" smtClean="0"/>
              <a:t>Getting &amp; staying profitable.</a:t>
            </a:r>
          </a:p>
          <a:p>
            <a:pPr>
              <a:buNone/>
            </a:pPr>
            <a:r>
              <a:rPr lang="en-US" sz="1900" dirty="0" smtClean="0"/>
              <a:t>		       	         2. Good customer services. </a:t>
            </a:r>
          </a:p>
          <a:p>
            <a:pPr>
              <a:buNone/>
            </a:pPr>
            <a:r>
              <a:rPr lang="en-US" sz="1900" dirty="0" smtClean="0"/>
              <a:t> 		       	         3. Reaching the right customer.</a:t>
            </a:r>
          </a:p>
          <a:p>
            <a:pPr>
              <a:buNone/>
            </a:pPr>
            <a:r>
              <a:rPr lang="en-US" sz="1900" dirty="0" smtClean="0"/>
              <a:t>	 	       	         4. Staying ahead of competition. </a:t>
            </a:r>
          </a:p>
          <a:p>
            <a:pPr>
              <a:buNone/>
            </a:pPr>
            <a:r>
              <a:rPr lang="en-US" sz="1900" dirty="0" smtClean="0"/>
              <a:t>                  	         5. Dealing with change.</a:t>
            </a:r>
          </a:p>
          <a:p>
            <a:pPr>
              <a:buNone/>
            </a:pPr>
            <a:endParaRPr lang="en-US" sz="1900" b="1" dirty="0" smtClean="0"/>
          </a:p>
          <a:p>
            <a:pPr>
              <a:buNone/>
            </a:pPr>
            <a:r>
              <a:rPr lang="en-US" sz="1900" b="1" dirty="0" smtClean="0"/>
              <a:t>Objectives:              </a:t>
            </a:r>
            <a:r>
              <a:rPr lang="en-US" sz="1900" dirty="0" smtClean="0"/>
              <a:t>1. Improving market share</a:t>
            </a:r>
          </a:p>
          <a:p>
            <a:pPr>
              <a:buNone/>
            </a:pPr>
            <a:r>
              <a:rPr lang="en-US" sz="1900" dirty="0" smtClean="0"/>
              <a:t>			        2. Getting Funding</a:t>
            </a:r>
          </a:p>
          <a:p>
            <a:pPr>
              <a:buNone/>
            </a:pPr>
            <a:r>
              <a:rPr lang="en-US" sz="1900" dirty="0" smtClean="0"/>
              <a:t>			        3. Increasing return on investment</a:t>
            </a:r>
          </a:p>
          <a:p>
            <a:pPr>
              <a:buNone/>
            </a:pPr>
            <a:r>
              <a:rPr lang="en-US" sz="1900" dirty="0" smtClean="0"/>
              <a:t>                               4. Improving and maintaining goodwill</a:t>
            </a:r>
          </a:p>
          <a:p>
            <a:pPr>
              <a:buFont typeface="Wingdings" pitchFamily="2" charset="2"/>
              <a:buChar char="Ø"/>
            </a:pPr>
            <a:endParaRPr lang="en-US" sz="1900" dirty="0" smtClean="0"/>
          </a:p>
          <a:p>
            <a:pPr>
              <a:buFont typeface="Wingdings" pitchFamily="2" charset="2"/>
              <a:buChar char="Ø"/>
            </a:pPr>
            <a:endParaRPr lang="en-US" sz="1900" dirty="0" smtClean="0"/>
          </a:p>
          <a:p>
            <a:pPr>
              <a:buFont typeface="Wingdings" pitchFamily="2" charset="2"/>
              <a:buChar char="Ø"/>
            </a:pPr>
            <a:endParaRPr lang="en-US" sz="1900" dirty="0" smtClean="0"/>
          </a:p>
          <a:p>
            <a:pPr>
              <a:buFont typeface="Wingdings" pitchFamily="2" charset="2"/>
              <a:buChar char="Ø"/>
            </a:pPr>
            <a:endParaRPr lang="en-US" sz="1900" dirty="0" smtClean="0"/>
          </a:p>
          <a:p>
            <a:pPr>
              <a:buFont typeface="Wingdings" pitchFamily="2" charset="2"/>
              <a:buChar char="Ø"/>
            </a:pPr>
            <a:endParaRPr lang="en-US" sz="1900" dirty="0" smtClean="0"/>
          </a:p>
          <a:p>
            <a:pPr>
              <a:buFont typeface="Wingdings" pitchFamily="2" charset="2"/>
              <a:buChar char="Ø"/>
            </a:pPr>
            <a:endParaRPr lang="en-US" sz="1900" dirty="0" smtClean="0"/>
          </a:p>
          <a:p>
            <a:pPr>
              <a:buFont typeface="Wingdings" pitchFamily="2" charset="2"/>
              <a:buChar char="Ø"/>
            </a:pPr>
            <a:endParaRPr lang="en-US" sz="1900" b="1" dirty="0"/>
          </a:p>
        </p:txBody>
      </p:sp>
      <p:sp>
        <p:nvSpPr>
          <p:cNvPr id="7" name="Title 1"/>
          <p:cNvSpPr>
            <a:spLocks noGrp="1"/>
          </p:cNvSpPr>
          <p:nvPr>
            <p:ph type="title"/>
          </p:nvPr>
        </p:nvSpPr>
        <p:spPr>
          <a:xfrm>
            <a:off x="457200" y="508000"/>
            <a:ext cx="7162800" cy="762000"/>
          </a:xfrm>
        </p:spPr>
        <p:txBody>
          <a:bodyPr>
            <a:normAutofit/>
          </a:bodyPr>
          <a:lstStyle/>
          <a:p>
            <a:r>
              <a:rPr lang="en-US" sz="2700" dirty="0" smtClean="0">
                <a:solidFill>
                  <a:schemeClr val="tx1"/>
                </a:solidFill>
                <a:effectLst/>
                <a:latin typeface="Arial" pitchFamily="34" charset="0"/>
                <a:cs typeface="Arial" pitchFamily="34" charset="0"/>
              </a:rPr>
              <a:t>BUSINESS  FORECAST</a:t>
            </a:r>
            <a:endParaRPr lang="en-US" sz="2700" dirty="0">
              <a:solidFill>
                <a:schemeClr val="tx1"/>
              </a:solidFill>
              <a:effectLst/>
              <a:latin typeface="Arial" pitchFamily="34" charset="0"/>
              <a:cs typeface="Arial" pitchFamily="34" charset="0"/>
            </a:endParaRPr>
          </a:p>
        </p:txBody>
      </p:sp>
      <p:pic>
        <p:nvPicPr>
          <p:cNvPr id="8" name="Picture 7" descr="Related image"/>
          <p:cNvPicPr>
            <a:picLocks noChangeAspect="1" noChangeArrowheads="1"/>
          </p:cNvPicPr>
          <p:nvPr/>
        </p:nvPicPr>
        <p:blipFill>
          <a:blip r:embed="rId2"/>
          <a:srcRect/>
          <a:stretch>
            <a:fillRect/>
          </a:stretch>
        </p:blipFill>
        <p:spPr bwMode="auto">
          <a:xfrm>
            <a:off x="7668768" y="-190497"/>
            <a:ext cx="1475232" cy="1097643"/>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33500"/>
            <a:ext cx="9144000" cy="4254500"/>
          </a:xfrm>
        </p:spPr>
        <p:txBody>
          <a:bodyPr anchor="t"/>
          <a:lstStyle/>
          <a:p>
            <a:pPr>
              <a:buNone/>
            </a:pPr>
            <a:endParaRPr lang="en-US" sz="2400" dirty="0" smtClean="0"/>
          </a:p>
          <a:p>
            <a:pPr>
              <a:buFont typeface="Wingdings" pitchFamily="2" charset="2"/>
              <a:buChar char="Ø"/>
            </a:pPr>
            <a:r>
              <a:rPr lang="en-US" sz="2400" dirty="0" smtClean="0"/>
              <a:t>There is no structured customer feedback mechanism for companies and brands.</a:t>
            </a:r>
          </a:p>
          <a:p>
            <a:pPr>
              <a:buFont typeface="Wingdings" pitchFamily="2" charset="2"/>
              <a:buChar char="Ø"/>
            </a:pPr>
            <a:endParaRPr lang="en-US" sz="2400" dirty="0" smtClean="0"/>
          </a:p>
          <a:p>
            <a:pPr>
              <a:buFont typeface="Wingdings" pitchFamily="2" charset="2"/>
              <a:buChar char="Ø"/>
            </a:pPr>
            <a:r>
              <a:rPr lang="en-US" sz="2400" dirty="0" smtClean="0"/>
              <a:t>There are a scarcity of reviews as customers are reluctant to give reviews.</a:t>
            </a:r>
          </a:p>
          <a:p>
            <a:pPr>
              <a:buFont typeface="Wingdings" pitchFamily="2" charset="2"/>
              <a:buChar char="Ø"/>
            </a:pPr>
            <a:endParaRPr lang="en-US" sz="2400" dirty="0" smtClean="0"/>
          </a:p>
          <a:p>
            <a:pPr>
              <a:buFont typeface="Wingdings" pitchFamily="2" charset="2"/>
              <a:buChar char="Ø"/>
            </a:pPr>
            <a:r>
              <a:rPr lang="en-US" sz="2400" dirty="0" smtClean="0"/>
              <a:t>Most reviews companies gets are biased and there is a lack of genuine reviews.  </a:t>
            </a:r>
          </a:p>
          <a:p>
            <a:pPr>
              <a:buFont typeface="Wingdings" pitchFamily="2" charset="2"/>
              <a:buChar char="Ø"/>
            </a:pPr>
            <a:endParaRPr lang="en-US" sz="2400" dirty="0" smtClean="0"/>
          </a:p>
        </p:txBody>
      </p:sp>
      <p:sp>
        <p:nvSpPr>
          <p:cNvPr id="2" name="Title 1"/>
          <p:cNvSpPr>
            <a:spLocks noGrp="1"/>
          </p:cNvSpPr>
          <p:nvPr>
            <p:ph type="title"/>
          </p:nvPr>
        </p:nvSpPr>
        <p:spPr>
          <a:xfrm>
            <a:off x="457200" y="508000"/>
            <a:ext cx="4572000" cy="762000"/>
          </a:xfrm>
        </p:spPr>
        <p:txBody>
          <a:bodyPr>
            <a:normAutofit/>
          </a:bodyPr>
          <a:lstStyle/>
          <a:p>
            <a:r>
              <a:rPr lang="en-US" sz="2700" dirty="0" smtClean="0">
                <a:solidFill>
                  <a:schemeClr val="tx1"/>
                </a:solidFill>
                <a:effectLst/>
                <a:latin typeface="Arial" pitchFamily="34" charset="0"/>
                <a:cs typeface="Arial" pitchFamily="34" charset="0"/>
              </a:rPr>
              <a:t>PROBLEM STATEMENT</a:t>
            </a:r>
            <a:endParaRPr lang="en-US" sz="2700" dirty="0">
              <a:solidFill>
                <a:schemeClr val="tx1"/>
              </a:solidFill>
              <a:effectLst/>
              <a:latin typeface="Arial" pitchFamily="34" charset="0"/>
              <a:cs typeface="Arial" pitchFamily="34" charset="0"/>
            </a:endParaRPr>
          </a:p>
        </p:txBody>
      </p:sp>
      <p:pic>
        <p:nvPicPr>
          <p:cNvPr id="7" name="Picture 4" descr="Related image"/>
          <p:cNvPicPr>
            <a:picLocks noChangeAspect="1" noChangeArrowheads="1"/>
          </p:cNvPicPr>
          <p:nvPr/>
        </p:nvPicPr>
        <p:blipFill>
          <a:blip r:embed="rId2"/>
          <a:srcRect/>
          <a:stretch>
            <a:fillRect/>
          </a:stretch>
        </p:blipFill>
        <p:spPr bwMode="auto">
          <a:xfrm>
            <a:off x="7668768" y="-190497"/>
            <a:ext cx="1475232" cy="1097643"/>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508000"/>
            <a:ext cx="7162800" cy="762000"/>
          </a:xfrm>
        </p:spPr>
        <p:txBody>
          <a:bodyPr>
            <a:normAutofit/>
          </a:bodyPr>
          <a:lstStyle/>
          <a:p>
            <a:r>
              <a:rPr lang="en-US" sz="2700" dirty="0" smtClean="0">
                <a:solidFill>
                  <a:schemeClr val="tx1"/>
                </a:solidFill>
                <a:effectLst/>
                <a:latin typeface="Arial" pitchFamily="34" charset="0"/>
                <a:cs typeface="Arial" pitchFamily="34" charset="0"/>
              </a:rPr>
              <a:t>   CASE STUDY</a:t>
            </a:r>
            <a:endParaRPr lang="en-US" sz="2700" dirty="0">
              <a:solidFill>
                <a:schemeClr val="tx1"/>
              </a:solidFill>
              <a:effectLst/>
              <a:latin typeface="Arial" pitchFamily="34" charset="0"/>
              <a:cs typeface="Arial" pitchFamily="34" charset="0"/>
            </a:endParaRPr>
          </a:p>
        </p:txBody>
      </p:sp>
      <p:pic>
        <p:nvPicPr>
          <p:cNvPr id="5" name="Picture 4" descr="Related image"/>
          <p:cNvPicPr>
            <a:picLocks noChangeAspect="1" noChangeArrowheads="1"/>
          </p:cNvPicPr>
          <p:nvPr/>
        </p:nvPicPr>
        <p:blipFill>
          <a:blip r:embed="rId2"/>
          <a:srcRect/>
          <a:stretch>
            <a:fillRect/>
          </a:stretch>
        </p:blipFill>
        <p:spPr bwMode="auto">
          <a:xfrm>
            <a:off x="7668768" y="-221343"/>
            <a:ext cx="1475232" cy="1097643"/>
          </a:xfrm>
          <a:prstGeom prst="rect">
            <a:avLst/>
          </a:prstGeom>
          <a:noFill/>
        </p:spPr>
      </p:pic>
      <p:graphicFrame>
        <p:nvGraphicFramePr>
          <p:cNvPr id="9" name="Table 8"/>
          <p:cNvGraphicFramePr>
            <a:graphicFrameLocks noGrp="1"/>
          </p:cNvGraphicFramePr>
          <p:nvPr/>
        </p:nvGraphicFramePr>
        <p:xfrm>
          <a:off x="4419599" y="800100"/>
          <a:ext cx="4572001" cy="4495799"/>
        </p:xfrm>
        <a:graphic>
          <a:graphicData uri="http://schemas.openxmlformats.org/drawingml/2006/table">
            <a:tbl>
              <a:tblPr/>
              <a:tblGrid>
                <a:gridCol w="363639"/>
                <a:gridCol w="674247"/>
                <a:gridCol w="804561"/>
                <a:gridCol w="341194"/>
                <a:gridCol w="409434"/>
                <a:gridCol w="477672"/>
                <a:gridCol w="341194"/>
                <a:gridCol w="483919"/>
                <a:gridCol w="676141"/>
              </a:tblGrid>
              <a:tr h="363863">
                <a:tc>
                  <a:txBody>
                    <a:bodyPr/>
                    <a:lstStyle/>
                    <a:p>
                      <a:pPr algn="ctr" fontAlgn="b"/>
                      <a:r>
                        <a:rPr lang="en-US" sz="900" b="1" i="0" u="none" strike="noStrike" dirty="0">
                          <a:solidFill>
                            <a:srgbClr val="000000"/>
                          </a:solidFill>
                          <a:latin typeface="Calibri"/>
                        </a:rPr>
                        <a:t>Serial No.</a:t>
                      </a:r>
                    </a:p>
                  </a:txBody>
                  <a:tcPr marL="7582" marR="7582" marT="7582"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1" i="0" u="none" strike="noStrike" dirty="0">
                          <a:solidFill>
                            <a:srgbClr val="000000"/>
                          </a:solidFill>
                          <a:latin typeface="Calibri"/>
                        </a:rPr>
                        <a:t>Company</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1" i="0" u="none" strike="noStrike">
                          <a:solidFill>
                            <a:srgbClr val="000000"/>
                          </a:solidFill>
                          <a:latin typeface="Calibri"/>
                        </a:rPr>
                        <a:t>Model</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1" i="0" u="none" strike="noStrike">
                          <a:solidFill>
                            <a:srgbClr val="000000"/>
                          </a:solidFill>
                          <a:latin typeface="Calibri"/>
                        </a:rPr>
                        <a:t>Price</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1" i="0" u="none" strike="noStrike">
                          <a:solidFill>
                            <a:srgbClr val="000000"/>
                          </a:solidFill>
                          <a:latin typeface="Calibri"/>
                        </a:rPr>
                        <a:t>Camera</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1" i="0" u="none" strike="noStrike">
                          <a:solidFill>
                            <a:srgbClr val="000000"/>
                          </a:solidFill>
                          <a:latin typeface="Calibri"/>
                        </a:rPr>
                        <a:t>Battery</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1" i="0" u="none" strike="noStrike">
                          <a:solidFill>
                            <a:srgbClr val="000000"/>
                          </a:solidFill>
                          <a:latin typeface="Calibri"/>
                        </a:rPr>
                        <a:t>Speed</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1" i="0" u="none" strike="noStrike" dirty="0">
                          <a:solidFill>
                            <a:srgbClr val="000000"/>
                          </a:solidFill>
                          <a:latin typeface="Calibri"/>
                        </a:rPr>
                        <a:t>Longevity</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1" i="0" u="none" strike="noStrike">
                          <a:solidFill>
                            <a:srgbClr val="000000"/>
                          </a:solidFill>
                          <a:latin typeface="Calibri"/>
                        </a:rPr>
                        <a:t>After Sales Service</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r>
              <a:tr h="195731">
                <a:tc>
                  <a:txBody>
                    <a:bodyPr/>
                    <a:lstStyle/>
                    <a:p>
                      <a:pPr algn="ctr" fontAlgn="b"/>
                      <a:r>
                        <a:rPr lang="en-US" sz="900" b="0" i="0" u="none" strike="noStrike">
                          <a:solidFill>
                            <a:srgbClr val="000000"/>
                          </a:solidFill>
                          <a:latin typeface="Calibri"/>
                        </a:rPr>
                        <a:t>1</a:t>
                      </a:r>
                    </a:p>
                  </a:txBody>
                  <a:tcPr marL="7582" marR="7582" marT="7582"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Realme</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Realme 5S</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12999</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7</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7</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6</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5</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6</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r>
              <a:tr h="304389">
                <a:tc>
                  <a:txBody>
                    <a:bodyPr/>
                    <a:lstStyle/>
                    <a:p>
                      <a:pPr algn="ctr" fontAlgn="b"/>
                      <a:r>
                        <a:rPr lang="en-US" sz="900" b="0" i="0" u="none" strike="noStrike">
                          <a:solidFill>
                            <a:srgbClr val="000000"/>
                          </a:solidFill>
                          <a:latin typeface="Calibri"/>
                        </a:rPr>
                        <a:t>2</a:t>
                      </a:r>
                    </a:p>
                  </a:txBody>
                  <a:tcPr marL="7582" marR="7582" marT="7582"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Xiaomi</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Redmi Note 7 Pro</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12999</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7</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6</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8</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7</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6</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r>
              <a:tr h="195731">
                <a:tc>
                  <a:txBody>
                    <a:bodyPr/>
                    <a:lstStyle/>
                    <a:p>
                      <a:pPr algn="ctr" fontAlgn="b"/>
                      <a:r>
                        <a:rPr lang="en-US" sz="900" b="0" i="0" u="none" strike="noStrike">
                          <a:solidFill>
                            <a:srgbClr val="000000"/>
                          </a:solidFill>
                          <a:latin typeface="Calibri"/>
                        </a:rPr>
                        <a:t>3</a:t>
                      </a:r>
                    </a:p>
                  </a:txBody>
                  <a:tcPr marL="7582" marR="7582" marT="7582"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Samsung</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Samsumg M30S</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12999</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8</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5</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6</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6</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7</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r>
              <a:tr h="195731">
                <a:tc>
                  <a:txBody>
                    <a:bodyPr/>
                    <a:lstStyle/>
                    <a:p>
                      <a:pPr algn="ctr" fontAlgn="b"/>
                      <a:r>
                        <a:rPr lang="en-US" sz="900" b="0" i="0" u="none" strike="noStrike">
                          <a:solidFill>
                            <a:srgbClr val="000000"/>
                          </a:solidFill>
                          <a:latin typeface="Calibri"/>
                        </a:rPr>
                        <a:t>4</a:t>
                      </a:r>
                    </a:p>
                  </a:txBody>
                  <a:tcPr marL="7582" marR="7582" marT="7582"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Xiaomi</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Poco F1</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16999</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8.5</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8</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8</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8</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7</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r>
              <a:tr h="195731">
                <a:tc>
                  <a:txBody>
                    <a:bodyPr/>
                    <a:lstStyle/>
                    <a:p>
                      <a:pPr algn="ctr" fontAlgn="b"/>
                      <a:r>
                        <a:rPr lang="en-US" sz="900" b="0" i="0" u="none" strike="noStrike">
                          <a:solidFill>
                            <a:srgbClr val="000000"/>
                          </a:solidFill>
                          <a:latin typeface="Calibri"/>
                        </a:rPr>
                        <a:t>5</a:t>
                      </a:r>
                    </a:p>
                  </a:txBody>
                  <a:tcPr marL="7582" marR="7582" marT="7582"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Samsung</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Galaxy A70S</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25999</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7</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9</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8.5</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8</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8</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r>
              <a:tr h="195731">
                <a:tc>
                  <a:txBody>
                    <a:bodyPr/>
                    <a:lstStyle/>
                    <a:p>
                      <a:pPr algn="ctr" fontAlgn="b"/>
                      <a:r>
                        <a:rPr lang="en-US" sz="900" b="0" i="0" u="none" strike="noStrike">
                          <a:solidFill>
                            <a:srgbClr val="000000"/>
                          </a:solidFill>
                          <a:latin typeface="Calibri"/>
                        </a:rPr>
                        <a:t>6</a:t>
                      </a:r>
                    </a:p>
                  </a:txBody>
                  <a:tcPr marL="7582" marR="7582" marT="7582"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Realme</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Realme XT</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17999</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8</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8</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7</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6</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9</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r>
              <a:tr h="195731">
                <a:tc>
                  <a:txBody>
                    <a:bodyPr/>
                    <a:lstStyle/>
                    <a:p>
                      <a:pPr algn="ctr" fontAlgn="b"/>
                      <a:r>
                        <a:rPr lang="en-US" sz="900" b="0" i="0" u="none" strike="noStrike">
                          <a:solidFill>
                            <a:srgbClr val="000000"/>
                          </a:solidFill>
                          <a:latin typeface="Calibri"/>
                        </a:rPr>
                        <a:t>7</a:t>
                      </a:r>
                    </a:p>
                  </a:txBody>
                  <a:tcPr marL="7582" marR="7582" marT="7582"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Samsung</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Galaxy A50S</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17999</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8.5</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7</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8</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5</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8</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r>
              <a:tr h="195731">
                <a:tc>
                  <a:txBody>
                    <a:bodyPr/>
                    <a:lstStyle/>
                    <a:p>
                      <a:pPr algn="ctr" fontAlgn="b"/>
                      <a:r>
                        <a:rPr lang="en-US" sz="900" b="0" i="0" u="none" strike="noStrike">
                          <a:solidFill>
                            <a:srgbClr val="000000"/>
                          </a:solidFill>
                          <a:latin typeface="Calibri"/>
                        </a:rPr>
                        <a:t>8</a:t>
                      </a:r>
                    </a:p>
                  </a:txBody>
                  <a:tcPr marL="7582" marR="7582" marT="7582"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Realme</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Realme X2 Pro</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26999</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9</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9</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8</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7</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6</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r>
              <a:tr h="195731">
                <a:tc>
                  <a:txBody>
                    <a:bodyPr/>
                    <a:lstStyle/>
                    <a:p>
                      <a:pPr algn="ctr" fontAlgn="b"/>
                      <a:r>
                        <a:rPr lang="en-US" sz="900" b="0" i="0" u="none" strike="noStrike">
                          <a:solidFill>
                            <a:srgbClr val="000000"/>
                          </a:solidFill>
                          <a:latin typeface="Calibri"/>
                        </a:rPr>
                        <a:t>9</a:t>
                      </a:r>
                    </a:p>
                  </a:txBody>
                  <a:tcPr marL="7582" marR="7582" marT="7582"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Xiaomi</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K20 Pro</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24999</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9.5</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9</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8.5</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8</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9</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r>
              <a:tr h="195731">
                <a:tc>
                  <a:txBody>
                    <a:bodyPr/>
                    <a:lstStyle/>
                    <a:p>
                      <a:pPr algn="ctr" fontAlgn="b"/>
                      <a:r>
                        <a:rPr lang="en-US" sz="900" b="0" i="0" u="none" strike="noStrike">
                          <a:solidFill>
                            <a:srgbClr val="000000"/>
                          </a:solidFill>
                          <a:latin typeface="Calibri"/>
                        </a:rPr>
                        <a:t>10</a:t>
                      </a:r>
                    </a:p>
                  </a:txBody>
                  <a:tcPr marL="7582" marR="7582" marT="7582"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Realme</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Realme X2 Pro</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26999</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8</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9.5</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7.5</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6</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6.5</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r>
              <a:tr h="304389">
                <a:tc>
                  <a:txBody>
                    <a:bodyPr/>
                    <a:lstStyle/>
                    <a:p>
                      <a:pPr algn="ctr" fontAlgn="b"/>
                      <a:r>
                        <a:rPr lang="en-US" sz="900" b="0" i="0" u="none" strike="noStrike">
                          <a:solidFill>
                            <a:srgbClr val="000000"/>
                          </a:solidFill>
                          <a:latin typeface="Calibri"/>
                        </a:rPr>
                        <a:t>11</a:t>
                      </a:r>
                    </a:p>
                  </a:txBody>
                  <a:tcPr marL="7582" marR="7582" marT="7582"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dirty="0" err="1">
                          <a:solidFill>
                            <a:srgbClr val="000000"/>
                          </a:solidFill>
                          <a:latin typeface="Calibri"/>
                        </a:rPr>
                        <a:t>Xiaomi</a:t>
                      </a:r>
                      <a:endParaRPr lang="en-US" sz="900" b="0" i="0" u="none" strike="noStrike" dirty="0">
                        <a:solidFill>
                          <a:srgbClr val="000000"/>
                        </a:solidFill>
                        <a:latin typeface="Calibri"/>
                      </a:endParaRP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Redmi Note 7 Pro</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12999</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8</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7</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6</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6.5</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8</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r>
              <a:tr h="195731">
                <a:tc>
                  <a:txBody>
                    <a:bodyPr/>
                    <a:lstStyle/>
                    <a:p>
                      <a:pPr algn="ctr" fontAlgn="b"/>
                      <a:r>
                        <a:rPr lang="en-US" sz="900" b="0" i="0" u="none" strike="noStrike">
                          <a:solidFill>
                            <a:srgbClr val="000000"/>
                          </a:solidFill>
                          <a:latin typeface="Calibri"/>
                        </a:rPr>
                        <a:t>12</a:t>
                      </a:r>
                    </a:p>
                  </a:txBody>
                  <a:tcPr marL="7582" marR="7582" marT="7582"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Samsung</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Samsumg M30S</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12999</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9</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8</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5.5</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7</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9</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r>
              <a:tr h="195731">
                <a:tc>
                  <a:txBody>
                    <a:bodyPr/>
                    <a:lstStyle/>
                    <a:p>
                      <a:pPr algn="ctr" fontAlgn="b"/>
                      <a:r>
                        <a:rPr lang="en-US" sz="900" b="0" i="0" u="none" strike="noStrike">
                          <a:solidFill>
                            <a:srgbClr val="000000"/>
                          </a:solidFill>
                          <a:latin typeface="Calibri"/>
                        </a:rPr>
                        <a:t>13</a:t>
                      </a:r>
                    </a:p>
                  </a:txBody>
                  <a:tcPr marL="7582" marR="7582" marT="7582"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Xiaomi</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Poco F1</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16999</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8</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7</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7.5</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6</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7.5</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r>
              <a:tr h="195731">
                <a:tc>
                  <a:txBody>
                    <a:bodyPr/>
                    <a:lstStyle/>
                    <a:p>
                      <a:pPr algn="ctr" fontAlgn="b"/>
                      <a:r>
                        <a:rPr lang="en-US" sz="900" b="0" i="0" u="none" strike="noStrike">
                          <a:solidFill>
                            <a:srgbClr val="000000"/>
                          </a:solidFill>
                          <a:latin typeface="Calibri"/>
                        </a:rPr>
                        <a:t>14</a:t>
                      </a:r>
                    </a:p>
                  </a:txBody>
                  <a:tcPr marL="7582" marR="7582" marT="7582"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Samsung</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Galaxy A70S</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25999</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7.5</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8</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5</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8.5</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9</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r>
              <a:tr h="195731">
                <a:tc>
                  <a:txBody>
                    <a:bodyPr/>
                    <a:lstStyle/>
                    <a:p>
                      <a:pPr algn="ctr" fontAlgn="b"/>
                      <a:r>
                        <a:rPr lang="en-US" sz="900" b="0" i="0" u="none" strike="noStrike">
                          <a:solidFill>
                            <a:srgbClr val="000000"/>
                          </a:solidFill>
                          <a:latin typeface="Calibri"/>
                        </a:rPr>
                        <a:t>15</a:t>
                      </a:r>
                    </a:p>
                  </a:txBody>
                  <a:tcPr marL="7582" marR="7582" marT="7582"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Realme</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Realme X2 Pro</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26999</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9</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8</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8.5</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5</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6</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r>
              <a:tr h="195731">
                <a:tc>
                  <a:txBody>
                    <a:bodyPr/>
                    <a:lstStyle/>
                    <a:p>
                      <a:pPr algn="ctr" fontAlgn="b"/>
                      <a:r>
                        <a:rPr lang="en-US" sz="900" b="0" i="0" u="none" strike="noStrike">
                          <a:solidFill>
                            <a:srgbClr val="000000"/>
                          </a:solidFill>
                          <a:latin typeface="Calibri"/>
                        </a:rPr>
                        <a:t>16</a:t>
                      </a:r>
                    </a:p>
                  </a:txBody>
                  <a:tcPr marL="7582" marR="7582" marT="7582"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Xiaomi</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Poco F1</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16999</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6</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5.5</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6</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7</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6</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r>
              <a:tr h="195731">
                <a:tc>
                  <a:txBody>
                    <a:bodyPr/>
                    <a:lstStyle/>
                    <a:p>
                      <a:pPr algn="ctr" fontAlgn="b"/>
                      <a:r>
                        <a:rPr lang="en-US" sz="900" b="0" i="0" u="none" strike="noStrike">
                          <a:solidFill>
                            <a:srgbClr val="000000"/>
                          </a:solidFill>
                          <a:latin typeface="Calibri"/>
                        </a:rPr>
                        <a:t>17</a:t>
                      </a:r>
                    </a:p>
                  </a:txBody>
                  <a:tcPr marL="7582" marR="7582" marT="7582"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Realme</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Realme 5S</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12999</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7</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8</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5</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4.5</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7</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r>
              <a:tr h="195731">
                <a:tc>
                  <a:txBody>
                    <a:bodyPr/>
                    <a:lstStyle/>
                    <a:p>
                      <a:pPr algn="ctr" fontAlgn="b"/>
                      <a:r>
                        <a:rPr lang="en-US" sz="900" b="0" i="0" u="none" strike="noStrike">
                          <a:solidFill>
                            <a:srgbClr val="000000"/>
                          </a:solidFill>
                          <a:latin typeface="Calibri"/>
                        </a:rPr>
                        <a:t>18</a:t>
                      </a:r>
                    </a:p>
                  </a:txBody>
                  <a:tcPr marL="7582" marR="7582" marT="7582"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Samsung</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Galaxy A50S</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17999</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5.5</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5</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6</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5.5</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6</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r>
              <a:tr h="195731">
                <a:tc>
                  <a:txBody>
                    <a:bodyPr/>
                    <a:lstStyle/>
                    <a:p>
                      <a:pPr algn="ctr" fontAlgn="b"/>
                      <a:r>
                        <a:rPr lang="en-US" sz="900" b="0" i="0" u="none" strike="noStrike">
                          <a:solidFill>
                            <a:srgbClr val="000000"/>
                          </a:solidFill>
                          <a:latin typeface="Calibri"/>
                        </a:rPr>
                        <a:t>19</a:t>
                      </a:r>
                    </a:p>
                  </a:txBody>
                  <a:tcPr marL="7582" marR="7582" marT="7582"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Realme</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Realme XT</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17999</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9</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9.5</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8</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8</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9.5</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r>
              <a:tr h="195731">
                <a:tc>
                  <a:txBody>
                    <a:bodyPr/>
                    <a:lstStyle/>
                    <a:p>
                      <a:pPr algn="ctr" fontAlgn="b"/>
                      <a:r>
                        <a:rPr lang="en-US" sz="900" b="0" i="0" u="none" strike="noStrike">
                          <a:solidFill>
                            <a:srgbClr val="000000"/>
                          </a:solidFill>
                          <a:latin typeface="Calibri"/>
                        </a:rPr>
                        <a:t>20</a:t>
                      </a:r>
                    </a:p>
                  </a:txBody>
                  <a:tcPr marL="7582" marR="7582" marT="7582"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Realme</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Realme X2 Pro</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26999</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9</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8</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8.5</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a:solidFill>
                            <a:srgbClr val="000000"/>
                          </a:solidFill>
                          <a:latin typeface="Calibri"/>
                        </a:rPr>
                        <a:t>9</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pPr algn="ctr" fontAlgn="b"/>
                      <a:r>
                        <a:rPr lang="en-US" sz="900" b="0" i="0" u="none" strike="noStrike" dirty="0">
                          <a:solidFill>
                            <a:srgbClr val="000000"/>
                          </a:solidFill>
                          <a:latin typeface="Calibri"/>
                        </a:rPr>
                        <a:t>8</a:t>
                      </a:r>
                    </a:p>
                  </a:txBody>
                  <a:tcPr marL="7582" marR="7582" marT="7582" marB="0" anchor="b">
                    <a:lnL>
                      <a:noFill/>
                    </a:lnL>
                    <a:lnR>
                      <a:noFill/>
                    </a:lnR>
                    <a:lnT>
                      <a:noFill/>
                    </a:lnT>
                    <a:lnB>
                      <a:noFill/>
                    </a:lnB>
                    <a:lnTlToBr w="12700" cmpd="sng">
                      <a:noFill/>
                      <a:prstDash val="solid"/>
                    </a:lnTlToBr>
                    <a:lnBlToTr w="12700" cmpd="sng">
                      <a:noFill/>
                      <a:prstDash val="solid"/>
                    </a:lnBlToTr>
                    <a:solidFill>
                      <a:schemeClr val="bg2"/>
                    </a:solidFill>
                  </a:tcPr>
                </a:tc>
              </a:tr>
            </a:tbl>
          </a:graphicData>
        </a:graphic>
      </p:graphicFrame>
      <p:sp>
        <p:nvSpPr>
          <p:cNvPr id="11" name="TextBox 10"/>
          <p:cNvSpPr txBox="1"/>
          <p:nvPr/>
        </p:nvSpPr>
        <p:spPr>
          <a:xfrm>
            <a:off x="152400" y="1104900"/>
            <a:ext cx="3352800" cy="384721"/>
          </a:xfrm>
          <a:prstGeom prst="rect">
            <a:avLst/>
          </a:prstGeom>
          <a:noFill/>
        </p:spPr>
        <p:txBody>
          <a:bodyPr wrap="square" rtlCol="0">
            <a:spAutoFit/>
          </a:bodyPr>
          <a:lstStyle/>
          <a:p>
            <a:pPr algn="ctr"/>
            <a:r>
              <a:rPr lang="en-US" sz="1900" dirty="0" smtClean="0"/>
              <a:t>  How we will Work!</a:t>
            </a:r>
            <a:endParaRPr lang="en-US" sz="1900" dirty="0"/>
          </a:p>
        </p:txBody>
      </p:sp>
      <p:sp>
        <p:nvSpPr>
          <p:cNvPr id="13" name="TextBox 12"/>
          <p:cNvSpPr txBox="1"/>
          <p:nvPr/>
        </p:nvSpPr>
        <p:spPr>
          <a:xfrm>
            <a:off x="228600" y="1943100"/>
            <a:ext cx="3810000" cy="1846659"/>
          </a:xfrm>
          <a:prstGeom prst="rect">
            <a:avLst/>
          </a:prstGeom>
          <a:noFill/>
        </p:spPr>
        <p:txBody>
          <a:bodyPr wrap="square" rtlCol="0">
            <a:spAutoFit/>
          </a:bodyPr>
          <a:lstStyle/>
          <a:p>
            <a:pPr>
              <a:buFont typeface="Arial" pitchFamily="34" charset="0"/>
              <a:buChar char="•"/>
            </a:pPr>
            <a:r>
              <a:rPr lang="en-US" sz="1900" dirty="0" smtClean="0"/>
              <a:t> Reviews from 150+ people</a:t>
            </a:r>
          </a:p>
          <a:p>
            <a:pPr>
              <a:buFont typeface="Arial" pitchFamily="34" charset="0"/>
              <a:buChar char="•"/>
            </a:pPr>
            <a:endParaRPr lang="en-US" sz="1900" dirty="0" smtClean="0"/>
          </a:p>
          <a:p>
            <a:pPr>
              <a:buFont typeface="Arial" pitchFamily="34" charset="0"/>
              <a:buChar char="•"/>
            </a:pPr>
            <a:r>
              <a:rPr lang="en-US" sz="1900" dirty="0" smtClean="0"/>
              <a:t> 3 Industry relevant Problems</a:t>
            </a:r>
          </a:p>
          <a:p>
            <a:pPr>
              <a:buFont typeface="Arial" pitchFamily="34" charset="0"/>
              <a:buChar char="•"/>
            </a:pPr>
            <a:endParaRPr lang="en-US" sz="1900" dirty="0" smtClean="0"/>
          </a:p>
          <a:p>
            <a:pPr>
              <a:buFont typeface="Arial" pitchFamily="34" charset="0"/>
              <a:buChar char="•"/>
            </a:pPr>
            <a:r>
              <a:rPr lang="en-US" sz="1900" dirty="0" smtClean="0"/>
              <a:t> The Real life Solutions in the</a:t>
            </a:r>
          </a:p>
          <a:p>
            <a:r>
              <a:rPr lang="en-US" sz="1900" dirty="0" smtClean="0"/>
              <a:t>   next 3 slides</a:t>
            </a:r>
          </a:p>
        </p:txBody>
      </p:sp>
      <p:sp>
        <p:nvSpPr>
          <p:cNvPr id="14" name="TextBox 13"/>
          <p:cNvSpPr txBox="1"/>
          <p:nvPr/>
        </p:nvSpPr>
        <p:spPr>
          <a:xfrm>
            <a:off x="6858000" y="5322957"/>
            <a:ext cx="2133600" cy="353943"/>
          </a:xfrm>
          <a:prstGeom prst="rect">
            <a:avLst/>
          </a:prstGeom>
          <a:noFill/>
        </p:spPr>
        <p:txBody>
          <a:bodyPr wrap="square" rtlCol="0">
            <a:spAutoFit/>
          </a:bodyPr>
          <a:lstStyle/>
          <a:p>
            <a:r>
              <a:rPr lang="en-US" sz="1700" dirty="0" smtClean="0"/>
              <a:t>Total count &gt; 150</a:t>
            </a:r>
            <a:endParaRPr lang="en-US" sz="17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508000"/>
            <a:ext cx="7162800" cy="762000"/>
          </a:xfrm>
        </p:spPr>
        <p:txBody>
          <a:bodyPr>
            <a:normAutofit/>
          </a:bodyPr>
          <a:lstStyle/>
          <a:p>
            <a:r>
              <a:rPr lang="en-US" sz="2700" dirty="0" smtClean="0">
                <a:solidFill>
                  <a:schemeClr val="tx1"/>
                </a:solidFill>
                <a:effectLst/>
                <a:latin typeface="Arial" pitchFamily="34" charset="0"/>
                <a:cs typeface="Arial" pitchFamily="34" charset="0"/>
              </a:rPr>
              <a:t>CASE STUDY – Problem 1</a:t>
            </a:r>
            <a:endParaRPr lang="en-US" sz="2700" dirty="0">
              <a:solidFill>
                <a:schemeClr val="tx1"/>
              </a:solidFill>
              <a:effectLst/>
              <a:latin typeface="Arial" pitchFamily="34" charset="0"/>
              <a:cs typeface="Arial" pitchFamily="34" charset="0"/>
            </a:endParaRPr>
          </a:p>
        </p:txBody>
      </p:sp>
      <p:pic>
        <p:nvPicPr>
          <p:cNvPr id="5" name="Picture 4" descr="Related image"/>
          <p:cNvPicPr>
            <a:picLocks noChangeAspect="1" noChangeArrowheads="1"/>
          </p:cNvPicPr>
          <p:nvPr/>
        </p:nvPicPr>
        <p:blipFill>
          <a:blip r:embed="rId2"/>
          <a:srcRect/>
          <a:stretch>
            <a:fillRect/>
          </a:stretch>
        </p:blipFill>
        <p:spPr bwMode="auto">
          <a:xfrm>
            <a:off x="7668768" y="-221343"/>
            <a:ext cx="1475232" cy="1097643"/>
          </a:xfrm>
          <a:prstGeom prst="rect">
            <a:avLst/>
          </a:prstGeom>
          <a:noFill/>
        </p:spPr>
      </p:pic>
      <p:graphicFrame>
        <p:nvGraphicFramePr>
          <p:cNvPr id="6" name="Table 5"/>
          <p:cNvGraphicFramePr>
            <a:graphicFrameLocks noGrp="1"/>
          </p:cNvGraphicFramePr>
          <p:nvPr/>
        </p:nvGraphicFramePr>
        <p:xfrm>
          <a:off x="1371600" y="1333500"/>
          <a:ext cx="6324600" cy="289560"/>
        </p:xfrm>
        <a:graphic>
          <a:graphicData uri="http://schemas.openxmlformats.org/drawingml/2006/table">
            <a:tbl>
              <a:tblPr/>
              <a:tblGrid>
                <a:gridCol w="6324600"/>
              </a:tblGrid>
              <a:tr h="203501">
                <a:tc>
                  <a:txBody>
                    <a:bodyPr/>
                    <a:lstStyle/>
                    <a:p>
                      <a:pPr algn="ctr" fontAlgn="b"/>
                      <a:r>
                        <a:rPr lang="en-US" sz="1900" b="0" i="0" u="none" strike="noStrike" dirty="0">
                          <a:solidFill>
                            <a:srgbClr val="000000"/>
                          </a:solidFill>
                          <a:latin typeface="Calibri"/>
                        </a:rPr>
                        <a:t>Which Smartphone </a:t>
                      </a:r>
                      <a:r>
                        <a:rPr lang="en-US" sz="1900" b="0" i="0" u="none" strike="noStrike" dirty="0" smtClean="0">
                          <a:solidFill>
                            <a:srgbClr val="000000"/>
                          </a:solidFill>
                          <a:latin typeface="Calibri"/>
                        </a:rPr>
                        <a:t>under Rs. 20,000 has </a:t>
                      </a:r>
                      <a:r>
                        <a:rPr lang="en-US" sz="1900" b="0" i="0" u="none" strike="noStrike" dirty="0">
                          <a:solidFill>
                            <a:srgbClr val="000000"/>
                          </a:solidFill>
                          <a:latin typeface="Calibri"/>
                        </a:rPr>
                        <a:t>the Best </a:t>
                      </a:r>
                      <a:r>
                        <a:rPr lang="en-US" sz="1900" b="0" i="0" u="none" strike="noStrike" dirty="0" smtClean="0">
                          <a:solidFill>
                            <a:srgbClr val="000000"/>
                          </a:solidFill>
                          <a:latin typeface="Calibri"/>
                        </a:rPr>
                        <a:t>Camera ?</a:t>
                      </a:r>
                      <a:endParaRPr lang="en-US" sz="1900" b="0" i="0" u="none" strike="noStrike" dirty="0">
                        <a:solidFill>
                          <a:srgbClr val="000000"/>
                        </a:solidFill>
                        <a:latin typeface="Calibri"/>
                      </a:endParaRPr>
                    </a:p>
                  </a:txBody>
                  <a:tcPr marL="0" marR="0" marT="0" marB="0" anchor="b">
                    <a:lnL>
                      <a:noFill/>
                    </a:lnL>
                    <a:lnR>
                      <a:noFill/>
                    </a:lnR>
                    <a:lnT>
                      <a:noFill/>
                    </a:lnT>
                    <a:lnB>
                      <a:noFill/>
                    </a:lnB>
                  </a:tcPr>
                </a:tc>
              </a:tr>
            </a:tbl>
          </a:graphicData>
        </a:graphic>
      </p:graphicFrame>
      <p:graphicFrame>
        <p:nvGraphicFramePr>
          <p:cNvPr id="7" name="Table 6"/>
          <p:cNvGraphicFramePr>
            <a:graphicFrameLocks noGrp="1"/>
          </p:cNvGraphicFramePr>
          <p:nvPr/>
        </p:nvGraphicFramePr>
        <p:xfrm>
          <a:off x="1524000" y="2103356"/>
          <a:ext cx="6096001" cy="1508288"/>
        </p:xfrm>
        <a:graphic>
          <a:graphicData uri="http://schemas.openxmlformats.org/drawingml/2006/table">
            <a:tbl>
              <a:tblPr/>
              <a:tblGrid>
                <a:gridCol w="980388"/>
                <a:gridCol w="1194062"/>
                <a:gridCol w="1319753"/>
                <a:gridCol w="1231769"/>
                <a:gridCol w="1370029"/>
              </a:tblGrid>
              <a:tr h="188536">
                <a:tc>
                  <a:txBody>
                    <a:bodyPr/>
                    <a:lstStyle/>
                    <a:p>
                      <a:pPr algn="ctr" fontAlgn="b"/>
                      <a:r>
                        <a:rPr lang="en-US" sz="1100" b="1" i="0" u="none" strike="noStrike" dirty="0">
                          <a:solidFill>
                            <a:srgbClr val="000000"/>
                          </a:solidFill>
                          <a:latin typeface="Calibri"/>
                        </a:rPr>
                        <a:t>Company</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Model</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Price</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Average of Camera</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latin typeface="Calibri"/>
                        </a:rPr>
                        <a:t>Scaled Average</a:t>
                      </a:r>
                    </a:p>
                  </a:txBody>
                  <a:tcPr marL="0" marR="0" marT="0" marB="0" anchor="b">
                    <a:lnL>
                      <a:noFill/>
                    </a:lnL>
                    <a:lnR>
                      <a:noFill/>
                    </a:lnR>
                    <a:lnT>
                      <a:noFill/>
                    </a:lnT>
                    <a:lnB>
                      <a:noFill/>
                    </a:lnB>
                  </a:tcPr>
                </a:tc>
              </a:tr>
              <a:tr h="188536">
                <a:tc>
                  <a:txBody>
                    <a:bodyPr/>
                    <a:lstStyle/>
                    <a:p>
                      <a:pPr algn="ctr"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0" marR="0" marT="0" marB="0" anchor="b">
                    <a:lnL>
                      <a:noFill/>
                    </a:lnL>
                    <a:lnR>
                      <a:noFill/>
                    </a:lnR>
                    <a:lnT>
                      <a:noFill/>
                    </a:lnT>
                    <a:lnB>
                      <a:noFill/>
                    </a:lnB>
                  </a:tcPr>
                </a:tc>
              </a:tr>
              <a:tr h="188536">
                <a:tc>
                  <a:txBody>
                    <a:bodyPr/>
                    <a:lstStyle/>
                    <a:p>
                      <a:pPr algn="ctr" fontAlgn="b"/>
                      <a:r>
                        <a:rPr lang="en-US" sz="1100" b="0" i="0" u="none" strike="noStrike" dirty="0" err="1">
                          <a:solidFill>
                            <a:srgbClr val="000000"/>
                          </a:solidFill>
                          <a:latin typeface="Calibri"/>
                        </a:rPr>
                        <a:t>Realme</a:t>
                      </a:r>
                      <a:endParaRPr lang="en-US" sz="1100" b="0" i="0" u="none" strike="noStrike" dirty="0">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100" b="0" i="0" u="none" strike="noStrike">
                          <a:solidFill>
                            <a:srgbClr val="000000"/>
                          </a:solidFill>
                          <a:latin typeface="Calibri"/>
                        </a:rPr>
                        <a:t>Realme 5S</a:t>
                      </a:r>
                    </a:p>
                  </a:txBody>
                  <a:tcPr marL="0" marR="0" marT="0" marB="0" anchor="b">
                    <a:lnL>
                      <a:noFill/>
                    </a:lnL>
                    <a:lnR>
                      <a:noFill/>
                    </a:lnR>
                    <a:lnT>
                      <a:noFill/>
                    </a:lnT>
                    <a:lnB>
                      <a:noFill/>
                    </a:lnB>
                  </a:tcPr>
                </a:tc>
                <a:tc>
                  <a:txBody>
                    <a:bodyPr/>
                    <a:lstStyle/>
                    <a:p>
                      <a:pPr algn="ctr" fontAlgn="b"/>
                      <a:r>
                        <a:rPr lang="en-US" sz="1100" b="0" i="0" u="none" strike="noStrike">
                          <a:solidFill>
                            <a:srgbClr val="000000"/>
                          </a:solidFill>
                          <a:latin typeface="Calibri"/>
                        </a:rPr>
                        <a:t>12,999</a:t>
                      </a:r>
                    </a:p>
                  </a:txBody>
                  <a:tcPr marL="0" marR="0" marT="0" marB="0" anchor="b">
                    <a:lnL>
                      <a:noFill/>
                    </a:lnL>
                    <a:lnR>
                      <a:noFill/>
                    </a:lnR>
                    <a:lnT>
                      <a:noFill/>
                    </a:lnT>
                    <a:lnB>
                      <a:noFill/>
                    </a:lnB>
                  </a:tcPr>
                </a:tc>
                <a:tc>
                  <a:txBody>
                    <a:bodyPr/>
                    <a:lstStyle/>
                    <a:p>
                      <a:pPr algn="ctr" fontAlgn="b"/>
                      <a:r>
                        <a:rPr lang="en-US" sz="1100" b="0" i="0" u="none" strike="noStrike">
                          <a:solidFill>
                            <a:srgbClr val="000000"/>
                          </a:solidFill>
                          <a:latin typeface="Calibri"/>
                        </a:rPr>
                        <a:t>7.375</a:t>
                      </a:r>
                    </a:p>
                  </a:txBody>
                  <a:tcPr marL="0" marR="0" marT="0" marB="0" anchor="b">
                    <a:lnL>
                      <a:noFill/>
                    </a:lnL>
                    <a:lnR>
                      <a:noFill/>
                    </a:lnR>
                    <a:lnT>
                      <a:noFill/>
                    </a:lnT>
                    <a:lnB>
                      <a:noFill/>
                    </a:lnB>
                  </a:tcPr>
                </a:tc>
                <a:tc>
                  <a:txBody>
                    <a:bodyPr/>
                    <a:lstStyle/>
                    <a:p>
                      <a:pPr algn="ctr" fontAlgn="b"/>
                      <a:r>
                        <a:rPr lang="en-US" sz="1100" b="0" i="0" u="none" strike="noStrike">
                          <a:solidFill>
                            <a:srgbClr val="000000"/>
                          </a:solidFill>
                          <a:latin typeface="Calibri"/>
                        </a:rPr>
                        <a:t>9833.33</a:t>
                      </a:r>
                    </a:p>
                  </a:txBody>
                  <a:tcPr marL="0" marR="0" marT="0" marB="0" anchor="b">
                    <a:lnL>
                      <a:noFill/>
                    </a:lnL>
                    <a:lnR>
                      <a:noFill/>
                    </a:lnR>
                    <a:lnT>
                      <a:noFill/>
                    </a:lnT>
                    <a:lnB>
                      <a:noFill/>
                    </a:lnB>
                  </a:tcPr>
                </a:tc>
              </a:tr>
              <a:tr h="188536">
                <a:tc>
                  <a:txBody>
                    <a:bodyPr/>
                    <a:lstStyle/>
                    <a:p>
                      <a:pPr algn="ctr" fontAlgn="b"/>
                      <a:r>
                        <a:rPr lang="en-US" sz="1100" b="0" i="0" u="none" strike="noStrike">
                          <a:solidFill>
                            <a:srgbClr val="000000"/>
                          </a:solidFill>
                          <a:latin typeface="Calibri"/>
                        </a:rPr>
                        <a:t>Xiomi</a:t>
                      </a:r>
                    </a:p>
                  </a:txBody>
                  <a:tcPr marL="0" marR="0" marT="0" marB="0" anchor="b">
                    <a:lnL>
                      <a:noFill/>
                    </a:lnL>
                    <a:lnR>
                      <a:noFill/>
                    </a:lnR>
                    <a:lnT>
                      <a:noFill/>
                    </a:lnT>
                    <a:lnB>
                      <a:noFill/>
                    </a:lnB>
                  </a:tcPr>
                </a:tc>
                <a:tc>
                  <a:txBody>
                    <a:bodyPr/>
                    <a:lstStyle/>
                    <a:p>
                      <a:pPr algn="ctr" fontAlgn="b"/>
                      <a:r>
                        <a:rPr lang="en-US" sz="1100" b="0" i="0" u="none" strike="noStrike">
                          <a:solidFill>
                            <a:srgbClr val="000000"/>
                          </a:solidFill>
                          <a:latin typeface="Calibri"/>
                        </a:rPr>
                        <a:t>Redmi Note 7 Pro</a:t>
                      </a:r>
                    </a:p>
                  </a:txBody>
                  <a:tcPr marL="0" marR="0" marT="0" marB="0" anchor="b">
                    <a:lnL>
                      <a:noFill/>
                    </a:lnL>
                    <a:lnR>
                      <a:noFill/>
                    </a:lnR>
                    <a:lnT>
                      <a:noFill/>
                    </a:lnT>
                    <a:lnB>
                      <a:noFill/>
                    </a:lnB>
                  </a:tcPr>
                </a:tc>
                <a:tc>
                  <a:txBody>
                    <a:bodyPr/>
                    <a:lstStyle/>
                    <a:p>
                      <a:pPr algn="ctr" fontAlgn="b"/>
                      <a:r>
                        <a:rPr lang="en-US" sz="1100" b="0" i="0" u="none" strike="noStrike">
                          <a:solidFill>
                            <a:srgbClr val="000000"/>
                          </a:solidFill>
                          <a:latin typeface="Calibri"/>
                        </a:rPr>
                        <a:t>12,999</a:t>
                      </a:r>
                    </a:p>
                  </a:txBody>
                  <a:tcPr marL="0" marR="0" marT="0" marB="0" anchor="b">
                    <a:lnL>
                      <a:noFill/>
                    </a:lnL>
                    <a:lnR>
                      <a:noFill/>
                    </a:lnR>
                    <a:lnT>
                      <a:noFill/>
                    </a:lnT>
                    <a:lnB>
                      <a:noFill/>
                    </a:lnB>
                  </a:tcPr>
                </a:tc>
                <a:tc>
                  <a:txBody>
                    <a:bodyPr/>
                    <a:lstStyle/>
                    <a:p>
                      <a:pPr algn="ctr" fontAlgn="b"/>
                      <a:r>
                        <a:rPr lang="en-US" sz="1100" b="0" i="0" u="none" strike="noStrike">
                          <a:solidFill>
                            <a:srgbClr val="000000"/>
                          </a:solidFill>
                          <a:latin typeface="Calibri"/>
                        </a:rPr>
                        <a:t>7.200</a:t>
                      </a:r>
                    </a:p>
                  </a:txBody>
                  <a:tcPr marL="0" marR="0" marT="0" marB="0" anchor="b">
                    <a:lnL>
                      <a:noFill/>
                    </a:lnL>
                    <a:lnR>
                      <a:noFill/>
                    </a:lnR>
                    <a:lnT>
                      <a:noFill/>
                    </a:lnT>
                    <a:lnB>
                      <a:noFill/>
                    </a:lnB>
                  </a:tcPr>
                </a:tc>
                <a:tc>
                  <a:txBody>
                    <a:bodyPr/>
                    <a:lstStyle/>
                    <a:p>
                      <a:pPr algn="ctr" fontAlgn="b"/>
                      <a:r>
                        <a:rPr lang="en-US" sz="1100" b="0" i="0" u="none" strike="noStrike">
                          <a:solidFill>
                            <a:srgbClr val="000000"/>
                          </a:solidFill>
                          <a:latin typeface="Calibri"/>
                        </a:rPr>
                        <a:t>9600.00</a:t>
                      </a:r>
                    </a:p>
                  </a:txBody>
                  <a:tcPr marL="0" marR="0" marT="0" marB="0" anchor="b">
                    <a:lnL>
                      <a:noFill/>
                    </a:lnL>
                    <a:lnR>
                      <a:noFill/>
                    </a:lnR>
                    <a:lnT>
                      <a:noFill/>
                    </a:lnT>
                    <a:lnB>
                      <a:noFill/>
                    </a:lnB>
                  </a:tcPr>
                </a:tc>
              </a:tr>
              <a:tr h="188536">
                <a:tc>
                  <a:txBody>
                    <a:bodyPr/>
                    <a:lstStyle/>
                    <a:p>
                      <a:pPr algn="ctr" fontAlgn="b"/>
                      <a:r>
                        <a:rPr lang="en-US" sz="1100" b="0" i="0" u="none" strike="noStrike">
                          <a:solidFill>
                            <a:srgbClr val="000000"/>
                          </a:solidFill>
                          <a:latin typeface="Calibri"/>
                        </a:rPr>
                        <a:t>Samsung</a:t>
                      </a:r>
                    </a:p>
                  </a:txBody>
                  <a:tcPr marL="0" marR="0" marT="0" marB="0" anchor="b">
                    <a:lnL>
                      <a:noFill/>
                    </a:lnL>
                    <a:lnR>
                      <a:noFill/>
                    </a:lnR>
                    <a:lnT>
                      <a:noFill/>
                    </a:lnT>
                    <a:lnB>
                      <a:noFill/>
                    </a:lnB>
                  </a:tcPr>
                </a:tc>
                <a:tc>
                  <a:txBody>
                    <a:bodyPr/>
                    <a:lstStyle/>
                    <a:p>
                      <a:pPr algn="ctr" fontAlgn="b"/>
                      <a:r>
                        <a:rPr lang="en-US" sz="1100" b="0" i="0" u="none" strike="noStrike">
                          <a:solidFill>
                            <a:srgbClr val="000000"/>
                          </a:solidFill>
                          <a:latin typeface="Calibri"/>
                        </a:rPr>
                        <a:t>Samsung M30 S</a:t>
                      </a:r>
                    </a:p>
                  </a:txBody>
                  <a:tcPr marL="0" marR="0" marT="0" marB="0" anchor="b">
                    <a:lnL>
                      <a:noFill/>
                    </a:lnL>
                    <a:lnR>
                      <a:noFill/>
                    </a:lnR>
                    <a:lnT>
                      <a:noFill/>
                    </a:lnT>
                    <a:lnB>
                      <a:noFill/>
                    </a:lnB>
                  </a:tcPr>
                </a:tc>
                <a:tc>
                  <a:txBody>
                    <a:bodyPr/>
                    <a:lstStyle/>
                    <a:p>
                      <a:pPr algn="ctr" fontAlgn="b"/>
                      <a:r>
                        <a:rPr lang="en-US" sz="1100" b="0" i="0" u="none" strike="noStrike">
                          <a:solidFill>
                            <a:srgbClr val="000000"/>
                          </a:solidFill>
                          <a:latin typeface="Calibri"/>
                        </a:rPr>
                        <a:t>12,999</a:t>
                      </a:r>
                    </a:p>
                  </a:txBody>
                  <a:tcPr marL="0" marR="0" marT="0" marB="0" anchor="b">
                    <a:lnL>
                      <a:noFill/>
                    </a:lnL>
                    <a:lnR>
                      <a:noFill/>
                    </a:lnR>
                    <a:lnT>
                      <a:noFill/>
                    </a:lnT>
                    <a:lnB>
                      <a:noFill/>
                    </a:lnB>
                  </a:tcPr>
                </a:tc>
                <a:tc>
                  <a:txBody>
                    <a:bodyPr/>
                    <a:lstStyle/>
                    <a:p>
                      <a:pPr algn="ctr" fontAlgn="b"/>
                      <a:r>
                        <a:rPr lang="en-US" sz="1100" b="0" i="0" u="none" strike="noStrike">
                          <a:solidFill>
                            <a:srgbClr val="000000"/>
                          </a:solidFill>
                          <a:latin typeface="Calibri"/>
                        </a:rPr>
                        <a:t>7.333</a:t>
                      </a:r>
                    </a:p>
                  </a:txBody>
                  <a:tcPr marL="0" marR="0" marT="0" marB="0" anchor="b">
                    <a:lnL>
                      <a:noFill/>
                    </a:lnL>
                    <a:lnR>
                      <a:noFill/>
                    </a:lnR>
                    <a:lnT>
                      <a:noFill/>
                    </a:lnT>
                    <a:lnB>
                      <a:noFill/>
                    </a:lnB>
                  </a:tcPr>
                </a:tc>
                <a:tc>
                  <a:txBody>
                    <a:bodyPr/>
                    <a:lstStyle/>
                    <a:p>
                      <a:pPr algn="ctr" fontAlgn="b"/>
                      <a:r>
                        <a:rPr lang="en-US" sz="1100" b="0" i="0" u="none" strike="noStrike">
                          <a:solidFill>
                            <a:srgbClr val="000000"/>
                          </a:solidFill>
                          <a:latin typeface="Calibri"/>
                        </a:rPr>
                        <a:t>9777.33</a:t>
                      </a:r>
                    </a:p>
                  </a:txBody>
                  <a:tcPr marL="0" marR="0" marT="0" marB="0" anchor="b">
                    <a:lnL>
                      <a:noFill/>
                    </a:lnL>
                    <a:lnR>
                      <a:noFill/>
                    </a:lnR>
                    <a:lnT>
                      <a:noFill/>
                    </a:lnT>
                    <a:lnB>
                      <a:noFill/>
                    </a:lnB>
                  </a:tcPr>
                </a:tc>
              </a:tr>
              <a:tr h="188536">
                <a:tc>
                  <a:txBody>
                    <a:bodyPr/>
                    <a:lstStyle/>
                    <a:p>
                      <a:pPr algn="ctr" fontAlgn="b"/>
                      <a:r>
                        <a:rPr lang="en-US" sz="1100" b="0" i="0" u="none" strike="noStrike">
                          <a:solidFill>
                            <a:srgbClr val="000000"/>
                          </a:solidFill>
                          <a:latin typeface="Calibri"/>
                        </a:rPr>
                        <a:t>Xiomi</a:t>
                      </a:r>
                    </a:p>
                  </a:txBody>
                  <a:tcPr marL="0" marR="0" marT="0" marB="0" anchor="b">
                    <a:lnL>
                      <a:noFill/>
                    </a:lnL>
                    <a:lnR>
                      <a:noFill/>
                    </a:lnR>
                    <a:lnT>
                      <a:noFill/>
                    </a:lnT>
                    <a:lnB>
                      <a:noFill/>
                    </a:lnB>
                  </a:tcPr>
                </a:tc>
                <a:tc>
                  <a:txBody>
                    <a:bodyPr/>
                    <a:lstStyle/>
                    <a:p>
                      <a:pPr algn="ctr" fontAlgn="b"/>
                      <a:r>
                        <a:rPr lang="en-US" sz="1100" b="0" i="0" u="none" strike="noStrike">
                          <a:solidFill>
                            <a:srgbClr val="000000"/>
                          </a:solidFill>
                          <a:latin typeface="Calibri"/>
                        </a:rPr>
                        <a:t>Poco F1</a:t>
                      </a:r>
                    </a:p>
                  </a:txBody>
                  <a:tcPr marL="0" marR="0" marT="0" marB="0" anchor="b">
                    <a:lnL>
                      <a:noFill/>
                    </a:lnL>
                    <a:lnR>
                      <a:noFill/>
                    </a:lnR>
                    <a:lnT>
                      <a:noFill/>
                    </a:lnT>
                    <a:lnB>
                      <a:noFill/>
                    </a:lnB>
                  </a:tcPr>
                </a:tc>
                <a:tc>
                  <a:txBody>
                    <a:bodyPr/>
                    <a:lstStyle/>
                    <a:p>
                      <a:pPr algn="ctr" fontAlgn="b"/>
                      <a:r>
                        <a:rPr lang="en-US" sz="1100" b="0" i="0" u="none" strike="noStrike">
                          <a:solidFill>
                            <a:srgbClr val="000000"/>
                          </a:solidFill>
                          <a:latin typeface="Calibri"/>
                        </a:rPr>
                        <a:t>16,999</a:t>
                      </a:r>
                    </a:p>
                  </a:txBody>
                  <a:tcPr marL="0" marR="0" marT="0" marB="0" anchor="b">
                    <a:lnL>
                      <a:noFill/>
                    </a:lnL>
                    <a:lnR>
                      <a:noFill/>
                    </a:lnR>
                    <a:lnT>
                      <a:noFill/>
                    </a:lnT>
                    <a:lnB>
                      <a:noFill/>
                    </a:lnB>
                  </a:tcPr>
                </a:tc>
                <a:tc>
                  <a:txBody>
                    <a:bodyPr/>
                    <a:lstStyle/>
                    <a:p>
                      <a:pPr algn="ctr" fontAlgn="b"/>
                      <a:r>
                        <a:rPr lang="en-US" sz="1100" b="0" i="0" u="none" strike="noStrike" dirty="0">
                          <a:solidFill>
                            <a:srgbClr val="000000"/>
                          </a:solidFill>
                          <a:latin typeface="Calibri"/>
                        </a:rPr>
                        <a:t>8.214</a:t>
                      </a:r>
                    </a:p>
                  </a:txBody>
                  <a:tcPr marL="0" marR="0" marT="0" marB="0" anchor="b">
                    <a:lnL>
                      <a:noFill/>
                    </a:lnL>
                    <a:lnR>
                      <a:noFill/>
                    </a:lnR>
                    <a:lnT>
                      <a:noFill/>
                    </a:lnT>
                    <a:lnB>
                      <a:noFill/>
                    </a:lnB>
                  </a:tcPr>
                </a:tc>
                <a:tc>
                  <a:txBody>
                    <a:bodyPr/>
                    <a:lstStyle/>
                    <a:p>
                      <a:pPr algn="ctr" fontAlgn="b"/>
                      <a:r>
                        <a:rPr lang="en-US" sz="1100" b="0" i="0" u="none" strike="noStrike">
                          <a:solidFill>
                            <a:srgbClr val="000000"/>
                          </a:solidFill>
                          <a:latin typeface="Calibri"/>
                        </a:rPr>
                        <a:t>10952.00</a:t>
                      </a:r>
                    </a:p>
                  </a:txBody>
                  <a:tcPr marL="0" marR="0" marT="0" marB="0" anchor="b">
                    <a:lnL>
                      <a:noFill/>
                    </a:lnL>
                    <a:lnR>
                      <a:noFill/>
                    </a:lnR>
                    <a:lnT>
                      <a:noFill/>
                    </a:lnT>
                    <a:lnB>
                      <a:noFill/>
                    </a:lnB>
                  </a:tcPr>
                </a:tc>
              </a:tr>
              <a:tr h="188536">
                <a:tc>
                  <a:txBody>
                    <a:bodyPr/>
                    <a:lstStyle/>
                    <a:p>
                      <a:pPr algn="ctr" fontAlgn="b"/>
                      <a:r>
                        <a:rPr lang="en-US" sz="1100" b="0" i="0" u="none" strike="noStrike">
                          <a:solidFill>
                            <a:srgbClr val="000000"/>
                          </a:solidFill>
                          <a:latin typeface="Calibri"/>
                        </a:rPr>
                        <a:t>Realme</a:t>
                      </a:r>
                    </a:p>
                  </a:txBody>
                  <a:tcPr marL="0" marR="0" marT="0" marB="0" anchor="b">
                    <a:lnL>
                      <a:noFill/>
                    </a:lnL>
                    <a:lnR>
                      <a:noFill/>
                    </a:lnR>
                    <a:lnT>
                      <a:noFill/>
                    </a:lnT>
                    <a:lnB>
                      <a:noFill/>
                    </a:lnB>
                  </a:tcPr>
                </a:tc>
                <a:tc>
                  <a:txBody>
                    <a:bodyPr/>
                    <a:lstStyle/>
                    <a:p>
                      <a:pPr algn="ctr" fontAlgn="b"/>
                      <a:r>
                        <a:rPr lang="en-US" sz="1100" b="0" i="0" u="none" strike="noStrike">
                          <a:solidFill>
                            <a:srgbClr val="000000"/>
                          </a:solidFill>
                          <a:latin typeface="Calibri"/>
                        </a:rPr>
                        <a:t>Realme XT</a:t>
                      </a:r>
                    </a:p>
                  </a:txBody>
                  <a:tcPr marL="0" marR="0" marT="0" marB="0" anchor="b">
                    <a:lnL>
                      <a:noFill/>
                    </a:lnL>
                    <a:lnR>
                      <a:noFill/>
                    </a:lnR>
                    <a:lnT>
                      <a:noFill/>
                    </a:lnT>
                    <a:lnB>
                      <a:noFill/>
                    </a:lnB>
                  </a:tcPr>
                </a:tc>
                <a:tc>
                  <a:txBody>
                    <a:bodyPr/>
                    <a:lstStyle/>
                    <a:p>
                      <a:pPr algn="ctr" fontAlgn="b"/>
                      <a:r>
                        <a:rPr lang="en-US" sz="1100" b="0" i="0" u="none" strike="noStrike">
                          <a:solidFill>
                            <a:srgbClr val="000000"/>
                          </a:solidFill>
                          <a:latin typeface="Calibri"/>
                        </a:rPr>
                        <a:t>17,999</a:t>
                      </a:r>
                    </a:p>
                  </a:txBody>
                  <a:tcPr marL="0" marR="0" marT="0" marB="0" anchor="b">
                    <a:lnL>
                      <a:noFill/>
                    </a:lnL>
                    <a:lnR>
                      <a:noFill/>
                    </a:lnR>
                    <a:lnT>
                      <a:noFill/>
                    </a:lnT>
                    <a:lnB>
                      <a:noFill/>
                    </a:lnB>
                  </a:tcPr>
                </a:tc>
                <a:tc>
                  <a:txBody>
                    <a:bodyPr/>
                    <a:lstStyle/>
                    <a:p>
                      <a:pPr algn="ctr" fontAlgn="b"/>
                      <a:r>
                        <a:rPr lang="en-US" sz="1100" b="0" i="0" u="none" strike="noStrike">
                          <a:solidFill>
                            <a:srgbClr val="000000"/>
                          </a:solidFill>
                          <a:latin typeface="Calibri"/>
                        </a:rPr>
                        <a:t>7.750</a:t>
                      </a:r>
                    </a:p>
                  </a:txBody>
                  <a:tcPr marL="0" marR="0" marT="0" marB="0" anchor="b">
                    <a:lnL>
                      <a:noFill/>
                    </a:lnL>
                    <a:lnR>
                      <a:noFill/>
                    </a:lnR>
                    <a:lnT>
                      <a:noFill/>
                    </a:lnT>
                    <a:lnB>
                      <a:noFill/>
                    </a:lnB>
                  </a:tcPr>
                </a:tc>
                <a:tc>
                  <a:txBody>
                    <a:bodyPr/>
                    <a:lstStyle/>
                    <a:p>
                      <a:pPr algn="ctr" fontAlgn="b"/>
                      <a:r>
                        <a:rPr lang="en-US" sz="1100" b="0" i="0" u="none" strike="noStrike">
                          <a:solidFill>
                            <a:srgbClr val="000000"/>
                          </a:solidFill>
                          <a:latin typeface="Calibri"/>
                        </a:rPr>
                        <a:t>10333.33</a:t>
                      </a:r>
                    </a:p>
                  </a:txBody>
                  <a:tcPr marL="0" marR="0" marT="0" marB="0" anchor="b">
                    <a:lnL>
                      <a:noFill/>
                    </a:lnL>
                    <a:lnR>
                      <a:noFill/>
                    </a:lnR>
                    <a:lnT>
                      <a:noFill/>
                    </a:lnT>
                    <a:lnB>
                      <a:noFill/>
                    </a:lnB>
                  </a:tcPr>
                </a:tc>
              </a:tr>
              <a:tr h="188536">
                <a:tc>
                  <a:txBody>
                    <a:bodyPr/>
                    <a:lstStyle/>
                    <a:p>
                      <a:pPr algn="ctr" fontAlgn="b"/>
                      <a:r>
                        <a:rPr lang="en-US" sz="1100" b="0" i="0" u="none" strike="noStrike">
                          <a:solidFill>
                            <a:srgbClr val="000000"/>
                          </a:solidFill>
                          <a:latin typeface="Calibri"/>
                        </a:rPr>
                        <a:t>Samsung</a:t>
                      </a:r>
                    </a:p>
                  </a:txBody>
                  <a:tcPr marL="0" marR="0" marT="0" marB="0" anchor="b">
                    <a:lnL>
                      <a:noFill/>
                    </a:lnL>
                    <a:lnR>
                      <a:noFill/>
                    </a:lnR>
                    <a:lnT>
                      <a:noFill/>
                    </a:lnT>
                    <a:lnB>
                      <a:noFill/>
                    </a:lnB>
                  </a:tcPr>
                </a:tc>
                <a:tc>
                  <a:txBody>
                    <a:bodyPr/>
                    <a:lstStyle/>
                    <a:p>
                      <a:pPr algn="ctr" fontAlgn="b"/>
                      <a:r>
                        <a:rPr lang="en-US" sz="1100" b="0" i="0" u="none" strike="noStrike">
                          <a:solidFill>
                            <a:srgbClr val="000000"/>
                          </a:solidFill>
                          <a:latin typeface="Calibri"/>
                        </a:rPr>
                        <a:t>Galaxy A50S</a:t>
                      </a:r>
                    </a:p>
                  </a:txBody>
                  <a:tcPr marL="0" marR="0" marT="0" marB="0" anchor="b">
                    <a:lnL>
                      <a:noFill/>
                    </a:lnL>
                    <a:lnR>
                      <a:noFill/>
                    </a:lnR>
                    <a:lnT>
                      <a:noFill/>
                    </a:lnT>
                    <a:lnB>
                      <a:noFill/>
                    </a:lnB>
                  </a:tcPr>
                </a:tc>
                <a:tc>
                  <a:txBody>
                    <a:bodyPr/>
                    <a:lstStyle/>
                    <a:p>
                      <a:pPr algn="ctr" fontAlgn="b"/>
                      <a:r>
                        <a:rPr lang="en-US" sz="1100" b="0" i="0" u="none" strike="noStrike">
                          <a:solidFill>
                            <a:srgbClr val="000000"/>
                          </a:solidFill>
                          <a:latin typeface="Calibri"/>
                        </a:rPr>
                        <a:t>17,999</a:t>
                      </a:r>
                    </a:p>
                  </a:txBody>
                  <a:tcPr marL="0" marR="0" marT="0" marB="0" anchor="b">
                    <a:lnL>
                      <a:noFill/>
                    </a:lnL>
                    <a:lnR>
                      <a:noFill/>
                    </a:lnR>
                    <a:lnT>
                      <a:noFill/>
                    </a:lnT>
                    <a:lnB>
                      <a:noFill/>
                    </a:lnB>
                  </a:tcPr>
                </a:tc>
                <a:tc>
                  <a:txBody>
                    <a:bodyPr/>
                    <a:lstStyle/>
                    <a:p>
                      <a:pPr algn="ctr" fontAlgn="b"/>
                      <a:r>
                        <a:rPr lang="en-US" sz="1100" b="0" i="0" u="none" strike="noStrike">
                          <a:solidFill>
                            <a:srgbClr val="000000"/>
                          </a:solidFill>
                          <a:latin typeface="Calibri"/>
                        </a:rPr>
                        <a:t>6.786</a:t>
                      </a:r>
                    </a:p>
                  </a:txBody>
                  <a:tcPr marL="0" marR="0" marT="0" marB="0" anchor="b">
                    <a:lnL>
                      <a:noFill/>
                    </a:lnL>
                    <a:lnR>
                      <a:noFill/>
                    </a:lnR>
                    <a:lnT>
                      <a:noFill/>
                    </a:lnT>
                    <a:lnB>
                      <a:noFill/>
                    </a:lnB>
                  </a:tcPr>
                </a:tc>
                <a:tc>
                  <a:txBody>
                    <a:bodyPr/>
                    <a:lstStyle/>
                    <a:p>
                      <a:pPr algn="ctr" fontAlgn="b"/>
                      <a:r>
                        <a:rPr lang="en-US" sz="1100" b="0" i="0" u="none" strike="noStrike" dirty="0">
                          <a:solidFill>
                            <a:srgbClr val="000000"/>
                          </a:solidFill>
                          <a:latin typeface="Calibri"/>
                        </a:rPr>
                        <a:t>9048.00</a:t>
                      </a:r>
                    </a:p>
                  </a:txBody>
                  <a:tcPr marL="0" marR="0" marT="0" marB="0" anchor="b">
                    <a:lnL>
                      <a:noFill/>
                    </a:lnL>
                    <a:lnR>
                      <a:noFill/>
                    </a:lnR>
                    <a:lnT>
                      <a:noFill/>
                    </a:lnT>
                    <a:lnB>
                      <a:noFill/>
                    </a:lnB>
                  </a:tcPr>
                </a:tc>
              </a:tr>
            </a:tbl>
          </a:graphicData>
        </a:graphic>
      </p:graphicFrame>
      <p:graphicFrame>
        <p:nvGraphicFramePr>
          <p:cNvPr id="8" name="Table 7"/>
          <p:cNvGraphicFramePr>
            <a:graphicFrameLocks noGrp="1"/>
          </p:cNvGraphicFramePr>
          <p:nvPr/>
        </p:nvGraphicFramePr>
        <p:xfrm>
          <a:off x="4953000" y="5219700"/>
          <a:ext cx="2895600" cy="190500"/>
        </p:xfrm>
        <a:graphic>
          <a:graphicData uri="http://schemas.openxmlformats.org/drawingml/2006/table">
            <a:tbl>
              <a:tblPr/>
              <a:tblGrid>
                <a:gridCol w="2895600"/>
              </a:tblGrid>
              <a:tr h="190500">
                <a:tc>
                  <a:txBody>
                    <a:bodyPr/>
                    <a:lstStyle/>
                    <a:p>
                      <a:pPr algn="l" fontAlgn="b"/>
                      <a:r>
                        <a:rPr lang="en-US" sz="1100" b="0" i="0" u="none" strike="noStrike" dirty="0">
                          <a:solidFill>
                            <a:srgbClr val="000000"/>
                          </a:solidFill>
                          <a:latin typeface="Calibri"/>
                        </a:rPr>
                        <a:t>* Scaled Average = Average of Camera * 2000/1.5</a:t>
                      </a:r>
                    </a:p>
                  </a:txBody>
                  <a:tcPr marL="0" marR="0" marT="0" marB="0" anchor="b">
                    <a:lnL>
                      <a:noFill/>
                    </a:lnL>
                    <a:lnR>
                      <a:noFill/>
                    </a:lnR>
                    <a:lnT>
                      <a:noFill/>
                    </a:lnT>
                    <a:lnB>
                      <a:noFill/>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508000"/>
            <a:ext cx="7162800" cy="762000"/>
          </a:xfrm>
        </p:spPr>
        <p:txBody>
          <a:bodyPr>
            <a:normAutofit/>
          </a:bodyPr>
          <a:lstStyle/>
          <a:p>
            <a:r>
              <a:rPr lang="en-US" sz="2700" dirty="0" smtClean="0">
                <a:solidFill>
                  <a:schemeClr val="tx1"/>
                </a:solidFill>
                <a:effectLst/>
                <a:latin typeface="Arial" pitchFamily="34" charset="0"/>
                <a:cs typeface="Arial" pitchFamily="34" charset="0"/>
              </a:rPr>
              <a:t>CASE STUDY – Problem 1</a:t>
            </a:r>
            <a:endParaRPr lang="en-US" sz="2700" dirty="0">
              <a:solidFill>
                <a:schemeClr val="tx1"/>
              </a:solidFill>
              <a:effectLst/>
              <a:latin typeface="Arial" pitchFamily="34" charset="0"/>
              <a:cs typeface="Arial" pitchFamily="34" charset="0"/>
            </a:endParaRPr>
          </a:p>
        </p:txBody>
      </p:sp>
      <p:pic>
        <p:nvPicPr>
          <p:cNvPr id="5" name="Picture 4" descr="Related image"/>
          <p:cNvPicPr>
            <a:picLocks noChangeAspect="1" noChangeArrowheads="1"/>
          </p:cNvPicPr>
          <p:nvPr/>
        </p:nvPicPr>
        <p:blipFill>
          <a:blip r:embed="rId2"/>
          <a:srcRect/>
          <a:stretch>
            <a:fillRect/>
          </a:stretch>
        </p:blipFill>
        <p:spPr bwMode="auto">
          <a:xfrm>
            <a:off x="7668768" y="-221343"/>
            <a:ext cx="1475232" cy="1097643"/>
          </a:xfrm>
          <a:prstGeom prst="rect">
            <a:avLst/>
          </a:prstGeom>
          <a:noFill/>
        </p:spPr>
      </p:pic>
      <p:graphicFrame>
        <p:nvGraphicFramePr>
          <p:cNvPr id="15" name="Chart 14"/>
          <p:cNvGraphicFramePr/>
          <p:nvPr/>
        </p:nvGraphicFramePr>
        <p:xfrm>
          <a:off x="1219200" y="533399"/>
          <a:ext cx="6781799" cy="51816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amond(out)">
                                      <p:cBhvr>
                                        <p:cTn id="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508000"/>
            <a:ext cx="7162800" cy="762000"/>
          </a:xfrm>
        </p:spPr>
        <p:txBody>
          <a:bodyPr>
            <a:normAutofit/>
          </a:bodyPr>
          <a:lstStyle/>
          <a:p>
            <a:r>
              <a:rPr lang="en-US" sz="2700" dirty="0" smtClean="0">
                <a:solidFill>
                  <a:schemeClr val="tx1"/>
                </a:solidFill>
                <a:effectLst/>
                <a:latin typeface="Arial" pitchFamily="34" charset="0"/>
                <a:cs typeface="Arial" pitchFamily="34" charset="0"/>
              </a:rPr>
              <a:t>CASE STUDY – Problem 1</a:t>
            </a:r>
            <a:endParaRPr lang="en-US" sz="2700" dirty="0">
              <a:solidFill>
                <a:schemeClr val="tx1"/>
              </a:solidFill>
              <a:effectLst/>
              <a:latin typeface="Arial" pitchFamily="34" charset="0"/>
              <a:cs typeface="Arial" pitchFamily="34" charset="0"/>
            </a:endParaRPr>
          </a:p>
        </p:txBody>
      </p:sp>
      <p:pic>
        <p:nvPicPr>
          <p:cNvPr id="5" name="Picture 4" descr="Related image"/>
          <p:cNvPicPr>
            <a:picLocks noChangeAspect="1" noChangeArrowheads="1"/>
          </p:cNvPicPr>
          <p:nvPr/>
        </p:nvPicPr>
        <p:blipFill>
          <a:blip r:embed="rId2"/>
          <a:srcRect/>
          <a:stretch>
            <a:fillRect/>
          </a:stretch>
        </p:blipFill>
        <p:spPr bwMode="auto">
          <a:xfrm>
            <a:off x="7668768" y="-221343"/>
            <a:ext cx="1475232" cy="1097643"/>
          </a:xfrm>
          <a:prstGeom prst="rect">
            <a:avLst/>
          </a:prstGeom>
          <a:noFill/>
        </p:spPr>
      </p:pic>
      <p:graphicFrame>
        <p:nvGraphicFramePr>
          <p:cNvPr id="6" name="Chart 5"/>
          <p:cNvGraphicFramePr/>
          <p:nvPr/>
        </p:nvGraphicFramePr>
        <p:xfrm>
          <a:off x="762000" y="1333500"/>
          <a:ext cx="7924800" cy="402408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Table 6"/>
          <p:cNvGraphicFramePr>
            <a:graphicFrameLocks noGrp="1"/>
          </p:cNvGraphicFramePr>
          <p:nvPr/>
        </p:nvGraphicFramePr>
        <p:xfrm>
          <a:off x="5334000" y="5410200"/>
          <a:ext cx="2895600" cy="190500"/>
        </p:xfrm>
        <a:graphic>
          <a:graphicData uri="http://schemas.openxmlformats.org/drawingml/2006/table">
            <a:tbl>
              <a:tblPr/>
              <a:tblGrid>
                <a:gridCol w="2895600"/>
              </a:tblGrid>
              <a:tr h="190500">
                <a:tc>
                  <a:txBody>
                    <a:bodyPr/>
                    <a:lstStyle/>
                    <a:p>
                      <a:pPr algn="l" fontAlgn="b"/>
                      <a:r>
                        <a:rPr lang="en-US" sz="1100" b="0" i="0" u="none" strike="noStrike" dirty="0">
                          <a:solidFill>
                            <a:srgbClr val="000000"/>
                          </a:solidFill>
                          <a:latin typeface="Calibri"/>
                        </a:rPr>
                        <a:t>* Scaled Average = Average of Camera * 2000/1.5</a:t>
                      </a:r>
                    </a:p>
                  </a:txBody>
                  <a:tcPr marL="0" marR="0" marT="0" marB="0" anchor="b">
                    <a:lnL>
                      <a:noFill/>
                    </a:lnL>
                    <a:lnR>
                      <a:noFill/>
                    </a:lnR>
                    <a:lnT>
                      <a:noFill/>
                    </a:lnT>
                    <a:lnB>
                      <a:noFill/>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508000"/>
            <a:ext cx="7162800" cy="762000"/>
          </a:xfrm>
        </p:spPr>
        <p:txBody>
          <a:bodyPr>
            <a:normAutofit/>
          </a:bodyPr>
          <a:lstStyle/>
          <a:p>
            <a:r>
              <a:rPr lang="en-US" sz="2700" dirty="0" smtClean="0">
                <a:solidFill>
                  <a:schemeClr val="tx1"/>
                </a:solidFill>
                <a:effectLst/>
                <a:latin typeface="Arial" pitchFamily="34" charset="0"/>
                <a:cs typeface="Arial" pitchFamily="34" charset="0"/>
              </a:rPr>
              <a:t>CASE STUDY – Problem 2</a:t>
            </a:r>
            <a:endParaRPr lang="en-US" sz="2700" dirty="0">
              <a:solidFill>
                <a:schemeClr val="tx1"/>
              </a:solidFill>
              <a:effectLst/>
              <a:latin typeface="Arial" pitchFamily="34" charset="0"/>
              <a:cs typeface="Arial" pitchFamily="34" charset="0"/>
            </a:endParaRPr>
          </a:p>
        </p:txBody>
      </p:sp>
      <p:pic>
        <p:nvPicPr>
          <p:cNvPr id="5" name="Picture 4" descr="Related image"/>
          <p:cNvPicPr>
            <a:picLocks noChangeAspect="1" noChangeArrowheads="1"/>
          </p:cNvPicPr>
          <p:nvPr/>
        </p:nvPicPr>
        <p:blipFill>
          <a:blip r:embed="rId2"/>
          <a:srcRect/>
          <a:stretch>
            <a:fillRect/>
          </a:stretch>
        </p:blipFill>
        <p:spPr bwMode="auto">
          <a:xfrm>
            <a:off x="7668768" y="-221343"/>
            <a:ext cx="1475232" cy="1097643"/>
          </a:xfrm>
          <a:prstGeom prst="rect">
            <a:avLst/>
          </a:prstGeom>
          <a:noFill/>
        </p:spPr>
      </p:pic>
      <p:graphicFrame>
        <p:nvGraphicFramePr>
          <p:cNvPr id="6" name="Table 5"/>
          <p:cNvGraphicFramePr>
            <a:graphicFrameLocks noGrp="1"/>
          </p:cNvGraphicFramePr>
          <p:nvPr/>
        </p:nvGraphicFramePr>
        <p:xfrm>
          <a:off x="1371600" y="1333500"/>
          <a:ext cx="6324600" cy="289560"/>
        </p:xfrm>
        <a:graphic>
          <a:graphicData uri="http://schemas.openxmlformats.org/drawingml/2006/table">
            <a:tbl>
              <a:tblPr/>
              <a:tblGrid>
                <a:gridCol w="6324600"/>
              </a:tblGrid>
              <a:tr h="203501">
                <a:tc>
                  <a:txBody>
                    <a:bodyPr/>
                    <a:lstStyle/>
                    <a:p>
                      <a:pPr algn="ctr" fontAlgn="b"/>
                      <a:r>
                        <a:rPr lang="en-US" sz="1900" b="0" i="0" u="none" strike="noStrike" dirty="0">
                          <a:solidFill>
                            <a:srgbClr val="000000"/>
                          </a:solidFill>
                          <a:latin typeface="Calibri"/>
                        </a:rPr>
                        <a:t>Which </a:t>
                      </a:r>
                      <a:r>
                        <a:rPr lang="en-US" sz="1900" b="0" i="0" u="none" strike="noStrike" dirty="0" smtClean="0">
                          <a:solidFill>
                            <a:srgbClr val="000000"/>
                          </a:solidFill>
                          <a:latin typeface="Calibri"/>
                        </a:rPr>
                        <a:t>is</a:t>
                      </a:r>
                      <a:r>
                        <a:rPr lang="en-US" sz="1900" b="0" i="0" u="none" strike="noStrike" baseline="0" dirty="0" smtClean="0">
                          <a:solidFill>
                            <a:srgbClr val="000000"/>
                          </a:solidFill>
                          <a:latin typeface="Calibri"/>
                        </a:rPr>
                        <a:t> the best Smartphone from </a:t>
                      </a:r>
                      <a:r>
                        <a:rPr lang="en-US" sz="1900" b="0" i="0" u="none" strike="noStrike" baseline="0" dirty="0" err="1" smtClean="0">
                          <a:solidFill>
                            <a:srgbClr val="000000"/>
                          </a:solidFill>
                          <a:latin typeface="Calibri"/>
                        </a:rPr>
                        <a:t>Realme</a:t>
                      </a:r>
                      <a:r>
                        <a:rPr lang="en-US" sz="1900" b="0" i="0" u="none" strike="noStrike" dirty="0" smtClean="0">
                          <a:solidFill>
                            <a:srgbClr val="000000"/>
                          </a:solidFill>
                          <a:latin typeface="Calibri"/>
                        </a:rPr>
                        <a:t> ?</a:t>
                      </a:r>
                      <a:endParaRPr lang="en-US" sz="1900" b="0" i="0" u="none" strike="noStrike" dirty="0">
                        <a:solidFill>
                          <a:srgbClr val="000000"/>
                        </a:solidFill>
                        <a:latin typeface="Calibri"/>
                      </a:endParaRPr>
                    </a:p>
                  </a:txBody>
                  <a:tcPr marL="0" marR="0" marT="0" marB="0" anchor="b">
                    <a:lnL>
                      <a:noFill/>
                    </a:lnL>
                    <a:lnR>
                      <a:noFill/>
                    </a:lnR>
                    <a:lnT>
                      <a:noFill/>
                    </a:lnT>
                    <a:lnB>
                      <a:noFill/>
                    </a:lnB>
                  </a:tcPr>
                </a:tc>
              </a:tr>
            </a:tbl>
          </a:graphicData>
        </a:graphic>
      </p:graphicFrame>
      <p:graphicFrame>
        <p:nvGraphicFramePr>
          <p:cNvPr id="7" name="Table 6"/>
          <p:cNvGraphicFramePr>
            <a:graphicFrameLocks noGrp="1"/>
          </p:cNvGraphicFramePr>
          <p:nvPr/>
        </p:nvGraphicFramePr>
        <p:xfrm>
          <a:off x="1524000" y="2019302"/>
          <a:ext cx="6096000" cy="1524000"/>
        </p:xfrm>
        <a:graphic>
          <a:graphicData uri="http://schemas.openxmlformats.org/drawingml/2006/table">
            <a:tbl>
              <a:tblPr/>
              <a:tblGrid>
                <a:gridCol w="990600"/>
                <a:gridCol w="830830"/>
                <a:gridCol w="1105492"/>
                <a:gridCol w="1031793"/>
                <a:gridCol w="1147606"/>
                <a:gridCol w="989679"/>
              </a:tblGrid>
              <a:tr h="335280">
                <a:tc>
                  <a:txBody>
                    <a:bodyPr/>
                    <a:lstStyle/>
                    <a:p>
                      <a:pPr algn="ctr" fontAlgn="b"/>
                      <a:r>
                        <a:rPr lang="en-US" sz="1200" b="1" i="0" u="none" strike="noStrike" dirty="0">
                          <a:solidFill>
                            <a:srgbClr val="000000"/>
                          </a:solidFill>
                          <a:latin typeface="Calibri"/>
                        </a:rPr>
                        <a:t>Model</a:t>
                      </a:r>
                    </a:p>
                  </a:txBody>
                  <a:tcPr marL="0" marR="0" marT="0" marB="0" anchor="b">
                    <a:lnL>
                      <a:noFill/>
                    </a:lnL>
                    <a:lnR>
                      <a:noFill/>
                    </a:lnR>
                    <a:lnT>
                      <a:noFill/>
                    </a:lnT>
                    <a:lnB>
                      <a:noFill/>
                    </a:lnB>
                  </a:tcPr>
                </a:tc>
                <a:tc>
                  <a:txBody>
                    <a:bodyPr/>
                    <a:lstStyle/>
                    <a:p>
                      <a:pPr algn="ctr" fontAlgn="b"/>
                      <a:r>
                        <a:rPr lang="en-US" sz="1200" b="1" i="0" u="none" strike="noStrike">
                          <a:solidFill>
                            <a:srgbClr val="000000"/>
                          </a:solidFill>
                          <a:latin typeface="Calibri"/>
                        </a:rPr>
                        <a:t>Price</a:t>
                      </a:r>
                    </a:p>
                  </a:txBody>
                  <a:tcPr marL="0" marR="0" marT="0" marB="0" anchor="b">
                    <a:lnL>
                      <a:noFill/>
                    </a:lnL>
                    <a:lnR>
                      <a:noFill/>
                    </a:lnR>
                    <a:lnT>
                      <a:noFill/>
                    </a:lnT>
                    <a:lnB>
                      <a:noFill/>
                    </a:lnB>
                  </a:tcPr>
                </a:tc>
                <a:tc>
                  <a:txBody>
                    <a:bodyPr/>
                    <a:lstStyle/>
                    <a:p>
                      <a:pPr algn="ctr" fontAlgn="b"/>
                      <a:r>
                        <a:rPr lang="en-US" sz="1200" b="1" i="0" u="none" strike="noStrike">
                          <a:solidFill>
                            <a:srgbClr val="000000"/>
                          </a:solidFill>
                          <a:latin typeface="Calibri"/>
                        </a:rPr>
                        <a:t>Total Score</a:t>
                      </a:r>
                    </a:p>
                  </a:txBody>
                  <a:tcPr marL="0" marR="0" marT="0" marB="0" anchor="b">
                    <a:lnL>
                      <a:noFill/>
                    </a:lnL>
                    <a:lnR>
                      <a:noFill/>
                    </a:lnR>
                    <a:lnT>
                      <a:noFill/>
                    </a:lnT>
                    <a:lnB>
                      <a:noFill/>
                    </a:lnB>
                  </a:tcPr>
                </a:tc>
                <a:tc>
                  <a:txBody>
                    <a:bodyPr/>
                    <a:lstStyle/>
                    <a:p>
                      <a:pPr algn="ctr" fontAlgn="b"/>
                      <a:r>
                        <a:rPr lang="en-US" sz="1200" b="1" i="0" u="none" strike="noStrike">
                          <a:solidFill>
                            <a:srgbClr val="000000"/>
                          </a:solidFill>
                          <a:latin typeface="Calibri"/>
                        </a:rPr>
                        <a:t>No. of Reviews</a:t>
                      </a:r>
                    </a:p>
                  </a:txBody>
                  <a:tcPr marL="0" marR="0" marT="0" marB="0" anchor="b">
                    <a:lnL>
                      <a:noFill/>
                    </a:lnL>
                    <a:lnR>
                      <a:noFill/>
                    </a:lnR>
                    <a:lnT>
                      <a:noFill/>
                    </a:lnT>
                    <a:lnB>
                      <a:noFill/>
                    </a:lnB>
                  </a:tcPr>
                </a:tc>
                <a:tc>
                  <a:txBody>
                    <a:bodyPr/>
                    <a:lstStyle/>
                    <a:p>
                      <a:pPr algn="ctr" fontAlgn="b"/>
                      <a:r>
                        <a:rPr lang="en-US" sz="1200" b="1" i="0" u="none" strike="noStrike">
                          <a:solidFill>
                            <a:srgbClr val="000000"/>
                          </a:solidFill>
                          <a:latin typeface="Calibri"/>
                        </a:rPr>
                        <a:t>Average Rating</a:t>
                      </a:r>
                    </a:p>
                  </a:txBody>
                  <a:tcPr marL="0" marR="0" marT="0" marB="0" anchor="b">
                    <a:lnL>
                      <a:noFill/>
                    </a:lnL>
                    <a:lnR>
                      <a:noFill/>
                    </a:lnR>
                    <a:lnT>
                      <a:noFill/>
                    </a:lnT>
                    <a:lnB>
                      <a:noFill/>
                    </a:lnB>
                  </a:tcPr>
                </a:tc>
                <a:tc>
                  <a:txBody>
                    <a:bodyPr/>
                    <a:lstStyle/>
                    <a:p>
                      <a:pPr algn="ctr" fontAlgn="b"/>
                      <a:r>
                        <a:rPr lang="en-US" sz="1200" b="1" i="0" u="none" strike="noStrike" dirty="0">
                          <a:solidFill>
                            <a:srgbClr val="000000"/>
                          </a:solidFill>
                          <a:latin typeface="Calibri"/>
                        </a:rPr>
                        <a:t>Scaled Rating</a:t>
                      </a:r>
                    </a:p>
                  </a:txBody>
                  <a:tcPr marL="0" marR="0" marT="0" marB="0" anchor="b">
                    <a:lnL>
                      <a:noFill/>
                    </a:lnL>
                    <a:lnR>
                      <a:noFill/>
                    </a:lnR>
                    <a:lnT>
                      <a:noFill/>
                    </a:lnT>
                    <a:lnB>
                      <a:noFill/>
                    </a:lnB>
                  </a:tcPr>
                </a:tc>
              </a:tr>
              <a:tr h="121918">
                <a:tc>
                  <a:txBody>
                    <a:bodyPr/>
                    <a:lstStyle/>
                    <a:p>
                      <a:pPr algn="ctr" fontAlgn="b"/>
                      <a:endParaRPr lang="en-US" sz="12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latin typeface="Calibri"/>
                      </a:endParaRPr>
                    </a:p>
                  </a:txBody>
                  <a:tcPr marL="0" marR="0" marT="0" marB="0" anchor="b">
                    <a:lnL>
                      <a:noFill/>
                    </a:lnL>
                    <a:lnR>
                      <a:noFill/>
                    </a:lnR>
                    <a:lnT>
                      <a:noFill/>
                    </a:lnT>
                    <a:lnB>
                      <a:noFill/>
                    </a:lnB>
                  </a:tcPr>
                </a:tc>
              </a:tr>
              <a:tr h="335280">
                <a:tc>
                  <a:txBody>
                    <a:bodyPr/>
                    <a:lstStyle/>
                    <a:p>
                      <a:pPr algn="ctr" fontAlgn="b"/>
                      <a:r>
                        <a:rPr lang="en-US" sz="1200" b="0" i="0" u="none" strike="noStrike">
                          <a:solidFill>
                            <a:srgbClr val="000000"/>
                          </a:solidFill>
                          <a:latin typeface="Calibri"/>
                        </a:rPr>
                        <a:t>Realme 5S</a:t>
                      </a: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latin typeface="Calibri"/>
                        </a:rPr>
                        <a:t>12,999</a:t>
                      </a: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latin typeface="Calibri"/>
                        </a:rPr>
                        <a:t>429.50</a:t>
                      </a: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latin typeface="Calibri"/>
                        </a:rPr>
                        <a:t>12</a:t>
                      </a: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latin typeface="Calibri"/>
                        </a:rPr>
                        <a:t>35.79</a:t>
                      </a: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latin typeface="Calibri"/>
                        </a:rPr>
                        <a:t>7158</a:t>
                      </a:r>
                    </a:p>
                  </a:txBody>
                  <a:tcPr marL="0" marR="0" marT="0" marB="0" anchor="b">
                    <a:lnL>
                      <a:noFill/>
                    </a:lnL>
                    <a:lnR>
                      <a:noFill/>
                    </a:lnR>
                    <a:lnT>
                      <a:noFill/>
                    </a:lnT>
                    <a:lnB>
                      <a:noFill/>
                    </a:lnB>
                  </a:tcPr>
                </a:tc>
              </a:tr>
              <a:tr h="335280">
                <a:tc>
                  <a:txBody>
                    <a:bodyPr/>
                    <a:lstStyle/>
                    <a:p>
                      <a:pPr algn="ctr" fontAlgn="b"/>
                      <a:r>
                        <a:rPr lang="en-US" sz="1200" b="0" i="0" u="none" strike="noStrike">
                          <a:solidFill>
                            <a:srgbClr val="000000"/>
                          </a:solidFill>
                          <a:latin typeface="Calibri"/>
                        </a:rPr>
                        <a:t>Realme XT</a:t>
                      </a: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latin typeface="Calibri"/>
                        </a:rPr>
                        <a:t>17,999</a:t>
                      </a:r>
                    </a:p>
                  </a:txBody>
                  <a:tcPr marL="0" marR="0" marT="0" marB="0" anchor="b">
                    <a:lnL>
                      <a:noFill/>
                    </a:lnL>
                    <a:lnR>
                      <a:noFill/>
                    </a:lnR>
                    <a:lnT>
                      <a:noFill/>
                    </a:lnT>
                    <a:lnB>
                      <a:noFill/>
                    </a:lnB>
                  </a:tcPr>
                </a:tc>
                <a:tc>
                  <a:txBody>
                    <a:bodyPr/>
                    <a:lstStyle/>
                    <a:p>
                      <a:pPr algn="ctr" fontAlgn="b"/>
                      <a:r>
                        <a:rPr lang="en-US" sz="1200" b="0" i="0" u="none" strike="noStrike" dirty="0">
                          <a:solidFill>
                            <a:srgbClr val="000000"/>
                          </a:solidFill>
                          <a:latin typeface="Calibri"/>
                        </a:rPr>
                        <a:t>458.50</a:t>
                      </a: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latin typeface="Calibri"/>
                        </a:rPr>
                        <a:t>12</a:t>
                      </a: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latin typeface="Calibri"/>
                        </a:rPr>
                        <a:t>38.20</a:t>
                      </a: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latin typeface="Calibri"/>
                        </a:rPr>
                        <a:t>7640</a:t>
                      </a:r>
                    </a:p>
                  </a:txBody>
                  <a:tcPr marL="0" marR="0" marT="0" marB="0" anchor="b">
                    <a:lnL>
                      <a:noFill/>
                    </a:lnL>
                    <a:lnR>
                      <a:noFill/>
                    </a:lnR>
                    <a:lnT>
                      <a:noFill/>
                    </a:lnT>
                    <a:lnB>
                      <a:noFill/>
                    </a:lnB>
                  </a:tcPr>
                </a:tc>
              </a:tr>
              <a:tr h="335280">
                <a:tc>
                  <a:txBody>
                    <a:bodyPr/>
                    <a:lstStyle/>
                    <a:p>
                      <a:pPr algn="ctr" fontAlgn="b"/>
                      <a:r>
                        <a:rPr lang="en-US" sz="1200" b="0" i="0" u="none" strike="noStrike">
                          <a:solidFill>
                            <a:srgbClr val="000000"/>
                          </a:solidFill>
                          <a:latin typeface="Calibri"/>
                        </a:rPr>
                        <a:t>Realme X2 Pro</a:t>
                      </a: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latin typeface="Calibri"/>
                        </a:rPr>
                        <a:t>26,999</a:t>
                      </a: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latin typeface="Calibri"/>
                        </a:rPr>
                        <a:t>442.50</a:t>
                      </a:r>
                    </a:p>
                  </a:txBody>
                  <a:tcPr marL="0" marR="0" marT="0" marB="0" anchor="b">
                    <a:lnL>
                      <a:noFill/>
                    </a:lnL>
                    <a:lnR>
                      <a:noFill/>
                    </a:lnR>
                    <a:lnT>
                      <a:noFill/>
                    </a:lnT>
                    <a:lnB>
                      <a:noFill/>
                    </a:lnB>
                  </a:tcPr>
                </a:tc>
                <a:tc>
                  <a:txBody>
                    <a:bodyPr/>
                    <a:lstStyle/>
                    <a:p>
                      <a:pPr algn="ctr" fontAlgn="b"/>
                      <a:r>
                        <a:rPr lang="en-US" sz="1200" b="0" i="0" u="none" strike="noStrike" dirty="0">
                          <a:solidFill>
                            <a:srgbClr val="000000"/>
                          </a:solidFill>
                          <a:latin typeface="Calibri"/>
                        </a:rPr>
                        <a:t>11</a:t>
                      </a: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latin typeface="Calibri"/>
                        </a:rPr>
                        <a:t>40.22</a:t>
                      </a:r>
                    </a:p>
                  </a:txBody>
                  <a:tcPr marL="0" marR="0" marT="0" marB="0" anchor="b">
                    <a:lnL>
                      <a:noFill/>
                    </a:lnL>
                    <a:lnR>
                      <a:noFill/>
                    </a:lnR>
                    <a:lnT>
                      <a:noFill/>
                    </a:lnT>
                    <a:lnB>
                      <a:noFill/>
                    </a:lnB>
                  </a:tcPr>
                </a:tc>
                <a:tc>
                  <a:txBody>
                    <a:bodyPr/>
                    <a:lstStyle/>
                    <a:p>
                      <a:pPr algn="ctr" fontAlgn="b"/>
                      <a:r>
                        <a:rPr lang="en-US" sz="1200" b="0" i="0" u="none" strike="noStrike" dirty="0">
                          <a:solidFill>
                            <a:srgbClr val="000000"/>
                          </a:solidFill>
                          <a:latin typeface="Calibri"/>
                        </a:rPr>
                        <a:t>8044</a:t>
                      </a:r>
                    </a:p>
                  </a:txBody>
                  <a:tcPr marL="0" marR="0" marT="0" marB="0" anchor="b">
                    <a:lnL>
                      <a:noFill/>
                    </a:lnL>
                    <a:lnR>
                      <a:noFill/>
                    </a:lnR>
                    <a:lnT>
                      <a:noFill/>
                    </a:lnT>
                    <a:lnB>
                      <a:noFill/>
                    </a:lnB>
                  </a:tcPr>
                </a:tc>
              </a:tr>
            </a:tbl>
          </a:graphicData>
        </a:graphic>
      </p:graphicFrame>
      <p:graphicFrame>
        <p:nvGraphicFramePr>
          <p:cNvPr id="8" name="Table 7"/>
          <p:cNvGraphicFramePr>
            <a:graphicFrameLocks noGrp="1"/>
          </p:cNvGraphicFramePr>
          <p:nvPr/>
        </p:nvGraphicFramePr>
        <p:xfrm>
          <a:off x="5562600" y="5295900"/>
          <a:ext cx="2362200" cy="190500"/>
        </p:xfrm>
        <a:graphic>
          <a:graphicData uri="http://schemas.openxmlformats.org/drawingml/2006/table">
            <a:tbl>
              <a:tblPr/>
              <a:tblGrid>
                <a:gridCol w="2362200"/>
              </a:tblGrid>
              <a:tr h="190500">
                <a:tc>
                  <a:txBody>
                    <a:bodyPr/>
                    <a:lstStyle/>
                    <a:p>
                      <a:pPr algn="ctr" fontAlgn="b"/>
                      <a:r>
                        <a:rPr lang="en-US" sz="1100" b="0" i="0" u="none" strike="noStrike" dirty="0">
                          <a:solidFill>
                            <a:srgbClr val="000000"/>
                          </a:solidFill>
                          <a:latin typeface="Calibri"/>
                        </a:rPr>
                        <a:t>* Scaled Rating = Average Rating * 200</a:t>
                      </a:r>
                    </a:p>
                  </a:txBody>
                  <a:tcPr marL="0" marR="0" marT="0" marB="0" anchor="b">
                    <a:lnL>
                      <a:noFill/>
                    </a:lnL>
                    <a:lnR>
                      <a:noFill/>
                    </a:lnR>
                    <a:lnT>
                      <a:noFill/>
                    </a:lnT>
                    <a:lnB>
                      <a:noFill/>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508000"/>
            <a:ext cx="7162800" cy="762000"/>
          </a:xfrm>
        </p:spPr>
        <p:txBody>
          <a:bodyPr>
            <a:normAutofit/>
          </a:bodyPr>
          <a:lstStyle/>
          <a:p>
            <a:r>
              <a:rPr lang="en-US" sz="2700" dirty="0" smtClean="0">
                <a:solidFill>
                  <a:schemeClr val="tx1"/>
                </a:solidFill>
                <a:effectLst/>
                <a:latin typeface="Arial" pitchFamily="34" charset="0"/>
                <a:cs typeface="Arial" pitchFamily="34" charset="0"/>
              </a:rPr>
              <a:t>CASE STUDY – Problem 2</a:t>
            </a:r>
            <a:endParaRPr lang="en-US" sz="2700" dirty="0">
              <a:solidFill>
                <a:schemeClr val="tx1"/>
              </a:solidFill>
              <a:effectLst/>
              <a:latin typeface="Arial" pitchFamily="34" charset="0"/>
              <a:cs typeface="Arial" pitchFamily="34" charset="0"/>
            </a:endParaRPr>
          </a:p>
        </p:txBody>
      </p:sp>
      <p:pic>
        <p:nvPicPr>
          <p:cNvPr id="5" name="Picture 4" descr="Related image"/>
          <p:cNvPicPr>
            <a:picLocks noChangeAspect="1" noChangeArrowheads="1"/>
          </p:cNvPicPr>
          <p:nvPr/>
        </p:nvPicPr>
        <p:blipFill>
          <a:blip r:embed="rId2"/>
          <a:srcRect/>
          <a:stretch>
            <a:fillRect/>
          </a:stretch>
        </p:blipFill>
        <p:spPr bwMode="auto">
          <a:xfrm>
            <a:off x="7668768" y="-221343"/>
            <a:ext cx="1475232" cy="1097643"/>
          </a:xfrm>
          <a:prstGeom prst="rect">
            <a:avLst/>
          </a:prstGeom>
          <a:noFill/>
        </p:spPr>
      </p:pic>
      <p:graphicFrame>
        <p:nvGraphicFramePr>
          <p:cNvPr id="9" name="Chart 8"/>
          <p:cNvGraphicFramePr/>
          <p:nvPr/>
        </p:nvGraphicFramePr>
        <p:xfrm>
          <a:off x="1524000" y="1257300"/>
          <a:ext cx="6553200" cy="4114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508000"/>
            <a:ext cx="7162800" cy="762000"/>
          </a:xfrm>
        </p:spPr>
        <p:txBody>
          <a:bodyPr>
            <a:normAutofit/>
          </a:bodyPr>
          <a:lstStyle/>
          <a:p>
            <a:r>
              <a:rPr lang="en-US" sz="2700" dirty="0" smtClean="0">
                <a:solidFill>
                  <a:schemeClr val="tx1"/>
                </a:solidFill>
                <a:effectLst/>
                <a:latin typeface="Arial" pitchFamily="34" charset="0"/>
                <a:cs typeface="Arial" pitchFamily="34" charset="0"/>
              </a:rPr>
              <a:t>CASE STUDY – Problem 2</a:t>
            </a:r>
            <a:endParaRPr lang="en-US" sz="2700" dirty="0">
              <a:solidFill>
                <a:schemeClr val="tx1"/>
              </a:solidFill>
              <a:effectLst/>
              <a:latin typeface="Arial" pitchFamily="34" charset="0"/>
              <a:cs typeface="Arial" pitchFamily="34" charset="0"/>
            </a:endParaRPr>
          </a:p>
        </p:txBody>
      </p:sp>
      <p:pic>
        <p:nvPicPr>
          <p:cNvPr id="5" name="Picture 4" descr="Related image"/>
          <p:cNvPicPr>
            <a:picLocks noChangeAspect="1" noChangeArrowheads="1"/>
          </p:cNvPicPr>
          <p:nvPr/>
        </p:nvPicPr>
        <p:blipFill>
          <a:blip r:embed="rId2"/>
          <a:srcRect/>
          <a:stretch>
            <a:fillRect/>
          </a:stretch>
        </p:blipFill>
        <p:spPr bwMode="auto">
          <a:xfrm>
            <a:off x="7668768" y="-221343"/>
            <a:ext cx="1475232" cy="1097643"/>
          </a:xfrm>
          <a:prstGeom prst="rect">
            <a:avLst/>
          </a:prstGeom>
          <a:noFill/>
        </p:spPr>
      </p:pic>
      <p:graphicFrame>
        <p:nvGraphicFramePr>
          <p:cNvPr id="6" name="Chart 5"/>
          <p:cNvGraphicFramePr/>
          <p:nvPr/>
        </p:nvGraphicFramePr>
        <p:xfrm>
          <a:off x="1371600" y="1181100"/>
          <a:ext cx="67056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508000"/>
            <a:ext cx="7162800" cy="762000"/>
          </a:xfrm>
        </p:spPr>
        <p:txBody>
          <a:bodyPr>
            <a:normAutofit/>
          </a:bodyPr>
          <a:lstStyle/>
          <a:p>
            <a:r>
              <a:rPr lang="en-US" sz="2700" dirty="0" smtClean="0">
                <a:solidFill>
                  <a:schemeClr val="tx1"/>
                </a:solidFill>
                <a:effectLst/>
                <a:latin typeface="Arial" pitchFamily="34" charset="0"/>
                <a:cs typeface="Arial" pitchFamily="34" charset="0"/>
              </a:rPr>
              <a:t>CASE STUDY – Problem 3</a:t>
            </a:r>
            <a:endParaRPr lang="en-US" sz="2700" dirty="0">
              <a:solidFill>
                <a:schemeClr val="tx1"/>
              </a:solidFill>
              <a:effectLst/>
              <a:latin typeface="Arial" pitchFamily="34" charset="0"/>
              <a:cs typeface="Arial" pitchFamily="34" charset="0"/>
            </a:endParaRPr>
          </a:p>
        </p:txBody>
      </p:sp>
      <p:pic>
        <p:nvPicPr>
          <p:cNvPr id="5" name="Picture 4" descr="Related image"/>
          <p:cNvPicPr>
            <a:picLocks noChangeAspect="1" noChangeArrowheads="1"/>
          </p:cNvPicPr>
          <p:nvPr/>
        </p:nvPicPr>
        <p:blipFill>
          <a:blip r:embed="rId2"/>
          <a:srcRect/>
          <a:stretch>
            <a:fillRect/>
          </a:stretch>
        </p:blipFill>
        <p:spPr bwMode="auto">
          <a:xfrm>
            <a:off x="7668768" y="-221343"/>
            <a:ext cx="1475232" cy="1097643"/>
          </a:xfrm>
          <a:prstGeom prst="rect">
            <a:avLst/>
          </a:prstGeom>
          <a:noFill/>
        </p:spPr>
      </p:pic>
      <p:graphicFrame>
        <p:nvGraphicFramePr>
          <p:cNvPr id="6" name="Table 5"/>
          <p:cNvGraphicFramePr>
            <a:graphicFrameLocks noGrp="1"/>
          </p:cNvGraphicFramePr>
          <p:nvPr/>
        </p:nvGraphicFramePr>
        <p:xfrm>
          <a:off x="609600" y="1333500"/>
          <a:ext cx="7772400" cy="289560"/>
        </p:xfrm>
        <a:graphic>
          <a:graphicData uri="http://schemas.openxmlformats.org/drawingml/2006/table">
            <a:tbl>
              <a:tblPr/>
              <a:tblGrid>
                <a:gridCol w="7772400"/>
              </a:tblGrid>
              <a:tr h="203501">
                <a:tc>
                  <a:txBody>
                    <a:bodyPr/>
                    <a:lstStyle/>
                    <a:p>
                      <a:pPr algn="ctr" fontAlgn="b"/>
                      <a:r>
                        <a:rPr lang="en-US" sz="1900" b="0" i="0" u="none" strike="noStrike" dirty="0" smtClean="0">
                          <a:solidFill>
                            <a:srgbClr val="000000"/>
                          </a:solidFill>
                          <a:latin typeface="Calibri"/>
                        </a:rPr>
                        <a:t>Which Smartphone has a better Battery : </a:t>
                      </a:r>
                      <a:r>
                        <a:rPr lang="en-US" sz="1900" b="0" i="0" u="none" strike="noStrike" dirty="0" err="1" smtClean="0">
                          <a:solidFill>
                            <a:srgbClr val="000000"/>
                          </a:solidFill>
                          <a:latin typeface="Calibri"/>
                        </a:rPr>
                        <a:t>Realme</a:t>
                      </a:r>
                      <a:r>
                        <a:rPr lang="en-US" sz="1900" b="0" i="0" u="none" strike="noStrike" dirty="0" smtClean="0">
                          <a:solidFill>
                            <a:srgbClr val="000000"/>
                          </a:solidFill>
                          <a:latin typeface="Calibri"/>
                        </a:rPr>
                        <a:t> X2 Pro  or  </a:t>
                      </a:r>
                      <a:r>
                        <a:rPr lang="en-US" sz="1900" b="0" i="0" u="none" strike="noStrike" dirty="0" err="1" smtClean="0">
                          <a:solidFill>
                            <a:srgbClr val="000000"/>
                          </a:solidFill>
                          <a:latin typeface="Calibri"/>
                        </a:rPr>
                        <a:t>Xiaomi</a:t>
                      </a:r>
                      <a:r>
                        <a:rPr lang="en-US" sz="1900" b="0" i="0" u="none" strike="noStrike" dirty="0" smtClean="0">
                          <a:solidFill>
                            <a:srgbClr val="000000"/>
                          </a:solidFill>
                          <a:latin typeface="Calibri"/>
                        </a:rPr>
                        <a:t> K20 Pro ?</a:t>
                      </a:r>
                      <a:endParaRPr lang="en-US" sz="1900" b="0" i="0" u="none" strike="noStrike" dirty="0">
                        <a:solidFill>
                          <a:srgbClr val="000000"/>
                        </a:solidFill>
                        <a:latin typeface="Calibri"/>
                      </a:endParaRPr>
                    </a:p>
                  </a:txBody>
                  <a:tcPr marL="0" marR="0" marT="0" marB="0" anchor="b">
                    <a:lnL>
                      <a:noFill/>
                    </a:lnL>
                    <a:lnR>
                      <a:noFill/>
                    </a:lnR>
                    <a:lnT>
                      <a:noFill/>
                    </a:lnT>
                    <a:lnB>
                      <a:noFill/>
                    </a:lnB>
                  </a:tcPr>
                </a:tc>
              </a:tr>
            </a:tbl>
          </a:graphicData>
        </a:graphic>
      </p:graphicFrame>
      <p:graphicFrame>
        <p:nvGraphicFramePr>
          <p:cNvPr id="8" name="Table 7"/>
          <p:cNvGraphicFramePr>
            <a:graphicFrameLocks noGrp="1"/>
          </p:cNvGraphicFramePr>
          <p:nvPr/>
        </p:nvGraphicFramePr>
        <p:xfrm>
          <a:off x="533402" y="2171700"/>
          <a:ext cx="8000998" cy="1294617"/>
        </p:xfrm>
        <a:graphic>
          <a:graphicData uri="http://schemas.openxmlformats.org/drawingml/2006/table">
            <a:tbl>
              <a:tblPr/>
              <a:tblGrid>
                <a:gridCol w="949889"/>
                <a:gridCol w="1156917"/>
                <a:gridCol w="1278698"/>
                <a:gridCol w="1193452"/>
                <a:gridCol w="1327411"/>
                <a:gridCol w="1144742"/>
                <a:gridCol w="949889"/>
              </a:tblGrid>
              <a:tr h="431539">
                <a:tc>
                  <a:txBody>
                    <a:bodyPr/>
                    <a:lstStyle/>
                    <a:p>
                      <a:pPr algn="ctr" fontAlgn="b"/>
                      <a:r>
                        <a:rPr lang="en-US" sz="1200" b="1" i="0" u="none" strike="noStrike" dirty="0">
                          <a:solidFill>
                            <a:srgbClr val="000000"/>
                          </a:solidFill>
                          <a:latin typeface="Calibri"/>
                        </a:rPr>
                        <a:t>Company</a:t>
                      </a:r>
                    </a:p>
                  </a:txBody>
                  <a:tcPr marL="0" marR="0" marT="0" marB="0" anchor="b">
                    <a:lnL>
                      <a:noFill/>
                    </a:lnL>
                    <a:lnR>
                      <a:noFill/>
                    </a:lnR>
                    <a:lnT>
                      <a:noFill/>
                    </a:lnT>
                    <a:lnB>
                      <a:noFill/>
                    </a:lnB>
                  </a:tcPr>
                </a:tc>
                <a:tc>
                  <a:txBody>
                    <a:bodyPr/>
                    <a:lstStyle/>
                    <a:p>
                      <a:pPr algn="ctr" fontAlgn="b"/>
                      <a:r>
                        <a:rPr lang="en-US" sz="1200" b="1" i="0" u="none" strike="noStrike">
                          <a:solidFill>
                            <a:srgbClr val="000000"/>
                          </a:solidFill>
                          <a:latin typeface="Calibri"/>
                        </a:rPr>
                        <a:t>Model</a:t>
                      </a:r>
                    </a:p>
                  </a:txBody>
                  <a:tcPr marL="0" marR="0" marT="0" marB="0" anchor="b">
                    <a:lnL>
                      <a:noFill/>
                    </a:lnL>
                    <a:lnR>
                      <a:noFill/>
                    </a:lnR>
                    <a:lnT>
                      <a:noFill/>
                    </a:lnT>
                    <a:lnB>
                      <a:noFill/>
                    </a:lnB>
                  </a:tcPr>
                </a:tc>
                <a:tc>
                  <a:txBody>
                    <a:bodyPr/>
                    <a:lstStyle/>
                    <a:p>
                      <a:pPr algn="ctr" fontAlgn="b"/>
                      <a:r>
                        <a:rPr lang="en-US" sz="1200" b="1" i="0" u="none" strike="noStrike">
                          <a:solidFill>
                            <a:srgbClr val="000000"/>
                          </a:solidFill>
                          <a:latin typeface="Calibri"/>
                        </a:rPr>
                        <a:t>Price</a:t>
                      </a:r>
                    </a:p>
                  </a:txBody>
                  <a:tcPr marL="0" marR="0" marT="0" marB="0" anchor="b">
                    <a:lnL>
                      <a:noFill/>
                    </a:lnL>
                    <a:lnR>
                      <a:noFill/>
                    </a:lnR>
                    <a:lnT>
                      <a:noFill/>
                    </a:lnT>
                    <a:lnB>
                      <a:noFill/>
                    </a:lnB>
                  </a:tcPr>
                </a:tc>
                <a:tc>
                  <a:txBody>
                    <a:bodyPr/>
                    <a:lstStyle/>
                    <a:p>
                      <a:pPr algn="ctr" fontAlgn="b"/>
                      <a:r>
                        <a:rPr lang="en-US" sz="1200" b="1" i="0" u="none" strike="noStrike">
                          <a:solidFill>
                            <a:srgbClr val="000000"/>
                          </a:solidFill>
                          <a:latin typeface="Calibri"/>
                        </a:rPr>
                        <a:t>Total Ratings</a:t>
                      </a:r>
                    </a:p>
                  </a:txBody>
                  <a:tcPr marL="0" marR="0" marT="0" marB="0" anchor="b">
                    <a:lnL>
                      <a:noFill/>
                    </a:lnL>
                    <a:lnR>
                      <a:noFill/>
                    </a:lnR>
                    <a:lnT>
                      <a:noFill/>
                    </a:lnT>
                    <a:lnB>
                      <a:noFill/>
                    </a:lnB>
                  </a:tcPr>
                </a:tc>
                <a:tc>
                  <a:txBody>
                    <a:bodyPr/>
                    <a:lstStyle/>
                    <a:p>
                      <a:pPr algn="ctr" fontAlgn="b"/>
                      <a:r>
                        <a:rPr lang="en-US" sz="1200" b="1" i="0" u="none" strike="noStrike">
                          <a:solidFill>
                            <a:srgbClr val="000000"/>
                          </a:solidFill>
                          <a:latin typeface="Calibri"/>
                        </a:rPr>
                        <a:t>No. of Reviews</a:t>
                      </a:r>
                    </a:p>
                  </a:txBody>
                  <a:tcPr marL="0" marR="0" marT="0" marB="0" anchor="b">
                    <a:lnL>
                      <a:noFill/>
                    </a:lnL>
                    <a:lnR>
                      <a:noFill/>
                    </a:lnR>
                    <a:lnT>
                      <a:noFill/>
                    </a:lnT>
                    <a:lnB>
                      <a:noFill/>
                    </a:lnB>
                  </a:tcPr>
                </a:tc>
                <a:tc>
                  <a:txBody>
                    <a:bodyPr/>
                    <a:lstStyle/>
                    <a:p>
                      <a:pPr algn="ctr" fontAlgn="b"/>
                      <a:r>
                        <a:rPr lang="en-US" sz="1200" b="1" i="0" u="none" strike="noStrike">
                          <a:solidFill>
                            <a:srgbClr val="000000"/>
                          </a:solidFill>
                          <a:latin typeface="Calibri"/>
                        </a:rPr>
                        <a:t>Average Rating</a:t>
                      </a:r>
                    </a:p>
                  </a:txBody>
                  <a:tcPr marL="0" marR="0" marT="0" marB="0" anchor="b">
                    <a:lnL>
                      <a:noFill/>
                    </a:lnL>
                    <a:lnR>
                      <a:noFill/>
                    </a:lnR>
                    <a:lnT>
                      <a:noFill/>
                    </a:lnT>
                    <a:lnB>
                      <a:noFill/>
                    </a:lnB>
                  </a:tcPr>
                </a:tc>
                <a:tc>
                  <a:txBody>
                    <a:bodyPr/>
                    <a:lstStyle/>
                    <a:p>
                      <a:pPr algn="ctr" fontAlgn="b"/>
                      <a:r>
                        <a:rPr lang="en-US" sz="1200" b="1" i="0" u="none" strike="noStrike">
                          <a:solidFill>
                            <a:srgbClr val="000000"/>
                          </a:solidFill>
                          <a:latin typeface="Calibri"/>
                        </a:rPr>
                        <a:t>Scaled Rating</a:t>
                      </a:r>
                    </a:p>
                  </a:txBody>
                  <a:tcPr marL="0" marR="0" marT="0" marB="0" anchor="b">
                    <a:lnL>
                      <a:noFill/>
                    </a:lnL>
                    <a:lnR>
                      <a:noFill/>
                    </a:lnR>
                    <a:lnT>
                      <a:noFill/>
                    </a:lnT>
                    <a:lnB>
                      <a:noFill/>
                    </a:lnB>
                  </a:tcPr>
                </a:tc>
              </a:tr>
              <a:tr h="431539">
                <a:tc>
                  <a:txBody>
                    <a:bodyPr/>
                    <a:lstStyle/>
                    <a:p>
                      <a:pPr algn="ctr" fontAlgn="b"/>
                      <a:r>
                        <a:rPr lang="en-US" sz="1200" b="0" i="0" u="none" strike="noStrike" dirty="0" err="1">
                          <a:solidFill>
                            <a:srgbClr val="000000"/>
                          </a:solidFill>
                          <a:latin typeface="Calibri"/>
                        </a:rPr>
                        <a:t>Realme</a:t>
                      </a:r>
                      <a:endParaRPr lang="en-US" sz="1200" b="0" i="0" u="none" strike="noStrike" dirty="0">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latin typeface="Calibri"/>
                        </a:rPr>
                        <a:t>Realme X2 Pro</a:t>
                      </a: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latin typeface="Calibri"/>
                        </a:rPr>
                        <a:t>26,990</a:t>
                      </a:r>
                    </a:p>
                  </a:txBody>
                  <a:tcPr marL="0" marR="0" marT="0" marB="0" anchor="b">
                    <a:lnL>
                      <a:noFill/>
                    </a:lnL>
                    <a:lnR>
                      <a:noFill/>
                    </a:lnR>
                    <a:lnT>
                      <a:noFill/>
                    </a:lnT>
                    <a:lnB>
                      <a:noFill/>
                    </a:lnB>
                  </a:tcPr>
                </a:tc>
                <a:tc>
                  <a:txBody>
                    <a:bodyPr/>
                    <a:lstStyle/>
                    <a:p>
                      <a:pPr algn="ctr" fontAlgn="b"/>
                      <a:r>
                        <a:rPr lang="en-US" sz="1200" b="0" i="0" u="none" strike="noStrike" dirty="0">
                          <a:solidFill>
                            <a:srgbClr val="000000"/>
                          </a:solidFill>
                          <a:latin typeface="Calibri"/>
                        </a:rPr>
                        <a:t>93</a:t>
                      </a: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latin typeface="Calibri"/>
                        </a:rPr>
                        <a:t>11</a:t>
                      </a: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latin typeface="Calibri"/>
                        </a:rPr>
                        <a:t>8.45</a:t>
                      </a:r>
                    </a:p>
                  </a:txBody>
                  <a:tcPr marL="0" marR="0" marT="0" marB="0" anchor="b">
                    <a:lnL>
                      <a:noFill/>
                    </a:lnL>
                    <a:lnR>
                      <a:noFill/>
                    </a:lnR>
                    <a:lnT>
                      <a:noFill/>
                    </a:lnT>
                    <a:lnB>
                      <a:noFill/>
                    </a:lnB>
                  </a:tcPr>
                </a:tc>
                <a:tc>
                  <a:txBody>
                    <a:bodyPr/>
                    <a:lstStyle/>
                    <a:p>
                      <a:pPr algn="ctr" fontAlgn="b"/>
                      <a:r>
                        <a:rPr lang="en-US" sz="1200" b="0" i="0" u="none" strike="noStrike" dirty="0">
                          <a:solidFill>
                            <a:srgbClr val="000000"/>
                          </a:solidFill>
                          <a:latin typeface="Calibri"/>
                        </a:rPr>
                        <a:t>8450</a:t>
                      </a:r>
                    </a:p>
                  </a:txBody>
                  <a:tcPr marL="0" marR="0" marT="0" marB="0" anchor="b">
                    <a:lnL>
                      <a:noFill/>
                    </a:lnL>
                    <a:lnR>
                      <a:noFill/>
                    </a:lnR>
                    <a:lnT>
                      <a:noFill/>
                    </a:lnT>
                    <a:lnB>
                      <a:noFill/>
                    </a:lnB>
                  </a:tcPr>
                </a:tc>
              </a:tr>
              <a:tr h="431539">
                <a:tc>
                  <a:txBody>
                    <a:bodyPr/>
                    <a:lstStyle/>
                    <a:p>
                      <a:pPr algn="ctr" fontAlgn="b"/>
                      <a:r>
                        <a:rPr lang="en-US" sz="1200" b="0" i="0" u="none" strike="noStrike">
                          <a:solidFill>
                            <a:srgbClr val="000000"/>
                          </a:solidFill>
                          <a:latin typeface="Calibri"/>
                        </a:rPr>
                        <a:t>Xiaomi</a:t>
                      </a: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latin typeface="Calibri"/>
                        </a:rPr>
                        <a:t>Xiaomi K20 Pro</a:t>
                      </a:r>
                    </a:p>
                  </a:txBody>
                  <a:tcPr marL="0" marR="0" marT="0" marB="0" anchor="b">
                    <a:lnL>
                      <a:noFill/>
                    </a:lnL>
                    <a:lnR>
                      <a:noFill/>
                    </a:lnR>
                    <a:lnT>
                      <a:noFill/>
                    </a:lnT>
                    <a:lnB>
                      <a:noFill/>
                    </a:lnB>
                  </a:tcPr>
                </a:tc>
                <a:tc>
                  <a:txBody>
                    <a:bodyPr/>
                    <a:lstStyle/>
                    <a:p>
                      <a:pPr algn="ctr" fontAlgn="b"/>
                      <a:r>
                        <a:rPr lang="en-US" sz="1200" b="0" i="0" u="none" strike="noStrike" dirty="0">
                          <a:solidFill>
                            <a:srgbClr val="000000"/>
                          </a:solidFill>
                          <a:latin typeface="Calibri"/>
                        </a:rPr>
                        <a:t>24,999</a:t>
                      </a: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latin typeface="Calibri"/>
                        </a:rPr>
                        <a:t>159</a:t>
                      </a: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latin typeface="Calibri"/>
                        </a:rPr>
                        <a:t>11</a:t>
                      </a: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latin typeface="Calibri"/>
                        </a:rPr>
                        <a:t>14.45</a:t>
                      </a:r>
                    </a:p>
                  </a:txBody>
                  <a:tcPr marL="0" marR="0" marT="0" marB="0" anchor="b">
                    <a:lnL>
                      <a:noFill/>
                    </a:lnL>
                    <a:lnR>
                      <a:noFill/>
                    </a:lnR>
                    <a:lnT>
                      <a:noFill/>
                    </a:lnT>
                    <a:lnB>
                      <a:noFill/>
                    </a:lnB>
                  </a:tcPr>
                </a:tc>
                <a:tc>
                  <a:txBody>
                    <a:bodyPr/>
                    <a:lstStyle/>
                    <a:p>
                      <a:pPr algn="ctr" fontAlgn="b"/>
                      <a:r>
                        <a:rPr lang="en-US" sz="1200" b="0" i="0" u="none" strike="noStrike" dirty="0">
                          <a:solidFill>
                            <a:srgbClr val="000000"/>
                          </a:solidFill>
                          <a:latin typeface="Calibri"/>
                        </a:rPr>
                        <a:t>14450</a:t>
                      </a:r>
                    </a:p>
                  </a:txBody>
                  <a:tcPr marL="0" marR="0" marT="0" marB="0" anchor="b">
                    <a:lnL>
                      <a:noFill/>
                    </a:lnL>
                    <a:lnR>
                      <a:noFill/>
                    </a:lnR>
                    <a:lnT>
                      <a:noFill/>
                    </a:lnT>
                    <a:lnB>
                      <a:noFill/>
                    </a:lnB>
                  </a:tcPr>
                </a:tc>
              </a:tr>
            </a:tbl>
          </a:graphicData>
        </a:graphic>
      </p:graphicFrame>
      <p:graphicFrame>
        <p:nvGraphicFramePr>
          <p:cNvPr id="9" name="Table 8"/>
          <p:cNvGraphicFramePr>
            <a:graphicFrameLocks noGrp="1"/>
          </p:cNvGraphicFramePr>
          <p:nvPr/>
        </p:nvGraphicFramePr>
        <p:xfrm>
          <a:off x="5257800" y="5295900"/>
          <a:ext cx="3200400" cy="190500"/>
        </p:xfrm>
        <a:graphic>
          <a:graphicData uri="http://schemas.openxmlformats.org/drawingml/2006/table">
            <a:tbl>
              <a:tblPr/>
              <a:tblGrid>
                <a:gridCol w="25400"/>
                <a:gridCol w="3149600"/>
                <a:gridCol w="25400"/>
              </a:tblGrid>
              <a:tr h="190500">
                <a:tc>
                  <a:txBody>
                    <a:bodyPr/>
                    <a:lstStyle/>
                    <a:p>
                      <a:pPr algn="ctr" fontAlgn="b"/>
                      <a:endParaRPr lang="en-US" sz="1100" b="0" i="0" u="none" strike="noStrike" dirty="0">
                        <a:solidFill>
                          <a:srgbClr val="000000"/>
                        </a:solidFill>
                        <a:latin typeface="Calibri"/>
                      </a:endParaRPr>
                    </a:p>
                  </a:txBody>
                  <a:tcPr marL="0" marR="0" marT="0" marB="0" anchor="b">
                    <a:lnL>
                      <a:noFill/>
                    </a:lnL>
                    <a:lnR>
                      <a:noFill/>
                    </a:lnR>
                    <a:lnT>
                      <a:noFill/>
                    </a:lnT>
                    <a:lnB>
                      <a:noFill/>
                    </a:lnB>
                  </a:tcPr>
                </a:tc>
                <a:tc>
                  <a:txBody>
                    <a:bodyPr/>
                    <a:lstStyle/>
                    <a:p>
                      <a:pPr algn="ctr" fontAlgn="b"/>
                      <a:r>
                        <a:rPr lang="en-US" sz="1100" b="0" i="0" u="none" strike="noStrike">
                          <a:solidFill>
                            <a:srgbClr val="000000"/>
                          </a:solidFill>
                          <a:latin typeface="Calibri"/>
                        </a:rPr>
                        <a:t>* Scaled Rating = Average Rating * 1000</a:t>
                      </a:r>
                    </a:p>
                  </a:txBody>
                  <a:tcPr marL="0" marR="0" marT="0" marB="0" anchor="b">
                    <a:lnL>
                      <a:noFill/>
                    </a:lnL>
                    <a:lnR>
                      <a:noFill/>
                    </a:lnR>
                    <a:lnT>
                      <a:noFill/>
                    </a:lnT>
                    <a:lnB>
                      <a:noFill/>
                    </a:lnB>
                  </a:tcPr>
                </a:tc>
                <a:tc>
                  <a:txBody>
                    <a:bodyPr/>
                    <a:lstStyle/>
                    <a:p>
                      <a:pPr algn="ctr" fontAlgn="b"/>
                      <a:endParaRPr lang="en-US" sz="1100" b="0" i="0" u="none" strike="noStrike" dirty="0">
                        <a:solidFill>
                          <a:srgbClr val="000000"/>
                        </a:solidFill>
                        <a:latin typeface="Calibri"/>
                      </a:endParaRPr>
                    </a:p>
                  </a:txBody>
                  <a:tcPr marL="0" marR="0" marT="0"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508000"/>
            <a:ext cx="7162800" cy="762000"/>
          </a:xfrm>
        </p:spPr>
        <p:txBody>
          <a:bodyPr>
            <a:normAutofit/>
          </a:bodyPr>
          <a:lstStyle/>
          <a:p>
            <a:r>
              <a:rPr lang="en-US" sz="2700" dirty="0" smtClean="0">
                <a:solidFill>
                  <a:schemeClr val="tx1"/>
                </a:solidFill>
                <a:effectLst/>
                <a:latin typeface="Arial" pitchFamily="34" charset="0"/>
                <a:cs typeface="Arial" pitchFamily="34" charset="0"/>
              </a:rPr>
              <a:t>CASE STUDY – Problem 3</a:t>
            </a:r>
            <a:endParaRPr lang="en-US" sz="2700" dirty="0">
              <a:solidFill>
                <a:schemeClr val="tx1"/>
              </a:solidFill>
              <a:effectLst/>
              <a:latin typeface="Arial" pitchFamily="34" charset="0"/>
              <a:cs typeface="Arial" pitchFamily="34" charset="0"/>
            </a:endParaRPr>
          </a:p>
        </p:txBody>
      </p:sp>
      <p:pic>
        <p:nvPicPr>
          <p:cNvPr id="5" name="Picture 4" descr="Related image"/>
          <p:cNvPicPr>
            <a:picLocks noChangeAspect="1" noChangeArrowheads="1"/>
          </p:cNvPicPr>
          <p:nvPr/>
        </p:nvPicPr>
        <p:blipFill>
          <a:blip r:embed="rId2"/>
          <a:srcRect/>
          <a:stretch>
            <a:fillRect/>
          </a:stretch>
        </p:blipFill>
        <p:spPr bwMode="auto">
          <a:xfrm>
            <a:off x="7668768" y="-221343"/>
            <a:ext cx="1475232" cy="1097643"/>
          </a:xfrm>
          <a:prstGeom prst="rect">
            <a:avLst/>
          </a:prstGeom>
          <a:noFill/>
        </p:spPr>
      </p:pic>
      <p:graphicFrame>
        <p:nvGraphicFramePr>
          <p:cNvPr id="10" name="Chart 9"/>
          <p:cNvGraphicFramePr/>
          <p:nvPr/>
        </p:nvGraphicFramePr>
        <p:xfrm>
          <a:off x="533400" y="1257300"/>
          <a:ext cx="4495800" cy="3962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p:nvPr/>
        </p:nvGraphicFramePr>
        <p:xfrm>
          <a:off x="5257800" y="1866900"/>
          <a:ext cx="3581400"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graphicEl>
                                              <a:chart seriesIdx="-3" categoryIdx="-3" bldStep="gridLegend"/>
                                            </p:graphicEl>
                                          </p:spTgt>
                                        </p:tgtEl>
                                        <p:attrNameLst>
                                          <p:attrName>style.visibility</p:attrName>
                                        </p:attrNameLst>
                                      </p:cBhvr>
                                      <p:to>
                                        <p:strVal val="visible"/>
                                      </p:to>
                                    </p:set>
                                    <p:anim calcmode="lin" valueType="num">
                                      <p:cBhvr additive="base">
                                        <p:cTn id="7" dur="500" fill="hold"/>
                                        <p:tgtEl>
                                          <p:spTgt spid="11">
                                            <p:graphicEl>
                                              <a:chart seriesIdx="-3" categoryIdx="-3" bldStep="gridLegend"/>
                                            </p:graphic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
                                            <p:graphicEl>
                                              <a:chart seriesIdx="-3" categoryIdx="-3" bldStep="gridLegend"/>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
                                            <p:graphicEl>
                                              <a:chart seriesIdx="0" categoryIdx="-4" bldStep="series"/>
                                            </p:graphicEl>
                                          </p:spTgt>
                                        </p:tgtEl>
                                        <p:attrNameLst>
                                          <p:attrName>style.visibility</p:attrName>
                                        </p:attrNameLst>
                                      </p:cBhvr>
                                      <p:to>
                                        <p:strVal val="visible"/>
                                      </p:to>
                                    </p:set>
                                    <p:anim calcmode="lin" valueType="num">
                                      <p:cBhvr additive="base">
                                        <p:cTn id="13" dur="500" fill="hold"/>
                                        <p:tgtEl>
                                          <p:spTgt spid="11">
                                            <p:graphicEl>
                                              <a:chart seriesIdx="0" categoryIdx="-4" bldStep="series"/>
                                            </p:graphic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
                                            <p:graphicEl>
                                              <a:chart seriesIdx="0" categoryIdx="-4" bldStep="series"/>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Sub>
          <a:bldChart bld="series"/>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97000"/>
            <a:ext cx="8991600" cy="2984500"/>
          </a:xfrm>
        </p:spPr>
        <p:txBody>
          <a:bodyPr>
            <a:normAutofit/>
          </a:bodyPr>
          <a:lstStyle/>
          <a:p>
            <a:pPr>
              <a:buNone/>
            </a:pPr>
            <a:endParaRPr lang="en-US" sz="1900" dirty="0" smtClean="0"/>
          </a:p>
          <a:p>
            <a:pPr>
              <a:buNone/>
            </a:pPr>
            <a:r>
              <a:rPr lang="en-US" sz="800" dirty="0" smtClean="0"/>
              <a:t>                                                 </a:t>
            </a:r>
            <a:r>
              <a:rPr lang="en-US" sz="1900" b="1" dirty="0" smtClean="0"/>
              <a:t>Capital</a:t>
            </a:r>
            <a:r>
              <a:rPr lang="en-US" sz="800" dirty="0" smtClean="0"/>
              <a:t>                                            		</a:t>
            </a:r>
            <a:r>
              <a:rPr lang="en-US" sz="1900" b="1" dirty="0" smtClean="0"/>
              <a:t>Monthly  Investment</a:t>
            </a:r>
          </a:p>
          <a:p>
            <a:pPr>
              <a:buNone/>
            </a:pPr>
            <a:r>
              <a:rPr lang="en-US" sz="1900" dirty="0" smtClean="0"/>
              <a:t>						          </a:t>
            </a:r>
          </a:p>
          <a:p>
            <a:pPr>
              <a:buNone/>
            </a:pPr>
            <a:r>
              <a:rPr lang="en-US" sz="1900" dirty="0" smtClean="0"/>
              <a:t>  1. Website &amp; App – Rs. 50,000            1. Employees            - Rs 60,000</a:t>
            </a:r>
          </a:p>
          <a:p>
            <a:pPr>
              <a:buNone/>
            </a:pPr>
            <a:r>
              <a:rPr lang="en-US" sz="1900" dirty="0" smtClean="0"/>
              <a:t>  2. Computers &amp;   – Rs. 50,000            2. Sales Department  - Rs 40,000</a:t>
            </a:r>
          </a:p>
          <a:p>
            <a:pPr>
              <a:buNone/>
            </a:pPr>
            <a:r>
              <a:rPr lang="en-US" sz="1900" dirty="0" smtClean="0"/>
              <a:t>      Requirements                                 3. Office Space          - Rs 20,000</a:t>
            </a:r>
          </a:p>
          <a:p>
            <a:pPr>
              <a:buNone/>
            </a:pPr>
            <a:r>
              <a:rPr lang="en-US" sz="1900" dirty="0" smtClean="0"/>
              <a:t>                                                            4. Ads &amp; Promotion   - Rs 20,000</a:t>
            </a:r>
          </a:p>
          <a:p>
            <a:pPr>
              <a:buNone/>
            </a:pPr>
            <a:r>
              <a:rPr lang="en-US" sz="1900" dirty="0" smtClean="0"/>
              <a:t>					             5. Rewards	          - Rs 10,000</a:t>
            </a:r>
          </a:p>
          <a:p>
            <a:pPr lvl="8">
              <a:buNone/>
            </a:pPr>
            <a:endParaRPr lang="en-US" sz="800" dirty="0" smtClean="0"/>
          </a:p>
          <a:p>
            <a:pPr>
              <a:buNone/>
            </a:pPr>
            <a:endParaRPr lang="en-US" sz="1900" b="1" dirty="0" smtClean="0"/>
          </a:p>
          <a:p>
            <a:pPr>
              <a:buNone/>
            </a:pPr>
            <a:endParaRPr lang="en-US" sz="1900" dirty="0" smtClean="0"/>
          </a:p>
          <a:p>
            <a:pPr lvl="1">
              <a:buNone/>
            </a:pPr>
            <a:endParaRPr lang="en-US" sz="1900" dirty="0" smtClean="0"/>
          </a:p>
          <a:p>
            <a:pPr lvl="1">
              <a:buNone/>
            </a:pPr>
            <a:endParaRPr lang="en-US" sz="1900" dirty="0" smtClean="0"/>
          </a:p>
          <a:p>
            <a:pPr lvl="1">
              <a:buFont typeface="Wingdings" pitchFamily="2" charset="2"/>
              <a:buChar char="q"/>
            </a:pPr>
            <a:endParaRPr lang="en-US" sz="1900" dirty="0"/>
          </a:p>
        </p:txBody>
      </p:sp>
      <p:sp>
        <p:nvSpPr>
          <p:cNvPr id="7" name="Title 1"/>
          <p:cNvSpPr>
            <a:spLocks noGrp="1"/>
          </p:cNvSpPr>
          <p:nvPr>
            <p:ph type="title"/>
          </p:nvPr>
        </p:nvSpPr>
        <p:spPr>
          <a:xfrm>
            <a:off x="457200" y="508000"/>
            <a:ext cx="7162800" cy="762000"/>
          </a:xfrm>
        </p:spPr>
        <p:txBody>
          <a:bodyPr>
            <a:normAutofit/>
          </a:bodyPr>
          <a:lstStyle/>
          <a:p>
            <a:r>
              <a:rPr lang="en-US" sz="2700" dirty="0" smtClean="0">
                <a:solidFill>
                  <a:schemeClr val="tx1"/>
                </a:solidFill>
                <a:effectLst/>
                <a:latin typeface="Arial" pitchFamily="34" charset="0"/>
                <a:cs typeface="Arial" pitchFamily="34" charset="0"/>
              </a:rPr>
              <a:t>FINANCIAL  FORECAST - Investments</a:t>
            </a:r>
            <a:endParaRPr lang="en-US" sz="2700" dirty="0">
              <a:solidFill>
                <a:schemeClr val="tx1"/>
              </a:solidFill>
              <a:effectLst/>
              <a:latin typeface="Arial" pitchFamily="34" charset="0"/>
              <a:cs typeface="Arial" pitchFamily="34" charset="0"/>
            </a:endParaRPr>
          </a:p>
        </p:txBody>
      </p:sp>
      <p:pic>
        <p:nvPicPr>
          <p:cNvPr id="8" name="Picture 7" descr="Related image"/>
          <p:cNvPicPr>
            <a:picLocks noChangeAspect="1" noChangeArrowheads="1"/>
          </p:cNvPicPr>
          <p:nvPr/>
        </p:nvPicPr>
        <p:blipFill>
          <a:blip r:embed="rId2"/>
          <a:srcRect/>
          <a:stretch>
            <a:fillRect/>
          </a:stretch>
        </p:blipFill>
        <p:spPr bwMode="auto">
          <a:xfrm>
            <a:off x="7668768" y="-221343"/>
            <a:ext cx="1475232" cy="1097643"/>
          </a:xfrm>
          <a:prstGeom prst="rect">
            <a:avLst/>
          </a:prstGeom>
          <a:noFill/>
        </p:spPr>
      </p:pic>
      <p:sp>
        <p:nvSpPr>
          <p:cNvPr id="9" name="TextBox 8"/>
          <p:cNvSpPr txBox="1"/>
          <p:nvPr/>
        </p:nvSpPr>
        <p:spPr>
          <a:xfrm>
            <a:off x="304800" y="4686300"/>
            <a:ext cx="8534400" cy="384721"/>
          </a:xfrm>
          <a:prstGeom prst="rect">
            <a:avLst/>
          </a:prstGeom>
          <a:noFill/>
        </p:spPr>
        <p:txBody>
          <a:bodyPr wrap="square" rtlCol="0">
            <a:spAutoFit/>
          </a:bodyPr>
          <a:lstStyle/>
          <a:p>
            <a:r>
              <a:rPr lang="en-US" sz="1900" b="1" dirty="0" smtClean="0"/>
              <a:t>                Rs. 1,00,000	              		   Rs. 1,50,000</a:t>
            </a:r>
            <a:endParaRPr lang="en-US" sz="19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51000"/>
            <a:ext cx="8915400" cy="3429000"/>
          </a:xfrm>
        </p:spPr>
        <p:txBody>
          <a:bodyPr>
            <a:normAutofit fontScale="92500" lnSpcReduction="20000"/>
          </a:bodyPr>
          <a:lstStyle/>
          <a:p>
            <a:pPr>
              <a:buFont typeface="Wingdings" pitchFamily="2" charset="2"/>
              <a:buChar char="Ø"/>
            </a:pPr>
            <a:r>
              <a:rPr lang="en-US" sz="2400" dirty="0" smtClean="0"/>
              <a:t>The mission is to bridge the gap between the companies and customer expectations.</a:t>
            </a:r>
          </a:p>
          <a:p>
            <a:pPr>
              <a:buNone/>
            </a:pPr>
            <a:endParaRPr lang="en-US" sz="2400" dirty="0" smtClean="0"/>
          </a:p>
          <a:p>
            <a:pPr>
              <a:buFont typeface="Wingdings" pitchFamily="2" charset="2"/>
              <a:buChar char="Ø"/>
            </a:pPr>
            <a:r>
              <a:rPr lang="en-US" sz="2400" dirty="0" smtClean="0"/>
              <a:t>To provide companies a platform to get to know what the customers think of their product. </a:t>
            </a:r>
          </a:p>
          <a:p>
            <a:pPr>
              <a:buNone/>
            </a:pPr>
            <a:endParaRPr lang="en-US" sz="2400" dirty="0" smtClean="0"/>
          </a:p>
          <a:p>
            <a:pPr>
              <a:buFont typeface="Wingdings" pitchFamily="2" charset="2"/>
              <a:buChar char="Ø"/>
            </a:pPr>
            <a:r>
              <a:rPr lang="en-US" sz="2400" dirty="0" smtClean="0"/>
              <a:t>To provide insights from the reviews to the companies to help them increase their demand.</a:t>
            </a:r>
          </a:p>
          <a:p>
            <a:pPr>
              <a:buNone/>
            </a:pPr>
            <a:endParaRPr lang="en-US" sz="2400" dirty="0" smtClean="0"/>
          </a:p>
          <a:p>
            <a:pPr>
              <a:buFont typeface="Wingdings" pitchFamily="2" charset="2"/>
              <a:buChar char="Ø"/>
            </a:pPr>
            <a:r>
              <a:rPr lang="en-US" sz="2400" dirty="0" smtClean="0"/>
              <a:t>We would turn social media into social commerce by helping companies in digital marketing of a product.</a:t>
            </a:r>
            <a:endParaRPr lang="en-US" dirty="0" smtClean="0"/>
          </a:p>
          <a:p>
            <a:endParaRPr lang="en-US" dirty="0"/>
          </a:p>
        </p:txBody>
      </p:sp>
      <p:sp>
        <p:nvSpPr>
          <p:cNvPr id="8" name="Title 1"/>
          <p:cNvSpPr>
            <a:spLocks noGrp="1"/>
          </p:cNvSpPr>
          <p:nvPr>
            <p:ph type="title"/>
          </p:nvPr>
        </p:nvSpPr>
        <p:spPr>
          <a:xfrm>
            <a:off x="457200" y="508000"/>
            <a:ext cx="4572000" cy="762000"/>
          </a:xfrm>
        </p:spPr>
        <p:txBody>
          <a:bodyPr>
            <a:normAutofit/>
          </a:bodyPr>
          <a:lstStyle/>
          <a:p>
            <a:r>
              <a:rPr lang="en-US" sz="2700" dirty="0" smtClean="0">
                <a:solidFill>
                  <a:schemeClr val="tx1"/>
                </a:solidFill>
                <a:effectLst/>
                <a:latin typeface="Arial" pitchFamily="34" charset="0"/>
                <a:cs typeface="Arial" pitchFamily="34" charset="0"/>
              </a:rPr>
              <a:t>MISSION STATEMENT</a:t>
            </a:r>
            <a:endParaRPr lang="en-US" sz="2700" dirty="0">
              <a:solidFill>
                <a:schemeClr val="tx1"/>
              </a:solidFill>
              <a:effectLst/>
              <a:latin typeface="Arial" pitchFamily="34" charset="0"/>
              <a:cs typeface="Arial" pitchFamily="34" charset="0"/>
            </a:endParaRPr>
          </a:p>
        </p:txBody>
      </p:sp>
      <p:pic>
        <p:nvPicPr>
          <p:cNvPr id="6" name="Picture 4" descr="Related image"/>
          <p:cNvPicPr>
            <a:picLocks noChangeAspect="1" noChangeArrowheads="1"/>
          </p:cNvPicPr>
          <p:nvPr/>
        </p:nvPicPr>
        <p:blipFill>
          <a:blip r:embed="rId2"/>
          <a:srcRect/>
          <a:stretch>
            <a:fillRect/>
          </a:stretch>
        </p:blipFill>
        <p:spPr bwMode="auto">
          <a:xfrm>
            <a:off x="7543800" y="0"/>
            <a:ext cx="1475232" cy="1097643"/>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5900"/>
            <a:ext cx="8458200" cy="3962400"/>
          </a:xfrm>
        </p:spPr>
        <p:txBody>
          <a:bodyPr>
            <a:normAutofit/>
          </a:bodyPr>
          <a:lstStyle/>
          <a:p>
            <a:pPr>
              <a:buNone/>
            </a:pPr>
            <a:r>
              <a:rPr lang="en-US" sz="1900" b="1" dirty="0" smtClean="0"/>
              <a:t>From  Analyzed Data </a:t>
            </a:r>
          </a:p>
          <a:p>
            <a:pPr>
              <a:buNone/>
            </a:pPr>
            <a:r>
              <a:rPr lang="en-US" sz="1900" dirty="0" smtClean="0"/>
              <a:t>                                Subscription              Rs 35,000 - Rs 50,000</a:t>
            </a:r>
          </a:p>
          <a:p>
            <a:pPr>
              <a:buNone/>
            </a:pPr>
            <a:r>
              <a:rPr lang="en-US" sz="1900" dirty="0" smtClean="0"/>
              <a:t>                                One Time                  Rs 20,000 - Rs 30,000</a:t>
            </a:r>
          </a:p>
          <a:p>
            <a:pPr>
              <a:buFont typeface="Wingdings" pitchFamily="2" charset="2"/>
              <a:buChar char="Ø"/>
            </a:pPr>
            <a:endParaRPr lang="en-US" sz="1900" dirty="0" smtClean="0"/>
          </a:p>
          <a:p>
            <a:pPr>
              <a:buNone/>
            </a:pPr>
            <a:r>
              <a:rPr lang="en-US" sz="1900" b="1" dirty="0" smtClean="0"/>
              <a:t>From  Raw Data</a:t>
            </a:r>
          </a:p>
          <a:p>
            <a:pPr>
              <a:buNone/>
            </a:pPr>
            <a:r>
              <a:rPr lang="en-US" sz="1900" dirty="0" smtClean="0"/>
              <a:t>                                Subscription              Rs 20,000 – Rs 30,000</a:t>
            </a:r>
          </a:p>
          <a:p>
            <a:pPr>
              <a:buNone/>
            </a:pPr>
            <a:r>
              <a:rPr lang="en-US" sz="1900" dirty="0" smtClean="0"/>
              <a:t>                                One Time                  Rs 10,000- Rs 25,000</a:t>
            </a:r>
          </a:p>
          <a:p>
            <a:pPr>
              <a:buFont typeface="Wingdings" pitchFamily="2" charset="2"/>
              <a:buChar char="Ø"/>
            </a:pPr>
            <a:endParaRPr lang="en-US" sz="1900" dirty="0" smtClean="0"/>
          </a:p>
          <a:p>
            <a:pPr>
              <a:buNone/>
            </a:pPr>
            <a:r>
              <a:rPr lang="en-US" sz="1900" b="1" dirty="0" smtClean="0"/>
              <a:t>From  Promotional Partners</a:t>
            </a:r>
          </a:p>
          <a:p>
            <a:pPr>
              <a:buNone/>
            </a:pPr>
            <a:r>
              <a:rPr lang="en-US" sz="1900" dirty="0" smtClean="0"/>
              <a:t>			          Digital Ads               Rs10,000- Rs 40,000</a:t>
            </a:r>
          </a:p>
          <a:p>
            <a:pPr>
              <a:buNone/>
            </a:pPr>
            <a:r>
              <a:rPr lang="en-US" sz="1900" dirty="0" smtClean="0"/>
              <a:t>			          Vouchers                  Rs 8,000- Rs 20,000</a:t>
            </a:r>
            <a:endParaRPr lang="en-US" sz="1900" dirty="0"/>
          </a:p>
        </p:txBody>
      </p:sp>
      <p:sp>
        <p:nvSpPr>
          <p:cNvPr id="4" name="Title 1"/>
          <p:cNvSpPr>
            <a:spLocks noGrp="1"/>
          </p:cNvSpPr>
          <p:nvPr>
            <p:ph type="title"/>
          </p:nvPr>
        </p:nvSpPr>
        <p:spPr>
          <a:xfrm>
            <a:off x="457200" y="508000"/>
            <a:ext cx="7391400" cy="762000"/>
          </a:xfrm>
        </p:spPr>
        <p:txBody>
          <a:bodyPr>
            <a:normAutofit fontScale="90000"/>
          </a:bodyPr>
          <a:lstStyle/>
          <a:p>
            <a:r>
              <a:rPr lang="en-US" sz="2700" dirty="0" smtClean="0">
                <a:solidFill>
                  <a:schemeClr val="tx1"/>
                </a:solidFill>
                <a:effectLst/>
                <a:latin typeface="Arial" pitchFamily="34" charset="0"/>
                <a:cs typeface="Arial" pitchFamily="34" charset="0"/>
              </a:rPr>
              <a:t>FINANCIAL  FORECAST – Revenue Generation</a:t>
            </a:r>
            <a:endParaRPr lang="en-US" sz="2700" dirty="0">
              <a:solidFill>
                <a:schemeClr val="tx1"/>
              </a:solidFill>
              <a:effectLst/>
              <a:latin typeface="Arial" pitchFamily="34" charset="0"/>
              <a:cs typeface="Arial" pitchFamily="34" charset="0"/>
            </a:endParaRPr>
          </a:p>
        </p:txBody>
      </p:sp>
      <p:pic>
        <p:nvPicPr>
          <p:cNvPr id="5" name="Picture 4" descr="Related image"/>
          <p:cNvPicPr>
            <a:picLocks noChangeAspect="1" noChangeArrowheads="1"/>
          </p:cNvPicPr>
          <p:nvPr/>
        </p:nvPicPr>
        <p:blipFill>
          <a:blip r:embed="rId2"/>
          <a:srcRect/>
          <a:stretch>
            <a:fillRect/>
          </a:stretch>
        </p:blipFill>
        <p:spPr bwMode="auto">
          <a:xfrm>
            <a:off x="7668768" y="-221343"/>
            <a:ext cx="1475232" cy="1097643"/>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571500"/>
            <a:ext cx="7543800" cy="762000"/>
          </a:xfrm>
        </p:spPr>
        <p:txBody>
          <a:bodyPr>
            <a:normAutofit/>
          </a:bodyPr>
          <a:lstStyle/>
          <a:p>
            <a:r>
              <a:rPr lang="en-US" sz="2700" dirty="0" smtClean="0">
                <a:solidFill>
                  <a:schemeClr val="tx1"/>
                </a:solidFill>
                <a:effectLst/>
                <a:latin typeface="Arial" pitchFamily="34" charset="0"/>
                <a:cs typeface="Arial" pitchFamily="34" charset="0"/>
              </a:rPr>
              <a:t>FINANCIAL  FORECAST – 1 Year</a:t>
            </a:r>
            <a:endParaRPr lang="en-US" sz="2700" dirty="0">
              <a:solidFill>
                <a:schemeClr val="tx1"/>
              </a:solidFill>
              <a:effectLst/>
              <a:latin typeface="Arial" pitchFamily="34" charset="0"/>
              <a:cs typeface="Arial" pitchFamily="34" charset="0"/>
            </a:endParaRPr>
          </a:p>
        </p:txBody>
      </p:sp>
      <p:pic>
        <p:nvPicPr>
          <p:cNvPr id="5" name="Picture 4" descr="Related image"/>
          <p:cNvPicPr>
            <a:picLocks noChangeAspect="1" noChangeArrowheads="1"/>
          </p:cNvPicPr>
          <p:nvPr/>
        </p:nvPicPr>
        <p:blipFill>
          <a:blip r:embed="rId2"/>
          <a:srcRect/>
          <a:stretch>
            <a:fillRect/>
          </a:stretch>
        </p:blipFill>
        <p:spPr bwMode="auto">
          <a:xfrm>
            <a:off x="7668768" y="-221343"/>
            <a:ext cx="1475232" cy="1097643"/>
          </a:xfrm>
          <a:prstGeom prst="rect">
            <a:avLst/>
          </a:prstGeom>
          <a:noFill/>
        </p:spPr>
      </p:pic>
      <p:sp>
        <p:nvSpPr>
          <p:cNvPr id="7" name="TextBox 6"/>
          <p:cNvSpPr txBox="1"/>
          <p:nvPr/>
        </p:nvSpPr>
        <p:spPr>
          <a:xfrm>
            <a:off x="228600" y="1638300"/>
            <a:ext cx="8229600" cy="1200329"/>
          </a:xfrm>
          <a:prstGeom prst="rect">
            <a:avLst/>
          </a:prstGeom>
          <a:noFill/>
        </p:spPr>
        <p:txBody>
          <a:bodyPr wrap="square" rtlCol="0">
            <a:spAutoFit/>
          </a:bodyPr>
          <a:lstStyle/>
          <a:p>
            <a:r>
              <a:rPr lang="en-US" dirty="0" smtClean="0"/>
              <a:t>Total Investments:	Rs. 1,00,000           -   Rs.   1,00,000</a:t>
            </a:r>
          </a:p>
          <a:p>
            <a:r>
              <a:rPr lang="en-US" dirty="0" smtClean="0"/>
              <a:t>			Rs. 1,50,000  X 12  -   Rs. 18,00,000</a:t>
            </a:r>
          </a:p>
          <a:p>
            <a:endParaRPr lang="en-US" dirty="0" smtClean="0"/>
          </a:p>
          <a:p>
            <a:r>
              <a:rPr lang="en-US" dirty="0" smtClean="0"/>
              <a:t>					          </a:t>
            </a:r>
            <a:r>
              <a:rPr lang="en-US" b="1" dirty="0" smtClean="0"/>
              <a:t>Rs. 19,00,000</a:t>
            </a:r>
            <a:r>
              <a:rPr lang="en-US" dirty="0" smtClean="0"/>
              <a:t> </a:t>
            </a:r>
            <a:endParaRPr lang="en-US" dirty="0"/>
          </a:p>
        </p:txBody>
      </p:sp>
      <p:sp>
        <p:nvSpPr>
          <p:cNvPr id="8" name="TextBox 7"/>
          <p:cNvSpPr txBox="1"/>
          <p:nvPr/>
        </p:nvSpPr>
        <p:spPr>
          <a:xfrm>
            <a:off x="228600" y="3162300"/>
            <a:ext cx="8915400" cy="2031325"/>
          </a:xfrm>
          <a:prstGeom prst="rect">
            <a:avLst/>
          </a:prstGeom>
          <a:noFill/>
        </p:spPr>
        <p:txBody>
          <a:bodyPr wrap="square" rtlCol="0">
            <a:spAutoFit/>
          </a:bodyPr>
          <a:lstStyle/>
          <a:p>
            <a:r>
              <a:rPr lang="en-US" dirty="0" smtClean="0"/>
              <a:t>Total Revenue:	</a:t>
            </a:r>
            <a:r>
              <a:rPr lang="en-US" dirty="0" smtClean="0">
                <a:solidFill>
                  <a:schemeClr val="accent3"/>
                </a:solidFill>
              </a:rPr>
              <a:t>         Rs.  1,00,000  X 12   - Rs. 12,00,000  (Subscriptions)</a:t>
            </a:r>
          </a:p>
          <a:p>
            <a:r>
              <a:rPr lang="en-US" dirty="0" smtClean="0">
                <a:solidFill>
                  <a:schemeClr val="accent3"/>
                </a:solidFill>
              </a:rPr>
              <a:t>	                     Rs.     25,000  X   8   - Rs.   2,00,000   (One Time)</a:t>
            </a:r>
          </a:p>
          <a:p>
            <a:endParaRPr lang="en-US" dirty="0" smtClean="0"/>
          </a:p>
          <a:p>
            <a:r>
              <a:rPr lang="en-US" dirty="0" smtClean="0"/>
              <a:t>                                  Rs.    60,000  X 12    - Rs.  7,20,000   (Subscriptions)</a:t>
            </a:r>
          </a:p>
          <a:p>
            <a:r>
              <a:rPr lang="en-US" dirty="0" smtClean="0"/>
              <a:t>                                  Rs.    15,000  X  10   _ Rs.  1,50,000   (One Time)</a:t>
            </a:r>
          </a:p>
          <a:p>
            <a:endParaRPr lang="en-US" dirty="0" smtClean="0"/>
          </a:p>
          <a:p>
            <a:r>
              <a:rPr lang="en-US" dirty="0" smtClean="0"/>
              <a:t>					          </a:t>
            </a:r>
            <a:r>
              <a:rPr lang="en-US" b="1" dirty="0" smtClean="0"/>
              <a:t>Rs. 22,70,000</a:t>
            </a:r>
            <a:r>
              <a:rPr lang="en-US" dirty="0" smtClean="0"/>
              <a:t> </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571500"/>
            <a:ext cx="7543800" cy="762000"/>
          </a:xfrm>
        </p:spPr>
        <p:txBody>
          <a:bodyPr>
            <a:normAutofit/>
          </a:bodyPr>
          <a:lstStyle/>
          <a:p>
            <a:r>
              <a:rPr lang="en-US" sz="2700" dirty="0" smtClean="0">
                <a:solidFill>
                  <a:schemeClr val="tx1"/>
                </a:solidFill>
                <a:effectLst/>
                <a:latin typeface="Arial" pitchFamily="34" charset="0"/>
                <a:cs typeface="Arial" pitchFamily="34" charset="0"/>
              </a:rPr>
              <a:t>FINANCIAL  FORECAST – Graphical</a:t>
            </a:r>
            <a:endParaRPr lang="en-US" sz="2700" dirty="0">
              <a:solidFill>
                <a:schemeClr val="tx1"/>
              </a:solidFill>
              <a:effectLst/>
              <a:latin typeface="Arial" pitchFamily="34" charset="0"/>
              <a:cs typeface="Arial" pitchFamily="34" charset="0"/>
            </a:endParaRPr>
          </a:p>
        </p:txBody>
      </p:sp>
      <p:pic>
        <p:nvPicPr>
          <p:cNvPr id="5" name="Picture 4" descr="Related image"/>
          <p:cNvPicPr>
            <a:picLocks noChangeAspect="1" noChangeArrowheads="1"/>
          </p:cNvPicPr>
          <p:nvPr/>
        </p:nvPicPr>
        <p:blipFill>
          <a:blip r:embed="rId2"/>
          <a:srcRect/>
          <a:stretch>
            <a:fillRect/>
          </a:stretch>
        </p:blipFill>
        <p:spPr bwMode="auto">
          <a:xfrm>
            <a:off x="7668768" y="-221343"/>
            <a:ext cx="1475232" cy="1097643"/>
          </a:xfrm>
          <a:prstGeom prst="rect">
            <a:avLst/>
          </a:prstGeom>
          <a:noFill/>
        </p:spPr>
      </p:pic>
      <p:graphicFrame>
        <p:nvGraphicFramePr>
          <p:cNvPr id="6" name="Chart 5"/>
          <p:cNvGraphicFramePr/>
          <p:nvPr/>
        </p:nvGraphicFramePr>
        <p:xfrm>
          <a:off x="1524000" y="1333500"/>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714500"/>
            <a:ext cx="8458200" cy="3810000"/>
          </a:xfrm>
        </p:spPr>
        <p:txBody>
          <a:bodyPr numCol="2" anchor="ctr">
            <a:normAutofit/>
          </a:bodyPr>
          <a:lstStyle/>
          <a:p>
            <a:pPr algn="ctr">
              <a:buFont typeface="Wingdings" pitchFamily="2" charset="2"/>
              <a:buChar char="Ø"/>
            </a:pPr>
            <a:r>
              <a:rPr lang="en-US" sz="1900" dirty="0" smtClean="0"/>
              <a:t>Analytical Team</a:t>
            </a:r>
          </a:p>
          <a:p>
            <a:pPr algn="ctr">
              <a:buFont typeface="Wingdings" pitchFamily="2" charset="2"/>
              <a:buChar char="Ø"/>
            </a:pPr>
            <a:endParaRPr lang="en-US" sz="1900" dirty="0" smtClean="0"/>
          </a:p>
          <a:p>
            <a:pPr algn="ctr">
              <a:buFont typeface="Wingdings" pitchFamily="2" charset="2"/>
              <a:buChar char="Ø"/>
            </a:pPr>
            <a:r>
              <a:rPr lang="en-US" sz="1900" dirty="0" smtClean="0"/>
              <a:t>Website/App Developer</a:t>
            </a:r>
          </a:p>
          <a:p>
            <a:pPr algn="ctr">
              <a:buFont typeface="Wingdings" pitchFamily="2" charset="2"/>
              <a:buChar char="Ø"/>
            </a:pPr>
            <a:endParaRPr lang="en-US" sz="1900" dirty="0" smtClean="0"/>
          </a:p>
          <a:p>
            <a:pPr algn="ctr">
              <a:buFont typeface="Wingdings" pitchFamily="2" charset="2"/>
              <a:buChar char="Ø"/>
            </a:pPr>
            <a:r>
              <a:rPr lang="en-US" sz="1900" dirty="0" smtClean="0"/>
              <a:t>Investors</a:t>
            </a:r>
          </a:p>
          <a:p>
            <a:pPr algn="ctr">
              <a:buFont typeface="Wingdings" pitchFamily="2" charset="2"/>
              <a:buChar char="Ø"/>
            </a:pPr>
            <a:endParaRPr lang="en-US" sz="1900" dirty="0" smtClean="0"/>
          </a:p>
          <a:p>
            <a:pPr algn="ctr">
              <a:buFont typeface="Wingdings" pitchFamily="2" charset="2"/>
              <a:buChar char="Ø"/>
            </a:pPr>
            <a:r>
              <a:rPr lang="en-US" sz="1900" dirty="0" smtClean="0"/>
              <a:t>Legal Experts</a:t>
            </a:r>
          </a:p>
          <a:p>
            <a:pPr algn="ctr">
              <a:buFont typeface="Wingdings" pitchFamily="2" charset="2"/>
              <a:buChar char="Ø"/>
            </a:pPr>
            <a:endParaRPr lang="en-US" sz="1900" dirty="0" smtClean="0"/>
          </a:p>
          <a:p>
            <a:pPr algn="ctr">
              <a:buFont typeface="Wingdings" pitchFamily="2" charset="2"/>
              <a:buChar char="Ø"/>
            </a:pPr>
            <a:endParaRPr lang="en-US" sz="1900" dirty="0" smtClean="0"/>
          </a:p>
          <a:p>
            <a:pPr algn="ctr">
              <a:buFont typeface="Wingdings" pitchFamily="2" charset="2"/>
              <a:buChar char="Ø"/>
            </a:pPr>
            <a:endParaRPr lang="en-US" sz="1900" dirty="0" smtClean="0"/>
          </a:p>
          <a:p>
            <a:pPr algn="ctr">
              <a:buFont typeface="Wingdings" pitchFamily="2" charset="2"/>
              <a:buChar char="Ø"/>
            </a:pPr>
            <a:endParaRPr lang="en-US" sz="1900" dirty="0" smtClean="0"/>
          </a:p>
          <a:p>
            <a:pPr algn="ctr">
              <a:buFont typeface="Wingdings" pitchFamily="2" charset="2"/>
              <a:buChar char="Ø"/>
            </a:pPr>
            <a:r>
              <a:rPr lang="en-US" sz="1900" dirty="0" smtClean="0"/>
              <a:t>Social Influencers</a:t>
            </a:r>
          </a:p>
          <a:p>
            <a:pPr algn="ctr">
              <a:buNone/>
            </a:pPr>
            <a:endParaRPr lang="en-US" sz="1900" dirty="0" smtClean="0"/>
          </a:p>
          <a:p>
            <a:pPr algn="ctr">
              <a:buFont typeface="Wingdings" pitchFamily="2" charset="2"/>
              <a:buChar char="Ø"/>
            </a:pPr>
            <a:r>
              <a:rPr lang="en-US" sz="1900" dirty="0" smtClean="0"/>
              <a:t>Marketing Experts</a:t>
            </a:r>
          </a:p>
          <a:p>
            <a:pPr algn="ctr">
              <a:buFont typeface="Wingdings" pitchFamily="2" charset="2"/>
              <a:buChar char="Ø"/>
            </a:pPr>
            <a:endParaRPr lang="en-US" sz="1900" dirty="0" smtClean="0"/>
          </a:p>
          <a:p>
            <a:pPr algn="ctr">
              <a:buFont typeface="Wingdings" pitchFamily="2" charset="2"/>
              <a:buChar char="Ø"/>
            </a:pPr>
            <a:r>
              <a:rPr lang="en-US" sz="1900" dirty="0" smtClean="0"/>
              <a:t>Capable Employees</a:t>
            </a:r>
            <a:endParaRPr lang="en-US" sz="1900" dirty="0"/>
          </a:p>
        </p:txBody>
      </p:sp>
      <p:sp>
        <p:nvSpPr>
          <p:cNvPr id="7" name="Title 1"/>
          <p:cNvSpPr>
            <a:spLocks noGrp="1"/>
          </p:cNvSpPr>
          <p:nvPr>
            <p:ph type="title"/>
          </p:nvPr>
        </p:nvSpPr>
        <p:spPr>
          <a:xfrm>
            <a:off x="457200" y="508000"/>
            <a:ext cx="7162800" cy="762000"/>
          </a:xfrm>
        </p:spPr>
        <p:txBody>
          <a:bodyPr>
            <a:normAutofit/>
          </a:bodyPr>
          <a:lstStyle/>
          <a:p>
            <a:r>
              <a:rPr lang="en-US" sz="2700" dirty="0" smtClean="0">
                <a:solidFill>
                  <a:schemeClr val="tx1"/>
                </a:solidFill>
                <a:effectLst/>
                <a:latin typeface="Arial" pitchFamily="34" charset="0"/>
                <a:cs typeface="Arial" pitchFamily="34" charset="0"/>
              </a:rPr>
              <a:t>RESOURCES</a:t>
            </a:r>
            <a:endParaRPr lang="en-US" sz="2700" dirty="0">
              <a:solidFill>
                <a:schemeClr val="tx1"/>
              </a:solidFill>
              <a:effectLst/>
              <a:latin typeface="Arial" pitchFamily="34" charset="0"/>
              <a:cs typeface="Arial" pitchFamily="34" charset="0"/>
            </a:endParaRPr>
          </a:p>
        </p:txBody>
      </p:sp>
      <p:pic>
        <p:nvPicPr>
          <p:cNvPr id="8" name="Picture 7" descr="Related image"/>
          <p:cNvPicPr>
            <a:picLocks noChangeAspect="1" noChangeArrowheads="1"/>
          </p:cNvPicPr>
          <p:nvPr/>
        </p:nvPicPr>
        <p:blipFill>
          <a:blip r:embed="rId2"/>
          <a:srcRect/>
          <a:stretch>
            <a:fillRect/>
          </a:stretch>
        </p:blipFill>
        <p:spPr bwMode="auto">
          <a:xfrm>
            <a:off x="7668768" y="-221343"/>
            <a:ext cx="1475232" cy="1097643"/>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1002"/>
            <a:ext cx="8229600" cy="3728007"/>
          </a:xfrm>
        </p:spPr>
        <p:txBody>
          <a:bodyPr>
            <a:normAutofit lnSpcReduction="10000"/>
          </a:bodyPr>
          <a:lstStyle/>
          <a:p>
            <a:pPr>
              <a:buFont typeface="Wingdings" pitchFamily="2" charset="2"/>
              <a:buChar char="Ø"/>
            </a:pPr>
            <a:r>
              <a:rPr lang="en-US" sz="1900" dirty="0" smtClean="0"/>
              <a:t>Profitable business model</a:t>
            </a:r>
          </a:p>
          <a:p>
            <a:pPr>
              <a:buFont typeface="Wingdings" pitchFamily="2" charset="2"/>
              <a:buChar char="Ø"/>
            </a:pPr>
            <a:endParaRPr lang="en-US" sz="1900" dirty="0" smtClean="0"/>
          </a:p>
          <a:p>
            <a:pPr>
              <a:buFont typeface="Wingdings" pitchFamily="2" charset="2"/>
              <a:buChar char="Ø"/>
            </a:pPr>
            <a:r>
              <a:rPr lang="en-US" sz="1900" dirty="0" smtClean="0"/>
              <a:t>Repetition of clients</a:t>
            </a:r>
          </a:p>
          <a:p>
            <a:pPr>
              <a:buFont typeface="Wingdings" pitchFamily="2" charset="2"/>
              <a:buChar char="Ø"/>
            </a:pPr>
            <a:endParaRPr lang="en-US" sz="1900" dirty="0" smtClean="0"/>
          </a:p>
          <a:p>
            <a:pPr>
              <a:buFont typeface="Wingdings" pitchFamily="2" charset="2"/>
              <a:buChar char="Ø"/>
            </a:pPr>
            <a:r>
              <a:rPr lang="en-US" sz="1900" dirty="0" smtClean="0"/>
              <a:t>Realistic and scalable marketing strategies</a:t>
            </a:r>
          </a:p>
          <a:p>
            <a:pPr>
              <a:buFont typeface="Wingdings" pitchFamily="2" charset="2"/>
              <a:buChar char="Ø"/>
            </a:pPr>
            <a:endParaRPr lang="en-US" sz="1900" dirty="0" smtClean="0"/>
          </a:p>
          <a:p>
            <a:pPr>
              <a:buFont typeface="Wingdings" pitchFamily="2" charset="2"/>
              <a:buChar char="Ø"/>
            </a:pPr>
            <a:r>
              <a:rPr lang="en-US" sz="1900" dirty="0" smtClean="0"/>
              <a:t>Reaching a significant number of clients</a:t>
            </a:r>
          </a:p>
          <a:p>
            <a:pPr>
              <a:buFont typeface="Wingdings" pitchFamily="2" charset="2"/>
              <a:buChar char="Ø"/>
            </a:pPr>
            <a:endParaRPr lang="en-US" sz="1900" dirty="0" smtClean="0"/>
          </a:p>
          <a:p>
            <a:pPr>
              <a:buFont typeface="Wingdings" pitchFamily="2" charset="2"/>
              <a:buChar char="Ø"/>
            </a:pPr>
            <a:r>
              <a:rPr lang="en-US" sz="1900" dirty="0" smtClean="0"/>
              <a:t>Gain reputation in the market</a:t>
            </a:r>
          </a:p>
          <a:p>
            <a:pPr>
              <a:buFont typeface="Wingdings" pitchFamily="2" charset="2"/>
              <a:buChar char="Ø"/>
            </a:pPr>
            <a:endParaRPr lang="en-US" sz="1900" dirty="0" smtClean="0"/>
          </a:p>
          <a:p>
            <a:pPr>
              <a:buFont typeface="Wingdings" pitchFamily="2" charset="2"/>
              <a:buChar char="Ø"/>
            </a:pPr>
            <a:r>
              <a:rPr lang="en-US" sz="1900" dirty="0" smtClean="0"/>
              <a:t>Create a Niche</a:t>
            </a:r>
          </a:p>
          <a:p>
            <a:pPr>
              <a:buFont typeface="Wingdings" pitchFamily="2" charset="2"/>
              <a:buChar char="Ø"/>
            </a:pPr>
            <a:endParaRPr lang="en-US" sz="1900" dirty="0"/>
          </a:p>
        </p:txBody>
      </p:sp>
      <p:sp>
        <p:nvSpPr>
          <p:cNvPr id="7" name="Title 1"/>
          <p:cNvSpPr>
            <a:spLocks noGrp="1"/>
          </p:cNvSpPr>
          <p:nvPr>
            <p:ph type="title"/>
          </p:nvPr>
        </p:nvSpPr>
        <p:spPr>
          <a:xfrm>
            <a:off x="457200" y="508000"/>
            <a:ext cx="7162800" cy="762000"/>
          </a:xfrm>
        </p:spPr>
        <p:txBody>
          <a:bodyPr>
            <a:normAutofit/>
          </a:bodyPr>
          <a:lstStyle/>
          <a:p>
            <a:r>
              <a:rPr lang="en-US" sz="2700" dirty="0" smtClean="0">
                <a:solidFill>
                  <a:schemeClr val="tx1"/>
                </a:solidFill>
                <a:effectLst/>
                <a:latin typeface="Arial" pitchFamily="34" charset="0"/>
                <a:cs typeface="Arial" pitchFamily="34" charset="0"/>
              </a:rPr>
              <a:t>MILESTONES</a:t>
            </a:r>
            <a:endParaRPr lang="en-US" sz="2700" dirty="0">
              <a:solidFill>
                <a:schemeClr val="tx1"/>
              </a:solidFill>
              <a:effectLst/>
              <a:latin typeface="Arial" pitchFamily="34" charset="0"/>
              <a:cs typeface="Arial" pitchFamily="34" charset="0"/>
            </a:endParaRPr>
          </a:p>
        </p:txBody>
      </p:sp>
      <p:pic>
        <p:nvPicPr>
          <p:cNvPr id="8" name="Picture 7" descr="Related image"/>
          <p:cNvPicPr>
            <a:picLocks noChangeAspect="1" noChangeArrowheads="1"/>
          </p:cNvPicPr>
          <p:nvPr/>
        </p:nvPicPr>
        <p:blipFill>
          <a:blip r:embed="rId2"/>
          <a:srcRect/>
          <a:stretch>
            <a:fillRect/>
          </a:stretch>
        </p:blipFill>
        <p:spPr bwMode="auto">
          <a:xfrm>
            <a:off x="7668768" y="-221343"/>
            <a:ext cx="1475232" cy="1097643"/>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1206500"/>
            <a:ext cx="8534400" cy="2794000"/>
          </a:xfrm>
        </p:spPr>
        <p:txBody>
          <a:bodyPr>
            <a:noAutofit/>
          </a:bodyPr>
          <a:lstStyle/>
          <a:p>
            <a:pPr algn="ctr"/>
            <a:r>
              <a:rPr lang="en-US" sz="4700" b="1" dirty="0" smtClean="0">
                <a:latin typeface="Trebuchet MS" pitchFamily="34" charset="0"/>
              </a:rPr>
              <a:t>THANK YOU</a:t>
            </a:r>
            <a:br>
              <a:rPr lang="en-US" sz="4700" b="1" dirty="0" smtClean="0">
                <a:latin typeface="Trebuchet MS" pitchFamily="34" charset="0"/>
              </a:rPr>
            </a:br>
            <a:r>
              <a:rPr lang="en-US" sz="4700" dirty="0" smtClean="0">
                <a:latin typeface="Trebuchet MS" pitchFamily="34" charset="0"/>
              </a:rPr>
              <a:t/>
            </a:r>
            <a:br>
              <a:rPr lang="en-US" sz="4700" dirty="0" smtClean="0">
                <a:latin typeface="Trebuchet MS" pitchFamily="34" charset="0"/>
              </a:rPr>
            </a:br>
            <a:r>
              <a:rPr lang="en-US" sz="3700" dirty="0" smtClean="0">
                <a:effectLst/>
                <a:latin typeface="Trebuchet MS" pitchFamily="34" charset="0"/>
              </a:rPr>
              <a:t>Wish it Luck!</a:t>
            </a:r>
            <a:endParaRPr lang="en-US" sz="3700" b="1" dirty="0">
              <a:effectLst/>
              <a:latin typeface="Trebuchet MS" pitchFamily="34" charset="0"/>
            </a:endParaRPr>
          </a:p>
        </p:txBody>
      </p:sp>
      <p:pic>
        <p:nvPicPr>
          <p:cNvPr id="6" name="Picture 5" descr="Related image"/>
          <p:cNvPicPr>
            <a:picLocks noChangeAspect="1" noChangeArrowheads="1"/>
          </p:cNvPicPr>
          <p:nvPr/>
        </p:nvPicPr>
        <p:blipFill>
          <a:blip r:embed="rId2"/>
          <a:srcRect/>
          <a:stretch>
            <a:fillRect/>
          </a:stretch>
        </p:blipFill>
        <p:spPr bwMode="auto">
          <a:xfrm>
            <a:off x="7668768" y="-221343"/>
            <a:ext cx="1475232" cy="1097643"/>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BSc Data Science Semester 2\profile.jpg"/>
          <p:cNvPicPr>
            <a:picLocks noGrp="1" noChangeAspect="1" noChangeArrowheads="1"/>
          </p:cNvPicPr>
          <p:nvPr>
            <p:ph idx="1"/>
          </p:nvPr>
        </p:nvPicPr>
        <p:blipFill>
          <a:blip r:embed="rId2" cstate="print"/>
          <a:stretch>
            <a:fillRect/>
          </a:stretch>
        </p:blipFill>
        <p:spPr bwMode="auto">
          <a:xfrm>
            <a:off x="685800" y="2628900"/>
            <a:ext cx="1066800" cy="1219200"/>
          </a:xfrm>
          <a:prstGeom prst="rect">
            <a:avLst/>
          </a:prstGeom>
          <a:noFill/>
        </p:spPr>
      </p:pic>
      <p:sp>
        <p:nvSpPr>
          <p:cNvPr id="10" name="Title 1"/>
          <p:cNvSpPr>
            <a:spLocks noGrp="1"/>
          </p:cNvSpPr>
          <p:nvPr>
            <p:ph type="title"/>
          </p:nvPr>
        </p:nvSpPr>
        <p:spPr>
          <a:xfrm>
            <a:off x="457200" y="508000"/>
            <a:ext cx="4572000" cy="762000"/>
          </a:xfrm>
        </p:spPr>
        <p:txBody>
          <a:bodyPr>
            <a:normAutofit/>
          </a:bodyPr>
          <a:lstStyle/>
          <a:p>
            <a:r>
              <a:rPr lang="en-US" sz="2700" dirty="0" smtClean="0">
                <a:solidFill>
                  <a:schemeClr val="tx1"/>
                </a:solidFill>
                <a:effectLst/>
                <a:latin typeface="Arial" pitchFamily="34" charset="0"/>
                <a:cs typeface="Arial" pitchFamily="34" charset="0"/>
              </a:rPr>
              <a:t>TEAM  MEMBERS</a:t>
            </a:r>
            <a:endParaRPr lang="en-US" sz="2700" dirty="0">
              <a:solidFill>
                <a:schemeClr val="tx1"/>
              </a:solidFill>
              <a:effectLst/>
              <a:latin typeface="Arial" pitchFamily="34" charset="0"/>
              <a:cs typeface="Arial" pitchFamily="34" charset="0"/>
            </a:endParaRPr>
          </a:p>
        </p:txBody>
      </p:sp>
      <p:sp>
        <p:nvSpPr>
          <p:cNvPr id="8" name="Rectangle 7"/>
          <p:cNvSpPr/>
          <p:nvPr/>
        </p:nvSpPr>
        <p:spPr>
          <a:xfrm>
            <a:off x="533400" y="2857500"/>
            <a:ext cx="4572000" cy="523220"/>
          </a:xfrm>
          <a:prstGeom prst="rect">
            <a:avLst/>
          </a:prstGeom>
        </p:spPr>
        <p:txBody>
          <a:bodyPr>
            <a:spAutoFit/>
          </a:bodyPr>
          <a:lstStyle/>
          <a:p>
            <a:pPr>
              <a:buNone/>
            </a:pPr>
            <a:endParaRPr lang="en-US" sz="2800" dirty="0" smtClean="0"/>
          </a:p>
        </p:txBody>
      </p:sp>
      <p:sp>
        <p:nvSpPr>
          <p:cNvPr id="1032" name="AutoShape 8" descr="blob:https://web.whatsapp.com/ed922d5d-3f63-421a-9d86-7ed1b2c1e95d"/>
          <p:cNvSpPr>
            <a:spLocks noChangeAspect="1" noChangeArrowheads="1"/>
          </p:cNvSpPr>
          <p:nvPr/>
        </p:nvSpPr>
        <p:spPr bwMode="auto">
          <a:xfrm>
            <a:off x="155575" y="-120383"/>
            <a:ext cx="304800" cy="2540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blob:https://web.whatsapp.com/ed922d5d-3f63-421a-9d86-7ed1b2c1e95d"/>
          <p:cNvSpPr>
            <a:spLocks noChangeAspect="1" noChangeArrowheads="1"/>
          </p:cNvSpPr>
          <p:nvPr/>
        </p:nvSpPr>
        <p:spPr bwMode="auto">
          <a:xfrm>
            <a:off x="155575" y="-120383"/>
            <a:ext cx="304800" cy="2540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ext Placeholder 8"/>
          <p:cNvSpPr txBox="1">
            <a:spLocks/>
          </p:cNvSpPr>
          <p:nvPr/>
        </p:nvSpPr>
        <p:spPr>
          <a:xfrm>
            <a:off x="561863" y="1638300"/>
            <a:ext cx="8582141" cy="3733800"/>
          </a:xfrm>
          <a:prstGeom prst="rect">
            <a:avLst/>
          </a:prstGeom>
        </p:spPr>
        <p:txBody>
          <a:bodyPr vert="horz">
            <a:noAutofit/>
          </a:bodyPr>
          <a:lstStyle/>
          <a:p>
            <a:pPr marL="114300" marR="0" lvl="0" indent="0"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IN" sz="1500" b="0" i="0" u="none" strike="noStrike" kern="1200" cap="none" spc="0" normalizeH="0" baseline="0" noProof="0" dirty="0" smtClean="0">
                <a:ln>
                  <a:noFill/>
                </a:ln>
                <a:solidFill>
                  <a:schemeClr val="tx1"/>
                </a:solidFill>
                <a:effectLst/>
                <a:uLnTx/>
                <a:uFillTx/>
                <a:latin typeface="+mn-lt"/>
                <a:ea typeface="+mn-ea"/>
                <a:cs typeface="+mn-cs"/>
              </a:rPr>
              <a:t>                        </a:t>
            </a:r>
            <a:r>
              <a:rPr kumimoji="0" lang="en-IN" sz="1500" b="0" i="0" u="none" strike="noStrike" kern="1200" cap="none" spc="0" normalizeH="0" baseline="0" noProof="0" dirty="0" err="1" smtClean="0">
                <a:ln>
                  <a:noFill/>
                </a:ln>
                <a:solidFill>
                  <a:schemeClr val="tx1"/>
                </a:solidFill>
                <a:effectLst/>
                <a:uLnTx/>
                <a:uFillTx/>
                <a:latin typeface="+mn-lt"/>
                <a:ea typeface="+mn-ea"/>
                <a:cs typeface="+mn-cs"/>
              </a:rPr>
              <a:t>Sayan</a:t>
            </a:r>
            <a:r>
              <a:rPr kumimoji="0" lang="en-IN" sz="1500" b="0" i="0" u="none" strike="noStrike" kern="1200" cap="none" spc="0" normalizeH="0" baseline="0" noProof="0" dirty="0" smtClean="0">
                <a:ln>
                  <a:noFill/>
                </a:ln>
                <a:solidFill>
                  <a:schemeClr val="tx1"/>
                </a:solidFill>
                <a:effectLst/>
                <a:uLnTx/>
                <a:uFillTx/>
                <a:latin typeface="+mn-lt"/>
                <a:ea typeface="+mn-ea"/>
                <a:cs typeface="+mn-cs"/>
              </a:rPr>
              <a:t> </a:t>
            </a:r>
            <a:r>
              <a:rPr kumimoji="0" lang="en-IN" sz="1500" b="0" i="0" u="none" strike="noStrike" kern="1200" cap="none" spc="0" normalizeH="0" baseline="0" noProof="0" dirty="0" err="1" smtClean="0">
                <a:ln>
                  <a:noFill/>
                </a:ln>
                <a:solidFill>
                  <a:schemeClr val="tx1"/>
                </a:solidFill>
                <a:effectLst/>
                <a:uLnTx/>
                <a:uFillTx/>
                <a:latin typeface="+mn-lt"/>
                <a:ea typeface="+mn-ea"/>
                <a:cs typeface="+mn-cs"/>
              </a:rPr>
              <a:t>Adhikary</a:t>
            </a:r>
            <a:r>
              <a:rPr kumimoji="0" lang="en-IN" sz="1500" b="0" i="0" u="none" strike="noStrike" kern="1200" cap="none" spc="0" normalizeH="0" baseline="0" noProof="0" dirty="0" smtClean="0">
                <a:ln>
                  <a:noFill/>
                </a:ln>
                <a:solidFill>
                  <a:schemeClr val="tx1"/>
                </a:solidFill>
                <a:effectLst/>
                <a:uLnTx/>
                <a:uFillTx/>
                <a:latin typeface="+mn-lt"/>
                <a:ea typeface="+mn-ea"/>
                <a:cs typeface="+mn-cs"/>
              </a:rPr>
              <a:t>                                                  </a:t>
            </a:r>
            <a:r>
              <a:rPr kumimoji="0" lang="en-IN" sz="1500" b="0" i="0" u="none" strike="noStrike" kern="1200" cap="none" spc="0" normalizeH="0" baseline="0" noProof="0" dirty="0" err="1" smtClean="0">
                <a:ln>
                  <a:noFill/>
                </a:ln>
                <a:solidFill>
                  <a:schemeClr val="tx1"/>
                </a:solidFill>
                <a:effectLst/>
                <a:uLnTx/>
                <a:uFillTx/>
                <a:latin typeface="+mn-lt"/>
                <a:ea typeface="+mn-ea"/>
                <a:cs typeface="+mn-cs"/>
              </a:rPr>
              <a:t>Pushpendu</a:t>
            </a:r>
            <a:r>
              <a:rPr kumimoji="0" lang="en-IN" sz="1500" b="0" i="0" u="none" strike="noStrike" kern="1200" cap="none" spc="0" normalizeH="0" noProof="0" dirty="0" smtClean="0">
                <a:ln>
                  <a:noFill/>
                </a:ln>
                <a:solidFill>
                  <a:schemeClr val="tx1"/>
                </a:solidFill>
                <a:effectLst/>
                <a:uLnTx/>
                <a:uFillTx/>
                <a:latin typeface="+mn-lt"/>
                <a:ea typeface="+mn-ea"/>
                <a:cs typeface="+mn-cs"/>
              </a:rPr>
              <a:t> </a:t>
            </a:r>
            <a:r>
              <a:rPr kumimoji="0" lang="en-IN" sz="1500" b="0" i="0" u="none" strike="noStrike" kern="1200" cap="none" spc="0" normalizeH="0" noProof="0" dirty="0" err="1" smtClean="0">
                <a:ln>
                  <a:noFill/>
                </a:ln>
                <a:solidFill>
                  <a:schemeClr val="tx1"/>
                </a:solidFill>
                <a:effectLst/>
                <a:uLnTx/>
                <a:uFillTx/>
                <a:latin typeface="+mn-lt"/>
                <a:ea typeface="+mn-ea"/>
                <a:cs typeface="+mn-cs"/>
              </a:rPr>
              <a:t>Goswami</a:t>
            </a:r>
            <a:endParaRPr kumimoji="0" lang="en-IN" sz="1500" b="0" i="0" u="none" strike="noStrike" kern="1200" cap="none" spc="0" normalizeH="0" baseline="0" noProof="0" dirty="0" smtClean="0">
              <a:ln>
                <a:noFill/>
              </a:ln>
              <a:solidFill>
                <a:schemeClr val="tx1"/>
              </a:solidFill>
              <a:effectLst/>
              <a:uLnTx/>
              <a:uFillTx/>
              <a:latin typeface="+mn-lt"/>
              <a:ea typeface="+mn-ea"/>
              <a:cs typeface="+mn-cs"/>
            </a:endParaRPr>
          </a:p>
          <a:p>
            <a:pPr marL="114300" marR="0" lvl="0" indent="0"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IN" sz="1500" b="0" i="0" u="none" strike="noStrike" kern="1200" cap="none" spc="0" normalizeH="0" baseline="0" noProof="0" dirty="0" smtClean="0">
                <a:ln>
                  <a:noFill/>
                </a:ln>
                <a:solidFill>
                  <a:schemeClr val="tx1"/>
                </a:solidFill>
                <a:effectLst/>
                <a:uLnTx/>
                <a:uFillTx/>
                <a:latin typeface="+mn-lt"/>
                <a:ea typeface="+mn-ea"/>
                <a:cs typeface="+mn-cs"/>
              </a:rPr>
              <a:t>                        </a:t>
            </a:r>
            <a:r>
              <a:rPr kumimoji="0" lang="en-IN" sz="1500" b="0" i="0" u="none" strike="noStrike" kern="1200" cap="none" spc="0" normalizeH="0" baseline="0" noProof="0" dirty="0" err="1" smtClean="0">
                <a:ln>
                  <a:noFill/>
                </a:ln>
                <a:solidFill>
                  <a:schemeClr val="tx1"/>
                </a:solidFill>
                <a:effectLst/>
                <a:uLnTx/>
                <a:uFillTx/>
                <a:latin typeface="+mn-lt"/>
                <a:ea typeface="+mn-ea"/>
                <a:cs typeface="+mn-cs"/>
              </a:rPr>
              <a:t>B.Sc</a:t>
            </a:r>
            <a:r>
              <a:rPr kumimoji="0" lang="en-IN" sz="1500" b="0" i="0" u="none" strike="noStrike" kern="1200" cap="none" spc="0" normalizeH="0" baseline="0" noProof="0" dirty="0" smtClean="0">
                <a:ln>
                  <a:noFill/>
                </a:ln>
                <a:solidFill>
                  <a:schemeClr val="tx1"/>
                </a:solidFill>
                <a:effectLst/>
                <a:uLnTx/>
                <a:uFillTx/>
                <a:latin typeface="+mn-lt"/>
                <a:ea typeface="+mn-ea"/>
                <a:cs typeface="+mn-cs"/>
              </a:rPr>
              <a:t>(H) Data Science                                           </a:t>
            </a:r>
            <a:r>
              <a:rPr kumimoji="0" lang="en-IN" sz="1500" b="0" i="0" u="none" strike="noStrike" kern="1200" cap="none" spc="0" normalizeH="0" baseline="0" noProof="0" dirty="0" err="1" smtClean="0">
                <a:ln>
                  <a:noFill/>
                </a:ln>
                <a:solidFill>
                  <a:schemeClr val="tx1"/>
                </a:solidFill>
                <a:effectLst/>
                <a:uLnTx/>
                <a:uFillTx/>
                <a:latin typeface="+mn-lt"/>
                <a:ea typeface="+mn-ea"/>
                <a:cs typeface="+mn-cs"/>
              </a:rPr>
              <a:t>B.Sc</a:t>
            </a:r>
            <a:r>
              <a:rPr kumimoji="0" lang="en-IN" sz="1500" b="0" i="0" u="none" strike="noStrike" kern="1200" cap="none" spc="0" normalizeH="0" baseline="0" noProof="0" dirty="0" smtClean="0">
                <a:ln>
                  <a:noFill/>
                </a:ln>
                <a:solidFill>
                  <a:schemeClr val="tx1"/>
                </a:solidFill>
                <a:effectLst/>
                <a:uLnTx/>
                <a:uFillTx/>
                <a:latin typeface="+mn-lt"/>
                <a:ea typeface="+mn-ea"/>
                <a:cs typeface="+mn-cs"/>
              </a:rPr>
              <a:t>(H)</a:t>
            </a:r>
            <a:r>
              <a:rPr kumimoji="0" lang="en-IN" sz="1500" b="0" i="0" u="none" strike="noStrike" kern="1200" cap="none" spc="0" normalizeH="0" noProof="0" dirty="0" smtClean="0">
                <a:ln>
                  <a:noFill/>
                </a:ln>
                <a:solidFill>
                  <a:schemeClr val="tx1"/>
                </a:solidFill>
                <a:effectLst/>
                <a:uLnTx/>
                <a:uFillTx/>
                <a:latin typeface="+mn-lt"/>
                <a:ea typeface="+mn-ea"/>
                <a:cs typeface="+mn-cs"/>
              </a:rPr>
              <a:t> Data Science</a:t>
            </a:r>
            <a:endParaRPr kumimoji="0" lang="en-IN" sz="1500" b="0" i="0" u="none" strike="noStrike" kern="1200" cap="none" spc="0" normalizeH="0" baseline="0" noProof="0" dirty="0" smtClean="0">
              <a:ln>
                <a:noFill/>
              </a:ln>
              <a:solidFill>
                <a:schemeClr val="tx1"/>
              </a:solidFill>
              <a:effectLst/>
              <a:uLnTx/>
              <a:uFillTx/>
              <a:latin typeface="+mn-lt"/>
              <a:ea typeface="+mn-ea"/>
              <a:cs typeface="+mn-cs"/>
            </a:endParaRPr>
          </a:p>
          <a:p>
            <a:pPr marL="114300" marR="0" lvl="0" indent="0"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IN" sz="1500" b="0" i="0" u="none" strike="noStrike" kern="1200" cap="none" spc="0" normalizeH="0" baseline="0" noProof="0" dirty="0" smtClean="0">
                <a:ln>
                  <a:noFill/>
                </a:ln>
                <a:solidFill>
                  <a:schemeClr val="tx1"/>
                </a:solidFill>
                <a:effectLst/>
                <a:uLnTx/>
                <a:uFillTx/>
                <a:latin typeface="+mn-lt"/>
                <a:ea typeface="+mn-ea"/>
                <a:cs typeface="+mn-cs"/>
              </a:rPr>
              <a:t>	</a:t>
            </a:r>
          </a:p>
          <a:p>
            <a:pPr marL="114300" marR="0" lvl="0" indent="0"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IN" sz="1500" b="0" i="0" u="none" strike="noStrike" kern="1200" cap="none" spc="0" normalizeH="0" baseline="0" noProof="0" dirty="0" smtClean="0">
              <a:ln>
                <a:noFill/>
              </a:ln>
              <a:solidFill>
                <a:schemeClr val="tx1"/>
              </a:solidFill>
              <a:effectLst/>
              <a:uLnTx/>
              <a:uFillTx/>
              <a:latin typeface="+mn-lt"/>
              <a:ea typeface="+mn-ea"/>
              <a:cs typeface="+mn-cs"/>
            </a:endParaRPr>
          </a:p>
          <a:p>
            <a:pPr marL="114300" marR="0" lvl="0" indent="0"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IN" sz="1500" b="0" i="0" u="none" strike="noStrike" kern="1200" cap="none" spc="0" normalizeH="0" baseline="0" noProof="0" dirty="0" smtClean="0">
                <a:ln>
                  <a:noFill/>
                </a:ln>
                <a:solidFill>
                  <a:schemeClr val="tx1"/>
                </a:solidFill>
                <a:effectLst/>
                <a:uLnTx/>
                <a:uFillTx/>
                <a:latin typeface="+mn-lt"/>
                <a:ea typeface="+mn-ea"/>
                <a:cs typeface="+mn-cs"/>
              </a:rPr>
              <a:t>                 </a:t>
            </a:r>
          </a:p>
          <a:p>
            <a:pPr marL="114300" marR="0" lvl="0" indent="0"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IN" sz="1500" b="0" i="0" u="none" strike="noStrike" kern="1200" cap="none" spc="0" normalizeH="0" baseline="0" noProof="0" dirty="0" smtClean="0">
                <a:ln>
                  <a:noFill/>
                </a:ln>
                <a:solidFill>
                  <a:schemeClr val="tx1"/>
                </a:solidFill>
                <a:effectLst/>
                <a:uLnTx/>
                <a:uFillTx/>
                <a:latin typeface="+mn-lt"/>
                <a:ea typeface="+mn-ea"/>
                <a:cs typeface="+mn-cs"/>
              </a:rPr>
              <a:t>                        </a:t>
            </a:r>
            <a:r>
              <a:rPr kumimoji="0" lang="en-IN" sz="1500" b="0" i="0" u="none" strike="noStrike" kern="1200" cap="none" spc="0" normalizeH="0" baseline="0" noProof="0" dirty="0" err="1" smtClean="0">
                <a:ln>
                  <a:noFill/>
                </a:ln>
                <a:solidFill>
                  <a:schemeClr val="tx1"/>
                </a:solidFill>
                <a:effectLst/>
                <a:uLnTx/>
                <a:uFillTx/>
                <a:latin typeface="+mn-lt"/>
                <a:ea typeface="+mn-ea"/>
                <a:cs typeface="+mn-cs"/>
              </a:rPr>
              <a:t>Bishal</a:t>
            </a:r>
            <a:r>
              <a:rPr kumimoji="0" lang="en-IN" sz="1500" b="0" i="0" u="none" strike="noStrike" kern="1200" cap="none" spc="0" normalizeH="0" noProof="0" dirty="0" smtClean="0">
                <a:ln>
                  <a:noFill/>
                </a:ln>
                <a:solidFill>
                  <a:schemeClr val="tx1"/>
                </a:solidFill>
                <a:effectLst/>
                <a:uLnTx/>
                <a:uFillTx/>
                <a:latin typeface="+mn-lt"/>
                <a:ea typeface="+mn-ea"/>
                <a:cs typeface="+mn-cs"/>
              </a:rPr>
              <a:t> Paul</a:t>
            </a:r>
            <a:r>
              <a:rPr kumimoji="0" lang="en-IN" sz="1500" b="0" i="0" u="none" strike="noStrike" kern="1200" cap="none" spc="0" normalizeH="0" baseline="0" noProof="0" dirty="0" smtClean="0">
                <a:ln>
                  <a:noFill/>
                </a:ln>
                <a:solidFill>
                  <a:schemeClr val="tx1"/>
                </a:solidFill>
                <a:effectLst/>
                <a:uLnTx/>
                <a:uFillTx/>
                <a:latin typeface="+mn-lt"/>
                <a:ea typeface="+mn-ea"/>
                <a:cs typeface="+mn-cs"/>
              </a:rPr>
              <a:t>                                              	</a:t>
            </a:r>
            <a:r>
              <a:rPr kumimoji="0" lang="en-IN" sz="1500" b="0" i="0" u="none" strike="noStrike" kern="1200" cap="none" spc="0" normalizeH="0" noProof="0" dirty="0" smtClean="0">
                <a:ln>
                  <a:noFill/>
                </a:ln>
                <a:solidFill>
                  <a:schemeClr val="tx1"/>
                </a:solidFill>
                <a:effectLst/>
                <a:uLnTx/>
                <a:uFillTx/>
                <a:latin typeface="+mn-lt"/>
                <a:ea typeface="+mn-ea"/>
                <a:cs typeface="+mn-cs"/>
              </a:rPr>
              <a:t>        </a:t>
            </a:r>
            <a:r>
              <a:rPr kumimoji="0" lang="en-IN" sz="1500" b="0" i="0" u="none" strike="noStrike" kern="1200" cap="none" spc="0" normalizeH="0" baseline="0" noProof="0" dirty="0" err="1" smtClean="0">
                <a:ln>
                  <a:noFill/>
                </a:ln>
                <a:solidFill>
                  <a:schemeClr val="tx1"/>
                </a:solidFill>
                <a:effectLst/>
                <a:uLnTx/>
                <a:uFillTx/>
                <a:latin typeface="+mn-lt"/>
                <a:ea typeface="+mn-ea"/>
                <a:cs typeface="+mn-cs"/>
              </a:rPr>
              <a:t>Pusparghya</a:t>
            </a:r>
            <a:r>
              <a:rPr kumimoji="0" lang="en-IN" sz="1500" b="0" i="0" u="none" strike="noStrike" kern="1200" cap="none" spc="0" normalizeH="0" noProof="0" dirty="0" smtClean="0">
                <a:ln>
                  <a:noFill/>
                </a:ln>
                <a:solidFill>
                  <a:schemeClr val="tx1"/>
                </a:solidFill>
                <a:effectLst/>
                <a:uLnTx/>
                <a:uFillTx/>
                <a:latin typeface="+mn-lt"/>
                <a:ea typeface="+mn-ea"/>
                <a:cs typeface="+mn-cs"/>
              </a:rPr>
              <a:t> </a:t>
            </a:r>
            <a:r>
              <a:rPr kumimoji="0" lang="en-IN" sz="1500" b="0" i="0" u="none" strike="noStrike" kern="1200" cap="none" spc="0" normalizeH="0" noProof="0" dirty="0" err="1" smtClean="0">
                <a:ln>
                  <a:noFill/>
                </a:ln>
                <a:solidFill>
                  <a:schemeClr val="tx1"/>
                </a:solidFill>
                <a:effectLst/>
                <a:uLnTx/>
                <a:uFillTx/>
                <a:latin typeface="+mn-lt"/>
                <a:ea typeface="+mn-ea"/>
                <a:cs typeface="+mn-cs"/>
              </a:rPr>
              <a:t>Mukherjee</a:t>
            </a:r>
            <a:endParaRPr kumimoji="0" lang="en-IN" sz="1500" b="0" i="0" u="none" strike="noStrike" kern="1200" cap="none" spc="0" normalizeH="0" baseline="0" noProof="0" dirty="0" smtClean="0">
              <a:ln>
                <a:noFill/>
              </a:ln>
              <a:solidFill>
                <a:schemeClr val="tx1"/>
              </a:solidFill>
              <a:effectLst/>
              <a:uLnTx/>
              <a:uFillTx/>
              <a:latin typeface="+mn-lt"/>
              <a:ea typeface="+mn-ea"/>
              <a:cs typeface="+mn-cs"/>
            </a:endParaRPr>
          </a:p>
          <a:p>
            <a:pPr marL="114300" marR="0" lvl="0" indent="0"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IN" sz="1500" b="0" i="0" u="none" strike="noStrike" kern="1200" cap="none" spc="0" normalizeH="0" baseline="0" noProof="0" dirty="0" smtClean="0">
                <a:ln>
                  <a:noFill/>
                </a:ln>
                <a:solidFill>
                  <a:schemeClr val="tx1"/>
                </a:solidFill>
                <a:effectLst/>
                <a:uLnTx/>
                <a:uFillTx/>
                <a:latin typeface="+mn-lt"/>
                <a:ea typeface="+mn-ea"/>
                <a:cs typeface="+mn-cs"/>
              </a:rPr>
              <a:t>                        </a:t>
            </a:r>
            <a:r>
              <a:rPr kumimoji="0" lang="en-IN" sz="1500" b="0" i="0" u="none" strike="noStrike" kern="1200" cap="none" spc="0" normalizeH="0" baseline="0" noProof="0" dirty="0" err="1" smtClean="0">
                <a:ln>
                  <a:noFill/>
                </a:ln>
                <a:solidFill>
                  <a:schemeClr val="tx1"/>
                </a:solidFill>
                <a:effectLst/>
                <a:uLnTx/>
                <a:uFillTx/>
                <a:latin typeface="+mn-lt"/>
                <a:ea typeface="+mn-ea"/>
                <a:cs typeface="+mn-cs"/>
              </a:rPr>
              <a:t>B.Sc</a:t>
            </a:r>
            <a:r>
              <a:rPr kumimoji="0" lang="en-IN" sz="1500" b="0" i="0" u="none" strike="noStrike" kern="1200" cap="none" spc="0" normalizeH="0" baseline="0" noProof="0" dirty="0" smtClean="0">
                <a:ln>
                  <a:noFill/>
                </a:ln>
                <a:solidFill>
                  <a:schemeClr val="tx1"/>
                </a:solidFill>
                <a:effectLst/>
                <a:uLnTx/>
                <a:uFillTx/>
                <a:latin typeface="+mn-lt"/>
                <a:ea typeface="+mn-ea"/>
                <a:cs typeface="+mn-cs"/>
              </a:rPr>
              <a:t>(H)</a:t>
            </a:r>
            <a:r>
              <a:rPr kumimoji="0" lang="en-IN" sz="1500" b="0" i="0" u="none" strike="noStrike" kern="1200" cap="none" spc="0" normalizeH="0" noProof="0" dirty="0" smtClean="0">
                <a:ln>
                  <a:noFill/>
                </a:ln>
                <a:solidFill>
                  <a:schemeClr val="tx1"/>
                </a:solidFill>
                <a:effectLst/>
                <a:uLnTx/>
                <a:uFillTx/>
                <a:latin typeface="+mn-lt"/>
                <a:ea typeface="+mn-ea"/>
                <a:cs typeface="+mn-cs"/>
              </a:rPr>
              <a:t> Data Science</a:t>
            </a:r>
            <a:r>
              <a:rPr kumimoji="0" lang="en-IN" sz="1500" b="0" i="0" u="none" strike="noStrike" kern="1200" cap="none" spc="0" normalizeH="0" baseline="0" noProof="0" dirty="0" smtClean="0">
                <a:ln>
                  <a:noFill/>
                </a:ln>
                <a:solidFill>
                  <a:schemeClr val="tx1"/>
                </a:solidFill>
                <a:effectLst/>
                <a:uLnTx/>
                <a:uFillTx/>
                <a:latin typeface="+mn-lt"/>
                <a:ea typeface="+mn-ea"/>
                <a:cs typeface="+mn-cs"/>
              </a:rPr>
              <a:t>  	                        	        </a:t>
            </a:r>
            <a:r>
              <a:rPr kumimoji="0" lang="en-IN" sz="1500" b="0" i="0" u="none" strike="noStrike" kern="1200" cap="none" spc="0" normalizeH="0" baseline="0" noProof="0" dirty="0" err="1" smtClean="0">
                <a:ln>
                  <a:noFill/>
                </a:ln>
                <a:solidFill>
                  <a:schemeClr val="tx1"/>
                </a:solidFill>
                <a:effectLst/>
                <a:uLnTx/>
                <a:uFillTx/>
                <a:latin typeface="+mn-lt"/>
                <a:ea typeface="+mn-ea"/>
                <a:cs typeface="+mn-cs"/>
              </a:rPr>
              <a:t>B.Sc</a:t>
            </a:r>
            <a:r>
              <a:rPr kumimoji="0" lang="en-IN" sz="1500" b="0" i="0" u="none" strike="noStrike" kern="1200" cap="none" spc="0" normalizeH="0" baseline="0" noProof="0" dirty="0" smtClean="0">
                <a:ln>
                  <a:noFill/>
                </a:ln>
                <a:solidFill>
                  <a:schemeClr val="tx1"/>
                </a:solidFill>
                <a:effectLst/>
                <a:uLnTx/>
                <a:uFillTx/>
                <a:latin typeface="+mn-lt"/>
                <a:ea typeface="+mn-ea"/>
                <a:cs typeface="+mn-cs"/>
              </a:rPr>
              <a:t>(H)</a:t>
            </a:r>
            <a:r>
              <a:rPr kumimoji="0" lang="en-IN" sz="1500" b="0" i="0" u="none" strike="noStrike" kern="1200" cap="none" spc="0" normalizeH="0" noProof="0" dirty="0" smtClean="0">
                <a:ln>
                  <a:noFill/>
                </a:ln>
                <a:solidFill>
                  <a:schemeClr val="tx1"/>
                </a:solidFill>
                <a:effectLst/>
                <a:uLnTx/>
                <a:uFillTx/>
                <a:latin typeface="+mn-lt"/>
                <a:ea typeface="+mn-ea"/>
                <a:cs typeface="+mn-cs"/>
              </a:rPr>
              <a:t> Data Science</a:t>
            </a:r>
            <a:endParaRPr kumimoji="0" lang="en-IN" sz="1500" b="0" i="0" u="none" strike="noStrike" kern="1200" cap="none" spc="0" normalizeH="0" baseline="0" noProof="0" dirty="0" smtClean="0">
              <a:ln>
                <a:noFill/>
              </a:ln>
              <a:solidFill>
                <a:schemeClr val="tx1"/>
              </a:solidFill>
              <a:effectLst/>
              <a:uLnTx/>
              <a:uFillTx/>
              <a:latin typeface="+mn-lt"/>
              <a:ea typeface="+mn-ea"/>
              <a:cs typeface="+mn-cs"/>
            </a:endParaRPr>
          </a:p>
          <a:p>
            <a:pPr marL="114300" marR="0" lvl="0" indent="0"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lang="en-IN" sz="1500" dirty="0" smtClean="0"/>
          </a:p>
          <a:p>
            <a:pPr marL="114300" marR="0" lvl="0" indent="0"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IN" sz="1500" b="0" i="0" u="none" strike="noStrike" kern="1200" cap="none" spc="0" normalizeH="0" baseline="0" noProof="0" dirty="0" smtClean="0">
              <a:ln>
                <a:noFill/>
              </a:ln>
              <a:solidFill>
                <a:schemeClr val="tx1"/>
              </a:solidFill>
              <a:effectLst/>
              <a:uLnTx/>
              <a:uFillTx/>
              <a:latin typeface="+mn-lt"/>
              <a:ea typeface="+mn-ea"/>
              <a:cs typeface="+mn-cs"/>
            </a:endParaRPr>
          </a:p>
          <a:p>
            <a:pPr marL="114300" marR="0" lvl="0" indent="0"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IN" sz="1500" dirty="0" smtClean="0"/>
              <a:t>                  </a:t>
            </a:r>
          </a:p>
          <a:p>
            <a:pPr marL="114300" marR="0" lvl="0" indent="0"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IN" sz="1500" dirty="0" smtClean="0"/>
              <a:t>                       </a:t>
            </a:r>
            <a:r>
              <a:rPr lang="en-IN" sz="1500" dirty="0" err="1" smtClean="0"/>
              <a:t>Soham</a:t>
            </a:r>
            <a:r>
              <a:rPr lang="en-IN" sz="1500" dirty="0" smtClean="0"/>
              <a:t> </a:t>
            </a:r>
            <a:r>
              <a:rPr lang="en-IN" sz="1500" dirty="0" err="1" smtClean="0"/>
              <a:t>Chakrabarty</a:t>
            </a:r>
            <a:r>
              <a:rPr lang="en-IN" sz="1500" dirty="0" smtClean="0"/>
              <a:t>                                 	        </a:t>
            </a:r>
            <a:r>
              <a:rPr lang="en-IN" sz="1500" dirty="0" err="1" smtClean="0"/>
              <a:t>Amiya</a:t>
            </a:r>
            <a:r>
              <a:rPr lang="en-IN" sz="1500" dirty="0" smtClean="0"/>
              <a:t> </a:t>
            </a:r>
            <a:r>
              <a:rPr lang="en-IN" sz="1500" dirty="0" err="1" smtClean="0"/>
              <a:t>Sau</a:t>
            </a:r>
            <a:endParaRPr lang="en-IN" sz="1500" dirty="0" smtClean="0"/>
          </a:p>
          <a:p>
            <a:pPr marL="114300" marR="0" lvl="0" indent="0"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IN" sz="1500" dirty="0" smtClean="0"/>
              <a:t>                       </a:t>
            </a:r>
            <a:r>
              <a:rPr lang="en-IN" sz="1500" dirty="0" err="1" smtClean="0"/>
              <a:t>B.Sc</a:t>
            </a:r>
            <a:r>
              <a:rPr lang="en-IN" sz="1500" dirty="0" smtClean="0"/>
              <a:t>(H) Data Science </a:t>
            </a:r>
            <a:r>
              <a:rPr kumimoji="0" lang="en-IN" sz="1500" b="0" i="0" u="none" strike="noStrike" kern="1200" cap="none" spc="0" normalizeH="0" baseline="0" noProof="0" dirty="0" smtClean="0">
                <a:ln>
                  <a:noFill/>
                </a:ln>
                <a:solidFill>
                  <a:schemeClr val="tx1"/>
                </a:solidFill>
                <a:effectLst/>
                <a:uLnTx/>
                <a:uFillTx/>
                <a:latin typeface="+mn-lt"/>
                <a:ea typeface="+mn-ea"/>
                <a:cs typeface="+mn-cs"/>
              </a:rPr>
              <a:t>	                         	        </a:t>
            </a:r>
            <a:r>
              <a:rPr kumimoji="0" lang="en-IN" sz="1500" b="0" i="0" u="none" strike="noStrike" kern="1200" cap="none" spc="0" normalizeH="0" baseline="0" noProof="0" dirty="0" err="1" smtClean="0">
                <a:ln>
                  <a:noFill/>
                </a:ln>
                <a:solidFill>
                  <a:schemeClr val="tx1"/>
                </a:solidFill>
                <a:effectLst/>
                <a:uLnTx/>
                <a:uFillTx/>
                <a:latin typeface="+mn-lt"/>
                <a:ea typeface="+mn-ea"/>
                <a:cs typeface="+mn-cs"/>
              </a:rPr>
              <a:t>B.Sc</a:t>
            </a:r>
            <a:r>
              <a:rPr lang="en-IN" sz="1500" dirty="0" smtClean="0"/>
              <a:t>(H) Data Science</a:t>
            </a:r>
            <a:endParaRPr kumimoji="0" lang="en-IN" sz="1500" b="0" i="0" u="none" strike="noStrike" kern="1200" cap="none" spc="0" normalizeH="0" baseline="0" noProof="0" dirty="0" smtClean="0">
              <a:ln>
                <a:noFill/>
              </a:ln>
              <a:solidFill>
                <a:schemeClr val="tx1"/>
              </a:solidFill>
              <a:effectLst/>
              <a:uLnTx/>
              <a:uFillTx/>
              <a:latin typeface="+mn-lt"/>
              <a:ea typeface="+mn-ea"/>
              <a:cs typeface="+mn-cs"/>
            </a:endParaRPr>
          </a:p>
          <a:p>
            <a:pPr marL="114300" marR="0" lvl="0" indent="0"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IN" sz="1500" b="0" i="0" u="none" strike="noStrike" kern="1200" cap="none" spc="0" normalizeH="0" baseline="0" noProof="0" dirty="0" smtClean="0">
                <a:ln>
                  <a:noFill/>
                </a:ln>
                <a:solidFill>
                  <a:schemeClr val="tx1"/>
                </a:solidFill>
                <a:effectLst/>
                <a:uLnTx/>
                <a:uFillTx/>
                <a:latin typeface="+mn-lt"/>
                <a:ea typeface="+mn-ea"/>
                <a:cs typeface="+mn-cs"/>
              </a:rPr>
              <a:t>                           </a:t>
            </a:r>
          </a:p>
          <a:p>
            <a:pPr marL="114300" marR="0" lvl="0" indent="0"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IN" sz="1500" b="0" i="0" u="none" strike="noStrike" kern="1200" cap="none" spc="0" normalizeH="0" baseline="0" noProof="0" dirty="0" smtClean="0">
                <a:ln>
                  <a:noFill/>
                </a:ln>
                <a:solidFill>
                  <a:schemeClr val="tx1"/>
                </a:solidFill>
                <a:effectLst/>
                <a:uLnTx/>
                <a:uFillTx/>
                <a:latin typeface="+mn-lt"/>
                <a:ea typeface="+mn-ea"/>
                <a:cs typeface="+mn-cs"/>
              </a:rPr>
              <a:t>                </a:t>
            </a:r>
          </a:p>
          <a:p>
            <a:pPr marL="114300" marR="0" lvl="0" indent="0"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IN" sz="1500" b="0" i="0" u="none" strike="noStrike" kern="1200" cap="none" spc="0" normalizeH="0" baseline="0" noProof="0" dirty="0" smtClean="0">
              <a:ln>
                <a:noFill/>
              </a:ln>
              <a:solidFill>
                <a:schemeClr val="tx1"/>
              </a:solidFill>
              <a:effectLst/>
              <a:uLnTx/>
              <a:uFillTx/>
              <a:latin typeface="+mn-lt"/>
              <a:ea typeface="+mn-ea"/>
              <a:cs typeface="+mn-cs"/>
            </a:endParaRPr>
          </a:p>
          <a:p>
            <a:pPr marL="114300" marR="0" lvl="0" indent="0"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IN" sz="1500" b="0" i="0" u="none" strike="noStrike" kern="1200" cap="none" spc="0" normalizeH="0" baseline="0" noProof="0" dirty="0" smtClean="0">
                <a:ln>
                  <a:noFill/>
                </a:ln>
                <a:solidFill>
                  <a:schemeClr val="tx1"/>
                </a:solidFill>
                <a:effectLst/>
                <a:uLnTx/>
                <a:uFillTx/>
                <a:latin typeface="+mn-lt"/>
                <a:ea typeface="+mn-ea"/>
                <a:cs typeface="+mn-cs"/>
              </a:rPr>
              <a:t>                   </a:t>
            </a:r>
          </a:p>
          <a:p>
            <a:pPr marL="114300" marR="0" lvl="0" indent="0"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IN" sz="15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500" b="0" i="0" u="none" strike="noStrike" kern="1200" cap="none" spc="0" normalizeH="0" baseline="0" noProof="0" dirty="0">
              <a:ln>
                <a:noFill/>
              </a:ln>
              <a:solidFill>
                <a:schemeClr val="tx1"/>
              </a:solidFill>
              <a:effectLst/>
              <a:uLnTx/>
              <a:uFillTx/>
              <a:latin typeface="+mn-lt"/>
              <a:ea typeface="+mn-ea"/>
              <a:cs typeface="+mn-cs"/>
            </a:endParaRPr>
          </a:p>
        </p:txBody>
      </p:sp>
      <p:pic>
        <p:nvPicPr>
          <p:cNvPr id="13" name="Picture 4" descr="Related image"/>
          <p:cNvPicPr>
            <a:picLocks noChangeAspect="1" noChangeArrowheads="1"/>
          </p:cNvPicPr>
          <p:nvPr/>
        </p:nvPicPr>
        <p:blipFill>
          <a:blip r:embed="rId3"/>
          <a:srcRect/>
          <a:stretch>
            <a:fillRect/>
          </a:stretch>
        </p:blipFill>
        <p:spPr bwMode="auto">
          <a:xfrm>
            <a:off x="7668768" y="-190497"/>
            <a:ext cx="1475232" cy="1097643"/>
          </a:xfrm>
          <a:prstGeom prst="rect">
            <a:avLst/>
          </a:prstGeom>
          <a:noFill/>
        </p:spPr>
      </p:pic>
      <p:pic>
        <p:nvPicPr>
          <p:cNvPr id="14" name="Picture 13" descr="WhatsApp Image 2020-01-23 at 12.53.46 PM.jpeg"/>
          <p:cNvPicPr>
            <a:picLocks noChangeAspect="1"/>
          </p:cNvPicPr>
          <p:nvPr/>
        </p:nvPicPr>
        <p:blipFill>
          <a:blip r:embed="rId4" cstate="print"/>
          <a:stretch>
            <a:fillRect/>
          </a:stretch>
        </p:blipFill>
        <p:spPr>
          <a:xfrm>
            <a:off x="5105400" y="2552700"/>
            <a:ext cx="990600" cy="1371600"/>
          </a:xfrm>
          <a:prstGeom prst="rect">
            <a:avLst/>
          </a:prstGeom>
        </p:spPr>
      </p:pic>
      <p:pic>
        <p:nvPicPr>
          <p:cNvPr id="15" name="Picture 14" descr="WhatsApp Image 2020-01-23 at 12.53.34 PM.jpeg"/>
          <p:cNvPicPr>
            <a:picLocks noChangeAspect="1"/>
          </p:cNvPicPr>
          <p:nvPr/>
        </p:nvPicPr>
        <p:blipFill>
          <a:blip r:embed="rId5" cstate="print"/>
          <a:stretch>
            <a:fillRect/>
          </a:stretch>
        </p:blipFill>
        <p:spPr>
          <a:xfrm>
            <a:off x="5105400" y="1104900"/>
            <a:ext cx="990600" cy="1219200"/>
          </a:xfrm>
          <a:prstGeom prst="rect">
            <a:avLst/>
          </a:prstGeom>
        </p:spPr>
      </p:pic>
      <p:pic>
        <p:nvPicPr>
          <p:cNvPr id="16" name="Picture 15" descr="WhatsApp Image 2020-01-23 at 3.03.28 PM.jpeg"/>
          <p:cNvPicPr>
            <a:picLocks noChangeAspect="1"/>
          </p:cNvPicPr>
          <p:nvPr/>
        </p:nvPicPr>
        <p:blipFill>
          <a:blip r:embed="rId6" cstate="print"/>
          <a:srcRect l="27516" t="20667" r="29764" b="4667"/>
          <a:stretch>
            <a:fillRect/>
          </a:stretch>
        </p:blipFill>
        <p:spPr>
          <a:xfrm>
            <a:off x="5105400" y="4076700"/>
            <a:ext cx="990600" cy="1219200"/>
          </a:xfrm>
          <a:prstGeom prst="rect">
            <a:avLst/>
          </a:prstGeom>
        </p:spPr>
      </p:pic>
      <p:pic>
        <p:nvPicPr>
          <p:cNvPr id="17" name="Picture 16" descr="WhatsApp Image 2020-01-23 at 5.30.43 PM.jpeg"/>
          <p:cNvPicPr>
            <a:picLocks noChangeAspect="1"/>
          </p:cNvPicPr>
          <p:nvPr/>
        </p:nvPicPr>
        <p:blipFill>
          <a:blip r:embed="rId7"/>
          <a:stretch>
            <a:fillRect/>
          </a:stretch>
        </p:blipFill>
        <p:spPr>
          <a:xfrm>
            <a:off x="685800" y="4076700"/>
            <a:ext cx="1066800" cy="1219200"/>
          </a:xfrm>
          <a:prstGeom prst="rect">
            <a:avLst/>
          </a:prstGeom>
        </p:spPr>
      </p:pic>
      <p:pic>
        <p:nvPicPr>
          <p:cNvPr id="18" name="Picture 17" descr="3022e468-6187-46d3-a204-6e3d0aceb64a.jpg"/>
          <p:cNvPicPr>
            <a:picLocks noChangeAspect="1"/>
          </p:cNvPicPr>
          <p:nvPr/>
        </p:nvPicPr>
        <p:blipFill>
          <a:blip r:embed="rId8" cstate="print"/>
          <a:srcRect l="17212" t="7209" r="31192"/>
          <a:stretch>
            <a:fillRect/>
          </a:stretch>
        </p:blipFill>
        <p:spPr>
          <a:xfrm>
            <a:off x="685800" y="1181100"/>
            <a:ext cx="1066800" cy="12954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57300"/>
            <a:ext cx="8915400" cy="4064000"/>
          </a:xfrm>
        </p:spPr>
        <p:txBody>
          <a:bodyPr>
            <a:normAutofit fontScale="92500" lnSpcReduction="10000"/>
          </a:bodyPr>
          <a:lstStyle/>
          <a:p>
            <a:pPr>
              <a:buNone/>
            </a:pPr>
            <a:endParaRPr lang="en-US" sz="2000" dirty="0" smtClean="0"/>
          </a:p>
          <a:p>
            <a:pPr>
              <a:buFont typeface="Wingdings" pitchFamily="2" charset="2"/>
              <a:buChar char="Ø"/>
            </a:pPr>
            <a:r>
              <a:rPr lang="en-US" sz="2000" dirty="0" smtClean="0"/>
              <a:t>The market is one of the most profitable market because every company wants customer feedback. They want to know what you like or dislike about their product or service. This data makes it easier and cheaper to sell their stuff to the consumer.</a:t>
            </a:r>
          </a:p>
          <a:p>
            <a:pPr>
              <a:buFont typeface="Wingdings" pitchFamily="2" charset="2"/>
              <a:buChar char="Ø"/>
            </a:pPr>
            <a:endParaRPr lang="en-US" sz="2000" dirty="0" smtClean="0"/>
          </a:p>
          <a:p>
            <a:pPr>
              <a:buFont typeface="Wingdings" pitchFamily="2" charset="2"/>
              <a:buChar char="Ø"/>
            </a:pPr>
            <a:r>
              <a:rPr lang="en-US" sz="2000" dirty="0" smtClean="0"/>
              <a:t>The popularity and market of the online survey are growing nowadays.</a:t>
            </a:r>
          </a:p>
          <a:p>
            <a:pPr>
              <a:buFont typeface="Wingdings" pitchFamily="2" charset="2"/>
              <a:buChar char="Ø"/>
            </a:pPr>
            <a:endParaRPr lang="en-US" sz="2000" dirty="0" smtClean="0"/>
          </a:p>
          <a:p>
            <a:pPr>
              <a:buFont typeface="Wingdings" pitchFamily="2" charset="2"/>
              <a:buChar char="Ø"/>
            </a:pPr>
            <a:r>
              <a:rPr lang="en-US" sz="2000" dirty="0" smtClean="0"/>
              <a:t>The online survey helps to gather mass data as compare to manual efforts.</a:t>
            </a:r>
          </a:p>
          <a:p>
            <a:pPr>
              <a:buNone/>
            </a:pPr>
            <a:endParaRPr lang="en-US" sz="2000" dirty="0" smtClean="0"/>
          </a:p>
          <a:p>
            <a:pPr>
              <a:buFont typeface="Wingdings" pitchFamily="2" charset="2"/>
              <a:buChar char="Ø"/>
            </a:pPr>
            <a:r>
              <a:rPr lang="en-US" sz="2000" dirty="0" smtClean="0"/>
              <a:t>Survey companies that serve SMBs make huge profit by offering annual subscriptions.</a:t>
            </a:r>
          </a:p>
          <a:p>
            <a:pPr>
              <a:buFont typeface="Wingdings" pitchFamily="2" charset="2"/>
              <a:buChar char="Ø"/>
            </a:pPr>
            <a:endParaRPr lang="en-US" sz="2000" dirty="0" smtClean="0"/>
          </a:p>
          <a:p>
            <a:pPr>
              <a:buFont typeface="Wingdings" pitchFamily="2" charset="2"/>
              <a:buChar char="Ø"/>
            </a:pPr>
            <a:endParaRPr lang="en-US" sz="2000" dirty="0" smtClean="0"/>
          </a:p>
          <a:p>
            <a:pPr>
              <a:buNone/>
            </a:pPr>
            <a:endParaRPr lang="en-US" dirty="0"/>
          </a:p>
        </p:txBody>
      </p:sp>
      <p:sp>
        <p:nvSpPr>
          <p:cNvPr id="8" name="Title 1"/>
          <p:cNvSpPr>
            <a:spLocks noGrp="1"/>
          </p:cNvSpPr>
          <p:nvPr>
            <p:ph type="title"/>
          </p:nvPr>
        </p:nvSpPr>
        <p:spPr>
          <a:xfrm>
            <a:off x="457200" y="508000"/>
            <a:ext cx="4572000" cy="762000"/>
          </a:xfrm>
        </p:spPr>
        <p:txBody>
          <a:bodyPr>
            <a:normAutofit/>
          </a:bodyPr>
          <a:lstStyle/>
          <a:p>
            <a:r>
              <a:rPr lang="en-US" sz="2700" dirty="0" smtClean="0">
                <a:solidFill>
                  <a:schemeClr val="tx1"/>
                </a:solidFill>
                <a:effectLst/>
                <a:latin typeface="Arial" pitchFamily="34" charset="0"/>
                <a:cs typeface="Arial" pitchFamily="34" charset="0"/>
              </a:rPr>
              <a:t>GROWTH EXPONENT</a:t>
            </a:r>
            <a:endParaRPr lang="en-US" sz="2700" dirty="0">
              <a:solidFill>
                <a:schemeClr val="tx1"/>
              </a:solidFill>
              <a:effectLst/>
              <a:latin typeface="Arial" pitchFamily="34" charset="0"/>
              <a:cs typeface="Arial" pitchFamily="34" charset="0"/>
            </a:endParaRPr>
          </a:p>
        </p:txBody>
      </p:sp>
      <p:pic>
        <p:nvPicPr>
          <p:cNvPr id="9" name="Picture 4" descr="Related image"/>
          <p:cNvPicPr>
            <a:picLocks noChangeAspect="1" noChangeArrowheads="1"/>
          </p:cNvPicPr>
          <p:nvPr/>
        </p:nvPicPr>
        <p:blipFill>
          <a:blip r:embed="rId2"/>
          <a:srcRect/>
          <a:stretch>
            <a:fillRect/>
          </a:stretch>
        </p:blipFill>
        <p:spPr bwMode="auto">
          <a:xfrm>
            <a:off x="7391400" y="0"/>
            <a:ext cx="1475232" cy="1097643"/>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7700"/>
            <a:ext cx="8229600" cy="4610100"/>
          </a:xfrm>
        </p:spPr>
        <p:txBody>
          <a:bodyPr>
            <a:noAutofit/>
          </a:bodyPr>
          <a:lstStyle/>
          <a:p>
            <a:pPr>
              <a:buFont typeface="Wingdings" pitchFamily="2" charset="2"/>
              <a:buChar char="Ø"/>
            </a:pPr>
            <a:r>
              <a:rPr lang="en-US" sz="1900" dirty="0" smtClean="0"/>
              <a:t>The popular companies in the category are:</a:t>
            </a:r>
          </a:p>
          <a:p>
            <a:pPr>
              <a:buFont typeface="Wingdings" pitchFamily="2" charset="2"/>
              <a:buChar char="Ø"/>
            </a:pPr>
            <a:endParaRPr lang="en-US" sz="1900" dirty="0" smtClean="0"/>
          </a:p>
          <a:p>
            <a:pPr lvl="1">
              <a:buFont typeface="Wingdings" pitchFamily="2" charset="2"/>
              <a:buChar char="Ø"/>
            </a:pPr>
            <a:r>
              <a:rPr lang="en-US" sz="1900" b="1" dirty="0" smtClean="0"/>
              <a:t>Survey Monkey: </a:t>
            </a:r>
            <a:r>
              <a:rPr lang="en-US" sz="1900" dirty="0" smtClean="0"/>
              <a:t> Produces $200M annually and is valued at $2B (billion). </a:t>
            </a:r>
          </a:p>
          <a:p>
            <a:pPr lvl="1">
              <a:buFont typeface="Wingdings" pitchFamily="2" charset="2"/>
              <a:buChar char="Ø"/>
            </a:pPr>
            <a:r>
              <a:rPr lang="en-US" sz="1900" b="1" dirty="0" smtClean="0"/>
              <a:t>Survey Gizmo: </a:t>
            </a:r>
            <a:r>
              <a:rPr lang="en-US" sz="1900" dirty="0" smtClean="0"/>
              <a:t>Another big privately held company. Unlike Survey Monkey who has raised $700M, the Gizmo claims they are bootstrapped</a:t>
            </a:r>
          </a:p>
          <a:p>
            <a:pPr lvl="1">
              <a:buNone/>
            </a:pPr>
            <a:endParaRPr lang="en-US" sz="1900" dirty="0" smtClean="0"/>
          </a:p>
          <a:p>
            <a:pPr>
              <a:buFont typeface="Wingdings" pitchFamily="2" charset="2"/>
              <a:buChar char="Ø"/>
            </a:pPr>
            <a:r>
              <a:rPr lang="en-US" sz="1900" dirty="0" smtClean="0"/>
              <a:t>A research from IBIS world states that the current survey market is worth $3,000,000,000 only in US.</a:t>
            </a:r>
          </a:p>
          <a:p>
            <a:pPr>
              <a:buFont typeface="Wingdings" pitchFamily="2" charset="2"/>
              <a:buChar char="Ø"/>
            </a:pPr>
            <a:endParaRPr lang="en-US" sz="1900" dirty="0" smtClean="0"/>
          </a:p>
          <a:p>
            <a:pPr>
              <a:buFont typeface="Wingdings" pitchFamily="2" charset="2"/>
              <a:buChar char="Ø"/>
            </a:pPr>
            <a:r>
              <a:rPr lang="en-US" sz="1900" dirty="0" smtClean="0"/>
              <a:t>Online surveys have become big business on the Internet. Companies want feedback from people about their products and services.</a:t>
            </a:r>
          </a:p>
        </p:txBody>
      </p:sp>
      <p:pic>
        <p:nvPicPr>
          <p:cNvPr id="7" name="Picture 4" descr="Related image"/>
          <p:cNvPicPr>
            <a:picLocks noChangeAspect="1" noChangeArrowheads="1"/>
          </p:cNvPicPr>
          <p:nvPr/>
        </p:nvPicPr>
        <p:blipFill>
          <a:blip r:embed="rId2"/>
          <a:srcRect/>
          <a:stretch>
            <a:fillRect/>
          </a:stretch>
        </p:blipFill>
        <p:spPr bwMode="auto">
          <a:xfrm>
            <a:off x="7668768" y="-190497"/>
            <a:ext cx="1475232" cy="1097643"/>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35000"/>
            <a:ext cx="8229600" cy="4318000"/>
          </a:xfrm>
        </p:spPr>
        <p:txBody>
          <a:bodyPr>
            <a:normAutofit/>
          </a:bodyPr>
          <a:lstStyle/>
          <a:p>
            <a:pPr algn="ctr"/>
            <a:r>
              <a:rPr lang="en-US" sz="4700" b="1" dirty="0" smtClean="0">
                <a:effectLst/>
              </a:rPr>
              <a:t>BUSINESS </a:t>
            </a:r>
            <a:br>
              <a:rPr lang="en-US" sz="4700" b="1" dirty="0" smtClean="0">
                <a:effectLst/>
              </a:rPr>
            </a:br>
            <a:r>
              <a:rPr lang="en-US" sz="4700" b="1" dirty="0" smtClean="0">
                <a:effectLst/>
              </a:rPr>
              <a:t>CANVAS </a:t>
            </a:r>
            <a:br>
              <a:rPr lang="en-US" sz="4700" b="1" dirty="0" smtClean="0">
                <a:effectLst/>
              </a:rPr>
            </a:br>
            <a:r>
              <a:rPr lang="en-US" sz="4700" b="1" dirty="0" smtClean="0">
                <a:effectLst/>
              </a:rPr>
              <a:t>MODEL</a:t>
            </a:r>
            <a:endParaRPr lang="en-US" sz="4700" b="1" dirty="0">
              <a:effectLst/>
            </a:endParaRPr>
          </a:p>
        </p:txBody>
      </p:sp>
      <p:pic>
        <p:nvPicPr>
          <p:cNvPr id="5" name="Picture 4" descr="Related image"/>
          <p:cNvPicPr>
            <a:picLocks noChangeAspect="1" noChangeArrowheads="1"/>
          </p:cNvPicPr>
          <p:nvPr/>
        </p:nvPicPr>
        <p:blipFill>
          <a:blip r:embed="rId2"/>
          <a:srcRect/>
          <a:stretch>
            <a:fillRect/>
          </a:stretch>
        </p:blipFill>
        <p:spPr bwMode="auto">
          <a:xfrm>
            <a:off x="7668768" y="-190497"/>
            <a:ext cx="1475232" cy="1097643"/>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4294967295"/>
          </p:nvPr>
        </p:nvGraphicFramePr>
        <p:xfrm>
          <a:off x="152400" y="342900"/>
          <a:ext cx="1752600" cy="3164715"/>
        </p:xfrm>
        <a:graphic>
          <a:graphicData uri="http://schemas.openxmlformats.org/drawingml/2006/table">
            <a:tbl>
              <a:tblPr>
                <a:tableStyleId>{793D81CF-94F2-401A-BA57-92F5A7B2D0C5}</a:tableStyleId>
              </a:tblPr>
              <a:tblGrid>
                <a:gridCol w="1752600"/>
              </a:tblGrid>
              <a:tr h="370965">
                <a:tc>
                  <a:txBody>
                    <a:bodyPr/>
                    <a:lstStyle/>
                    <a:p>
                      <a:r>
                        <a:rPr lang="en-US" sz="1600" b="1" u="none" dirty="0" smtClean="0"/>
                        <a:t>Key Partners</a:t>
                      </a:r>
                    </a:p>
                    <a:p>
                      <a:endParaRPr lang="en-US" sz="1600" b="1" u="none" dirty="0"/>
                    </a:p>
                  </a:txBody>
                  <a:tcPr marT="38100" marB="38100"/>
                </a:tc>
              </a:tr>
              <a:tr h="2600835">
                <a:tc>
                  <a:txBody>
                    <a:bodyPr/>
                    <a:lstStyle/>
                    <a:p>
                      <a:pPr>
                        <a:buFont typeface="Arial" pitchFamily="34" charset="0"/>
                        <a:buChar char="•"/>
                      </a:pPr>
                      <a:r>
                        <a:rPr lang="en-US" sz="1600" dirty="0" smtClean="0"/>
                        <a:t> Analytics</a:t>
                      </a:r>
                      <a:r>
                        <a:rPr lang="en-US" sz="1600" baseline="0" dirty="0" smtClean="0"/>
                        <a:t> Professionals.</a:t>
                      </a:r>
                      <a:endParaRPr lang="en-US" sz="1600" dirty="0" smtClean="0"/>
                    </a:p>
                    <a:p>
                      <a:pPr>
                        <a:buFont typeface="Arial" pitchFamily="34" charset="0"/>
                        <a:buNone/>
                      </a:pPr>
                      <a:endParaRPr lang="en-US" sz="1600" dirty="0" smtClean="0"/>
                    </a:p>
                    <a:p>
                      <a:pPr>
                        <a:buFont typeface="Arial" pitchFamily="34" charset="0"/>
                        <a:buChar char="•"/>
                      </a:pPr>
                      <a:r>
                        <a:rPr lang="en-US" sz="1600" dirty="0" smtClean="0"/>
                        <a:t> Social Influencers.</a:t>
                      </a:r>
                    </a:p>
                    <a:p>
                      <a:pPr>
                        <a:buFont typeface="Arial" pitchFamily="34" charset="0"/>
                        <a:buChar char="•"/>
                      </a:pPr>
                      <a:endParaRPr lang="en-US" sz="1600" dirty="0" smtClean="0"/>
                    </a:p>
                    <a:p>
                      <a:pPr>
                        <a:buFont typeface="Arial" pitchFamily="34" charset="0"/>
                        <a:buChar char="•"/>
                      </a:pPr>
                      <a:r>
                        <a:rPr lang="en-US" sz="1600" dirty="0" smtClean="0"/>
                        <a:t> Brands and    Companies.</a:t>
                      </a:r>
                    </a:p>
                    <a:p>
                      <a:pPr>
                        <a:buFont typeface="Arial" pitchFamily="34" charset="0"/>
                        <a:buNone/>
                      </a:pPr>
                      <a:endParaRPr lang="en-US" sz="1600" dirty="0" smtClean="0"/>
                    </a:p>
                    <a:p>
                      <a:pPr>
                        <a:buFont typeface="Arial" pitchFamily="34" charset="0"/>
                        <a:buChar char="•"/>
                      </a:pPr>
                      <a:r>
                        <a:rPr lang="en-US" sz="1600" dirty="0" smtClean="0"/>
                        <a:t> Consumers.</a:t>
                      </a:r>
                      <a:endParaRPr lang="en-US" sz="1600" dirty="0"/>
                    </a:p>
                  </a:txBody>
                  <a:tcPr marT="38100" marB="38100"/>
                </a:tc>
              </a:tr>
            </a:tbl>
          </a:graphicData>
        </a:graphic>
      </p:graphicFrame>
      <p:graphicFrame>
        <p:nvGraphicFramePr>
          <p:cNvPr id="10" name="Table 9"/>
          <p:cNvGraphicFramePr>
            <a:graphicFrameLocks noGrp="1"/>
          </p:cNvGraphicFramePr>
          <p:nvPr/>
        </p:nvGraphicFramePr>
        <p:xfrm>
          <a:off x="1981200" y="342900"/>
          <a:ext cx="2209800" cy="3124200"/>
        </p:xfrm>
        <a:graphic>
          <a:graphicData uri="http://schemas.openxmlformats.org/drawingml/2006/table">
            <a:tbl>
              <a:tblPr>
                <a:tableStyleId>{793D81CF-94F2-401A-BA57-92F5A7B2D0C5}</a:tableStyleId>
              </a:tblPr>
              <a:tblGrid>
                <a:gridCol w="2209800"/>
              </a:tblGrid>
              <a:tr h="533400">
                <a:tc>
                  <a:txBody>
                    <a:bodyPr/>
                    <a:lstStyle/>
                    <a:p>
                      <a:r>
                        <a:rPr lang="en-US" sz="1600" b="1" dirty="0" smtClean="0"/>
                        <a:t>Key Activities</a:t>
                      </a:r>
                      <a:endParaRPr lang="en-US" sz="1600" b="1" dirty="0"/>
                    </a:p>
                  </a:txBody>
                  <a:tcPr marT="38100" marB="38100"/>
                </a:tc>
              </a:tr>
              <a:tr h="2590800">
                <a:tc>
                  <a:txBody>
                    <a:bodyPr/>
                    <a:lstStyle/>
                    <a:p>
                      <a:pPr>
                        <a:buFont typeface="Arial" pitchFamily="34" charset="0"/>
                        <a:buChar char="•"/>
                      </a:pPr>
                      <a:r>
                        <a:rPr lang="en-US" sz="1600" dirty="0" smtClean="0"/>
                        <a:t> Fetch reviews.</a:t>
                      </a:r>
                    </a:p>
                    <a:p>
                      <a:pPr>
                        <a:buFont typeface="Arial" pitchFamily="34" charset="0"/>
                        <a:buChar char="•"/>
                      </a:pPr>
                      <a:r>
                        <a:rPr lang="en-US" sz="1600" dirty="0" smtClean="0"/>
                        <a:t> Analyze reviews and provide insights from them.</a:t>
                      </a:r>
                    </a:p>
                    <a:p>
                      <a:pPr>
                        <a:buFont typeface="Arial" pitchFamily="34" charset="0"/>
                        <a:buChar char="•"/>
                      </a:pPr>
                      <a:r>
                        <a:rPr lang="en-US" sz="1600" dirty="0" smtClean="0"/>
                        <a:t> Digital</a:t>
                      </a:r>
                      <a:r>
                        <a:rPr lang="en-US" sz="1600" baseline="0" dirty="0" smtClean="0"/>
                        <a:t> Marketing.</a:t>
                      </a:r>
                      <a:endParaRPr lang="en-US" sz="1600" dirty="0" smtClean="0"/>
                    </a:p>
                    <a:p>
                      <a:pPr>
                        <a:buFont typeface="Arial" pitchFamily="34" charset="0"/>
                        <a:buNone/>
                      </a:pPr>
                      <a:endParaRPr lang="en-US" sz="1600" dirty="0"/>
                    </a:p>
                  </a:txBody>
                  <a:tcPr marT="38100" marB="38100"/>
                </a:tc>
              </a:tr>
            </a:tbl>
          </a:graphicData>
        </a:graphic>
      </p:graphicFrame>
      <p:graphicFrame>
        <p:nvGraphicFramePr>
          <p:cNvPr id="8" name="Table 7"/>
          <p:cNvGraphicFramePr>
            <a:graphicFrameLocks noGrp="1"/>
          </p:cNvGraphicFramePr>
          <p:nvPr/>
        </p:nvGraphicFramePr>
        <p:xfrm>
          <a:off x="1981200" y="2222500"/>
          <a:ext cx="2209800" cy="533400"/>
        </p:xfrm>
        <a:graphic>
          <a:graphicData uri="http://schemas.openxmlformats.org/drawingml/2006/table">
            <a:tbl>
              <a:tblPr>
                <a:tableStyleId>{793D81CF-94F2-401A-BA57-92F5A7B2D0C5}</a:tableStyleId>
              </a:tblPr>
              <a:tblGrid>
                <a:gridCol w="2209800"/>
              </a:tblGrid>
              <a:tr h="533400">
                <a:tc>
                  <a:txBody>
                    <a:bodyPr/>
                    <a:lstStyle/>
                    <a:p>
                      <a:r>
                        <a:rPr lang="en-US" sz="1600" b="1" dirty="0" smtClean="0"/>
                        <a:t>Key Resources</a:t>
                      </a:r>
                      <a:endParaRPr lang="en-US" sz="1600" b="1" dirty="0"/>
                    </a:p>
                  </a:txBody>
                  <a:tcPr marT="38100" marB="38100"/>
                </a:tc>
              </a:tr>
            </a:tbl>
          </a:graphicData>
        </a:graphic>
      </p:graphicFrame>
      <p:graphicFrame>
        <p:nvGraphicFramePr>
          <p:cNvPr id="11" name="Table 10"/>
          <p:cNvGraphicFramePr>
            <a:graphicFrameLocks noGrp="1"/>
          </p:cNvGraphicFramePr>
          <p:nvPr/>
        </p:nvGraphicFramePr>
        <p:xfrm>
          <a:off x="1981200" y="2540000"/>
          <a:ext cx="2209800" cy="1079500"/>
        </p:xfrm>
        <a:graphic>
          <a:graphicData uri="http://schemas.openxmlformats.org/drawingml/2006/table">
            <a:tbl>
              <a:tblPr>
                <a:tableStyleId>{793D81CF-94F2-401A-BA57-92F5A7B2D0C5}</a:tableStyleId>
              </a:tblPr>
              <a:tblGrid>
                <a:gridCol w="2209800"/>
              </a:tblGrid>
              <a:tr h="1079500">
                <a:tc>
                  <a:txBody>
                    <a:bodyPr/>
                    <a:lstStyle/>
                    <a:p>
                      <a:pPr>
                        <a:buFont typeface="Arial" pitchFamily="34" charset="0"/>
                        <a:buChar char="•"/>
                      </a:pPr>
                      <a:r>
                        <a:rPr lang="en-US" sz="1600" dirty="0" smtClean="0"/>
                        <a:t> Analytical Team.</a:t>
                      </a:r>
                    </a:p>
                    <a:p>
                      <a:pPr>
                        <a:buFont typeface="Arial" pitchFamily="34" charset="0"/>
                        <a:buChar char="•"/>
                      </a:pPr>
                      <a:r>
                        <a:rPr lang="en-US" sz="1600" dirty="0" smtClean="0"/>
                        <a:t> Tech platform.</a:t>
                      </a:r>
                    </a:p>
                    <a:p>
                      <a:pPr>
                        <a:buFont typeface="Arial" pitchFamily="34" charset="0"/>
                        <a:buChar char="•"/>
                      </a:pPr>
                      <a:r>
                        <a:rPr lang="en-US" sz="1600" dirty="0" smtClean="0"/>
                        <a:t> Talented</a:t>
                      </a:r>
                      <a:r>
                        <a:rPr lang="en-US" sz="1600" baseline="0" dirty="0" smtClean="0"/>
                        <a:t> Employee</a:t>
                      </a:r>
                    </a:p>
                    <a:p>
                      <a:pPr>
                        <a:buFont typeface="Arial" pitchFamily="34" charset="0"/>
                        <a:buChar char="•"/>
                      </a:pPr>
                      <a:r>
                        <a:rPr lang="en-US" sz="1600" baseline="0" dirty="0" smtClean="0"/>
                        <a:t> Reviewers.</a:t>
                      </a:r>
                      <a:endParaRPr lang="en-US" sz="1600" dirty="0" smtClean="0"/>
                    </a:p>
                  </a:txBody>
                  <a:tcPr marT="38100" marB="38100"/>
                </a:tc>
              </a:tr>
            </a:tbl>
          </a:graphicData>
        </a:graphic>
      </p:graphicFrame>
      <p:graphicFrame>
        <p:nvGraphicFramePr>
          <p:cNvPr id="12" name="Table 11"/>
          <p:cNvGraphicFramePr>
            <a:graphicFrameLocks noGrp="1"/>
          </p:cNvGraphicFramePr>
          <p:nvPr/>
        </p:nvGraphicFramePr>
        <p:xfrm>
          <a:off x="4267200" y="381000"/>
          <a:ext cx="1524000" cy="3771900"/>
        </p:xfrm>
        <a:graphic>
          <a:graphicData uri="http://schemas.openxmlformats.org/drawingml/2006/table">
            <a:tbl>
              <a:tblPr>
                <a:tableStyleId>{793D81CF-94F2-401A-BA57-92F5A7B2D0C5}</a:tableStyleId>
              </a:tblPr>
              <a:tblGrid>
                <a:gridCol w="1524000"/>
              </a:tblGrid>
              <a:tr h="3771900">
                <a:tc>
                  <a:txBody>
                    <a:bodyPr/>
                    <a:lstStyle/>
                    <a:p>
                      <a:r>
                        <a:rPr lang="en-US" sz="1600" dirty="0" smtClean="0"/>
                        <a:t>Value Proposition</a:t>
                      </a:r>
                    </a:p>
                    <a:p>
                      <a:endParaRPr lang="en-US" sz="1600" dirty="0" smtClean="0"/>
                    </a:p>
                    <a:p>
                      <a:pPr>
                        <a:buFont typeface="Arial" pitchFamily="34" charset="0"/>
                        <a:buChar char="•"/>
                      </a:pPr>
                      <a:r>
                        <a:rPr lang="en-US" sz="1600" dirty="0" smtClean="0"/>
                        <a:t> Platform connecting</a:t>
                      </a:r>
                      <a:r>
                        <a:rPr lang="en-US" sz="1600" baseline="0" dirty="0" smtClean="0"/>
                        <a:t> consumers and companies.</a:t>
                      </a:r>
                    </a:p>
                    <a:p>
                      <a:pPr>
                        <a:buFont typeface="Arial" pitchFamily="34" charset="0"/>
                        <a:buChar char="•"/>
                      </a:pPr>
                      <a:r>
                        <a:rPr lang="en-US" sz="1600" baseline="0" dirty="0" smtClean="0"/>
                        <a:t> Provides strategical input to companies.</a:t>
                      </a:r>
                    </a:p>
                    <a:p>
                      <a:pPr>
                        <a:buFont typeface="Arial" pitchFamily="34" charset="0"/>
                        <a:buChar char="•"/>
                      </a:pPr>
                      <a:r>
                        <a:rPr lang="en-US" sz="1600" baseline="0" dirty="0" smtClean="0"/>
                        <a:t> Earn money by giving reviews.</a:t>
                      </a:r>
                    </a:p>
                  </a:txBody>
                  <a:tcPr marT="38100" marB="38100"/>
                </a:tc>
              </a:tr>
            </a:tbl>
          </a:graphicData>
        </a:graphic>
      </p:graphicFrame>
      <p:graphicFrame>
        <p:nvGraphicFramePr>
          <p:cNvPr id="9" name="Table 8"/>
          <p:cNvGraphicFramePr>
            <a:graphicFrameLocks noGrp="1"/>
          </p:cNvGraphicFramePr>
          <p:nvPr/>
        </p:nvGraphicFramePr>
        <p:xfrm>
          <a:off x="4267207" y="342900"/>
          <a:ext cx="1523993" cy="563880"/>
        </p:xfrm>
        <a:graphic>
          <a:graphicData uri="http://schemas.openxmlformats.org/drawingml/2006/table">
            <a:tbl>
              <a:tblPr>
                <a:tableStyleId>{793D81CF-94F2-401A-BA57-92F5A7B2D0C5}</a:tableStyleId>
              </a:tblPr>
              <a:tblGrid>
                <a:gridCol w="1523993"/>
              </a:tblGrid>
              <a:tr h="495300">
                <a:tc>
                  <a:txBody>
                    <a:bodyPr/>
                    <a:lstStyle/>
                    <a:p>
                      <a:r>
                        <a:rPr lang="en-US" sz="1600" b="1" dirty="0" smtClean="0"/>
                        <a:t>Value Proposition</a:t>
                      </a:r>
                      <a:endParaRPr lang="en-US" sz="1600" b="1" dirty="0"/>
                    </a:p>
                  </a:txBody>
                  <a:tcPr marT="38100" marB="38100"/>
                </a:tc>
              </a:tr>
            </a:tbl>
          </a:graphicData>
        </a:graphic>
      </p:graphicFrame>
      <p:graphicFrame>
        <p:nvGraphicFramePr>
          <p:cNvPr id="13" name="Table 12"/>
          <p:cNvGraphicFramePr>
            <a:graphicFrameLocks noGrp="1"/>
          </p:cNvGraphicFramePr>
          <p:nvPr/>
        </p:nvGraphicFramePr>
        <p:xfrm>
          <a:off x="5867401" y="381000"/>
          <a:ext cx="1523999" cy="2758440"/>
        </p:xfrm>
        <a:graphic>
          <a:graphicData uri="http://schemas.openxmlformats.org/drawingml/2006/table">
            <a:tbl>
              <a:tblPr>
                <a:tableStyleId>{793D81CF-94F2-401A-BA57-92F5A7B2D0C5}</a:tableStyleId>
              </a:tblPr>
              <a:tblGrid>
                <a:gridCol w="1523999"/>
              </a:tblGrid>
              <a:tr h="2705100">
                <a:tc>
                  <a:txBody>
                    <a:bodyPr/>
                    <a:lstStyle/>
                    <a:p>
                      <a:r>
                        <a:rPr lang="en-US" sz="1600" dirty="0" smtClean="0"/>
                        <a:t>Customer relationship</a:t>
                      </a:r>
                    </a:p>
                    <a:p>
                      <a:endParaRPr lang="en-US" sz="1600" dirty="0" smtClean="0"/>
                    </a:p>
                    <a:p>
                      <a:pPr>
                        <a:buFont typeface="Arial" pitchFamily="34" charset="0"/>
                        <a:buChar char="•"/>
                      </a:pPr>
                      <a:r>
                        <a:rPr lang="en-US" sz="1600" dirty="0" smtClean="0"/>
                        <a:t> Review and</a:t>
                      </a:r>
                      <a:r>
                        <a:rPr lang="en-US" sz="1600" baseline="0" dirty="0" smtClean="0"/>
                        <a:t> rating system</a:t>
                      </a:r>
                    </a:p>
                    <a:p>
                      <a:pPr>
                        <a:buFont typeface="Arial" pitchFamily="34" charset="0"/>
                        <a:buChar char="•"/>
                      </a:pPr>
                      <a:r>
                        <a:rPr lang="en-US" sz="1600" baseline="0" dirty="0" smtClean="0"/>
                        <a:t> Personal assistance</a:t>
                      </a:r>
                    </a:p>
                    <a:p>
                      <a:pPr>
                        <a:buFont typeface="Arial" pitchFamily="34" charset="0"/>
                        <a:buChar char="•"/>
                      </a:pPr>
                      <a:r>
                        <a:rPr lang="en-US" sz="1600" baseline="0" dirty="0" smtClean="0"/>
                        <a:t> Transaction</a:t>
                      </a:r>
                    </a:p>
                    <a:p>
                      <a:pPr>
                        <a:buFont typeface="Arial" pitchFamily="34" charset="0"/>
                        <a:buChar char="•"/>
                      </a:pPr>
                      <a:r>
                        <a:rPr lang="en-US" sz="1600" baseline="0" dirty="0" smtClean="0"/>
                        <a:t> Long Term</a:t>
                      </a:r>
                    </a:p>
                    <a:p>
                      <a:pPr>
                        <a:buFont typeface="Arial" pitchFamily="34" charset="0"/>
                        <a:buChar char="•"/>
                      </a:pPr>
                      <a:r>
                        <a:rPr lang="en-US" sz="1600" baseline="0" dirty="0" smtClean="0"/>
                        <a:t> Automated  service.</a:t>
                      </a:r>
                    </a:p>
                  </a:txBody>
                  <a:tcPr marT="38100" marB="38100"/>
                </a:tc>
              </a:tr>
            </a:tbl>
          </a:graphicData>
        </a:graphic>
      </p:graphicFrame>
      <p:graphicFrame>
        <p:nvGraphicFramePr>
          <p:cNvPr id="14" name="Table 13"/>
          <p:cNvGraphicFramePr>
            <a:graphicFrameLocks noGrp="1"/>
          </p:cNvGraphicFramePr>
          <p:nvPr/>
        </p:nvGraphicFramePr>
        <p:xfrm>
          <a:off x="5867407" y="342900"/>
          <a:ext cx="1523993" cy="563880"/>
        </p:xfrm>
        <a:graphic>
          <a:graphicData uri="http://schemas.openxmlformats.org/drawingml/2006/table">
            <a:tbl>
              <a:tblPr>
                <a:tableStyleId>{793D81CF-94F2-401A-BA57-92F5A7B2D0C5}</a:tableStyleId>
              </a:tblPr>
              <a:tblGrid>
                <a:gridCol w="1523993"/>
              </a:tblGrid>
              <a:tr h="495299">
                <a:tc>
                  <a:txBody>
                    <a:bodyPr/>
                    <a:lstStyle/>
                    <a:p>
                      <a:r>
                        <a:rPr lang="en-US" sz="1600" b="1" dirty="0" smtClean="0"/>
                        <a:t>Customer Relationship</a:t>
                      </a:r>
                      <a:endParaRPr lang="en-US" sz="1600" b="1" dirty="0"/>
                    </a:p>
                  </a:txBody>
                  <a:tcPr marT="38100" marB="38100"/>
                </a:tc>
              </a:tr>
            </a:tbl>
          </a:graphicData>
        </a:graphic>
      </p:graphicFrame>
      <p:graphicFrame>
        <p:nvGraphicFramePr>
          <p:cNvPr id="15" name="Table 14"/>
          <p:cNvGraphicFramePr>
            <a:graphicFrameLocks noGrp="1"/>
          </p:cNvGraphicFramePr>
          <p:nvPr/>
        </p:nvGraphicFramePr>
        <p:xfrm>
          <a:off x="5867400" y="3543300"/>
          <a:ext cx="1524000" cy="563880"/>
        </p:xfrm>
        <a:graphic>
          <a:graphicData uri="http://schemas.openxmlformats.org/drawingml/2006/table">
            <a:tbl>
              <a:tblPr>
                <a:tableStyleId>{793D81CF-94F2-401A-BA57-92F5A7B2D0C5}</a:tableStyleId>
              </a:tblPr>
              <a:tblGrid>
                <a:gridCol w="1524000"/>
              </a:tblGrid>
              <a:tr h="495300">
                <a:tc>
                  <a:txBody>
                    <a:bodyPr/>
                    <a:lstStyle/>
                    <a:p>
                      <a:pPr>
                        <a:buFont typeface="Arial" pitchFamily="34" charset="0"/>
                        <a:buChar char="•"/>
                      </a:pPr>
                      <a:r>
                        <a:rPr lang="en-US" sz="1600" baseline="0" dirty="0" smtClean="0"/>
                        <a:t> </a:t>
                      </a:r>
                      <a:r>
                        <a:rPr lang="en-US" sz="1600" dirty="0" smtClean="0"/>
                        <a:t>Website</a:t>
                      </a:r>
                    </a:p>
                    <a:p>
                      <a:pPr>
                        <a:buFont typeface="Arial" pitchFamily="34" charset="0"/>
                        <a:buChar char="•"/>
                      </a:pPr>
                      <a:r>
                        <a:rPr lang="en-US" sz="1600" dirty="0" smtClean="0"/>
                        <a:t> App</a:t>
                      </a:r>
                      <a:endParaRPr lang="en-US" sz="1600" dirty="0"/>
                    </a:p>
                  </a:txBody>
                  <a:tcPr marT="38100" marB="38100"/>
                </a:tc>
              </a:tr>
            </a:tbl>
          </a:graphicData>
        </a:graphic>
      </p:graphicFrame>
      <p:graphicFrame>
        <p:nvGraphicFramePr>
          <p:cNvPr id="16" name="Table 15"/>
          <p:cNvGraphicFramePr>
            <a:graphicFrameLocks noGrp="1"/>
          </p:cNvGraphicFramePr>
          <p:nvPr/>
        </p:nvGraphicFramePr>
        <p:xfrm>
          <a:off x="5867409" y="3200401"/>
          <a:ext cx="1523992" cy="342899"/>
        </p:xfrm>
        <a:graphic>
          <a:graphicData uri="http://schemas.openxmlformats.org/drawingml/2006/table">
            <a:tbl>
              <a:tblPr>
                <a:tableStyleId>{793D81CF-94F2-401A-BA57-92F5A7B2D0C5}</a:tableStyleId>
              </a:tblPr>
              <a:tblGrid>
                <a:gridCol w="1523992"/>
              </a:tblGrid>
              <a:tr h="342899">
                <a:tc>
                  <a:txBody>
                    <a:bodyPr/>
                    <a:lstStyle/>
                    <a:p>
                      <a:r>
                        <a:rPr lang="en-US" sz="1600" b="1" dirty="0" smtClean="0"/>
                        <a:t>Channels</a:t>
                      </a:r>
                      <a:endParaRPr lang="en-US" sz="1600" b="1" dirty="0"/>
                    </a:p>
                  </a:txBody>
                  <a:tcPr marT="38100" marB="38100"/>
                </a:tc>
              </a:tr>
            </a:tbl>
          </a:graphicData>
        </a:graphic>
      </p:graphicFrame>
      <p:graphicFrame>
        <p:nvGraphicFramePr>
          <p:cNvPr id="17" name="Table 16"/>
          <p:cNvGraphicFramePr>
            <a:graphicFrameLocks noGrp="1"/>
          </p:cNvGraphicFramePr>
          <p:nvPr/>
        </p:nvGraphicFramePr>
        <p:xfrm>
          <a:off x="7467600" y="381000"/>
          <a:ext cx="1524000" cy="3771900"/>
        </p:xfrm>
        <a:graphic>
          <a:graphicData uri="http://schemas.openxmlformats.org/drawingml/2006/table">
            <a:tbl>
              <a:tblPr>
                <a:tableStyleId>{793D81CF-94F2-401A-BA57-92F5A7B2D0C5}</a:tableStyleId>
              </a:tblPr>
              <a:tblGrid>
                <a:gridCol w="1524000"/>
              </a:tblGrid>
              <a:tr h="3771900">
                <a:tc>
                  <a:txBody>
                    <a:bodyPr/>
                    <a:lstStyle/>
                    <a:p>
                      <a:r>
                        <a:rPr lang="en-US" sz="1600" dirty="0" smtClean="0"/>
                        <a:t>Customer Segment</a:t>
                      </a:r>
                    </a:p>
                    <a:p>
                      <a:endParaRPr lang="en-US" sz="1600" dirty="0" smtClean="0"/>
                    </a:p>
                    <a:p>
                      <a:pPr>
                        <a:buFont typeface="Arial" pitchFamily="34" charset="0"/>
                        <a:buChar char="•"/>
                      </a:pPr>
                      <a:r>
                        <a:rPr lang="en-US" sz="1600" dirty="0" smtClean="0"/>
                        <a:t> Reviewers</a:t>
                      </a:r>
                    </a:p>
                    <a:p>
                      <a:pPr>
                        <a:buFont typeface="Arial" pitchFamily="34" charset="0"/>
                        <a:buNone/>
                      </a:pPr>
                      <a:r>
                        <a:rPr lang="en-US" sz="1600" dirty="0" smtClean="0"/>
                        <a:t>Who wants to get paid by reviewing.</a:t>
                      </a:r>
                    </a:p>
                    <a:p>
                      <a:pPr>
                        <a:buFont typeface="Arial" pitchFamily="34" charset="0"/>
                        <a:buNone/>
                      </a:pPr>
                      <a:endParaRPr lang="en-US" sz="1600" dirty="0" smtClean="0"/>
                    </a:p>
                    <a:p>
                      <a:pPr>
                        <a:buFont typeface="Arial" pitchFamily="34" charset="0"/>
                        <a:buChar char="•"/>
                      </a:pPr>
                      <a:r>
                        <a:rPr lang="en-US" sz="1600" dirty="0" smtClean="0"/>
                        <a:t> Companies</a:t>
                      </a:r>
                      <a:r>
                        <a:rPr lang="en-US" sz="1600" baseline="0" dirty="0" smtClean="0"/>
                        <a:t> who wants to get those reviews and insights from them.</a:t>
                      </a:r>
                      <a:endParaRPr lang="en-US" sz="1600" dirty="0"/>
                    </a:p>
                  </a:txBody>
                  <a:tcPr marT="38100" marB="38100"/>
                </a:tc>
              </a:tr>
            </a:tbl>
          </a:graphicData>
        </a:graphic>
      </p:graphicFrame>
      <p:graphicFrame>
        <p:nvGraphicFramePr>
          <p:cNvPr id="19" name="Table 18"/>
          <p:cNvGraphicFramePr>
            <a:graphicFrameLocks noGrp="1"/>
          </p:cNvGraphicFramePr>
          <p:nvPr/>
        </p:nvGraphicFramePr>
        <p:xfrm>
          <a:off x="7467600" y="342900"/>
          <a:ext cx="1371600" cy="563880"/>
        </p:xfrm>
        <a:graphic>
          <a:graphicData uri="http://schemas.openxmlformats.org/drawingml/2006/table">
            <a:tbl>
              <a:tblPr>
                <a:tableStyleId>{793D81CF-94F2-401A-BA57-92F5A7B2D0C5}</a:tableStyleId>
              </a:tblPr>
              <a:tblGrid>
                <a:gridCol w="1371600"/>
              </a:tblGrid>
              <a:tr h="533400">
                <a:tc>
                  <a:txBody>
                    <a:bodyPr/>
                    <a:lstStyle/>
                    <a:p>
                      <a:r>
                        <a:rPr lang="en-US" sz="1600" b="1" dirty="0" smtClean="0"/>
                        <a:t>Customer</a:t>
                      </a:r>
                      <a:r>
                        <a:rPr lang="en-US" sz="1600" b="1" baseline="0" dirty="0" smtClean="0"/>
                        <a:t> Segment</a:t>
                      </a:r>
                      <a:endParaRPr lang="en-US" sz="1600" b="1" dirty="0"/>
                    </a:p>
                  </a:txBody>
                  <a:tcPr marT="38100" marB="38100"/>
                </a:tc>
              </a:tr>
            </a:tbl>
          </a:graphicData>
        </a:graphic>
      </p:graphicFrame>
      <p:graphicFrame>
        <p:nvGraphicFramePr>
          <p:cNvPr id="20" name="Table 19"/>
          <p:cNvGraphicFramePr>
            <a:graphicFrameLocks noGrp="1"/>
          </p:cNvGraphicFramePr>
          <p:nvPr/>
        </p:nvGraphicFramePr>
        <p:xfrm>
          <a:off x="228600" y="4686300"/>
          <a:ext cx="4267200" cy="876299"/>
        </p:xfrm>
        <a:graphic>
          <a:graphicData uri="http://schemas.openxmlformats.org/drawingml/2006/table">
            <a:tbl>
              <a:tblPr>
                <a:tableStyleId>{793D81CF-94F2-401A-BA57-92F5A7B2D0C5}</a:tableStyleId>
              </a:tblPr>
              <a:tblGrid>
                <a:gridCol w="4267200"/>
              </a:tblGrid>
              <a:tr h="876299">
                <a:tc>
                  <a:txBody>
                    <a:bodyPr/>
                    <a:lstStyle/>
                    <a:p>
                      <a:pPr algn="ctr"/>
                      <a:r>
                        <a:rPr lang="en-US" sz="1600" dirty="0" smtClean="0"/>
                        <a:t>1.Employee salary</a:t>
                      </a:r>
                      <a:r>
                        <a:rPr lang="en-US" sz="1600" baseline="0" dirty="0" smtClean="0"/>
                        <a:t> 2.Reviewer Payouts </a:t>
                      </a:r>
                    </a:p>
                    <a:p>
                      <a:pPr algn="ctr"/>
                      <a:r>
                        <a:rPr lang="en-US" sz="1600" baseline="0" dirty="0" smtClean="0"/>
                        <a:t>3. Ads&amp;Marketing  4.Tech Platform costs</a:t>
                      </a:r>
                      <a:endParaRPr lang="en-US" sz="1600" dirty="0"/>
                    </a:p>
                  </a:txBody>
                  <a:tcPr marT="38100" marB="38100"/>
                </a:tc>
              </a:tr>
            </a:tbl>
          </a:graphicData>
        </a:graphic>
      </p:graphicFrame>
      <p:graphicFrame>
        <p:nvGraphicFramePr>
          <p:cNvPr id="21" name="Table 20"/>
          <p:cNvGraphicFramePr>
            <a:graphicFrameLocks noGrp="1"/>
          </p:cNvGraphicFramePr>
          <p:nvPr/>
        </p:nvGraphicFramePr>
        <p:xfrm>
          <a:off x="2590800" y="4229100"/>
          <a:ext cx="3733800" cy="454926"/>
        </p:xfrm>
        <a:graphic>
          <a:graphicData uri="http://schemas.openxmlformats.org/drawingml/2006/table">
            <a:tbl>
              <a:tblPr>
                <a:tableStyleId>{793D81CF-94F2-401A-BA57-92F5A7B2D0C5}</a:tableStyleId>
              </a:tblPr>
              <a:tblGrid>
                <a:gridCol w="3733800"/>
              </a:tblGrid>
              <a:tr h="454926">
                <a:tc>
                  <a:txBody>
                    <a:bodyPr/>
                    <a:lstStyle/>
                    <a:p>
                      <a:pPr algn="ctr"/>
                      <a:r>
                        <a:rPr lang="en-US" sz="1600" b="1" dirty="0" smtClean="0"/>
                        <a:t>Cost</a:t>
                      </a:r>
                      <a:r>
                        <a:rPr lang="en-US" sz="1600" b="1" baseline="0" dirty="0" smtClean="0"/>
                        <a:t> Structure and Revenue Stream</a:t>
                      </a:r>
                      <a:endParaRPr lang="en-US" sz="1600" b="1" dirty="0"/>
                    </a:p>
                  </a:txBody>
                  <a:tcPr marT="38100" marB="38100"/>
                </a:tc>
              </a:tr>
            </a:tbl>
          </a:graphicData>
        </a:graphic>
      </p:graphicFrame>
      <p:graphicFrame>
        <p:nvGraphicFramePr>
          <p:cNvPr id="22" name="Table 21"/>
          <p:cNvGraphicFramePr>
            <a:graphicFrameLocks noGrp="1"/>
          </p:cNvGraphicFramePr>
          <p:nvPr/>
        </p:nvGraphicFramePr>
        <p:xfrm>
          <a:off x="4572000" y="4686300"/>
          <a:ext cx="4343400" cy="876300"/>
        </p:xfrm>
        <a:graphic>
          <a:graphicData uri="http://schemas.openxmlformats.org/drawingml/2006/table">
            <a:tbl>
              <a:tblPr>
                <a:tableStyleId>{793D81CF-94F2-401A-BA57-92F5A7B2D0C5}</a:tableStyleId>
              </a:tblPr>
              <a:tblGrid>
                <a:gridCol w="4343400"/>
              </a:tblGrid>
              <a:tr h="876300">
                <a:tc>
                  <a:txBody>
                    <a:bodyPr/>
                    <a:lstStyle/>
                    <a:p>
                      <a:pPr algn="ctr"/>
                      <a:r>
                        <a:rPr lang="en-US" sz="1600" dirty="0" smtClean="0"/>
                        <a:t>1. Paid membership</a:t>
                      </a:r>
                      <a:r>
                        <a:rPr lang="en-US" sz="1600" baseline="0" dirty="0" smtClean="0"/>
                        <a:t> of companies 2.Marketing of brands</a:t>
                      </a:r>
                      <a:endParaRPr lang="en-US" sz="1600" dirty="0"/>
                    </a:p>
                  </a:txBody>
                  <a:tcPr marT="38100" marB="38100"/>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38300"/>
            <a:ext cx="8763000" cy="3276600"/>
          </a:xfrm>
        </p:spPr>
        <p:txBody>
          <a:bodyPr>
            <a:normAutofit/>
          </a:bodyPr>
          <a:lstStyle/>
          <a:p>
            <a:r>
              <a:rPr lang="en-US" sz="2400" dirty="0" smtClean="0"/>
              <a:t>There is a huge gap between the consumers and brands</a:t>
            </a:r>
          </a:p>
          <a:p>
            <a:pPr>
              <a:buNone/>
            </a:pPr>
            <a:endParaRPr lang="en-US" sz="2400" dirty="0" smtClean="0"/>
          </a:p>
          <a:p>
            <a:r>
              <a:rPr lang="en-US" sz="2400" dirty="0" smtClean="0"/>
              <a:t>The companies don’t really get to know what the customers want from their product</a:t>
            </a:r>
          </a:p>
          <a:p>
            <a:pPr>
              <a:buNone/>
            </a:pPr>
            <a:endParaRPr lang="en-US" sz="2400" dirty="0" smtClean="0"/>
          </a:p>
          <a:p>
            <a:r>
              <a:rPr lang="en-US" sz="2400" dirty="0" smtClean="0"/>
              <a:t>Companies have failed to build trust with potential customers.</a:t>
            </a:r>
          </a:p>
          <a:p>
            <a:pPr>
              <a:buFont typeface="Wingdings" pitchFamily="2" charset="2"/>
              <a:buChar char="§"/>
            </a:pPr>
            <a:endParaRPr lang="en-US" sz="2800" b="1" dirty="0"/>
          </a:p>
        </p:txBody>
      </p:sp>
      <p:sp>
        <p:nvSpPr>
          <p:cNvPr id="8" name="Title 1"/>
          <p:cNvSpPr>
            <a:spLocks noGrp="1"/>
          </p:cNvSpPr>
          <p:nvPr>
            <p:ph type="title"/>
          </p:nvPr>
        </p:nvSpPr>
        <p:spPr>
          <a:xfrm>
            <a:off x="457200" y="508000"/>
            <a:ext cx="7162800" cy="762000"/>
          </a:xfrm>
        </p:spPr>
        <p:txBody>
          <a:bodyPr>
            <a:normAutofit fontScale="90000"/>
          </a:bodyPr>
          <a:lstStyle/>
          <a:p>
            <a:r>
              <a:rPr lang="en-US" sz="2700" dirty="0" smtClean="0">
                <a:solidFill>
                  <a:schemeClr val="tx1"/>
                </a:solidFill>
                <a:effectLst/>
                <a:latin typeface="Arial" pitchFamily="34" charset="0"/>
                <a:cs typeface="Arial" pitchFamily="34" charset="0"/>
              </a:rPr>
              <a:t>MARKET  OPPORTUNITY (Existing Problems)</a:t>
            </a:r>
            <a:endParaRPr lang="en-US" sz="2700" dirty="0">
              <a:solidFill>
                <a:schemeClr val="tx1"/>
              </a:solidFill>
              <a:effectLst/>
              <a:latin typeface="Arial" pitchFamily="34" charset="0"/>
              <a:cs typeface="Arial" pitchFamily="34" charset="0"/>
            </a:endParaRPr>
          </a:p>
        </p:txBody>
      </p:sp>
      <p:pic>
        <p:nvPicPr>
          <p:cNvPr id="9" name="Picture 4" descr="Related image"/>
          <p:cNvPicPr>
            <a:picLocks noChangeAspect="1" noChangeArrowheads="1"/>
          </p:cNvPicPr>
          <p:nvPr/>
        </p:nvPicPr>
        <p:blipFill>
          <a:blip r:embed="rId2"/>
          <a:srcRect/>
          <a:stretch>
            <a:fillRect/>
          </a:stretch>
        </p:blipFill>
        <p:spPr bwMode="auto">
          <a:xfrm>
            <a:off x="7668768" y="0"/>
            <a:ext cx="1475232" cy="1097643"/>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2055</TotalTime>
  <Words>1552</Words>
  <Application>Microsoft Office PowerPoint</Application>
  <PresentationFormat>On-screen Show (16:10)</PresentationFormat>
  <Paragraphs>608</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Concourse</vt:lpstr>
      <vt:lpstr>POINT OF VIEW </vt:lpstr>
      <vt:lpstr>PROBLEM STATEMENT</vt:lpstr>
      <vt:lpstr>MISSION STATEMENT</vt:lpstr>
      <vt:lpstr>TEAM  MEMBERS</vt:lpstr>
      <vt:lpstr>GROWTH EXPONENT</vt:lpstr>
      <vt:lpstr>Slide 6</vt:lpstr>
      <vt:lpstr>BUSINESS  CANVAS  MODEL</vt:lpstr>
      <vt:lpstr>Slide 8</vt:lpstr>
      <vt:lpstr>MARKET  OPPORTUNITY (Existing Problems)</vt:lpstr>
      <vt:lpstr>MARKET  OPPORTUNITY (Solutions)</vt:lpstr>
      <vt:lpstr>Competetion</vt:lpstr>
      <vt:lpstr>Our USP</vt:lpstr>
      <vt:lpstr>THE BUSINESS MODEL</vt:lpstr>
      <vt:lpstr>For Better Understanding</vt:lpstr>
      <vt:lpstr>Working of Our Application</vt:lpstr>
      <vt:lpstr>Working of Our Application</vt:lpstr>
      <vt:lpstr> SWOT ANALYSIS  (Strength, Weakness, Opportunity, Threats)</vt:lpstr>
      <vt:lpstr>Slide 18</vt:lpstr>
      <vt:lpstr>BUSINESS  FORECAST</vt:lpstr>
      <vt:lpstr>   CASE STUDY</vt:lpstr>
      <vt:lpstr>CASE STUDY – Problem 1</vt:lpstr>
      <vt:lpstr>CASE STUDY – Problem 1</vt:lpstr>
      <vt:lpstr>CASE STUDY – Problem 1</vt:lpstr>
      <vt:lpstr>CASE STUDY – Problem 2</vt:lpstr>
      <vt:lpstr>CASE STUDY – Problem 2</vt:lpstr>
      <vt:lpstr>CASE STUDY – Problem 2</vt:lpstr>
      <vt:lpstr>CASE STUDY – Problem 3</vt:lpstr>
      <vt:lpstr>CASE STUDY – Problem 3</vt:lpstr>
      <vt:lpstr>FINANCIAL  FORECAST - Investments</vt:lpstr>
      <vt:lpstr>FINANCIAL  FORECAST – Revenue Generation</vt:lpstr>
      <vt:lpstr>FINANCIAL  FORECAST – 1 Year</vt:lpstr>
      <vt:lpstr>FINANCIAL  FORECAST – Graphical</vt:lpstr>
      <vt:lpstr>RESOURCES</vt:lpstr>
      <vt:lpstr>MILESTONES</vt:lpstr>
      <vt:lpstr>THANK YOU  Wish it Luck!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208</cp:revision>
  <dcterms:created xsi:type="dcterms:W3CDTF">2019-06-27T06:50:13Z</dcterms:created>
  <dcterms:modified xsi:type="dcterms:W3CDTF">2020-01-23T19:46:28Z</dcterms:modified>
</cp:coreProperties>
</file>