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C2DF-223E-84D8-EC23-81B7959D4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59523-37FD-7FFE-134C-6021AA78B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64F7-51BF-D09B-3867-4BEAD20D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3F47-0583-49DC-A005-EF464258578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FE535-B106-2AAC-5CA7-01698937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9CEC-8061-232C-EA34-5A7539AC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3BE5-4FB9-4692-B65B-781968626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3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195C-C2DF-AB54-0F4A-695EE1EF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2A7E5-A8D9-73A6-7FF2-C1B7551A9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0ADD-4248-3B0C-4F7E-C3A714C6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3F47-0583-49DC-A005-EF464258578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0C618-8DB9-DF1D-DBB3-9A02400C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95A8B-5DFC-7343-33D4-EF797F0D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3BE5-4FB9-4692-B65B-781968626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7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71EBF-FBA4-3BEE-15FA-20F0993F7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1EE81-41D2-2177-925F-63B73736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0296C-9CD2-BA50-31B9-28CA5328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3F47-0583-49DC-A005-EF464258578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F5C2-453A-62E7-F2F7-7D419248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B2E33-C09A-DBF9-3D6D-DDF887F3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3BE5-4FB9-4692-B65B-781968626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DD94-42B0-0FB9-C28C-EF4E07AA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AF0-C1D1-D6CF-658F-4990043C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895C-17DA-0540-713A-304BD3E6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3F47-0583-49DC-A005-EF464258578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3194-6E5B-90F4-56DE-F53DFAFA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F439-480C-B054-6A3C-51ECB719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3BE5-4FB9-4692-B65B-781968626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7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A5F0-0C4C-54A0-D758-B48198EA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3A765-D334-24E4-CD24-FCB519698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120A-9657-B033-543E-54CD8CCD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3F47-0583-49DC-A005-EF464258578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0D64-F855-D522-57A8-D37A2EA0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F655-A318-D0A4-E089-A7AF1B0C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3BE5-4FB9-4692-B65B-781968626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52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D764-B40A-A727-5B5A-A36F37CD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3922-FF2E-837B-885C-AEAB9153B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DA290-FDE7-7F39-5A61-5FB5C2A11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D4D6E-2B86-5D23-C07E-686C9373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3F47-0583-49DC-A005-EF464258578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C6C21-3C0C-6DD4-AF41-BF0D4BDA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06CD-6152-3C86-577C-C8418E04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3BE5-4FB9-4692-B65B-781968626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1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80FF-48C0-C3B9-3ECC-C73C2402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22B01-DF97-C215-1A3F-F25E42ADA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6C360-423C-F779-06B7-476FA7EF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6C1F4-27F3-375C-0BF4-41E1EFA21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E3741-DC16-4695-AADA-CFE904E00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CCB55-CBA5-8A30-14D3-5C5C3D03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3F47-0583-49DC-A005-EF464258578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B10F8-8281-4CEB-89D2-3CA19910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18518-F9ED-AB65-5359-6C4B2B07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3BE5-4FB9-4692-B65B-781968626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AF0F-B75C-4CBB-B6F5-853FB5A8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06A3F-F846-37A2-E02E-2A34369B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3F47-0583-49DC-A005-EF464258578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94EFB-A120-E225-A1C1-66762AB7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8341-4D51-333F-5520-DEB23FAC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3BE5-4FB9-4692-B65B-781968626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0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AEC99-E52F-587B-FA75-EBF09FF8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3F47-0583-49DC-A005-EF464258578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CCCC7-9904-BDD8-26DA-0988A1F9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AB1CF-42C1-D361-748B-A1C8F9D0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3BE5-4FB9-4692-B65B-781968626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5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2FAC-42EC-CFDB-CDD5-D7780FCC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8442-6EC4-327C-7750-8C8CBA54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A6CAF-3425-0B36-B8D4-B6CB462FC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17F7-9CC7-BA5B-F616-449FC8CC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3F47-0583-49DC-A005-EF464258578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166DE-3C55-13C6-4F7F-DCB48C0C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61F22-DBE4-A9C0-F32D-C7ED17F8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3BE5-4FB9-4692-B65B-781968626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91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6D74-A9E2-EEDB-28D7-3DE7365D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E77A3-541F-F414-5CB0-D99DD7097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A608C-E374-6233-D62A-DD762707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A2724-222D-66F6-379C-6B3D1E94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3F47-0583-49DC-A005-EF464258578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FA64-F526-EBD7-0798-71729822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2E043-62FE-EC3C-A32A-FD64FCEC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3BE5-4FB9-4692-B65B-781968626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87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6E18A-AF00-EE93-B534-81962367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7A42C-D0C2-61CF-D695-22FAFC4C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71AC-301D-9868-E895-8275A1149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E3F47-0583-49DC-A005-EF464258578B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504E-1E41-FF37-2A7B-83E1CD476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0FC1-D691-50FC-7610-FBA0A4B97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B03BE5-4FB9-4692-B65B-781968626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20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character with a white board&#10;&#10;Description automatically generated with medium confidence">
            <a:extLst>
              <a:ext uri="{FF2B5EF4-FFF2-40B4-BE49-F238E27FC236}">
                <a16:creationId xmlns:a16="http://schemas.microsoft.com/office/drawing/2014/main" id="{E7113F94-B62E-5CFC-2A5C-2EBBDC699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1F68903-D97E-3158-16C7-B009BC103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2393"/>
            <a:ext cx="9144000" cy="858416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5594563-559D-93FE-015A-ED5F874B0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9306"/>
            <a:ext cx="9144000" cy="2878494"/>
          </a:xfrm>
        </p:spPr>
        <p:txBody>
          <a:bodyPr/>
          <a:lstStyle/>
          <a:p>
            <a:r>
              <a:rPr lang="en-US" dirty="0"/>
              <a:t>Analyze customer behavior and transaction patterns of credit card users to identify key revenue drivers, understand customer demographics and spending habits, and optimize credit card offerings and customer engagement strategies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40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6B69-736D-2723-1864-98CC94F3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AAA5E1-B6DE-2AF0-058E-B422B4985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2761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43CC-7851-E4AF-35BE-3F0280BA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E3644-80BA-643B-4F97-93CBB00C9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20898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character with a white board&#10;&#10;Description automatically generated with medium confidence">
            <a:extLst>
              <a:ext uri="{FF2B5EF4-FFF2-40B4-BE49-F238E27FC236}">
                <a16:creationId xmlns:a16="http://schemas.microsoft.com/office/drawing/2014/main" id="{CB54D18F-20E1-4ECD-3960-32BA8E229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03A04-8FA5-80C4-319B-4300BF9F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952"/>
            <a:ext cx="10515600" cy="475764"/>
          </a:xfrm>
        </p:spPr>
        <p:txBody>
          <a:bodyPr>
            <a:normAutofit fontScale="90000"/>
          </a:bodyPr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3E0D-8FAC-2C9B-A927-9F46379A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8"/>
            <a:ext cx="8912290" cy="499197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Bill payments and entertainment sources contribute most to the revenue.</a:t>
            </a:r>
          </a:p>
          <a:p>
            <a:r>
              <a:rPr lang="en-US" dirty="0"/>
              <a:t> Graduate customers and  Businessmen and white-collar professionals are significant revenue drivers. However, self- employed and Govt. workers also show a strong contribution to the revenue.</a:t>
            </a:r>
          </a:p>
          <a:p>
            <a:r>
              <a:rPr lang="en-US" dirty="0"/>
              <a:t>Revenue and transaction volumes are highest in the 3</a:t>
            </a:r>
            <a:r>
              <a:rPr lang="en-US" baseline="30000" dirty="0"/>
              <a:t>rd</a:t>
            </a:r>
            <a:r>
              <a:rPr lang="en-US" dirty="0"/>
              <a:t> quarter although the revenue distribution across the quarters is almost even. Quarter 4 accounts for lowest transactions.</a:t>
            </a:r>
          </a:p>
          <a:p>
            <a:r>
              <a:rPr lang="en-US" dirty="0"/>
              <a:t>Blue cards are the most utilized cards.</a:t>
            </a:r>
          </a:p>
          <a:p>
            <a:r>
              <a:rPr lang="en-US" dirty="0"/>
              <a:t>Texas, New York and California are the top contributors of revenue.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25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character with a white board&#10;&#10;Description automatically generated with medium confidence">
            <a:extLst>
              <a:ext uri="{FF2B5EF4-FFF2-40B4-BE49-F238E27FC236}">
                <a16:creationId xmlns:a16="http://schemas.microsoft.com/office/drawing/2014/main" id="{A1E051F7-E008-2C66-CE7A-70A21DCB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31E0C1-9553-3888-54B8-C399B6DC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290"/>
            <a:ext cx="10515600" cy="597060"/>
          </a:xfrm>
        </p:spPr>
        <p:txBody>
          <a:bodyPr>
            <a:normAutofit fontScale="90000"/>
          </a:bodyPr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B834-DDBC-A56F-5AAB-0D319D29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7"/>
            <a:ext cx="8669694" cy="5010636"/>
          </a:xfrm>
        </p:spPr>
        <p:txBody>
          <a:bodyPr/>
          <a:lstStyle/>
          <a:p>
            <a:r>
              <a:rPr lang="en-US" sz="2600" dirty="0"/>
              <a:t>Males contribute slightly more revenue (54.64%) compared to females. </a:t>
            </a:r>
          </a:p>
          <a:p>
            <a:r>
              <a:rPr lang="en-US" sz="2600" dirty="0"/>
              <a:t>Married customers contribute the most revenue ($28M), followed by single customers ($23M).</a:t>
            </a:r>
          </a:p>
          <a:p>
            <a:r>
              <a:rPr lang="en-US" sz="2600" dirty="0"/>
              <a:t>The 40–49 age group is the largest contributor to revenue, followed by the 50–59 group. </a:t>
            </a:r>
          </a:p>
          <a:p>
            <a:r>
              <a:rPr lang="en-US" sz="2600" dirty="0"/>
              <a:t>Customers earning above $70K dominate revenue contributions.</a:t>
            </a:r>
          </a:p>
          <a:p>
            <a:r>
              <a:rPr lang="en-US" sz="2600" dirty="0"/>
              <a:t>The 40–49 age group has the highest delinquent accounts and utilization ratio (0.279). Customers above 60 also show rising utilization ratios indicating over reliance on credit.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11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Problem Statement</vt:lpstr>
      <vt:lpstr>PowerPoint Presentation</vt:lpstr>
      <vt:lpstr>PowerPoint Presentation</vt:lpstr>
      <vt:lpstr>Insights:</vt:lpstr>
      <vt:lpstr>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Saha</dc:creator>
  <cp:lastModifiedBy>Bishal Saha</cp:lastModifiedBy>
  <cp:revision>1</cp:revision>
  <dcterms:created xsi:type="dcterms:W3CDTF">2024-11-24T12:46:38Z</dcterms:created>
  <dcterms:modified xsi:type="dcterms:W3CDTF">2024-11-24T12:47:17Z</dcterms:modified>
</cp:coreProperties>
</file>