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15E9-45A5-004B-A5D5-44B7CBCD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EFBA0-3B0A-FC49-A67C-2B07F4B7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4455-D815-B9E3-2FDC-8C230702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8FF4-2D32-25F2-1E6A-8BAC9B24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D866-7295-997E-D22D-361D92AE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3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0684-75F4-6039-AAAB-A27C60A0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72C6-C2AA-C76C-C0D6-86272BA0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BE8B-EB11-A2B2-6FB4-D1B3635C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D41-90BC-738C-CE54-2DDA3252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ACE4-ED63-A302-449E-5F514452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3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FBB5E-4CC4-067A-6F8E-1A444486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57357-7543-C722-C7D4-150F2BF1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7CC0-F895-9CA4-3FB2-EC7E7BBA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8F3C-7193-A7C7-94B2-BD7CD791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37C7-F197-BD3E-4427-E706D203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5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5672-4AE6-2FFB-866C-229D478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CDF2-FB31-846E-07A6-3D59B536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714A-06FD-7B3D-7543-E93B282B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65DF-055C-1A3C-B237-63461D27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F722-5301-6568-7432-252896F7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6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3028-B0B9-75D9-482A-CD8A2200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73B50-EF97-EDCB-E462-20E31EC6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173F-4234-9A49-C9E3-B3CEC517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A1EB-05C3-9AAE-B694-280854E7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A176-4417-0F64-81A1-E4514B5C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CAD-95E1-CE1B-A12C-B8F1157E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B23B-F35E-3092-47F7-D488CFB3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6729C-7DD4-C4CB-9FD2-377D7185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43730-CA4F-0B5C-D17C-FE043BD6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21444-FC4C-2ECB-50A1-0649A7F2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06878-F82F-406A-D9DB-619361DE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1702-DDC7-4FA3-662F-11D0653D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268C-CBAE-415D-F27E-325CFA96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1E8FE-E9C6-51A3-3911-2C6A5D35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59CE3-30CA-E51F-32A3-691018378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0FCAC-6D1B-16DC-3B31-7E210FFD8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CF1DA-4011-5144-B27E-479F3E30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774CE-C6A2-A688-C844-EE20CB89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1E310-935F-4663-23A5-D64E6FBF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BCBE-D2FB-A479-EA2C-AC7F9C9B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09DF3-ED0E-8BCB-E5FC-AD809F57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D848-180B-B41C-2B46-A2364485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79213-268D-E74F-206D-A99C8CD0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4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F59CA-BB39-F9F1-7E92-875421D7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553F4-71BA-8929-34EC-AA2ACE56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77EB-630E-A123-D879-781A5179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2EBA-8132-C738-D13A-A570E6EA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E1DF-7ACD-D2FB-F5EA-B58611831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41D66-4330-B91B-67B7-20A76C34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D2647-28A5-40D8-13E4-998922F5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71DA-61FF-C956-5416-53DBE6EA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5F666-376E-A41B-1A3A-6305786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7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14D4-CFA3-FDD9-22C5-10D9CF6F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D74DD-7C9A-0AD8-035E-504A25A18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5A70B-F6AC-568E-7A71-97B07B3E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08BA-E49C-A0E9-2FE7-440A811C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95FF-E494-7C49-7BE0-92B9582C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53B17-4513-CC8D-D1E8-2145D538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8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385B5-2A29-74B3-F5F7-0DA7B1BE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B8FD-74EE-9E19-9121-DECAA439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514FA-D00D-5969-5A86-56336B696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7C78C-034F-471F-9790-C276C134010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41A5-2480-4940-6050-8ACC5D27D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4D18-B021-AD31-E3F5-4BBE3B156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B73F5-82E6-4DAD-8C22-F3DD7AF25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0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943BCE23-8A8B-8F4B-694E-61F538F4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0DDA9-E157-3CDC-90B5-4FB0ED90D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3255961"/>
          </a:xfrm>
        </p:spPr>
        <p:txBody>
          <a:bodyPr/>
          <a:lstStyle/>
          <a:p>
            <a:r>
              <a:rPr lang="en-IN" sz="4000" u="sng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IBM HR Analytics Employee Attrition &amp; Performance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C3823-D52F-59F5-6D2C-D447DDB8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571"/>
            <a:ext cx="9144000" cy="2965836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u="sng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 Current Turnover Rates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Gain a comprehensive understanding of the current employee turnover rate and analyse the demographic distribution of attrition by age, gender, education, department and job role.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Key Factors Influencing Turnover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Examine the main factors contributing to employee attrition, including job satisfaction indicators (job involvement and work-life balance, salary factors (monthly income and salary hikes), and benefit factors (stock option levels), to uncover patterns and correlations that drive higher attrition rates.</a:t>
            </a:r>
          </a:p>
          <a:p>
            <a:endParaRPr lang="en-IN" dirty="0"/>
          </a:p>
        </p:txBody>
      </p:sp>
      <p:pic>
        <p:nvPicPr>
          <p:cNvPr id="7" name="Picture 6" descr="A blue and white striped logo&#10;&#10;Description automatically generated">
            <a:extLst>
              <a:ext uri="{FF2B5EF4-FFF2-40B4-BE49-F238E27FC236}">
                <a16:creationId xmlns:a16="http://schemas.microsoft.com/office/drawing/2014/main" id="{3182A1FF-3FB7-4364-2819-5074B21EA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97" y="46830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3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B69A-73C4-E2A1-4E7C-4D142D1A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61175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Visualizes demographic and departmental attrition trends to identify high-risk employee segments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1ABA86-4603-A05F-82FB-E22F574CF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906"/>
            <a:ext cx="12192000" cy="6516093"/>
          </a:xfrm>
        </p:spPr>
      </p:pic>
    </p:spTree>
    <p:extLst>
      <p:ext uri="{BB962C8B-B14F-4D97-AF65-F5344CB8AC3E}">
        <p14:creationId xmlns:p14="http://schemas.microsoft.com/office/powerpoint/2010/main" val="33759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5062-59CB-E990-E0C9-AD894AE8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3224"/>
          </a:xfrm>
        </p:spPr>
        <p:txBody>
          <a:bodyPr/>
          <a:lstStyle/>
          <a:p>
            <a:pPr algn="ctr"/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 the impact of job satisfaction, compensation, and work-life balance on employee turnover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58CD6B-6D36-6880-222C-342DC04CB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858"/>
            <a:ext cx="12191999" cy="6508142"/>
          </a:xfrm>
        </p:spPr>
      </p:pic>
    </p:spTree>
    <p:extLst>
      <p:ext uri="{BB962C8B-B14F-4D97-AF65-F5344CB8AC3E}">
        <p14:creationId xmlns:p14="http://schemas.microsoft.com/office/powerpoint/2010/main" val="236833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6355-3254-C504-00C2-8F4B0ED5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49858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Assesses the role of career growth opportunities and tenure in driving attrition rates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15B0B5-071F-72F0-3748-C05086BBE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858"/>
            <a:ext cx="12192000" cy="6567777"/>
          </a:xfrm>
        </p:spPr>
      </p:pic>
    </p:spTree>
    <p:extLst>
      <p:ext uri="{BB962C8B-B14F-4D97-AF65-F5344CB8AC3E}">
        <p14:creationId xmlns:p14="http://schemas.microsoft.com/office/powerpoint/2010/main" val="310417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79BB34F4-CD6B-41CF-69E4-FC1E96DE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39C43-4B39-251F-6476-B3AD69E4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174929"/>
            <a:ext cx="11099358" cy="506108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4182-FA72-623C-093A-F5B6D958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41" y="1073426"/>
            <a:ext cx="11759979" cy="5609645"/>
          </a:xfrm>
        </p:spPr>
        <p:txBody>
          <a:bodyPr>
            <a:normAutofit fontScale="85000" lnSpcReduction="10000"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Gender: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Male employees have a higher attrition rate (63.29%) compared to females.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Marital Status: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Single employees (50.63%) exhibit higher attrition than married or divorced ones, indicating potential dissatisfaction among unmarried employees.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 Roles: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Laboratory Technicians and Sales Executives experience the highest attrition, highlighting a potential need to investigate these roles' work conditions or challenges.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Most attrition occurs among employees with a Bachelor's degree, suggesting they may seek higher education or better opportunities.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 Field: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high attrition rate among employees with a background in Life Sciences reflects potential dissatisfaction or challenges specific to their roles or opportunities within the organization.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 Group: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majority of attrition is concentrated in the 18-30 age group, possibly reflecting career exploration or dissatisfaction among younger employees.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Departments: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Research &amp; Development and Sales departments have the highest turnover rates, calling for targeted interventions in these areas.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Travel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Employees who travel rarely show the highest attrition (65.82%), implying potential stress related to infrequent but disruptive travel.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Income Category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Employees earning between 1k-3k monthly experience the highest attrition, indicating dissatisfaction with low wages.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38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0AFE3F3B-4693-5132-9C8C-AA03D72C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7CCD5-1D88-412D-E183-9BFCB5D3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19271"/>
            <a:ext cx="11155017" cy="492979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97BE-F52E-BEF7-5F35-74C19806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" y="858741"/>
            <a:ext cx="11449878" cy="5879988"/>
          </a:xfrm>
        </p:spPr>
        <p:txBody>
          <a:bodyPr>
            <a:normAutofit fontScale="85000" lnSpcReduction="10000"/>
          </a:bodyPr>
          <a:lstStyle/>
          <a:p>
            <a:pPr marL="457200">
              <a:lnSpc>
                <a:spcPct val="107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Income Category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Employees earning between 1k-3k monthly experience the highest attrition, indicating dissatisfaction with low wages.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 Satisfaction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Employees with high job satisfaction leave more frequently, reflecting potential lack of growth while it is second highest of low job satisfaction indicating disengagement or workplace dissatisfaction.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Work-Life Balance: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attrition for "better" and "good" work-life balance suggests that while balance is adequate, employees may leave for reasons like career growth, pay, or external opportunities.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Environment Satisfaction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Employees with low satisfaction in their work environment exhibit the highest turnover, pointing to workplace improvements as a key retention strategy.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Stock Option Level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High attrition at stock option level 0 indicates employees may feel undervalued or lack financial incentives to stay, prompting them to seek better benefits elsewhere.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Salary Hike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Moderate salary hikes (13%-16%) are associated with higher attrition, suggesting salary increases alone may not suffice to retain employees.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Years at Company: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Most attrition occurs within the first five years, with a significant drop after that, highlighting onboarding and early engagement as critical phases.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Years Since Last Promotion: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9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who have not been promoted within 1-5 years are more likely to leave, underlining the importance of timely career advancement opportunities.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Years with Current Manager: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Short tenures with a current manager (0-1 year) have the highest attrition, indicating potential gaps in leadership or alignment.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Role Duration: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Employees in roles for 0-5 years leave at a higher rate, suggesting a need for role variety and progression.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93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IBM HR Analytics Employee Attrition &amp; Performance </vt:lpstr>
      <vt:lpstr>Visualizes demographic and departmental attrition trends to identify high-risk employee segments</vt:lpstr>
      <vt:lpstr>Evaluates the impact of job satisfaction, compensation, and work-life balance on employee turnover</vt:lpstr>
      <vt:lpstr>Assesses the role of career growth opportunities and tenure in driving attrition rates</vt:lpstr>
      <vt:lpstr>Insights:</vt:lpstr>
      <vt:lpstr>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Bishal Saha</cp:lastModifiedBy>
  <cp:revision>1</cp:revision>
  <dcterms:created xsi:type="dcterms:W3CDTF">2024-11-27T15:20:44Z</dcterms:created>
  <dcterms:modified xsi:type="dcterms:W3CDTF">2024-11-27T15:20:57Z</dcterms:modified>
</cp:coreProperties>
</file>