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98FC6-F63D-7B76-E402-FEB7F385A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BBA868-0D0D-118E-5FAD-56FAD6592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248B8-1DF5-13E4-6B48-01F8C2CEB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2D364-0BAD-427D-A53E-20E42ADF9923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11B35-9C7D-DFB5-BD36-87A6F27FC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0D55F-D5CF-55B6-4578-1482C8719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5686-7F95-487C-B389-528DE7EAD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6220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DAFEC-ED53-62CE-3FFB-BF0A8E525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41D124-3954-9227-2CF8-F2A67971F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D20C8-ACE2-572B-E9A8-71466533C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2D364-0BAD-427D-A53E-20E42ADF9923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D6E45-D8E5-C6BB-87DD-C96E33C78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E94FD-EEDA-95F1-43B1-FF7061BD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5686-7F95-487C-B389-528DE7EAD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209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8D3264-7DAE-28E7-4F0E-BC8B175796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BEE0D-CB7D-E134-5769-0C34BEB2D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46D2A-B547-35AC-559D-1F0FFD2B0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2D364-0BAD-427D-A53E-20E42ADF9923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154A6-3641-CD3F-F214-BF989F362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7F2A3-DA26-53E8-D75A-A03226C49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5686-7F95-487C-B389-528DE7EAD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649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4C659-5005-E335-DDDF-8D4502935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54301-82E1-EFD0-EDAB-D09A2229C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000C9-91A2-F4AC-0112-461341D91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2D364-0BAD-427D-A53E-20E42ADF9923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659A1-22BC-5832-534C-300310709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BDDAE-1465-FD18-948E-717AA1B3A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5686-7F95-487C-B389-528DE7EAD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087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34D3A-9034-703B-2794-A0FB70108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2A74A-3D42-39F4-098E-C2407DD4D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563DF-92AF-0143-02F6-905804845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2D364-0BAD-427D-A53E-20E42ADF9923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D3D52-D5A8-D7E8-6BD8-5B2974E0A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FB574-1B32-3F77-59B8-D166C1895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5686-7F95-487C-B389-528DE7EAD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394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D02D9-7434-B65C-68DB-8A9FA97B2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39020-0572-8C41-B14E-E07F9473C3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42758F-4E49-70BD-16D1-128D76546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622938-6593-7011-02F6-E5E379687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2D364-0BAD-427D-A53E-20E42ADF9923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26778-9BB8-17B2-E905-3C5B84E33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A550C-4270-E70C-61B1-321AC697E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5686-7F95-487C-B389-528DE7EAD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983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5A280-2527-D5E1-E6C8-B628D401C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EBE5D-5396-0D7B-9E5D-850CB9432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FB53FE-BD4C-A6BC-C90F-A5C7D3086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20353F-79CD-16CC-84CE-587869A4D7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48E543-8A28-642A-B937-3FCF3CC0A9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386E77-9E2F-3776-185A-86B08EEBD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2D364-0BAD-427D-A53E-20E42ADF9923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3221F0-9073-2064-F29F-3EA506339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37B400-AED4-4B9F-BB2C-F4EFA64EE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5686-7F95-487C-B389-528DE7EAD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686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F0285-38E3-042A-24E6-2DB69B298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AF88DA-5D8F-7020-40F5-B1D5C1C3B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2D364-0BAD-427D-A53E-20E42ADF9923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1993BE-8684-D6B1-DF25-D9DC29963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FE061-C398-6332-81E2-58343DC8C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5686-7F95-487C-B389-528DE7EAD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912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D2A478-3433-4B4F-9BA3-1F89C04DB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2D364-0BAD-427D-A53E-20E42ADF9923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DBF1EA-4001-A750-CC41-0EFB52B19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C58D1-35B4-3099-FD71-B47FF725C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5686-7F95-487C-B389-528DE7EAD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406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4EF0A-6EA8-9601-EEBB-18827D300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1380A-FBE5-38F3-0CCD-68EAE7160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D676F2-BC4D-2550-6416-2D1B61D3B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92EA4-8D51-F996-D0D9-A6EA5CA5D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2D364-0BAD-427D-A53E-20E42ADF9923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D5094-8F4D-2C4A-6EB0-C7751DB2B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44C2B-7616-61F5-F7E6-F995664B1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5686-7F95-487C-B389-528DE7EAD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990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B7464-7904-39FF-CC06-248050559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41E570-3E13-5B87-C551-0D3BEB6EC0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AD92B5-7A58-B84A-D7CA-AB64CEADB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020BB-B02B-6D33-4E48-0C8817FB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2D364-0BAD-427D-A53E-20E42ADF9923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F92CD-615A-BF98-7EFC-53C064DDA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FF3EF-6B24-E132-1448-535E607F3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5686-7F95-487C-B389-528DE7EAD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007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A0B917-1F49-6119-4644-7FB9BB0B4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98779-FAA3-D60B-1CB6-66D8F48DD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A3739-71DB-49D9-7833-946AF3FB79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92D364-0BAD-427D-A53E-20E42ADF9923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C5D65-48A2-346C-041A-A6E45C9CE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B5D66-AC6A-9A55-AE2B-F7801C11F3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D45686-7F95-487C-B389-528DE7EAD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591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nk and blue gradient">
            <a:extLst>
              <a:ext uri="{FF2B5EF4-FFF2-40B4-BE49-F238E27FC236}">
                <a16:creationId xmlns:a16="http://schemas.microsoft.com/office/drawing/2014/main" id="{448B9177-66A8-9B2A-9743-FA3F7CF02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4A1EB6-FB37-A6F6-1703-8AD2EA30C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077" y="238539"/>
            <a:ext cx="11402171" cy="4524292"/>
          </a:xfrm>
        </p:spPr>
        <p:txBody>
          <a:bodyPr>
            <a:normAutofit/>
          </a:bodyPr>
          <a:lstStyle/>
          <a:p>
            <a:r>
              <a:rPr lang="en-IN" dirty="0"/>
              <a:t>OCD PATIENTS DEMOGRAPHICS </a:t>
            </a:r>
            <a:br>
              <a:rPr lang="en-IN" dirty="0"/>
            </a:br>
            <a:r>
              <a:rPr lang="en-IN" dirty="0"/>
              <a:t>&amp; </a:t>
            </a:r>
            <a:br>
              <a:rPr lang="en-IN" dirty="0"/>
            </a:br>
            <a:r>
              <a:rPr lang="en-IN" dirty="0"/>
              <a:t>CLINICAL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0762F4-2842-545F-EF0D-75209F5D0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3324" y="715617"/>
            <a:ext cx="10137914" cy="4945713"/>
          </a:xfrm>
        </p:spPr>
        <p:txBody>
          <a:bodyPr>
            <a:normAutofit/>
          </a:bodyPr>
          <a:lstStyle/>
          <a:p>
            <a:r>
              <a:rPr lang="en-IN" dirty="0"/>
              <a:t>PROJECT TITLE</a:t>
            </a:r>
          </a:p>
        </p:txBody>
      </p:sp>
    </p:spTree>
    <p:extLst>
      <p:ext uri="{BB962C8B-B14F-4D97-AF65-F5344CB8AC3E}">
        <p14:creationId xmlns:p14="http://schemas.microsoft.com/office/powerpoint/2010/main" val="1450693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nk and blue gradient">
            <a:extLst>
              <a:ext uri="{FF2B5EF4-FFF2-40B4-BE49-F238E27FC236}">
                <a16:creationId xmlns:a16="http://schemas.microsoft.com/office/drawing/2014/main" id="{A3EE34A5-362E-3D9C-4E76-6D9693C54A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198"/>
            <a:ext cx="12191999" cy="686319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ED05D6-3366-7640-2322-8801C5C42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868" y="365124"/>
            <a:ext cx="9525662" cy="5534743"/>
          </a:xfrm>
        </p:spPr>
        <p:txBody>
          <a:bodyPr/>
          <a:lstStyle/>
          <a:p>
            <a:pPr algn="ctr"/>
            <a:r>
              <a:rPr lang="en-IN" dirty="0"/>
              <a:t>PROBLEM STATEMENT</a:t>
            </a:r>
            <a:br>
              <a:rPr lang="en-IN" dirty="0"/>
            </a:br>
            <a:br>
              <a:rPr lang="en-IN" dirty="0"/>
            </a:br>
            <a:r>
              <a:rPr lang="en-IN" sz="2400" dirty="0">
                <a:latin typeface="Aptos" panose="020B0004020202020204" pitchFamily="34" charset="0"/>
                <a:cs typeface="Times New Roman" panose="02020603050405020304" pitchFamily="18" charset="0"/>
              </a:rPr>
              <a:t>P</a:t>
            </a:r>
            <a:r>
              <a:rPr lang="en-IN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erform an exploratory data analysis (EDA) on a dataset containing demographic and clinical data of OCD patients. The analysis will focus on understanding the relationships between various demographic factors and clinical outcomes.</a:t>
            </a:r>
            <a:br>
              <a:rPr lang="en-IN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8559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363F5-749F-B158-3C3A-C493D577B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29370"/>
          </a:xfrm>
        </p:spPr>
        <p:txBody>
          <a:bodyPr>
            <a:normAutofit/>
          </a:bodyPr>
          <a:lstStyle/>
          <a:p>
            <a:pPr algn="ctr"/>
            <a:r>
              <a:rPr lang="en-IN" sz="18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</a:t>
            </a:r>
            <a:r>
              <a:rPr lang="en-IN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nalyses the demographic distribution of OCD patients and their characteristics.</a:t>
            </a:r>
            <a:endParaRPr lang="en-IN" dirty="0"/>
          </a:p>
        </p:txBody>
      </p:sp>
      <p:pic>
        <p:nvPicPr>
          <p:cNvPr id="5" name="Content Placeholder 4" descr="A screenshot of a medical overview&#10;&#10;Description automatically generated">
            <a:extLst>
              <a:ext uri="{FF2B5EF4-FFF2-40B4-BE49-F238E27FC236}">
                <a16:creationId xmlns:a16="http://schemas.microsoft.com/office/drawing/2014/main" id="{4AF3410D-3174-E476-9A5F-A71B237E12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858"/>
            <a:ext cx="12192000" cy="6508142"/>
          </a:xfrm>
        </p:spPr>
      </p:pic>
    </p:spTree>
    <p:extLst>
      <p:ext uri="{BB962C8B-B14F-4D97-AF65-F5344CB8AC3E}">
        <p14:creationId xmlns:p14="http://schemas.microsoft.com/office/powerpoint/2010/main" val="3137685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2312E-67D8-6DC1-83DB-20D30CA22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78010"/>
          </a:xfrm>
        </p:spPr>
        <p:txBody>
          <a:bodyPr/>
          <a:lstStyle/>
          <a:p>
            <a:pPr algn="ctr"/>
            <a:r>
              <a:rPr lang="en-IN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amines OCD symptom trends and duration patterns over time.</a:t>
            </a:r>
            <a:b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46A48A5-0B17-2743-A9D1-30AEE5FAAB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8052"/>
            <a:ext cx="12192000" cy="6539947"/>
          </a:xfrm>
        </p:spPr>
      </p:pic>
    </p:spTree>
    <p:extLst>
      <p:ext uri="{BB962C8B-B14F-4D97-AF65-F5344CB8AC3E}">
        <p14:creationId xmlns:p14="http://schemas.microsoft.com/office/powerpoint/2010/main" val="664129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2101D-F35B-B68A-2F11-F5A3322DE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033669"/>
          </a:xfrm>
        </p:spPr>
        <p:txBody>
          <a:bodyPr/>
          <a:lstStyle/>
          <a:p>
            <a:pPr algn="ctr"/>
            <a:r>
              <a:rPr lang="en-IN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nalyses OCD severity, comorbid conditions, and their distribution across demographic and clinical factors.</a:t>
            </a:r>
            <a:b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9" name="Content Placeholder 8" descr="A screenshot of a medical information&#10;&#10;Description automatically generated">
            <a:extLst>
              <a:ext uri="{FF2B5EF4-FFF2-40B4-BE49-F238E27FC236}">
                <a16:creationId xmlns:a16="http://schemas.microsoft.com/office/drawing/2014/main" id="{FDC4AF9A-2AFF-610E-B0FC-3E8E7FFA40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955"/>
            <a:ext cx="12192000" cy="6524044"/>
          </a:xfrm>
        </p:spPr>
      </p:pic>
    </p:spTree>
    <p:extLst>
      <p:ext uri="{BB962C8B-B14F-4D97-AF65-F5344CB8AC3E}">
        <p14:creationId xmlns:p14="http://schemas.microsoft.com/office/powerpoint/2010/main" val="3761737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9FB7-26C3-10CC-769D-28D499310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373710"/>
          </a:xfrm>
        </p:spPr>
        <p:txBody>
          <a:bodyPr/>
          <a:lstStyle/>
          <a:p>
            <a:pPr algn="ctr"/>
            <a:r>
              <a:rPr lang="en-US" sz="18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</a:t>
            </a:r>
            <a:r>
              <a:rPr lang="en-IN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dentifies common OCD symptoms and assess severity levels among patients.</a:t>
            </a:r>
            <a:endParaRPr lang="en-IN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523D55C-D4AD-AE89-C197-F761A2DBFE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3711"/>
            <a:ext cx="12192000" cy="6484288"/>
          </a:xfrm>
        </p:spPr>
      </p:pic>
    </p:spTree>
    <p:extLst>
      <p:ext uri="{BB962C8B-B14F-4D97-AF65-F5344CB8AC3E}">
        <p14:creationId xmlns:p14="http://schemas.microsoft.com/office/powerpoint/2010/main" val="2900227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013E9-1FFD-5CF0-3DAB-6EB4DF6EE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326002"/>
          </a:xfrm>
        </p:spPr>
        <p:txBody>
          <a:bodyPr>
            <a:normAutofit fontScale="90000"/>
          </a:bodyPr>
          <a:lstStyle/>
          <a:p>
            <a:pPr algn="ctr"/>
            <a:r>
              <a:rPr lang="en-IN" sz="18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</a:t>
            </a:r>
            <a:r>
              <a:rPr lang="en-IN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valuates the effectiveness and distribution of medications prescribed based on OCD severity, comorbidities and demographics.</a:t>
            </a:r>
            <a:endParaRPr lang="en-IN" dirty="0"/>
          </a:p>
        </p:txBody>
      </p:sp>
      <p:pic>
        <p:nvPicPr>
          <p:cNvPr id="5" name="Content Placeholder 4" descr="A screenshot of a medical information&#10;&#10;Description automatically generated">
            <a:extLst>
              <a:ext uri="{FF2B5EF4-FFF2-40B4-BE49-F238E27FC236}">
                <a16:creationId xmlns:a16="http://schemas.microsoft.com/office/drawing/2014/main" id="{FDB8EC77-D37E-8C75-0198-027BDA9EBF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6003"/>
            <a:ext cx="12191999" cy="6531996"/>
          </a:xfrm>
        </p:spPr>
      </p:pic>
    </p:spTree>
    <p:extLst>
      <p:ext uri="{BB962C8B-B14F-4D97-AF65-F5344CB8AC3E}">
        <p14:creationId xmlns:p14="http://schemas.microsoft.com/office/powerpoint/2010/main" val="2153408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nk and blue gradient&#10;&#10;Description automatically generated">
            <a:extLst>
              <a:ext uri="{FF2B5EF4-FFF2-40B4-BE49-F238E27FC236}">
                <a16:creationId xmlns:a16="http://schemas.microsoft.com/office/drawing/2014/main" id="{AABF441C-A644-F7DE-5F84-B4D0F4A52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A9A1FE-BA49-C7AB-8B54-ABB6ACE89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150" y="1"/>
            <a:ext cx="11889850" cy="826935"/>
          </a:xfrm>
        </p:spPr>
        <p:txBody>
          <a:bodyPr/>
          <a:lstStyle/>
          <a:p>
            <a:r>
              <a:rPr lang="en-IN" dirty="0"/>
              <a:t>Insights: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9CDEF-433D-4D67-B356-F81AEE5F7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764" y="826936"/>
            <a:ext cx="11123874" cy="5748793"/>
          </a:xfrm>
        </p:spPr>
        <p:txBody>
          <a:bodyPr>
            <a:normAutofit fontScale="92500" lnSpcReduction="20000"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Total number of patients is 1,500 with an average age of 47 years.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Gender distribution is nearly equal (49.8% male, 50.2% female).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Most patients have "Some College" (394) or a "Graduate Degree" (376).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Age category distribution shows the largest group as Young Adults (437).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Marital status insights indicate that 34% of patients are married.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ethnic breakdown shows a fairly even distribution, with Caucasian being the largest group (26.53%).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Average symptom duration is 122 months, with the average YBOCS score being 20.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Diagnosis trends over time show peaks in 2018 and a decline by 2022.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Symptom duration is longest among Seniors and Young Adults (125 months) and shortest for Older Adults (117 months).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All ethnicities have a similar average symptom duration (~122 months).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Duration categories indicate that 50.2% of patients are in the "Chronic" group.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Patients with extreme and subclinical compulsion severity have higher numbers compared to mild and moderate cases.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50% of patients have anxiety, and 51% have depression.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25% of patients suffer from both anxiety and depression.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51% of patients have a family history of OCD, indicating a potential genetic predisposition. 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kern="100" dirty="0"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IN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3317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nk and blue gradient&#10;&#10;Description automatically generated">
            <a:extLst>
              <a:ext uri="{FF2B5EF4-FFF2-40B4-BE49-F238E27FC236}">
                <a16:creationId xmlns:a16="http://schemas.microsoft.com/office/drawing/2014/main" id="{858C4FFF-7BA2-7EEA-CC97-B87CEC804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B9CE5A-ED53-2A27-B24A-B5B6D6B27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77" y="1"/>
            <a:ext cx="11186823" cy="874642"/>
          </a:xfrm>
        </p:spPr>
        <p:txBody>
          <a:bodyPr/>
          <a:lstStyle/>
          <a:p>
            <a:r>
              <a:rPr lang="en-IN" dirty="0"/>
              <a:t>Insights: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AAF2E-9FED-E8E2-9F2B-E14D91740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65" y="874643"/>
            <a:ext cx="10956235" cy="5860112"/>
          </a:xfrm>
        </p:spPr>
        <p:txBody>
          <a:bodyPr>
            <a:normAutofit fontScale="92500" lnSpcReduction="20000"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 YBOCS scores are consistent across ethnicities but vary slightly by age group.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Younger adults have the highest YBOCS scores compared to other age groups.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Most common obsession is Harm-related (333 patients), and the most common compulsion is Washing (321 patients).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51% of patients have a family history of OCD, and 10% fall into the "Extreme" category.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Co-occurring disorders are common, with the highest being MDD (345 patients), followed by Panic-Disorder (313).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Severe obsession severity is associated with moderate compulsion severity across most categories.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Duration and severity mapping shows that most moderate cases are Chronic (271 patients), while extreme cases are more prevalent in Very Chronic (74 patients).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Benzodiazepines are the most prescribed for OCD, anxiety, and depression.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Young adults and middle-aged adults are more likely to receive benzodiazepines and SNRIs.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Moderate and severe YBOCS cases are primarily treated with benzodiazepines and SNRIs.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Very chronic and chronic cases receive benzodiazepines slightly more frequently than other medication types.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Patients with both anxiety and depression are treated across all three medication types (Benzodiazepines, SNRIs, SSRIs), with benzodiazepines being the most common.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7572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564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Symbol</vt:lpstr>
      <vt:lpstr>Office Theme</vt:lpstr>
      <vt:lpstr>OCD PATIENTS DEMOGRAPHICS  &amp;  CLINICAL DATA ANALYSIS</vt:lpstr>
      <vt:lpstr>PROBLEM STATEMENT  Perform an exploratory data analysis (EDA) on a dataset containing demographic and clinical data of OCD patients. The analysis will focus on understanding the relationships between various demographic factors and clinical outcomes. </vt:lpstr>
      <vt:lpstr>Analyses the demographic distribution of OCD patients and their characteristics.</vt:lpstr>
      <vt:lpstr>Examines OCD symptom trends and duration patterns over time. </vt:lpstr>
      <vt:lpstr>Analyses OCD severity, comorbid conditions, and their distribution across demographic and clinical factors. </vt:lpstr>
      <vt:lpstr>Identifies common OCD symptoms and assess severity levels among patients.</vt:lpstr>
      <vt:lpstr>Evaluates the effectiveness and distribution of medications prescribed based on OCD severity, comorbidities and demographics.</vt:lpstr>
      <vt:lpstr>Insights:</vt:lpstr>
      <vt:lpstr>Insights: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Bishal Saha</dc:creator>
  <cp:lastModifiedBy>Bishal Saha</cp:lastModifiedBy>
  <cp:revision>1</cp:revision>
  <dcterms:created xsi:type="dcterms:W3CDTF">2024-11-26T12:42:57Z</dcterms:created>
  <dcterms:modified xsi:type="dcterms:W3CDTF">2024-11-26T12:43:08Z</dcterms:modified>
</cp:coreProperties>
</file>