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8FC6-F63D-7B76-E402-FEB7F385A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BA868-0D0D-118E-5FAD-56FAD6592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48B8-1DF5-13E4-6B48-01F8C2CE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1B35-9C7D-DFB5-BD36-87A6F27F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D55F-D5CF-55B6-4578-1482C871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22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FEC-ED53-62CE-3FFB-BF0A8E52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1D124-3954-9227-2CF8-F2A67971F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20C8-ACE2-572B-E9A8-71466533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D6E45-D8E5-C6BB-87DD-C96E33C7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E94FD-EEDA-95F1-43B1-FF7061BD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20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D3264-7DAE-28E7-4F0E-BC8B17579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EE0D-CB7D-E134-5769-0C34BEB2D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46D2A-B547-35AC-559D-1F0FFD2B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54A6-3641-CD3F-F214-BF989F36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F2A3-DA26-53E8-D75A-A03226C4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64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C659-5005-E335-DDDF-8D450293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4301-82E1-EFD0-EDAB-D09A2229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00C9-91A2-F4AC-0112-461341D9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59A1-22BC-5832-534C-30031070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DDAE-1465-FD18-948E-717AA1B3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7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4D3A-9034-703B-2794-A0FB7010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2A74A-3D42-39F4-098E-C2407DD4D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63DF-92AF-0143-02F6-90580484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3D52-D5A8-D7E8-6BD8-5B2974E0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B574-1B32-3F77-59B8-D166C189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9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02D9-7434-B65C-68DB-8A9FA97B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9020-0572-8C41-B14E-E07F9473C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2758F-4E49-70BD-16D1-128D76546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22938-6593-7011-02F6-E5E37968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26778-9BB8-17B2-E905-3C5B84E3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A550C-4270-E70C-61B1-321AC697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8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A280-2527-D5E1-E6C8-B628D401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EBE5D-5396-0D7B-9E5D-850CB943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B53FE-BD4C-A6BC-C90F-A5C7D3086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20353F-79CD-16CC-84CE-587869A4D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8E543-8A28-642A-B937-3FCF3CC0A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86E77-9E2F-3776-185A-86B08EEB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221F0-9073-2064-F29F-3EA50633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7B400-AED4-4B9F-BB2C-F4EFA6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68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0285-38E3-042A-24E6-2DB69B29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88DA-5D8F-7020-40F5-B1D5C1C3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993BE-8684-D6B1-DF25-D9DC2996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FE061-C398-6332-81E2-58343DC8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9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A478-3433-4B4F-9BA3-1F89C04D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BF1EA-4001-A750-CC41-0EFB52B1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C58D1-35B4-3099-FD71-B47FF725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0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EF0A-6EA8-9601-EEBB-18827D30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380A-FBE5-38F3-0CCD-68EAE716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676F2-BC4D-2550-6416-2D1B61D3B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92EA4-8D51-F996-D0D9-A6EA5CA5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D5094-8F4D-2C4A-6EB0-C7751DB2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44C2B-7616-61F5-F7E6-F995664B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99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7464-7904-39FF-CC06-24805055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1E570-3E13-5B87-C551-0D3BEB6EC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D92B5-7A58-B84A-D7CA-AB64CEADB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020BB-B02B-6D33-4E48-0C8817FB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F92CD-615A-BF98-7EFC-53C064DD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FF3EF-6B24-E132-1448-535E607F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00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0B917-1F49-6119-4644-7FB9BB0B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8779-FAA3-D60B-1CB6-66D8F48DD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3739-71DB-49D9-7833-946AF3FB7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92D364-0BAD-427D-A53E-20E42ADF9923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C5D65-48A2-346C-041A-A6E45C9CE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5D66-AC6A-9A55-AE2B-F7801C11F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D45686-7F95-487C-B389-528DE7EAD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9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and blue gradient">
            <a:extLst>
              <a:ext uri="{FF2B5EF4-FFF2-40B4-BE49-F238E27FC236}">
                <a16:creationId xmlns:a16="http://schemas.microsoft.com/office/drawing/2014/main" id="{448B9177-66A8-9B2A-9743-FA3F7CF02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4A1EB6-FB37-A6F6-1703-8AD2EA30C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7" y="238539"/>
            <a:ext cx="11402171" cy="4524292"/>
          </a:xfrm>
        </p:spPr>
        <p:txBody>
          <a:bodyPr>
            <a:normAutofit/>
          </a:bodyPr>
          <a:lstStyle/>
          <a:p>
            <a:r>
              <a:rPr lang="en-IN" dirty="0"/>
              <a:t>OCD PATIENTS DEMOGRAPHICS </a:t>
            </a:r>
            <a:br>
              <a:rPr lang="en-IN" dirty="0"/>
            </a:br>
            <a:r>
              <a:rPr lang="en-IN" dirty="0"/>
              <a:t>&amp; </a:t>
            </a:r>
            <a:br>
              <a:rPr lang="en-IN" dirty="0"/>
            </a:br>
            <a:r>
              <a:rPr lang="en-IN" dirty="0"/>
              <a:t>CLINICAL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762F4-2842-545F-EF0D-75209F5D0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324" y="715617"/>
            <a:ext cx="10137914" cy="4945713"/>
          </a:xfrm>
        </p:spPr>
        <p:txBody>
          <a:bodyPr>
            <a:normAutofit/>
          </a:bodyPr>
          <a:lstStyle/>
          <a:p>
            <a:r>
              <a:rPr lang="en-IN" dirty="0"/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145069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nk and blue gradient">
            <a:extLst>
              <a:ext uri="{FF2B5EF4-FFF2-40B4-BE49-F238E27FC236}">
                <a16:creationId xmlns:a16="http://schemas.microsoft.com/office/drawing/2014/main" id="{A3EE34A5-362E-3D9C-4E76-6D9693C54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98"/>
            <a:ext cx="12191999" cy="68631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D05D6-3366-7640-2322-8801C5C4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868" y="365124"/>
            <a:ext cx="9525662" cy="5534743"/>
          </a:xfrm>
        </p:spPr>
        <p:txBody>
          <a:bodyPr/>
          <a:lstStyle/>
          <a:p>
            <a:pPr algn="ctr"/>
            <a:r>
              <a:rPr lang="en-IN" dirty="0"/>
              <a:t>PROBLEM STATEMENT</a:t>
            </a:r>
            <a:br>
              <a:rPr lang="en-IN" dirty="0"/>
            </a:br>
            <a:br>
              <a:rPr lang="en-IN" dirty="0"/>
            </a:br>
            <a:r>
              <a:rPr lang="en-IN" sz="2400" dirty="0">
                <a:latin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erform an exploratory data analysis (EDA) on a dataset containing demographic and clinical data of OCD patients. The analysis will focus on understanding the relationships between various demographic factors and clinical outcomes.</a:t>
            </a:r>
            <a:b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55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63F5-749F-B158-3C3A-C493D577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29370"/>
          </a:xfrm>
        </p:spPr>
        <p:txBody>
          <a:bodyPr>
            <a:normAutofit/>
          </a:bodyPr>
          <a:lstStyle/>
          <a:p>
            <a:pPr algn="ctr"/>
            <a:r>
              <a:rPr lang="en-IN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nalyses the demographic distribution of OCD patients and their characteristics.</a:t>
            </a:r>
            <a:endParaRPr lang="en-IN" dirty="0"/>
          </a:p>
        </p:txBody>
      </p:sp>
      <p:pic>
        <p:nvPicPr>
          <p:cNvPr id="5" name="Content Placeholder 4" descr="A screenshot of a medical overview&#10;&#10;Description automatically generated">
            <a:extLst>
              <a:ext uri="{FF2B5EF4-FFF2-40B4-BE49-F238E27FC236}">
                <a16:creationId xmlns:a16="http://schemas.microsoft.com/office/drawing/2014/main" id="{4AF3410D-3174-E476-9A5F-A71B237E1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858"/>
            <a:ext cx="12192000" cy="6508142"/>
          </a:xfrm>
        </p:spPr>
      </p:pic>
    </p:spTree>
    <p:extLst>
      <p:ext uri="{BB962C8B-B14F-4D97-AF65-F5344CB8AC3E}">
        <p14:creationId xmlns:p14="http://schemas.microsoft.com/office/powerpoint/2010/main" val="313768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312E-67D8-6DC1-83DB-20D30CA2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8010"/>
          </a:xfrm>
        </p:spPr>
        <p:txBody>
          <a:bodyPr/>
          <a:lstStyle/>
          <a:p>
            <a:pPr algn="ctr"/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amines OCD symptom trends and duration patterns over time.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6A48A5-0B17-2743-A9D1-30AEE5FAA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052"/>
            <a:ext cx="12192000" cy="6539947"/>
          </a:xfrm>
        </p:spPr>
      </p:pic>
    </p:spTree>
    <p:extLst>
      <p:ext uri="{BB962C8B-B14F-4D97-AF65-F5344CB8AC3E}">
        <p14:creationId xmlns:p14="http://schemas.microsoft.com/office/powerpoint/2010/main" val="66412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101D-F35B-B68A-2F11-F5A3322D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33669"/>
          </a:xfrm>
        </p:spPr>
        <p:txBody>
          <a:bodyPr/>
          <a:lstStyle/>
          <a:p>
            <a:pPr algn="ctr"/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nalyses OCD severity, comorbid conditions, and their distribution across demographic and clinical factors.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9" name="Content Placeholder 8" descr="A screenshot of a medical information&#10;&#10;Description automatically generated">
            <a:extLst>
              <a:ext uri="{FF2B5EF4-FFF2-40B4-BE49-F238E27FC236}">
                <a16:creationId xmlns:a16="http://schemas.microsoft.com/office/drawing/2014/main" id="{FDC4AF9A-2AFF-610E-B0FC-3E8E7FFA4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955"/>
            <a:ext cx="12192000" cy="6524044"/>
          </a:xfrm>
        </p:spPr>
      </p:pic>
    </p:spTree>
    <p:extLst>
      <p:ext uri="{BB962C8B-B14F-4D97-AF65-F5344CB8AC3E}">
        <p14:creationId xmlns:p14="http://schemas.microsoft.com/office/powerpoint/2010/main" val="376173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9FB7-26C3-10CC-769D-28D49931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73710"/>
          </a:xfrm>
        </p:spPr>
        <p:txBody>
          <a:bodyPr/>
          <a:lstStyle/>
          <a:p>
            <a:pPr algn="ctr"/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dentifies common OCD symptoms and assess severity levels among patients.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523D55C-D4AD-AE89-C197-F761A2DBF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11"/>
            <a:ext cx="12192000" cy="6484288"/>
          </a:xfrm>
        </p:spPr>
      </p:pic>
    </p:spTree>
    <p:extLst>
      <p:ext uri="{BB962C8B-B14F-4D97-AF65-F5344CB8AC3E}">
        <p14:creationId xmlns:p14="http://schemas.microsoft.com/office/powerpoint/2010/main" val="290022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13E9-1FFD-5CF0-3DAB-6EB4DF6E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2600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valuates the effectiveness and distribution of medications prescribed based on OCD severity, comorbidities and demographics.</a:t>
            </a:r>
            <a:endParaRPr lang="en-IN" dirty="0"/>
          </a:p>
        </p:txBody>
      </p:sp>
      <p:pic>
        <p:nvPicPr>
          <p:cNvPr id="5" name="Content Placeholder 4" descr="A screenshot of a medical information&#10;&#10;Description automatically generated">
            <a:extLst>
              <a:ext uri="{FF2B5EF4-FFF2-40B4-BE49-F238E27FC236}">
                <a16:creationId xmlns:a16="http://schemas.microsoft.com/office/drawing/2014/main" id="{FDB8EC77-D37E-8C75-0198-027BDA9EB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003"/>
            <a:ext cx="12191999" cy="6531996"/>
          </a:xfrm>
        </p:spPr>
      </p:pic>
    </p:spTree>
    <p:extLst>
      <p:ext uri="{BB962C8B-B14F-4D97-AF65-F5344CB8AC3E}">
        <p14:creationId xmlns:p14="http://schemas.microsoft.com/office/powerpoint/2010/main" val="215340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and blue gradient&#10;&#10;Description automatically generated">
            <a:extLst>
              <a:ext uri="{FF2B5EF4-FFF2-40B4-BE49-F238E27FC236}">
                <a16:creationId xmlns:a16="http://schemas.microsoft.com/office/drawing/2014/main" id="{AABF441C-A644-F7DE-5F84-B4D0F4A52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9A1FE-BA49-C7AB-8B54-ABB6ACE8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1"/>
            <a:ext cx="11889850" cy="826935"/>
          </a:xfrm>
        </p:spPr>
        <p:txBody>
          <a:bodyPr/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9CDEF-433D-4D67-B356-F81AEE5F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4" y="826936"/>
            <a:ext cx="11123874" cy="5748793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number of patients is 1,500 with an average age of 47 years.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Gender distribution is nearly equal (49.8% male, 50.2% female).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patients have "Some College" (394) or a "Graduate Degree" (376).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 category distribution shows the largest group as Young Adults (437).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Marital status insights indicate that 34% of patients are married.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ethnic breakdown shows a fairly even distribution, with Caucasian being the largest group (26.53%).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 symptom duration is 122 months, with the average YBOCS score being 20.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Diagnosis trends over time show peaks in 2018 and a decline by 2022.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Symptom duration is longest among Seniors and Young Adults (125 months) and shortest for Older Adults (117 months).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All ethnicities have a similar average symptom duration (~122 months).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Duration categories indicate that 50.2% of patients are in the “Very Chronic" group.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Patients with extreme and subclinical compulsion severity have higher numbers compared to mild and moderate cases.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50% of patients have anxiety, and 51% have depression.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25% of patients suffer from both anxiety and depression.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51% of patients have a family history of OCD, indicating a potential genetic predisposition.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31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and blue gradient&#10;&#10;Description automatically generated">
            <a:extLst>
              <a:ext uri="{FF2B5EF4-FFF2-40B4-BE49-F238E27FC236}">
                <a16:creationId xmlns:a16="http://schemas.microsoft.com/office/drawing/2014/main" id="{858C4FFF-7BA2-7EEA-CC97-B87CEC804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B9CE5A-ED53-2A27-B24A-B5B6D6B2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" y="1"/>
            <a:ext cx="11186823" cy="874642"/>
          </a:xfrm>
        </p:spPr>
        <p:txBody>
          <a:bodyPr/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AF2E-9FED-E8E2-9F2B-E14D9174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874643"/>
            <a:ext cx="10956235" cy="5860112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YBOCS scores are consistent across ethnicities but vary slightly by age group.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Younger adults have the highest YBOCS scores compared to other age groups.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common obsession is Harm-related (333 patients), and the most common compulsion is Washing (321 patients).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51% of patients have a family history of OCD, and 10% fall into the "Extreme" category.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Co-occurring disorders are common, with the highest being MDD (345 patients), followed by Panic-Disorder (313).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Extreme &amp; subclinical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obsession severity is associated most with  compulsion severity across most categories.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Duration and severity mapping shows that </a:t>
            </a: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duration categories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have Very Chronic cases as the highest severity.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Benzodiazepines are the most prescribed for OCD, anxiety, and depression.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Young adults and middle-aged adults are more likely to receive benzodiazepines and SNRIs.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Moderate and severe YBOCS cases are primarily treated with benzodiazepines and SNRIs.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 chronic and chronic cases receive benzodiazepines &amp; SNRIs slightly more frequently than other medication types.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Patients with both anxiety and depression are treated across all three medication types (Benzodiazepines, SNRIs, SSRIs), with benzodiazepines being the most common.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57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559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Symbol</vt:lpstr>
      <vt:lpstr>Office Theme</vt:lpstr>
      <vt:lpstr>OCD PATIENTS DEMOGRAPHICS  &amp;  CLINICAL DATA ANALYSIS</vt:lpstr>
      <vt:lpstr>PROBLEM STATEMENT  Perform an exploratory data analysis (EDA) on a dataset containing demographic and clinical data of OCD patients. The analysis will focus on understanding the relationships between various demographic factors and clinical outcomes. </vt:lpstr>
      <vt:lpstr>Analyses the demographic distribution of OCD patients and their characteristics.</vt:lpstr>
      <vt:lpstr>Examines OCD symptom trends and duration patterns over time. </vt:lpstr>
      <vt:lpstr>Analyses OCD severity, comorbid conditions, and their distribution across demographic and clinical factors. </vt:lpstr>
      <vt:lpstr>Identifies common OCD symptoms and assess severity levels among patients.</vt:lpstr>
      <vt:lpstr>Evaluates the effectiveness and distribution of medications prescribed based on OCD severity, comorbidities and demographics.</vt:lpstr>
      <vt:lpstr>Insights:</vt:lpstr>
      <vt:lpstr>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Saha</dc:creator>
  <cp:lastModifiedBy>Bishal Saha</cp:lastModifiedBy>
  <cp:revision>4</cp:revision>
  <dcterms:created xsi:type="dcterms:W3CDTF">2024-11-26T12:42:57Z</dcterms:created>
  <dcterms:modified xsi:type="dcterms:W3CDTF">2024-11-26T14:17:42Z</dcterms:modified>
</cp:coreProperties>
</file>