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7" r:id="rId4"/>
    <p:sldId id="265" r:id="rId5"/>
    <p:sldId id="259" r:id="rId6"/>
    <p:sldId id="266" r:id="rId7"/>
    <p:sldId id="267" r:id="rId8"/>
    <p:sldId id="263" r:id="rId9"/>
    <p:sldId id="260" r:id="rId10"/>
    <p:sldId id="268" r:id="rId11"/>
    <p:sldId id="270" r:id="rId12"/>
    <p:sldId id="271" r:id="rId13"/>
  </p:sldIdLst>
  <p:sldSz cx="14630400" cy="8229600"/>
  <p:notesSz cx="8229600" cy="14630400"/>
  <p:embeddedFontLst>
    <p:embeddedFont>
      <p:font typeface="Arial Rounded MT Bold" panose="020F0704030504030204" pitchFamily="34" charset="0"/>
      <p:regular r:id="rId15"/>
    </p:embeddedFont>
    <p:embeddedFont>
      <p:font typeface="Bahnschrift" panose="020B0502040204020203" pitchFamily="34" charset="0"/>
      <p:regular r:id="rId16"/>
      <p:bold r:id="rId17"/>
    </p:embeddedFont>
    <p:embeddedFont>
      <p:font typeface="PT Sans" panose="020B0503020203020204" pitchFamily="34" charset="0"/>
      <p:regular r:id="rId18"/>
      <p:bold r:id="rId19"/>
      <p:italic r:id="rId20"/>
      <p:boldItalic r:id="rId21"/>
    </p:embeddedFont>
    <p:embeddedFont>
      <p:font typeface="PT Sans Bold" panose="020B0703020203020204" charset="0"/>
      <p:bold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abshir" initials="ma" lastIdx="1" clrIdx="0">
    <p:extLst>
      <p:ext uri="{19B8F6BF-5375-455C-9EA6-DF929625EA0E}">
        <p15:presenceInfo xmlns:p15="http://schemas.microsoft.com/office/powerpoint/2012/main" userId="9f5817b9e300cc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747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4611D-3476-B0C7-CFC6-6F82F1416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379982-01F5-E4CC-8974-5C56770FFE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08340-41A8-4C7D-A770-5DD2458BB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47C4A-960B-2062-EE86-58136DE99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3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BB178-E821-CFB3-55F2-2B5250809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BF42F8-B03F-C6E1-0AF5-BDEB8C62DC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11AEA0-8EBB-02CF-32A4-D40E87E0E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0A278-946E-0E28-F6E8-1FF0B7C473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66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D194B-BA4E-E6AA-52A2-9AD6DE103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7078BE-9985-179F-5489-A31D80A940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55D751-A316-F3AB-28CB-E7A3BF40D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5172A-C811-4C45-E3F2-D6F5025D63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5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461E3-DAC9-B773-C677-98E1D24D2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DB9098-8F68-A147-DA02-D107D55DD7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CDE53-F98B-03FE-E851-9750E52ED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FEEF1-1B78-9AAA-1AAC-E20AAB8AF7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FFDB9-BC21-32EC-A6D1-275E4EC1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1CC6E3-8597-14A1-8959-1699F75BA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DFABF0-CCDD-8064-216C-9DCC289A3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81F97-0882-001F-526E-42D1FCBB96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94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96B54-590D-8EEB-1F45-A45EDF59D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2D4E5-15EE-076A-4226-FAF0F2792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493AC2-04EB-FB97-38DE-40FD0684C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9E6C8-8A64-87FF-7B6D-558BDBD2E1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5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C8841-F337-DFE2-174C-AA07EE489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D8B145-D357-42B9-3562-59A9B63EDD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77A31C-22CC-D4D1-F880-01EF4A354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F3F64-F2E6-CA3D-D9C4-44EA3D016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9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">
            <a:extLst>
              <a:ext uri="{FF2B5EF4-FFF2-40B4-BE49-F238E27FC236}">
                <a16:creationId xmlns:a16="http://schemas.microsoft.com/office/drawing/2014/main" id="{4B529163-7C42-A051-626A-0BB15858CE6D}"/>
              </a:ext>
            </a:extLst>
          </p:cNvPr>
          <p:cNvSpPr/>
          <p:nvPr/>
        </p:nvSpPr>
        <p:spPr>
          <a:xfrm>
            <a:off x="504473" y="340346"/>
            <a:ext cx="12972012" cy="1785938"/>
          </a:xfrm>
          <a:prstGeom prst="roundRect">
            <a:avLst>
              <a:gd name="adj" fmla="val 2010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3" name="Text 0"/>
          <p:cNvSpPr/>
          <p:nvPr/>
        </p:nvSpPr>
        <p:spPr>
          <a:xfrm>
            <a:off x="939453" y="989556"/>
            <a:ext cx="12972012" cy="1340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6000">
                <a:solidFill>
                  <a:srgbClr val="FFFFFF"/>
                </a:solidFill>
                <a:latin typeface="Arial Rounded MT Bold" panose="020F0704030504030204" pitchFamily="34" charset="0"/>
                <a:ea typeface="Nunito Semi Bold" pitchFamily="34" charset="-122"/>
                <a:cs typeface="Arial" panose="020B0604020202020204" pitchFamily="34" charset="0"/>
              </a:rPr>
              <a:t>INTRODUCTION</a:t>
            </a:r>
            <a:r>
              <a:rPr lang="en-US" sz="6000">
                <a:solidFill>
                  <a:srgbClr val="FFFFFF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 OF HTMl </a:t>
            </a:r>
            <a:r>
              <a:rPr lang="en-US" sz="6000" b="1">
                <a:solidFill>
                  <a:srgbClr val="FFFFFF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course</a:t>
            </a:r>
            <a:r>
              <a:rPr lang="en-US" sz="6000">
                <a:solidFill>
                  <a:srgbClr val="FFFFFF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   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2154478" y="2217108"/>
            <a:ext cx="8317281" cy="51857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4400" b="0" i="0">
                <a:solidFill>
                  <a:schemeClr val="accent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What is HTML ?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 HTML stands for Hyper Text Markup Language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 HTML is not programing language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 HTML describes the structure of a Web page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 HTML elements tell the browser how to display the        </a:t>
            </a:r>
          </a:p>
          <a:p>
            <a:pPr>
              <a:lnSpc>
                <a:spcPct val="200000"/>
              </a:lnSpc>
            </a:pPr>
            <a:r>
              <a:rPr lang="en-US" sz="2400">
                <a:solidFill>
                  <a:schemeClr val="bg1"/>
                </a:solidFill>
                <a:latin typeface="Arial Rounded MT Bold" panose="020F0704030504030204" pitchFamily="34" charset="0"/>
              </a:rPr>
              <a:t>  </a:t>
            </a:r>
            <a:r>
              <a:rPr lang="en-US" sz="2400" b="0" i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content</a:t>
            </a:r>
          </a:p>
          <a:p>
            <a:pPr marL="0" indent="0">
              <a:lnSpc>
                <a:spcPts val="3000"/>
              </a:lnSpc>
              <a:buNone/>
            </a:pP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8616387" y="7807772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627" y="7807772"/>
            <a:ext cx="367665" cy="3676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331889" y="7816241"/>
            <a:ext cx="2868461" cy="413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FFFFFF"/>
                </a:solidFill>
                <a:latin typeface="PT Sans Bold" pitchFamily="34" charset="0"/>
                <a:ea typeface="PT Sans Bold" pitchFamily="34" charset="-122"/>
                <a:cs typeface="PT Sans Bold" pitchFamily="34" charset="-120"/>
              </a:rPr>
              <a:t>by mohamett abshir</a:t>
            </a:r>
            <a:endParaRPr lang="en-US" sz="2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DF7D7-6CA9-0701-6358-13C1954EB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FBE52A23-CF3A-49BF-191B-778592954FF5}"/>
              </a:ext>
            </a:extLst>
          </p:cNvPr>
          <p:cNvSpPr/>
          <p:nvPr/>
        </p:nvSpPr>
        <p:spPr>
          <a:xfrm>
            <a:off x="8807767" y="885431"/>
            <a:ext cx="5709686" cy="6473809"/>
          </a:xfrm>
          <a:prstGeom prst="roundRect">
            <a:avLst>
              <a:gd name="adj" fmla="val 16289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72352F3B-D5DB-219E-AA12-3C2FCA3F11F4}"/>
              </a:ext>
            </a:extLst>
          </p:cNvPr>
          <p:cNvSpPr/>
          <p:nvPr/>
        </p:nvSpPr>
        <p:spPr>
          <a:xfrm>
            <a:off x="957380" y="500896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E602A91-D7B7-F5F8-3447-FC51F515C1CD}"/>
              </a:ext>
            </a:extLst>
          </p:cNvPr>
          <p:cNvSpPr/>
          <p:nvPr/>
        </p:nvSpPr>
        <p:spPr>
          <a:xfrm>
            <a:off x="417789" y="11886"/>
            <a:ext cx="7468553" cy="1785938"/>
          </a:xfrm>
          <a:prstGeom prst="roundRect">
            <a:avLst>
              <a:gd name="adj" fmla="val 2010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B0C8618-A0DD-6E34-6BE1-3A16DAD75E5B}"/>
              </a:ext>
            </a:extLst>
          </p:cNvPr>
          <p:cNvSpPr/>
          <p:nvPr/>
        </p:nvSpPr>
        <p:spPr>
          <a:xfrm>
            <a:off x="1099899" y="885431"/>
            <a:ext cx="6944201" cy="9927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3200">
                <a:solidFill>
                  <a:schemeClr val="bg2"/>
                </a:solidFill>
              </a:rPr>
              <a:t>  </a:t>
            </a:r>
            <a:r>
              <a:rPr lang="en-US" sz="5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IN HTML  </a:t>
            </a:r>
            <a:endParaRPr lang="en-US" sz="5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5FAED2-D151-2745-1F47-531D4BC6E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390" y="1107532"/>
            <a:ext cx="5439935" cy="6251708"/>
          </a:xfrm>
          <a:prstGeom prst="roundRect">
            <a:avLst/>
          </a:prstGeom>
        </p:spPr>
      </p:pic>
      <p:sp>
        <p:nvSpPr>
          <p:cNvPr id="20" name="Text 9">
            <a:extLst>
              <a:ext uri="{FF2B5EF4-FFF2-40B4-BE49-F238E27FC236}">
                <a16:creationId xmlns:a16="http://schemas.microsoft.com/office/drawing/2014/main" id="{8EFF8C95-9801-A34C-4A9B-4669B0E36E9D}"/>
              </a:ext>
            </a:extLst>
          </p:cNvPr>
          <p:cNvSpPr/>
          <p:nvPr/>
        </p:nvSpPr>
        <p:spPr>
          <a:xfrm>
            <a:off x="455889" y="2360507"/>
            <a:ext cx="7740611" cy="4958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54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5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>
                <a:solidFill>
                  <a:schemeClr val="bg1"/>
                </a:solidFill>
              </a:rPr>
              <a:t>is a way to organize</a:t>
            </a:r>
          </a:p>
          <a:p>
            <a:r>
              <a:rPr lang="en-US" sz="4400">
                <a:solidFill>
                  <a:schemeClr val="bg1"/>
                </a:solidFill>
              </a:rPr>
              <a:t> and display data in rows and columns</a:t>
            </a:r>
          </a:p>
          <a:p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&lt;table&gt;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: Defines the table.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&lt;tr&gt;</a:t>
            </a:r>
            <a:r>
              <a:rPr lang="en-US" altLang="en-US" sz="2800">
                <a:solidFill>
                  <a:schemeClr val="bg1"/>
                </a:solidFill>
                <a:latin typeface="Arial Unicode MS"/>
              </a:rPr>
              <a:t> :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Defines a row.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&lt;th&gt;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: Defines a header cell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&lt;td&gt;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Defines a standard data cell.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83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36507-2B7B-3B23-0B4C-A13C566E9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EF9E4D7F-808C-B8AD-3AC5-429656F17479}"/>
              </a:ext>
            </a:extLst>
          </p:cNvPr>
          <p:cNvSpPr/>
          <p:nvPr/>
        </p:nvSpPr>
        <p:spPr>
          <a:xfrm>
            <a:off x="1099899" y="1878227"/>
            <a:ext cx="3090267" cy="2738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>
              <a:solidFill>
                <a:schemeClr val="bg1"/>
              </a:solidFill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F6557FF0-6BF7-EC63-6558-053C15D3AB33}"/>
              </a:ext>
            </a:extLst>
          </p:cNvPr>
          <p:cNvSpPr/>
          <p:nvPr/>
        </p:nvSpPr>
        <p:spPr>
          <a:xfrm>
            <a:off x="4953833" y="3467338"/>
            <a:ext cx="3090267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8C13F-F7C2-B47D-9340-EE3D354FC9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44"/>
          <a:stretch/>
        </p:blipFill>
        <p:spPr>
          <a:xfrm>
            <a:off x="-12700" y="1"/>
            <a:ext cx="14630400" cy="82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3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AEC62-5841-4F61-582F-42954D461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66AABEFB-6884-8471-55B2-F0AD3A8E23D2}"/>
              </a:ext>
            </a:extLst>
          </p:cNvPr>
          <p:cNvSpPr/>
          <p:nvPr/>
        </p:nvSpPr>
        <p:spPr>
          <a:xfrm>
            <a:off x="1099899" y="1878227"/>
            <a:ext cx="3090267" cy="2738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>
              <a:solidFill>
                <a:schemeClr val="bg1"/>
              </a:solidFill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B97C8D97-DCE0-D1C8-9D8E-C1138FCEC459}"/>
              </a:ext>
            </a:extLst>
          </p:cNvPr>
          <p:cNvSpPr/>
          <p:nvPr/>
        </p:nvSpPr>
        <p:spPr>
          <a:xfrm>
            <a:off x="4953833" y="3467338"/>
            <a:ext cx="3090267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790C4-D8B3-FA4B-7B00-E352AD143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7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18381-B751-7038-AD44-85CF6D96C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">
            <a:extLst>
              <a:ext uri="{FF2B5EF4-FFF2-40B4-BE49-F238E27FC236}">
                <a16:creationId xmlns:a16="http://schemas.microsoft.com/office/drawing/2014/main" id="{F50926D1-A8E7-73E4-3779-2E104CA6101D}"/>
              </a:ext>
            </a:extLst>
          </p:cNvPr>
          <p:cNvSpPr/>
          <p:nvPr/>
        </p:nvSpPr>
        <p:spPr>
          <a:xfrm>
            <a:off x="504472" y="340345"/>
            <a:ext cx="13807649" cy="1820449"/>
          </a:xfrm>
          <a:prstGeom prst="roundRect">
            <a:avLst>
              <a:gd name="adj" fmla="val 2010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41F5DDFE-2333-C5EF-E660-454DACB414E8}"/>
              </a:ext>
            </a:extLst>
          </p:cNvPr>
          <p:cNvSpPr/>
          <p:nvPr/>
        </p:nvSpPr>
        <p:spPr>
          <a:xfrm>
            <a:off x="726633" y="801318"/>
            <a:ext cx="13399295" cy="9959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6000">
                <a:solidFill>
                  <a:schemeClr val="bg1"/>
                </a:solidFill>
              </a:rPr>
              <a:t>What do you need when learning HTML?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E7A14B79-5C25-FCC6-8BEB-131D329FC57C}"/>
              </a:ext>
            </a:extLst>
          </p:cNvPr>
          <p:cNvSpPr/>
          <p:nvPr/>
        </p:nvSpPr>
        <p:spPr>
          <a:xfrm>
            <a:off x="8616387" y="7807772"/>
            <a:ext cx="407571" cy="390304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D30CDE5A-6821-B685-9A9B-CDC8A0D7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626" y="7807772"/>
            <a:ext cx="391831" cy="374770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448C9A89-F883-89EB-29A4-261FA7DC8876}"/>
              </a:ext>
            </a:extLst>
          </p:cNvPr>
          <p:cNvSpPr/>
          <p:nvPr/>
        </p:nvSpPr>
        <p:spPr>
          <a:xfrm>
            <a:off x="9331889" y="7816241"/>
            <a:ext cx="3053243" cy="4213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FFFFFF"/>
                </a:solidFill>
                <a:latin typeface="PT Sans Bold" pitchFamily="34" charset="0"/>
                <a:ea typeface="PT Sans Bold" pitchFamily="34" charset="-122"/>
                <a:cs typeface="PT Sans Bold" pitchFamily="34" charset="-120"/>
              </a:rPr>
              <a:t>by mohamett abshir</a:t>
            </a:r>
            <a:endParaRPr lang="en-US" sz="2350" dirty="0"/>
          </a:p>
        </p:txBody>
      </p:sp>
      <p:sp>
        <p:nvSpPr>
          <p:cNvPr id="8" name="Shape 7">
            <a:extLst>
              <a:ext uri="{FF2B5EF4-FFF2-40B4-BE49-F238E27FC236}">
                <a16:creationId xmlns:a16="http://schemas.microsoft.com/office/drawing/2014/main" id="{35F8E80D-B487-C54E-4E42-134A50F37D4D}"/>
              </a:ext>
            </a:extLst>
          </p:cNvPr>
          <p:cNvSpPr/>
          <p:nvPr/>
        </p:nvSpPr>
        <p:spPr>
          <a:xfrm>
            <a:off x="726633" y="4317378"/>
            <a:ext cx="2742932" cy="1820449"/>
          </a:xfrm>
          <a:prstGeom prst="roundRect">
            <a:avLst>
              <a:gd name="adj" fmla="val 2010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558B6F85-7EFC-8EF3-48CC-A23D810D7E4A}"/>
              </a:ext>
            </a:extLst>
          </p:cNvPr>
          <p:cNvSpPr/>
          <p:nvPr/>
        </p:nvSpPr>
        <p:spPr>
          <a:xfrm>
            <a:off x="3858554" y="4317378"/>
            <a:ext cx="2742931" cy="1820449"/>
          </a:xfrm>
          <a:prstGeom prst="roundRect">
            <a:avLst>
              <a:gd name="adj" fmla="val 2010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CE36A5E0-0059-6127-6138-605B0630B7A8}"/>
              </a:ext>
            </a:extLst>
          </p:cNvPr>
          <p:cNvSpPr/>
          <p:nvPr/>
        </p:nvSpPr>
        <p:spPr>
          <a:xfrm>
            <a:off x="7165156" y="4288225"/>
            <a:ext cx="2742932" cy="1820449"/>
          </a:xfrm>
          <a:prstGeom prst="roundRect">
            <a:avLst>
              <a:gd name="adj" fmla="val 2010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9547A7-AD7E-3A3D-5674-1899716639C3}"/>
              </a:ext>
            </a:extLst>
          </p:cNvPr>
          <p:cNvSpPr txBox="1"/>
          <p:nvPr/>
        </p:nvSpPr>
        <p:spPr>
          <a:xfrm>
            <a:off x="726633" y="3556176"/>
            <a:ext cx="3131922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3600">
                <a:solidFill>
                  <a:schemeClr val="bg1"/>
                </a:solidFill>
              </a:rPr>
              <a:t> Computer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9EB27-36EC-B727-76CE-1E7BD57942DA}"/>
              </a:ext>
            </a:extLst>
          </p:cNvPr>
          <p:cNvSpPr txBox="1"/>
          <p:nvPr/>
        </p:nvSpPr>
        <p:spPr>
          <a:xfrm>
            <a:off x="3858555" y="3628661"/>
            <a:ext cx="3131922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3600">
                <a:solidFill>
                  <a:schemeClr val="bg1"/>
                </a:solidFill>
              </a:rPr>
              <a:t> Browser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5F1360-54F1-8009-E564-5CC2EA115436}"/>
              </a:ext>
            </a:extLst>
          </p:cNvPr>
          <p:cNvSpPr txBox="1"/>
          <p:nvPr/>
        </p:nvSpPr>
        <p:spPr>
          <a:xfrm>
            <a:off x="6970661" y="3595242"/>
            <a:ext cx="3131922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3600">
                <a:solidFill>
                  <a:schemeClr val="bg1"/>
                </a:solidFill>
              </a:rPr>
              <a:t> Code editor 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BDBAC7-9A8F-B517-CAC6-5B4A4458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858556" y="4381216"/>
            <a:ext cx="2654978" cy="1676030"/>
          </a:xfrm>
          <a:prstGeom prst="round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61C9DD-CC6F-6794-D770-199A09D95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156" y="4381217"/>
            <a:ext cx="2742931" cy="1631805"/>
          </a:xfrm>
          <a:prstGeom prst="round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5EA112-43AA-E1FB-E166-EAA6635E5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33" y="4381217"/>
            <a:ext cx="2742932" cy="167603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52543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">
            <a:extLst>
              <a:ext uri="{FF2B5EF4-FFF2-40B4-BE49-F238E27FC236}">
                <a16:creationId xmlns:a16="http://schemas.microsoft.com/office/drawing/2014/main" id="{803EFBDB-3FFF-F386-518D-5B0EEAF943D3}"/>
              </a:ext>
            </a:extLst>
          </p:cNvPr>
          <p:cNvSpPr/>
          <p:nvPr/>
        </p:nvSpPr>
        <p:spPr>
          <a:xfrm>
            <a:off x="212943" y="1883747"/>
            <a:ext cx="7703507" cy="4867782"/>
          </a:xfrm>
          <a:prstGeom prst="roundRect">
            <a:avLst>
              <a:gd name="adj" fmla="val 14070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837724" y="538619"/>
            <a:ext cx="11942564" cy="1139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>
                <a:solidFill>
                  <a:srgbClr val="FFFFFF"/>
                </a:solidFill>
                <a:latin typeface="Arial Rounded MT Bold" panose="020F0704030504030204" pitchFamily="34" charset="0"/>
                <a:ea typeface="Nunito Semi Bold" pitchFamily="34" charset="-122"/>
                <a:cs typeface="Arial" panose="020B0604020202020204" pitchFamily="34" charset="0"/>
              </a:rPr>
              <a:t>HTML Structure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17281" y="1979112"/>
            <a:ext cx="5812077" cy="53360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 : 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&lt;!DOCTYPE html&gt; </a:t>
            </a:r>
            <a:r>
              <a:rPr lang="en-US" sz="2800">
                <a:solidFill>
                  <a:schemeClr val="bg2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2800" b="0" i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All HTML documents must start with a document type declaration</a:t>
            </a:r>
          </a:p>
          <a:p>
            <a:pPr marL="0" indent="0">
              <a:lnSpc>
                <a:spcPts val="3000"/>
              </a:lnSpc>
              <a:buNone/>
            </a:pPr>
            <a:endParaRPr lang="en-US" sz="280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280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2 : 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&lt;html&gt; </a:t>
            </a:r>
            <a:r>
              <a:rPr lang="en-US" sz="2800">
                <a:solidFill>
                  <a:schemeClr val="bg2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2800">
                <a:solidFill>
                  <a:schemeClr val="bg2"/>
                </a:solidFill>
                <a:latin typeface="Arial Rounded MT Bold" panose="020F0704030504030204" pitchFamily="34" charset="0"/>
                <a:ea typeface="PT Sans" pitchFamily="34" charset="-122"/>
                <a:cs typeface="PT Sans" pitchFamily="34" charset="-120"/>
              </a:rPr>
              <a:t>Waa xididka dhamaan HTML-ka </a:t>
            </a:r>
          </a:p>
          <a:p>
            <a:pPr marL="0" indent="0">
              <a:lnSpc>
                <a:spcPts val="3000"/>
              </a:lnSpc>
              <a:buNone/>
            </a:pPr>
            <a:endParaRPr lang="en-US" sz="280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280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3 : 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&lt;head&gt;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 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PT Sans" pitchFamily="34" charset="-122"/>
                <a:cs typeface="PT Sans" pitchFamily="34" charset="-120"/>
              </a:rPr>
              <a:t>Waxaa lagu daraa metadata (Title, CSS, iwm.)</a:t>
            </a:r>
          </a:p>
          <a:p>
            <a:pPr marL="0" indent="0">
              <a:lnSpc>
                <a:spcPts val="3000"/>
              </a:lnSpc>
              <a:buNone/>
            </a:pPr>
            <a:endParaRPr lang="en-US" sz="280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280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4 : 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&lt;body&gt; </a:t>
            </a:r>
            <a:r>
              <a:rPr lang="en-US" sz="2800">
                <a:solidFill>
                  <a:srgbClr val="FFFFFF"/>
                </a:solidFill>
                <a:latin typeface="Arial Rounded MT Bold" panose="020F0704030504030204" pitchFamily="34" charset="0"/>
                <a:ea typeface="PT Sans" pitchFamily="34" charset="-122"/>
                <a:cs typeface="PT Sans" pitchFamily="34" charset="-120"/>
              </a:rPr>
              <a:t> Waxaa ku jira dhammaan waxa muuqda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49F1F-2239-4EE6-EAFD-3D4D531D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3" y="1979112"/>
            <a:ext cx="7597557" cy="4650288"/>
          </a:xfrm>
          <a:prstGeom prst="round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292CC-4BA0-5B68-877A-3112447C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">
            <a:extLst>
              <a:ext uri="{FF2B5EF4-FFF2-40B4-BE49-F238E27FC236}">
                <a16:creationId xmlns:a16="http://schemas.microsoft.com/office/drawing/2014/main" id="{354983CD-5452-61A4-C57A-8E2EEC9E3611}"/>
              </a:ext>
            </a:extLst>
          </p:cNvPr>
          <p:cNvSpPr/>
          <p:nvPr/>
        </p:nvSpPr>
        <p:spPr>
          <a:xfrm>
            <a:off x="321474" y="1683561"/>
            <a:ext cx="6314637" cy="5714106"/>
          </a:xfrm>
          <a:prstGeom prst="roundRect">
            <a:avLst>
              <a:gd name="adj" fmla="val 2010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953A13AE-D7D0-AD55-04FD-627FD9F48C63}"/>
              </a:ext>
            </a:extLst>
          </p:cNvPr>
          <p:cNvSpPr/>
          <p:nvPr/>
        </p:nvSpPr>
        <p:spPr>
          <a:xfrm>
            <a:off x="7664767" y="706530"/>
            <a:ext cx="6314638" cy="1195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5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Semantic tags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EDF0FD9F-9E06-59F3-04F6-A66759C882B7}"/>
              </a:ext>
            </a:extLst>
          </p:cNvPr>
          <p:cNvSpPr/>
          <p:nvPr/>
        </p:nvSpPr>
        <p:spPr>
          <a:xfrm>
            <a:off x="837725" y="4570808"/>
            <a:ext cx="5525498" cy="8033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0DC1E843-A963-25DC-45B5-1721B750D3CD}"/>
              </a:ext>
            </a:extLst>
          </p:cNvPr>
          <p:cNvSpPr/>
          <p:nvPr/>
        </p:nvSpPr>
        <p:spPr>
          <a:xfrm>
            <a:off x="513567" y="1979112"/>
            <a:ext cx="5849655" cy="55958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4400">
              <a:solidFill>
                <a:srgbClr val="FFFFFF"/>
              </a:solidFill>
              <a:latin typeface="Bahnschrift" panose="020B0502040204020203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PT Sans" pitchFamily="34" charset="-122"/>
                <a:cs typeface="PT Sans" pitchFamily="34" charset="-120"/>
              </a:rPr>
              <a:t>    </a:t>
            </a:r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PT Sans" pitchFamily="34" charset="-122"/>
                <a:cs typeface="PT Sans" pitchFamily="34" charset="-120"/>
              </a:rPr>
              <a:t>&lt; h1 &gt; &lt;/h1&gt;</a:t>
            </a:r>
          </a:p>
          <a:p>
            <a:pPr marL="0" indent="0">
              <a:lnSpc>
                <a:spcPts val="3000"/>
              </a:lnSpc>
              <a:buNone/>
            </a:pPr>
            <a:endParaRPr lang="en-US" sz="360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PT Sans" pitchFamily="34" charset="-122"/>
                <a:cs typeface="PT Sans" pitchFamily="34" charset="-120"/>
              </a:rPr>
              <a:t>     &lt;p&gt;  &lt;/p&gt;</a:t>
            </a:r>
          </a:p>
          <a:p>
            <a:pPr marL="0" indent="0">
              <a:lnSpc>
                <a:spcPts val="3000"/>
              </a:lnSpc>
              <a:buNone/>
            </a:pPr>
            <a:endParaRPr lang="en-US" sz="360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PT Sans" pitchFamily="34" charset="-122"/>
                <a:cs typeface="PT Sans" pitchFamily="34" charset="-120"/>
              </a:rPr>
              <a:t>     &lt;a&gt; href=‘#’&gt; &lt;/a&gt;.</a:t>
            </a:r>
          </a:p>
          <a:p>
            <a:pPr marL="0" indent="0">
              <a:lnSpc>
                <a:spcPts val="3000"/>
              </a:lnSpc>
              <a:buNone/>
            </a:pPr>
            <a:endParaRPr lang="en-US" sz="360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PT Sans" pitchFamily="34" charset="-122"/>
                <a:cs typeface="PT Sans" pitchFamily="34" charset="-120"/>
              </a:rPr>
              <a:t>     &lt;image src=‘#’&gt; &lt;/image&gt;</a:t>
            </a:r>
          </a:p>
          <a:p>
            <a:pPr marL="0" indent="0">
              <a:lnSpc>
                <a:spcPts val="3000"/>
              </a:lnSpc>
              <a:buNone/>
            </a:pPr>
            <a:endParaRPr lang="en-US" sz="360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PT Sans" pitchFamily="34" charset="-122"/>
                <a:cs typeface="PT Sans" pitchFamily="34" charset="-120"/>
              </a:rPr>
              <a:t>     &lt;ul&gt; /ul&gt;</a:t>
            </a:r>
          </a:p>
          <a:p>
            <a:pPr marL="0" indent="0">
              <a:lnSpc>
                <a:spcPts val="3000"/>
              </a:lnSpc>
              <a:buNone/>
            </a:pPr>
            <a:endParaRPr lang="en-US" sz="360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PT Sans" pitchFamily="34" charset="-122"/>
                <a:cs typeface="PT Sans" pitchFamily="34" charset="-120"/>
              </a:rPr>
              <a:t>     &lt;span&gt; &lt;/span&gt;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PT Sans" pitchFamily="34" charset="-122"/>
                <a:cs typeface="PT Sans" pitchFamily="34" charset="-120"/>
              </a:rPr>
              <a:t>     </a:t>
            </a:r>
          </a:p>
          <a:p>
            <a:pPr marL="0" indent="0">
              <a:lnSpc>
                <a:spcPts val="3000"/>
              </a:lnSpc>
              <a:buNone/>
            </a:pPr>
            <a:endParaRPr lang="en-US" sz="2800" b="1">
              <a:solidFill>
                <a:srgbClr val="FFFFFF"/>
              </a:solidFill>
              <a:latin typeface="Bahnschrift" panose="020B0502040204020203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endParaRPr lang="en-US" sz="2800" b="1">
              <a:solidFill>
                <a:srgbClr val="FFFFFF"/>
              </a:solidFill>
              <a:latin typeface="Bahnschrift" panose="020B0502040204020203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2800" b="1">
                <a:solidFill>
                  <a:srgbClr val="FFFFFF"/>
                </a:solidFill>
                <a:latin typeface="Bahnschrift" panose="020B0502040204020203" pitchFamily="34" charset="0"/>
                <a:ea typeface="PT Sans" pitchFamily="34" charset="-122"/>
                <a:cs typeface="PT Sans" pitchFamily="34" charset="-120"/>
              </a:rPr>
              <a:t> 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0185EFF9-5468-C741-1F6C-A8B85A56F01A}"/>
              </a:ext>
            </a:extLst>
          </p:cNvPr>
          <p:cNvSpPr/>
          <p:nvPr/>
        </p:nvSpPr>
        <p:spPr>
          <a:xfrm>
            <a:off x="650995" y="686550"/>
            <a:ext cx="6314638" cy="1195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5400" b="1">
                <a:solidFill>
                  <a:srgbClr val="FFFFFF"/>
                </a:solidFill>
                <a:latin typeface="Arial" panose="020B0604020202020204" pitchFamily="34" charset="0"/>
              </a:rPr>
              <a:t>Comman html tags</a:t>
            </a:r>
            <a:endParaRPr lang="en-US" sz="5400" b="1" dirty="0"/>
          </a:p>
        </p:txBody>
      </p:sp>
      <p:sp>
        <p:nvSpPr>
          <p:cNvPr id="7" name="Shape 7">
            <a:extLst>
              <a:ext uri="{FF2B5EF4-FFF2-40B4-BE49-F238E27FC236}">
                <a16:creationId xmlns:a16="http://schemas.microsoft.com/office/drawing/2014/main" id="{77A382AB-289C-B8F2-36D3-57A1386121E1}"/>
              </a:ext>
            </a:extLst>
          </p:cNvPr>
          <p:cNvSpPr/>
          <p:nvPr/>
        </p:nvSpPr>
        <p:spPr>
          <a:xfrm>
            <a:off x="7597446" y="1683561"/>
            <a:ext cx="6185536" cy="5714106"/>
          </a:xfrm>
          <a:prstGeom prst="roundRect">
            <a:avLst>
              <a:gd name="adj" fmla="val 2010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2173F04B-3382-65EE-1077-E96935112B04}"/>
              </a:ext>
            </a:extLst>
          </p:cNvPr>
          <p:cNvSpPr/>
          <p:nvPr/>
        </p:nvSpPr>
        <p:spPr>
          <a:xfrm>
            <a:off x="8267180" y="2174537"/>
            <a:ext cx="5849655" cy="55958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4400">
                <a:solidFill>
                  <a:schemeClr val="bg1"/>
                </a:solidFill>
                <a:latin typeface="Arial Rounded MT Bold" panose="020F0704030504030204" pitchFamily="34" charset="0"/>
              </a:rPr>
              <a:t>&lt;header&gt;</a:t>
            </a:r>
          </a:p>
          <a:p>
            <a:pPr marL="0" indent="0">
              <a:buNone/>
            </a:pPr>
            <a:r>
              <a:rPr lang="en-US" sz="4400">
                <a:solidFill>
                  <a:schemeClr val="bg1"/>
                </a:solidFill>
                <a:latin typeface="Arial Rounded MT Bold" panose="020F0704030504030204" pitchFamily="34" charset="0"/>
              </a:rPr>
              <a:t>&lt;nav&gt;</a:t>
            </a:r>
          </a:p>
          <a:p>
            <a:pPr marL="0" indent="0">
              <a:buNone/>
            </a:pPr>
            <a:r>
              <a:rPr lang="en-US" sz="4400">
                <a:solidFill>
                  <a:schemeClr val="bg1"/>
                </a:solidFill>
                <a:latin typeface="Arial Rounded MT Bold" panose="020F0704030504030204" pitchFamily="34" charset="0"/>
              </a:rPr>
              <a:t>&lt;section&gt;</a:t>
            </a:r>
          </a:p>
          <a:p>
            <a:pPr marL="0" indent="0">
              <a:buNone/>
            </a:pPr>
            <a:r>
              <a:rPr lang="en-US" sz="4400">
                <a:solidFill>
                  <a:schemeClr val="bg1"/>
                </a:solidFill>
                <a:latin typeface="Arial Rounded MT Bold" panose="020F0704030504030204" pitchFamily="34" charset="0"/>
              </a:rPr>
              <a:t>&lt;article&gt;</a:t>
            </a:r>
          </a:p>
          <a:p>
            <a:pPr marL="0" indent="0">
              <a:buNone/>
            </a:pPr>
            <a:r>
              <a:rPr lang="en-US" sz="4400">
                <a:solidFill>
                  <a:schemeClr val="bg1"/>
                </a:solidFill>
                <a:latin typeface="Arial Rounded MT Bold" panose="020F0704030504030204" pitchFamily="34" charset="0"/>
              </a:rPr>
              <a:t>&lt;aside&gt;</a:t>
            </a:r>
          </a:p>
          <a:p>
            <a:pPr marL="0" indent="0">
              <a:buNone/>
            </a:pPr>
            <a:r>
              <a:rPr lang="en-US" sz="4400">
                <a:solidFill>
                  <a:schemeClr val="bg1"/>
                </a:solidFill>
                <a:latin typeface="Arial Rounded MT Bold" panose="020F0704030504030204" pitchFamily="34" charset="0"/>
              </a:rPr>
              <a:t>&lt;footer</a:t>
            </a:r>
          </a:p>
          <a:p>
            <a:pPr marL="0" indent="0">
              <a:buNone/>
            </a:pPr>
            <a:r>
              <a:rPr lang="en-US" sz="4400">
                <a:solidFill>
                  <a:schemeClr val="bg1"/>
                </a:solidFill>
                <a:latin typeface="Arial Rounded MT Bold" panose="020F0704030504030204" pitchFamily="34" charset="0"/>
              </a:rPr>
              <a:t>&lt;main&gt;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PT Sans" pitchFamily="34" charset="-122"/>
                <a:cs typeface="PT Sans" pitchFamily="34" charset="-120"/>
              </a:rPr>
              <a:t>     </a:t>
            </a:r>
          </a:p>
          <a:p>
            <a:pPr marL="0" indent="0">
              <a:lnSpc>
                <a:spcPts val="3000"/>
              </a:lnSpc>
              <a:buNone/>
            </a:pPr>
            <a:endParaRPr lang="en-US" sz="2800" b="1">
              <a:solidFill>
                <a:srgbClr val="FFFFFF"/>
              </a:solidFill>
              <a:latin typeface="Bahnschrift" panose="020B0502040204020203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endParaRPr lang="en-US" sz="2800" b="1">
              <a:solidFill>
                <a:srgbClr val="FFFFFF"/>
              </a:solidFill>
              <a:latin typeface="Bahnschrift" panose="020B0502040204020203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2800" b="1">
                <a:solidFill>
                  <a:srgbClr val="FFFFFF"/>
                </a:solidFill>
                <a:latin typeface="Bahnschrift" panose="020B0502040204020203" pitchFamily="34" charset="0"/>
                <a:ea typeface="PT Sans" pitchFamily="34" charset="-122"/>
                <a:cs typeface="PT Sans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341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">
            <a:extLst>
              <a:ext uri="{FF2B5EF4-FFF2-40B4-BE49-F238E27FC236}">
                <a16:creationId xmlns:a16="http://schemas.microsoft.com/office/drawing/2014/main" id="{88F9E0AB-FB2A-B782-5F33-5CDC02DB783E}"/>
              </a:ext>
            </a:extLst>
          </p:cNvPr>
          <p:cNvSpPr/>
          <p:nvPr/>
        </p:nvSpPr>
        <p:spPr>
          <a:xfrm>
            <a:off x="7676770" y="1665962"/>
            <a:ext cx="6769416" cy="5323561"/>
          </a:xfrm>
          <a:prstGeom prst="roundRect">
            <a:avLst>
              <a:gd name="adj" fmla="val 14070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837724" y="626302"/>
            <a:ext cx="9329499" cy="914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>
                <a:solidFill>
                  <a:srgbClr val="FFFFFF"/>
                </a:solidFill>
                <a:latin typeface="Arial Rounded MT Bold" panose="020F0704030504030204" pitchFamily="34" charset="0"/>
              </a:rPr>
              <a:t>HEADING &amp; PARAGRAPHS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13984" y="1665962"/>
            <a:ext cx="6713950" cy="44467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6185535" cy="3032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855901" y="1941534"/>
            <a:ext cx="5472810" cy="5323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 rot="7324005">
            <a:off x="7614761" y="4570809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CB963C-3F11-C57F-8B28-D7C9B9D5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770" y="1665962"/>
            <a:ext cx="6769417" cy="5303986"/>
          </a:xfrm>
          <a:prstGeom prst="round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01BCA6D6-AF72-DF74-61B2-D2763CDA6A28}"/>
              </a:ext>
            </a:extLst>
          </p:cNvPr>
          <p:cNvSpPr/>
          <p:nvPr/>
        </p:nvSpPr>
        <p:spPr>
          <a:xfrm>
            <a:off x="990125" y="1941534"/>
            <a:ext cx="6437810" cy="5028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Heading</a:t>
            </a:r>
            <a:r>
              <a:rPr lang="en-US" sz="4400">
                <a:solidFill>
                  <a:srgbClr val="FFFFFF"/>
                </a:solidFill>
                <a:latin typeface="Arial Rounded MT Bold" panose="020F0704030504030204" pitchFamily="34" charset="0"/>
              </a:rPr>
              <a:t> : </a:t>
            </a:r>
            <a:r>
              <a:rPr lang="en-US" sz="3600">
                <a:solidFill>
                  <a:srgbClr val="FFFFFF"/>
                </a:solidFill>
                <a:latin typeface="Arial Rounded MT Bold" panose="020F0704030504030204" pitchFamily="34" charset="0"/>
              </a:rPr>
              <a:t>are used to </a:t>
            </a:r>
          </a:p>
          <a:p>
            <a:pPr marL="0" indent="0">
              <a:lnSpc>
                <a:spcPts val="5500"/>
              </a:lnSpc>
              <a:buNone/>
            </a:pPr>
            <a:r>
              <a:rPr lang="en-US" sz="3600">
                <a:solidFill>
                  <a:srgbClr val="FFFFFF"/>
                </a:solidFill>
                <a:latin typeface="Arial Rounded MT Bold" panose="020F0704030504030204" pitchFamily="34" charset="0"/>
              </a:rPr>
              <a:t>    define titls or section</a:t>
            </a:r>
          </a:p>
          <a:p>
            <a:pPr marL="0" indent="0">
              <a:lnSpc>
                <a:spcPts val="5500"/>
              </a:lnSpc>
              <a:buNone/>
            </a:pPr>
            <a:r>
              <a:rPr lang="en-US" sz="3600">
                <a:solidFill>
                  <a:srgbClr val="FFFFFF"/>
                </a:solidFill>
                <a:latin typeface="Arial Rounded MT Bold" panose="020F0704030504030204" pitchFamily="34" charset="0"/>
              </a:rPr>
              <a:t>    headings </a:t>
            </a:r>
            <a:r>
              <a:rPr lang="en-US" sz="4400">
                <a:solidFill>
                  <a:srgbClr val="FFFFFF"/>
                </a:solidFill>
                <a:latin typeface="Arial Rounded MT Bold" panose="020F0704030504030204" pitchFamily="34" charset="0"/>
              </a:rPr>
              <a:t>.</a:t>
            </a:r>
          </a:p>
          <a:p>
            <a:pPr marL="0" indent="0">
              <a:lnSpc>
                <a:spcPts val="5500"/>
              </a:lnSpc>
              <a:buNone/>
            </a:pPr>
            <a:r>
              <a:rPr lang="en-US" sz="4400">
                <a:solidFill>
                  <a:srgbClr val="FFFFFF"/>
                </a:solidFill>
                <a:latin typeface="Arial Rounded MT Bold" panose="020F0704030504030204" pitchFamily="34" charset="0"/>
              </a:rPr>
              <a:t>   </a:t>
            </a:r>
            <a:r>
              <a:rPr lang="en-US" sz="2000">
                <a:solidFill>
                  <a:schemeClr val="accent4"/>
                </a:solidFill>
                <a:latin typeface="Arial Rounded MT Bold" panose="020F0704030504030204" pitchFamily="34" charset="0"/>
              </a:rPr>
              <a:t>Html provided 6 levels of heading</a:t>
            </a:r>
          </a:p>
          <a:p>
            <a:pPr marL="0" indent="0">
              <a:lnSpc>
                <a:spcPts val="5500"/>
              </a:lnSpc>
              <a:buNone/>
            </a:pPr>
            <a:endParaRPr lang="en-US" sz="440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lnSpc>
                <a:spcPts val="5500"/>
              </a:lnSpc>
            </a:pPr>
            <a:r>
              <a:rPr lang="en-US" sz="4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Paragraphs</a:t>
            </a:r>
            <a:r>
              <a:rPr lang="en-US" sz="4400">
                <a:solidFill>
                  <a:srgbClr val="FFFFFF"/>
                </a:solidFill>
                <a:latin typeface="Arial Rounded MT Bold" panose="020F0704030504030204" pitchFamily="34" charset="0"/>
              </a:rPr>
              <a:t> : </a:t>
            </a:r>
            <a:r>
              <a:rPr lang="en-US" sz="3600">
                <a:solidFill>
                  <a:srgbClr val="FFFFFF"/>
                </a:solidFill>
                <a:latin typeface="Arial Rounded MT Bold" panose="020F0704030504030204" pitchFamily="34" charset="0"/>
              </a:rPr>
              <a:t>it used to</a:t>
            </a:r>
          </a:p>
          <a:p>
            <a:pPr>
              <a:lnSpc>
                <a:spcPts val="5500"/>
              </a:lnSpc>
            </a:pPr>
            <a:r>
              <a:rPr lang="en-US" sz="3600">
                <a:solidFill>
                  <a:srgbClr val="FFFFFF"/>
                </a:solidFill>
                <a:latin typeface="Arial Rounded MT Bold" panose="020F0704030504030204" pitchFamily="34" charset="0"/>
              </a:rPr>
              <a:t>   Define paragraph text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56913-D863-1C53-0C19-09692907D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">
            <a:extLst>
              <a:ext uri="{FF2B5EF4-FFF2-40B4-BE49-F238E27FC236}">
                <a16:creationId xmlns:a16="http://schemas.microsoft.com/office/drawing/2014/main" id="{D8D8756F-D0AE-244D-1FD3-79046F2534A3}"/>
              </a:ext>
            </a:extLst>
          </p:cNvPr>
          <p:cNvSpPr/>
          <p:nvPr/>
        </p:nvSpPr>
        <p:spPr>
          <a:xfrm>
            <a:off x="4646199" y="6898041"/>
            <a:ext cx="8719072" cy="1152394"/>
          </a:xfrm>
          <a:prstGeom prst="roundRect">
            <a:avLst>
              <a:gd name="adj" fmla="val 14070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Shape 1">
            <a:extLst>
              <a:ext uri="{FF2B5EF4-FFF2-40B4-BE49-F238E27FC236}">
                <a16:creationId xmlns:a16="http://schemas.microsoft.com/office/drawing/2014/main" id="{F822048E-D40C-A39B-A0CB-BE7B0EB8147C}"/>
              </a:ext>
            </a:extLst>
          </p:cNvPr>
          <p:cNvSpPr/>
          <p:nvPr/>
        </p:nvSpPr>
        <p:spPr>
          <a:xfrm>
            <a:off x="9407047" y="4465083"/>
            <a:ext cx="4571893" cy="895475"/>
          </a:xfrm>
          <a:prstGeom prst="roundRect">
            <a:avLst>
              <a:gd name="adj" fmla="val 14070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Shape 1">
            <a:extLst>
              <a:ext uri="{FF2B5EF4-FFF2-40B4-BE49-F238E27FC236}">
                <a16:creationId xmlns:a16="http://schemas.microsoft.com/office/drawing/2014/main" id="{ABDC80EF-1048-6B37-50BC-4B37A03A2412}"/>
              </a:ext>
            </a:extLst>
          </p:cNvPr>
          <p:cNvSpPr/>
          <p:nvPr/>
        </p:nvSpPr>
        <p:spPr>
          <a:xfrm>
            <a:off x="7542864" y="2326041"/>
            <a:ext cx="6315956" cy="990738"/>
          </a:xfrm>
          <a:prstGeom prst="roundRect">
            <a:avLst>
              <a:gd name="adj" fmla="val 14070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70649E09-A728-4276-CBA8-82184EC8CDC2}"/>
              </a:ext>
            </a:extLst>
          </p:cNvPr>
          <p:cNvSpPr/>
          <p:nvPr/>
        </p:nvSpPr>
        <p:spPr>
          <a:xfrm>
            <a:off x="837724" y="626302"/>
            <a:ext cx="9329499" cy="914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>
                <a:solidFill>
                  <a:schemeClr val="bg1"/>
                </a:solidFill>
                <a:latin typeface="Arial Rounded MT Bold" panose="020F0704030504030204" pitchFamily="34" charset="0"/>
              </a:rPr>
              <a:t>LINKS IMAGE AND VIDEO</a:t>
            </a:r>
            <a:endParaRPr lang="en-US" sz="4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6CB60236-D11D-1C2C-508D-6D90668E33B0}"/>
              </a:ext>
            </a:extLst>
          </p:cNvPr>
          <p:cNvSpPr/>
          <p:nvPr/>
        </p:nvSpPr>
        <p:spPr>
          <a:xfrm>
            <a:off x="713984" y="1665962"/>
            <a:ext cx="6713950" cy="44467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8064CD74-C7B4-C541-A37E-A78F814D2B00}"/>
              </a:ext>
            </a:extLst>
          </p:cNvPr>
          <p:cNvSpPr/>
          <p:nvPr/>
        </p:nvSpPr>
        <p:spPr>
          <a:xfrm>
            <a:off x="837724" y="4570809"/>
            <a:ext cx="6185535" cy="3032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2EA0E3CA-7C62-F46A-3156-4455278F01D0}"/>
              </a:ext>
            </a:extLst>
          </p:cNvPr>
          <p:cNvSpPr/>
          <p:nvPr/>
        </p:nvSpPr>
        <p:spPr>
          <a:xfrm>
            <a:off x="8116866" y="1941534"/>
            <a:ext cx="5472810" cy="5323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BF6E1AA2-A910-0B30-977E-EC96C957DAAD}"/>
              </a:ext>
            </a:extLst>
          </p:cNvPr>
          <p:cNvSpPr/>
          <p:nvPr/>
        </p:nvSpPr>
        <p:spPr>
          <a:xfrm>
            <a:off x="266700" y="1356335"/>
            <a:ext cx="7226914" cy="6246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links</a:t>
            </a:r>
            <a:r>
              <a:rPr lang="en-US" sz="4400">
                <a:solidFill>
                  <a:srgbClr val="FFFFFF"/>
                </a:solidFill>
                <a:latin typeface="Arial" panose="020B0604020202020204" pitchFamily="34" charset="0"/>
              </a:rPr>
              <a:t> : in html :</a:t>
            </a:r>
          </a:p>
          <a:p>
            <a:pPr marL="0" indent="0">
              <a:lnSpc>
                <a:spcPts val="5500"/>
              </a:lnSpc>
              <a:buNone/>
            </a:pPr>
            <a:r>
              <a:rPr lang="en-US" sz="2800">
                <a:solidFill>
                  <a:srgbClr val="FFFFFF"/>
                </a:solidFill>
                <a:latin typeface="Arial" panose="020B0604020202020204" pitchFamily="34" charset="0"/>
              </a:rPr>
              <a:t>Are created using the </a:t>
            </a:r>
            <a:r>
              <a:rPr lang="en-US" sz="3200" b="1">
                <a:solidFill>
                  <a:srgbClr val="FFFFFF"/>
                </a:solidFill>
                <a:latin typeface="Arial" panose="020B0604020202020204" pitchFamily="34" charset="0"/>
              </a:rPr>
              <a:t>anchor</a:t>
            </a:r>
            <a:r>
              <a:rPr lang="en-US" sz="2800">
                <a:solidFill>
                  <a:srgbClr val="FFFFFF"/>
                </a:solidFill>
                <a:latin typeface="Arial" panose="020B0604020202020204" pitchFamily="34" charset="0"/>
              </a:rPr>
              <a:t> tag attributes</a:t>
            </a:r>
          </a:p>
          <a:p>
            <a:pPr marL="0" indent="0">
              <a:lnSpc>
                <a:spcPts val="5500"/>
              </a:lnSpc>
              <a:buNone/>
            </a:pPr>
            <a:r>
              <a:rPr lang="en-US" sz="2800">
                <a:solidFill>
                  <a:srgbClr val="FFFFFF"/>
                </a:solidFill>
                <a:latin typeface="Arial" panose="020B0604020202020204" pitchFamily="34" charset="0"/>
              </a:rPr>
              <a:t>Is used specify the url of page to link goe  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pPr marL="0" indent="0">
              <a:lnSpc>
                <a:spcPts val="5500"/>
              </a:lnSpc>
              <a:buNone/>
            </a:pPr>
            <a:endParaRPr lang="en-US" sz="44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lnSpc>
                <a:spcPts val="5500"/>
              </a:lnSpc>
            </a:pPr>
            <a:r>
              <a:rPr lang="en-US" sz="44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Image</a:t>
            </a:r>
            <a:r>
              <a:rPr lang="en-US" sz="4400">
                <a:solidFill>
                  <a:srgbClr val="FFFFFF"/>
                </a:solidFill>
                <a:latin typeface="Arial" panose="020B0604020202020204" pitchFamily="34" charset="0"/>
              </a:rPr>
              <a:t> : </a:t>
            </a:r>
            <a:r>
              <a:rPr lang="en-US" sz="3200">
                <a:solidFill>
                  <a:srgbClr val="FFFFFF"/>
                </a:solidFill>
                <a:latin typeface="Arial" panose="020B0604020202020204" pitchFamily="34" charset="0"/>
              </a:rPr>
              <a:t>in html image added using  &lt;img&gt; tag</a:t>
            </a:r>
          </a:p>
          <a:p>
            <a:pPr>
              <a:lnSpc>
                <a:spcPts val="5500"/>
              </a:lnSpc>
            </a:pPr>
            <a:r>
              <a:rPr lang="en-US" sz="3200">
                <a:solidFill>
                  <a:srgbClr val="FFFFFF"/>
                </a:solidFill>
                <a:latin typeface="Arial" panose="020B0604020202020204" pitchFamily="34" charset="0"/>
              </a:rPr>
              <a:t>Src attribute is used  to specify image’s source</a:t>
            </a:r>
          </a:p>
          <a:p>
            <a:pPr>
              <a:lnSpc>
                <a:spcPts val="5500"/>
              </a:lnSpc>
            </a:pPr>
            <a:endParaRPr lang="en-US" sz="32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lnSpc>
                <a:spcPts val="5500"/>
              </a:lnSpc>
            </a:pPr>
            <a:r>
              <a:rPr lang="en-US" sz="36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VIDEO</a:t>
            </a:r>
            <a:r>
              <a:rPr lang="en-US" sz="3200">
                <a:solidFill>
                  <a:srgbClr val="FFFFFF"/>
                </a:solidFill>
                <a:latin typeface="Arial" panose="020B0604020202020204" pitchFamily="34" charset="0"/>
              </a:rPr>
              <a:t> : in html video embedded </a:t>
            </a:r>
          </a:p>
          <a:p>
            <a:pPr>
              <a:lnSpc>
                <a:spcPts val="5500"/>
              </a:lnSpc>
            </a:pPr>
            <a:r>
              <a:rPr lang="en-US" sz="3200">
                <a:solidFill>
                  <a:srgbClr val="FFFFFF"/>
                </a:solidFill>
                <a:latin typeface="Arial" panose="020B0604020202020204" pitchFamily="34" charset="0"/>
              </a:rPr>
              <a:t>using &lt;video&gt; tag </a:t>
            </a:r>
          </a:p>
          <a:p>
            <a:pPr>
              <a:lnSpc>
                <a:spcPts val="5500"/>
              </a:lnSpc>
            </a:pPr>
            <a:endParaRPr lang="en-US" sz="32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lnSpc>
                <a:spcPts val="5500"/>
              </a:lnSpc>
            </a:pP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9FAF9B-1FAE-166F-AA5E-624E3BAF8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865" y="2326041"/>
            <a:ext cx="6315956" cy="990738"/>
          </a:xfrm>
          <a:prstGeom prst="round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0ED2B0-6DC7-7C2B-350B-18E24D936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7047" y="4465084"/>
            <a:ext cx="4509369" cy="895475"/>
          </a:xfrm>
          <a:prstGeom prst="round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2D225F-066A-F8FA-9607-79361C293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199" y="6945526"/>
            <a:ext cx="8592749" cy="105742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7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BBB40-6F08-1B5B-96A7-15B37777F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1A9EAD1C-C46B-E46B-5898-57ED228B3528}"/>
              </a:ext>
            </a:extLst>
          </p:cNvPr>
          <p:cNvSpPr/>
          <p:nvPr/>
        </p:nvSpPr>
        <p:spPr>
          <a:xfrm>
            <a:off x="6896953" y="1568154"/>
            <a:ext cx="7646950" cy="6255963"/>
          </a:xfrm>
          <a:prstGeom prst="roundRect">
            <a:avLst>
              <a:gd name="adj" fmla="val 14070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25F6AF17-4C81-8B25-F5F3-677DBA42338C}"/>
              </a:ext>
            </a:extLst>
          </p:cNvPr>
          <p:cNvSpPr/>
          <p:nvPr/>
        </p:nvSpPr>
        <p:spPr>
          <a:xfrm>
            <a:off x="837724" y="626302"/>
            <a:ext cx="9329499" cy="914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b="1">
                <a:solidFill>
                  <a:srgbClr val="00B050"/>
                </a:solidFill>
                <a:latin typeface="Arial Rounded MT Bold" panose="020F0704030504030204" pitchFamily="34" charset="0"/>
              </a:rPr>
              <a:t>                FORM</a:t>
            </a:r>
            <a:r>
              <a:rPr lang="en-US" sz="440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endParaRPr lang="en-US" sz="4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DC2F2601-AC5D-339F-FE1D-3FC9AF866956}"/>
              </a:ext>
            </a:extLst>
          </p:cNvPr>
          <p:cNvSpPr/>
          <p:nvPr/>
        </p:nvSpPr>
        <p:spPr>
          <a:xfrm>
            <a:off x="0" y="1665962"/>
            <a:ext cx="7427934" cy="44467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1CB9DBD8-638B-AD93-472C-CD55078E5A73}"/>
              </a:ext>
            </a:extLst>
          </p:cNvPr>
          <p:cNvSpPr/>
          <p:nvPr/>
        </p:nvSpPr>
        <p:spPr>
          <a:xfrm>
            <a:off x="8116866" y="1941534"/>
            <a:ext cx="5472810" cy="5323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40454971-ED97-2967-F544-5A7578576718}"/>
              </a:ext>
            </a:extLst>
          </p:cNvPr>
          <p:cNvSpPr/>
          <p:nvPr/>
        </p:nvSpPr>
        <p:spPr>
          <a:xfrm>
            <a:off x="86497" y="1540702"/>
            <a:ext cx="6474892" cy="5516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FORM</a:t>
            </a:r>
            <a:r>
              <a:rPr lang="en-US" sz="320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2800">
                <a:solidFill>
                  <a:srgbClr val="FFFFFF"/>
                </a:solidFill>
                <a:latin typeface="Arial" panose="020B0604020202020204" pitchFamily="34" charset="0"/>
              </a:rPr>
              <a:t>allow users to submit Data to a</a:t>
            </a:r>
          </a:p>
          <a:p>
            <a:pPr>
              <a:lnSpc>
                <a:spcPts val="5500"/>
              </a:lnSpc>
            </a:pPr>
            <a:r>
              <a:rPr lang="en-US" sz="2800">
                <a:solidFill>
                  <a:srgbClr val="FFFFFF"/>
                </a:solidFill>
                <a:latin typeface="Arial" panose="020B0604020202020204" pitchFamily="34" charset="0"/>
              </a:rPr>
              <a:t>server . Use &lt;form&gt; tag</a:t>
            </a:r>
          </a:p>
          <a:p>
            <a:pPr>
              <a:lnSpc>
                <a:spcPts val="5500"/>
              </a:lnSpc>
            </a:pP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action</a:t>
            </a:r>
            <a:r>
              <a:rPr lang="en-US" sz="2800">
                <a:solidFill>
                  <a:srgbClr val="FFFFFF"/>
                </a:solidFill>
                <a:latin typeface="Arial" panose="020B0604020202020204" pitchFamily="34" charset="0"/>
              </a:rPr>
              <a:t> : mesha lo dirayo xogta</a:t>
            </a:r>
          </a:p>
          <a:p>
            <a:pPr>
              <a:lnSpc>
                <a:spcPts val="5500"/>
              </a:lnSpc>
            </a:pP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Method</a:t>
            </a:r>
            <a:r>
              <a:rPr lang="en-US" sz="2800">
                <a:solidFill>
                  <a:srgbClr val="FFFFFF"/>
                </a:solidFill>
                <a:latin typeface="Arial" panose="020B0604020202020204" pitchFamily="34" charset="0"/>
              </a:rPr>
              <a:t> : qabka lo dirayo</a:t>
            </a:r>
          </a:p>
          <a:p>
            <a:pPr algn="ctr">
              <a:lnSpc>
                <a:spcPts val="5500"/>
              </a:lnSpc>
            </a:pPr>
            <a:r>
              <a:rPr lang="en-US" sz="2800" b="1">
                <a:solidFill>
                  <a:srgbClr val="00B050"/>
                </a:solidFill>
                <a:latin typeface="Arial" panose="020B0604020202020204" pitchFamily="34" charset="0"/>
              </a:rPr>
              <a:t>Types of form </a:t>
            </a:r>
          </a:p>
          <a:p>
            <a:pPr>
              <a:lnSpc>
                <a:spcPts val="5500"/>
              </a:lnSpc>
            </a:pP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Label</a:t>
            </a:r>
            <a:r>
              <a:rPr lang="en-US" sz="2800">
                <a:solidFill>
                  <a:srgbClr val="FFFFFF"/>
                </a:solidFill>
                <a:latin typeface="Arial" panose="020B0604020202020204" pitchFamily="34" charset="0"/>
              </a:rPr>
              <a:t> : userka logu shega wxa u galinayo</a:t>
            </a:r>
          </a:p>
          <a:p>
            <a:pPr>
              <a:lnSpc>
                <a:spcPts val="5500"/>
              </a:lnSpc>
            </a:pP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Input</a:t>
            </a:r>
            <a:r>
              <a:rPr lang="en-US" sz="2800">
                <a:solidFill>
                  <a:srgbClr val="FFFFFF"/>
                </a:solidFill>
                <a:latin typeface="Arial" panose="020B0604020202020204" pitchFamily="34" charset="0"/>
              </a:rPr>
              <a:t> : waxe xogta ka qabata userka</a:t>
            </a:r>
          </a:p>
          <a:p>
            <a:pPr>
              <a:lnSpc>
                <a:spcPts val="5500"/>
              </a:lnSpc>
            </a:pP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Button</a:t>
            </a:r>
            <a:r>
              <a:rPr lang="en-US" sz="2800">
                <a:solidFill>
                  <a:srgbClr val="FFFFFF"/>
                </a:solidFill>
                <a:latin typeface="Arial" panose="020B0604020202020204" pitchFamily="34" charset="0"/>
              </a:rPr>
              <a:t> : userka u ogalanesa inu xogta so </a:t>
            </a:r>
          </a:p>
          <a:p>
            <a:pPr>
              <a:lnSpc>
                <a:spcPts val="5500"/>
              </a:lnSpc>
            </a:pPr>
            <a:r>
              <a:rPr lang="en-US" sz="2800">
                <a:solidFill>
                  <a:srgbClr val="FFFFFF"/>
                </a:solidFill>
                <a:latin typeface="Arial" panose="020B0604020202020204" pitchFamily="34" charset="0"/>
              </a:rPr>
              <a:t>              diro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164BF9-91B7-1F56-D1C6-1D1BBE092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953" y="1628385"/>
            <a:ext cx="7646950" cy="613550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4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">
            <a:extLst>
              <a:ext uri="{FF2B5EF4-FFF2-40B4-BE49-F238E27FC236}">
                <a16:creationId xmlns:a16="http://schemas.microsoft.com/office/drawing/2014/main" id="{89953077-06F6-BB3F-9129-3FC6BF187041}"/>
              </a:ext>
            </a:extLst>
          </p:cNvPr>
          <p:cNvSpPr/>
          <p:nvPr/>
        </p:nvSpPr>
        <p:spPr>
          <a:xfrm>
            <a:off x="174112" y="187890"/>
            <a:ext cx="4712292" cy="7853820"/>
          </a:xfrm>
          <a:prstGeom prst="roundRect">
            <a:avLst>
              <a:gd name="adj" fmla="val 14070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89620AC9-C1EE-C787-A7A1-9E9AEBB0B89C}"/>
              </a:ext>
            </a:extLst>
          </p:cNvPr>
          <p:cNvSpPr/>
          <p:nvPr/>
        </p:nvSpPr>
        <p:spPr>
          <a:xfrm>
            <a:off x="5386192" y="1883747"/>
            <a:ext cx="8041710" cy="2551986"/>
          </a:xfrm>
          <a:prstGeom prst="roundRect">
            <a:avLst>
              <a:gd name="adj" fmla="val 14070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0"/>
          <p:cNvSpPr/>
          <p:nvPr/>
        </p:nvSpPr>
        <p:spPr>
          <a:xfrm>
            <a:off x="6324124" y="2848213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>
                <a:solidFill>
                  <a:schemeClr val="bg1"/>
                </a:solidFill>
              </a:rPr>
              <a:t>INPUT TYPE IN HTML 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AA46BE-7B2F-9AF9-6119-034D97CD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4112" y="187890"/>
            <a:ext cx="4712292" cy="7853820"/>
          </a:xfrm>
          <a:prstGeom prst="round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1C4FD1D7-C22C-1CB0-4B79-C47C88AF7892}"/>
              </a:ext>
            </a:extLst>
          </p:cNvPr>
          <p:cNvSpPr/>
          <p:nvPr/>
        </p:nvSpPr>
        <p:spPr>
          <a:xfrm>
            <a:off x="8883827" y="788270"/>
            <a:ext cx="5569063" cy="7132885"/>
          </a:xfrm>
          <a:prstGeom prst="roundRect">
            <a:avLst>
              <a:gd name="adj" fmla="val 14070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0"/>
          <p:cNvSpPr/>
          <p:nvPr/>
        </p:nvSpPr>
        <p:spPr>
          <a:xfrm>
            <a:off x="837722" y="85177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/>
              <a:t>  </a:t>
            </a:r>
            <a:r>
              <a:rPr lang="en-US" sz="4400" b="1">
                <a:solidFill>
                  <a:schemeClr val="bg1"/>
                </a:solidFill>
                <a:latin typeface="Arial" panose="020B0604020202020204" pitchFamily="34" charset="0"/>
              </a:rPr>
              <a:t>LISTS OF HTML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37724" y="2624814"/>
            <a:ext cx="3614618" cy="2551986"/>
          </a:xfrm>
          <a:prstGeom prst="roundRect">
            <a:avLst>
              <a:gd name="adj" fmla="val 14070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99899" y="297180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ORDERED LIST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1099899" y="3467338"/>
            <a:ext cx="309026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>
                <a:solidFill>
                  <a:schemeClr val="bg1"/>
                </a:solidFill>
              </a:rPr>
              <a:t>Is a list with nubers like  </a:t>
            </a:r>
            <a:r>
              <a:rPr lang="en-US" sz="1850">
                <a:solidFill>
                  <a:schemeClr val="bg1"/>
                </a:solidFill>
              </a:rPr>
              <a:t>( 1 , 2 , 3 )</a:t>
            </a:r>
            <a:endParaRPr lang="en-US" sz="1850" dirty="0">
              <a:solidFill>
                <a:schemeClr val="bg1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4714517" y="2570084"/>
            <a:ext cx="3614618" cy="2551986"/>
          </a:xfrm>
          <a:prstGeom prst="roundRect">
            <a:avLst>
              <a:gd name="adj" fmla="val 14070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53833" y="297180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UN ORDERED LIST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4953833" y="3467338"/>
            <a:ext cx="3090267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>
                <a:solidFill>
                  <a:srgbClr val="FFFFFF"/>
                </a:solidFill>
                <a:latin typeface="PT Sans" pitchFamily="34" charset="0"/>
              </a:rPr>
              <a:t> Is a lists with bullet points like ( . )</a:t>
            </a:r>
          </a:p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5500926"/>
            <a:ext cx="7468553" cy="1785938"/>
          </a:xfrm>
          <a:prstGeom prst="roundRect">
            <a:avLst>
              <a:gd name="adj" fmla="val 2010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99899" y="576310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DESCRIPTION LIST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 9"/>
          <p:cNvSpPr/>
          <p:nvPr/>
        </p:nvSpPr>
        <p:spPr>
          <a:xfrm>
            <a:off x="1099899" y="6258639"/>
            <a:ext cx="694420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3200">
                <a:solidFill>
                  <a:schemeClr val="bg2"/>
                </a:solidFill>
              </a:rPr>
              <a:t>  is list of terms and descriptions  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718A61-4786-E95A-5C8F-2CD3E4C3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685" y="851770"/>
            <a:ext cx="5523348" cy="6979615"/>
          </a:xfrm>
          <a:prstGeom prst="round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457</Words>
  <Application>Microsoft Office PowerPoint</Application>
  <PresentationFormat>Custom</PresentationFormat>
  <Paragraphs>106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Rounded MT Bold</vt:lpstr>
      <vt:lpstr>Arial Unicode MS</vt:lpstr>
      <vt:lpstr>Bahnschrift</vt:lpstr>
      <vt:lpstr>PT Sans</vt:lpstr>
      <vt:lpstr>Arial</vt:lpstr>
      <vt:lpstr>PT Sans Bold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mohamed abshir</cp:lastModifiedBy>
  <cp:revision>14</cp:revision>
  <dcterms:created xsi:type="dcterms:W3CDTF">2025-02-22T13:33:37Z</dcterms:created>
  <dcterms:modified xsi:type="dcterms:W3CDTF">2025-02-25T13:04:21Z</dcterms:modified>
</cp:coreProperties>
</file>