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pseudo_classes.asp" TargetMode="External"/><Relationship Id="rId2" Type="http://schemas.openxmlformats.org/officeDocument/2006/relationships/hyperlink" Target="https://www.w3schools.com/css/css_combinator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/css_attribute_selectors.asp" TargetMode="External"/><Relationship Id="rId4" Type="http://schemas.openxmlformats.org/officeDocument/2006/relationships/hyperlink" Target="https://www.w3schools.com/css/css_pseudo_elements.asp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B671-61C7-4F57-AABB-61BA8A9FB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3119717"/>
            <a:ext cx="8825658" cy="1092887"/>
          </a:xfrm>
        </p:spPr>
        <p:txBody>
          <a:bodyPr/>
          <a:lstStyle/>
          <a:p>
            <a:r>
              <a:rPr lang="en-US"/>
              <a:t>INTRODUCTION TO CSS</a:t>
            </a:r>
            <a:endParaRPr lang="so-S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DC3D7-6501-4546-B478-0D25511CC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481545"/>
            <a:ext cx="8825658" cy="86142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4"/>
                </a:solidFill>
              </a:rPr>
              <a:t>WHAT IS CSS</a:t>
            </a:r>
            <a:endParaRPr lang="so-SO" sz="32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64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3E3F-1A9D-43CD-963C-D9C22D7E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BOX MODEL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2FFA-654A-4ADB-9045-616F8A725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06105" cy="1681629"/>
          </a:xfrm>
        </p:spPr>
        <p:txBody>
          <a:bodyPr/>
          <a:lstStyle/>
          <a:p>
            <a:r>
              <a:rPr lang="en-US"/>
              <a:t>In CSS, the term "</a:t>
            </a:r>
            <a:r>
              <a:rPr lang="en-US" b="1">
                <a:solidFill>
                  <a:schemeClr val="tx1"/>
                </a:solidFill>
              </a:rPr>
              <a:t>box model</a:t>
            </a:r>
            <a:r>
              <a:rPr lang="en-US"/>
              <a:t>" is used when talking about design and layout.</a:t>
            </a:r>
          </a:p>
          <a:p>
            <a:r>
              <a:rPr lang="en-US"/>
              <a:t>It consists of: </a:t>
            </a:r>
            <a:r>
              <a:rPr lang="en-US" b="1">
                <a:solidFill>
                  <a:schemeClr val="tx1"/>
                </a:solidFill>
              </a:rPr>
              <a:t>content</a:t>
            </a:r>
            <a:r>
              <a:rPr lang="en-US"/>
              <a:t>, </a:t>
            </a:r>
            <a:r>
              <a:rPr lang="en-US" b="1">
                <a:solidFill>
                  <a:schemeClr val="tx1"/>
                </a:solidFill>
              </a:rPr>
              <a:t>padding</a:t>
            </a:r>
            <a:r>
              <a:rPr lang="en-US"/>
              <a:t>, </a:t>
            </a:r>
            <a:r>
              <a:rPr lang="en-US" b="1">
                <a:solidFill>
                  <a:schemeClr val="tx1"/>
                </a:solidFill>
              </a:rPr>
              <a:t>borders</a:t>
            </a:r>
            <a:r>
              <a:rPr lang="en-US"/>
              <a:t> and </a:t>
            </a:r>
            <a:r>
              <a:rPr lang="en-US" b="1">
                <a:solidFill>
                  <a:schemeClr val="tx1"/>
                </a:solidFill>
              </a:rPr>
              <a:t>margins</a:t>
            </a:r>
            <a:r>
              <a:rPr lang="en-US"/>
              <a:t>. </a:t>
            </a:r>
          </a:p>
          <a:p>
            <a:r>
              <a:rPr lang="en-US"/>
              <a:t>The image below </a:t>
            </a:r>
            <a:r>
              <a:rPr lang="en-US" b="1">
                <a:solidFill>
                  <a:schemeClr val="tx1"/>
                </a:solidFill>
              </a:rPr>
              <a:t>illustrates</a:t>
            </a:r>
            <a:r>
              <a:rPr lang="en-US"/>
              <a:t> the box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4F9D4-7D2C-4076-93FF-592F380B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60" y="4285129"/>
            <a:ext cx="3590925" cy="223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3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D604-8DE2-4C71-9089-82435D7AE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BORDER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51E88-A9CC-4BF0-BC29-070F8A8FF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89324"/>
          </a:xfrm>
        </p:spPr>
        <p:txBody>
          <a:bodyPr/>
          <a:lstStyle/>
          <a:p>
            <a:r>
              <a:rPr lang="en-US"/>
              <a:t>The border property is used to style the borders of an element.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3DECB-A3DF-4E14-A483-8EE8B83719D3}"/>
              </a:ext>
            </a:extLst>
          </p:cNvPr>
          <p:cNvSpPr/>
          <p:nvPr/>
        </p:nvSpPr>
        <p:spPr>
          <a:xfrm>
            <a:off x="1371599" y="3272118"/>
            <a:ext cx="3137647" cy="48932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 have borders on all sides.</a:t>
            </a:r>
            <a:endParaRPr lang="so-SO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CE8AF2-11FC-4B73-9D4F-6FBD3F892D16}"/>
              </a:ext>
            </a:extLst>
          </p:cNvPr>
          <p:cNvCxnSpPr/>
          <p:nvPr/>
        </p:nvCxnSpPr>
        <p:spPr>
          <a:xfrm>
            <a:off x="1371599" y="4392706"/>
            <a:ext cx="3137647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CC3D820-389C-4F54-A0C9-A62563EA1A1F}"/>
              </a:ext>
            </a:extLst>
          </p:cNvPr>
          <p:cNvSpPr txBox="1">
            <a:spLocks/>
          </p:cNvSpPr>
          <p:nvPr/>
        </p:nvSpPr>
        <p:spPr>
          <a:xfrm>
            <a:off x="1271497" y="3976593"/>
            <a:ext cx="3399116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/>
              <a:t>I have a red bottom border.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AC99C9-4DAC-4F66-B587-A65E90805C0D}"/>
              </a:ext>
            </a:extLst>
          </p:cNvPr>
          <p:cNvCxnSpPr/>
          <p:nvPr/>
        </p:nvCxnSpPr>
        <p:spPr>
          <a:xfrm>
            <a:off x="1443318" y="4724400"/>
            <a:ext cx="0" cy="618565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1B08D1-CBA6-46B9-ADB2-3A70A18B52DC}"/>
              </a:ext>
            </a:extLst>
          </p:cNvPr>
          <p:cNvSpPr txBox="1">
            <a:spLocks/>
          </p:cNvSpPr>
          <p:nvPr/>
        </p:nvSpPr>
        <p:spPr>
          <a:xfrm>
            <a:off x="1558368" y="4860362"/>
            <a:ext cx="3399116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/>
              <a:t>I have a </a:t>
            </a:r>
            <a:r>
              <a:rPr lang="en-US"/>
              <a:t>blue</a:t>
            </a:r>
            <a:r>
              <a:rPr lang="so-SO"/>
              <a:t> </a:t>
            </a:r>
            <a:r>
              <a:rPr lang="en-US"/>
              <a:t>left</a:t>
            </a:r>
            <a:r>
              <a:rPr lang="so-SO"/>
              <a:t> border.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4904F6-7DDD-4E57-9806-0859988D67C7}"/>
              </a:ext>
            </a:extLst>
          </p:cNvPr>
          <p:cNvSpPr/>
          <p:nvPr/>
        </p:nvSpPr>
        <p:spPr>
          <a:xfrm>
            <a:off x="1154954" y="3092824"/>
            <a:ext cx="10086787" cy="331694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FCF144-42A5-4BCA-8158-686825784A25}"/>
              </a:ext>
            </a:extLst>
          </p:cNvPr>
          <p:cNvSpPr txBox="1">
            <a:spLocks/>
          </p:cNvSpPr>
          <p:nvPr/>
        </p:nvSpPr>
        <p:spPr>
          <a:xfrm>
            <a:off x="5297394" y="3349065"/>
            <a:ext cx="3335618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Border: 1px solid red;</a:t>
            </a:r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E7971503-37C6-4BE6-B9A5-4AF6DC17CA5A}"/>
              </a:ext>
            </a:extLst>
          </p:cNvPr>
          <p:cNvSpPr/>
          <p:nvPr/>
        </p:nvSpPr>
        <p:spPr>
          <a:xfrm>
            <a:off x="4769226" y="3393141"/>
            <a:ext cx="376516" cy="2472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04D7219D-0B6A-42AD-8D6C-DA151CFC9E25}"/>
              </a:ext>
            </a:extLst>
          </p:cNvPr>
          <p:cNvSpPr/>
          <p:nvPr/>
        </p:nvSpPr>
        <p:spPr>
          <a:xfrm>
            <a:off x="4769226" y="4058148"/>
            <a:ext cx="376516" cy="2472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911C04-5A4D-44CD-B9FF-43AF756E3F43}"/>
              </a:ext>
            </a:extLst>
          </p:cNvPr>
          <p:cNvSpPr txBox="1">
            <a:spLocks/>
          </p:cNvSpPr>
          <p:nvPr/>
        </p:nvSpPr>
        <p:spPr>
          <a:xfrm>
            <a:off x="5297393" y="4015692"/>
            <a:ext cx="4438278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Border-bottom: 2px dotted red;</a:t>
            </a:r>
          </a:p>
        </p:txBody>
      </p:sp>
      <p:sp>
        <p:nvSpPr>
          <p:cNvPr id="18" name="Arrow: Notched Right 17">
            <a:extLst>
              <a:ext uri="{FF2B5EF4-FFF2-40B4-BE49-F238E27FC236}">
                <a16:creationId xmlns:a16="http://schemas.microsoft.com/office/drawing/2014/main" id="{3B0ACF18-B397-47A8-A98F-57DD934FBFD9}"/>
              </a:ext>
            </a:extLst>
          </p:cNvPr>
          <p:cNvSpPr/>
          <p:nvPr/>
        </p:nvSpPr>
        <p:spPr>
          <a:xfrm>
            <a:off x="4769226" y="4902818"/>
            <a:ext cx="376516" cy="24727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E130BA-CD72-4858-84A7-C0EAA31ED630}"/>
              </a:ext>
            </a:extLst>
          </p:cNvPr>
          <p:cNvSpPr txBox="1">
            <a:spLocks/>
          </p:cNvSpPr>
          <p:nvPr/>
        </p:nvSpPr>
        <p:spPr>
          <a:xfrm>
            <a:off x="5310093" y="4867586"/>
            <a:ext cx="4438278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Border-left: 4px dotted blue;</a:t>
            </a:r>
          </a:p>
        </p:txBody>
      </p:sp>
    </p:spTree>
    <p:extLst>
      <p:ext uri="{BB962C8B-B14F-4D97-AF65-F5344CB8AC3E}">
        <p14:creationId xmlns:p14="http://schemas.microsoft.com/office/powerpoint/2010/main" val="212564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21A1-C63D-4889-8D70-9E6D1DF6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BORDER RADIUS</a:t>
            </a:r>
            <a:endParaRPr lang="so-S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01D5AF-9E03-4CB3-A710-E988685ED3A8}"/>
              </a:ext>
            </a:extLst>
          </p:cNvPr>
          <p:cNvSpPr/>
          <p:nvPr/>
        </p:nvSpPr>
        <p:spPr>
          <a:xfrm>
            <a:off x="1090708" y="2572747"/>
            <a:ext cx="8133974" cy="407009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0969E4-86ED-4974-B7D3-1614D4BA7E6F}"/>
              </a:ext>
            </a:extLst>
          </p:cNvPr>
          <p:cNvSpPr/>
          <p:nvPr/>
        </p:nvSpPr>
        <p:spPr>
          <a:xfrm>
            <a:off x="1945341" y="3111439"/>
            <a:ext cx="2133600" cy="489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F975D6B-7E4A-4369-A785-F65441911A41}"/>
              </a:ext>
            </a:extLst>
          </p:cNvPr>
          <p:cNvSpPr/>
          <p:nvPr/>
        </p:nvSpPr>
        <p:spPr>
          <a:xfrm>
            <a:off x="1945341" y="4139454"/>
            <a:ext cx="2133600" cy="555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083B19-B695-4842-A6A2-CEA131288459}"/>
              </a:ext>
            </a:extLst>
          </p:cNvPr>
          <p:cNvSpPr/>
          <p:nvPr/>
        </p:nvSpPr>
        <p:spPr>
          <a:xfrm>
            <a:off x="1945341" y="5253036"/>
            <a:ext cx="2133599" cy="6902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279D558E-8772-4D0C-B9D2-A3968B9DEC0E}"/>
              </a:ext>
            </a:extLst>
          </p:cNvPr>
          <p:cNvSpPr/>
          <p:nvPr/>
        </p:nvSpPr>
        <p:spPr>
          <a:xfrm>
            <a:off x="5921142" y="3111439"/>
            <a:ext cx="2214281" cy="443318"/>
          </a:xfrm>
          <a:prstGeom prst="snip1Rect">
            <a:avLst>
              <a:gd name="adj" fmla="val 38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D1237AD1-FEA6-4E59-9174-B64B4FA1A784}"/>
              </a:ext>
            </a:extLst>
          </p:cNvPr>
          <p:cNvSpPr/>
          <p:nvPr/>
        </p:nvSpPr>
        <p:spPr>
          <a:xfrm>
            <a:off x="5921142" y="4122582"/>
            <a:ext cx="2214282" cy="555812"/>
          </a:xfrm>
          <a:prstGeom prst="snip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E0CD4A72-7EED-415A-93BA-61126D23A4DB}"/>
              </a:ext>
            </a:extLst>
          </p:cNvPr>
          <p:cNvSpPr/>
          <p:nvPr/>
        </p:nvSpPr>
        <p:spPr>
          <a:xfrm>
            <a:off x="5921142" y="5245490"/>
            <a:ext cx="2214282" cy="55581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1819FC4-B525-4C3D-A589-CD356070E93A}"/>
              </a:ext>
            </a:extLst>
          </p:cNvPr>
          <p:cNvSpPr txBox="1">
            <a:spLocks/>
          </p:cNvSpPr>
          <p:nvPr/>
        </p:nvSpPr>
        <p:spPr>
          <a:xfrm>
            <a:off x="1872876" y="3625979"/>
            <a:ext cx="2340536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border-radius</a:t>
            </a:r>
            <a:r>
              <a:rPr lang="en-US"/>
              <a:t>: </a:t>
            </a:r>
            <a:r>
              <a:rPr lang="en-US" b="1">
                <a:solidFill>
                  <a:schemeClr val="bg1"/>
                </a:solidFill>
              </a:rPr>
              <a:t>none</a:t>
            </a:r>
            <a:r>
              <a:rPr lang="en-US"/>
              <a:t>;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5CC96A-237B-43DF-B7D2-FD4AC204D33D}"/>
              </a:ext>
            </a:extLst>
          </p:cNvPr>
          <p:cNvSpPr txBox="1">
            <a:spLocks/>
          </p:cNvSpPr>
          <p:nvPr/>
        </p:nvSpPr>
        <p:spPr>
          <a:xfrm>
            <a:off x="5825937" y="5927666"/>
            <a:ext cx="3335618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border-radius</a:t>
            </a:r>
            <a:r>
              <a:rPr lang="en-US"/>
              <a:t>: </a:t>
            </a:r>
            <a:r>
              <a:rPr lang="en-US" b="1">
                <a:solidFill>
                  <a:schemeClr val="bg1"/>
                </a:solidFill>
              </a:rPr>
              <a:t>0px 5px 0 5px</a:t>
            </a:r>
            <a:r>
              <a:rPr lang="en-US"/>
              <a:t>;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270058-9B65-4718-9568-8BEFA4242490}"/>
              </a:ext>
            </a:extLst>
          </p:cNvPr>
          <p:cNvSpPr txBox="1">
            <a:spLocks/>
          </p:cNvSpPr>
          <p:nvPr/>
        </p:nvSpPr>
        <p:spPr>
          <a:xfrm>
            <a:off x="5825937" y="4703360"/>
            <a:ext cx="3335618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border-radius</a:t>
            </a:r>
            <a:r>
              <a:rPr lang="en-US"/>
              <a:t>: </a:t>
            </a:r>
            <a:r>
              <a:rPr lang="en-US" b="1">
                <a:solidFill>
                  <a:schemeClr val="bg1"/>
                </a:solidFill>
              </a:rPr>
              <a:t>5px 5px 0 0</a:t>
            </a:r>
            <a:r>
              <a:rPr lang="en-US"/>
              <a:t>;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0EF6FBC-BD8B-4811-BE1A-1543B7E3A3C7}"/>
              </a:ext>
            </a:extLst>
          </p:cNvPr>
          <p:cNvSpPr txBox="1">
            <a:spLocks/>
          </p:cNvSpPr>
          <p:nvPr/>
        </p:nvSpPr>
        <p:spPr>
          <a:xfrm>
            <a:off x="1872876" y="6020861"/>
            <a:ext cx="3335618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border-radius</a:t>
            </a:r>
            <a:r>
              <a:rPr lang="en-US"/>
              <a:t>: </a:t>
            </a:r>
            <a:r>
              <a:rPr lang="en-US" b="1">
                <a:solidFill>
                  <a:schemeClr val="bg1"/>
                </a:solidFill>
              </a:rPr>
              <a:t>50%</a:t>
            </a:r>
            <a:r>
              <a:rPr lang="en-US"/>
              <a:t>;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0E7DAE6-E969-47C6-A231-A039EA9CCF4F}"/>
              </a:ext>
            </a:extLst>
          </p:cNvPr>
          <p:cNvSpPr txBox="1">
            <a:spLocks/>
          </p:cNvSpPr>
          <p:nvPr/>
        </p:nvSpPr>
        <p:spPr>
          <a:xfrm>
            <a:off x="1872876" y="4710454"/>
            <a:ext cx="2206064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border-radius</a:t>
            </a:r>
            <a:r>
              <a:rPr lang="en-US"/>
              <a:t>: </a:t>
            </a:r>
            <a:r>
              <a:rPr lang="en-US" b="1">
                <a:solidFill>
                  <a:schemeClr val="bg1"/>
                </a:solidFill>
              </a:rPr>
              <a:t>5px</a:t>
            </a:r>
            <a:r>
              <a:rPr lang="en-US"/>
              <a:t>;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53D3CBB-EFC3-4EE1-9603-E39645C2E37A}"/>
              </a:ext>
            </a:extLst>
          </p:cNvPr>
          <p:cNvSpPr txBox="1">
            <a:spLocks/>
          </p:cNvSpPr>
          <p:nvPr/>
        </p:nvSpPr>
        <p:spPr>
          <a:xfrm>
            <a:off x="5825937" y="3597123"/>
            <a:ext cx="2932581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border-radius</a:t>
            </a:r>
            <a:r>
              <a:rPr lang="en-US"/>
              <a:t>: </a:t>
            </a:r>
            <a:r>
              <a:rPr lang="en-US" b="1">
                <a:solidFill>
                  <a:schemeClr val="bg1"/>
                </a:solidFill>
              </a:rPr>
              <a:t>0 10px 0 0</a:t>
            </a:r>
            <a:r>
              <a:rPr lang="en-US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881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3447-170F-449E-832B-CB47DBC7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MARGIN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8031-B9D5-413D-9C64-EB1C32AA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97140" cy="34163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Margins</a:t>
            </a:r>
            <a:r>
              <a:rPr lang="en-US"/>
              <a:t> are used to create space around element.</a:t>
            </a:r>
          </a:p>
          <a:p>
            <a:r>
              <a:rPr lang="en-US"/>
              <a:t>Margin property has </a:t>
            </a:r>
            <a:r>
              <a:rPr lang="en-US" b="1">
                <a:solidFill>
                  <a:schemeClr val="tx1"/>
                </a:solidFill>
              </a:rPr>
              <a:t>four values</a:t>
            </a:r>
            <a:r>
              <a:rPr lang="en-US"/>
              <a:t>: margin: 10px 20px 10px 30px;</a:t>
            </a:r>
          </a:p>
          <a:p>
            <a:r>
              <a:rPr lang="en-US"/>
              <a:t>margin property is a shorthand property for the following </a:t>
            </a:r>
            <a:r>
              <a:rPr lang="en-US" b="1">
                <a:solidFill>
                  <a:schemeClr val="tx1"/>
                </a:solidFill>
              </a:rPr>
              <a:t>individual margin properties</a:t>
            </a:r>
            <a:r>
              <a:rPr lang="en-US"/>
              <a:t>: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margin-top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margin-right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margin-bottom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50150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0110-F980-4876-A701-2027B2BD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so-S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1E596-6BE9-4E89-BB8F-326EE1BF37DB}"/>
              </a:ext>
            </a:extLst>
          </p:cNvPr>
          <p:cNvSpPr/>
          <p:nvPr/>
        </p:nvSpPr>
        <p:spPr>
          <a:xfrm>
            <a:off x="1013011" y="2994212"/>
            <a:ext cx="8564189" cy="3352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9F1D5-D906-4CDF-9F91-B82D047103FC}"/>
              </a:ext>
            </a:extLst>
          </p:cNvPr>
          <p:cNvSpPr/>
          <p:nvPr/>
        </p:nvSpPr>
        <p:spPr>
          <a:xfrm>
            <a:off x="1398494" y="2994212"/>
            <a:ext cx="2581836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margin-left: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10px</a:t>
            </a:r>
            <a:r>
              <a:rPr lang="en-US"/>
              <a:t>;</a:t>
            </a:r>
            <a:endParaRPr lang="so-S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8F4BB2-4427-41BC-B933-E33BC43708DA}"/>
              </a:ext>
            </a:extLst>
          </p:cNvPr>
          <p:cNvSpPr/>
          <p:nvPr/>
        </p:nvSpPr>
        <p:spPr>
          <a:xfrm>
            <a:off x="1013011" y="4166222"/>
            <a:ext cx="2581836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margin-top: </a:t>
            </a:r>
            <a:r>
              <a:rPr lang="en-US" b="1"/>
              <a:t>30px;</a:t>
            </a:r>
            <a:r>
              <a:rPr lang="en-US"/>
              <a:t> </a:t>
            </a:r>
            <a:endParaRPr lang="so-S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57563-05FB-450F-9313-FE816AF9BF7A}"/>
              </a:ext>
            </a:extLst>
          </p:cNvPr>
          <p:cNvSpPr/>
          <p:nvPr/>
        </p:nvSpPr>
        <p:spPr>
          <a:xfrm>
            <a:off x="2689412" y="5257800"/>
            <a:ext cx="2581836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margin-left: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20px</a:t>
            </a:r>
            <a:r>
              <a:rPr lang="en-US"/>
              <a:t>;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margin-top: </a:t>
            </a:r>
            <a:r>
              <a:rPr lang="en-US" b="1">
                <a:solidFill>
                  <a:schemeClr val="bg1"/>
                </a:solidFill>
              </a:rPr>
              <a:t>5</a:t>
            </a:r>
            <a:r>
              <a:rPr lang="en-US" b="1"/>
              <a:t>0px;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margin-bottom: </a:t>
            </a:r>
            <a:r>
              <a:rPr lang="en-US" b="1"/>
              <a:t>5px;</a:t>
            </a:r>
            <a:r>
              <a:rPr lang="en-US"/>
              <a:t> </a:t>
            </a:r>
            <a:endParaRPr lang="so-S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344F5-16A5-4AA4-AA32-5E9328D1263B}"/>
              </a:ext>
            </a:extLst>
          </p:cNvPr>
          <p:cNvSpPr/>
          <p:nvPr/>
        </p:nvSpPr>
        <p:spPr>
          <a:xfrm>
            <a:off x="4244742" y="4166222"/>
            <a:ext cx="2581836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margin-left: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50%</a:t>
            </a:r>
            <a:r>
              <a:rPr lang="en-US"/>
              <a:t>;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margin-top: </a:t>
            </a:r>
            <a:r>
              <a:rPr lang="en-US" b="1">
                <a:solidFill>
                  <a:schemeClr val="bg1"/>
                </a:solidFill>
              </a:rPr>
              <a:t>50%</a:t>
            </a:r>
            <a:r>
              <a:rPr lang="en-US" b="1"/>
              <a:t>;</a:t>
            </a:r>
            <a:r>
              <a:rPr lang="en-US"/>
              <a:t> </a:t>
            </a:r>
            <a:endParaRPr lang="so-S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28F796-FE0D-419D-8A9A-2F84EE9A766A}"/>
              </a:ext>
            </a:extLst>
          </p:cNvPr>
          <p:cNvSpPr/>
          <p:nvPr/>
        </p:nvSpPr>
        <p:spPr>
          <a:xfrm>
            <a:off x="5970493" y="5477435"/>
            <a:ext cx="3263153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Margin: </a:t>
            </a:r>
            <a:r>
              <a:rPr lang="en-US" b="1">
                <a:solidFill>
                  <a:schemeClr val="bg1"/>
                </a:solidFill>
              </a:rPr>
              <a:t>60px 15px 0 100px</a:t>
            </a:r>
            <a:endParaRPr lang="so-SO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88EBA-ABF0-43FB-BD21-70876D912A63}"/>
              </a:ext>
            </a:extLst>
          </p:cNvPr>
          <p:cNvSpPr/>
          <p:nvPr/>
        </p:nvSpPr>
        <p:spPr>
          <a:xfrm>
            <a:off x="6096000" y="3162299"/>
            <a:ext cx="2581836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margin-left: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80%</a:t>
            </a:r>
            <a:r>
              <a:rPr lang="en-US"/>
              <a:t>;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margin-top: </a:t>
            </a:r>
            <a:r>
              <a:rPr lang="en-US" b="1">
                <a:solidFill>
                  <a:schemeClr val="bg1"/>
                </a:solidFill>
              </a:rPr>
              <a:t>1</a:t>
            </a:r>
            <a:r>
              <a:rPr lang="en-US" b="1"/>
              <a:t>0px;</a:t>
            </a:r>
            <a:r>
              <a:rPr lang="en-US"/>
              <a:t> </a:t>
            </a:r>
            <a:endParaRPr lang="so-SO"/>
          </a:p>
        </p:txBody>
      </p:sp>
    </p:spTree>
    <p:extLst>
      <p:ext uri="{BB962C8B-B14F-4D97-AF65-F5344CB8AC3E}">
        <p14:creationId xmlns:p14="http://schemas.microsoft.com/office/powerpoint/2010/main" val="2020911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3447-170F-449E-832B-CB47DBC7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PADDING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88031-B9D5-413D-9C64-EB1C32AA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500"/>
            <a:ext cx="10517093" cy="34163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PADDING</a:t>
            </a:r>
            <a:r>
              <a:rPr lang="en-US"/>
              <a:t> are used to create space </a:t>
            </a:r>
            <a:r>
              <a:rPr lang="so-SO"/>
              <a:t>around an element's content</a:t>
            </a:r>
            <a:r>
              <a:rPr lang="en-US"/>
              <a:t>.</a:t>
            </a:r>
          </a:p>
          <a:p>
            <a:r>
              <a:rPr lang="en-US"/>
              <a:t>Padding property has </a:t>
            </a:r>
            <a:r>
              <a:rPr lang="en-US" b="1">
                <a:solidFill>
                  <a:schemeClr val="tx1"/>
                </a:solidFill>
              </a:rPr>
              <a:t>four values</a:t>
            </a:r>
            <a:r>
              <a:rPr lang="en-US"/>
              <a:t>: padding: 10px 20px 10px 30px;</a:t>
            </a:r>
          </a:p>
          <a:p>
            <a:r>
              <a:rPr lang="en-US"/>
              <a:t>padding property is a shorthand property for the following </a:t>
            </a:r>
            <a:r>
              <a:rPr lang="en-US" b="1">
                <a:solidFill>
                  <a:schemeClr val="tx1"/>
                </a:solidFill>
              </a:rPr>
              <a:t>individual padding properties</a:t>
            </a:r>
            <a:r>
              <a:rPr lang="en-US"/>
              <a:t>: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padding-top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padding-right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padding-bottom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padding-left</a:t>
            </a:r>
          </a:p>
        </p:txBody>
      </p:sp>
    </p:spTree>
    <p:extLst>
      <p:ext uri="{BB962C8B-B14F-4D97-AF65-F5344CB8AC3E}">
        <p14:creationId xmlns:p14="http://schemas.microsoft.com/office/powerpoint/2010/main" val="2616710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0110-F980-4876-A701-2027B2BD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  <a:endParaRPr lang="so-S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F1E596-6BE9-4E89-BB8F-326EE1BF37DB}"/>
              </a:ext>
            </a:extLst>
          </p:cNvPr>
          <p:cNvSpPr/>
          <p:nvPr/>
        </p:nvSpPr>
        <p:spPr>
          <a:xfrm>
            <a:off x="1013011" y="2994212"/>
            <a:ext cx="8564189" cy="33528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9F1D5-D906-4CDF-9F91-B82D047103FC}"/>
              </a:ext>
            </a:extLst>
          </p:cNvPr>
          <p:cNvSpPr/>
          <p:nvPr/>
        </p:nvSpPr>
        <p:spPr>
          <a:xfrm>
            <a:off x="1154954" y="3400018"/>
            <a:ext cx="2581836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o-S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57563-05FB-450F-9313-FE816AF9BF7A}"/>
              </a:ext>
            </a:extLst>
          </p:cNvPr>
          <p:cNvSpPr/>
          <p:nvPr/>
        </p:nvSpPr>
        <p:spPr>
          <a:xfrm>
            <a:off x="1703293" y="5173134"/>
            <a:ext cx="2581836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344F5-16A5-4AA4-AA32-5E9328D1263B}"/>
              </a:ext>
            </a:extLst>
          </p:cNvPr>
          <p:cNvSpPr/>
          <p:nvPr/>
        </p:nvSpPr>
        <p:spPr>
          <a:xfrm>
            <a:off x="5701553" y="5339231"/>
            <a:ext cx="364863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28F796-FE0D-419D-8A9A-2F84EE9A766A}"/>
              </a:ext>
            </a:extLst>
          </p:cNvPr>
          <p:cNvSpPr/>
          <p:nvPr/>
        </p:nvSpPr>
        <p:spPr>
          <a:xfrm>
            <a:off x="4832677" y="3761190"/>
            <a:ext cx="3648635" cy="869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E64BB1F-A9ED-43CB-B7D9-DAEDC4B02A28}"/>
              </a:ext>
            </a:extLst>
          </p:cNvPr>
          <p:cNvSpPr txBox="1">
            <a:spLocks/>
          </p:cNvSpPr>
          <p:nvPr/>
        </p:nvSpPr>
        <p:spPr>
          <a:xfrm>
            <a:off x="1538197" y="3400018"/>
            <a:ext cx="2340536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padding-left: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20px</a:t>
            </a:r>
            <a:r>
              <a:rPr lang="en-US"/>
              <a:t>;</a:t>
            </a:r>
            <a:endParaRPr lang="so-SO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4F3C8E-C849-45A3-90D7-91832F14E302}"/>
              </a:ext>
            </a:extLst>
          </p:cNvPr>
          <p:cNvSpPr txBox="1">
            <a:spLocks/>
          </p:cNvSpPr>
          <p:nvPr/>
        </p:nvSpPr>
        <p:spPr>
          <a:xfrm>
            <a:off x="6355602" y="5607923"/>
            <a:ext cx="2340536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padding: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10px 30px</a:t>
            </a:r>
            <a:endParaRPr lang="so-SO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9DB4CEF-64F0-4B4F-A19A-74C5F1283CC8}"/>
              </a:ext>
            </a:extLst>
          </p:cNvPr>
          <p:cNvSpPr txBox="1">
            <a:spLocks/>
          </p:cNvSpPr>
          <p:nvPr/>
        </p:nvSpPr>
        <p:spPr>
          <a:xfrm>
            <a:off x="5097511" y="4029882"/>
            <a:ext cx="3383801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padding: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10px 20px 10px 20px</a:t>
            </a:r>
            <a:r>
              <a:rPr lang="en-US">
                <a:solidFill>
                  <a:schemeClr val="bg1"/>
                </a:solidFill>
              </a:rPr>
              <a:t> ;</a:t>
            </a:r>
            <a:endParaRPr lang="so-SO">
              <a:solidFill>
                <a:schemeClr val="bg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57EA3A-1AAA-41EC-B1A0-752C624DFB98}"/>
              </a:ext>
            </a:extLst>
          </p:cNvPr>
          <p:cNvSpPr txBox="1">
            <a:spLocks/>
          </p:cNvSpPr>
          <p:nvPr/>
        </p:nvSpPr>
        <p:spPr>
          <a:xfrm>
            <a:off x="1671544" y="5441827"/>
            <a:ext cx="2340536" cy="332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padding-top: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10px;</a:t>
            </a:r>
            <a:endParaRPr lang="so-SO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3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57A9-AF2D-4F71-BD2B-CA5239EF3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26" y="3283323"/>
            <a:ext cx="2793158" cy="457200"/>
          </a:xfrm>
        </p:spPr>
        <p:txBody>
          <a:bodyPr/>
          <a:lstStyle/>
          <a:p>
            <a:r>
              <a:rPr lang="en-US"/>
              <a:t>CODE EXAMPLE</a:t>
            </a:r>
            <a:endParaRPr lang="so-SO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FAB896-985C-4F89-8746-338D0C7D3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1675" y="1665192"/>
            <a:ext cx="5189538" cy="413721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83435A-42FD-4465-9CA3-F47CB519C554}"/>
              </a:ext>
            </a:extLst>
          </p:cNvPr>
          <p:cNvSpPr/>
          <p:nvPr/>
        </p:nvSpPr>
        <p:spPr>
          <a:xfrm>
            <a:off x="5567082" y="1295400"/>
            <a:ext cx="5961530" cy="489024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</p:spTree>
    <p:extLst>
      <p:ext uri="{BB962C8B-B14F-4D97-AF65-F5344CB8AC3E}">
        <p14:creationId xmlns:p14="http://schemas.microsoft.com/office/powerpoint/2010/main" val="676940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69BD-B248-419E-AA40-539E3700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WIDTH AND HEIGHT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C7D2C-0975-44FC-9CF7-41DDAB82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17093" cy="825500"/>
          </a:xfrm>
        </p:spPr>
        <p:txBody>
          <a:bodyPr/>
          <a:lstStyle/>
          <a:p>
            <a:r>
              <a:rPr lang="en-US"/>
              <a:t>The CSS </a:t>
            </a:r>
            <a:r>
              <a:rPr lang="en-US" b="1">
                <a:solidFill>
                  <a:schemeClr val="tx1"/>
                </a:solidFill>
              </a:rPr>
              <a:t>height</a:t>
            </a:r>
            <a:r>
              <a:rPr lang="en-US"/>
              <a:t> and </a:t>
            </a:r>
            <a:r>
              <a:rPr lang="en-US" b="1">
                <a:solidFill>
                  <a:schemeClr val="tx1"/>
                </a:solidFill>
              </a:rPr>
              <a:t>width</a:t>
            </a:r>
            <a:r>
              <a:rPr lang="en-US"/>
              <a:t> properties are used to set the </a:t>
            </a:r>
            <a:r>
              <a:rPr lang="en-US" b="1">
                <a:solidFill>
                  <a:schemeClr val="tx1"/>
                </a:solidFill>
              </a:rPr>
              <a:t>height</a:t>
            </a:r>
            <a:r>
              <a:rPr lang="en-US"/>
              <a:t> and </a:t>
            </a:r>
            <a:r>
              <a:rPr lang="en-US" b="1">
                <a:solidFill>
                  <a:schemeClr val="tx1"/>
                </a:solidFill>
              </a:rPr>
              <a:t>width</a:t>
            </a:r>
            <a:r>
              <a:rPr lang="en-US"/>
              <a:t> of an element.</a:t>
            </a:r>
          </a:p>
          <a:p>
            <a:r>
              <a:rPr lang="en-US"/>
              <a:t>The CSS </a:t>
            </a:r>
            <a:r>
              <a:rPr lang="en-US" b="1">
                <a:solidFill>
                  <a:schemeClr val="tx1"/>
                </a:solidFill>
              </a:rPr>
              <a:t>max-width</a:t>
            </a:r>
            <a:r>
              <a:rPr lang="en-US"/>
              <a:t> property is used to set the </a:t>
            </a:r>
            <a:r>
              <a:rPr lang="en-US" b="1">
                <a:solidFill>
                  <a:schemeClr val="tx1"/>
                </a:solidFill>
              </a:rPr>
              <a:t>maximum width </a:t>
            </a:r>
            <a:r>
              <a:rPr lang="en-US"/>
              <a:t>of an element.</a:t>
            </a:r>
            <a:endParaRPr lang="so-S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24C54F-867F-4929-AEBE-2F3DCBC63623}"/>
              </a:ext>
            </a:extLst>
          </p:cNvPr>
          <p:cNvSpPr/>
          <p:nvPr/>
        </p:nvSpPr>
        <p:spPr>
          <a:xfrm>
            <a:off x="1622611" y="3505199"/>
            <a:ext cx="8564189" cy="29045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4EC32-795C-464F-A4F9-30E1D2040735}"/>
              </a:ext>
            </a:extLst>
          </p:cNvPr>
          <p:cNvSpPr/>
          <p:nvPr/>
        </p:nvSpPr>
        <p:spPr>
          <a:xfrm>
            <a:off x="2005200" y="3820160"/>
            <a:ext cx="2968811" cy="2274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width: </a:t>
            </a:r>
            <a:r>
              <a:rPr lang="en-US" b="1"/>
              <a:t>100px;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height: </a:t>
            </a:r>
            <a:r>
              <a:rPr lang="en-US" b="1"/>
              <a:t>100px;</a:t>
            </a:r>
            <a:endParaRPr lang="so-SO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61430C-FBFA-4182-B3E7-D5901C91C6D6}"/>
              </a:ext>
            </a:extLst>
          </p:cNvPr>
          <p:cNvSpPr/>
          <p:nvPr/>
        </p:nvSpPr>
        <p:spPr>
          <a:xfrm>
            <a:off x="5967368" y="3820160"/>
            <a:ext cx="3948999" cy="22746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width: </a:t>
            </a:r>
            <a:r>
              <a:rPr lang="en-US" b="1"/>
              <a:t>120px;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max-width: </a:t>
            </a:r>
            <a:r>
              <a:rPr lang="en-US" b="1"/>
              <a:t>100%;</a:t>
            </a:r>
          </a:p>
          <a:p>
            <a:pPr algn="ctr"/>
            <a:r>
              <a:rPr lang="en-US" b="1">
                <a:solidFill>
                  <a:schemeClr val="tx1"/>
                </a:solidFill>
              </a:rPr>
              <a:t>height: </a:t>
            </a:r>
            <a:r>
              <a:rPr lang="en-US" b="1"/>
              <a:t>100px;</a:t>
            </a:r>
            <a:endParaRPr lang="so-SO" b="1"/>
          </a:p>
        </p:txBody>
      </p:sp>
    </p:spTree>
    <p:extLst>
      <p:ext uri="{BB962C8B-B14F-4D97-AF65-F5344CB8AC3E}">
        <p14:creationId xmlns:p14="http://schemas.microsoft.com/office/powerpoint/2010/main" val="321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E5B5-9520-45A3-9274-561DA7D58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238" y="4213412"/>
            <a:ext cx="8825658" cy="985310"/>
          </a:xfrm>
        </p:spPr>
        <p:txBody>
          <a:bodyPr/>
          <a:lstStyle/>
          <a:p>
            <a:r>
              <a:rPr lang="en-US"/>
              <a:t>TEXT IN CSS</a:t>
            </a:r>
            <a:endParaRPr lang="so-SO"/>
          </a:p>
        </p:txBody>
      </p:sp>
    </p:spTree>
    <p:extLst>
      <p:ext uri="{BB962C8B-B14F-4D97-AF65-F5344CB8AC3E}">
        <p14:creationId xmlns:p14="http://schemas.microsoft.com/office/powerpoint/2010/main" val="1273711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E427-72FA-4DCD-9462-3F0FC9B5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 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78275-4AF7-4836-AABD-8202F73D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61" y="3825315"/>
            <a:ext cx="7029822" cy="1439582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tx1"/>
                </a:solidFill>
              </a:rPr>
              <a:t>CSS</a:t>
            </a:r>
            <a:r>
              <a:rPr lang="en-US"/>
              <a:t> is the language we use to style an HTML document.</a:t>
            </a:r>
          </a:p>
          <a:p>
            <a:r>
              <a:rPr lang="en-US" b="1">
                <a:solidFill>
                  <a:schemeClr val="tx1"/>
                </a:solidFill>
              </a:rPr>
              <a:t>CSS</a:t>
            </a:r>
            <a:r>
              <a:rPr lang="en-US"/>
              <a:t> describes how HTML elements should be displayed.</a:t>
            </a:r>
          </a:p>
          <a:p>
            <a:r>
              <a:rPr lang="en-US" b="1">
                <a:solidFill>
                  <a:schemeClr val="tx1"/>
                </a:solidFill>
              </a:rPr>
              <a:t>CSS STANDS FOR</a:t>
            </a:r>
            <a:r>
              <a:rPr lang="en-US"/>
              <a:t>: Cascading Style Sheets</a:t>
            </a:r>
          </a:p>
          <a:p>
            <a:r>
              <a:rPr lang="en-US" b="1">
                <a:solidFill>
                  <a:schemeClr val="tx1"/>
                </a:solidFill>
              </a:rPr>
              <a:t>Example</a:t>
            </a:r>
            <a:r>
              <a:rPr lang="en-US">
                <a:solidFill>
                  <a:schemeClr val="tx1"/>
                </a:solidFill>
              </a:rPr>
              <a:t>:</a:t>
            </a:r>
            <a:endParaRPr lang="so-SO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A2AB25-4C98-46B3-9C3F-5FE9BC44F077}"/>
              </a:ext>
            </a:extLst>
          </p:cNvPr>
          <p:cNvSpPr/>
          <p:nvPr/>
        </p:nvSpPr>
        <p:spPr>
          <a:xfrm>
            <a:off x="7897906" y="2438400"/>
            <a:ext cx="4096870" cy="421341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o-SO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so-SO"/>
              <a:t> {</a:t>
            </a:r>
          </a:p>
          <a:p>
            <a:r>
              <a:rPr lang="so-SO"/>
              <a:t>    </a:t>
            </a:r>
            <a:r>
              <a:rPr lang="so-SO">
                <a:solidFill>
                  <a:schemeClr val="tx1"/>
                </a:solidFill>
              </a:rPr>
              <a:t>background-color</a:t>
            </a:r>
            <a:r>
              <a:rPr lang="so-SO"/>
              <a:t>: </a:t>
            </a:r>
            <a:r>
              <a:rPr lang="en-US"/>
              <a:t> </a:t>
            </a:r>
            <a:r>
              <a:rPr lang="so-SO"/>
              <a:t>lightblue;</a:t>
            </a:r>
          </a:p>
          <a:p>
            <a:r>
              <a:rPr lang="so-SO"/>
              <a:t>  }</a:t>
            </a:r>
          </a:p>
          <a:p>
            <a:r>
              <a:rPr lang="so-SO"/>
              <a:t>  </a:t>
            </a:r>
          </a:p>
          <a:p>
            <a:r>
              <a:rPr lang="so-SO"/>
              <a:t>  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h1</a:t>
            </a:r>
            <a:r>
              <a:rPr lang="en-US"/>
              <a:t> </a:t>
            </a:r>
            <a:r>
              <a:rPr lang="so-SO"/>
              <a:t>{</a:t>
            </a:r>
          </a:p>
          <a:p>
            <a:r>
              <a:rPr lang="so-SO"/>
              <a:t>    </a:t>
            </a:r>
            <a:r>
              <a:rPr lang="so-SO">
                <a:solidFill>
                  <a:schemeClr val="tx1"/>
                </a:solidFill>
              </a:rPr>
              <a:t>color</a:t>
            </a:r>
            <a:r>
              <a:rPr lang="so-SO"/>
              <a:t>: </a:t>
            </a:r>
            <a:r>
              <a:rPr lang="en-US"/>
              <a:t> </a:t>
            </a:r>
            <a:r>
              <a:rPr lang="so-SO"/>
              <a:t>white;</a:t>
            </a:r>
          </a:p>
          <a:p>
            <a:r>
              <a:rPr lang="so-SO"/>
              <a:t>    </a:t>
            </a:r>
            <a:r>
              <a:rPr lang="so-SO">
                <a:solidFill>
                  <a:schemeClr val="tx1"/>
                </a:solidFill>
              </a:rPr>
              <a:t>text-align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so-SO"/>
              <a:t>center;</a:t>
            </a:r>
          </a:p>
          <a:p>
            <a:r>
              <a:rPr lang="so-SO"/>
              <a:t>  }</a:t>
            </a:r>
          </a:p>
          <a:p>
            <a:r>
              <a:rPr lang="so-SO"/>
              <a:t>  </a:t>
            </a:r>
          </a:p>
          <a:p>
            <a:r>
              <a:rPr lang="so-SO"/>
              <a:t>  </a:t>
            </a:r>
            <a:r>
              <a:rPr lang="so-SO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so-SO"/>
              <a:t> {</a:t>
            </a:r>
          </a:p>
          <a:p>
            <a:r>
              <a:rPr lang="so-SO"/>
              <a:t>    </a:t>
            </a:r>
            <a:r>
              <a:rPr lang="so-SO">
                <a:solidFill>
                  <a:schemeClr val="tx1"/>
                </a:solidFill>
              </a:rPr>
              <a:t>font-family</a:t>
            </a:r>
            <a:r>
              <a:rPr lang="so-SO"/>
              <a:t>: </a:t>
            </a:r>
            <a:r>
              <a:rPr lang="en-US"/>
              <a:t> </a:t>
            </a:r>
            <a:r>
              <a:rPr lang="so-SO"/>
              <a:t>verdana;</a:t>
            </a:r>
          </a:p>
          <a:p>
            <a:r>
              <a:rPr lang="so-SO"/>
              <a:t>    </a:t>
            </a:r>
            <a:r>
              <a:rPr lang="so-SO">
                <a:solidFill>
                  <a:schemeClr val="tx1"/>
                </a:solidFill>
              </a:rPr>
              <a:t>font-size</a:t>
            </a:r>
            <a:r>
              <a:rPr lang="so-SO"/>
              <a:t>: </a:t>
            </a:r>
            <a:r>
              <a:rPr lang="en-US"/>
              <a:t> </a:t>
            </a:r>
            <a:r>
              <a:rPr lang="so-SO"/>
              <a:t>20px;</a:t>
            </a:r>
          </a:p>
          <a:p>
            <a:r>
              <a:rPr lang="so-SO"/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1639758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F7DB-9257-4302-85CB-F77AC927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o-SO"/>
              <a:t>CSS </a:t>
            </a:r>
            <a:r>
              <a:rPr lang="en-US"/>
              <a:t>TEXT ALIGNMENT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4D4F-8321-42C1-BC14-DA58579D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255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</a:rPr>
              <a:t>text-align property </a:t>
            </a:r>
            <a:r>
              <a:rPr lang="en-US"/>
              <a:t>is used to set the </a:t>
            </a:r>
            <a:r>
              <a:rPr lang="en-US" b="1">
                <a:solidFill>
                  <a:schemeClr val="tx1"/>
                </a:solidFill>
              </a:rPr>
              <a:t>horizontal alignment </a:t>
            </a:r>
            <a:r>
              <a:rPr lang="en-US"/>
              <a:t>of a text.</a:t>
            </a:r>
          </a:p>
          <a:p>
            <a:r>
              <a:rPr lang="en-US" b="1">
                <a:solidFill>
                  <a:schemeClr val="tx1"/>
                </a:solidFill>
              </a:rPr>
              <a:t>Examples</a:t>
            </a:r>
            <a:r>
              <a:rPr lang="en-US"/>
              <a:t>:</a:t>
            </a:r>
            <a:endParaRPr lang="so-S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06E1-2BD2-4D24-91AD-3E390614C899}"/>
              </a:ext>
            </a:extLst>
          </p:cNvPr>
          <p:cNvSpPr/>
          <p:nvPr/>
        </p:nvSpPr>
        <p:spPr>
          <a:xfrm>
            <a:off x="1246094" y="3792071"/>
            <a:ext cx="8453718" cy="24742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1F6E-DEBD-4916-9A00-DA158275CB94}"/>
              </a:ext>
            </a:extLst>
          </p:cNvPr>
          <p:cNvSpPr/>
          <p:nvPr/>
        </p:nvSpPr>
        <p:spPr>
          <a:xfrm>
            <a:off x="1577788" y="4840940"/>
            <a:ext cx="247425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Text Left</a:t>
            </a:r>
            <a:endParaRPr lang="so-S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653A46-0AA4-40DF-B6F6-93AB14E76C96}"/>
              </a:ext>
            </a:extLst>
          </p:cNvPr>
          <p:cNvSpPr txBox="1">
            <a:spLocks/>
          </p:cNvSpPr>
          <p:nvPr/>
        </p:nvSpPr>
        <p:spPr>
          <a:xfrm>
            <a:off x="1577788" y="4351868"/>
            <a:ext cx="2474260" cy="40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text-align: </a:t>
            </a:r>
            <a:r>
              <a:rPr lang="en-US" b="1">
                <a:solidFill>
                  <a:schemeClr val="bg1"/>
                </a:solidFill>
              </a:rPr>
              <a:t>left;</a:t>
            </a:r>
            <a:endParaRPr lang="so-SO" b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9C820-E6F0-43F7-8DC7-05A32770E537}"/>
              </a:ext>
            </a:extLst>
          </p:cNvPr>
          <p:cNvSpPr/>
          <p:nvPr/>
        </p:nvSpPr>
        <p:spPr>
          <a:xfrm>
            <a:off x="4222376" y="4840939"/>
            <a:ext cx="247425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Text Center</a:t>
            </a:r>
            <a:endParaRPr lang="so-S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EC2BA-7DDE-4513-AA32-9238B3519EAC}"/>
              </a:ext>
            </a:extLst>
          </p:cNvPr>
          <p:cNvSpPr/>
          <p:nvPr/>
        </p:nvSpPr>
        <p:spPr>
          <a:xfrm>
            <a:off x="6866964" y="4840938"/>
            <a:ext cx="247425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/>
              <a:t>Text right</a:t>
            </a:r>
            <a:endParaRPr lang="so-SO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56E1D4-93E1-4766-898E-541A24C45400}"/>
              </a:ext>
            </a:extLst>
          </p:cNvPr>
          <p:cNvSpPr txBox="1">
            <a:spLocks/>
          </p:cNvSpPr>
          <p:nvPr/>
        </p:nvSpPr>
        <p:spPr>
          <a:xfrm>
            <a:off x="6902824" y="4408385"/>
            <a:ext cx="2474260" cy="346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text-align: </a:t>
            </a:r>
            <a:r>
              <a:rPr lang="en-US" b="1">
                <a:solidFill>
                  <a:schemeClr val="bg1"/>
                </a:solidFill>
              </a:rPr>
              <a:t>right;</a:t>
            </a:r>
            <a:endParaRPr lang="so-SO" b="1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654FB3E-B5F6-4186-9588-09713207DE42}"/>
              </a:ext>
            </a:extLst>
          </p:cNvPr>
          <p:cNvSpPr txBox="1">
            <a:spLocks/>
          </p:cNvSpPr>
          <p:nvPr/>
        </p:nvSpPr>
        <p:spPr>
          <a:xfrm>
            <a:off x="4222375" y="4351868"/>
            <a:ext cx="2474260" cy="40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text-align: </a:t>
            </a:r>
            <a:r>
              <a:rPr lang="en-US" b="1">
                <a:solidFill>
                  <a:schemeClr val="bg1"/>
                </a:solidFill>
              </a:rPr>
              <a:t>center;</a:t>
            </a:r>
            <a:endParaRPr lang="so-SO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2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F7DB-9257-4302-85CB-F77AC927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o-SO"/>
              <a:t>CSS </a:t>
            </a:r>
            <a:r>
              <a:rPr lang="en-US"/>
              <a:t>TEXT DECORATION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4D4F-8321-42C1-BC14-DA58579D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535893" cy="8255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text-decoration-line property </a:t>
            </a:r>
            <a:r>
              <a:rPr lang="en-US"/>
              <a:t>is used to add a </a:t>
            </a:r>
            <a:r>
              <a:rPr lang="en-US" b="1">
                <a:solidFill>
                  <a:schemeClr val="tx1"/>
                </a:solidFill>
              </a:rPr>
              <a:t>decoration line </a:t>
            </a:r>
            <a:r>
              <a:rPr lang="en-US"/>
              <a:t>to text.</a:t>
            </a:r>
          </a:p>
          <a:p>
            <a:r>
              <a:rPr lang="en-US" b="1">
                <a:solidFill>
                  <a:schemeClr val="tx1"/>
                </a:solidFill>
              </a:rPr>
              <a:t>Examples:</a:t>
            </a:r>
            <a:endParaRPr lang="so-SO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06E1-2BD2-4D24-91AD-3E390614C899}"/>
              </a:ext>
            </a:extLst>
          </p:cNvPr>
          <p:cNvSpPr/>
          <p:nvPr/>
        </p:nvSpPr>
        <p:spPr>
          <a:xfrm>
            <a:off x="1246094" y="3792071"/>
            <a:ext cx="8866094" cy="24742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1F6E-DEBD-4916-9A00-DA158275CB94}"/>
              </a:ext>
            </a:extLst>
          </p:cNvPr>
          <p:cNvSpPr/>
          <p:nvPr/>
        </p:nvSpPr>
        <p:spPr>
          <a:xfrm>
            <a:off x="1577788" y="4840940"/>
            <a:ext cx="2474260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OverlineText Decoration</a:t>
            </a:r>
            <a:endParaRPr lang="so-SO" sz="14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653A46-0AA4-40DF-B6F6-93AB14E76C96}"/>
              </a:ext>
            </a:extLst>
          </p:cNvPr>
          <p:cNvSpPr txBox="1">
            <a:spLocks/>
          </p:cNvSpPr>
          <p:nvPr/>
        </p:nvSpPr>
        <p:spPr>
          <a:xfrm>
            <a:off x="1510552" y="4559048"/>
            <a:ext cx="2814919" cy="346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sz="1200" b="1">
                <a:solidFill>
                  <a:schemeClr val="tx1"/>
                </a:solidFill>
              </a:rPr>
              <a:t>text-decoration-line:</a:t>
            </a:r>
            <a:r>
              <a:rPr lang="so-SO" sz="1200"/>
              <a:t> </a:t>
            </a:r>
            <a:r>
              <a:rPr lang="so-SO" sz="1200" b="1">
                <a:solidFill>
                  <a:schemeClr val="bg1"/>
                </a:solidFill>
              </a:rPr>
              <a:t>overline;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2CD98A-9857-4740-A348-E96FD3883DD5}"/>
              </a:ext>
            </a:extLst>
          </p:cNvPr>
          <p:cNvCxnSpPr>
            <a:cxnSpLocks/>
          </p:cNvCxnSpPr>
          <p:nvPr/>
        </p:nvCxnSpPr>
        <p:spPr>
          <a:xfrm>
            <a:off x="1716741" y="5047129"/>
            <a:ext cx="20484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FE3B8DF-297D-46B0-9043-91A03C8BADA7}"/>
              </a:ext>
            </a:extLst>
          </p:cNvPr>
          <p:cNvSpPr/>
          <p:nvPr/>
        </p:nvSpPr>
        <p:spPr>
          <a:xfrm>
            <a:off x="4222375" y="4840939"/>
            <a:ext cx="281491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Line-Through Text Decoration</a:t>
            </a:r>
            <a:endParaRPr lang="so-SO" sz="14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AF46DB-F19F-432B-A7FF-B562172E1630}"/>
              </a:ext>
            </a:extLst>
          </p:cNvPr>
          <p:cNvCxnSpPr>
            <a:cxnSpLocks/>
          </p:cNvCxnSpPr>
          <p:nvPr/>
        </p:nvCxnSpPr>
        <p:spPr>
          <a:xfrm>
            <a:off x="4325471" y="5161174"/>
            <a:ext cx="2496670" cy="249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9CCE2B9-0AB9-4D68-88E5-81599066A2BD}"/>
              </a:ext>
            </a:extLst>
          </p:cNvPr>
          <p:cNvSpPr/>
          <p:nvPr/>
        </p:nvSpPr>
        <p:spPr>
          <a:xfrm>
            <a:off x="7235919" y="4840938"/>
            <a:ext cx="268044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/>
              <a:t>Under-Line Text Decoration</a:t>
            </a:r>
            <a:endParaRPr lang="so-SO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FAC8A1-F252-464F-9FED-4E5CC4B40C87}"/>
              </a:ext>
            </a:extLst>
          </p:cNvPr>
          <p:cNvCxnSpPr>
            <a:cxnSpLocks/>
          </p:cNvCxnSpPr>
          <p:nvPr/>
        </p:nvCxnSpPr>
        <p:spPr>
          <a:xfrm>
            <a:off x="7327808" y="5277716"/>
            <a:ext cx="23630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9CC913B-F39F-44B6-89EB-ED3C80E88519}"/>
              </a:ext>
            </a:extLst>
          </p:cNvPr>
          <p:cNvSpPr txBox="1">
            <a:spLocks/>
          </p:cNvSpPr>
          <p:nvPr/>
        </p:nvSpPr>
        <p:spPr>
          <a:xfrm>
            <a:off x="4169427" y="4571572"/>
            <a:ext cx="2808757" cy="2563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sz="1400" b="1">
                <a:solidFill>
                  <a:schemeClr val="tx1"/>
                </a:solidFill>
              </a:rPr>
              <a:t>text-decoration-line:</a:t>
            </a:r>
            <a:r>
              <a:rPr lang="so-SO" sz="1400"/>
              <a:t> </a:t>
            </a:r>
            <a:r>
              <a:rPr lang="en-US" sz="1400" b="1">
                <a:solidFill>
                  <a:schemeClr val="bg1"/>
                </a:solidFill>
              </a:rPr>
              <a:t>line-through</a:t>
            </a:r>
            <a:r>
              <a:rPr lang="so-SO" sz="1400" b="1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3A4EDEC-0E7C-4490-834A-EAB7D51C0FEC}"/>
              </a:ext>
            </a:extLst>
          </p:cNvPr>
          <p:cNvSpPr txBox="1">
            <a:spLocks/>
          </p:cNvSpPr>
          <p:nvPr/>
        </p:nvSpPr>
        <p:spPr>
          <a:xfrm>
            <a:off x="7171764" y="4571572"/>
            <a:ext cx="2808757" cy="2563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sz="1200" b="1">
                <a:solidFill>
                  <a:schemeClr val="tx1"/>
                </a:solidFill>
              </a:rPr>
              <a:t>text-decoration-line:</a:t>
            </a:r>
            <a:r>
              <a:rPr lang="so-SO" sz="1200"/>
              <a:t> </a:t>
            </a:r>
            <a:r>
              <a:rPr lang="en-US" sz="1200" b="1">
                <a:solidFill>
                  <a:schemeClr val="bg1"/>
                </a:solidFill>
              </a:rPr>
              <a:t>underline</a:t>
            </a:r>
            <a:r>
              <a:rPr lang="so-SO" sz="1200" b="1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53258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F7DB-9257-4302-85CB-F77AC927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o-SO"/>
              <a:t>CSS </a:t>
            </a:r>
            <a:r>
              <a:rPr lang="en-US"/>
              <a:t>TEXT TRANSFORMATION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4D4F-8321-42C1-BC14-DA58579D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66094" cy="825500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</a:rPr>
              <a:t>text-transform property </a:t>
            </a:r>
            <a:r>
              <a:rPr lang="en-US"/>
              <a:t>is used to specify </a:t>
            </a:r>
            <a:r>
              <a:rPr lang="en-US" b="1">
                <a:solidFill>
                  <a:schemeClr val="tx1"/>
                </a:solidFill>
              </a:rPr>
              <a:t>uppercase</a:t>
            </a:r>
            <a:r>
              <a:rPr lang="en-US"/>
              <a:t> and </a:t>
            </a:r>
            <a:r>
              <a:rPr lang="en-US" b="1">
                <a:solidFill>
                  <a:schemeClr val="tx1"/>
                </a:solidFill>
              </a:rPr>
              <a:t>lowercase</a:t>
            </a:r>
            <a:r>
              <a:rPr lang="en-US"/>
              <a:t> letters in a text.</a:t>
            </a:r>
          </a:p>
          <a:p>
            <a:r>
              <a:rPr lang="en-US" b="1">
                <a:solidFill>
                  <a:schemeClr val="tx1"/>
                </a:solidFill>
              </a:rPr>
              <a:t>Examples</a:t>
            </a:r>
            <a:r>
              <a:rPr lang="en-US"/>
              <a:t>:</a:t>
            </a:r>
            <a:endParaRPr lang="so-S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06E1-2BD2-4D24-91AD-3E390614C899}"/>
              </a:ext>
            </a:extLst>
          </p:cNvPr>
          <p:cNvSpPr/>
          <p:nvPr/>
        </p:nvSpPr>
        <p:spPr>
          <a:xfrm>
            <a:off x="1246094" y="3792071"/>
            <a:ext cx="8866094" cy="24742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1F6E-DEBD-4916-9A00-DA158275CB94}"/>
              </a:ext>
            </a:extLst>
          </p:cNvPr>
          <p:cNvSpPr/>
          <p:nvPr/>
        </p:nvSpPr>
        <p:spPr>
          <a:xfrm>
            <a:off x="1577788" y="4840940"/>
            <a:ext cx="2474260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text lowercase</a:t>
            </a:r>
            <a:endParaRPr lang="so-SO" sz="14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653A46-0AA4-40DF-B6F6-93AB14E76C96}"/>
              </a:ext>
            </a:extLst>
          </p:cNvPr>
          <p:cNvSpPr txBox="1">
            <a:spLocks/>
          </p:cNvSpPr>
          <p:nvPr/>
        </p:nvSpPr>
        <p:spPr>
          <a:xfrm>
            <a:off x="1510553" y="4554071"/>
            <a:ext cx="2680448" cy="286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b="1">
                <a:solidFill>
                  <a:schemeClr val="tx1"/>
                </a:solidFill>
              </a:rPr>
              <a:t>text-transform: </a:t>
            </a:r>
            <a:r>
              <a:rPr lang="en-US" b="1">
                <a:solidFill>
                  <a:schemeClr val="bg1"/>
                </a:solidFill>
              </a:rPr>
              <a:t>lowercase</a:t>
            </a:r>
            <a:r>
              <a:rPr lang="so-SO" b="1">
                <a:solidFill>
                  <a:schemeClr val="bg1"/>
                </a:solidFill>
              </a:rPr>
              <a:t>;</a:t>
            </a:r>
            <a:endParaRPr lang="so-SO" sz="1200" b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E3B8DF-297D-46B0-9043-91A03C8BADA7}"/>
              </a:ext>
            </a:extLst>
          </p:cNvPr>
          <p:cNvSpPr/>
          <p:nvPr/>
        </p:nvSpPr>
        <p:spPr>
          <a:xfrm>
            <a:off x="4222375" y="4840939"/>
            <a:ext cx="281491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TEXT UPPERCASE</a:t>
            </a:r>
            <a:endParaRPr lang="so-SO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CCE2B9-0AB9-4D68-88E5-81599066A2BD}"/>
              </a:ext>
            </a:extLst>
          </p:cNvPr>
          <p:cNvSpPr/>
          <p:nvPr/>
        </p:nvSpPr>
        <p:spPr>
          <a:xfrm>
            <a:off x="7235919" y="4840938"/>
            <a:ext cx="268044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Text capitalize</a:t>
            </a:r>
            <a:endParaRPr lang="so-SO" sz="14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8DB66D-3165-4A1D-9A30-1F5FF30F29C3}"/>
              </a:ext>
            </a:extLst>
          </p:cNvPr>
          <p:cNvSpPr txBox="1">
            <a:spLocks/>
          </p:cNvSpPr>
          <p:nvPr/>
        </p:nvSpPr>
        <p:spPr>
          <a:xfrm>
            <a:off x="4222375" y="4563037"/>
            <a:ext cx="2680448" cy="286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b="1">
                <a:solidFill>
                  <a:schemeClr val="tx1"/>
                </a:solidFill>
              </a:rPr>
              <a:t>text-transform: </a:t>
            </a:r>
            <a:r>
              <a:rPr lang="so-SO" b="1">
                <a:solidFill>
                  <a:schemeClr val="bg1"/>
                </a:solidFill>
              </a:rPr>
              <a:t>uppercase;</a:t>
            </a:r>
            <a:endParaRPr lang="so-SO" sz="1200" b="1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6535C3-C714-40D0-8E81-F37E051E784A}"/>
              </a:ext>
            </a:extLst>
          </p:cNvPr>
          <p:cNvSpPr txBox="1">
            <a:spLocks/>
          </p:cNvSpPr>
          <p:nvPr/>
        </p:nvSpPr>
        <p:spPr>
          <a:xfrm>
            <a:off x="7235919" y="4563037"/>
            <a:ext cx="2680448" cy="286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b="1">
                <a:solidFill>
                  <a:schemeClr val="tx1"/>
                </a:solidFill>
              </a:rPr>
              <a:t>text-transform: </a:t>
            </a:r>
            <a:r>
              <a:rPr lang="en-US" b="1">
                <a:solidFill>
                  <a:schemeClr val="bg1"/>
                </a:solidFill>
              </a:rPr>
              <a:t>capitalize</a:t>
            </a:r>
            <a:r>
              <a:rPr lang="so-SO" b="1">
                <a:solidFill>
                  <a:schemeClr val="bg1"/>
                </a:solidFill>
              </a:rPr>
              <a:t>;</a:t>
            </a:r>
            <a:endParaRPr lang="so-SO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547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F7DB-9257-4302-85CB-F77AC927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o-SO"/>
              <a:t>CSS </a:t>
            </a:r>
            <a:r>
              <a:rPr lang="en-US"/>
              <a:t>TEXT SPACING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4D4F-8321-42C1-BC14-DA58579D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65928"/>
            <a:ext cx="8866094" cy="55207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Examples</a:t>
            </a:r>
            <a:r>
              <a:rPr lang="en-US"/>
              <a:t>:</a:t>
            </a:r>
            <a:endParaRPr lang="so-S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BE06E1-2BD2-4D24-91AD-3E390614C899}"/>
              </a:ext>
            </a:extLst>
          </p:cNvPr>
          <p:cNvSpPr/>
          <p:nvPr/>
        </p:nvSpPr>
        <p:spPr>
          <a:xfrm>
            <a:off x="1246094" y="3792071"/>
            <a:ext cx="8866094" cy="24742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A1F6E-DEBD-4916-9A00-DA158275CB94}"/>
              </a:ext>
            </a:extLst>
          </p:cNvPr>
          <p:cNvSpPr/>
          <p:nvPr/>
        </p:nvSpPr>
        <p:spPr>
          <a:xfrm>
            <a:off x="1577787" y="4840940"/>
            <a:ext cx="2613213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 h I s  I s  t e x t  s p a c I n g</a:t>
            </a:r>
            <a:endParaRPr lang="so-SO" sz="140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653A46-0AA4-40DF-B6F6-93AB14E76C96}"/>
              </a:ext>
            </a:extLst>
          </p:cNvPr>
          <p:cNvSpPr txBox="1">
            <a:spLocks/>
          </p:cNvSpPr>
          <p:nvPr/>
        </p:nvSpPr>
        <p:spPr>
          <a:xfrm>
            <a:off x="1510553" y="4554071"/>
            <a:ext cx="2680448" cy="286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b="1">
                <a:solidFill>
                  <a:schemeClr val="tx1"/>
                </a:solidFill>
              </a:rPr>
              <a:t>letter-spacing: </a:t>
            </a:r>
            <a:r>
              <a:rPr lang="so-SO" b="1">
                <a:solidFill>
                  <a:schemeClr val="bg1"/>
                </a:solidFill>
              </a:rPr>
              <a:t>5px</a:t>
            </a:r>
            <a:r>
              <a:rPr lang="so-SO" b="1">
                <a:solidFill>
                  <a:schemeClr val="tx1"/>
                </a:solidFill>
              </a:rPr>
              <a:t>;</a:t>
            </a:r>
            <a:endParaRPr lang="so-SO" sz="1200" b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E3B8DF-297D-46B0-9043-91A03C8BADA7}"/>
              </a:ext>
            </a:extLst>
          </p:cNvPr>
          <p:cNvSpPr/>
          <p:nvPr/>
        </p:nvSpPr>
        <p:spPr>
          <a:xfrm>
            <a:off x="4352362" y="4840938"/>
            <a:ext cx="281491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/>
              <a:t>THIS IS LINE </a:t>
            </a:r>
          </a:p>
          <a:p>
            <a:pPr algn="ctr">
              <a:lnSpc>
                <a:spcPct val="150000"/>
              </a:lnSpc>
            </a:pPr>
            <a:r>
              <a:rPr lang="en-US" sz="1400"/>
              <a:t>HEIGHT</a:t>
            </a:r>
            <a:endParaRPr lang="so-SO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CCE2B9-0AB9-4D68-88E5-81599066A2BD}"/>
              </a:ext>
            </a:extLst>
          </p:cNvPr>
          <p:cNvSpPr/>
          <p:nvPr/>
        </p:nvSpPr>
        <p:spPr>
          <a:xfrm>
            <a:off x="7235919" y="4840938"/>
            <a:ext cx="268044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This   is   a   word   spacing</a:t>
            </a:r>
            <a:endParaRPr lang="so-SO" sz="140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8DB66D-3165-4A1D-9A30-1F5FF30F29C3}"/>
              </a:ext>
            </a:extLst>
          </p:cNvPr>
          <p:cNvSpPr txBox="1">
            <a:spLocks/>
          </p:cNvSpPr>
          <p:nvPr/>
        </p:nvSpPr>
        <p:spPr>
          <a:xfrm>
            <a:off x="4222375" y="4563037"/>
            <a:ext cx="2680448" cy="286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b="1">
                <a:solidFill>
                  <a:schemeClr val="tx1"/>
                </a:solidFill>
              </a:rPr>
              <a:t>line-height:</a:t>
            </a:r>
            <a:r>
              <a:rPr lang="so-SO"/>
              <a:t> </a:t>
            </a:r>
            <a:r>
              <a:rPr lang="so-SO" b="1">
                <a:solidFill>
                  <a:schemeClr val="bg1"/>
                </a:solidFill>
              </a:rPr>
              <a:t>1.</a:t>
            </a:r>
            <a:r>
              <a:rPr lang="en-US" b="1">
                <a:solidFill>
                  <a:schemeClr val="bg1"/>
                </a:solidFill>
              </a:rPr>
              <a:t>5</a:t>
            </a:r>
            <a:r>
              <a:rPr lang="so-SO" b="1">
                <a:solidFill>
                  <a:schemeClr val="bg1"/>
                </a:solidFill>
              </a:rPr>
              <a:t>;</a:t>
            </a:r>
            <a:endParaRPr lang="so-SO" sz="1200" b="1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26535C3-C714-40D0-8E81-F37E051E784A}"/>
              </a:ext>
            </a:extLst>
          </p:cNvPr>
          <p:cNvSpPr txBox="1">
            <a:spLocks/>
          </p:cNvSpPr>
          <p:nvPr/>
        </p:nvSpPr>
        <p:spPr>
          <a:xfrm>
            <a:off x="7235919" y="4563037"/>
            <a:ext cx="2680448" cy="286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b="1">
                <a:solidFill>
                  <a:schemeClr val="tx1"/>
                </a:solidFill>
              </a:rPr>
              <a:t>word-spacing: </a:t>
            </a:r>
            <a:r>
              <a:rPr lang="so-SO" b="1">
                <a:solidFill>
                  <a:schemeClr val="bg1"/>
                </a:solidFill>
              </a:rPr>
              <a:t>10px;</a:t>
            </a:r>
            <a:endParaRPr lang="so-SO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62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7EC3-6D7D-4CD7-814E-18D8AF21F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061" y="4455459"/>
            <a:ext cx="8825658" cy="850840"/>
          </a:xfrm>
        </p:spPr>
        <p:txBody>
          <a:bodyPr/>
          <a:lstStyle/>
          <a:p>
            <a:r>
              <a:rPr lang="en-US"/>
              <a:t>CSS FONTS</a:t>
            </a:r>
            <a:endParaRPr lang="so-SO"/>
          </a:p>
        </p:txBody>
      </p:sp>
    </p:spTree>
    <p:extLst>
      <p:ext uri="{BB962C8B-B14F-4D97-AF65-F5344CB8AC3E}">
        <p14:creationId xmlns:p14="http://schemas.microsoft.com/office/powerpoint/2010/main" val="2520426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2D8D-E451-43BE-9962-DE10F66A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FONT-FAMILY PROPERTY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AF6A-7498-4359-9882-0AAEE812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1439583"/>
          </a:xfrm>
        </p:spPr>
        <p:txBody>
          <a:bodyPr>
            <a:normAutofit lnSpcReduction="10000"/>
          </a:bodyPr>
          <a:lstStyle/>
          <a:p>
            <a:r>
              <a:rPr lang="en-US"/>
              <a:t>we use the </a:t>
            </a:r>
            <a:r>
              <a:rPr lang="en-US" b="1">
                <a:solidFill>
                  <a:schemeClr val="tx1"/>
                </a:solidFill>
              </a:rPr>
              <a:t>font-family property </a:t>
            </a:r>
            <a:r>
              <a:rPr lang="en-US"/>
              <a:t>to specify the font of a text.</a:t>
            </a:r>
          </a:p>
          <a:p>
            <a:r>
              <a:rPr lang="en-US" b="1"/>
              <a:t>Note</a:t>
            </a:r>
            <a:r>
              <a:rPr lang="en-US"/>
              <a:t>: If the font name is more than one word, it must be in quotation marks, like: </a:t>
            </a:r>
            <a:r>
              <a:rPr lang="en-US" b="1">
                <a:solidFill>
                  <a:schemeClr val="tx1"/>
                </a:solidFill>
              </a:rPr>
              <a:t>"Times New Roman“.</a:t>
            </a:r>
          </a:p>
          <a:p>
            <a:r>
              <a:rPr lang="en-US" b="1">
                <a:solidFill>
                  <a:schemeClr val="tx1"/>
                </a:solidFill>
              </a:rPr>
              <a:t>Example</a:t>
            </a:r>
            <a:r>
              <a:rPr lang="en-US"/>
              <a:t>:</a:t>
            </a:r>
            <a:endParaRPr lang="so-S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A8ABFB-0192-42B0-808A-BF77CE8DB941}"/>
              </a:ext>
            </a:extLst>
          </p:cNvPr>
          <p:cNvSpPr/>
          <p:nvPr/>
        </p:nvSpPr>
        <p:spPr>
          <a:xfrm>
            <a:off x="1228165" y="4213412"/>
            <a:ext cx="8866094" cy="24742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BF314-EBF5-4451-844A-2C298914C3D5}"/>
              </a:ext>
            </a:extLst>
          </p:cNvPr>
          <p:cNvSpPr/>
          <p:nvPr/>
        </p:nvSpPr>
        <p:spPr>
          <a:xfrm>
            <a:off x="1559858" y="5262281"/>
            <a:ext cx="2613213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THIS FONT IS TIMES NEW ROMAN</a:t>
            </a:r>
            <a:endParaRPr lang="so-SO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7EF160-E9AB-4E39-8BC1-705F3E554E1C}"/>
              </a:ext>
            </a:extLst>
          </p:cNvPr>
          <p:cNvSpPr txBox="1">
            <a:spLocks/>
          </p:cNvSpPr>
          <p:nvPr/>
        </p:nvSpPr>
        <p:spPr>
          <a:xfrm>
            <a:off x="1492624" y="4965950"/>
            <a:ext cx="2773172" cy="29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sz="1200" b="1">
                <a:solidFill>
                  <a:schemeClr val="tx1"/>
                </a:solidFill>
              </a:rPr>
              <a:t>font-family:</a:t>
            </a:r>
            <a:r>
              <a:rPr lang="so-SO" sz="1200"/>
              <a:t> </a:t>
            </a:r>
            <a:r>
              <a:rPr lang="en-US" sz="1200" b="1">
                <a:solidFill>
                  <a:schemeClr val="bg1"/>
                </a:solidFill>
              </a:rPr>
              <a:t>”Times New Roman”;</a:t>
            </a:r>
            <a:endParaRPr lang="so-SO" sz="1200" b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CE12DA-CB86-42E0-9264-1C9C93792DC8}"/>
              </a:ext>
            </a:extLst>
          </p:cNvPr>
          <p:cNvSpPr/>
          <p:nvPr/>
        </p:nvSpPr>
        <p:spPr>
          <a:xfrm>
            <a:off x="4334433" y="5262279"/>
            <a:ext cx="281491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THIS FONT IS ARIAL</a:t>
            </a:r>
            <a:endParaRPr lang="so-SO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2CDF00-6976-403D-818F-A47B5620EBF2}"/>
              </a:ext>
            </a:extLst>
          </p:cNvPr>
          <p:cNvSpPr/>
          <p:nvPr/>
        </p:nvSpPr>
        <p:spPr>
          <a:xfrm>
            <a:off x="7217990" y="5262279"/>
            <a:ext cx="268044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Freestyle Script" panose="030804020302050B0404" pitchFamily="66" charset="0"/>
              </a:rPr>
              <a:t>THIS FONT IS FREE STYLE SCRIPT</a:t>
            </a:r>
            <a:endParaRPr lang="so-SO" sz="1400">
              <a:latin typeface="Freestyle Script" panose="030804020302050B0404" pitchFamily="66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6E2644-32C4-43CA-8FA2-23654A6D94A4}"/>
              </a:ext>
            </a:extLst>
          </p:cNvPr>
          <p:cNvSpPr txBox="1">
            <a:spLocks/>
          </p:cNvSpPr>
          <p:nvPr/>
        </p:nvSpPr>
        <p:spPr>
          <a:xfrm>
            <a:off x="4265795" y="4988358"/>
            <a:ext cx="2680448" cy="286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sz="1200" b="1">
                <a:solidFill>
                  <a:schemeClr val="tx1"/>
                </a:solidFill>
              </a:rPr>
              <a:t>font-family</a:t>
            </a:r>
            <a:r>
              <a:rPr lang="so-SO" sz="1400" b="1">
                <a:solidFill>
                  <a:schemeClr val="tx1"/>
                </a:solidFill>
              </a:rPr>
              <a:t>:</a:t>
            </a:r>
            <a:r>
              <a:rPr lang="so-SO" sz="1400"/>
              <a:t> </a:t>
            </a:r>
            <a:r>
              <a:rPr lang="so-SO" sz="1400" b="1">
                <a:solidFill>
                  <a:schemeClr val="bg1"/>
                </a:solidFill>
              </a:rPr>
              <a:t>Arial</a:t>
            </a:r>
            <a:r>
              <a:rPr lang="en-US" sz="1400" b="1">
                <a:solidFill>
                  <a:schemeClr val="bg1"/>
                </a:solidFill>
              </a:rPr>
              <a:t>;</a:t>
            </a:r>
            <a:endParaRPr lang="so-SO" sz="1400" b="1">
              <a:solidFill>
                <a:schemeClr val="bg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6FB778-C277-44D6-9336-534874A28AF6}"/>
              </a:ext>
            </a:extLst>
          </p:cNvPr>
          <p:cNvSpPr txBox="1">
            <a:spLocks/>
          </p:cNvSpPr>
          <p:nvPr/>
        </p:nvSpPr>
        <p:spPr>
          <a:xfrm>
            <a:off x="7217990" y="4984378"/>
            <a:ext cx="2680448" cy="286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sz="1200" b="1">
                <a:solidFill>
                  <a:schemeClr val="tx1"/>
                </a:solidFill>
              </a:rPr>
              <a:t>font-family:</a:t>
            </a:r>
            <a:r>
              <a:rPr lang="so-SO" sz="1200"/>
              <a:t> </a:t>
            </a:r>
            <a:r>
              <a:rPr lang="en-US" sz="1200" b="1">
                <a:solidFill>
                  <a:schemeClr val="bg1"/>
                </a:solidFill>
              </a:rPr>
              <a:t>”Style Script”;</a:t>
            </a:r>
            <a:endParaRPr lang="so-SO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3946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D2D8D-E451-43BE-9962-DE10F66A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FONT STYLE, WEIGHT, SIZE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AF6A-7498-4359-9882-0AAEE812D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277967"/>
            <a:ext cx="8825659" cy="6058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1"/>
                </a:solidFill>
              </a:rPr>
              <a:t>Example</a:t>
            </a:r>
            <a:r>
              <a:rPr lang="en-US"/>
              <a:t>:</a:t>
            </a:r>
            <a:endParaRPr lang="so-S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A8ABFB-0192-42B0-808A-BF77CE8DB941}"/>
              </a:ext>
            </a:extLst>
          </p:cNvPr>
          <p:cNvSpPr/>
          <p:nvPr/>
        </p:nvSpPr>
        <p:spPr>
          <a:xfrm>
            <a:off x="1172972" y="3953436"/>
            <a:ext cx="8866094" cy="24742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CBF314-EBF5-4451-844A-2C298914C3D5}"/>
              </a:ext>
            </a:extLst>
          </p:cNvPr>
          <p:cNvSpPr/>
          <p:nvPr/>
        </p:nvSpPr>
        <p:spPr>
          <a:xfrm>
            <a:off x="1590794" y="4962082"/>
            <a:ext cx="2613213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latin typeface="+mj-lt"/>
                <a:cs typeface="Times New Roman" panose="02020603050405020304" pitchFamily="18" charset="0"/>
              </a:rPr>
              <a:t>ITALIC FONT</a:t>
            </a:r>
            <a:endParaRPr lang="so-SO" sz="1400" i="1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37EF160-E9AB-4E39-8BC1-705F3E554E1C}"/>
              </a:ext>
            </a:extLst>
          </p:cNvPr>
          <p:cNvSpPr txBox="1">
            <a:spLocks/>
          </p:cNvSpPr>
          <p:nvPr/>
        </p:nvSpPr>
        <p:spPr>
          <a:xfrm>
            <a:off x="1590794" y="4665752"/>
            <a:ext cx="2773172" cy="2963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b="1">
                <a:solidFill>
                  <a:schemeClr val="tx1"/>
                </a:solidFill>
              </a:rPr>
              <a:t>font-style:</a:t>
            </a:r>
            <a:r>
              <a:rPr lang="so-SO" b="1">
                <a:solidFill>
                  <a:schemeClr val="bg1"/>
                </a:solidFill>
              </a:rPr>
              <a:t> </a:t>
            </a:r>
            <a:r>
              <a:rPr lang="so-SO" sz="1600" b="1">
                <a:solidFill>
                  <a:schemeClr val="bg1"/>
                </a:solidFill>
              </a:rPr>
              <a:t>italic</a:t>
            </a:r>
            <a:r>
              <a:rPr lang="so-SO" b="1">
                <a:solidFill>
                  <a:schemeClr val="bg1"/>
                </a:solidFill>
              </a:rPr>
              <a:t>;</a:t>
            </a:r>
            <a:endParaRPr lang="so-SO" sz="1200" b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CE12DA-CB86-42E0-9264-1C9C93792DC8}"/>
              </a:ext>
            </a:extLst>
          </p:cNvPr>
          <p:cNvSpPr/>
          <p:nvPr/>
        </p:nvSpPr>
        <p:spPr>
          <a:xfrm>
            <a:off x="4355967" y="4962081"/>
            <a:ext cx="2814919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400" b="1">
                <a:latin typeface="+mj-lt"/>
                <a:cs typeface="Arial" panose="020B0604020202020204" pitchFamily="34" charset="0"/>
              </a:rPr>
              <a:t>BOLD FONT</a:t>
            </a:r>
            <a:endParaRPr lang="so-SO" sz="1400" b="1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46E2644-32C4-43CA-8FA2-23654A6D94A4}"/>
              </a:ext>
            </a:extLst>
          </p:cNvPr>
          <p:cNvSpPr txBox="1">
            <a:spLocks/>
          </p:cNvSpPr>
          <p:nvPr/>
        </p:nvSpPr>
        <p:spPr>
          <a:xfrm>
            <a:off x="4490438" y="4665752"/>
            <a:ext cx="2680448" cy="273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sz="1400" b="1">
                <a:solidFill>
                  <a:schemeClr val="tx1"/>
                </a:solidFill>
              </a:rPr>
              <a:t>font-weight:</a:t>
            </a:r>
            <a:r>
              <a:rPr lang="so-SO" sz="1400"/>
              <a:t> </a:t>
            </a:r>
            <a:r>
              <a:rPr lang="so-SO" sz="1400" b="1">
                <a:solidFill>
                  <a:schemeClr val="bg1"/>
                </a:solidFill>
              </a:rPr>
              <a:t>bold;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F67C7D-B016-40D0-98DD-CAA1D17EC09F}"/>
              </a:ext>
            </a:extLst>
          </p:cNvPr>
          <p:cNvSpPr/>
          <p:nvPr/>
        </p:nvSpPr>
        <p:spPr>
          <a:xfrm>
            <a:off x="7322846" y="4962081"/>
            <a:ext cx="2549005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>
                <a:latin typeface="+mj-lt"/>
                <a:cs typeface="Arial" panose="020B0604020202020204" pitchFamily="34" charset="0"/>
              </a:rPr>
              <a:t>This font is 18px</a:t>
            </a:r>
            <a:endParaRPr lang="so-SO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AB00F9-EA8D-4443-A41A-D5EA1952DBDC}"/>
              </a:ext>
            </a:extLst>
          </p:cNvPr>
          <p:cNvSpPr txBox="1">
            <a:spLocks/>
          </p:cNvSpPr>
          <p:nvPr/>
        </p:nvSpPr>
        <p:spPr>
          <a:xfrm>
            <a:off x="7264752" y="4653358"/>
            <a:ext cx="2680448" cy="273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o-SO" sz="1400" b="1">
                <a:solidFill>
                  <a:schemeClr val="tx1"/>
                </a:solidFill>
              </a:rPr>
              <a:t>font-size: </a:t>
            </a:r>
            <a:r>
              <a:rPr lang="en-US" sz="1400" b="1">
                <a:solidFill>
                  <a:schemeClr val="bg1"/>
                </a:solidFill>
              </a:rPr>
              <a:t>18px</a:t>
            </a:r>
            <a:r>
              <a:rPr lang="so-SO" sz="1400" b="1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1411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FC99-97E8-4B59-91E5-BFF24904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FLOAT PROPERTY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1DD5-31EE-47B4-9D77-FD37B5A18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8255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</a:rPr>
              <a:t>float property </a:t>
            </a:r>
            <a:r>
              <a:rPr lang="en-US"/>
              <a:t>is used for </a:t>
            </a:r>
            <a:r>
              <a:rPr lang="en-US" b="1">
                <a:solidFill>
                  <a:schemeClr val="tx1"/>
                </a:solidFill>
              </a:rPr>
              <a:t>positioning and formatting </a:t>
            </a:r>
            <a:r>
              <a:rPr lang="en-US"/>
              <a:t>content e.g. let an image </a:t>
            </a:r>
            <a:r>
              <a:rPr lang="en-US">
                <a:solidFill>
                  <a:schemeClr val="tx1"/>
                </a:solidFill>
              </a:rPr>
              <a:t>float </a:t>
            </a:r>
            <a:r>
              <a:rPr lang="en-US" b="1">
                <a:solidFill>
                  <a:schemeClr val="tx1"/>
                </a:solidFill>
              </a:rPr>
              <a:t>right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/>
              <a:t>to the text in a container.</a:t>
            </a:r>
            <a:endParaRPr lang="so-S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F15381-A776-41DF-84A6-F968AFB73183}"/>
              </a:ext>
            </a:extLst>
          </p:cNvPr>
          <p:cNvSpPr/>
          <p:nvPr/>
        </p:nvSpPr>
        <p:spPr>
          <a:xfrm>
            <a:off x="1524001" y="3666565"/>
            <a:ext cx="8157882" cy="2841811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A4BB0-02AA-4897-AC8D-9CABC29A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706" y="3788707"/>
            <a:ext cx="2857500" cy="25885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2CF2E5-6AE3-4237-BC80-2BC567789D99}"/>
              </a:ext>
            </a:extLst>
          </p:cNvPr>
          <p:cNvSpPr/>
          <p:nvPr/>
        </p:nvSpPr>
        <p:spPr>
          <a:xfrm>
            <a:off x="1658471" y="3928825"/>
            <a:ext cx="48857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o-SO">
                <a:solidFill>
                  <a:srgbClr val="000000"/>
                </a:solidFill>
                <a:latin typeface="Verdana" panose="020B0604030504040204" pitchFamily="34" charset="0"/>
              </a:rPr>
              <a:t>Lorem ipsum dolor sit amet, consectetur adipiscing elit. Phasellus imperdiet, nulla et dictum interdum, nisi lorem egestas odio, vitae scelerisque enim ligula venenatis doloras convallis urna a lacus interdum ut hendrerit risus congue. Nunc sagittis dictum nisi, sed ullamcorper ipsum dignissim ac...</a:t>
            </a:r>
            <a:endParaRPr lang="so-S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D85D55-86CD-407F-B767-2086E250F8B4}"/>
              </a:ext>
            </a:extLst>
          </p:cNvPr>
          <p:cNvSpPr/>
          <p:nvPr/>
        </p:nvSpPr>
        <p:spPr>
          <a:xfrm>
            <a:off x="9816353" y="3666565"/>
            <a:ext cx="1951411" cy="284181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.img </a:t>
            </a:r>
            <a:r>
              <a:rPr lang="en-US"/>
              <a:t>{</a:t>
            </a:r>
          </a:p>
          <a:p>
            <a:r>
              <a:rPr lang="en-US"/>
              <a:t>  </a:t>
            </a:r>
            <a:r>
              <a:rPr lang="en-US" b="1">
                <a:solidFill>
                  <a:schemeClr val="tx1"/>
                </a:solidFill>
              </a:rPr>
              <a:t>float:</a:t>
            </a:r>
            <a:r>
              <a:rPr lang="en-US"/>
              <a:t> </a:t>
            </a:r>
            <a:r>
              <a:rPr lang="en-US" b="1">
                <a:solidFill>
                  <a:schemeClr val="bg1"/>
                </a:solidFill>
              </a:rPr>
              <a:t>right;</a:t>
            </a:r>
          </a:p>
          <a:p>
            <a:r>
              <a:rPr lang="en-US"/>
              <a:t>}</a:t>
            </a:r>
            <a:endParaRPr lang="so-SO"/>
          </a:p>
        </p:txBody>
      </p:sp>
    </p:spTree>
    <p:extLst>
      <p:ext uri="{BB962C8B-B14F-4D97-AF65-F5344CB8AC3E}">
        <p14:creationId xmlns:p14="http://schemas.microsoft.com/office/powerpoint/2010/main" val="3258218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2ED4-9583-48C2-9DAB-0E6AE04D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POSITION PROPERTY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E368-D363-48BB-AC91-659232A99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25422" cy="34163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</a:rPr>
              <a:t>position property </a:t>
            </a:r>
            <a:r>
              <a:rPr lang="en-US"/>
              <a:t>controls how an element is </a:t>
            </a:r>
            <a:r>
              <a:rPr lang="en-US" b="1">
                <a:solidFill>
                  <a:schemeClr val="tx1"/>
                </a:solidFill>
              </a:rPr>
              <a:t>placed</a:t>
            </a:r>
            <a:r>
              <a:rPr lang="en-US"/>
              <a:t> in a </a:t>
            </a:r>
            <a:r>
              <a:rPr lang="en-US" b="1">
                <a:solidFill>
                  <a:schemeClr val="tx1"/>
                </a:solidFill>
              </a:rPr>
              <a:t>webpage</a:t>
            </a:r>
            <a:r>
              <a:rPr lang="en-US"/>
              <a:t>.</a:t>
            </a:r>
          </a:p>
          <a:p>
            <a:r>
              <a:rPr lang="en-US"/>
              <a:t>There are</a:t>
            </a:r>
            <a:r>
              <a:rPr lang="en-US" b="1">
                <a:solidFill>
                  <a:schemeClr val="tx1"/>
                </a:solidFill>
              </a:rPr>
              <a:t> five </a:t>
            </a:r>
            <a:r>
              <a:rPr lang="en-US"/>
              <a:t>different position </a:t>
            </a:r>
            <a:r>
              <a:rPr lang="en-US" b="1">
                <a:solidFill>
                  <a:schemeClr val="tx1"/>
                </a:solidFill>
              </a:rPr>
              <a:t>values</a:t>
            </a:r>
            <a:r>
              <a:rPr lang="en-US"/>
              <a:t>:  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static</a:t>
            </a:r>
            <a:r>
              <a:rPr lang="en-US"/>
              <a:t> 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relative</a:t>
            </a:r>
            <a:r>
              <a:rPr lang="en-US"/>
              <a:t> 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fixed</a:t>
            </a:r>
            <a:r>
              <a:rPr lang="en-US" b="1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absolute</a:t>
            </a:r>
            <a:r>
              <a:rPr lang="en-US"/>
              <a:t> </a:t>
            </a:r>
          </a:p>
          <a:p>
            <a:pPr lvl="1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sticky</a:t>
            </a:r>
            <a:r>
              <a:rPr lang="en-US"/>
              <a:t> </a:t>
            </a:r>
            <a:endParaRPr lang="so-SO"/>
          </a:p>
        </p:txBody>
      </p:sp>
    </p:spTree>
    <p:extLst>
      <p:ext uri="{BB962C8B-B14F-4D97-AF65-F5344CB8AC3E}">
        <p14:creationId xmlns:p14="http://schemas.microsoft.com/office/powerpoint/2010/main" val="2200360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D1F62-1E4F-4201-BEC9-D36CF26C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096" y="3290047"/>
            <a:ext cx="2793158" cy="468406"/>
          </a:xfrm>
        </p:spPr>
        <p:txBody>
          <a:bodyPr/>
          <a:lstStyle/>
          <a:p>
            <a:r>
              <a:rPr lang="en-US"/>
              <a:t>Code Example</a:t>
            </a:r>
            <a:endParaRPr lang="so-SO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E91D9D-E2D5-4958-8EE7-6A37BD627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7412" y="1387288"/>
            <a:ext cx="4554070" cy="474233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8683EF-FB0B-4EA1-8337-88E8326F263F}"/>
              </a:ext>
            </a:extLst>
          </p:cNvPr>
          <p:cNvSpPr/>
          <p:nvPr/>
        </p:nvSpPr>
        <p:spPr>
          <a:xfrm>
            <a:off x="5674659" y="1295400"/>
            <a:ext cx="4679576" cy="4926106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</p:spTree>
    <p:extLst>
      <p:ext uri="{BB962C8B-B14F-4D97-AF65-F5344CB8AC3E}">
        <p14:creationId xmlns:p14="http://schemas.microsoft.com/office/powerpoint/2010/main" val="182617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B00D-806A-4A94-9ACB-987DA7AF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SIDEE UGU XIRI KARAA HTML</a:t>
            </a:r>
            <a:endParaRPr lang="so-SO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A9233E8-019F-48E9-BE4B-0CF454BEF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429000"/>
            <a:ext cx="8825659" cy="181610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 are </a:t>
            </a:r>
            <a:r>
              <a:rPr lang="en-US" b="1">
                <a:solidFill>
                  <a:schemeClr val="tx1"/>
                </a:solidFill>
              </a:rPr>
              <a:t>three</a:t>
            </a:r>
            <a:r>
              <a:rPr lang="en-US"/>
              <a:t> ways of inserting a style sheet:</a:t>
            </a:r>
          </a:p>
          <a:p>
            <a:r>
              <a:rPr lang="so-SO" b="1">
                <a:solidFill>
                  <a:schemeClr val="accent4"/>
                </a:solidFill>
              </a:rPr>
              <a:t>External</a:t>
            </a:r>
            <a:r>
              <a:rPr lang="so-SO"/>
              <a:t> CSS</a:t>
            </a:r>
          </a:p>
          <a:p>
            <a:r>
              <a:rPr lang="so-SO" b="1">
                <a:solidFill>
                  <a:schemeClr val="accent4"/>
                </a:solidFill>
              </a:rPr>
              <a:t>Internal</a:t>
            </a:r>
            <a:r>
              <a:rPr lang="so-SO"/>
              <a:t> CSS</a:t>
            </a:r>
          </a:p>
          <a:p>
            <a:r>
              <a:rPr lang="so-SO" b="1">
                <a:solidFill>
                  <a:schemeClr val="accent4"/>
                </a:solidFill>
              </a:rPr>
              <a:t>Inline</a:t>
            </a:r>
            <a:r>
              <a:rPr lang="so-SO"/>
              <a:t> CSS</a:t>
            </a:r>
          </a:p>
        </p:txBody>
      </p:sp>
    </p:spTree>
    <p:extLst>
      <p:ext uri="{BB962C8B-B14F-4D97-AF65-F5344CB8AC3E}">
        <p14:creationId xmlns:p14="http://schemas.microsoft.com/office/powerpoint/2010/main" val="3484268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E30F-F145-42E4-B88B-7D33D927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FLEX BOX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A328-0F36-4B4E-9DB9-FE4FF8BC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05524"/>
            <a:ext cx="8825659" cy="2631888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Flexbox</a:t>
            </a:r>
            <a:r>
              <a:rPr lang="en-US"/>
              <a:t> is a layout method for arranging items in </a:t>
            </a:r>
            <a:r>
              <a:rPr lang="en-US" b="1">
                <a:solidFill>
                  <a:schemeClr val="tx1"/>
                </a:solidFill>
              </a:rPr>
              <a:t>rows</a:t>
            </a:r>
            <a:r>
              <a:rPr lang="en-US"/>
              <a:t> or </a:t>
            </a:r>
            <a:r>
              <a:rPr lang="en-US" b="1">
                <a:solidFill>
                  <a:schemeClr val="tx1"/>
                </a:solidFill>
              </a:rPr>
              <a:t>columns</a:t>
            </a:r>
            <a:r>
              <a:rPr lang="en-US"/>
              <a:t>.</a:t>
            </a:r>
          </a:p>
          <a:p>
            <a:r>
              <a:rPr lang="en-US"/>
              <a:t>Flexbox makes it </a:t>
            </a:r>
            <a:r>
              <a:rPr lang="en-US" b="1">
                <a:solidFill>
                  <a:schemeClr val="tx1"/>
                </a:solidFill>
              </a:rPr>
              <a:t>easier to design </a:t>
            </a:r>
            <a:r>
              <a:rPr lang="en-US"/>
              <a:t>a flexible responsive layout structure, without using </a:t>
            </a:r>
            <a:r>
              <a:rPr lang="en-US" b="1">
                <a:solidFill>
                  <a:schemeClr val="tx1"/>
                </a:solidFill>
              </a:rPr>
              <a:t>float</a:t>
            </a:r>
            <a:r>
              <a:rPr lang="en-US"/>
              <a:t> or </a:t>
            </a:r>
            <a:r>
              <a:rPr lang="en-US" b="1">
                <a:solidFill>
                  <a:schemeClr val="tx1"/>
                </a:solidFill>
              </a:rPr>
              <a:t>positioning</a:t>
            </a:r>
            <a:r>
              <a:rPr lang="en-US"/>
              <a:t>.</a:t>
            </a:r>
          </a:p>
          <a:p>
            <a:r>
              <a:rPr lang="so-SO"/>
              <a:t>CSS Flexbox </a:t>
            </a:r>
            <a:r>
              <a:rPr lang="so-SO" b="1">
                <a:solidFill>
                  <a:schemeClr val="tx1"/>
                </a:solidFill>
              </a:rPr>
              <a:t>Components</a:t>
            </a:r>
          </a:p>
          <a:p>
            <a:pPr lvl="1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Flex Container</a:t>
            </a:r>
            <a:r>
              <a:rPr lang="en-US"/>
              <a:t> - the </a:t>
            </a:r>
            <a:r>
              <a:rPr lang="en-US" b="1">
                <a:solidFill>
                  <a:schemeClr val="tx1"/>
                </a:solidFill>
              </a:rPr>
              <a:t>parent</a:t>
            </a:r>
            <a:r>
              <a:rPr lang="en-US"/>
              <a:t> (container) &lt;div&gt; element</a:t>
            </a:r>
          </a:p>
          <a:p>
            <a:pPr lvl="1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Flex Items</a:t>
            </a:r>
            <a:r>
              <a:rPr lang="en-US"/>
              <a:t> - the </a:t>
            </a:r>
            <a:r>
              <a:rPr lang="en-US" b="1">
                <a:solidFill>
                  <a:schemeClr val="tx1"/>
                </a:solidFill>
              </a:rPr>
              <a:t>items inside </a:t>
            </a:r>
            <a:r>
              <a:rPr lang="en-US"/>
              <a:t>the container &lt;div&gt;</a:t>
            </a:r>
          </a:p>
          <a:p>
            <a:endParaRPr lang="so-SO"/>
          </a:p>
        </p:txBody>
      </p:sp>
    </p:spTree>
    <p:extLst>
      <p:ext uri="{BB962C8B-B14F-4D97-AF65-F5344CB8AC3E}">
        <p14:creationId xmlns:p14="http://schemas.microsoft.com/office/powerpoint/2010/main" val="838599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0ED77-C883-4DC7-BB25-220971FB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FLEX CONTAINER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1D81-C985-453E-8E3E-89EAD019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362947"/>
          </a:xfrm>
        </p:spPr>
        <p:txBody>
          <a:bodyPr/>
          <a:lstStyle/>
          <a:p>
            <a:r>
              <a:rPr lang="en-US"/>
              <a:t>properties we use for the </a:t>
            </a:r>
            <a:r>
              <a:rPr lang="en-US" b="1">
                <a:solidFill>
                  <a:schemeClr val="tx1"/>
                </a:solidFill>
              </a:rPr>
              <a:t>flex container </a:t>
            </a:r>
            <a:r>
              <a:rPr lang="en-US"/>
              <a:t>are:</a:t>
            </a:r>
          </a:p>
          <a:p>
            <a:pPr lvl="1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flex-direction</a:t>
            </a:r>
            <a:r>
              <a:rPr lang="en-US"/>
              <a:t> </a:t>
            </a:r>
          </a:p>
          <a:p>
            <a:pPr lvl="1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flex-wrap </a:t>
            </a:r>
          </a:p>
          <a:p>
            <a:pPr lvl="1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flex-flow </a:t>
            </a:r>
          </a:p>
          <a:p>
            <a:pPr lvl="1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justify-content</a:t>
            </a:r>
            <a:r>
              <a:rPr lang="en-US"/>
              <a:t> </a:t>
            </a:r>
          </a:p>
          <a:p>
            <a:pPr lvl="1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align-items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288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B287-D44A-42A2-AD1F-A5BDF1B9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FLEX DIRECTION PROPERTY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1BDF-6ACE-4A19-950A-820DB0A2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193924"/>
            <a:ext cx="7746999" cy="1315324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</a:rPr>
              <a:t>flex-direction property </a:t>
            </a:r>
            <a:r>
              <a:rPr lang="en-US"/>
              <a:t>can have one of the following </a:t>
            </a:r>
            <a:r>
              <a:rPr lang="en-US" b="1">
                <a:solidFill>
                  <a:schemeClr val="tx1"/>
                </a:solidFill>
              </a:rPr>
              <a:t>values</a:t>
            </a:r>
            <a:r>
              <a:rPr lang="en-US"/>
              <a:t>:</a:t>
            </a:r>
          </a:p>
          <a:p>
            <a:pPr lvl="1"/>
            <a:r>
              <a:rPr lang="so-SO" b="1">
                <a:solidFill>
                  <a:schemeClr val="accent3">
                    <a:lumMod val="75000"/>
                  </a:schemeClr>
                </a:solidFill>
              </a:rPr>
              <a:t>row</a:t>
            </a:r>
            <a:r>
              <a:rPr lang="so-SO"/>
              <a:t> </a:t>
            </a:r>
            <a:endParaRPr lang="en-US"/>
          </a:p>
          <a:p>
            <a:pPr lvl="1"/>
            <a:r>
              <a:rPr lang="so-SO" b="1">
                <a:solidFill>
                  <a:schemeClr val="accent3">
                    <a:lumMod val="75000"/>
                  </a:schemeClr>
                </a:solidFill>
              </a:rPr>
              <a:t>column</a:t>
            </a:r>
            <a:r>
              <a:rPr lang="so-SO"/>
              <a:t>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2B89B-AA78-4E8E-8B45-943B9B69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648" y="4509248"/>
            <a:ext cx="7557764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9BA3D-AD7A-48C4-8B28-F089FD73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249" y="3017211"/>
            <a:ext cx="286277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0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F2D9-6A53-4A34-BE5D-73782B65D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FLEX WRAP PROPERTY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74A5-06D0-475E-8667-DD0C5206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592667"/>
            <a:ext cx="8825659" cy="1145615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</a:rPr>
              <a:t>flex-wrap</a:t>
            </a:r>
            <a:r>
              <a:rPr lang="en-US"/>
              <a:t> property can have one of the following </a:t>
            </a:r>
            <a:r>
              <a:rPr lang="en-US" b="1">
                <a:solidFill>
                  <a:schemeClr val="tx1"/>
                </a:solidFill>
              </a:rPr>
              <a:t>values</a:t>
            </a:r>
            <a:r>
              <a:rPr lang="en-US"/>
              <a:t>:</a:t>
            </a:r>
          </a:p>
          <a:p>
            <a:pPr lvl="1"/>
            <a:r>
              <a:rPr lang="so-SO" b="1">
                <a:solidFill>
                  <a:schemeClr val="accent3">
                    <a:lumMod val="75000"/>
                  </a:schemeClr>
                </a:solidFill>
              </a:rPr>
              <a:t>nowrap</a:t>
            </a:r>
            <a:r>
              <a:rPr lang="so-SO"/>
              <a:t> </a:t>
            </a:r>
            <a:endParaRPr lang="en-US"/>
          </a:p>
          <a:p>
            <a:pPr lvl="1"/>
            <a:r>
              <a:rPr lang="so-SO" b="1">
                <a:solidFill>
                  <a:schemeClr val="accent3">
                    <a:lumMod val="75000"/>
                  </a:schemeClr>
                </a:solidFill>
              </a:rPr>
              <a:t>wrap </a:t>
            </a:r>
            <a:endParaRPr lang="en-US" b="1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5BC5B-6F79-4B48-A168-6D77F75F5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08" y="3864399"/>
            <a:ext cx="9290421" cy="801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7B04E-CE88-48EA-BB09-F8322E9FD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08" y="5051036"/>
            <a:ext cx="9290421" cy="133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44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6A484F-7AD5-4DDC-890D-6B222963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FLEX FLOW PROPERTY</a:t>
            </a:r>
            <a:endParaRPr lang="so-S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C5D88-384C-4C0B-8316-2C327886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272" y="3885454"/>
            <a:ext cx="6608481" cy="706964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</a:rPr>
              <a:t>flex-flow property </a:t>
            </a:r>
            <a:r>
              <a:rPr lang="en-US"/>
              <a:t>is a shorthand property for setting </a:t>
            </a:r>
            <a:r>
              <a:rPr lang="en-US" b="1">
                <a:solidFill>
                  <a:schemeClr val="tx1"/>
                </a:solidFill>
              </a:rPr>
              <a:t>both</a:t>
            </a:r>
            <a:r>
              <a:rPr lang="en-US"/>
              <a:t> the </a:t>
            </a:r>
            <a:r>
              <a:rPr lang="en-US" b="1">
                <a:solidFill>
                  <a:schemeClr val="tx1"/>
                </a:solidFill>
              </a:rPr>
              <a:t>flex-direction</a:t>
            </a:r>
            <a:r>
              <a:rPr lang="en-US"/>
              <a:t> and </a:t>
            </a:r>
            <a:r>
              <a:rPr lang="en-US" b="1">
                <a:solidFill>
                  <a:schemeClr val="tx1"/>
                </a:solidFill>
              </a:rPr>
              <a:t>flex-wrap</a:t>
            </a:r>
            <a:r>
              <a:rPr lang="en-US"/>
              <a:t> properties</a:t>
            </a:r>
            <a:endParaRPr lang="so-S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423759-5F45-47EE-ADDE-539C9313752C}"/>
              </a:ext>
            </a:extLst>
          </p:cNvPr>
          <p:cNvSpPr/>
          <p:nvPr/>
        </p:nvSpPr>
        <p:spPr>
          <a:xfrm>
            <a:off x="7942729" y="3355289"/>
            <a:ext cx="2545977" cy="24742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.flex-container</a:t>
            </a:r>
            <a:r>
              <a:rPr lang="en-US"/>
              <a:t> {</a:t>
            </a:r>
            <a:br>
              <a:rPr lang="en-US"/>
            </a:br>
            <a:r>
              <a:rPr lang="en-US"/>
              <a:t>  </a:t>
            </a:r>
            <a:r>
              <a:rPr lang="en-US" b="1">
                <a:solidFill>
                  <a:schemeClr val="tx1"/>
                </a:solidFill>
              </a:rPr>
              <a:t>display:</a:t>
            </a:r>
            <a:r>
              <a:rPr lang="en-US"/>
              <a:t> </a:t>
            </a:r>
            <a:r>
              <a:rPr lang="en-US" b="1"/>
              <a:t>flex;</a:t>
            </a:r>
            <a:br>
              <a:rPr lang="en-US"/>
            </a:br>
            <a:r>
              <a:rPr lang="en-US"/>
              <a:t>  </a:t>
            </a:r>
            <a:r>
              <a:rPr lang="en-US" b="1">
                <a:solidFill>
                  <a:schemeClr val="tx1"/>
                </a:solidFill>
              </a:rPr>
              <a:t>flex-flow:</a:t>
            </a:r>
            <a:r>
              <a:rPr lang="en-US"/>
              <a:t> </a:t>
            </a:r>
            <a:r>
              <a:rPr lang="en-US" b="1"/>
              <a:t>row wrap;</a:t>
            </a:r>
            <a:br>
              <a:rPr lang="en-US" b="1"/>
            </a:br>
            <a:r>
              <a:rPr lang="en-US"/>
              <a:t>}</a:t>
            </a:r>
            <a:endParaRPr lang="so-SO"/>
          </a:p>
        </p:txBody>
      </p:sp>
    </p:spTree>
    <p:extLst>
      <p:ext uri="{BB962C8B-B14F-4D97-AF65-F5344CB8AC3E}">
        <p14:creationId xmlns:p14="http://schemas.microsoft.com/office/powerpoint/2010/main" val="2423119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1C9E-ED62-4BEB-A059-B6C50E2F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JUSTIFY CONTENT PROPERTY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4BC7A-29F1-403A-ABE5-0A851FF80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354" y="2988983"/>
            <a:ext cx="8825659" cy="2766359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</a:rPr>
              <a:t>justify-content property </a:t>
            </a:r>
            <a:r>
              <a:rPr lang="en-US"/>
              <a:t>can have one of the following </a:t>
            </a:r>
            <a:r>
              <a:rPr lang="en-US" b="1">
                <a:solidFill>
                  <a:schemeClr val="tx1"/>
                </a:solidFill>
              </a:rPr>
              <a:t>values</a:t>
            </a:r>
            <a:r>
              <a:rPr lang="en-US"/>
              <a:t>:</a:t>
            </a:r>
          </a:p>
          <a:p>
            <a:pPr lvl="1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flex-start</a:t>
            </a:r>
            <a:r>
              <a:rPr lang="en-US"/>
              <a:t> </a:t>
            </a:r>
          </a:p>
          <a:p>
            <a:pPr lvl="1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center</a:t>
            </a:r>
          </a:p>
          <a:p>
            <a:pPr lvl="1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flex-end</a:t>
            </a:r>
            <a:r>
              <a:rPr lang="en-US"/>
              <a:t> </a:t>
            </a:r>
          </a:p>
          <a:p>
            <a:pPr lvl="1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space-around</a:t>
            </a:r>
            <a:r>
              <a:rPr lang="en-US"/>
              <a:t> </a:t>
            </a:r>
          </a:p>
          <a:p>
            <a:pPr lvl="1"/>
            <a:r>
              <a:rPr lang="en-US" b="1">
                <a:solidFill>
                  <a:schemeClr val="accent3">
                    <a:lumMod val="75000"/>
                  </a:schemeClr>
                </a:solidFill>
              </a:rPr>
              <a:t>space-between</a:t>
            </a:r>
            <a:r>
              <a:rPr lang="en-US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7DD53-C86B-49AB-B179-C4471D4E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55" y="3820683"/>
            <a:ext cx="3981732" cy="237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9732D9-6B32-4327-A5A6-874A5302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55" y="3404833"/>
            <a:ext cx="2931976" cy="237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6ABA9A-97A0-4A46-A09A-EE3375A6A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355" y="4196901"/>
            <a:ext cx="4616778" cy="237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D95305-65A5-453F-B867-7C0877678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467" y="4567215"/>
            <a:ext cx="5044006" cy="2371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5D9529-DEA2-4158-91F2-4CEB69F6C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3467" y="4949337"/>
            <a:ext cx="5359727" cy="23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34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9CC7-5108-42A0-9977-EC240DE6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ALIGN ITEMS PROPERTY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A176-B377-400B-A2E7-561C1642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310464"/>
            <a:ext cx="8825659" cy="1753347"/>
          </a:xfrm>
        </p:spPr>
        <p:txBody>
          <a:bodyPr/>
          <a:lstStyle/>
          <a:p>
            <a:r>
              <a:rPr lang="en-US"/>
              <a:t>The align-items property can have one of the following values:</a:t>
            </a:r>
            <a:r>
              <a:rPr lang="so-SO"/>
              <a:t> </a:t>
            </a:r>
            <a:endParaRPr lang="en-US"/>
          </a:p>
          <a:p>
            <a:pPr lvl="1"/>
            <a:r>
              <a:rPr lang="so-SO" b="1">
                <a:solidFill>
                  <a:schemeClr val="accent3">
                    <a:lumMod val="75000"/>
                  </a:schemeClr>
                </a:solidFill>
              </a:rPr>
              <a:t>flex-start</a:t>
            </a:r>
            <a:r>
              <a:rPr lang="so-SO"/>
              <a:t> </a:t>
            </a:r>
            <a:endParaRPr lang="en-US"/>
          </a:p>
          <a:p>
            <a:pPr lvl="1"/>
            <a:r>
              <a:rPr lang="so-SO" b="1">
                <a:solidFill>
                  <a:schemeClr val="accent3">
                    <a:lumMod val="75000"/>
                  </a:schemeClr>
                </a:solidFill>
              </a:rPr>
              <a:t>center</a:t>
            </a:r>
            <a:endParaRPr lang="en-US" b="1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so-SO" b="1">
                <a:solidFill>
                  <a:schemeClr val="accent3">
                    <a:lumMod val="75000"/>
                  </a:schemeClr>
                </a:solidFill>
              </a:rPr>
              <a:t>flex-end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91A74-0D5D-48A4-BF49-7630774F7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265" y="3732236"/>
            <a:ext cx="3636548" cy="337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EE406D-880D-4D2F-9DDF-E8F828CDD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266" y="4130714"/>
            <a:ext cx="3636548" cy="361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20FCAD-93EF-4BA2-A19E-1B72B6FA4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266" y="4611671"/>
            <a:ext cx="3636548" cy="2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692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2C83-DB6C-4DC0-B48C-EA28E908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PSEUDO CLASSES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E94C0-E759-431B-BC14-65988A48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058147"/>
          </a:xfrm>
        </p:spPr>
        <p:txBody>
          <a:bodyPr/>
          <a:lstStyle/>
          <a:p>
            <a:r>
              <a:rPr lang="en-US"/>
              <a:t>A </a:t>
            </a:r>
            <a:r>
              <a:rPr lang="en-US" b="1">
                <a:solidFill>
                  <a:schemeClr val="tx1"/>
                </a:solidFill>
              </a:rPr>
              <a:t>pseudo-class</a:t>
            </a:r>
            <a:r>
              <a:rPr lang="en-US"/>
              <a:t> is used to define a </a:t>
            </a:r>
            <a:r>
              <a:rPr lang="en-US" b="1">
                <a:solidFill>
                  <a:schemeClr val="tx1"/>
                </a:solidFill>
              </a:rPr>
              <a:t>special state </a:t>
            </a:r>
            <a:r>
              <a:rPr lang="en-US"/>
              <a:t>of an element.</a:t>
            </a:r>
          </a:p>
          <a:p>
            <a:r>
              <a:rPr lang="en-US" b="1">
                <a:solidFill>
                  <a:schemeClr val="tx1"/>
                </a:solidFill>
              </a:rPr>
              <a:t>For example</a:t>
            </a:r>
            <a:r>
              <a:rPr lang="en-US"/>
              <a:t>, it can be </a:t>
            </a:r>
            <a:r>
              <a:rPr lang="en-US" b="1">
                <a:solidFill>
                  <a:schemeClr val="tx1"/>
                </a:solidFill>
              </a:rPr>
              <a:t>used</a:t>
            </a:r>
            <a:r>
              <a:rPr lang="en-US"/>
              <a:t> to:  </a:t>
            </a:r>
          </a:p>
          <a:p>
            <a:pPr lvl="1"/>
            <a:r>
              <a:rPr lang="en-US"/>
              <a:t>Style an element when </a:t>
            </a:r>
            <a:r>
              <a:rPr lang="en-US" b="1">
                <a:solidFill>
                  <a:schemeClr val="tx1"/>
                </a:solidFill>
              </a:rPr>
              <a:t>a user moves the mouse</a:t>
            </a:r>
            <a:r>
              <a:rPr lang="en-US"/>
              <a:t> over it </a:t>
            </a:r>
          </a:p>
          <a:p>
            <a:pPr lvl="1"/>
            <a:r>
              <a:rPr lang="en-US"/>
              <a:t>Style </a:t>
            </a:r>
            <a:r>
              <a:rPr lang="en-US" b="1">
                <a:solidFill>
                  <a:schemeClr val="tx1"/>
                </a:solidFill>
              </a:rPr>
              <a:t>visited</a:t>
            </a:r>
            <a:r>
              <a:rPr lang="en-US"/>
              <a:t> and </a:t>
            </a:r>
            <a:r>
              <a:rPr lang="en-US" b="1">
                <a:solidFill>
                  <a:schemeClr val="tx1"/>
                </a:solidFill>
              </a:rPr>
              <a:t>unvisited</a:t>
            </a:r>
            <a:r>
              <a:rPr lang="en-US"/>
              <a:t> links differently </a:t>
            </a:r>
          </a:p>
          <a:p>
            <a:pPr lvl="1"/>
            <a:r>
              <a:rPr lang="en-US"/>
              <a:t>Style an element when it gets </a:t>
            </a:r>
            <a:r>
              <a:rPr lang="en-US" b="1">
                <a:solidFill>
                  <a:schemeClr val="tx1"/>
                </a:solidFill>
              </a:rPr>
              <a:t>focus</a:t>
            </a:r>
            <a:endParaRPr lang="so-SO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CC4AE-9ACD-4D10-8498-18983043195D}"/>
              </a:ext>
            </a:extLst>
          </p:cNvPr>
          <p:cNvSpPr/>
          <p:nvPr/>
        </p:nvSpPr>
        <p:spPr>
          <a:xfrm>
            <a:off x="1586753" y="5091456"/>
            <a:ext cx="3334870" cy="49305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Hover Me</a:t>
            </a:r>
            <a:endParaRPr lang="so-S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83DD-72AD-438F-A2B1-806B312CEC87}"/>
              </a:ext>
            </a:extLst>
          </p:cNvPr>
          <p:cNvSpPr/>
          <p:nvPr/>
        </p:nvSpPr>
        <p:spPr>
          <a:xfrm>
            <a:off x="6158756" y="5091456"/>
            <a:ext cx="3334870" cy="49305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After Hover</a:t>
            </a:r>
            <a:endParaRPr lang="so-SO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5E46F67-18D8-45CE-B582-A5E476D93FB0}"/>
              </a:ext>
            </a:extLst>
          </p:cNvPr>
          <p:cNvSpPr/>
          <p:nvPr/>
        </p:nvSpPr>
        <p:spPr>
          <a:xfrm>
            <a:off x="5186036" y="5199032"/>
            <a:ext cx="699247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</p:spTree>
    <p:extLst>
      <p:ext uri="{BB962C8B-B14F-4D97-AF65-F5344CB8AC3E}">
        <p14:creationId xmlns:p14="http://schemas.microsoft.com/office/powerpoint/2010/main" val="2699915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9600-1801-4C77-B76D-B0B62AEF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PSEUDO ELEMENT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363C-A002-4CE5-8C4B-CC77EEA3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437281" cy="1717488"/>
          </a:xfrm>
        </p:spPr>
        <p:txBody>
          <a:bodyPr/>
          <a:lstStyle/>
          <a:p>
            <a:r>
              <a:rPr lang="en-US"/>
              <a:t>A CSS pseudo-element is used to style specific parts of an element.</a:t>
            </a:r>
          </a:p>
          <a:p>
            <a:r>
              <a:rPr lang="en-US"/>
              <a:t>For example, it can be used to:  </a:t>
            </a:r>
          </a:p>
          <a:p>
            <a:pPr lvl="1"/>
            <a:r>
              <a:rPr lang="en-US"/>
              <a:t>Style the first letter or line, of an element </a:t>
            </a:r>
          </a:p>
          <a:p>
            <a:pPr lvl="1"/>
            <a:r>
              <a:rPr lang="en-US"/>
              <a:t>Insert content before or after an element</a:t>
            </a:r>
            <a:endParaRPr lang="so-S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38266-6DAB-4A84-B223-FB85E095688B}"/>
              </a:ext>
            </a:extLst>
          </p:cNvPr>
          <p:cNvSpPr/>
          <p:nvPr/>
        </p:nvSpPr>
        <p:spPr>
          <a:xfrm>
            <a:off x="1927412" y="4554071"/>
            <a:ext cx="7664823" cy="133026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solidFill>
                  <a:srgbClr val="FF0000"/>
                </a:solidFill>
              </a:rPr>
              <a:t>Y</a:t>
            </a:r>
            <a:r>
              <a:rPr lang="en-US"/>
              <a:t>ou can use the </a:t>
            </a:r>
            <a:r>
              <a:rPr lang="en-US" b="1">
                <a:solidFill>
                  <a:schemeClr val="tx1"/>
                </a:solidFill>
              </a:rPr>
              <a:t>::first-letter</a:t>
            </a:r>
            <a:r>
              <a:rPr lang="en-US"/>
              <a:t> pseudo-element to add a special effect to the first character of a text!</a:t>
            </a:r>
            <a:endParaRPr lang="so-S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31F3BD-BA5F-4321-9A94-CEF9951DDC24}"/>
              </a:ext>
            </a:extLst>
          </p:cNvPr>
          <p:cNvSpPr/>
          <p:nvPr/>
        </p:nvSpPr>
        <p:spPr>
          <a:xfrm>
            <a:off x="9753600" y="3039035"/>
            <a:ext cx="2133600" cy="29807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p::first-letter </a:t>
            </a:r>
            <a:r>
              <a:rPr lang="en-US"/>
              <a:t>{</a:t>
            </a:r>
          </a:p>
          <a:p>
            <a:r>
              <a:rPr lang="en-US"/>
              <a:t>  </a:t>
            </a:r>
            <a:r>
              <a:rPr lang="en-US" b="1">
                <a:solidFill>
                  <a:schemeClr val="tx1"/>
                </a:solidFill>
              </a:rPr>
              <a:t>color: </a:t>
            </a:r>
            <a:r>
              <a:rPr lang="en-US" b="1"/>
              <a:t>#ff0000;</a:t>
            </a:r>
          </a:p>
          <a:p>
            <a:r>
              <a:rPr lang="en-US"/>
              <a:t>  </a:t>
            </a:r>
            <a:r>
              <a:rPr lang="en-US" b="1">
                <a:solidFill>
                  <a:schemeClr val="tx1"/>
                </a:solidFill>
              </a:rPr>
              <a:t>font-size:</a:t>
            </a:r>
            <a:r>
              <a:rPr lang="en-US"/>
              <a:t> </a:t>
            </a:r>
            <a:r>
              <a:rPr lang="en-US" b="1"/>
              <a:t>40px;</a:t>
            </a:r>
          </a:p>
          <a:p>
            <a:r>
              <a:rPr lang="en-US"/>
              <a:t>}</a:t>
            </a:r>
            <a:endParaRPr lang="so-SO"/>
          </a:p>
        </p:txBody>
      </p:sp>
    </p:spTree>
    <p:extLst>
      <p:ext uri="{BB962C8B-B14F-4D97-AF65-F5344CB8AC3E}">
        <p14:creationId xmlns:p14="http://schemas.microsoft.com/office/powerpoint/2010/main" val="369698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A4B1-B59C-48D4-9D9B-2A10EE44A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 WAYS TO INSERT CSS IN HTML</a:t>
            </a:r>
            <a:endParaRPr lang="so-S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4DD07-301D-4C71-A85B-D6A7E896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603502"/>
            <a:ext cx="3230032" cy="576262"/>
          </a:xfrm>
        </p:spPr>
        <p:txBody>
          <a:bodyPr/>
          <a:lstStyle/>
          <a:p>
            <a:r>
              <a:rPr lang="en-US"/>
              <a:t>EXTERNAL CSS</a:t>
            </a:r>
            <a:endParaRPr lang="so-S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EE848-BF41-4997-9C2C-301FBBFB5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INTERNAL CSS</a:t>
            </a:r>
            <a:endParaRPr lang="so-SO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998EDC-3D0A-4790-86B7-95182CB46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INLINE CSS</a:t>
            </a:r>
            <a:endParaRPr lang="so-S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D5FA2F-A1A0-4A3D-B135-C92FAE5DDF93}"/>
              </a:ext>
            </a:extLst>
          </p:cNvPr>
          <p:cNvSpPr/>
          <p:nvPr/>
        </p:nvSpPr>
        <p:spPr>
          <a:xfrm>
            <a:off x="1066800" y="3334871"/>
            <a:ext cx="3230032" cy="337969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b="1"/>
              <a:t>&lt;</a:t>
            </a:r>
            <a:r>
              <a:rPr lang="en-US" sz="1200" b="1">
                <a:solidFill>
                  <a:srgbClr val="0070C0"/>
                </a:solidFill>
              </a:rPr>
              <a:t>!DOCTYPE html</a:t>
            </a:r>
            <a:r>
              <a:rPr lang="en-US" sz="12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200" b="1"/>
              <a:t>&lt;</a:t>
            </a:r>
            <a:r>
              <a:rPr lang="en-US" sz="1200" b="1">
                <a:solidFill>
                  <a:srgbClr val="0070C0"/>
                </a:solidFill>
              </a:rPr>
              <a:t>html</a:t>
            </a:r>
            <a:r>
              <a:rPr lang="en-US" sz="12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200" b="1"/>
              <a:t>&lt;</a:t>
            </a:r>
            <a:r>
              <a:rPr lang="en-US" sz="1200" b="1">
                <a:solidFill>
                  <a:srgbClr val="0070C0"/>
                </a:solidFill>
              </a:rPr>
              <a:t>head</a:t>
            </a:r>
            <a:r>
              <a:rPr lang="en-US" sz="12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200" b="1"/>
              <a:t>&lt;</a:t>
            </a:r>
            <a:r>
              <a:rPr lang="en-US" sz="1200" b="1">
                <a:solidFill>
                  <a:srgbClr val="0070C0"/>
                </a:solidFill>
              </a:rPr>
              <a:t>link</a:t>
            </a:r>
            <a:r>
              <a:rPr lang="en-US" sz="1200" b="1"/>
              <a:t> </a:t>
            </a:r>
            <a:r>
              <a:rPr lang="en-US" sz="1200" b="1">
                <a:solidFill>
                  <a:schemeClr val="tx1"/>
                </a:solidFill>
              </a:rPr>
              <a:t>rel</a:t>
            </a:r>
            <a:r>
              <a:rPr lang="en-US" sz="1200" b="1"/>
              <a:t>="stylesheet" </a:t>
            </a:r>
            <a:r>
              <a:rPr lang="en-US" sz="1200" b="1">
                <a:solidFill>
                  <a:schemeClr val="tx1"/>
                </a:solidFill>
              </a:rPr>
              <a:t>href</a:t>
            </a:r>
            <a:r>
              <a:rPr lang="en-US" sz="1200" b="1"/>
              <a:t>="mystyle.css"&gt;</a:t>
            </a:r>
          </a:p>
          <a:p>
            <a:pPr>
              <a:lnSpc>
                <a:spcPct val="150000"/>
              </a:lnSpc>
            </a:pPr>
            <a:r>
              <a:rPr lang="en-US" sz="1200" b="1"/>
              <a:t>&lt;/</a:t>
            </a:r>
            <a:r>
              <a:rPr lang="en-US" sz="1200" b="1">
                <a:solidFill>
                  <a:srgbClr val="0070C0"/>
                </a:solidFill>
              </a:rPr>
              <a:t>head</a:t>
            </a:r>
            <a:r>
              <a:rPr lang="en-US" sz="12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200" b="1"/>
              <a:t>&lt;</a:t>
            </a:r>
            <a:r>
              <a:rPr lang="en-US" sz="1200" b="1">
                <a:solidFill>
                  <a:srgbClr val="0070C0"/>
                </a:solidFill>
              </a:rPr>
              <a:t>body</a:t>
            </a:r>
            <a:r>
              <a:rPr lang="en-US" sz="12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200" b="1"/>
              <a:t>&lt;</a:t>
            </a:r>
            <a:r>
              <a:rPr lang="en-US" sz="1200" b="1">
                <a:solidFill>
                  <a:srgbClr val="0070C0"/>
                </a:solidFill>
              </a:rPr>
              <a:t>h1</a:t>
            </a:r>
            <a:r>
              <a:rPr lang="en-US" sz="1200" b="1"/>
              <a:t>&gt;This is a heading&lt;/</a:t>
            </a:r>
            <a:r>
              <a:rPr lang="en-US" sz="1200" b="1">
                <a:solidFill>
                  <a:srgbClr val="0070C0"/>
                </a:solidFill>
              </a:rPr>
              <a:t>h1</a:t>
            </a:r>
            <a:r>
              <a:rPr lang="en-US" sz="12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200" b="1"/>
              <a:t>&lt;/</a:t>
            </a:r>
            <a:r>
              <a:rPr lang="en-US" sz="1200" b="1">
                <a:solidFill>
                  <a:srgbClr val="0070C0"/>
                </a:solidFill>
              </a:rPr>
              <a:t>body</a:t>
            </a:r>
            <a:r>
              <a:rPr lang="en-US" sz="12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200" b="1"/>
              <a:t>&lt;/</a:t>
            </a:r>
            <a:r>
              <a:rPr lang="en-US" sz="1200" b="1">
                <a:solidFill>
                  <a:srgbClr val="0070C0"/>
                </a:solidFill>
              </a:rPr>
              <a:t>html</a:t>
            </a:r>
            <a:r>
              <a:rPr lang="en-US" sz="1200" b="1"/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5CA2C9-656E-455A-9564-AF05021B1031}"/>
              </a:ext>
            </a:extLst>
          </p:cNvPr>
          <p:cNvSpPr/>
          <p:nvPr/>
        </p:nvSpPr>
        <p:spPr>
          <a:xfrm>
            <a:off x="4525061" y="3334871"/>
            <a:ext cx="3141878" cy="337969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100" b="1"/>
              <a:t>&lt;</a:t>
            </a:r>
            <a:r>
              <a:rPr lang="en-US" sz="1100" b="1">
                <a:solidFill>
                  <a:srgbClr val="0070C0"/>
                </a:solidFill>
              </a:rPr>
              <a:t>!DOCTYPE html</a:t>
            </a:r>
            <a:r>
              <a:rPr lang="en-US" sz="11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100" b="1"/>
              <a:t>&lt;</a:t>
            </a:r>
            <a:r>
              <a:rPr lang="en-US" sz="1100" b="1">
                <a:solidFill>
                  <a:srgbClr val="0070C0"/>
                </a:solidFill>
              </a:rPr>
              <a:t>html</a:t>
            </a:r>
            <a:r>
              <a:rPr lang="en-US" sz="11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100" b="1"/>
              <a:t>&lt;</a:t>
            </a:r>
            <a:r>
              <a:rPr lang="en-US" sz="1100" b="1">
                <a:solidFill>
                  <a:srgbClr val="0070C0"/>
                </a:solidFill>
              </a:rPr>
              <a:t>head</a:t>
            </a:r>
            <a:r>
              <a:rPr lang="en-US" sz="1100" b="1"/>
              <a:t>&gt;</a:t>
            </a:r>
          </a:p>
          <a:p>
            <a:r>
              <a:rPr lang="en-US" sz="1200"/>
              <a:t>&lt;</a:t>
            </a:r>
            <a:r>
              <a:rPr lang="en-US" sz="1200" b="1">
                <a:solidFill>
                  <a:srgbClr val="0070C0"/>
                </a:solidFill>
              </a:rPr>
              <a:t>style</a:t>
            </a:r>
            <a:r>
              <a:rPr lang="en-US" sz="1200"/>
              <a:t>&gt;</a:t>
            </a:r>
          </a:p>
          <a:p>
            <a:r>
              <a:rPr lang="en-US" sz="1200" b="1">
                <a:solidFill>
                  <a:srgbClr val="FFFF00"/>
                </a:solidFill>
              </a:rPr>
              <a:t>body</a:t>
            </a:r>
            <a:r>
              <a:rPr lang="en-US" sz="1200"/>
              <a:t> {</a:t>
            </a:r>
          </a:p>
          <a:p>
            <a:r>
              <a:rPr lang="en-US" sz="1200"/>
              <a:t>  </a:t>
            </a:r>
            <a:r>
              <a:rPr lang="en-US" sz="1200" b="1">
                <a:solidFill>
                  <a:schemeClr val="tx1"/>
                </a:solidFill>
              </a:rPr>
              <a:t>background-colo</a:t>
            </a:r>
            <a:r>
              <a:rPr lang="en-US" sz="1200">
                <a:solidFill>
                  <a:schemeClr val="tx1"/>
                </a:solidFill>
              </a:rPr>
              <a:t>r</a:t>
            </a:r>
            <a:r>
              <a:rPr lang="en-US" sz="1200"/>
              <a:t>: </a:t>
            </a:r>
            <a:r>
              <a:rPr lang="en-US" sz="1200" b="1"/>
              <a:t>blue</a:t>
            </a:r>
            <a:r>
              <a:rPr lang="en-US" sz="1200"/>
              <a:t>;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&lt;/</a:t>
            </a:r>
            <a:r>
              <a:rPr lang="en-US" sz="1200" b="1">
                <a:solidFill>
                  <a:srgbClr val="0070C0"/>
                </a:solidFill>
              </a:rPr>
              <a:t>style</a:t>
            </a:r>
            <a:r>
              <a:rPr lang="en-US" sz="1200"/>
              <a:t>&gt;</a:t>
            </a:r>
          </a:p>
          <a:p>
            <a:pPr>
              <a:lnSpc>
                <a:spcPct val="150000"/>
              </a:lnSpc>
            </a:pPr>
            <a:r>
              <a:rPr lang="en-US" sz="1100" b="1"/>
              <a:t>&lt;/</a:t>
            </a:r>
            <a:r>
              <a:rPr lang="en-US" sz="1100" b="1">
                <a:solidFill>
                  <a:srgbClr val="0070C0"/>
                </a:solidFill>
              </a:rPr>
              <a:t>head</a:t>
            </a:r>
            <a:r>
              <a:rPr lang="en-US" sz="11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100" b="1"/>
              <a:t>&lt;</a:t>
            </a:r>
            <a:r>
              <a:rPr lang="en-US" sz="1100" b="1">
                <a:solidFill>
                  <a:srgbClr val="0070C0"/>
                </a:solidFill>
              </a:rPr>
              <a:t>body</a:t>
            </a:r>
            <a:r>
              <a:rPr lang="en-US" sz="11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100" b="1"/>
              <a:t>&lt;</a:t>
            </a:r>
            <a:r>
              <a:rPr lang="en-US" sz="1100" b="1">
                <a:solidFill>
                  <a:srgbClr val="0070C0"/>
                </a:solidFill>
              </a:rPr>
              <a:t>h1</a:t>
            </a:r>
            <a:r>
              <a:rPr lang="en-US" sz="1100" b="1"/>
              <a:t>&gt;This is a heading&lt;/</a:t>
            </a:r>
            <a:r>
              <a:rPr lang="en-US" sz="1100" b="1">
                <a:solidFill>
                  <a:srgbClr val="0070C0"/>
                </a:solidFill>
              </a:rPr>
              <a:t>h1</a:t>
            </a:r>
            <a:r>
              <a:rPr lang="en-US" sz="11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100" b="1"/>
              <a:t>&lt;/</a:t>
            </a:r>
            <a:r>
              <a:rPr lang="en-US" sz="1100" b="1">
                <a:solidFill>
                  <a:srgbClr val="0070C0"/>
                </a:solidFill>
              </a:rPr>
              <a:t>body</a:t>
            </a:r>
            <a:r>
              <a:rPr lang="en-US" sz="1100" b="1"/>
              <a:t>&gt;</a:t>
            </a:r>
          </a:p>
          <a:p>
            <a:pPr>
              <a:lnSpc>
                <a:spcPct val="150000"/>
              </a:lnSpc>
            </a:pPr>
            <a:r>
              <a:rPr lang="en-US" sz="1100" b="1"/>
              <a:t>&lt;/</a:t>
            </a:r>
            <a:r>
              <a:rPr lang="en-US" sz="1100" b="1">
                <a:solidFill>
                  <a:srgbClr val="0070C0"/>
                </a:solidFill>
              </a:rPr>
              <a:t>html</a:t>
            </a:r>
            <a:r>
              <a:rPr lang="en-US" sz="1100" b="1"/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A530F6-AA63-409E-980A-C2C9ACC05C37}"/>
              </a:ext>
            </a:extLst>
          </p:cNvPr>
          <p:cNvSpPr/>
          <p:nvPr/>
        </p:nvSpPr>
        <p:spPr>
          <a:xfrm>
            <a:off x="7895168" y="3334871"/>
            <a:ext cx="3141878" cy="337969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sz="1200" b="1"/>
              <a:t>&lt;</a:t>
            </a:r>
            <a:r>
              <a:rPr lang="en-US" sz="1200" b="1">
                <a:solidFill>
                  <a:srgbClr val="0070C0"/>
                </a:solidFill>
              </a:rPr>
              <a:t>!DOCTYPE html</a:t>
            </a:r>
            <a:r>
              <a:rPr lang="en-US" sz="1200" b="1"/>
              <a:t>&gt;</a:t>
            </a:r>
          </a:p>
          <a:p>
            <a:pPr>
              <a:lnSpc>
                <a:spcPct val="200000"/>
              </a:lnSpc>
            </a:pPr>
            <a:r>
              <a:rPr lang="en-US" sz="1200" b="1"/>
              <a:t>&lt;</a:t>
            </a:r>
            <a:r>
              <a:rPr lang="en-US" sz="1200" b="1">
                <a:solidFill>
                  <a:srgbClr val="0070C0"/>
                </a:solidFill>
              </a:rPr>
              <a:t>html</a:t>
            </a:r>
            <a:r>
              <a:rPr lang="en-US" sz="1200" b="1"/>
              <a:t>&gt;</a:t>
            </a:r>
          </a:p>
          <a:p>
            <a:pPr>
              <a:lnSpc>
                <a:spcPct val="200000"/>
              </a:lnSpc>
            </a:pPr>
            <a:r>
              <a:rPr lang="en-US" sz="1200" b="1"/>
              <a:t>&lt;</a:t>
            </a:r>
            <a:r>
              <a:rPr lang="en-US" sz="1200" b="1">
                <a:solidFill>
                  <a:srgbClr val="0070C0"/>
                </a:solidFill>
              </a:rPr>
              <a:t>body</a:t>
            </a:r>
            <a:r>
              <a:rPr lang="en-US" sz="1200" b="1"/>
              <a:t>&gt;</a:t>
            </a:r>
          </a:p>
          <a:p>
            <a:pPr>
              <a:lnSpc>
                <a:spcPct val="200000"/>
              </a:lnSpc>
            </a:pPr>
            <a:r>
              <a:rPr lang="en-US" sz="1200" b="1"/>
              <a:t>&lt;</a:t>
            </a:r>
            <a:r>
              <a:rPr lang="en-US" sz="1200" b="1">
                <a:solidFill>
                  <a:srgbClr val="0070C0"/>
                </a:solidFill>
              </a:rPr>
              <a:t>h1</a:t>
            </a:r>
            <a:r>
              <a:rPr lang="so-SO"/>
              <a:t> </a:t>
            </a:r>
            <a:r>
              <a:rPr lang="so-SO" sz="1200" b="1">
                <a:solidFill>
                  <a:srgbClr val="FFFF00"/>
                </a:solidFill>
              </a:rPr>
              <a:t>style</a:t>
            </a:r>
            <a:r>
              <a:rPr lang="so-SO" sz="1200"/>
              <a:t>="</a:t>
            </a:r>
            <a:r>
              <a:rPr lang="so-SO" sz="1200" b="1">
                <a:solidFill>
                  <a:schemeClr val="tx1"/>
                </a:solidFill>
              </a:rPr>
              <a:t>color</a:t>
            </a:r>
            <a:r>
              <a:rPr lang="so-SO" sz="1200"/>
              <a:t>:</a:t>
            </a:r>
            <a:r>
              <a:rPr lang="so-SO" sz="1200" b="1"/>
              <a:t>blue</a:t>
            </a:r>
            <a:r>
              <a:rPr lang="so-SO" sz="1200"/>
              <a:t>"</a:t>
            </a:r>
            <a:r>
              <a:rPr lang="en-US" sz="1200" b="1"/>
              <a:t>&gt;This is a heading&lt;/</a:t>
            </a:r>
            <a:r>
              <a:rPr lang="en-US" sz="1200" b="1">
                <a:solidFill>
                  <a:srgbClr val="0070C0"/>
                </a:solidFill>
              </a:rPr>
              <a:t>h1</a:t>
            </a:r>
            <a:r>
              <a:rPr lang="en-US" sz="1200" b="1"/>
              <a:t>&gt;</a:t>
            </a:r>
          </a:p>
          <a:p>
            <a:pPr>
              <a:lnSpc>
                <a:spcPct val="200000"/>
              </a:lnSpc>
            </a:pPr>
            <a:r>
              <a:rPr lang="en-US" sz="1200" b="1"/>
              <a:t>&lt;/</a:t>
            </a:r>
            <a:r>
              <a:rPr lang="en-US" sz="1200" b="1">
                <a:solidFill>
                  <a:srgbClr val="0070C0"/>
                </a:solidFill>
              </a:rPr>
              <a:t>body</a:t>
            </a:r>
            <a:r>
              <a:rPr lang="en-US" sz="1200" b="1"/>
              <a:t>&gt;</a:t>
            </a:r>
          </a:p>
          <a:p>
            <a:pPr>
              <a:lnSpc>
                <a:spcPct val="200000"/>
              </a:lnSpc>
            </a:pPr>
            <a:r>
              <a:rPr lang="en-US" sz="1200" b="1"/>
              <a:t>&lt;/</a:t>
            </a:r>
            <a:r>
              <a:rPr lang="en-US" sz="1200" b="1">
                <a:solidFill>
                  <a:srgbClr val="0070C0"/>
                </a:solidFill>
              </a:rPr>
              <a:t>html</a:t>
            </a:r>
            <a:r>
              <a:rPr lang="en-US" sz="1200" b="1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5108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7C0D-74EF-4365-83D9-2361993B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0D63-9DBE-4CE5-934A-AA310C6AC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018241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A CSS </a:t>
            </a:r>
            <a:r>
              <a:rPr lang="en-US"/>
              <a:t>rule consists of a selector and a declaration block.</a:t>
            </a:r>
          </a:p>
          <a:p>
            <a:r>
              <a:rPr lang="en-US" b="1"/>
              <a:t>CSS SYNTAX</a:t>
            </a:r>
            <a:r>
              <a:rPr lang="en-US"/>
              <a:t>: </a:t>
            </a:r>
            <a:endParaRPr lang="so-S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6D21E1-8E1A-4DC4-ACC7-11FC6781DF15}"/>
              </a:ext>
            </a:extLst>
          </p:cNvPr>
          <p:cNvSpPr/>
          <p:nvPr/>
        </p:nvSpPr>
        <p:spPr>
          <a:xfrm>
            <a:off x="1154954" y="3845078"/>
            <a:ext cx="7360024" cy="205640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o-SO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48E19-77B7-40BA-81F4-A93D3CF2C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44" y="4306541"/>
            <a:ext cx="5419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9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EEC4-EFCD-45CE-B844-EDBA92F0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SELECTORS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B534-EDC7-4845-9F7A-31B6599C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575799" cy="3429747"/>
          </a:xfrm>
        </p:spPr>
        <p:txBody>
          <a:bodyPr/>
          <a:lstStyle/>
          <a:p>
            <a:r>
              <a:rPr lang="en-US" b="1"/>
              <a:t>A CSS selector</a:t>
            </a:r>
            <a:r>
              <a:rPr lang="en-US"/>
              <a:t>: selects the HTML element(s) you want to style.</a:t>
            </a:r>
          </a:p>
          <a:p>
            <a:r>
              <a:rPr lang="en-US"/>
              <a:t>We can divide CSS selectors into </a:t>
            </a:r>
            <a:r>
              <a:rPr lang="en-US" b="1"/>
              <a:t>five categories</a:t>
            </a:r>
            <a:r>
              <a:rPr lang="en-US"/>
              <a:t>:</a:t>
            </a:r>
          </a:p>
          <a:p>
            <a:pPr lvl="1"/>
            <a:r>
              <a:rPr lang="en-US" b="1">
                <a:solidFill>
                  <a:schemeClr val="tx1"/>
                </a:solidFill>
              </a:rPr>
              <a:t>Simple selectors </a:t>
            </a:r>
            <a:r>
              <a:rPr lang="en-US"/>
              <a:t>(select elements based on </a:t>
            </a:r>
            <a:r>
              <a:rPr lang="en-US" b="1"/>
              <a:t>name</a:t>
            </a:r>
            <a:r>
              <a:rPr lang="en-US"/>
              <a:t>, </a:t>
            </a:r>
            <a:r>
              <a:rPr lang="en-US" b="1"/>
              <a:t>id</a:t>
            </a:r>
            <a:r>
              <a:rPr lang="en-US"/>
              <a:t>, </a:t>
            </a:r>
            <a:r>
              <a:rPr lang="en-US" b="1"/>
              <a:t>class</a:t>
            </a:r>
            <a:r>
              <a:rPr lang="en-US"/>
              <a:t>)</a:t>
            </a:r>
          </a:p>
          <a:p>
            <a:pPr lvl="1"/>
            <a:r>
              <a:rPr lang="en-US" b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Combinator selectors </a:t>
            </a:r>
            <a:r>
              <a:rPr lang="en-US"/>
              <a:t> (select elements based on a </a:t>
            </a:r>
            <a:r>
              <a:rPr lang="en-US" b="1"/>
              <a:t>specific relationship </a:t>
            </a:r>
            <a:r>
              <a:rPr lang="en-US"/>
              <a:t>between them)</a:t>
            </a:r>
          </a:p>
          <a:p>
            <a:pPr lvl="1"/>
            <a:r>
              <a:rPr lang="en-US" b="1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Pseudo-class selectors</a:t>
            </a:r>
            <a:r>
              <a:rPr lang="en-US"/>
              <a:t> (select elements based on </a:t>
            </a:r>
            <a:r>
              <a:rPr lang="en-US" b="1"/>
              <a:t>a certain state</a:t>
            </a:r>
            <a:r>
              <a:rPr lang="en-US"/>
              <a:t>)</a:t>
            </a:r>
          </a:p>
          <a:p>
            <a:pPr lvl="1"/>
            <a:r>
              <a:rPr lang="en-US" b="1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Pseudo-elements selectors</a:t>
            </a:r>
            <a:r>
              <a:rPr lang="en-US"/>
              <a:t> (select and style </a:t>
            </a:r>
            <a:r>
              <a:rPr lang="en-US" b="1"/>
              <a:t>a part of an element</a:t>
            </a:r>
            <a:r>
              <a:rPr lang="en-US"/>
              <a:t>)</a:t>
            </a:r>
          </a:p>
          <a:p>
            <a:pPr lvl="1"/>
            <a:r>
              <a:rPr lang="en-US" b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Attribute selectors</a:t>
            </a:r>
            <a:r>
              <a:rPr lang="en-US"/>
              <a:t> (select elements based on </a:t>
            </a:r>
            <a:r>
              <a:rPr lang="en-US" b="1"/>
              <a:t>an attribute </a:t>
            </a:r>
            <a:r>
              <a:rPr lang="en-US"/>
              <a:t>or </a:t>
            </a:r>
            <a:r>
              <a:rPr lang="en-US" b="1"/>
              <a:t>attribute value</a:t>
            </a:r>
            <a:r>
              <a:rPr lang="en-US"/>
              <a:t>)</a:t>
            </a:r>
          </a:p>
          <a:p>
            <a:endParaRPr lang="so-SO"/>
          </a:p>
        </p:txBody>
      </p:sp>
    </p:spTree>
    <p:extLst>
      <p:ext uri="{BB962C8B-B14F-4D97-AF65-F5344CB8AC3E}">
        <p14:creationId xmlns:p14="http://schemas.microsoft.com/office/powerpoint/2010/main" val="95909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6B67-1542-4DB7-8301-728A8165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SELECTOR</a:t>
            </a:r>
            <a:endParaRPr lang="so-S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90BA9-F3AF-46D9-BA35-1E81939FD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ELEMENT SELECTOR</a:t>
            </a:r>
            <a:endParaRPr lang="so-S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9ACC5-88EA-4BFC-B57A-D2F6406B5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ID SELECTOR</a:t>
            </a:r>
            <a:endParaRPr lang="so-SO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0BB72D-A573-4162-8924-58479EFD77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CLASS SELECTOR</a:t>
            </a:r>
            <a:endParaRPr lang="so-S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D33309-B41E-4DDB-A3E2-F43551228D26}"/>
              </a:ext>
            </a:extLst>
          </p:cNvPr>
          <p:cNvSpPr/>
          <p:nvPr/>
        </p:nvSpPr>
        <p:spPr>
          <a:xfrm>
            <a:off x="1066800" y="3179762"/>
            <a:ext cx="3230032" cy="28714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so-SO" b="1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so-SO"/>
              <a:t> {</a:t>
            </a:r>
            <a:br>
              <a:rPr lang="so-SO"/>
            </a:br>
            <a:r>
              <a:rPr lang="so-SO"/>
              <a:t>  </a:t>
            </a:r>
            <a:r>
              <a:rPr lang="so-SO" b="1">
                <a:solidFill>
                  <a:schemeClr val="tx1"/>
                </a:solidFill>
              </a:rPr>
              <a:t>text-align</a:t>
            </a:r>
            <a:r>
              <a:rPr lang="so-SO"/>
              <a:t>: </a:t>
            </a:r>
            <a:r>
              <a:rPr lang="so-SO" b="1"/>
              <a:t>center</a:t>
            </a:r>
            <a:r>
              <a:rPr lang="so-SO"/>
              <a:t>;</a:t>
            </a:r>
            <a:br>
              <a:rPr lang="so-SO"/>
            </a:br>
            <a:r>
              <a:rPr lang="so-SO"/>
              <a:t>  </a:t>
            </a:r>
            <a:r>
              <a:rPr lang="so-SO" b="1">
                <a:solidFill>
                  <a:schemeClr val="tx1"/>
                </a:solidFill>
              </a:rPr>
              <a:t>color</a:t>
            </a:r>
            <a:r>
              <a:rPr lang="so-SO"/>
              <a:t>: </a:t>
            </a:r>
            <a:r>
              <a:rPr lang="so-SO" b="1"/>
              <a:t>red</a:t>
            </a:r>
            <a:r>
              <a:rPr lang="so-SO"/>
              <a:t>;</a:t>
            </a:r>
            <a:br>
              <a:rPr lang="so-SO"/>
            </a:br>
            <a:r>
              <a:rPr lang="so-SO"/>
              <a:t>}</a:t>
            </a:r>
            <a:endParaRPr lang="en-US" sz="12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15876-C13C-48F7-A7A8-CE1AEA0B1109}"/>
              </a:ext>
            </a:extLst>
          </p:cNvPr>
          <p:cNvSpPr/>
          <p:nvPr/>
        </p:nvSpPr>
        <p:spPr>
          <a:xfrm>
            <a:off x="4480985" y="3185525"/>
            <a:ext cx="3230032" cy="28714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so-SO" b="1">
                <a:solidFill>
                  <a:schemeClr val="accent5">
                    <a:lumMod val="75000"/>
                  </a:schemeClr>
                </a:solidFill>
              </a:rPr>
              <a:t>p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ara1</a:t>
            </a:r>
            <a:r>
              <a:rPr lang="so-SO"/>
              <a:t> {</a:t>
            </a:r>
            <a:br>
              <a:rPr lang="so-SO"/>
            </a:br>
            <a:r>
              <a:rPr lang="so-SO"/>
              <a:t>  </a:t>
            </a:r>
            <a:r>
              <a:rPr lang="so-SO" b="1">
                <a:solidFill>
                  <a:schemeClr val="tx1"/>
                </a:solidFill>
              </a:rPr>
              <a:t>text-align</a:t>
            </a:r>
            <a:r>
              <a:rPr lang="so-SO"/>
              <a:t>: </a:t>
            </a:r>
            <a:r>
              <a:rPr lang="so-SO" b="1"/>
              <a:t>center</a:t>
            </a:r>
            <a:r>
              <a:rPr lang="so-SO"/>
              <a:t>;</a:t>
            </a:r>
            <a:br>
              <a:rPr lang="so-SO"/>
            </a:br>
            <a:r>
              <a:rPr lang="so-SO"/>
              <a:t>  </a:t>
            </a:r>
            <a:r>
              <a:rPr lang="so-SO" b="1">
                <a:solidFill>
                  <a:schemeClr val="tx1"/>
                </a:solidFill>
              </a:rPr>
              <a:t>color</a:t>
            </a:r>
            <a:r>
              <a:rPr lang="so-SO"/>
              <a:t>: </a:t>
            </a:r>
            <a:r>
              <a:rPr lang="so-SO" b="1"/>
              <a:t>red</a:t>
            </a:r>
            <a:r>
              <a:rPr lang="so-SO"/>
              <a:t>;</a:t>
            </a:r>
            <a:br>
              <a:rPr lang="so-SO"/>
            </a:br>
            <a:r>
              <a:rPr lang="so-SO"/>
              <a:t>}</a:t>
            </a:r>
            <a:endParaRPr lang="en-US" sz="12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07169-CA0E-4048-8CA3-7AA8ECF23127}"/>
              </a:ext>
            </a:extLst>
          </p:cNvPr>
          <p:cNvSpPr/>
          <p:nvPr/>
        </p:nvSpPr>
        <p:spPr>
          <a:xfrm>
            <a:off x="7895170" y="3179762"/>
            <a:ext cx="3230032" cy="287141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.center</a:t>
            </a:r>
            <a:r>
              <a:rPr lang="so-SO"/>
              <a:t> {</a:t>
            </a:r>
            <a:br>
              <a:rPr lang="so-SO"/>
            </a:br>
            <a:r>
              <a:rPr lang="so-SO"/>
              <a:t>  </a:t>
            </a:r>
            <a:r>
              <a:rPr lang="so-SO" b="1">
                <a:solidFill>
                  <a:schemeClr val="tx1"/>
                </a:solidFill>
              </a:rPr>
              <a:t>text-align</a:t>
            </a:r>
            <a:r>
              <a:rPr lang="so-SO"/>
              <a:t>: </a:t>
            </a:r>
            <a:r>
              <a:rPr lang="so-SO" b="1"/>
              <a:t>center</a:t>
            </a:r>
            <a:r>
              <a:rPr lang="so-SO"/>
              <a:t>;</a:t>
            </a:r>
            <a:br>
              <a:rPr lang="so-SO"/>
            </a:br>
            <a:r>
              <a:rPr lang="so-SO"/>
              <a:t>  </a:t>
            </a:r>
            <a:r>
              <a:rPr lang="so-SO" b="1">
                <a:solidFill>
                  <a:schemeClr val="tx1"/>
                </a:solidFill>
              </a:rPr>
              <a:t>color</a:t>
            </a:r>
            <a:r>
              <a:rPr lang="so-SO"/>
              <a:t>: </a:t>
            </a:r>
            <a:r>
              <a:rPr lang="so-SO" b="1"/>
              <a:t>red</a:t>
            </a:r>
            <a:r>
              <a:rPr lang="so-SO"/>
              <a:t>;</a:t>
            </a:r>
            <a:br>
              <a:rPr lang="so-SO"/>
            </a:br>
            <a:r>
              <a:rPr lang="so-SO"/>
              <a:t>}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59074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EF27-0414-450C-A312-5E293AF8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COLORS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AFCE-CD47-4858-8487-939A09EBE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36411" cy="516218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Colors</a:t>
            </a:r>
            <a:r>
              <a:rPr lang="en-US"/>
              <a:t> are specified using predefined color names, or RGB, HEX, HSL, RGBA, HSLA values.</a:t>
            </a:r>
            <a:endParaRPr lang="so-S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E34E7-8CFD-464D-BB94-C966DC357D30}"/>
              </a:ext>
            </a:extLst>
          </p:cNvPr>
          <p:cNvSpPr/>
          <p:nvPr/>
        </p:nvSpPr>
        <p:spPr>
          <a:xfrm>
            <a:off x="1327620" y="3530242"/>
            <a:ext cx="3094317" cy="10246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so-SO" sz="1400" b="1">
                <a:solidFill>
                  <a:schemeClr val="accent5">
                    <a:lumMod val="75000"/>
                  </a:schemeClr>
                </a:solidFill>
              </a:rPr>
              <a:t>.color-name </a:t>
            </a:r>
            <a:r>
              <a:rPr lang="so-SO" sz="1400"/>
              <a:t>{ 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en-US" sz="1400"/>
              <a:t>    </a:t>
            </a:r>
            <a:r>
              <a:rPr lang="so-SO" sz="1400" b="1">
                <a:solidFill>
                  <a:schemeClr val="tx1"/>
                </a:solidFill>
              </a:rPr>
              <a:t>color</a:t>
            </a:r>
            <a:r>
              <a:rPr lang="so-SO" sz="1400"/>
              <a:t>:</a:t>
            </a:r>
            <a:r>
              <a:rPr lang="en-US" sz="1400"/>
              <a:t> </a:t>
            </a:r>
            <a:r>
              <a:rPr lang="so-SO" sz="1400"/>
              <a:t> red; 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so-SO" sz="1400"/>
              <a:t>}</a:t>
            </a:r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035D-F943-4238-BF93-FECAD5153BA2}"/>
              </a:ext>
            </a:extLst>
          </p:cNvPr>
          <p:cNvSpPr/>
          <p:nvPr/>
        </p:nvSpPr>
        <p:spPr>
          <a:xfrm>
            <a:off x="8011019" y="5296269"/>
            <a:ext cx="3094317" cy="10246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so-SO" sz="1400" b="1">
                <a:solidFill>
                  <a:schemeClr val="accent5">
                    <a:lumMod val="75000"/>
                  </a:schemeClr>
                </a:solidFill>
              </a:rPr>
              <a:t>.color-name </a:t>
            </a:r>
            <a:r>
              <a:rPr lang="so-SO" sz="1400"/>
              <a:t>{ 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en-US" sz="1400"/>
              <a:t>    </a:t>
            </a:r>
            <a:r>
              <a:rPr lang="so-SO" sz="1400" b="1">
                <a:solidFill>
                  <a:schemeClr val="tx1"/>
                </a:solidFill>
              </a:rPr>
              <a:t>color</a:t>
            </a:r>
            <a:r>
              <a:rPr lang="so-SO" sz="1400"/>
              <a:t>:</a:t>
            </a:r>
            <a:r>
              <a:rPr lang="en-US" sz="1400"/>
              <a:t> </a:t>
            </a:r>
            <a:r>
              <a:rPr lang="so-SO" sz="1400"/>
              <a:t> hsl</a:t>
            </a:r>
            <a:r>
              <a:rPr lang="en-US" sz="1400"/>
              <a:t>a</a:t>
            </a:r>
            <a:r>
              <a:rPr lang="so-SO" sz="1400"/>
              <a:t>(0, 100%, 50%</a:t>
            </a:r>
            <a:r>
              <a:rPr lang="en-US" sz="1400"/>
              <a:t>, 0.5</a:t>
            </a:r>
            <a:r>
              <a:rPr lang="so-SO" sz="1400"/>
              <a:t>); 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so-SO" sz="1400"/>
              <a:t>}</a:t>
            </a:r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1611E-2577-4AB1-96D8-D294941B41FA}"/>
              </a:ext>
            </a:extLst>
          </p:cNvPr>
          <p:cNvSpPr/>
          <p:nvPr/>
        </p:nvSpPr>
        <p:spPr>
          <a:xfrm>
            <a:off x="4669318" y="5296269"/>
            <a:ext cx="3094317" cy="10246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so-SO" sz="1400" b="1">
                <a:solidFill>
                  <a:schemeClr val="accent5">
                    <a:lumMod val="75000"/>
                  </a:schemeClr>
                </a:solidFill>
              </a:rPr>
              <a:t>.color-name </a:t>
            </a:r>
            <a:r>
              <a:rPr lang="so-SO" sz="1400"/>
              <a:t>{ 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en-US" sz="1400"/>
              <a:t>    </a:t>
            </a:r>
            <a:r>
              <a:rPr lang="so-SO" sz="1400" b="1">
                <a:solidFill>
                  <a:schemeClr val="tx1"/>
                </a:solidFill>
              </a:rPr>
              <a:t>color</a:t>
            </a:r>
            <a:r>
              <a:rPr lang="so-SO" sz="1400"/>
              <a:t>:</a:t>
            </a:r>
            <a:r>
              <a:rPr lang="en-US" sz="1400"/>
              <a:t> </a:t>
            </a:r>
            <a:r>
              <a:rPr lang="so-SO" sz="1400"/>
              <a:t> rgb</a:t>
            </a:r>
            <a:r>
              <a:rPr lang="en-US" sz="1400"/>
              <a:t>a</a:t>
            </a:r>
            <a:r>
              <a:rPr lang="so-SO" sz="1400"/>
              <a:t>(255, 0, 0</a:t>
            </a:r>
            <a:r>
              <a:rPr lang="en-US" sz="1400"/>
              <a:t>, 0.5</a:t>
            </a:r>
            <a:r>
              <a:rPr lang="so-SO" sz="1400"/>
              <a:t>); 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so-SO" sz="1400"/>
              <a:t>}</a:t>
            </a:r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E2D7B-EF46-49AF-B829-7D18480A2A47}"/>
              </a:ext>
            </a:extLst>
          </p:cNvPr>
          <p:cNvSpPr/>
          <p:nvPr/>
        </p:nvSpPr>
        <p:spPr>
          <a:xfrm>
            <a:off x="1327620" y="5296270"/>
            <a:ext cx="3094317" cy="10246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so-SO" sz="1400" b="1">
                <a:solidFill>
                  <a:schemeClr val="accent5">
                    <a:lumMod val="75000"/>
                  </a:schemeClr>
                </a:solidFill>
              </a:rPr>
              <a:t>.color-name </a:t>
            </a:r>
            <a:r>
              <a:rPr lang="so-SO" sz="1400"/>
              <a:t>{ 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en-US" sz="1400"/>
              <a:t>    </a:t>
            </a:r>
            <a:r>
              <a:rPr lang="so-SO" sz="1400" b="1">
                <a:solidFill>
                  <a:schemeClr val="tx1"/>
                </a:solidFill>
              </a:rPr>
              <a:t>color</a:t>
            </a:r>
            <a:r>
              <a:rPr lang="so-SO" sz="1400"/>
              <a:t>:</a:t>
            </a:r>
            <a:r>
              <a:rPr lang="en-US" sz="1400"/>
              <a:t> </a:t>
            </a:r>
            <a:r>
              <a:rPr lang="so-SO" sz="1400"/>
              <a:t>#ff0000; 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so-SO" sz="1400"/>
              <a:t>}</a:t>
            </a:r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C73603-475C-454E-B087-3FC577907C69}"/>
              </a:ext>
            </a:extLst>
          </p:cNvPr>
          <p:cNvSpPr/>
          <p:nvPr/>
        </p:nvSpPr>
        <p:spPr>
          <a:xfrm>
            <a:off x="8011019" y="3515624"/>
            <a:ext cx="3094317" cy="10246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so-SO" sz="1400" b="1">
                <a:solidFill>
                  <a:schemeClr val="accent5">
                    <a:lumMod val="75000"/>
                  </a:schemeClr>
                </a:solidFill>
              </a:rPr>
              <a:t>.color-name </a:t>
            </a:r>
            <a:r>
              <a:rPr lang="so-SO" sz="1400"/>
              <a:t>{ 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en-US" sz="1400"/>
              <a:t>    </a:t>
            </a:r>
            <a:r>
              <a:rPr lang="so-SO" sz="1400" b="1">
                <a:solidFill>
                  <a:schemeClr val="tx1"/>
                </a:solidFill>
              </a:rPr>
              <a:t>color</a:t>
            </a:r>
            <a:r>
              <a:rPr lang="so-SO" sz="1400"/>
              <a:t>:</a:t>
            </a:r>
            <a:r>
              <a:rPr lang="en-US" sz="1400"/>
              <a:t> </a:t>
            </a:r>
            <a:r>
              <a:rPr lang="so-SO" sz="1400"/>
              <a:t> hsl(0, 100%, 50%); 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so-SO" sz="1400"/>
              <a:t>}</a:t>
            </a:r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C99A1-A0BF-4880-B3F0-5F6F83FA85FB}"/>
              </a:ext>
            </a:extLst>
          </p:cNvPr>
          <p:cNvSpPr/>
          <p:nvPr/>
        </p:nvSpPr>
        <p:spPr>
          <a:xfrm>
            <a:off x="4646904" y="3515624"/>
            <a:ext cx="3094317" cy="10246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so-SO" sz="1400" b="1">
                <a:solidFill>
                  <a:schemeClr val="accent5">
                    <a:lumMod val="75000"/>
                  </a:schemeClr>
                </a:solidFill>
              </a:rPr>
              <a:t>.color-name </a:t>
            </a:r>
            <a:r>
              <a:rPr lang="so-SO" sz="1400"/>
              <a:t>{ 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en-US" sz="1400"/>
              <a:t>    </a:t>
            </a:r>
            <a:r>
              <a:rPr lang="so-SO" sz="1400" b="1">
                <a:solidFill>
                  <a:schemeClr val="tx1"/>
                </a:solidFill>
              </a:rPr>
              <a:t>color</a:t>
            </a:r>
            <a:r>
              <a:rPr lang="so-SO" sz="1400"/>
              <a:t>:</a:t>
            </a:r>
            <a:r>
              <a:rPr lang="en-US" sz="1400"/>
              <a:t> </a:t>
            </a:r>
            <a:r>
              <a:rPr lang="so-SO" sz="1400"/>
              <a:t> rgb(255, 0, 0); </a:t>
            </a:r>
            <a:endParaRPr lang="en-US" sz="1400"/>
          </a:p>
          <a:p>
            <a:pPr>
              <a:lnSpc>
                <a:spcPct val="150000"/>
              </a:lnSpc>
            </a:pPr>
            <a:r>
              <a:rPr lang="so-SO" sz="1400"/>
              <a:t>}</a:t>
            </a:r>
            <a:endParaRPr lang="en-US" sz="140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A3FC93D-43A2-4BF5-A78B-FC1423584735}"/>
              </a:ext>
            </a:extLst>
          </p:cNvPr>
          <p:cNvSpPr txBox="1">
            <a:spLocks/>
          </p:cNvSpPr>
          <p:nvPr/>
        </p:nvSpPr>
        <p:spPr>
          <a:xfrm>
            <a:off x="1327618" y="3189730"/>
            <a:ext cx="2736129" cy="29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/>
              <a:t>COLOR </a:t>
            </a:r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endParaRPr lang="so-SO" sz="13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FDA66B5-0026-4BF7-ABA4-29065F28F8C4}"/>
              </a:ext>
            </a:extLst>
          </p:cNvPr>
          <p:cNvSpPr txBox="1">
            <a:spLocks/>
          </p:cNvSpPr>
          <p:nvPr/>
        </p:nvSpPr>
        <p:spPr>
          <a:xfrm>
            <a:off x="4669318" y="3210220"/>
            <a:ext cx="2736129" cy="29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RGB </a:t>
            </a:r>
            <a:r>
              <a:rPr lang="en-US" sz="1300" b="1"/>
              <a:t>(RED, GREEN, BLUE)</a:t>
            </a:r>
            <a:endParaRPr lang="so-SO" sz="1300" b="1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C3F6500-A0AF-4CEF-B5AF-7A748EF3EFAE}"/>
              </a:ext>
            </a:extLst>
          </p:cNvPr>
          <p:cNvSpPr txBox="1">
            <a:spLocks/>
          </p:cNvSpPr>
          <p:nvPr/>
        </p:nvSpPr>
        <p:spPr>
          <a:xfrm>
            <a:off x="8011019" y="3218691"/>
            <a:ext cx="3094317" cy="28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HSL</a:t>
            </a:r>
            <a:r>
              <a:rPr lang="en-US" b="1"/>
              <a:t> (HUE, SATURATION, LIGHTNESS)</a:t>
            </a:r>
            <a:endParaRPr lang="so-SO" b="1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0F16064-EDDA-4972-9CD5-D30EB3C804E8}"/>
              </a:ext>
            </a:extLst>
          </p:cNvPr>
          <p:cNvSpPr txBox="1">
            <a:spLocks/>
          </p:cNvSpPr>
          <p:nvPr/>
        </p:nvSpPr>
        <p:spPr>
          <a:xfrm>
            <a:off x="1327618" y="4965451"/>
            <a:ext cx="2736129" cy="284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HEX</a:t>
            </a:r>
            <a:r>
              <a:rPr lang="en-US" sz="1300" b="1"/>
              <a:t> (HEXADECIMAL)</a:t>
            </a:r>
            <a:endParaRPr lang="so-SO" sz="1300" b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F975CF2-9DED-4BEA-8548-3B6D62D4857F}"/>
              </a:ext>
            </a:extLst>
          </p:cNvPr>
          <p:cNvSpPr txBox="1">
            <a:spLocks/>
          </p:cNvSpPr>
          <p:nvPr/>
        </p:nvSpPr>
        <p:spPr>
          <a:xfrm>
            <a:off x="4669317" y="4990766"/>
            <a:ext cx="2736129" cy="284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RGBA</a:t>
            </a:r>
            <a:r>
              <a:rPr lang="en-US" sz="1300" b="1"/>
              <a:t> (RGB + ALPHA)</a:t>
            </a:r>
            <a:endParaRPr lang="so-SO" sz="1300" b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5BBE541-F76A-4F56-BEFF-1CE5AF59B2EA}"/>
              </a:ext>
            </a:extLst>
          </p:cNvPr>
          <p:cNvSpPr txBox="1">
            <a:spLocks/>
          </p:cNvSpPr>
          <p:nvPr/>
        </p:nvSpPr>
        <p:spPr>
          <a:xfrm>
            <a:off x="8011019" y="4990766"/>
            <a:ext cx="2736129" cy="284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HSLA</a:t>
            </a:r>
            <a:r>
              <a:rPr lang="en-US" sz="1300" b="1"/>
              <a:t> (HSL + ALPHA)</a:t>
            </a:r>
            <a:endParaRPr lang="so-SO" sz="1300" b="1"/>
          </a:p>
        </p:txBody>
      </p:sp>
    </p:spTree>
    <p:extLst>
      <p:ext uri="{BB962C8B-B14F-4D97-AF65-F5344CB8AC3E}">
        <p14:creationId xmlns:p14="http://schemas.microsoft.com/office/powerpoint/2010/main" val="172856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EF27-0414-450C-A312-5E293AF8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BACKGROUNDS</a:t>
            </a:r>
            <a:endParaRPr lang="so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9AFCE-CD47-4858-8487-939A09EBE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36411" cy="926743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1"/>
                </a:solidFill>
              </a:rPr>
              <a:t>CSS background </a:t>
            </a:r>
            <a:r>
              <a:rPr lang="en-US"/>
              <a:t>properties are used to add background effects for elements.</a:t>
            </a:r>
          </a:p>
          <a:p>
            <a:pPr lvl="1"/>
            <a:r>
              <a:rPr lang="en-US"/>
              <a:t>Some </a:t>
            </a:r>
            <a:r>
              <a:rPr lang="en-US" b="1">
                <a:solidFill>
                  <a:schemeClr val="tx1"/>
                </a:solidFill>
              </a:rPr>
              <a:t>Properties</a:t>
            </a:r>
            <a:r>
              <a:rPr lang="en-US"/>
              <a:t> of CSS BACKGROUNDS</a:t>
            </a:r>
            <a:endParaRPr lang="so-S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E34E7-8CFD-464D-BB94-C966DC357D30}"/>
              </a:ext>
            </a:extLst>
          </p:cNvPr>
          <p:cNvSpPr/>
          <p:nvPr/>
        </p:nvSpPr>
        <p:spPr>
          <a:xfrm>
            <a:off x="1920986" y="3748161"/>
            <a:ext cx="3094317" cy="10246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so-SO" sz="1300" b="1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so-SO" sz="1300"/>
              <a:t> {</a:t>
            </a:r>
            <a:br>
              <a:rPr lang="so-SO" sz="1300"/>
            </a:br>
            <a:r>
              <a:rPr lang="so-SO" sz="1300"/>
              <a:t>  </a:t>
            </a:r>
            <a:r>
              <a:rPr lang="so-SO" sz="1300" b="1">
                <a:solidFill>
                  <a:schemeClr val="tx1"/>
                </a:solidFill>
              </a:rPr>
              <a:t>background-color</a:t>
            </a:r>
            <a:r>
              <a:rPr lang="so-SO" sz="1300"/>
              <a:t>: </a:t>
            </a:r>
            <a:r>
              <a:rPr lang="en-US" sz="1300"/>
              <a:t> </a:t>
            </a:r>
            <a:r>
              <a:rPr lang="en-US" sz="1300" b="1"/>
              <a:t>green</a:t>
            </a:r>
            <a:r>
              <a:rPr lang="so-SO" sz="1300"/>
              <a:t>;</a:t>
            </a:r>
            <a:br>
              <a:rPr lang="so-SO" sz="1300"/>
            </a:br>
            <a:r>
              <a:rPr lang="so-SO" sz="1300"/>
              <a:t>}</a:t>
            </a:r>
            <a:endParaRPr lang="en-US" sz="13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1611E-2577-4AB1-96D8-D294941B41FA}"/>
              </a:ext>
            </a:extLst>
          </p:cNvPr>
          <p:cNvSpPr/>
          <p:nvPr/>
        </p:nvSpPr>
        <p:spPr>
          <a:xfrm>
            <a:off x="8527864" y="4453109"/>
            <a:ext cx="3094317" cy="13516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en-US" sz="1200"/>
              <a:t> {</a:t>
            </a:r>
            <a:br>
              <a:rPr lang="en-US" sz="1200"/>
            </a:br>
            <a:r>
              <a:rPr lang="en-US" sz="1200"/>
              <a:t> </a:t>
            </a:r>
            <a:r>
              <a:rPr lang="en-US" sz="1200" b="1">
                <a:solidFill>
                  <a:schemeClr val="tx1"/>
                </a:solidFill>
              </a:rPr>
              <a:t> background-image</a:t>
            </a:r>
            <a:r>
              <a:rPr lang="en-US" sz="1200"/>
              <a:t>: </a:t>
            </a:r>
            <a:r>
              <a:rPr lang="en-US" sz="1200" b="1">
                <a:solidFill>
                  <a:srgbClr val="FFFF00"/>
                </a:solidFill>
              </a:rPr>
              <a:t>url</a:t>
            </a:r>
            <a:r>
              <a:rPr lang="en-US" sz="1200" b="1"/>
              <a:t>("photo.jpg");</a:t>
            </a:r>
          </a:p>
          <a:p>
            <a:pPr>
              <a:lnSpc>
                <a:spcPct val="150000"/>
              </a:lnSpc>
            </a:pPr>
            <a:r>
              <a:rPr lang="en-US" sz="1200"/>
              <a:t>  </a:t>
            </a:r>
            <a:r>
              <a:rPr lang="so-SO" sz="1200" b="1">
                <a:solidFill>
                  <a:schemeClr val="tx1"/>
                </a:solidFill>
              </a:rPr>
              <a:t>background-repeat</a:t>
            </a:r>
            <a:r>
              <a:rPr lang="so-SO" sz="1200"/>
              <a:t>: </a:t>
            </a:r>
            <a:r>
              <a:rPr lang="so-SO" sz="1200" b="1"/>
              <a:t>repeat-x</a:t>
            </a:r>
            <a:r>
              <a:rPr lang="so-SO" sz="1200"/>
              <a:t>;</a:t>
            </a:r>
            <a:endParaRPr lang="en-US" sz="1200"/>
          </a:p>
          <a:p>
            <a:pPr>
              <a:lnSpc>
                <a:spcPct val="150000"/>
              </a:lnSpc>
            </a:pPr>
            <a:r>
              <a:rPr lang="so-SO" sz="1200" b="1">
                <a:solidFill>
                  <a:schemeClr val="tx1"/>
                </a:solidFill>
              </a:rPr>
              <a:t>background-position</a:t>
            </a:r>
            <a:r>
              <a:rPr lang="so-SO" sz="1200"/>
              <a:t>:</a:t>
            </a:r>
            <a:r>
              <a:rPr lang="en-US" sz="1200"/>
              <a:t> </a:t>
            </a:r>
            <a:r>
              <a:rPr lang="so-SO" sz="1200" b="1"/>
              <a:t>right top</a:t>
            </a:r>
            <a:r>
              <a:rPr lang="so-SO" sz="1200"/>
              <a:t>;</a:t>
            </a:r>
            <a:br>
              <a:rPr lang="en-US" sz="1200"/>
            </a:br>
            <a:r>
              <a:rPr lang="en-US" sz="120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E2D7B-EF46-49AF-B829-7D18480A2A47}"/>
              </a:ext>
            </a:extLst>
          </p:cNvPr>
          <p:cNvSpPr/>
          <p:nvPr/>
        </p:nvSpPr>
        <p:spPr>
          <a:xfrm>
            <a:off x="1920985" y="5302998"/>
            <a:ext cx="3094317" cy="121434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en-US" sz="1200"/>
              <a:t> {</a:t>
            </a:r>
            <a:br>
              <a:rPr lang="en-US" sz="1200"/>
            </a:br>
            <a:r>
              <a:rPr lang="en-US" sz="1200"/>
              <a:t> </a:t>
            </a:r>
            <a:r>
              <a:rPr lang="en-US" sz="1200" b="1">
                <a:solidFill>
                  <a:schemeClr val="tx1"/>
                </a:solidFill>
              </a:rPr>
              <a:t> background-image</a:t>
            </a:r>
            <a:r>
              <a:rPr lang="en-US" sz="1200"/>
              <a:t>: </a:t>
            </a:r>
            <a:r>
              <a:rPr lang="en-US" sz="1200" b="1">
                <a:solidFill>
                  <a:srgbClr val="FFFF00"/>
                </a:solidFill>
              </a:rPr>
              <a:t>url</a:t>
            </a:r>
            <a:r>
              <a:rPr lang="en-US" sz="1200" b="1"/>
              <a:t>("photo.jpg");</a:t>
            </a:r>
          </a:p>
          <a:p>
            <a:pPr>
              <a:lnSpc>
                <a:spcPct val="150000"/>
              </a:lnSpc>
            </a:pPr>
            <a:r>
              <a:rPr lang="en-US" sz="1200"/>
              <a:t>  </a:t>
            </a:r>
            <a:r>
              <a:rPr lang="so-SO" sz="1200" b="1">
                <a:solidFill>
                  <a:schemeClr val="tx1"/>
                </a:solidFill>
              </a:rPr>
              <a:t>background-repeat</a:t>
            </a:r>
            <a:r>
              <a:rPr lang="so-SO" sz="1200"/>
              <a:t>: </a:t>
            </a:r>
            <a:r>
              <a:rPr lang="so-SO" sz="1200" b="1"/>
              <a:t>repeat-x</a:t>
            </a:r>
            <a:r>
              <a:rPr lang="so-SO" sz="1200"/>
              <a:t>;</a:t>
            </a:r>
            <a:br>
              <a:rPr lang="en-US" sz="1200"/>
            </a:br>
            <a:r>
              <a:rPr lang="en-US" sz="120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C73603-475C-454E-B087-3FC577907C69}"/>
              </a:ext>
            </a:extLst>
          </p:cNvPr>
          <p:cNvSpPr/>
          <p:nvPr/>
        </p:nvSpPr>
        <p:spPr>
          <a:xfrm>
            <a:off x="5224425" y="5324295"/>
            <a:ext cx="3094317" cy="118471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en-US" sz="1200"/>
              <a:t> {</a:t>
            </a:r>
            <a:br>
              <a:rPr lang="en-US" sz="1200"/>
            </a:br>
            <a:r>
              <a:rPr lang="en-US" sz="1200"/>
              <a:t>  </a:t>
            </a:r>
            <a:r>
              <a:rPr lang="en-US" sz="1200" b="1">
                <a:solidFill>
                  <a:schemeClr val="tx1"/>
                </a:solidFill>
              </a:rPr>
              <a:t>background-image</a:t>
            </a:r>
            <a:r>
              <a:rPr lang="en-US" sz="1200"/>
              <a:t>: </a:t>
            </a:r>
            <a:r>
              <a:rPr lang="en-US" sz="1200" b="1">
                <a:solidFill>
                  <a:srgbClr val="FFFF00"/>
                </a:solidFill>
              </a:rPr>
              <a:t>url</a:t>
            </a:r>
            <a:r>
              <a:rPr lang="en-US" sz="1200" b="1"/>
              <a:t>(" photo.jpg ");</a:t>
            </a:r>
            <a:br>
              <a:rPr lang="en-US" sz="1200"/>
            </a:br>
            <a:r>
              <a:rPr lang="en-US" sz="1200"/>
              <a:t> 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so-SO" sz="1200" b="1">
                <a:solidFill>
                  <a:schemeClr val="tx1"/>
                </a:solidFill>
              </a:rPr>
              <a:t>background-attachment</a:t>
            </a:r>
            <a:r>
              <a:rPr lang="so-SO" sz="1200"/>
              <a:t>: </a:t>
            </a:r>
            <a:r>
              <a:rPr lang="so-SO" sz="1200" b="1"/>
              <a:t>fixed;</a:t>
            </a:r>
            <a:br>
              <a:rPr lang="en-US" sz="1200"/>
            </a:br>
            <a:r>
              <a:rPr lang="en-US" sz="120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C99A1-A0BF-4880-B3F0-5F6F83FA85FB}"/>
              </a:ext>
            </a:extLst>
          </p:cNvPr>
          <p:cNvSpPr/>
          <p:nvPr/>
        </p:nvSpPr>
        <p:spPr>
          <a:xfrm>
            <a:off x="5224425" y="3748160"/>
            <a:ext cx="3094317" cy="102468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body</a:t>
            </a:r>
            <a:r>
              <a:rPr lang="en-US" sz="1200"/>
              <a:t> {</a:t>
            </a:r>
            <a:br>
              <a:rPr lang="en-US" sz="1200"/>
            </a:br>
            <a:r>
              <a:rPr lang="en-US" sz="1200"/>
              <a:t> </a:t>
            </a:r>
            <a:r>
              <a:rPr lang="en-US" sz="1200" b="1">
                <a:solidFill>
                  <a:schemeClr val="tx1"/>
                </a:solidFill>
              </a:rPr>
              <a:t> background-image</a:t>
            </a:r>
            <a:r>
              <a:rPr lang="en-US" sz="1200"/>
              <a:t>: </a:t>
            </a:r>
            <a:r>
              <a:rPr lang="en-US" sz="1200" b="1">
                <a:solidFill>
                  <a:srgbClr val="FFFF00"/>
                </a:solidFill>
              </a:rPr>
              <a:t>url</a:t>
            </a:r>
            <a:r>
              <a:rPr lang="en-US" sz="1200" b="1"/>
              <a:t>("photo.jpg");</a:t>
            </a:r>
            <a:br>
              <a:rPr lang="en-US" sz="1200"/>
            </a:br>
            <a:r>
              <a:rPr lang="en-US" sz="1200"/>
              <a:t>}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A3FC93D-43A2-4BF5-A78B-FC1423584735}"/>
              </a:ext>
            </a:extLst>
          </p:cNvPr>
          <p:cNvSpPr txBox="1">
            <a:spLocks/>
          </p:cNvSpPr>
          <p:nvPr/>
        </p:nvSpPr>
        <p:spPr>
          <a:xfrm>
            <a:off x="1868616" y="3486646"/>
            <a:ext cx="2736129" cy="29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/>
              <a:t>BACKGROUND </a:t>
            </a:r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COLOR</a:t>
            </a:r>
            <a:endParaRPr lang="so-SO" sz="1300" b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FDA66B5-0026-4BF7-ABA4-29065F28F8C4}"/>
              </a:ext>
            </a:extLst>
          </p:cNvPr>
          <p:cNvSpPr txBox="1">
            <a:spLocks/>
          </p:cNvSpPr>
          <p:nvPr/>
        </p:nvSpPr>
        <p:spPr>
          <a:xfrm>
            <a:off x="5224425" y="3446046"/>
            <a:ext cx="2736129" cy="290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>
                <a:solidFill>
                  <a:schemeClr val="tx1"/>
                </a:solidFill>
              </a:rPr>
              <a:t>BACKGROUND</a:t>
            </a:r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 IMAGE</a:t>
            </a:r>
            <a:endParaRPr lang="so-SO" sz="1300" b="1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C3F6500-A0AF-4CEF-B5AF-7A748EF3EFAE}"/>
              </a:ext>
            </a:extLst>
          </p:cNvPr>
          <p:cNvSpPr txBox="1">
            <a:spLocks/>
          </p:cNvSpPr>
          <p:nvPr/>
        </p:nvSpPr>
        <p:spPr>
          <a:xfrm>
            <a:off x="8497048" y="4118364"/>
            <a:ext cx="3094317" cy="284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</a:rPr>
              <a:t>BACKGROUND</a:t>
            </a:r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 POSTION</a:t>
            </a:r>
            <a:endParaRPr lang="so-SO" b="1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00F16064-EDDA-4972-9CD5-D30EB3C804E8}"/>
              </a:ext>
            </a:extLst>
          </p:cNvPr>
          <p:cNvSpPr txBox="1">
            <a:spLocks/>
          </p:cNvSpPr>
          <p:nvPr/>
        </p:nvSpPr>
        <p:spPr>
          <a:xfrm>
            <a:off x="1868616" y="5048347"/>
            <a:ext cx="2736129" cy="2842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>
                <a:solidFill>
                  <a:schemeClr val="tx1"/>
                </a:solidFill>
              </a:rPr>
              <a:t>BACKGROUND</a:t>
            </a:r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 REPEAT</a:t>
            </a:r>
            <a:endParaRPr lang="so-SO" sz="1300" b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F975CF2-9DED-4BEA-8548-3B6D62D4857F}"/>
              </a:ext>
            </a:extLst>
          </p:cNvPr>
          <p:cNvSpPr txBox="1">
            <a:spLocks/>
          </p:cNvSpPr>
          <p:nvPr/>
        </p:nvSpPr>
        <p:spPr>
          <a:xfrm>
            <a:off x="5224425" y="5029440"/>
            <a:ext cx="2736129" cy="2842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b="1">
                <a:solidFill>
                  <a:schemeClr val="tx1"/>
                </a:solidFill>
              </a:rPr>
              <a:t>BACKGROUND</a:t>
            </a:r>
            <a:r>
              <a:rPr lang="en-US" sz="13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 ATTACHMENT</a:t>
            </a:r>
            <a:endParaRPr lang="so-SO" sz="1300" b="1"/>
          </a:p>
        </p:txBody>
      </p:sp>
    </p:spTree>
    <p:extLst>
      <p:ext uri="{BB962C8B-B14F-4D97-AF65-F5344CB8AC3E}">
        <p14:creationId xmlns:p14="http://schemas.microsoft.com/office/powerpoint/2010/main" val="1211056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805</TotalTime>
  <Words>1784</Words>
  <Application>Microsoft Office PowerPoint</Application>
  <PresentationFormat>Widescreen</PresentationFormat>
  <Paragraphs>302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Century Gothic</vt:lpstr>
      <vt:lpstr>Freestyle Script</vt:lpstr>
      <vt:lpstr>Times New Roman</vt:lpstr>
      <vt:lpstr>Verdana</vt:lpstr>
      <vt:lpstr>Wingdings 3</vt:lpstr>
      <vt:lpstr>Ion Boardroom</vt:lpstr>
      <vt:lpstr>INTRODUCTION TO CSS</vt:lpstr>
      <vt:lpstr>WHAT IS CSS </vt:lpstr>
      <vt:lpstr>SIDEE UGU XIRI KARAA HTML</vt:lpstr>
      <vt:lpstr>THREE WAYS TO INSERT CSS IN HTML</vt:lpstr>
      <vt:lpstr>CSS SYNTAX</vt:lpstr>
      <vt:lpstr>CSS SELECTORS</vt:lpstr>
      <vt:lpstr>SIMPLE SELECTOR</vt:lpstr>
      <vt:lpstr>CSS COLORS</vt:lpstr>
      <vt:lpstr>CSS BACKGROUNDS</vt:lpstr>
      <vt:lpstr>CSS BOX MODEL</vt:lpstr>
      <vt:lpstr>CSS BORDER</vt:lpstr>
      <vt:lpstr>CSS BORDER RADIUS</vt:lpstr>
      <vt:lpstr>CSS MARGIN</vt:lpstr>
      <vt:lpstr>Examples</vt:lpstr>
      <vt:lpstr>CSS PADDING</vt:lpstr>
      <vt:lpstr>Examples</vt:lpstr>
      <vt:lpstr>CODE EXAMPLE</vt:lpstr>
      <vt:lpstr>CSS WIDTH AND HEIGHT</vt:lpstr>
      <vt:lpstr>TEXT IN CSS</vt:lpstr>
      <vt:lpstr>CSS TEXT ALIGNMENT</vt:lpstr>
      <vt:lpstr>CSS TEXT DECORATION</vt:lpstr>
      <vt:lpstr>CSS TEXT TRANSFORMATION</vt:lpstr>
      <vt:lpstr>CSS TEXT SPACING</vt:lpstr>
      <vt:lpstr>CSS FONTS</vt:lpstr>
      <vt:lpstr>CSS FONT-FAMILY PROPERTY</vt:lpstr>
      <vt:lpstr>CSS FONT STYLE, WEIGHT, SIZE</vt:lpstr>
      <vt:lpstr>FLOAT PROPERTY</vt:lpstr>
      <vt:lpstr>CSS POSITION PROPERTY</vt:lpstr>
      <vt:lpstr>Code Example</vt:lpstr>
      <vt:lpstr>CSS FLEX BOX</vt:lpstr>
      <vt:lpstr>CSS FLEX CONTAINER</vt:lpstr>
      <vt:lpstr>CSS FLEX DIRECTION PROPERTY</vt:lpstr>
      <vt:lpstr>CSS FLEX WRAP PROPERTY</vt:lpstr>
      <vt:lpstr>CSS FLEX FLOW PROPERTY</vt:lpstr>
      <vt:lpstr>CSS JUSTIFY CONTENT PROPERTY</vt:lpstr>
      <vt:lpstr>CSS ALIGN ITEMS PROPERTY</vt:lpstr>
      <vt:lpstr>CSS PSEUDO CLASSES</vt:lpstr>
      <vt:lpstr>CSS PSEUDO ELEMENT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CSS</dc:title>
  <dc:creator>HCF</dc:creator>
  <cp:lastModifiedBy>HCF</cp:lastModifiedBy>
  <cp:revision>64</cp:revision>
  <dcterms:created xsi:type="dcterms:W3CDTF">2025-02-24T15:51:38Z</dcterms:created>
  <dcterms:modified xsi:type="dcterms:W3CDTF">2025-02-25T11:32:49Z</dcterms:modified>
</cp:coreProperties>
</file>