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6" r:id="rId3"/>
    <p:sldId id="259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abshir" initials="ma" lastIdx="1" clrIdx="0">
    <p:extLst>
      <p:ext uri="{19B8F6BF-5375-455C-9EA6-DF929625EA0E}">
        <p15:presenceInfo xmlns:p15="http://schemas.microsoft.com/office/powerpoint/2012/main" userId="9f5817b9e300ccf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383"/>
    <a:srgbClr val="909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EFB50-9B9B-471D-BBA1-EA689CB4D6F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14AE5-1383-4C6A-B887-2FEA8D5C9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5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D237C-9FE0-3141-7D70-9E4E4D8B3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249E23-629F-B6E3-0524-BBDFAB0025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8D2CA3-0CEF-9016-E4CF-F81C8CD809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E122A-01E5-3353-8DE9-F0447926B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14AE5-1383-4C6A-B887-2FEA8D5C9C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67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14AE5-1383-4C6A-B887-2FEA8D5C9C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93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E2C7B-CCFE-1744-7EF5-6DA609064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7CD76C-40D5-3ED0-5006-3C1321B4A2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085989-D2F5-0D72-FE9B-37FE6A4E93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9BA13-51C4-95FE-3253-3C047D43C5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14AE5-1383-4C6A-B887-2FEA8D5C9C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21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0C5BE-A5A8-723C-8140-85417AB41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BC62C0-05BE-E539-A20A-F6FE2F3173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F6D0A8-20BC-035C-8C0F-ECAF619CC1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8F168-92DB-3D90-13A5-CDB4FB3E26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14AE5-1383-4C6A-B887-2FEA8D5C9C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94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CC0BC-494E-9A2A-654A-A047A2573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A7F45D-B3EF-C517-D67B-5D2FF6DD33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5ACDD8-C9CE-DB33-D81B-DEF0B38A87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2C731-3A8B-CED8-E7FC-964C6B8D7D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14AE5-1383-4C6A-B887-2FEA8D5C9C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78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3EED0-4100-C2D9-30F0-C3E930015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50EFA2-72FA-36C4-8CBF-672EDB8CBD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3A3CBD-6999-D9A4-8F70-7830AAD9D0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8970B-F772-EA95-F3D4-6614EA0F05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14AE5-1383-4C6A-B887-2FEA8D5C9C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38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997F5-E5B2-2562-D43B-4D82788FB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A869F3-1097-74A1-F141-12F1EB7BA2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2379FC-82C6-559E-9391-554D4A6D21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7A4F7-936C-D006-9516-701FC3C8EE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14AE5-1383-4C6A-B887-2FEA8D5C9C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40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E1F60-5693-52E0-2CD6-855D6EC82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8D1A52-4595-372E-1EF6-73F4425BAA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0CA842-23F0-45AC-44EE-382A0A2CC1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09040-B6F1-8AA7-8E72-B4C5D56406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14AE5-1383-4C6A-B887-2FEA8D5C9C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3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43A32-EFFE-47BF-E823-7D0450EB8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02374-69A7-E5F8-5824-92A8CE255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0694D-BE70-2BBF-E0D9-83C7B9E7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A101-DEB5-41C4-9422-BA02024AC10E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1FF44-5EBE-2906-E525-2CAC93D65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6C6F7-5673-C4B3-3E02-127E7658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4C3B-94C6-45C2-B0EA-D96A31D8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4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31651-AE5A-CC1A-BCE4-15DEB8812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FD4C3-508D-F553-A42B-A7AB3814D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104B2-A5E6-AD7E-FB20-06F689A6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A101-DEB5-41C4-9422-BA02024AC10E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AB467-2385-9F92-063C-6DE63743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97AB7-07B7-ECA0-ECA3-CCB7789B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4C3B-94C6-45C2-B0EA-D96A31D8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26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C8DAF2-B52A-5CFF-D5DB-12969158C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17218-87BB-D199-84DE-363C3D53F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0A625-92A8-5F37-33D0-C9FACA005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A101-DEB5-41C4-9422-BA02024AC10E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81D0C-BC4F-35CF-3956-E877CD173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C7DC1-40CD-4954-793F-D99FD236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4C3B-94C6-45C2-B0EA-D96A31D8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3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CBAC-33FE-87E7-6DE8-0F6A65D2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F37C3-46EC-1875-050B-6D67EFF8A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60362-B09B-D3E0-0B07-A8900A751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A101-DEB5-41C4-9422-BA02024AC10E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3A0F0-B370-35CF-444F-241E5FBBE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CB907-995C-26A4-1B9C-2EA0DB47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4C3B-94C6-45C2-B0EA-D96A31D8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9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242FF-BA7A-2E02-D36E-DE681F806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0027-2860-E077-207D-D8A71F798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43EFD-61FD-2829-0E19-69204FC74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A101-DEB5-41C4-9422-BA02024AC10E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10EC8-5AC7-E8C2-F7C7-C190583D1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88C75-9989-882C-F8C7-43010B4CD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4C3B-94C6-45C2-B0EA-D96A31D8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9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8F634-FAB4-07BF-E6F3-81359730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EA49F-1C75-C195-D33F-07C348F2D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F7A6E-2E40-55FB-8948-986308BA6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F58C2-DBB8-622A-FC24-08B841BB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A101-DEB5-41C4-9422-BA02024AC10E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72ECA-88D1-BB59-FB61-1EC7FF29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B8BC6-01FF-5D4E-E9A6-CA2916A8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4C3B-94C6-45C2-B0EA-D96A31D8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2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3C5D4-F1DC-2314-DA25-2FC07AA8A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AF5CE-B4D7-F5CA-49DD-80F9425DE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43AAA-AA3A-7D7C-C7A0-C078F710F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C61B3-7D22-0072-DDB7-F62CA615C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90FAB8-62F5-CFE9-F0B0-834299335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9A7F2-4153-D8D3-7DB6-47AA4951C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A101-DEB5-41C4-9422-BA02024AC10E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3BCD20-50DE-CD78-87EE-3CD1F884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D6B3A4-BCF6-CF9D-64EF-B388514F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4C3B-94C6-45C2-B0EA-D96A31D8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3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099F-BBAC-3A1F-4101-BC656A1A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2550C-D4A5-C281-0287-CDFA6E1F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A101-DEB5-41C4-9422-BA02024AC10E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D858BD-F979-9E98-9AB4-F2C4A11D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653E7-900D-D1CC-0655-83EC4278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4C3B-94C6-45C2-B0EA-D96A31D8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2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1A3C05-A04C-F2BC-1CA0-03997E42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A101-DEB5-41C4-9422-BA02024AC10E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CF6116-76E2-4B3C-1B33-366C8176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BC0D9-862B-9C9A-C7D8-2251BC4C8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4C3B-94C6-45C2-B0EA-D96A31D8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9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6581-2FB2-B877-CE73-9FA099A28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8E009-7B18-9093-C131-280511FB0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75EF3-C688-A93E-35DC-D45574D85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49539-2310-C322-2F21-95BB7C2D9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A101-DEB5-41C4-9422-BA02024AC10E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AC613-140A-F612-CA04-1DF8040E1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FC50D-27C0-AA66-D3FC-C2B63E6A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4C3B-94C6-45C2-B0EA-D96A31D8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9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9C1FA-7EC4-F380-F4D7-CD14D1441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34127-278D-008C-0CD1-79EF94D35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8E93A-4433-67AC-3930-DF144D26A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4E59B-E495-55E6-D738-106B0B69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A101-DEB5-41C4-9422-BA02024AC10E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96037-F174-EC2A-B66B-1E1EF8CF0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37B6F-BBCF-F19B-EFA0-BDFF39CF8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4C3B-94C6-45C2-B0EA-D96A31D8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0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47D405-B1AA-FA3C-6154-F2A7E4A7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55854-A6D4-3A48-4888-F98A2601C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A5295-A497-B74F-7C5D-EA20010C6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EA101-DEB5-41C4-9422-BA02024AC10E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7E353-01A5-EF13-830A-D104F757B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DEA55-8B9B-C7E3-3A1B-563FA0D7A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24C3B-94C6-45C2-B0EA-D96A31D8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6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ECBF7-ED8F-7E4D-5FA4-4F344015E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0055F56-292A-0EEF-5CAC-1B18184EFB1C}"/>
              </a:ext>
            </a:extLst>
          </p:cNvPr>
          <p:cNvSpPr/>
          <p:nvPr/>
        </p:nvSpPr>
        <p:spPr>
          <a:xfrm>
            <a:off x="215757" y="1146037"/>
            <a:ext cx="11054994" cy="454631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2D737A-C719-8CD5-728C-7A5AA7378BE7}"/>
              </a:ext>
            </a:extLst>
          </p:cNvPr>
          <p:cNvSpPr txBox="1"/>
          <p:nvPr/>
        </p:nvSpPr>
        <p:spPr>
          <a:xfrm>
            <a:off x="339790" y="1697510"/>
            <a:ext cx="11150803" cy="260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  <a:t>✔ </a:t>
            </a:r>
            <a:r>
              <a:rPr lang="en-US" sz="28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TOPIC</a:t>
            </a:r>
            <a:r>
              <a:rPr lang="en-US" sz="2800">
                <a:solidFill>
                  <a:schemeClr val="accent4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  <a:t>: jquery </a:t>
            </a:r>
            <a:b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  <a:t>✔ </a:t>
            </a:r>
            <a:r>
              <a:rPr lang="en-US" sz="28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OBJEECTIVE </a:t>
            </a:r>
            <a:r>
              <a:rPr lang="en-US" sz="280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  <a:t>: understand what jquery is and how it simplifies javaScript</a:t>
            </a:r>
            <a:b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  <a:t>✔ </a:t>
            </a:r>
            <a:r>
              <a:rPr lang="en-US" sz="28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PREPARED BY </a:t>
            </a:r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  <a:t>:  mohamed abshir</a:t>
            </a:r>
            <a:b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  <a:t>✔  </a:t>
            </a:r>
            <a:r>
              <a:rPr lang="en-US" sz="28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DATE</a:t>
            </a:r>
            <a:r>
              <a:rPr lang="en-US" sz="280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  <a:t>: Load data without reloading the page</a:t>
            </a:r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73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E45703-502F-D203-B2ED-70231E8A0738}"/>
              </a:ext>
            </a:extLst>
          </p:cNvPr>
          <p:cNvSpPr/>
          <p:nvPr/>
        </p:nvSpPr>
        <p:spPr>
          <a:xfrm>
            <a:off x="215757" y="160861"/>
            <a:ext cx="11647467" cy="11918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algn="just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6EB98C-ECEE-0000-2D06-73FCE899B5F2}"/>
              </a:ext>
            </a:extLst>
          </p:cNvPr>
          <p:cNvSpPr txBox="1"/>
          <p:nvPr/>
        </p:nvSpPr>
        <p:spPr>
          <a:xfrm>
            <a:off x="2953819" y="462336"/>
            <a:ext cx="5476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Arial Rounded MT Bold" panose="020F0704030504030204" pitchFamily="34" charset="0"/>
              </a:rPr>
              <a:t>Intoduction of jquery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C9566B-CAFD-4CFE-48CA-B74941F89422}"/>
              </a:ext>
            </a:extLst>
          </p:cNvPr>
          <p:cNvSpPr/>
          <p:nvPr/>
        </p:nvSpPr>
        <p:spPr>
          <a:xfrm>
            <a:off x="215757" y="1849348"/>
            <a:ext cx="5777501" cy="41713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D83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435999-4D77-C4CA-E4BD-06DDF68B33E4}"/>
              </a:ext>
            </a:extLst>
          </p:cNvPr>
          <p:cNvSpPr/>
          <p:nvPr/>
        </p:nvSpPr>
        <p:spPr>
          <a:xfrm>
            <a:off x="215757" y="1844680"/>
            <a:ext cx="5777501" cy="421241"/>
          </a:xfrm>
          <a:prstGeom prst="rect">
            <a:avLst/>
          </a:prstGeom>
          <a:solidFill>
            <a:srgbClr val="FD83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  <a:latin typeface="Arial Rounded MT Bold" panose="020F0704030504030204" pitchFamily="34" charset="0"/>
              </a:rPr>
              <a:t>Whats jquery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E85F6B-6EC5-676C-8226-E1DFF13C3C1A}"/>
              </a:ext>
            </a:extLst>
          </p:cNvPr>
          <p:cNvSpPr txBox="1"/>
          <p:nvPr/>
        </p:nvSpPr>
        <p:spPr>
          <a:xfrm>
            <a:off x="328774" y="2457674"/>
            <a:ext cx="55480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4"/>
                </a:solidFill>
              </a:rPr>
              <a:t>jQuery</a:t>
            </a:r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  <a:t> is a </a:t>
            </a:r>
            <a:r>
              <a:rPr lang="en-US" sz="28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JavaScript library</a:t>
            </a:r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  <a:t> that makes it easier to interact with web pages . It helps in </a:t>
            </a:r>
            <a:r>
              <a:rPr lang="en-US" sz="28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selecting elements, handling events, creating animations </a:t>
            </a:r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  <a:t>. </a:t>
            </a:r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9AF680-248F-E19D-9C23-8835C7A1D642}"/>
              </a:ext>
            </a:extLst>
          </p:cNvPr>
          <p:cNvSpPr/>
          <p:nvPr/>
        </p:nvSpPr>
        <p:spPr>
          <a:xfrm>
            <a:off x="6096000" y="1849348"/>
            <a:ext cx="5777501" cy="41713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en-US" sz="2000" b="0" i="0">
              <a:solidFill>
                <a:schemeClr val="bg1"/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C4CA1B-8745-D991-D732-3D8E55B058B2}"/>
              </a:ext>
            </a:extLst>
          </p:cNvPr>
          <p:cNvSpPr/>
          <p:nvPr/>
        </p:nvSpPr>
        <p:spPr>
          <a:xfrm>
            <a:off x="6085724" y="1844680"/>
            <a:ext cx="5777501" cy="4212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2800" b="0" i="0"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What You Should Already Know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9103B1-6986-93F6-84AA-C6F28F7DDF53}"/>
              </a:ext>
            </a:extLst>
          </p:cNvPr>
          <p:cNvSpPr txBox="1"/>
          <p:nvPr/>
        </p:nvSpPr>
        <p:spPr>
          <a:xfrm>
            <a:off x="6185043" y="2507116"/>
            <a:ext cx="5527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Verdana" panose="020B0604030504040204" pitchFamily="34" charset="0"/>
              </a:rPr>
              <a:t>Before you start studying jQuery, you should have a basic knowledge of: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A21743-D285-B0A9-48DC-2110F20B1581}"/>
              </a:ext>
            </a:extLst>
          </p:cNvPr>
          <p:cNvSpPr txBox="1"/>
          <p:nvPr/>
        </p:nvSpPr>
        <p:spPr>
          <a:xfrm>
            <a:off x="6688902" y="3831032"/>
            <a:ext cx="347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tx2">
                    <a:lumMod val="20000"/>
                    <a:lumOff val="80000"/>
                  </a:schemeClr>
                </a:solidFill>
              </a:rPr>
              <a:t> ✨ HTML</a:t>
            </a:r>
            <a:r>
              <a:rPr lang="en-US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C8C777-3FFB-242B-E9C4-4CDF7E422253}"/>
              </a:ext>
            </a:extLst>
          </p:cNvPr>
          <p:cNvSpPr txBox="1"/>
          <p:nvPr/>
        </p:nvSpPr>
        <p:spPr>
          <a:xfrm>
            <a:off x="6791644" y="4388670"/>
            <a:ext cx="347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tx2">
                    <a:lumMod val="20000"/>
                    <a:lumOff val="80000"/>
                  </a:schemeClr>
                </a:solidFill>
              </a:rPr>
              <a:t>✨ CSS</a:t>
            </a:r>
            <a:r>
              <a:rPr lang="en-US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8CFFAA-03DD-D85E-D890-85E11F1C07F8}"/>
              </a:ext>
            </a:extLst>
          </p:cNvPr>
          <p:cNvSpPr txBox="1"/>
          <p:nvPr/>
        </p:nvSpPr>
        <p:spPr>
          <a:xfrm>
            <a:off x="6791644" y="5035001"/>
            <a:ext cx="347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tx2">
                    <a:lumMod val="20000"/>
                    <a:lumOff val="80000"/>
                  </a:schemeClr>
                </a:solidFill>
              </a:rPr>
              <a:t>✨ JAVASCRIPT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986749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89B46-949C-9FF2-3828-B5C401CB5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66E20BF-C778-7613-7444-60D9F24EC2CA}"/>
              </a:ext>
            </a:extLst>
          </p:cNvPr>
          <p:cNvSpPr/>
          <p:nvPr/>
        </p:nvSpPr>
        <p:spPr>
          <a:xfrm>
            <a:off x="113015" y="189602"/>
            <a:ext cx="11157736" cy="1191801"/>
          </a:xfrm>
          <a:prstGeom prst="rect">
            <a:avLst/>
          </a:prstGeom>
          <a:solidFill>
            <a:srgbClr val="FD83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algn="just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C21E65-D893-DDCA-49B9-D05B13330965}"/>
              </a:ext>
            </a:extLst>
          </p:cNvPr>
          <p:cNvSpPr txBox="1"/>
          <p:nvPr/>
        </p:nvSpPr>
        <p:spPr>
          <a:xfrm>
            <a:off x="2953819" y="462336"/>
            <a:ext cx="5476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Arial Rounded MT Bold" panose="020F0704030504030204" pitchFamily="34" charset="0"/>
              </a:rPr>
              <a:t>WHY WE USE JQUERY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5FC721-D826-46E2-95F4-5230F4190E62}"/>
              </a:ext>
            </a:extLst>
          </p:cNvPr>
          <p:cNvSpPr/>
          <p:nvPr/>
        </p:nvSpPr>
        <p:spPr>
          <a:xfrm>
            <a:off x="215757" y="1849348"/>
            <a:ext cx="11054994" cy="454631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14D497-C5F0-5999-75B5-D04E8B3B1487}"/>
              </a:ext>
            </a:extLst>
          </p:cNvPr>
          <p:cNvSpPr txBox="1"/>
          <p:nvPr/>
        </p:nvSpPr>
        <p:spPr>
          <a:xfrm>
            <a:off x="328773" y="2457674"/>
            <a:ext cx="10561833" cy="3902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  <a:t>✔   </a:t>
            </a:r>
            <a:r>
              <a:rPr lang="en-US" sz="28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Less Code , More Work</a:t>
            </a:r>
            <a:r>
              <a:rPr lang="en-US" sz="2800">
                <a:solidFill>
                  <a:schemeClr val="accent4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  <a:t>: Shortens JavaScript code </a:t>
            </a:r>
            <a:b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  <a:t>✔   </a:t>
            </a:r>
            <a:r>
              <a:rPr lang="en-US" sz="28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Easy Element Selection </a:t>
            </a:r>
            <a:r>
              <a:rPr lang="en-US" sz="280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  <a:t>: Quickly change HTML &amp; CSS</a:t>
            </a:r>
            <a:b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  <a:t>✔   </a:t>
            </a:r>
            <a:r>
              <a:rPr lang="en-US" sz="28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Smooth Animations </a:t>
            </a:r>
            <a:r>
              <a:rPr lang="en-US" sz="280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  <a:t>:  Simple effects like hide, show, and fade</a:t>
            </a:r>
          </a:p>
          <a:p>
            <a:pPr>
              <a:lnSpc>
                <a:spcPct val="150000"/>
              </a:lnSpc>
            </a:pPr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  <a:t>✔   </a:t>
            </a:r>
            <a:r>
              <a:rPr lang="en-US" sz="28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Works on All Browsers</a:t>
            </a:r>
            <a:r>
              <a:rPr lang="en-US" sz="280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  <a:t>: Fixes browser differences</a:t>
            </a:r>
            <a:b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  <a:t>✔   </a:t>
            </a:r>
            <a:r>
              <a:rPr lang="en-US" sz="28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 SLOGAN </a:t>
            </a:r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  <a:t>: </a:t>
            </a:r>
            <a:r>
              <a:rPr lang="en-US" sz="2800"/>
              <a:t> </a:t>
            </a:r>
            <a:r>
              <a:rPr lang="en-US" sz="2800">
                <a:solidFill>
                  <a:schemeClr val="bg1"/>
                </a:solidFill>
              </a:rPr>
              <a:t>"Write Less, Do More!" </a:t>
            </a:r>
            <a:r>
              <a:rPr lang="en-US" sz="2800"/>
              <a:t>✨</a:t>
            </a:r>
            <a:b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95166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D8CC8-701D-8AB6-F3C5-BCE1CEAD6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4A2B6D4-350D-793C-1608-58149FA3CBBA}"/>
              </a:ext>
            </a:extLst>
          </p:cNvPr>
          <p:cNvSpPr/>
          <p:nvPr/>
        </p:nvSpPr>
        <p:spPr>
          <a:xfrm>
            <a:off x="113015" y="189602"/>
            <a:ext cx="5777501" cy="1191801"/>
          </a:xfrm>
          <a:prstGeom prst="rect">
            <a:avLst/>
          </a:prstGeom>
          <a:solidFill>
            <a:srgbClr val="FD83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algn="just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AB9839-4C00-3648-2BAD-E1070A3004F7}"/>
              </a:ext>
            </a:extLst>
          </p:cNvPr>
          <p:cNvSpPr txBox="1"/>
          <p:nvPr/>
        </p:nvSpPr>
        <p:spPr>
          <a:xfrm>
            <a:off x="318499" y="462338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Arial Rounded MT Bold" panose="020F0704030504030204" pitchFamily="34" charset="0"/>
              </a:rPr>
              <a:t>JQUEY COURSE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972CBD-E08F-7B06-D16E-692EF6D87E7F}"/>
              </a:ext>
            </a:extLst>
          </p:cNvPr>
          <p:cNvSpPr/>
          <p:nvPr/>
        </p:nvSpPr>
        <p:spPr>
          <a:xfrm>
            <a:off x="215757" y="1849348"/>
            <a:ext cx="5777501" cy="41713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399C45-0BA2-3EB8-2D29-851D069C3681}"/>
              </a:ext>
            </a:extLst>
          </p:cNvPr>
          <p:cNvSpPr/>
          <p:nvPr/>
        </p:nvSpPr>
        <p:spPr>
          <a:xfrm>
            <a:off x="215757" y="1865228"/>
            <a:ext cx="5777501" cy="421241"/>
          </a:xfrm>
          <a:prstGeom prst="rect">
            <a:avLst/>
          </a:prstGeom>
          <a:solidFill>
            <a:srgbClr val="FD83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  <a:latin typeface="Arial Rounded MT Bold" panose="020F0704030504030204" pitchFamily="34" charset="0"/>
              </a:rPr>
              <a:t>syntax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56FB5C-505B-466B-B8DC-9100BAAAA6DB}"/>
              </a:ext>
            </a:extLst>
          </p:cNvPr>
          <p:cNvSpPr/>
          <p:nvPr/>
        </p:nvSpPr>
        <p:spPr>
          <a:xfrm>
            <a:off x="6198744" y="1865228"/>
            <a:ext cx="5777501" cy="41713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4AB407-8AEA-E1DB-D675-CD16F54301E7}"/>
              </a:ext>
            </a:extLst>
          </p:cNvPr>
          <p:cNvSpPr/>
          <p:nvPr/>
        </p:nvSpPr>
        <p:spPr>
          <a:xfrm>
            <a:off x="6198744" y="1870834"/>
            <a:ext cx="5777501" cy="4212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  <a:latin typeface="Arial Rounded MT Bold" panose="020F0704030504030204" pitchFamily="34" charset="0"/>
              </a:rPr>
              <a:t>selectors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DA93560-BA09-4EDE-3D6F-FEA3EE6147D1}"/>
              </a:ext>
            </a:extLst>
          </p:cNvPr>
          <p:cNvSpPr/>
          <p:nvPr/>
        </p:nvSpPr>
        <p:spPr>
          <a:xfrm>
            <a:off x="6096000" y="189602"/>
            <a:ext cx="5880245" cy="137207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7B6A28-F524-561F-11FE-A9925BCB10F2}"/>
              </a:ext>
            </a:extLst>
          </p:cNvPr>
          <p:cNvSpPr txBox="1"/>
          <p:nvPr/>
        </p:nvSpPr>
        <p:spPr>
          <a:xfrm>
            <a:off x="373294" y="2092653"/>
            <a:ext cx="5462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D8383"/>
                </a:solidFill>
                <a:latin typeface="Abadi" panose="020B0604020104020204" pitchFamily="34" charset="0"/>
              </a:rPr>
              <a:t>$</a:t>
            </a:r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(</a:t>
            </a:r>
            <a:r>
              <a:rPr lang="en-US" sz="2800">
                <a:solidFill>
                  <a:schemeClr val="accent1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“selector”</a:t>
            </a:r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)</a:t>
            </a:r>
            <a:r>
              <a:rPr lang="en-US" sz="4800">
                <a:solidFill>
                  <a:schemeClr val="accent1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.</a:t>
            </a:r>
            <a:r>
              <a:rPr lang="en-US" sz="2800">
                <a:solidFill>
                  <a:schemeClr val="accent4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method</a:t>
            </a:r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(</a:t>
            </a:r>
            <a:r>
              <a:rPr lang="en-US" sz="2800">
                <a:solidFill>
                  <a:srgbClr val="FD8383"/>
                </a:solidFill>
                <a:latin typeface="Abadi" panose="020B0604020104020204" pitchFamily="34" charset="0"/>
              </a:rPr>
              <a:t>‘parameter’</a:t>
            </a:r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) ;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52CAE96-38DA-86E3-B075-98781A71A466}"/>
              </a:ext>
            </a:extLst>
          </p:cNvPr>
          <p:cNvCxnSpPr/>
          <p:nvPr/>
        </p:nvCxnSpPr>
        <p:spPr>
          <a:xfrm>
            <a:off x="1643865" y="2936268"/>
            <a:ext cx="0" cy="53168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64C4C0-36D9-A38F-EC08-012DE8CD33A5}"/>
              </a:ext>
            </a:extLst>
          </p:cNvPr>
          <p:cNvCxnSpPr/>
          <p:nvPr/>
        </p:nvCxnSpPr>
        <p:spPr>
          <a:xfrm>
            <a:off x="542818" y="2912723"/>
            <a:ext cx="0" cy="53168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EF0CC0-E5B0-02CB-A620-3D5C252C1F41}"/>
              </a:ext>
            </a:extLst>
          </p:cNvPr>
          <p:cNvCxnSpPr/>
          <p:nvPr/>
        </p:nvCxnSpPr>
        <p:spPr>
          <a:xfrm>
            <a:off x="3001765" y="2936268"/>
            <a:ext cx="0" cy="53168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FAA0D7-C62A-F9C8-6134-F376340D463B}"/>
              </a:ext>
            </a:extLst>
          </p:cNvPr>
          <p:cNvCxnSpPr/>
          <p:nvPr/>
        </p:nvCxnSpPr>
        <p:spPr>
          <a:xfrm>
            <a:off x="4945294" y="3017584"/>
            <a:ext cx="0" cy="53168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2FE6AB8-CA54-BEC5-8B7E-E236C2DA38DB}"/>
              </a:ext>
            </a:extLst>
          </p:cNvPr>
          <p:cNvSpPr txBox="1"/>
          <p:nvPr/>
        </p:nvSpPr>
        <p:spPr>
          <a:xfrm>
            <a:off x="113016" y="3549272"/>
            <a:ext cx="1171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D8383"/>
                </a:solidFill>
              </a:rPr>
              <a:t>Acccess</a:t>
            </a:r>
          </a:p>
          <a:p>
            <a:r>
              <a:rPr lang="en-US" sz="2400">
                <a:solidFill>
                  <a:srgbClr val="FD8383"/>
                </a:solidFill>
              </a:rPr>
              <a:t> jquery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B8E29B-CE09-9B09-DCE2-C4B433DC5737}"/>
              </a:ext>
            </a:extLst>
          </p:cNvPr>
          <p:cNvSpPr txBox="1"/>
          <p:nvPr/>
        </p:nvSpPr>
        <p:spPr>
          <a:xfrm>
            <a:off x="1284269" y="3518852"/>
            <a:ext cx="1386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 html element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2D455A-181F-4FE6-27A9-F42718B473E9}"/>
              </a:ext>
            </a:extLst>
          </p:cNvPr>
          <p:cNvSpPr txBox="1"/>
          <p:nvPr/>
        </p:nvSpPr>
        <p:spPr>
          <a:xfrm>
            <a:off x="2304835" y="3549272"/>
            <a:ext cx="2095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>
                    <a:lumMod val="60000"/>
                    <a:lumOff val="40000"/>
                  </a:schemeClr>
                </a:solidFill>
              </a:rPr>
              <a:t>Call method on select element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25B5A8-2887-46F7-1E45-4165A5BBC4EF}"/>
              </a:ext>
            </a:extLst>
          </p:cNvPr>
          <p:cNvSpPr txBox="1"/>
          <p:nvPr/>
        </p:nvSpPr>
        <p:spPr>
          <a:xfrm>
            <a:off x="4411051" y="3601718"/>
            <a:ext cx="1582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D8383"/>
                </a:solidFill>
              </a:rPr>
              <a:t>Optional parameter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BEAA6D-C60D-5937-4B54-6B09E5587552}"/>
              </a:ext>
            </a:extLst>
          </p:cNvPr>
          <p:cNvSpPr txBox="1"/>
          <p:nvPr/>
        </p:nvSpPr>
        <p:spPr>
          <a:xfrm>
            <a:off x="6198743" y="2501363"/>
            <a:ext cx="5534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D8383"/>
                </a:solidFill>
                <a:latin typeface="Abadi" panose="020B0604020104020204" pitchFamily="34" charset="0"/>
              </a:rPr>
              <a:t>$</a:t>
            </a:r>
            <a:r>
              <a:rPr lang="en-US" sz="2400">
                <a:solidFill>
                  <a:schemeClr val="accent1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(</a:t>
            </a:r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“.power”</a:t>
            </a:r>
            <a:r>
              <a:rPr lang="en-US" sz="2400">
                <a:solidFill>
                  <a:schemeClr val="accent1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)</a:t>
            </a:r>
          </a:p>
          <a:p>
            <a:r>
              <a:rPr lang="en-US" sz="240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Select all element that has class </a:t>
            </a:r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‘’power’’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85F8EC-D59B-9128-3E78-5C0F3B4A6032}"/>
              </a:ext>
            </a:extLst>
          </p:cNvPr>
          <p:cNvSpPr txBox="1"/>
          <p:nvPr/>
        </p:nvSpPr>
        <p:spPr>
          <a:xfrm>
            <a:off x="6227853" y="3582744"/>
            <a:ext cx="5534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D8383"/>
                </a:solidFill>
                <a:latin typeface="Abadi" panose="020B0604020104020204" pitchFamily="34" charset="0"/>
              </a:rPr>
              <a:t>$</a:t>
            </a:r>
            <a:r>
              <a:rPr lang="en-US" sz="2400">
                <a:solidFill>
                  <a:schemeClr val="accent1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(</a:t>
            </a:r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“</a:t>
            </a:r>
            <a:r>
              <a:rPr lang="en-US" sz="2000">
                <a:solidFill>
                  <a:schemeClr val="accent1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#</a:t>
            </a:r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about”</a:t>
            </a:r>
            <a:r>
              <a:rPr lang="en-US" sz="2400">
                <a:solidFill>
                  <a:schemeClr val="accent1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)</a:t>
            </a:r>
          </a:p>
          <a:p>
            <a:r>
              <a:rPr lang="en-US" sz="240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Select all element that has ID </a:t>
            </a:r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‘’about’’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5B46CF-BA4A-59A5-8D1E-B3DB8729363A}"/>
              </a:ext>
            </a:extLst>
          </p:cNvPr>
          <p:cNvSpPr txBox="1"/>
          <p:nvPr/>
        </p:nvSpPr>
        <p:spPr>
          <a:xfrm>
            <a:off x="6268949" y="4737945"/>
            <a:ext cx="5534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D8383"/>
                </a:solidFill>
                <a:latin typeface="Abadi" panose="020B0604020104020204" pitchFamily="34" charset="0"/>
              </a:rPr>
              <a:t>$</a:t>
            </a:r>
            <a:r>
              <a:rPr lang="en-US" sz="2400">
                <a:solidFill>
                  <a:schemeClr val="accent1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(</a:t>
            </a:r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“div”</a:t>
            </a:r>
            <a:r>
              <a:rPr lang="en-US" sz="2400">
                <a:solidFill>
                  <a:schemeClr val="accent1">
                    <a:lumMod val="20000"/>
                    <a:lumOff val="80000"/>
                  </a:schemeClr>
                </a:solidFill>
                <a:latin typeface="Abadi" panose="020B0604020104020204" pitchFamily="34" charset="0"/>
              </a:rPr>
              <a:t>)</a:t>
            </a:r>
          </a:p>
          <a:p>
            <a:r>
              <a:rPr lang="en-US" sz="240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Select all the </a:t>
            </a:r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div’s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0B09CF-E4AA-1C82-C71C-7902F68F14C2}"/>
              </a:ext>
            </a:extLst>
          </p:cNvPr>
          <p:cNvSpPr txBox="1"/>
          <p:nvPr/>
        </p:nvSpPr>
        <p:spPr>
          <a:xfrm>
            <a:off x="6596009" y="490094"/>
            <a:ext cx="4736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Snyntax and selectors</a:t>
            </a:r>
          </a:p>
        </p:txBody>
      </p:sp>
    </p:spTree>
    <p:extLst>
      <p:ext uri="{BB962C8B-B14F-4D97-AF65-F5344CB8AC3E}">
        <p14:creationId xmlns:p14="http://schemas.microsoft.com/office/powerpoint/2010/main" val="25316199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94D13-D5CB-6F78-FD5A-A482BADA8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1300A42-53B4-6321-9636-A23BE51A20DB}"/>
              </a:ext>
            </a:extLst>
          </p:cNvPr>
          <p:cNvSpPr/>
          <p:nvPr/>
        </p:nvSpPr>
        <p:spPr>
          <a:xfrm>
            <a:off x="113015" y="189602"/>
            <a:ext cx="11157736" cy="1191801"/>
          </a:xfrm>
          <a:prstGeom prst="rect">
            <a:avLst/>
          </a:prstGeom>
          <a:solidFill>
            <a:srgbClr val="FD83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algn="just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EF1EF2-7353-6BC1-A8BC-432204329447}"/>
              </a:ext>
            </a:extLst>
          </p:cNvPr>
          <p:cNvSpPr txBox="1"/>
          <p:nvPr/>
        </p:nvSpPr>
        <p:spPr>
          <a:xfrm>
            <a:off x="2953819" y="462336"/>
            <a:ext cx="5476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effectLst/>
                <a:latin typeface="Arial Rounded MT Bold" panose="020F0704030504030204" pitchFamily="34" charset="0"/>
              </a:rPr>
              <a:t>How to Include jQuery</a:t>
            </a:r>
            <a:endParaRPr lang="en-US" sz="3600">
              <a:latin typeface="Arial Rounded MT Bold" panose="020F07040305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B334DA-EEC2-D402-2876-3BCAD2EBDF79}"/>
              </a:ext>
            </a:extLst>
          </p:cNvPr>
          <p:cNvSpPr/>
          <p:nvPr/>
        </p:nvSpPr>
        <p:spPr>
          <a:xfrm>
            <a:off x="215757" y="1849348"/>
            <a:ext cx="11054994" cy="454631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2789B0-2CDB-5DE6-E66A-EC216871F676}"/>
              </a:ext>
            </a:extLst>
          </p:cNvPr>
          <p:cNvSpPr txBox="1"/>
          <p:nvPr/>
        </p:nvSpPr>
        <p:spPr>
          <a:xfrm>
            <a:off x="358603" y="2017000"/>
            <a:ext cx="10537079" cy="2609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  <a:t>✔   </a:t>
            </a:r>
            <a:r>
              <a:rPr lang="en-US" sz="28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CDN</a:t>
            </a:r>
          </a:p>
          <a:p>
            <a:pPr>
              <a:lnSpc>
                <a:spcPct val="150000"/>
              </a:lnSpc>
            </a:pPr>
            <a:r>
              <a:rPr lang="en-US" sz="2800">
                <a:solidFill>
                  <a:schemeClr val="bg1"/>
                </a:solidFill>
              </a:rPr>
              <a:t>&lt;</a:t>
            </a:r>
            <a:r>
              <a:rPr lang="en-US" sz="2800">
                <a:solidFill>
                  <a:schemeClr val="accent1">
                    <a:lumMod val="60000"/>
                    <a:lumOff val="40000"/>
                  </a:schemeClr>
                </a:solidFill>
              </a:rPr>
              <a:t>script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>
                <a:solidFill>
                  <a:srgbClr val="00B0F0"/>
                </a:solidFill>
              </a:rPr>
              <a:t>src</a:t>
            </a:r>
            <a:r>
              <a:rPr lang="en-US" sz="2800">
                <a:solidFill>
                  <a:schemeClr val="bg1"/>
                </a:solidFill>
              </a:rPr>
              <a:t>=</a:t>
            </a:r>
            <a:r>
              <a:rPr lang="en-US" sz="2800">
                <a:solidFill>
                  <a:srgbClr val="FD8383"/>
                </a:solidFill>
              </a:rPr>
              <a:t>"https://code.jquery.com/jquery-3.6.0.min.js"</a:t>
            </a:r>
            <a:r>
              <a:rPr lang="en-US" sz="2800">
                <a:solidFill>
                  <a:schemeClr val="bg1"/>
                </a:solidFill>
              </a:rPr>
              <a:t>&gt;&lt;/</a:t>
            </a:r>
            <a:r>
              <a:rPr lang="en-US" sz="2800">
                <a:solidFill>
                  <a:schemeClr val="accent1">
                    <a:lumMod val="60000"/>
                    <a:lumOff val="40000"/>
                  </a:schemeClr>
                </a:solidFill>
              </a:rPr>
              <a:t>scrip</a:t>
            </a:r>
            <a:r>
              <a:rPr lang="en-US" sz="2800">
                <a:solidFill>
                  <a:schemeClr val="bg1"/>
                </a:solidFill>
              </a:rPr>
              <a:t>t&gt;</a:t>
            </a:r>
            <a:r>
              <a:rPr lang="en-US" sz="2800" b="1">
                <a:solidFill>
                  <a:schemeClr val="bg1"/>
                </a:solidFill>
              </a:rPr>
              <a:t> </a:t>
            </a:r>
            <a:r>
              <a:rPr lang="en-US" sz="2800">
                <a:solidFill>
                  <a:schemeClr val="bg1"/>
                </a:solidFill>
              </a:rPr>
              <a:t> </a:t>
            </a:r>
            <a:b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b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C80390-BA60-23F5-5251-D2D071A5A825}"/>
              </a:ext>
            </a:extLst>
          </p:cNvPr>
          <p:cNvSpPr txBox="1"/>
          <p:nvPr/>
        </p:nvSpPr>
        <p:spPr>
          <a:xfrm>
            <a:off x="358602" y="3786039"/>
            <a:ext cx="10537079" cy="2609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  <a:t>✔   </a:t>
            </a:r>
            <a:r>
              <a:rPr lang="en-US" sz="28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LOCAL FILE</a:t>
            </a:r>
          </a:p>
          <a:p>
            <a:pPr>
              <a:lnSpc>
                <a:spcPct val="150000"/>
              </a:lnSpc>
            </a:pPr>
            <a:r>
              <a:rPr lang="en-US" sz="2800">
                <a:solidFill>
                  <a:schemeClr val="bg1"/>
                </a:solidFill>
              </a:rPr>
              <a:t>&lt;</a:t>
            </a:r>
            <a:r>
              <a:rPr lang="en-US" sz="2800">
                <a:solidFill>
                  <a:schemeClr val="accent1">
                    <a:lumMod val="60000"/>
                    <a:lumOff val="40000"/>
                  </a:schemeClr>
                </a:solidFill>
              </a:rPr>
              <a:t>script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>
                <a:solidFill>
                  <a:srgbClr val="00B0F0"/>
                </a:solidFill>
              </a:rPr>
              <a:t>src</a:t>
            </a:r>
            <a:r>
              <a:rPr lang="en-US" sz="2800">
                <a:solidFill>
                  <a:schemeClr val="bg1"/>
                </a:solidFill>
              </a:rPr>
              <a:t>=</a:t>
            </a:r>
            <a:r>
              <a:rPr lang="en-US" sz="2800">
                <a:solidFill>
                  <a:srgbClr val="FD8383"/>
                </a:solidFill>
              </a:rPr>
              <a:t>“JQUERY.min.js"</a:t>
            </a:r>
            <a:r>
              <a:rPr lang="en-US" sz="2800">
                <a:solidFill>
                  <a:schemeClr val="bg1"/>
                </a:solidFill>
              </a:rPr>
              <a:t>&gt;&lt;/</a:t>
            </a:r>
            <a:r>
              <a:rPr lang="en-US" sz="2800">
                <a:solidFill>
                  <a:schemeClr val="accent1">
                    <a:lumMod val="60000"/>
                    <a:lumOff val="40000"/>
                  </a:schemeClr>
                </a:solidFill>
              </a:rPr>
              <a:t>scrip</a:t>
            </a:r>
            <a:r>
              <a:rPr lang="en-US" sz="2800">
                <a:solidFill>
                  <a:schemeClr val="bg1"/>
                </a:solidFill>
              </a:rPr>
              <a:t>t&gt;</a:t>
            </a:r>
            <a:r>
              <a:rPr lang="en-US" sz="2800" b="1">
                <a:solidFill>
                  <a:schemeClr val="bg1"/>
                </a:solidFill>
              </a:rPr>
              <a:t> </a:t>
            </a:r>
            <a:r>
              <a:rPr lang="en-US" sz="2800">
                <a:solidFill>
                  <a:schemeClr val="bg1"/>
                </a:solidFill>
              </a:rPr>
              <a:t> </a:t>
            </a:r>
            <a:b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br>
              <a:rPr 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98833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4007A-2578-DB1F-72F3-37D212B5C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8B6C4C-9D7D-E7B7-3E08-87CBE39A7C9B}"/>
              </a:ext>
            </a:extLst>
          </p:cNvPr>
          <p:cNvSpPr/>
          <p:nvPr/>
        </p:nvSpPr>
        <p:spPr>
          <a:xfrm>
            <a:off x="113015" y="189602"/>
            <a:ext cx="11157736" cy="11918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algn="just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0D29B-6B3A-BCED-74ED-C5EADD2F689C}"/>
              </a:ext>
            </a:extLst>
          </p:cNvPr>
          <p:cNvSpPr txBox="1"/>
          <p:nvPr/>
        </p:nvSpPr>
        <p:spPr>
          <a:xfrm>
            <a:off x="2953819" y="462336"/>
            <a:ext cx="5476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Arial Rounded MT Bold" panose="020F0704030504030204" pitchFamily="34" charset="0"/>
              </a:rPr>
              <a:t>JQUERY EVENTS</a:t>
            </a:r>
            <a:endParaRPr lang="en-US" sz="3600">
              <a:latin typeface="Arial Rounded MT Bold" panose="020F07040305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B4B3C1-EB0C-8939-6DE0-7DD17243DB7B}"/>
              </a:ext>
            </a:extLst>
          </p:cNvPr>
          <p:cNvSpPr/>
          <p:nvPr/>
        </p:nvSpPr>
        <p:spPr>
          <a:xfrm>
            <a:off x="215757" y="1753787"/>
            <a:ext cx="11054994" cy="454631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31B9495-F00C-7C76-18D2-C0346D3DC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93" y="1654137"/>
            <a:ext cx="893644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D8383"/>
                </a:solidFill>
                <a:effectLst/>
                <a:latin typeface="Arial Rounded MT Bold" panose="020F0704030504030204" pitchFamily="34" charset="0"/>
              </a:rPr>
              <a:t>click( ) .dblclick( ) .mouseenter( ) .hover(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800">
              <a:solidFill>
                <a:srgbClr val="FD8383"/>
              </a:solidFill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D8383"/>
                </a:solidFill>
                <a:effectLst/>
                <a:latin typeface="Arial Rounded MT Bold" panose="020F07040305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80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800">
                <a:solidFill>
                  <a:srgbClr val="FFFF00"/>
                </a:solidFill>
              </a:rPr>
              <a:t>$</a:t>
            </a:r>
            <a:r>
              <a:rPr lang="en-US" sz="2800">
                <a:solidFill>
                  <a:schemeClr val="bg1"/>
                </a:solidFill>
              </a:rPr>
              <a:t>(</a:t>
            </a:r>
            <a:r>
              <a:rPr lang="en-US" sz="2800">
                <a:solidFill>
                  <a:srgbClr val="FD8383"/>
                </a:solidFill>
              </a:rPr>
              <a:t>"button"</a:t>
            </a:r>
            <a:r>
              <a:rPr lang="en-US" sz="2800">
                <a:solidFill>
                  <a:schemeClr val="bg1"/>
                </a:solidFill>
              </a:rPr>
              <a:t>).</a:t>
            </a:r>
            <a:r>
              <a:rPr lang="en-US" sz="2800">
                <a:solidFill>
                  <a:schemeClr val="accent1">
                    <a:lumMod val="60000"/>
                    <a:lumOff val="40000"/>
                  </a:schemeClr>
                </a:solidFill>
              </a:rPr>
              <a:t>click</a:t>
            </a:r>
            <a:r>
              <a:rPr lang="en-US" sz="2800">
                <a:solidFill>
                  <a:schemeClr val="bg1"/>
                </a:solidFill>
              </a:rPr>
              <a:t>(</a:t>
            </a:r>
            <a:r>
              <a:rPr lang="en-US" sz="2800">
                <a:solidFill>
                  <a:srgbClr val="00B0F0"/>
                </a:solidFill>
              </a:rPr>
              <a:t>function</a:t>
            </a:r>
            <a:r>
              <a:rPr lang="en-US" sz="2800">
                <a:solidFill>
                  <a:srgbClr val="FFFF00"/>
                </a:solidFill>
              </a:rPr>
              <a:t>()</a:t>
            </a:r>
            <a:r>
              <a:rPr lang="en-US" sz="2800">
                <a:solidFill>
                  <a:schemeClr val="bg1"/>
                </a:solidFill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800">
                <a:solidFill>
                  <a:schemeClr val="bg1"/>
                </a:solidFill>
              </a:rPr>
              <a:t>      </a:t>
            </a:r>
            <a:r>
              <a:rPr lang="en-US" sz="2800">
                <a:solidFill>
                  <a:srgbClr val="FFFF00"/>
                </a:solidFill>
              </a:rPr>
              <a:t>$</a:t>
            </a:r>
            <a:r>
              <a:rPr lang="en-US" sz="2800">
                <a:solidFill>
                  <a:schemeClr val="bg1"/>
                </a:solidFill>
              </a:rPr>
              <a:t>(</a:t>
            </a:r>
            <a:r>
              <a:rPr lang="en-US" sz="2800">
                <a:solidFill>
                  <a:srgbClr val="FD8383"/>
                </a:solidFill>
              </a:rPr>
              <a:t>"p"</a:t>
            </a:r>
            <a:r>
              <a:rPr lang="en-US" sz="2800">
                <a:solidFill>
                  <a:schemeClr val="bg1"/>
                </a:solidFill>
              </a:rPr>
              <a:t>).css(</a:t>
            </a:r>
            <a:r>
              <a:rPr lang="en-US" sz="2800">
                <a:solidFill>
                  <a:srgbClr val="FD8383"/>
                </a:solidFill>
              </a:rPr>
              <a:t>"color"</a:t>
            </a:r>
            <a:r>
              <a:rPr lang="en-US" sz="2800">
                <a:solidFill>
                  <a:schemeClr val="bg1"/>
                </a:solidFill>
              </a:rPr>
              <a:t>, </a:t>
            </a:r>
            <a:r>
              <a:rPr lang="en-US" sz="2800">
                <a:solidFill>
                  <a:srgbClr val="FD8383"/>
                </a:solidFill>
              </a:rPr>
              <a:t>"red"</a:t>
            </a:r>
            <a:r>
              <a:rPr lang="en-US" sz="2800">
                <a:solidFill>
                  <a:schemeClr val="bg1"/>
                </a:solidFill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800">
                <a:solidFill>
                  <a:schemeClr val="bg1"/>
                </a:solidFill>
              </a:rPr>
              <a:t> });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538289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0F43C-28CE-3E4D-D721-9A7FAB60C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037D0F0-3485-04D0-490C-6D84D521874A}"/>
              </a:ext>
            </a:extLst>
          </p:cNvPr>
          <p:cNvSpPr/>
          <p:nvPr/>
        </p:nvSpPr>
        <p:spPr>
          <a:xfrm>
            <a:off x="113015" y="189602"/>
            <a:ext cx="11157736" cy="1191801"/>
          </a:xfrm>
          <a:prstGeom prst="rect">
            <a:avLst/>
          </a:prstGeom>
          <a:solidFill>
            <a:srgbClr val="FD83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algn="just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C2F57C-418B-41EB-98A9-601B8FC483F0}"/>
              </a:ext>
            </a:extLst>
          </p:cNvPr>
          <p:cNvSpPr txBox="1"/>
          <p:nvPr/>
        </p:nvSpPr>
        <p:spPr>
          <a:xfrm>
            <a:off x="1841115" y="534287"/>
            <a:ext cx="8206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Arial Rounded MT Bold" panose="020F0704030504030204" pitchFamily="34" charset="0"/>
              </a:rPr>
              <a:t>JQUERY EFFECTS &amp; ANIMATIONS</a:t>
            </a:r>
            <a:endParaRPr lang="en-US" sz="3600">
              <a:latin typeface="Arial Rounded MT Bold" panose="020F07040305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49CF51-A8CD-06EF-71BD-C2E4FD7EE9BD}"/>
              </a:ext>
            </a:extLst>
          </p:cNvPr>
          <p:cNvSpPr/>
          <p:nvPr/>
        </p:nvSpPr>
        <p:spPr>
          <a:xfrm>
            <a:off x="215757" y="1911005"/>
            <a:ext cx="11054994" cy="454631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9ACC61-184D-8B08-8B94-C05FDAC01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91" y="2014338"/>
            <a:ext cx="9142365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>
                <a:solidFill>
                  <a:srgbClr val="FD8383"/>
                </a:solidFill>
                <a:latin typeface="Arial Rounded MT Bold" panose="020F0704030504030204" pitchFamily="34" charset="0"/>
              </a:rPr>
              <a:t>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Arial Rounded MT Bold" panose="020F0704030504030204" pitchFamily="34" charset="0"/>
              </a:rPr>
              <a:t>hide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D8383"/>
                </a:solidFill>
                <a:effectLst/>
                <a:latin typeface="Arial Rounded MT Bold" panose="020F0704030504030204" pitchFamily="34" charset="0"/>
              </a:rPr>
              <a:t>( ) 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Arial Rounded MT Bold" panose="020F0704030504030204" pitchFamily="34" charset="0"/>
              </a:rPr>
              <a:t>  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D8383"/>
                </a:solidFill>
                <a:effectLst/>
                <a:latin typeface="Arial Rounded MT Bold" panose="020F0704030504030204" pitchFamily="34" charset="0"/>
              </a:rPr>
              <a:t>.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Arial Rounded MT Bold" panose="020F0704030504030204" pitchFamily="34" charset="0"/>
              </a:rPr>
              <a:t>show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D8383"/>
                </a:solidFill>
                <a:effectLst/>
                <a:latin typeface="Arial Rounded MT Bold" panose="020F0704030504030204" pitchFamily="34" charset="0"/>
              </a:rPr>
              <a:t>( )           .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Arial Rounded MT Bold" panose="020F0704030504030204" pitchFamily="34" charset="0"/>
              </a:rPr>
              <a:t>toggle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D8383"/>
                </a:solidFill>
                <a:effectLst/>
                <a:latin typeface="Arial Rounded MT Bold" panose="020F0704030504030204" pitchFamily="34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>
                <a:solidFill>
                  <a:srgbClr val="FD8383"/>
                </a:solidFill>
                <a:latin typeface="Arial Rounded MT Bold" panose="020F0704030504030204" pitchFamily="34" charset="0"/>
              </a:rPr>
              <a:t>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Arial Rounded MT Bold" panose="020F0704030504030204" pitchFamily="34" charset="0"/>
              </a:rPr>
              <a:t>fadeIn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D8383"/>
                </a:solidFill>
                <a:effectLst/>
                <a:latin typeface="Arial Rounded MT Bold" panose="020F0704030504030204" pitchFamily="34" charset="0"/>
              </a:rPr>
              <a:t>( )     .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Arial Rounded MT Bold" panose="020F0704030504030204" pitchFamily="34" charset="0"/>
              </a:rPr>
              <a:t>fadeOut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D8383"/>
                </a:solidFill>
                <a:effectLst/>
                <a:latin typeface="Arial Rounded MT Bold" panose="020F0704030504030204" pitchFamily="34" charset="0"/>
              </a:rPr>
              <a:t>( )       .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Arial Rounded MT Bold" panose="020F0704030504030204" pitchFamily="34" charset="0"/>
              </a:rPr>
              <a:t>fadeToggle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D8383"/>
                </a:solidFill>
                <a:effectLst/>
                <a:latin typeface="Arial Rounded MT Bold" panose="020F0704030504030204" pitchFamily="34" charset="0"/>
              </a:rPr>
              <a:t>( 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>
                <a:solidFill>
                  <a:srgbClr val="FD8383"/>
                </a:solidFill>
                <a:latin typeface="Arial Rounded MT Bold" panose="020F0704030504030204" pitchFamily="34" charset="0"/>
              </a:rPr>
              <a:t>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Arial Rounded MT Bold" panose="020F0704030504030204" pitchFamily="34" charset="0"/>
              </a:rPr>
              <a:t>slideUp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D8383"/>
                </a:solidFill>
                <a:effectLst/>
                <a:latin typeface="Arial Rounded MT Bold" panose="020F0704030504030204" pitchFamily="34" charset="0"/>
              </a:rPr>
              <a:t>( )   .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Arial Rounded MT Bold" panose="020F0704030504030204" pitchFamily="34" charset="0"/>
              </a:rPr>
              <a:t>slideDown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D8383"/>
                </a:solidFill>
                <a:effectLst/>
                <a:latin typeface="Arial Rounded MT Bold" panose="020F0704030504030204" pitchFamily="34" charset="0"/>
              </a:rPr>
              <a:t>( )  .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Arial Rounded MT Bold" panose="020F0704030504030204" pitchFamily="34" charset="0"/>
              </a:rPr>
              <a:t>slideToggle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D8383"/>
                </a:solidFill>
                <a:effectLst/>
                <a:latin typeface="Arial Rounded MT Bold" panose="020F0704030504030204" pitchFamily="34" charset="0"/>
              </a:rPr>
              <a:t>(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>
              <a:ln>
                <a:noFill/>
              </a:ln>
              <a:solidFill>
                <a:srgbClr val="FD8383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  <a:t> 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3200">
                <a:solidFill>
                  <a:schemeClr val="accent4">
                    <a:lumMod val="60000"/>
                    <a:lumOff val="40000"/>
                  </a:schemeClr>
                </a:solidFill>
              </a:rPr>
              <a:t>$</a:t>
            </a:r>
            <a:r>
              <a:rPr lang="en-US" sz="3200">
                <a:solidFill>
                  <a:schemeClr val="bg1"/>
                </a:solidFill>
              </a:rPr>
              <a:t>(</a:t>
            </a:r>
            <a:r>
              <a:rPr lang="en-US" sz="3200">
                <a:solidFill>
                  <a:srgbClr val="FD8383"/>
                </a:solidFill>
              </a:rPr>
              <a:t>"#btn"</a:t>
            </a:r>
            <a:r>
              <a:rPr lang="en-US" sz="3200">
                <a:solidFill>
                  <a:schemeClr val="bg1"/>
                </a:solidFill>
              </a:rPr>
              <a:t>).</a:t>
            </a:r>
            <a:r>
              <a:rPr lang="en-US" sz="3200">
                <a:solidFill>
                  <a:schemeClr val="accent1">
                    <a:lumMod val="40000"/>
                    <a:lumOff val="60000"/>
                  </a:schemeClr>
                </a:solidFill>
              </a:rPr>
              <a:t>click</a:t>
            </a:r>
            <a:r>
              <a:rPr lang="en-US" sz="3200">
                <a:solidFill>
                  <a:schemeClr val="bg1"/>
                </a:solidFill>
              </a:rPr>
              <a:t>(</a:t>
            </a:r>
            <a:r>
              <a:rPr lang="en-US" sz="3200">
                <a:solidFill>
                  <a:srgbClr val="00B0F0"/>
                </a:solidFill>
              </a:rPr>
              <a:t>function</a:t>
            </a:r>
            <a:r>
              <a:rPr lang="en-US" sz="3200">
                <a:solidFill>
                  <a:schemeClr val="bg1"/>
                </a:solidFill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200">
                <a:solidFill>
                  <a:schemeClr val="bg1"/>
                </a:solidFill>
              </a:rPr>
              <a:t>      </a:t>
            </a:r>
            <a:r>
              <a:rPr lang="en-US" sz="3200">
                <a:solidFill>
                  <a:schemeClr val="accent4">
                    <a:lumMod val="60000"/>
                    <a:lumOff val="40000"/>
                  </a:schemeClr>
                </a:solidFill>
              </a:rPr>
              <a:t>$</a:t>
            </a:r>
            <a:r>
              <a:rPr lang="en-US" sz="3200">
                <a:solidFill>
                  <a:schemeClr val="bg1"/>
                </a:solidFill>
              </a:rPr>
              <a:t>(</a:t>
            </a:r>
            <a:r>
              <a:rPr lang="en-US" sz="3200">
                <a:solidFill>
                  <a:srgbClr val="FD8383"/>
                </a:solidFill>
              </a:rPr>
              <a:t>"#box"</a:t>
            </a:r>
            <a:r>
              <a:rPr lang="en-US" sz="3200">
                <a:solidFill>
                  <a:schemeClr val="bg1"/>
                </a:solidFill>
              </a:rPr>
              <a:t>).</a:t>
            </a:r>
            <a:r>
              <a:rPr lang="en-US" sz="3200">
                <a:solidFill>
                  <a:srgbClr val="FFC000"/>
                </a:solidFill>
              </a:rPr>
              <a:t>fadeToggle</a:t>
            </a:r>
            <a:r>
              <a:rPr lang="en-US" sz="3200">
                <a:solidFill>
                  <a:schemeClr val="bg1"/>
                </a:solidFill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3200">
                <a:solidFill>
                  <a:schemeClr val="bg1"/>
                </a:solidFill>
              </a:rPr>
              <a:t> });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98067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B2233-EF6A-B8ED-90CB-81AD46EF7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11ABAAE-CC7C-51AF-E9E8-4B1A92B26FD9}"/>
              </a:ext>
            </a:extLst>
          </p:cNvPr>
          <p:cNvSpPr/>
          <p:nvPr/>
        </p:nvSpPr>
        <p:spPr>
          <a:xfrm>
            <a:off x="113015" y="189602"/>
            <a:ext cx="11157736" cy="1191801"/>
          </a:xfrm>
          <a:prstGeom prst="rect">
            <a:avLst/>
          </a:prstGeom>
          <a:solidFill>
            <a:srgbClr val="FD83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algn="just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7042EC-4032-6713-3733-FD301AB2693E}"/>
              </a:ext>
            </a:extLst>
          </p:cNvPr>
          <p:cNvSpPr txBox="1"/>
          <p:nvPr/>
        </p:nvSpPr>
        <p:spPr>
          <a:xfrm>
            <a:off x="1841115" y="534287"/>
            <a:ext cx="8206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Arial Rounded MT Bold" panose="020F0704030504030204" pitchFamily="34" charset="0"/>
              </a:rPr>
              <a:t>JQUERY DOM  MANIPULATION</a:t>
            </a:r>
            <a:endParaRPr lang="en-US" sz="3600">
              <a:latin typeface="Arial Rounded MT Bold" panose="020F07040305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920721-AD29-45F0-2E9D-00B6F9D592A7}"/>
              </a:ext>
            </a:extLst>
          </p:cNvPr>
          <p:cNvSpPr/>
          <p:nvPr/>
        </p:nvSpPr>
        <p:spPr>
          <a:xfrm>
            <a:off x="208412" y="1911004"/>
            <a:ext cx="11054994" cy="454631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rgbClr val="FD838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30DD6C5-E9F6-2AA1-686A-465D5C8E6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817" y="1911004"/>
            <a:ext cx="8384026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>
                <a:solidFill>
                  <a:schemeClr val="accent4">
                    <a:lumMod val="20000"/>
                    <a:lumOff val="80000"/>
                  </a:schemeClr>
                </a:solidFill>
                <a:latin typeface="Arial Unicode MS"/>
              </a:rPr>
              <a:t>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append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 Unicode MS"/>
              </a:rPr>
              <a:t>()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 Unicode MS"/>
              </a:rPr>
              <a:t>.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prepend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 Unicode MS"/>
              </a:rPr>
              <a:t>()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 Unicode MS"/>
              </a:rPr>
              <a:t>.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remove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 Unicode MS"/>
              </a:rPr>
              <a:t>()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 Unicode MS"/>
              </a:rPr>
              <a:t>.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html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 Unicode MS"/>
              </a:rPr>
              <a:t>()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 Unicode MS"/>
              </a:rPr>
              <a:t>.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text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3200">
              <a:solidFill>
                <a:schemeClr val="accent4">
                  <a:lumMod val="20000"/>
                  <a:lumOff val="80000"/>
                </a:schemeClr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 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3200">
                <a:solidFill>
                  <a:srgbClr val="FFFF00"/>
                </a:solidFill>
              </a:rPr>
              <a:t>$</a:t>
            </a:r>
            <a:r>
              <a:rPr lang="en-US" sz="3200">
                <a:solidFill>
                  <a:schemeClr val="bg1"/>
                </a:solidFill>
              </a:rPr>
              <a:t>(</a:t>
            </a:r>
            <a:r>
              <a:rPr lang="en-US" sz="3200">
                <a:solidFill>
                  <a:srgbClr val="FD8383"/>
                </a:solidFill>
              </a:rPr>
              <a:t>"ul"</a:t>
            </a:r>
            <a:r>
              <a:rPr lang="en-US" sz="3200">
                <a:solidFill>
                  <a:schemeClr val="bg1"/>
                </a:solidFill>
              </a:rPr>
              <a:t>).</a:t>
            </a:r>
            <a:r>
              <a:rPr lang="en-US" sz="3200">
                <a:solidFill>
                  <a:srgbClr val="FFFF00"/>
                </a:solidFill>
              </a:rPr>
              <a:t>append</a:t>
            </a:r>
            <a:r>
              <a:rPr lang="en-US" sz="3200">
                <a:solidFill>
                  <a:schemeClr val="bg1"/>
                </a:solidFill>
              </a:rPr>
              <a:t>(</a:t>
            </a:r>
            <a:r>
              <a:rPr lang="en-US" sz="3200">
                <a:solidFill>
                  <a:srgbClr val="FD8383"/>
                </a:solidFill>
              </a:rPr>
              <a:t>"&lt;li&gt;New Item&lt;/li&gt;"</a:t>
            </a:r>
            <a:r>
              <a:rPr lang="en-US" sz="3200">
                <a:solidFill>
                  <a:schemeClr val="bg1"/>
                </a:solidFill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>
                <a:solidFill>
                  <a:srgbClr val="FFFF00"/>
                </a:solidFill>
              </a:rPr>
              <a:t>$</a:t>
            </a:r>
            <a:r>
              <a:rPr lang="en-US" sz="3200">
                <a:solidFill>
                  <a:schemeClr val="bg1"/>
                </a:solidFill>
              </a:rPr>
              <a:t>(</a:t>
            </a:r>
            <a:r>
              <a:rPr lang="en-US" sz="3200">
                <a:solidFill>
                  <a:srgbClr val="FD8383"/>
                </a:solidFill>
              </a:rPr>
              <a:t>“p"</a:t>
            </a:r>
            <a:r>
              <a:rPr lang="en-US" sz="3200">
                <a:solidFill>
                  <a:schemeClr val="bg1"/>
                </a:solidFill>
              </a:rPr>
              <a:t>).</a:t>
            </a:r>
            <a:r>
              <a:rPr lang="en-US" sz="3200">
                <a:solidFill>
                  <a:srgbClr val="FFFF00"/>
                </a:solidFill>
              </a:rPr>
              <a:t>html</a:t>
            </a:r>
            <a:r>
              <a:rPr lang="en-US" sz="3200">
                <a:solidFill>
                  <a:schemeClr val="bg1"/>
                </a:solidFill>
              </a:rPr>
              <a:t>(</a:t>
            </a:r>
            <a:r>
              <a:rPr lang="en-US" sz="3200">
                <a:solidFill>
                  <a:srgbClr val="FD8383"/>
                </a:solidFill>
              </a:rPr>
              <a:t>"New text"</a:t>
            </a:r>
            <a:r>
              <a:rPr lang="en-US" sz="3200">
                <a:solidFill>
                  <a:schemeClr val="bg1"/>
                </a:solidFill>
              </a:rPr>
              <a:t>);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55423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407</Words>
  <Application>Microsoft Office PowerPoint</Application>
  <PresentationFormat>Widescreen</PresentationFormat>
  <Paragraphs>71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Abadi</vt:lpstr>
      <vt:lpstr>Arial</vt:lpstr>
      <vt:lpstr>Arial Rounded MT Bold</vt:lpstr>
      <vt:lpstr>Arial Unicode MS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abshir</dc:creator>
  <cp:lastModifiedBy>mohamed abshir</cp:lastModifiedBy>
  <cp:revision>3</cp:revision>
  <dcterms:created xsi:type="dcterms:W3CDTF">2025-03-10T10:40:43Z</dcterms:created>
  <dcterms:modified xsi:type="dcterms:W3CDTF">2025-03-11T10:57:40Z</dcterms:modified>
</cp:coreProperties>
</file>