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68" r:id="rId2"/>
    <p:sldMasterId id="2147483672" r:id="rId3"/>
    <p:sldMasterId id="2147483696" r:id="rId4"/>
  </p:sldMasterIdLst>
  <p:notesMasterIdLst>
    <p:notesMasterId r:id="rId16"/>
  </p:notesMasterIdLst>
  <p:sldIdLst>
    <p:sldId id="256" r:id="rId5"/>
    <p:sldId id="257" r:id="rId6"/>
    <p:sldId id="259" r:id="rId7"/>
    <p:sldId id="261" r:id="rId8"/>
    <p:sldId id="268" r:id="rId9"/>
    <p:sldId id="265" r:id="rId10"/>
    <p:sldId id="270" r:id="rId11"/>
    <p:sldId id="271" r:id="rId12"/>
    <p:sldId id="269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8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92281-B456-4E12-B840-7D64E92BD50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298BF-20B4-4B5C-B925-A7110BD98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298BF-20B4-4B5C-B925-A7110BD98F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6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31360" y="707760"/>
            <a:ext cx="628092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08;p1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4" name="Google Shape;109;p16"/>
          <p:cNvGrpSpPr/>
          <p:nvPr/>
        </p:nvGrpSpPr>
        <p:grpSpPr>
          <a:xfrm>
            <a:off x="0" y="-14760"/>
            <a:ext cx="9143640" cy="5194800"/>
            <a:chOff x="0" y="-14760"/>
            <a:chExt cx="9143640" cy="5194800"/>
          </a:xfrm>
        </p:grpSpPr>
        <p:pic>
          <p:nvPicPr>
            <p:cNvPr id="35" name="Google Shape;110;p16"/>
            <p:cNvPicPr/>
            <p:nvPr/>
          </p:nvPicPr>
          <p:blipFill>
            <a:blip r:embed="rId4"/>
            <a:srcRect l="1853"/>
            <a:stretch/>
          </p:blipFill>
          <p:spPr>
            <a:xfrm>
              <a:off x="0" y="-14760"/>
              <a:ext cx="9143640" cy="5194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" name="Google Shape;111;p16"/>
            <p:cNvPicPr/>
            <p:nvPr/>
          </p:nvPicPr>
          <p:blipFill>
            <a:blip r:embed="rId4"/>
            <a:srcRect l="1853"/>
            <a:stretch/>
          </p:blipFill>
          <p:spPr>
            <a:xfrm>
              <a:off x="0" y="-14760"/>
              <a:ext cx="9143640" cy="5194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15680" y="619200"/>
            <a:ext cx="3817800" cy="245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0960" y="0"/>
            <a:ext cx="43426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37;p20"/>
          <p:cNvPicPr/>
          <p:nvPr/>
        </p:nvPicPr>
        <p:blipFill>
          <a:blip r:embed="rId3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5" name="Google Shape;138;p20"/>
          <p:cNvGrpSpPr/>
          <p:nvPr/>
        </p:nvGrpSpPr>
        <p:grpSpPr>
          <a:xfrm>
            <a:off x="0" y="-25560"/>
            <a:ext cx="9143640" cy="5194800"/>
            <a:chOff x="0" y="-25560"/>
            <a:chExt cx="9143640" cy="5194800"/>
          </a:xfrm>
        </p:grpSpPr>
        <p:pic>
          <p:nvPicPr>
            <p:cNvPr id="56" name="Google Shape;139;p20"/>
            <p:cNvPicPr/>
            <p:nvPr/>
          </p:nvPicPr>
          <p:blipFill>
            <a:blip r:embed="rId4"/>
            <a:srcRect l="1853"/>
            <a:stretch/>
          </p:blipFill>
          <p:spPr>
            <a:xfrm rot="10800000" flipH="1">
              <a:off x="0" y="-25560"/>
              <a:ext cx="9143640" cy="5194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Google Shape;140;p20"/>
            <p:cNvPicPr/>
            <p:nvPr/>
          </p:nvPicPr>
          <p:blipFill>
            <a:blip r:embed="rId4"/>
            <a:srcRect l="1853"/>
            <a:stretch/>
          </p:blipFill>
          <p:spPr>
            <a:xfrm rot="10800000" flipH="1">
              <a:off x="0" y="-25560"/>
              <a:ext cx="9143640" cy="5194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56080" y="1487880"/>
            <a:ext cx="7431480" cy="128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144;p21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" name="Google Shape;145;p21"/>
          <p:cNvGrpSpPr/>
          <p:nvPr/>
        </p:nvGrpSpPr>
        <p:grpSpPr>
          <a:xfrm>
            <a:off x="0" y="-14760"/>
            <a:ext cx="9143640" cy="5194800"/>
            <a:chOff x="0" y="-14760"/>
            <a:chExt cx="9143640" cy="5194800"/>
          </a:xfrm>
        </p:grpSpPr>
        <p:pic>
          <p:nvPicPr>
            <p:cNvPr id="69" name="Google Shape;146;p21"/>
            <p:cNvPicPr/>
            <p:nvPr/>
          </p:nvPicPr>
          <p:blipFill>
            <a:blip r:embed="rId4"/>
            <a:srcRect l="1853"/>
            <a:stretch/>
          </p:blipFill>
          <p:spPr>
            <a:xfrm>
              <a:off x="0" y="-14760"/>
              <a:ext cx="9143640" cy="5194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" name="Google Shape;147;p21"/>
            <p:cNvPicPr/>
            <p:nvPr/>
          </p:nvPicPr>
          <p:blipFill>
            <a:blip r:embed="rId4"/>
            <a:srcRect l="1853"/>
            <a:stretch/>
          </p:blipFill>
          <p:spPr>
            <a:xfrm>
              <a:off x="0" y="-14760"/>
              <a:ext cx="9143640" cy="5194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59240" y="1490760"/>
            <a:ext cx="414396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4560" y="-14760"/>
            <a:ext cx="3799080" cy="519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31;p5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34" name="Google Shape;32;p5"/>
          <p:cNvGrpSpPr/>
          <p:nvPr/>
        </p:nvGrpSpPr>
        <p:grpSpPr>
          <a:xfrm>
            <a:off x="0" y="-14760"/>
            <a:ext cx="9143640" cy="5194800"/>
            <a:chOff x="0" y="-14760"/>
            <a:chExt cx="9143640" cy="5194800"/>
          </a:xfrm>
        </p:grpSpPr>
        <p:pic>
          <p:nvPicPr>
            <p:cNvPr id="135" name="Google Shape;33;p5"/>
            <p:cNvPicPr/>
            <p:nvPr/>
          </p:nvPicPr>
          <p:blipFill>
            <a:blip r:embed="rId4"/>
            <a:srcRect l="1853"/>
            <a:stretch/>
          </p:blipFill>
          <p:spPr>
            <a:xfrm>
              <a:off x="0" y="-14760"/>
              <a:ext cx="9143640" cy="5194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34;p5"/>
            <p:cNvPicPr/>
            <p:nvPr/>
          </p:nvPicPr>
          <p:blipFill>
            <a:blip r:embed="rId4"/>
            <a:srcRect l="1853"/>
            <a:stretch/>
          </p:blipFill>
          <p:spPr>
            <a:xfrm>
              <a:off x="0" y="-14760"/>
              <a:ext cx="9143640" cy="5194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14360" y="1379220"/>
            <a:ext cx="4058640" cy="28072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 Rounded MT Bold" panose="020F0704030504030204" pitchFamily="34" charset="0"/>
              </a:rPr>
              <a:t>What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javascript</a:t>
            </a:r>
            <a:endParaRPr lang="en-US" sz="16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 Rounded MT Bold" panose="020F0704030504030204" pitchFamily="34" charset="0"/>
              </a:rPr>
              <a:t>Internal &amp;External 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javascript</a:t>
            </a:r>
            <a:endParaRPr lang="en-US" sz="16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 Rounded MT Bold" panose="020F0704030504030204" pitchFamily="34" charset="0"/>
              </a:rPr>
              <a:t>Variables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spc="-1" dirty="0">
                <a:solidFill>
                  <a:schemeClr val="dk1"/>
                </a:solidFill>
              </a:rPr>
              <a:t>Manipulating HTML Content with JavaScript</a:t>
            </a:r>
            <a:endParaRPr lang="en-US" sz="16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 Rounded MT Bold" panose="020F0704030504030204" pitchFamily="34" charset="0"/>
              </a:rPr>
              <a:t>Arrays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Arial Rounded MT Bold" panose="020F0704030504030204" pitchFamily="34" charset="0"/>
              </a:rPr>
              <a:t>If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Arial Rounded MT Bold" panose="020F0704030504030204" pitchFamily="34" charset="0"/>
              </a:rPr>
              <a:t>Js</a:t>
            </a:r>
            <a:r>
              <a:rPr lang="en-US" sz="1600" dirty="0" smtClean="0">
                <a:latin typeface="Arial Rounded MT Bold" panose="020F0704030504030204" pitchFamily="34" charset="0"/>
              </a:rPr>
              <a:t> </a:t>
            </a:r>
            <a:r>
              <a:rPr lang="en-US" sz="1600" dirty="0" err="1" smtClean="0">
                <a:latin typeface="Arial Rounded MT Bold" panose="020F0704030504030204" pitchFamily="34" charset="0"/>
              </a:rPr>
              <a:t>fuction</a:t>
            </a:r>
            <a:endParaRPr lang="en-US" sz="16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 err="1" smtClean="0">
                <a:latin typeface="Arial Rounded MT Bold" panose="020F0704030504030204" pitchFamily="34" charset="0"/>
              </a:rPr>
              <a:t>Js</a:t>
            </a:r>
            <a:r>
              <a:rPr lang="en-US" sz="1600" dirty="0" smtClean="0">
                <a:latin typeface="Arial Rounded MT Bold" panose="020F0704030504030204" pitchFamily="34" charset="0"/>
              </a:rPr>
              <a:t> operators</a:t>
            </a:r>
            <a:endParaRPr lang="en-US" sz="1600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 smtClean="0">
              <a:latin typeface="Arial Rounded MT Bold" panose="020F0704030504030204" pitchFamily="34" charset="0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8" name="Google Shape;272;p35"/>
          <p:cNvSpPr/>
          <p:nvPr/>
        </p:nvSpPr>
        <p:spPr>
          <a:xfrm>
            <a:off x="2071800" y="3880080"/>
            <a:ext cx="4960800" cy="79560"/>
          </a:xfrm>
          <a:custGeom>
            <a:avLst/>
            <a:gdLst>
              <a:gd name="textAreaLeft" fmla="*/ 0 w 4960800"/>
              <a:gd name="textAreaRight" fmla="*/ 4961160 w 4960800"/>
              <a:gd name="textAreaTop" fmla="*/ 0 h 79560"/>
              <a:gd name="textAreaBottom" fmla="*/ 79920 h 79560"/>
            </a:gdLst>
            <a:ahLst/>
            <a:cxnLst/>
            <a:rect l="textAreaLeft" t="textAreaTop" r="textAreaRight" b="textAreaBottom"/>
            <a:pathLst>
              <a:path w="2928" h="86">
                <a:moveTo>
                  <a:pt x="144" y="86"/>
                </a:moveTo>
                <a:cubicBezTo>
                  <a:pt x="99" y="86"/>
                  <a:pt x="53" y="86"/>
                  <a:pt x="8" y="86"/>
                </a:cubicBezTo>
                <a:cubicBezTo>
                  <a:pt x="3" y="86"/>
                  <a:pt x="0" y="83"/>
                  <a:pt x="0" y="78"/>
                </a:cubicBezTo>
                <a:cubicBezTo>
                  <a:pt x="0" y="74"/>
                  <a:pt x="4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53" y="70"/>
                  <a:pt x="99" y="70"/>
                  <a:pt x="144" y="70"/>
                </a:cubicBezTo>
                <a:cubicBezTo>
                  <a:pt x="1066" y="70"/>
                  <a:pt x="1999" y="47"/>
                  <a:pt x="2919" y="0"/>
                </a:cubicBezTo>
                <a:cubicBezTo>
                  <a:pt x="2924" y="0"/>
                  <a:pt x="2927" y="3"/>
                  <a:pt x="2928" y="8"/>
                </a:cubicBezTo>
                <a:cubicBezTo>
                  <a:pt x="2928" y="12"/>
                  <a:pt x="2925" y="16"/>
                  <a:pt x="2920" y="16"/>
                </a:cubicBezTo>
                <a:cubicBezTo>
                  <a:pt x="2000" y="63"/>
                  <a:pt x="1067" y="86"/>
                  <a:pt x="144" y="86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495C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43940" y="236220"/>
            <a:ext cx="6668340" cy="10744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400" b="1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JavaScript Overview</a:t>
            </a:r>
            <a:endParaRPr lang="fr-FR" sz="5400" b="1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06" y="1379538"/>
            <a:ext cx="2806700" cy="250054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04900" y="1486080"/>
            <a:ext cx="3800100" cy="708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1" spc="-1" dirty="0" smtClean="0">
                <a:solidFill>
                  <a:schemeClr val="dk1"/>
                </a:solidFill>
              </a:rPr>
              <a:t>To-Do-List</a:t>
            </a:r>
            <a:r>
              <a:rPr lang="fr-FR" sz="2400" b="1" strike="noStrike" spc="-1" dirty="0" smtClean="0">
                <a:solidFill>
                  <a:schemeClr val="dk1"/>
                </a:solidFill>
              </a:rPr>
              <a:t> </a:t>
            </a:r>
            <a:r>
              <a:rPr lang="fr-FR" sz="2400" b="1" strike="noStrike" spc="-1" dirty="0" err="1" smtClean="0">
                <a:solidFill>
                  <a:schemeClr val="dk1"/>
                </a:solidFill>
              </a:rPr>
              <a:t>project</a:t>
            </a:r>
            <a:endParaRPr lang="fr-FR" sz="2400" b="1" strike="noStrike" spc="-1" dirty="0">
              <a:solidFill>
                <a:schemeClr val="dk1"/>
              </a:solidFill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762120" y="2293620"/>
            <a:ext cx="4142880" cy="15349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142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 smtClean="0">
                <a:solidFill>
                  <a:srgbClr val="000000"/>
                </a:solidFill>
                <a:latin typeface="OpenSymbol"/>
              </a:rPr>
              <a:t>To-Do List project is a simple web application where users can add, mark as completed, and delete tasks. It helps in task management and productivity improvement.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03" name="Google Shape;794;p6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20" y="1135380"/>
            <a:ext cx="4068720" cy="3389007"/>
          </a:xfrm>
          <a:prstGeom prst="rect">
            <a:avLst/>
          </a:prstGeom>
          <a:ln w="0">
            <a:noFill/>
          </a:ln>
        </p:spPr>
      </p:pic>
      <p:sp>
        <p:nvSpPr>
          <p:cNvPr id="204" name="Google Shape;795;p68"/>
          <p:cNvSpPr/>
          <p:nvPr/>
        </p:nvSpPr>
        <p:spPr>
          <a:xfrm rot="14955000" flipH="1">
            <a:off x="6215760" y="3619800"/>
            <a:ext cx="615240" cy="325800"/>
          </a:xfrm>
          <a:custGeom>
            <a:avLst/>
            <a:gdLst>
              <a:gd name="textAreaLeft" fmla="*/ -360 w 615240"/>
              <a:gd name="textAreaRight" fmla="*/ 615240 w 615240"/>
              <a:gd name="textAreaTop" fmla="*/ 0 h 325800"/>
              <a:gd name="textAreaBottom" fmla="*/ 326160 h 325800"/>
            </a:gdLst>
            <a:ahLst/>
            <a:cxnLst/>
            <a:rect l="textAreaLeft" t="textAreaTop" r="textAreaRight" b="textAreaBottom"/>
            <a:pathLst>
              <a:path w="52425" h="27777">
                <a:moveTo>
                  <a:pt x="7697" y="0"/>
                </a:moveTo>
                <a:cubicBezTo>
                  <a:pt x="7473" y="119"/>
                  <a:pt x="7314" y="172"/>
                  <a:pt x="7143" y="172"/>
                </a:cubicBezTo>
                <a:cubicBezTo>
                  <a:pt x="6879" y="172"/>
                  <a:pt x="6654" y="119"/>
                  <a:pt x="6430" y="53"/>
                </a:cubicBezTo>
                <a:cubicBezTo>
                  <a:pt x="6100" y="172"/>
                  <a:pt x="5770" y="172"/>
                  <a:pt x="5440" y="172"/>
                </a:cubicBezTo>
                <a:cubicBezTo>
                  <a:pt x="5228" y="172"/>
                  <a:pt x="4951" y="172"/>
                  <a:pt x="4727" y="119"/>
                </a:cubicBezTo>
                <a:cubicBezTo>
                  <a:pt x="4450" y="172"/>
                  <a:pt x="4238" y="277"/>
                  <a:pt x="3961" y="277"/>
                </a:cubicBezTo>
                <a:cubicBezTo>
                  <a:pt x="3790" y="277"/>
                  <a:pt x="3631" y="225"/>
                  <a:pt x="3459" y="119"/>
                </a:cubicBezTo>
                <a:cubicBezTo>
                  <a:pt x="2918" y="277"/>
                  <a:pt x="2364" y="449"/>
                  <a:pt x="1756" y="608"/>
                </a:cubicBezTo>
                <a:cubicBezTo>
                  <a:pt x="1268" y="1162"/>
                  <a:pt x="212" y="832"/>
                  <a:pt x="1" y="1769"/>
                </a:cubicBezTo>
                <a:cubicBezTo>
                  <a:pt x="53" y="2258"/>
                  <a:pt x="383" y="2641"/>
                  <a:pt x="819" y="2918"/>
                </a:cubicBezTo>
                <a:cubicBezTo>
                  <a:pt x="1202" y="2918"/>
                  <a:pt x="1651" y="2865"/>
                  <a:pt x="2086" y="2865"/>
                </a:cubicBezTo>
                <a:cubicBezTo>
                  <a:pt x="2311" y="2759"/>
                  <a:pt x="2588" y="2588"/>
                  <a:pt x="2852" y="2588"/>
                </a:cubicBezTo>
                <a:cubicBezTo>
                  <a:pt x="2918" y="2588"/>
                  <a:pt x="3024" y="2641"/>
                  <a:pt x="3077" y="2641"/>
                </a:cubicBezTo>
                <a:cubicBezTo>
                  <a:pt x="3459" y="2588"/>
                  <a:pt x="3790" y="2535"/>
                  <a:pt x="4172" y="2535"/>
                </a:cubicBezTo>
                <a:cubicBezTo>
                  <a:pt x="4397" y="2535"/>
                  <a:pt x="4568" y="2588"/>
                  <a:pt x="4780" y="2641"/>
                </a:cubicBezTo>
                <a:cubicBezTo>
                  <a:pt x="5110" y="2535"/>
                  <a:pt x="5387" y="2482"/>
                  <a:pt x="5717" y="2482"/>
                </a:cubicBezTo>
                <a:cubicBezTo>
                  <a:pt x="5994" y="2482"/>
                  <a:pt x="6219" y="2535"/>
                  <a:pt x="6483" y="2588"/>
                </a:cubicBezTo>
                <a:cubicBezTo>
                  <a:pt x="6707" y="2535"/>
                  <a:pt x="6931" y="2482"/>
                  <a:pt x="7143" y="2482"/>
                </a:cubicBezTo>
                <a:cubicBezTo>
                  <a:pt x="7420" y="2482"/>
                  <a:pt x="7750" y="2535"/>
                  <a:pt x="8027" y="2641"/>
                </a:cubicBezTo>
                <a:lnTo>
                  <a:pt x="8357" y="2641"/>
                </a:lnTo>
                <a:cubicBezTo>
                  <a:pt x="9123" y="2641"/>
                  <a:pt x="9849" y="2693"/>
                  <a:pt x="10562" y="3089"/>
                </a:cubicBezTo>
                <a:cubicBezTo>
                  <a:pt x="11658" y="3195"/>
                  <a:pt x="12872" y="3142"/>
                  <a:pt x="13915" y="3684"/>
                </a:cubicBezTo>
                <a:cubicBezTo>
                  <a:pt x="15183" y="3908"/>
                  <a:pt x="16450" y="4132"/>
                  <a:pt x="17598" y="4792"/>
                </a:cubicBezTo>
                <a:lnTo>
                  <a:pt x="18311" y="4792"/>
                </a:lnTo>
                <a:cubicBezTo>
                  <a:pt x="18536" y="4792"/>
                  <a:pt x="18760" y="4845"/>
                  <a:pt x="18866" y="5070"/>
                </a:cubicBezTo>
                <a:cubicBezTo>
                  <a:pt x="19631" y="5334"/>
                  <a:pt x="20344" y="5558"/>
                  <a:pt x="21123" y="5783"/>
                </a:cubicBezTo>
                <a:lnTo>
                  <a:pt x="21229" y="5783"/>
                </a:lnTo>
                <a:cubicBezTo>
                  <a:pt x="21400" y="5783"/>
                  <a:pt x="21559" y="5888"/>
                  <a:pt x="21665" y="5994"/>
                </a:cubicBezTo>
                <a:cubicBezTo>
                  <a:pt x="22219" y="6113"/>
                  <a:pt x="22826" y="6165"/>
                  <a:pt x="23209" y="6720"/>
                </a:cubicBezTo>
                <a:cubicBezTo>
                  <a:pt x="24146" y="6825"/>
                  <a:pt x="25031" y="7156"/>
                  <a:pt x="25744" y="7763"/>
                </a:cubicBezTo>
                <a:cubicBezTo>
                  <a:pt x="26510" y="7974"/>
                  <a:pt x="27170" y="8304"/>
                  <a:pt x="27777" y="8806"/>
                </a:cubicBezTo>
                <a:cubicBezTo>
                  <a:pt x="28490" y="9030"/>
                  <a:pt x="29150" y="9241"/>
                  <a:pt x="29652" y="9901"/>
                </a:cubicBezTo>
                <a:cubicBezTo>
                  <a:pt x="30193" y="9954"/>
                  <a:pt x="30642" y="10126"/>
                  <a:pt x="30906" y="10562"/>
                </a:cubicBezTo>
                <a:cubicBezTo>
                  <a:pt x="31513" y="10680"/>
                  <a:pt x="31896" y="11063"/>
                  <a:pt x="32292" y="11446"/>
                </a:cubicBezTo>
                <a:lnTo>
                  <a:pt x="32397" y="11446"/>
                </a:lnTo>
                <a:lnTo>
                  <a:pt x="32397" y="11552"/>
                </a:lnTo>
                <a:cubicBezTo>
                  <a:pt x="33110" y="11723"/>
                  <a:pt x="33546" y="12212"/>
                  <a:pt x="34048" y="12661"/>
                </a:cubicBezTo>
                <a:cubicBezTo>
                  <a:pt x="34048" y="12661"/>
                  <a:pt x="34100" y="12713"/>
                  <a:pt x="34153" y="12713"/>
                </a:cubicBezTo>
                <a:cubicBezTo>
                  <a:pt x="34866" y="12991"/>
                  <a:pt x="35421" y="13532"/>
                  <a:pt x="36028" y="14086"/>
                </a:cubicBezTo>
                <a:lnTo>
                  <a:pt x="36081" y="14086"/>
                </a:lnTo>
                <a:lnTo>
                  <a:pt x="36081" y="14192"/>
                </a:lnTo>
                <a:cubicBezTo>
                  <a:pt x="37295" y="14747"/>
                  <a:pt x="38114" y="15684"/>
                  <a:pt x="39051" y="16555"/>
                </a:cubicBezTo>
                <a:cubicBezTo>
                  <a:pt x="39381" y="16674"/>
                  <a:pt x="39658" y="16885"/>
                  <a:pt x="39817" y="17281"/>
                </a:cubicBezTo>
                <a:cubicBezTo>
                  <a:pt x="41586" y="18535"/>
                  <a:pt x="43236" y="20027"/>
                  <a:pt x="44662" y="21783"/>
                </a:cubicBezTo>
                <a:cubicBezTo>
                  <a:pt x="44767" y="21902"/>
                  <a:pt x="44886" y="22007"/>
                  <a:pt x="44939" y="22060"/>
                </a:cubicBezTo>
                <a:cubicBezTo>
                  <a:pt x="45599" y="22667"/>
                  <a:pt x="46259" y="23222"/>
                  <a:pt x="46642" y="23988"/>
                </a:cubicBezTo>
                <a:lnTo>
                  <a:pt x="46642" y="24040"/>
                </a:lnTo>
                <a:cubicBezTo>
                  <a:pt x="46642" y="24318"/>
                  <a:pt x="46972" y="24753"/>
                  <a:pt x="46312" y="24872"/>
                </a:cubicBezTo>
                <a:cubicBezTo>
                  <a:pt x="45824" y="24925"/>
                  <a:pt x="45322" y="25136"/>
                  <a:pt x="44833" y="25255"/>
                </a:cubicBezTo>
                <a:cubicBezTo>
                  <a:pt x="44173" y="25743"/>
                  <a:pt x="43183" y="25968"/>
                  <a:pt x="43289" y="27064"/>
                </a:cubicBezTo>
                <a:cubicBezTo>
                  <a:pt x="43513" y="27288"/>
                  <a:pt x="43777" y="27565"/>
                  <a:pt x="44054" y="27777"/>
                </a:cubicBezTo>
                <a:cubicBezTo>
                  <a:pt x="44833" y="27671"/>
                  <a:pt x="45599" y="27565"/>
                  <a:pt x="46365" y="27513"/>
                </a:cubicBezTo>
                <a:cubicBezTo>
                  <a:pt x="46866" y="27288"/>
                  <a:pt x="47355" y="27182"/>
                  <a:pt x="47909" y="27182"/>
                </a:cubicBezTo>
                <a:lnTo>
                  <a:pt x="48345" y="27182"/>
                </a:lnTo>
                <a:cubicBezTo>
                  <a:pt x="48622" y="27116"/>
                  <a:pt x="48847" y="26958"/>
                  <a:pt x="49124" y="26958"/>
                </a:cubicBezTo>
                <a:cubicBezTo>
                  <a:pt x="49177" y="26958"/>
                  <a:pt x="49282" y="26958"/>
                  <a:pt x="49335" y="27011"/>
                </a:cubicBezTo>
                <a:cubicBezTo>
                  <a:pt x="49612" y="26958"/>
                  <a:pt x="49837" y="26958"/>
                  <a:pt x="50048" y="26958"/>
                </a:cubicBezTo>
                <a:cubicBezTo>
                  <a:pt x="50325" y="26958"/>
                  <a:pt x="50602" y="26958"/>
                  <a:pt x="50880" y="27116"/>
                </a:cubicBezTo>
                <a:cubicBezTo>
                  <a:pt x="51487" y="27011"/>
                  <a:pt x="52147" y="27011"/>
                  <a:pt x="52424" y="26245"/>
                </a:cubicBezTo>
                <a:cubicBezTo>
                  <a:pt x="52028" y="25532"/>
                  <a:pt x="51645" y="24806"/>
                  <a:pt x="51263" y="24093"/>
                </a:cubicBezTo>
                <a:cubicBezTo>
                  <a:pt x="51038" y="23658"/>
                  <a:pt x="50774" y="23275"/>
                  <a:pt x="50880" y="22720"/>
                </a:cubicBezTo>
                <a:cubicBezTo>
                  <a:pt x="50497" y="21902"/>
                  <a:pt x="50602" y="21017"/>
                  <a:pt x="50708" y="20133"/>
                </a:cubicBezTo>
                <a:lnTo>
                  <a:pt x="50708" y="19803"/>
                </a:lnTo>
                <a:cubicBezTo>
                  <a:pt x="50602" y="19143"/>
                  <a:pt x="50985" y="18271"/>
                  <a:pt x="50167" y="17822"/>
                </a:cubicBezTo>
                <a:cubicBezTo>
                  <a:pt x="50114" y="17822"/>
                  <a:pt x="49995" y="17770"/>
                  <a:pt x="49890" y="17770"/>
                </a:cubicBezTo>
                <a:cubicBezTo>
                  <a:pt x="48728" y="18377"/>
                  <a:pt x="48899" y="19526"/>
                  <a:pt x="48794" y="20582"/>
                </a:cubicBezTo>
                <a:cubicBezTo>
                  <a:pt x="48728" y="21242"/>
                  <a:pt x="48728" y="21836"/>
                  <a:pt x="48675" y="22562"/>
                </a:cubicBezTo>
                <a:cubicBezTo>
                  <a:pt x="48015" y="22166"/>
                  <a:pt x="47579" y="21730"/>
                  <a:pt x="47355" y="21123"/>
                </a:cubicBezTo>
                <a:lnTo>
                  <a:pt x="47249" y="21070"/>
                </a:lnTo>
                <a:lnTo>
                  <a:pt x="47249" y="20964"/>
                </a:lnTo>
                <a:cubicBezTo>
                  <a:pt x="44503" y="18377"/>
                  <a:pt x="41691" y="15789"/>
                  <a:pt x="38945" y="13149"/>
                </a:cubicBezTo>
                <a:cubicBezTo>
                  <a:pt x="38774" y="13043"/>
                  <a:pt x="38668" y="12991"/>
                  <a:pt x="38563" y="12872"/>
                </a:cubicBezTo>
                <a:cubicBezTo>
                  <a:pt x="37295" y="11935"/>
                  <a:pt x="36028" y="11010"/>
                  <a:pt x="34813" y="10126"/>
                </a:cubicBezTo>
                <a:cubicBezTo>
                  <a:pt x="34655" y="10020"/>
                  <a:pt x="34536" y="9901"/>
                  <a:pt x="34430" y="9849"/>
                </a:cubicBezTo>
                <a:cubicBezTo>
                  <a:pt x="33770" y="9690"/>
                  <a:pt x="33335" y="9189"/>
                  <a:pt x="32780" y="8753"/>
                </a:cubicBezTo>
                <a:lnTo>
                  <a:pt x="32833" y="8753"/>
                </a:lnTo>
                <a:lnTo>
                  <a:pt x="29374" y="6773"/>
                </a:lnTo>
                <a:cubicBezTo>
                  <a:pt x="28661" y="6548"/>
                  <a:pt x="28001" y="6218"/>
                  <a:pt x="27394" y="5783"/>
                </a:cubicBezTo>
                <a:cubicBezTo>
                  <a:pt x="26787" y="5611"/>
                  <a:pt x="26179" y="5334"/>
                  <a:pt x="25691" y="4898"/>
                </a:cubicBezTo>
                <a:cubicBezTo>
                  <a:pt x="24754" y="4621"/>
                  <a:pt x="23869" y="4344"/>
                  <a:pt x="23051" y="3750"/>
                </a:cubicBezTo>
                <a:cubicBezTo>
                  <a:pt x="22879" y="3684"/>
                  <a:pt x="22721" y="3631"/>
                  <a:pt x="22496" y="3631"/>
                </a:cubicBezTo>
                <a:cubicBezTo>
                  <a:pt x="21836" y="3472"/>
                  <a:pt x="21123" y="3353"/>
                  <a:pt x="20569" y="2918"/>
                </a:cubicBezTo>
                <a:cubicBezTo>
                  <a:pt x="18641" y="2363"/>
                  <a:pt x="16714" y="1875"/>
                  <a:pt x="14800" y="1320"/>
                </a:cubicBezTo>
                <a:cubicBezTo>
                  <a:pt x="12925" y="938"/>
                  <a:pt x="10998" y="779"/>
                  <a:pt x="9189" y="119"/>
                </a:cubicBezTo>
                <a:cubicBezTo>
                  <a:pt x="8687" y="53"/>
                  <a:pt x="8199" y="53"/>
                  <a:pt x="769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 idx="4294967295"/>
          </p:nvPr>
        </p:nvSpPr>
        <p:spPr>
          <a:xfrm>
            <a:off x="662940" y="2134235"/>
            <a:ext cx="7307580" cy="8445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900" b="0" strike="noStrike" spc="-1" dirty="0" smtClean="0">
                <a:solidFill>
                  <a:schemeClr val="dk1"/>
                </a:solidFill>
                <a:latin typeface="Berlin Sans FB Demi" panose="020E0802020502020306" pitchFamily="34" charset="0"/>
                <a:ea typeface="Raleway Black"/>
              </a:rPr>
              <a:t>Thank you </a:t>
            </a:r>
            <a:r>
              <a:rPr lang="en-US" sz="4900" spc="-1" dirty="0" smtClean="0">
                <a:solidFill>
                  <a:schemeClr val="dk1"/>
                </a:solidFill>
                <a:latin typeface="Berlin Sans FB Demi" panose="020E0802020502020306" pitchFamily="34" charset="0"/>
                <a:ea typeface="Raleway Black"/>
              </a:rPr>
              <a:t>for Listening</a:t>
            </a:r>
            <a:r>
              <a:rPr lang="en" sz="4900" spc="-1" dirty="0" smtClean="0">
                <a:solidFill>
                  <a:schemeClr val="dk1"/>
                </a:solidFill>
                <a:latin typeface="Berlin Sans FB Demi" panose="020E0802020502020306" pitchFamily="34" charset="0"/>
                <a:ea typeface="Raleway Black"/>
              </a:rPr>
              <a:t>! </a:t>
            </a:r>
            <a:r>
              <a:rPr lang="en" dirty="0" smtClean="0">
                <a:solidFill>
                  <a:schemeClr val="bg2">
                    <a:lumMod val="50000"/>
                  </a:schemeClr>
                </a:solidFill>
              </a:rPr>
              <a:t>😍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 idx="4294967295"/>
          </p:nvPr>
        </p:nvSpPr>
        <p:spPr>
          <a:xfrm>
            <a:off x="0" y="587375"/>
            <a:ext cx="4595813" cy="6016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 smtClean="0"/>
              <a:t>What is JavaScript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 idx="4294967295"/>
          </p:nvPr>
        </p:nvSpPr>
        <p:spPr>
          <a:xfrm>
            <a:off x="0" y="1135063"/>
            <a:ext cx="5143500" cy="40084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142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OpenSymbol"/>
              </a:rPr>
              <a:t>JavaScript</a:t>
            </a:r>
            <a:r>
              <a:rPr lang="en-US" sz="1200" spc="-1" dirty="0">
                <a:solidFill>
                  <a:srgbClr val="000000"/>
                </a:solidFill>
                <a:latin typeface="OpenSymbol"/>
              </a:rPr>
              <a:t> is a modern programming language used to make web pages interactive </a:t>
            </a:r>
            <a:endParaRPr lang="en-US" sz="1200" spc="-1" dirty="0" smtClean="0">
              <a:solidFill>
                <a:srgbClr val="000000"/>
              </a:solidFill>
              <a:latin typeface="OpenSymbol"/>
            </a:endParaRPr>
          </a:p>
          <a:p>
            <a:pPr marL="457200" indent="-31428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OpenSymbol"/>
              </a:rPr>
              <a:t>History of </a:t>
            </a:r>
            <a:r>
              <a:rPr lang="en-US" sz="1200" b="1" spc="-1" dirty="0" err="1" smtClean="0">
                <a:solidFill>
                  <a:srgbClr val="000000"/>
                </a:solidFill>
                <a:latin typeface="OpenSymbol"/>
              </a:rPr>
              <a:t>JavaScript:It</a:t>
            </a:r>
            <a:r>
              <a:rPr lang="en-US" sz="1200" b="1" spc="-1" dirty="0" smtClean="0">
                <a:solidFill>
                  <a:srgbClr val="000000"/>
                </a:solidFill>
                <a:latin typeface="OpenSymbol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OpenSymbol"/>
              </a:rPr>
              <a:t>was first created in 1995 by Brendan Eich while working at a company called </a:t>
            </a:r>
            <a:r>
              <a:rPr lang="en-US" sz="1200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Symbol"/>
              </a:rPr>
              <a:t>Netscape</a:t>
            </a:r>
            <a:r>
              <a:rPr lang="en-US" sz="1200" spc="-1" dirty="0" err="1">
                <a:solidFill>
                  <a:srgbClr val="000000"/>
                </a:solidFill>
                <a:latin typeface="OpenSymbol"/>
              </a:rPr>
              <a:t>.At</a:t>
            </a:r>
            <a:r>
              <a:rPr lang="en-US" sz="1200" spc="-1" dirty="0">
                <a:solidFill>
                  <a:srgbClr val="000000"/>
                </a:solidFill>
                <a:latin typeface="OpenSymbol"/>
              </a:rPr>
              <a:t> first, it was called </a:t>
            </a:r>
            <a:r>
              <a:rPr lang="en-US" sz="1200" b="1" spc="-1" dirty="0">
                <a:solidFill>
                  <a:srgbClr val="000000"/>
                </a:solidFill>
                <a:latin typeface="OpenSymbol"/>
              </a:rPr>
              <a:t>Mocha</a:t>
            </a:r>
            <a:r>
              <a:rPr lang="en-US" sz="1200" spc="-1" dirty="0">
                <a:solidFill>
                  <a:srgbClr val="000000"/>
                </a:solidFill>
                <a:latin typeface="OpenSymbol"/>
              </a:rPr>
              <a:t> and </a:t>
            </a:r>
            <a:r>
              <a:rPr lang="en-US" sz="1200" b="1" spc="-1" dirty="0" err="1" smtClean="0">
                <a:solidFill>
                  <a:srgbClr val="000000"/>
                </a:solidFill>
                <a:latin typeface="OpenSymbol"/>
              </a:rPr>
              <a:t>LiveScript</a:t>
            </a:r>
            <a:r>
              <a:rPr lang="en-US" sz="1200" spc="-1" dirty="0" smtClean="0">
                <a:solidFill>
                  <a:srgbClr val="000000"/>
                </a:solidFill>
                <a:latin typeface="OpenSymbol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OpenSymbol"/>
              </a:rPr>
              <a:t>before finally being renamed to JavaScript</a:t>
            </a:r>
            <a:r>
              <a:rPr lang="en-US" sz="1200" spc="-1" dirty="0" smtClean="0">
                <a:solidFill>
                  <a:srgbClr val="000000"/>
                </a:solidFill>
                <a:latin typeface="OpenSymbol"/>
              </a:rPr>
              <a:t>.</a:t>
            </a:r>
          </a:p>
          <a:p>
            <a:pPr marL="457200" indent="-31428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200" b="1" spc="-1" dirty="0" smtClean="0">
                <a:solidFill>
                  <a:srgbClr val="000000"/>
                </a:solidFill>
                <a:latin typeface="OpenSymbol"/>
              </a:rPr>
              <a:t>How </a:t>
            </a:r>
            <a:r>
              <a:rPr lang="en-US" sz="1200" b="1" spc="-1" dirty="0">
                <a:solidFill>
                  <a:srgbClr val="000000"/>
                </a:solidFill>
                <a:latin typeface="OpenSymbol"/>
              </a:rPr>
              <a:t>JavaScript </a:t>
            </a:r>
            <a:r>
              <a:rPr lang="en-US" sz="1200" b="1" spc="-1" dirty="0" smtClean="0">
                <a:solidFill>
                  <a:srgbClr val="000000"/>
                </a:solidFill>
                <a:latin typeface="OpenSymbol"/>
              </a:rPr>
              <a:t>Works:</a:t>
            </a:r>
          </a:p>
          <a:p>
            <a:pPr marL="457200" indent="-3142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 smtClean="0">
                <a:solidFill>
                  <a:srgbClr val="000000"/>
                </a:solidFill>
                <a:latin typeface="OpenSymbol"/>
              </a:rPr>
              <a:t>        It runs directly inside web browsers like Chrome, </a:t>
            </a:r>
            <a:r>
              <a:rPr lang="en-US" sz="1200" spc="-1" dirty="0" smtClean="0">
                <a:solidFill>
                  <a:srgbClr val="000000"/>
                </a:solidFill>
                <a:latin typeface="OpenSymbol"/>
              </a:rPr>
              <a:t>Firefox.               </a:t>
            </a:r>
            <a:r>
              <a:rPr lang="en-US" sz="1200" spc="-1" dirty="0" smtClean="0">
                <a:solidFill>
                  <a:srgbClr val="000000"/>
                </a:solidFill>
                <a:latin typeface="OpenSymbol"/>
              </a:rPr>
              <a:t>It can change and update HTML and CSS on a website to create new and interactive features.</a:t>
            </a:r>
          </a:p>
          <a:p>
            <a:pPr marL="457200" indent="-31428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1200" b="1" spc="-1" dirty="0" smtClean="0">
                <a:solidFill>
                  <a:srgbClr val="000000"/>
                </a:solidFill>
                <a:latin typeface="OpenSymbol"/>
              </a:rPr>
              <a:t>Common Uses of JavaScript:</a:t>
            </a:r>
          </a:p>
          <a:p>
            <a:pPr marL="457200" indent="-31428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200" spc="-1" dirty="0" smtClean="0">
                <a:solidFill>
                  <a:srgbClr val="000000"/>
                </a:solidFill>
                <a:latin typeface="OpenSymbol"/>
              </a:rPr>
              <a:t>Animations: Making websites look cool and interactive with moving visuals.</a:t>
            </a:r>
          </a:p>
          <a:p>
            <a:pPr marL="457200" indent="-31428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200" spc="-1" dirty="0" smtClean="0">
                <a:solidFill>
                  <a:srgbClr val="000000"/>
                </a:solidFill>
                <a:latin typeface="OpenSymbol"/>
              </a:rPr>
              <a:t>Form Validation: Checking if the information users enter in forms is correct before submitting.</a:t>
            </a:r>
          </a:p>
          <a:p>
            <a:pPr marL="457200" indent="-31428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200" spc="-1" dirty="0" smtClean="0">
                <a:solidFill>
                  <a:srgbClr val="000000"/>
                </a:solidFill>
                <a:latin typeface="OpenSymbol"/>
              </a:rPr>
              <a:t>Dynamic Content: Creating interactive buttons and menus</a:t>
            </a:r>
          </a:p>
        </p:txBody>
      </p:sp>
      <p:pic>
        <p:nvPicPr>
          <p:cNvPr id="171" name="Google Shape;794;p6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560" y="899160"/>
            <a:ext cx="3799440" cy="3583020"/>
          </a:xfrm>
          <a:prstGeom prst="rect">
            <a:avLst/>
          </a:prstGeom>
          <a:ln w="0">
            <a:noFill/>
          </a:ln>
        </p:spPr>
      </p:pic>
      <p:sp>
        <p:nvSpPr>
          <p:cNvPr id="172" name="Google Shape;795;p68"/>
          <p:cNvSpPr/>
          <p:nvPr/>
        </p:nvSpPr>
        <p:spPr>
          <a:xfrm rot="14955000" flipH="1">
            <a:off x="6215760" y="3619800"/>
            <a:ext cx="615240" cy="325800"/>
          </a:xfrm>
          <a:custGeom>
            <a:avLst/>
            <a:gdLst>
              <a:gd name="textAreaLeft" fmla="*/ -360 w 615240"/>
              <a:gd name="textAreaRight" fmla="*/ 615240 w 615240"/>
              <a:gd name="textAreaTop" fmla="*/ 0 h 325800"/>
              <a:gd name="textAreaBottom" fmla="*/ 326160 h 325800"/>
            </a:gdLst>
            <a:ahLst/>
            <a:cxnLst/>
            <a:rect l="textAreaLeft" t="textAreaTop" r="textAreaRight" b="textAreaBottom"/>
            <a:pathLst>
              <a:path w="52425" h="27777">
                <a:moveTo>
                  <a:pt x="7697" y="0"/>
                </a:moveTo>
                <a:cubicBezTo>
                  <a:pt x="7473" y="119"/>
                  <a:pt x="7314" y="172"/>
                  <a:pt x="7143" y="172"/>
                </a:cubicBezTo>
                <a:cubicBezTo>
                  <a:pt x="6879" y="172"/>
                  <a:pt x="6654" y="119"/>
                  <a:pt x="6430" y="53"/>
                </a:cubicBezTo>
                <a:cubicBezTo>
                  <a:pt x="6100" y="172"/>
                  <a:pt x="5770" y="172"/>
                  <a:pt x="5440" y="172"/>
                </a:cubicBezTo>
                <a:cubicBezTo>
                  <a:pt x="5228" y="172"/>
                  <a:pt x="4951" y="172"/>
                  <a:pt x="4727" y="119"/>
                </a:cubicBezTo>
                <a:cubicBezTo>
                  <a:pt x="4450" y="172"/>
                  <a:pt x="4238" y="277"/>
                  <a:pt x="3961" y="277"/>
                </a:cubicBezTo>
                <a:cubicBezTo>
                  <a:pt x="3790" y="277"/>
                  <a:pt x="3631" y="225"/>
                  <a:pt x="3459" y="119"/>
                </a:cubicBezTo>
                <a:cubicBezTo>
                  <a:pt x="2918" y="277"/>
                  <a:pt x="2364" y="449"/>
                  <a:pt x="1756" y="608"/>
                </a:cubicBezTo>
                <a:cubicBezTo>
                  <a:pt x="1268" y="1162"/>
                  <a:pt x="212" y="832"/>
                  <a:pt x="1" y="1769"/>
                </a:cubicBezTo>
                <a:cubicBezTo>
                  <a:pt x="53" y="2258"/>
                  <a:pt x="383" y="2641"/>
                  <a:pt x="819" y="2918"/>
                </a:cubicBezTo>
                <a:cubicBezTo>
                  <a:pt x="1202" y="2918"/>
                  <a:pt x="1651" y="2865"/>
                  <a:pt x="2086" y="2865"/>
                </a:cubicBezTo>
                <a:cubicBezTo>
                  <a:pt x="2311" y="2759"/>
                  <a:pt x="2588" y="2588"/>
                  <a:pt x="2852" y="2588"/>
                </a:cubicBezTo>
                <a:cubicBezTo>
                  <a:pt x="2918" y="2588"/>
                  <a:pt x="3024" y="2641"/>
                  <a:pt x="3077" y="2641"/>
                </a:cubicBezTo>
                <a:cubicBezTo>
                  <a:pt x="3459" y="2588"/>
                  <a:pt x="3790" y="2535"/>
                  <a:pt x="4172" y="2535"/>
                </a:cubicBezTo>
                <a:cubicBezTo>
                  <a:pt x="4397" y="2535"/>
                  <a:pt x="4568" y="2588"/>
                  <a:pt x="4780" y="2641"/>
                </a:cubicBezTo>
                <a:cubicBezTo>
                  <a:pt x="5110" y="2535"/>
                  <a:pt x="5387" y="2482"/>
                  <a:pt x="5717" y="2482"/>
                </a:cubicBezTo>
                <a:cubicBezTo>
                  <a:pt x="5994" y="2482"/>
                  <a:pt x="6219" y="2535"/>
                  <a:pt x="6483" y="2588"/>
                </a:cubicBezTo>
                <a:cubicBezTo>
                  <a:pt x="6707" y="2535"/>
                  <a:pt x="6931" y="2482"/>
                  <a:pt x="7143" y="2482"/>
                </a:cubicBezTo>
                <a:cubicBezTo>
                  <a:pt x="7420" y="2482"/>
                  <a:pt x="7750" y="2535"/>
                  <a:pt x="8027" y="2641"/>
                </a:cubicBezTo>
                <a:lnTo>
                  <a:pt x="8357" y="2641"/>
                </a:lnTo>
                <a:cubicBezTo>
                  <a:pt x="9123" y="2641"/>
                  <a:pt x="9849" y="2693"/>
                  <a:pt x="10562" y="3089"/>
                </a:cubicBezTo>
                <a:cubicBezTo>
                  <a:pt x="11658" y="3195"/>
                  <a:pt x="12872" y="3142"/>
                  <a:pt x="13915" y="3684"/>
                </a:cubicBezTo>
                <a:cubicBezTo>
                  <a:pt x="15183" y="3908"/>
                  <a:pt x="16450" y="4132"/>
                  <a:pt x="17598" y="4792"/>
                </a:cubicBezTo>
                <a:lnTo>
                  <a:pt x="18311" y="4792"/>
                </a:lnTo>
                <a:cubicBezTo>
                  <a:pt x="18536" y="4792"/>
                  <a:pt x="18760" y="4845"/>
                  <a:pt x="18866" y="5070"/>
                </a:cubicBezTo>
                <a:cubicBezTo>
                  <a:pt x="19631" y="5334"/>
                  <a:pt x="20344" y="5558"/>
                  <a:pt x="21123" y="5783"/>
                </a:cubicBezTo>
                <a:lnTo>
                  <a:pt x="21229" y="5783"/>
                </a:lnTo>
                <a:cubicBezTo>
                  <a:pt x="21400" y="5783"/>
                  <a:pt x="21559" y="5888"/>
                  <a:pt x="21665" y="5994"/>
                </a:cubicBezTo>
                <a:cubicBezTo>
                  <a:pt x="22219" y="6113"/>
                  <a:pt x="22826" y="6165"/>
                  <a:pt x="23209" y="6720"/>
                </a:cubicBezTo>
                <a:cubicBezTo>
                  <a:pt x="24146" y="6825"/>
                  <a:pt x="25031" y="7156"/>
                  <a:pt x="25744" y="7763"/>
                </a:cubicBezTo>
                <a:cubicBezTo>
                  <a:pt x="26510" y="7974"/>
                  <a:pt x="27170" y="8304"/>
                  <a:pt x="27777" y="8806"/>
                </a:cubicBezTo>
                <a:cubicBezTo>
                  <a:pt x="28490" y="9030"/>
                  <a:pt x="29150" y="9241"/>
                  <a:pt x="29652" y="9901"/>
                </a:cubicBezTo>
                <a:cubicBezTo>
                  <a:pt x="30193" y="9954"/>
                  <a:pt x="30642" y="10126"/>
                  <a:pt x="30906" y="10562"/>
                </a:cubicBezTo>
                <a:cubicBezTo>
                  <a:pt x="31513" y="10680"/>
                  <a:pt x="31896" y="11063"/>
                  <a:pt x="32292" y="11446"/>
                </a:cubicBezTo>
                <a:lnTo>
                  <a:pt x="32397" y="11446"/>
                </a:lnTo>
                <a:lnTo>
                  <a:pt x="32397" y="11552"/>
                </a:lnTo>
                <a:cubicBezTo>
                  <a:pt x="33110" y="11723"/>
                  <a:pt x="33546" y="12212"/>
                  <a:pt x="34048" y="12661"/>
                </a:cubicBezTo>
                <a:cubicBezTo>
                  <a:pt x="34048" y="12661"/>
                  <a:pt x="34100" y="12713"/>
                  <a:pt x="34153" y="12713"/>
                </a:cubicBezTo>
                <a:cubicBezTo>
                  <a:pt x="34866" y="12991"/>
                  <a:pt x="35421" y="13532"/>
                  <a:pt x="36028" y="14086"/>
                </a:cubicBezTo>
                <a:lnTo>
                  <a:pt x="36081" y="14086"/>
                </a:lnTo>
                <a:lnTo>
                  <a:pt x="36081" y="14192"/>
                </a:lnTo>
                <a:cubicBezTo>
                  <a:pt x="37295" y="14747"/>
                  <a:pt x="38114" y="15684"/>
                  <a:pt x="39051" y="16555"/>
                </a:cubicBezTo>
                <a:cubicBezTo>
                  <a:pt x="39381" y="16674"/>
                  <a:pt x="39658" y="16885"/>
                  <a:pt x="39817" y="17281"/>
                </a:cubicBezTo>
                <a:cubicBezTo>
                  <a:pt x="41586" y="18535"/>
                  <a:pt x="43236" y="20027"/>
                  <a:pt x="44662" y="21783"/>
                </a:cubicBezTo>
                <a:cubicBezTo>
                  <a:pt x="44767" y="21902"/>
                  <a:pt x="44886" y="22007"/>
                  <a:pt x="44939" y="22060"/>
                </a:cubicBezTo>
                <a:cubicBezTo>
                  <a:pt x="45599" y="22667"/>
                  <a:pt x="46259" y="23222"/>
                  <a:pt x="46642" y="23988"/>
                </a:cubicBezTo>
                <a:lnTo>
                  <a:pt x="46642" y="24040"/>
                </a:lnTo>
                <a:cubicBezTo>
                  <a:pt x="46642" y="24318"/>
                  <a:pt x="46972" y="24753"/>
                  <a:pt x="46312" y="24872"/>
                </a:cubicBezTo>
                <a:cubicBezTo>
                  <a:pt x="45824" y="24925"/>
                  <a:pt x="45322" y="25136"/>
                  <a:pt x="44833" y="25255"/>
                </a:cubicBezTo>
                <a:cubicBezTo>
                  <a:pt x="44173" y="25743"/>
                  <a:pt x="43183" y="25968"/>
                  <a:pt x="43289" y="27064"/>
                </a:cubicBezTo>
                <a:cubicBezTo>
                  <a:pt x="43513" y="27288"/>
                  <a:pt x="43777" y="27565"/>
                  <a:pt x="44054" y="27777"/>
                </a:cubicBezTo>
                <a:cubicBezTo>
                  <a:pt x="44833" y="27671"/>
                  <a:pt x="45599" y="27565"/>
                  <a:pt x="46365" y="27513"/>
                </a:cubicBezTo>
                <a:cubicBezTo>
                  <a:pt x="46866" y="27288"/>
                  <a:pt x="47355" y="27182"/>
                  <a:pt x="47909" y="27182"/>
                </a:cubicBezTo>
                <a:lnTo>
                  <a:pt x="48345" y="27182"/>
                </a:lnTo>
                <a:cubicBezTo>
                  <a:pt x="48622" y="27116"/>
                  <a:pt x="48847" y="26958"/>
                  <a:pt x="49124" y="26958"/>
                </a:cubicBezTo>
                <a:cubicBezTo>
                  <a:pt x="49177" y="26958"/>
                  <a:pt x="49282" y="26958"/>
                  <a:pt x="49335" y="27011"/>
                </a:cubicBezTo>
                <a:cubicBezTo>
                  <a:pt x="49612" y="26958"/>
                  <a:pt x="49837" y="26958"/>
                  <a:pt x="50048" y="26958"/>
                </a:cubicBezTo>
                <a:cubicBezTo>
                  <a:pt x="50325" y="26958"/>
                  <a:pt x="50602" y="26958"/>
                  <a:pt x="50880" y="27116"/>
                </a:cubicBezTo>
                <a:cubicBezTo>
                  <a:pt x="51487" y="27011"/>
                  <a:pt x="52147" y="27011"/>
                  <a:pt x="52424" y="26245"/>
                </a:cubicBezTo>
                <a:cubicBezTo>
                  <a:pt x="52028" y="25532"/>
                  <a:pt x="51645" y="24806"/>
                  <a:pt x="51263" y="24093"/>
                </a:cubicBezTo>
                <a:cubicBezTo>
                  <a:pt x="51038" y="23658"/>
                  <a:pt x="50774" y="23275"/>
                  <a:pt x="50880" y="22720"/>
                </a:cubicBezTo>
                <a:cubicBezTo>
                  <a:pt x="50497" y="21902"/>
                  <a:pt x="50602" y="21017"/>
                  <a:pt x="50708" y="20133"/>
                </a:cubicBezTo>
                <a:lnTo>
                  <a:pt x="50708" y="19803"/>
                </a:lnTo>
                <a:cubicBezTo>
                  <a:pt x="50602" y="19143"/>
                  <a:pt x="50985" y="18271"/>
                  <a:pt x="50167" y="17822"/>
                </a:cubicBezTo>
                <a:cubicBezTo>
                  <a:pt x="50114" y="17822"/>
                  <a:pt x="49995" y="17770"/>
                  <a:pt x="49890" y="17770"/>
                </a:cubicBezTo>
                <a:cubicBezTo>
                  <a:pt x="48728" y="18377"/>
                  <a:pt x="48899" y="19526"/>
                  <a:pt x="48794" y="20582"/>
                </a:cubicBezTo>
                <a:cubicBezTo>
                  <a:pt x="48728" y="21242"/>
                  <a:pt x="48728" y="21836"/>
                  <a:pt x="48675" y="22562"/>
                </a:cubicBezTo>
                <a:cubicBezTo>
                  <a:pt x="48015" y="22166"/>
                  <a:pt x="47579" y="21730"/>
                  <a:pt x="47355" y="21123"/>
                </a:cubicBezTo>
                <a:lnTo>
                  <a:pt x="47249" y="21070"/>
                </a:lnTo>
                <a:lnTo>
                  <a:pt x="47249" y="20964"/>
                </a:lnTo>
                <a:cubicBezTo>
                  <a:pt x="44503" y="18377"/>
                  <a:pt x="41691" y="15789"/>
                  <a:pt x="38945" y="13149"/>
                </a:cubicBezTo>
                <a:cubicBezTo>
                  <a:pt x="38774" y="13043"/>
                  <a:pt x="38668" y="12991"/>
                  <a:pt x="38563" y="12872"/>
                </a:cubicBezTo>
                <a:cubicBezTo>
                  <a:pt x="37295" y="11935"/>
                  <a:pt x="36028" y="11010"/>
                  <a:pt x="34813" y="10126"/>
                </a:cubicBezTo>
                <a:cubicBezTo>
                  <a:pt x="34655" y="10020"/>
                  <a:pt x="34536" y="9901"/>
                  <a:pt x="34430" y="9849"/>
                </a:cubicBezTo>
                <a:cubicBezTo>
                  <a:pt x="33770" y="9690"/>
                  <a:pt x="33335" y="9189"/>
                  <a:pt x="32780" y="8753"/>
                </a:cubicBezTo>
                <a:lnTo>
                  <a:pt x="32833" y="8753"/>
                </a:lnTo>
                <a:lnTo>
                  <a:pt x="29374" y="6773"/>
                </a:lnTo>
                <a:cubicBezTo>
                  <a:pt x="28661" y="6548"/>
                  <a:pt x="28001" y="6218"/>
                  <a:pt x="27394" y="5783"/>
                </a:cubicBezTo>
                <a:cubicBezTo>
                  <a:pt x="26787" y="5611"/>
                  <a:pt x="26179" y="5334"/>
                  <a:pt x="25691" y="4898"/>
                </a:cubicBezTo>
                <a:cubicBezTo>
                  <a:pt x="24754" y="4621"/>
                  <a:pt x="23869" y="4344"/>
                  <a:pt x="23051" y="3750"/>
                </a:cubicBezTo>
                <a:cubicBezTo>
                  <a:pt x="22879" y="3684"/>
                  <a:pt x="22721" y="3631"/>
                  <a:pt x="22496" y="3631"/>
                </a:cubicBezTo>
                <a:cubicBezTo>
                  <a:pt x="21836" y="3472"/>
                  <a:pt x="21123" y="3353"/>
                  <a:pt x="20569" y="2918"/>
                </a:cubicBezTo>
                <a:cubicBezTo>
                  <a:pt x="18641" y="2363"/>
                  <a:pt x="16714" y="1875"/>
                  <a:pt x="14800" y="1320"/>
                </a:cubicBezTo>
                <a:cubicBezTo>
                  <a:pt x="12925" y="938"/>
                  <a:pt x="10998" y="779"/>
                  <a:pt x="9189" y="119"/>
                </a:cubicBezTo>
                <a:cubicBezTo>
                  <a:pt x="8687" y="53"/>
                  <a:pt x="8199" y="53"/>
                  <a:pt x="769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463;p5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299" y="1897380"/>
            <a:ext cx="3948262" cy="197358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14240" y="619200"/>
            <a:ext cx="5397000" cy="12781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 smtClean="0"/>
              <a:t>Internal and external JS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714240" y="1897380"/>
            <a:ext cx="4086720" cy="25504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r>
              <a:rPr lang="en-US" sz="1400" dirty="0" smtClean="0"/>
              <a:t>JavaScript can be written inside an HTML file using the &lt;script&gt; tag within the &lt;head&gt;or &lt;body&gt;.</a:t>
            </a:r>
          </a:p>
          <a:p>
            <a:r>
              <a:rPr lang="en-US" sz="1400" dirty="0" smtClean="0"/>
              <a:t>Example:</a:t>
            </a:r>
          </a:p>
          <a:p>
            <a:r>
              <a:rPr lang="en-US" sz="1400" dirty="0" smtClean="0"/>
              <a:t>&lt;script&gt;  alert("Welcome to JavaScript!");</a:t>
            </a:r>
          </a:p>
          <a:p>
            <a:r>
              <a:rPr lang="en-US" sz="1400" dirty="0" smtClean="0"/>
              <a:t>&lt;/script&gt;</a:t>
            </a:r>
          </a:p>
          <a:p>
            <a:r>
              <a:rPr lang="en-US" sz="1400" b="1" dirty="0" smtClean="0"/>
              <a:t>External </a:t>
            </a:r>
            <a:r>
              <a:rPr lang="en-US" sz="1400" b="1" dirty="0" err="1" smtClean="0"/>
              <a:t>javascript</a:t>
            </a:r>
            <a:r>
              <a:rPr lang="en-US" sz="1400" dirty="0" err="1" smtClean="0"/>
              <a:t>:javascript</a:t>
            </a:r>
            <a:r>
              <a:rPr lang="en-US" sz="1400" dirty="0" smtClean="0"/>
              <a:t> code written in separate file with .</a:t>
            </a:r>
            <a:r>
              <a:rPr lang="en-US" sz="1400" dirty="0" err="1" smtClean="0"/>
              <a:t>js</a:t>
            </a:r>
            <a:r>
              <a:rPr lang="en-US" sz="1400" dirty="0" smtClean="0"/>
              <a:t> extension</a:t>
            </a:r>
          </a:p>
          <a:p>
            <a:r>
              <a:rPr lang="en-US" sz="1400" b="1" dirty="0" smtClean="0"/>
              <a:t>&lt;script src=“main.js”&gt;&lt;/script&gt;</a:t>
            </a:r>
          </a:p>
          <a:p>
            <a:pPr indent="0" algn="r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4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0" name="Google Shape;466;p52"/>
          <p:cNvSpPr/>
          <p:nvPr/>
        </p:nvSpPr>
        <p:spPr>
          <a:xfrm rot="14955000" flipH="1">
            <a:off x="5058000" y="2958120"/>
            <a:ext cx="615240" cy="325800"/>
          </a:xfrm>
          <a:custGeom>
            <a:avLst/>
            <a:gdLst>
              <a:gd name="textAreaLeft" fmla="*/ -360 w 615240"/>
              <a:gd name="textAreaRight" fmla="*/ 615240 w 615240"/>
              <a:gd name="textAreaTop" fmla="*/ 0 h 325800"/>
              <a:gd name="textAreaBottom" fmla="*/ 326160 h 325800"/>
            </a:gdLst>
            <a:ahLst/>
            <a:cxnLst/>
            <a:rect l="textAreaLeft" t="textAreaTop" r="textAreaRight" b="textAreaBottom"/>
            <a:pathLst>
              <a:path w="52425" h="27777">
                <a:moveTo>
                  <a:pt x="7697" y="0"/>
                </a:moveTo>
                <a:cubicBezTo>
                  <a:pt x="7473" y="119"/>
                  <a:pt x="7314" y="172"/>
                  <a:pt x="7143" y="172"/>
                </a:cubicBezTo>
                <a:cubicBezTo>
                  <a:pt x="6879" y="172"/>
                  <a:pt x="6654" y="119"/>
                  <a:pt x="6430" y="53"/>
                </a:cubicBezTo>
                <a:cubicBezTo>
                  <a:pt x="6100" y="172"/>
                  <a:pt x="5770" y="172"/>
                  <a:pt x="5440" y="172"/>
                </a:cubicBezTo>
                <a:cubicBezTo>
                  <a:pt x="5228" y="172"/>
                  <a:pt x="4951" y="172"/>
                  <a:pt x="4727" y="119"/>
                </a:cubicBezTo>
                <a:cubicBezTo>
                  <a:pt x="4450" y="172"/>
                  <a:pt x="4238" y="277"/>
                  <a:pt x="3961" y="277"/>
                </a:cubicBezTo>
                <a:cubicBezTo>
                  <a:pt x="3790" y="277"/>
                  <a:pt x="3631" y="225"/>
                  <a:pt x="3459" y="119"/>
                </a:cubicBezTo>
                <a:cubicBezTo>
                  <a:pt x="2918" y="277"/>
                  <a:pt x="2364" y="449"/>
                  <a:pt x="1756" y="608"/>
                </a:cubicBezTo>
                <a:cubicBezTo>
                  <a:pt x="1268" y="1162"/>
                  <a:pt x="212" y="832"/>
                  <a:pt x="1" y="1769"/>
                </a:cubicBezTo>
                <a:cubicBezTo>
                  <a:pt x="53" y="2258"/>
                  <a:pt x="383" y="2641"/>
                  <a:pt x="819" y="2918"/>
                </a:cubicBezTo>
                <a:cubicBezTo>
                  <a:pt x="1202" y="2918"/>
                  <a:pt x="1651" y="2865"/>
                  <a:pt x="2086" y="2865"/>
                </a:cubicBezTo>
                <a:cubicBezTo>
                  <a:pt x="2311" y="2759"/>
                  <a:pt x="2588" y="2588"/>
                  <a:pt x="2852" y="2588"/>
                </a:cubicBezTo>
                <a:cubicBezTo>
                  <a:pt x="2918" y="2588"/>
                  <a:pt x="3024" y="2641"/>
                  <a:pt x="3077" y="2641"/>
                </a:cubicBezTo>
                <a:cubicBezTo>
                  <a:pt x="3459" y="2588"/>
                  <a:pt x="3790" y="2535"/>
                  <a:pt x="4172" y="2535"/>
                </a:cubicBezTo>
                <a:cubicBezTo>
                  <a:pt x="4397" y="2535"/>
                  <a:pt x="4568" y="2588"/>
                  <a:pt x="4780" y="2641"/>
                </a:cubicBezTo>
                <a:cubicBezTo>
                  <a:pt x="5110" y="2535"/>
                  <a:pt x="5387" y="2482"/>
                  <a:pt x="5717" y="2482"/>
                </a:cubicBezTo>
                <a:cubicBezTo>
                  <a:pt x="5994" y="2482"/>
                  <a:pt x="6219" y="2535"/>
                  <a:pt x="6483" y="2588"/>
                </a:cubicBezTo>
                <a:cubicBezTo>
                  <a:pt x="6707" y="2535"/>
                  <a:pt x="6931" y="2482"/>
                  <a:pt x="7143" y="2482"/>
                </a:cubicBezTo>
                <a:cubicBezTo>
                  <a:pt x="7420" y="2482"/>
                  <a:pt x="7750" y="2535"/>
                  <a:pt x="8027" y="2641"/>
                </a:cubicBezTo>
                <a:lnTo>
                  <a:pt x="8357" y="2641"/>
                </a:lnTo>
                <a:cubicBezTo>
                  <a:pt x="9123" y="2641"/>
                  <a:pt x="9849" y="2693"/>
                  <a:pt x="10562" y="3089"/>
                </a:cubicBezTo>
                <a:cubicBezTo>
                  <a:pt x="11658" y="3195"/>
                  <a:pt x="12872" y="3142"/>
                  <a:pt x="13915" y="3684"/>
                </a:cubicBezTo>
                <a:cubicBezTo>
                  <a:pt x="15183" y="3908"/>
                  <a:pt x="16450" y="4132"/>
                  <a:pt x="17598" y="4792"/>
                </a:cubicBezTo>
                <a:lnTo>
                  <a:pt x="18311" y="4792"/>
                </a:lnTo>
                <a:cubicBezTo>
                  <a:pt x="18536" y="4792"/>
                  <a:pt x="18760" y="4845"/>
                  <a:pt x="18866" y="5070"/>
                </a:cubicBezTo>
                <a:cubicBezTo>
                  <a:pt x="19631" y="5334"/>
                  <a:pt x="20344" y="5558"/>
                  <a:pt x="21123" y="5783"/>
                </a:cubicBezTo>
                <a:lnTo>
                  <a:pt x="21229" y="5783"/>
                </a:lnTo>
                <a:cubicBezTo>
                  <a:pt x="21400" y="5783"/>
                  <a:pt x="21559" y="5888"/>
                  <a:pt x="21665" y="5994"/>
                </a:cubicBezTo>
                <a:cubicBezTo>
                  <a:pt x="22219" y="6113"/>
                  <a:pt x="22826" y="6165"/>
                  <a:pt x="23209" y="6720"/>
                </a:cubicBezTo>
                <a:cubicBezTo>
                  <a:pt x="24146" y="6825"/>
                  <a:pt x="25031" y="7156"/>
                  <a:pt x="25744" y="7763"/>
                </a:cubicBezTo>
                <a:cubicBezTo>
                  <a:pt x="26510" y="7974"/>
                  <a:pt x="27170" y="8304"/>
                  <a:pt x="27777" y="8806"/>
                </a:cubicBezTo>
                <a:cubicBezTo>
                  <a:pt x="28490" y="9030"/>
                  <a:pt x="29150" y="9241"/>
                  <a:pt x="29652" y="9901"/>
                </a:cubicBezTo>
                <a:cubicBezTo>
                  <a:pt x="30193" y="9954"/>
                  <a:pt x="30642" y="10126"/>
                  <a:pt x="30906" y="10562"/>
                </a:cubicBezTo>
                <a:cubicBezTo>
                  <a:pt x="31513" y="10680"/>
                  <a:pt x="31896" y="11063"/>
                  <a:pt x="32292" y="11446"/>
                </a:cubicBezTo>
                <a:lnTo>
                  <a:pt x="32397" y="11446"/>
                </a:lnTo>
                <a:lnTo>
                  <a:pt x="32397" y="11552"/>
                </a:lnTo>
                <a:cubicBezTo>
                  <a:pt x="33110" y="11723"/>
                  <a:pt x="33546" y="12212"/>
                  <a:pt x="34048" y="12661"/>
                </a:cubicBezTo>
                <a:cubicBezTo>
                  <a:pt x="34048" y="12661"/>
                  <a:pt x="34100" y="12713"/>
                  <a:pt x="34153" y="12713"/>
                </a:cubicBezTo>
                <a:cubicBezTo>
                  <a:pt x="34866" y="12991"/>
                  <a:pt x="35421" y="13532"/>
                  <a:pt x="36028" y="14086"/>
                </a:cubicBezTo>
                <a:lnTo>
                  <a:pt x="36081" y="14086"/>
                </a:lnTo>
                <a:lnTo>
                  <a:pt x="36081" y="14192"/>
                </a:lnTo>
                <a:cubicBezTo>
                  <a:pt x="37295" y="14747"/>
                  <a:pt x="38114" y="15684"/>
                  <a:pt x="39051" y="16555"/>
                </a:cubicBezTo>
                <a:cubicBezTo>
                  <a:pt x="39381" y="16674"/>
                  <a:pt x="39658" y="16885"/>
                  <a:pt x="39817" y="17281"/>
                </a:cubicBezTo>
                <a:cubicBezTo>
                  <a:pt x="41586" y="18535"/>
                  <a:pt x="43236" y="20027"/>
                  <a:pt x="44662" y="21783"/>
                </a:cubicBezTo>
                <a:cubicBezTo>
                  <a:pt x="44767" y="21902"/>
                  <a:pt x="44886" y="22007"/>
                  <a:pt x="44939" y="22060"/>
                </a:cubicBezTo>
                <a:cubicBezTo>
                  <a:pt x="45599" y="22667"/>
                  <a:pt x="46259" y="23222"/>
                  <a:pt x="46642" y="23988"/>
                </a:cubicBezTo>
                <a:lnTo>
                  <a:pt x="46642" y="24040"/>
                </a:lnTo>
                <a:cubicBezTo>
                  <a:pt x="46642" y="24318"/>
                  <a:pt x="46972" y="24753"/>
                  <a:pt x="46312" y="24872"/>
                </a:cubicBezTo>
                <a:cubicBezTo>
                  <a:pt x="45824" y="24925"/>
                  <a:pt x="45322" y="25136"/>
                  <a:pt x="44833" y="25255"/>
                </a:cubicBezTo>
                <a:cubicBezTo>
                  <a:pt x="44173" y="25743"/>
                  <a:pt x="43183" y="25968"/>
                  <a:pt x="43289" y="27064"/>
                </a:cubicBezTo>
                <a:cubicBezTo>
                  <a:pt x="43513" y="27288"/>
                  <a:pt x="43777" y="27565"/>
                  <a:pt x="44054" y="27777"/>
                </a:cubicBezTo>
                <a:cubicBezTo>
                  <a:pt x="44833" y="27671"/>
                  <a:pt x="45599" y="27565"/>
                  <a:pt x="46365" y="27513"/>
                </a:cubicBezTo>
                <a:cubicBezTo>
                  <a:pt x="46866" y="27288"/>
                  <a:pt x="47355" y="27182"/>
                  <a:pt x="47909" y="27182"/>
                </a:cubicBezTo>
                <a:lnTo>
                  <a:pt x="48345" y="27182"/>
                </a:lnTo>
                <a:cubicBezTo>
                  <a:pt x="48622" y="27116"/>
                  <a:pt x="48847" y="26958"/>
                  <a:pt x="49124" y="26958"/>
                </a:cubicBezTo>
                <a:cubicBezTo>
                  <a:pt x="49177" y="26958"/>
                  <a:pt x="49282" y="26958"/>
                  <a:pt x="49335" y="27011"/>
                </a:cubicBezTo>
                <a:cubicBezTo>
                  <a:pt x="49612" y="26958"/>
                  <a:pt x="49837" y="26958"/>
                  <a:pt x="50048" y="26958"/>
                </a:cubicBezTo>
                <a:cubicBezTo>
                  <a:pt x="50325" y="26958"/>
                  <a:pt x="50602" y="26958"/>
                  <a:pt x="50880" y="27116"/>
                </a:cubicBezTo>
                <a:cubicBezTo>
                  <a:pt x="51487" y="27011"/>
                  <a:pt x="52147" y="27011"/>
                  <a:pt x="52424" y="26245"/>
                </a:cubicBezTo>
                <a:cubicBezTo>
                  <a:pt x="52028" y="25532"/>
                  <a:pt x="51645" y="24806"/>
                  <a:pt x="51263" y="24093"/>
                </a:cubicBezTo>
                <a:cubicBezTo>
                  <a:pt x="51038" y="23658"/>
                  <a:pt x="50774" y="23275"/>
                  <a:pt x="50880" y="22720"/>
                </a:cubicBezTo>
                <a:cubicBezTo>
                  <a:pt x="50497" y="21902"/>
                  <a:pt x="50602" y="21017"/>
                  <a:pt x="50708" y="20133"/>
                </a:cubicBezTo>
                <a:lnTo>
                  <a:pt x="50708" y="19803"/>
                </a:lnTo>
                <a:cubicBezTo>
                  <a:pt x="50602" y="19143"/>
                  <a:pt x="50985" y="18271"/>
                  <a:pt x="50167" y="17822"/>
                </a:cubicBezTo>
                <a:cubicBezTo>
                  <a:pt x="50114" y="17822"/>
                  <a:pt x="49995" y="17770"/>
                  <a:pt x="49890" y="17770"/>
                </a:cubicBezTo>
                <a:cubicBezTo>
                  <a:pt x="48728" y="18377"/>
                  <a:pt x="48899" y="19526"/>
                  <a:pt x="48794" y="20582"/>
                </a:cubicBezTo>
                <a:cubicBezTo>
                  <a:pt x="48728" y="21242"/>
                  <a:pt x="48728" y="21836"/>
                  <a:pt x="48675" y="22562"/>
                </a:cubicBezTo>
                <a:cubicBezTo>
                  <a:pt x="48015" y="22166"/>
                  <a:pt x="47579" y="21730"/>
                  <a:pt x="47355" y="21123"/>
                </a:cubicBezTo>
                <a:lnTo>
                  <a:pt x="47249" y="21070"/>
                </a:lnTo>
                <a:lnTo>
                  <a:pt x="47249" y="20964"/>
                </a:lnTo>
                <a:cubicBezTo>
                  <a:pt x="44503" y="18377"/>
                  <a:pt x="41691" y="15789"/>
                  <a:pt x="38945" y="13149"/>
                </a:cubicBezTo>
                <a:cubicBezTo>
                  <a:pt x="38774" y="13043"/>
                  <a:pt x="38668" y="12991"/>
                  <a:pt x="38563" y="12872"/>
                </a:cubicBezTo>
                <a:cubicBezTo>
                  <a:pt x="37295" y="11935"/>
                  <a:pt x="36028" y="11010"/>
                  <a:pt x="34813" y="10126"/>
                </a:cubicBezTo>
                <a:cubicBezTo>
                  <a:pt x="34655" y="10020"/>
                  <a:pt x="34536" y="9901"/>
                  <a:pt x="34430" y="9849"/>
                </a:cubicBezTo>
                <a:cubicBezTo>
                  <a:pt x="33770" y="9690"/>
                  <a:pt x="33335" y="9189"/>
                  <a:pt x="32780" y="8753"/>
                </a:cubicBezTo>
                <a:lnTo>
                  <a:pt x="32833" y="8753"/>
                </a:lnTo>
                <a:lnTo>
                  <a:pt x="29374" y="6773"/>
                </a:lnTo>
                <a:cubicBezTo>
                  <a:pt x="28661" y="6548"/>
                  <a:pt x="28001" y="6218"/>
                  <a:pt x="27394" y="5783"/>
                </a:cubicBezTo>
                <a:cubicBezTo>
                  <a:pt x="26787" y="5611"/>
                  <a:pt x="26179" y="5334"/>
                  <a:pt x="25691" y="4898"/>
                </a:cubicBezTo>
                <a:cubicBezTo>
                  <a:pt x="24754" y="4621"/>
                  <a:pt x="23869" y="4344"/>
                  <a:pt x="23051" y="3750"/>
                </a:cubicBezTo>
                <a:cubicBezTo>
                  <a:pt x="22879" y="3684"/>
                  <a:pt x="22721" y="3631"/>
                  <a:pt x="22496" y="3631"/>
                </a:cubicBezTo>
                <a:cubicBezTo>
                  <a:pt x="21836" y="3472"/>
                  <a:pt x="21123" y="3353"/>
                  <a:pt x="20569" y="2918"/>
                </a:cubicBezTo>
                <a:cubicBezTo>
                  <a:pt x="18641" y="2363"/>
                  <a:pt x="16714" y="1875"/>
                  <a:pt x="14800" y="1320"/>
                </a:cubicBezTo>
                <a:cubicBezTo>
                  <a:pt x="12925" y="938"/>
                  <a:pt x="10998" y="779"/>
                  <a:pt x="9189" y="119"/>
                </a:cubicBezTo>
                <a:cubicBezTo>
                  <a:pt x="8687" y="53"/>
                  <a:pt x="8199" y="53"/>
                  <a:pt x="7697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57160" y="556260"/>
            <a:ext cx="7429320" cy="10287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000" b="1" strike="noStrike" spc="-1" dirty="0" smtClean="0">
                <a:solidFill>
                  <a:schemeClr val="dk1"/>
                </a:solidFill>
              </a:rPr>
              <a:t>JS Variables</a:t>
            </a:r>
            <a:endParaRPr lang="fr-FR" sz="5000" b="1" strike="noStrike" spc="-1" dirty="0">
              <a:solidFill>
                <a:schemeClr val="dk1"/>
              </a:solidFill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857160" y="1480440"/>
            <a:ext cx="7429320" cy="32831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r>
              <a:rPr lang="en-US" sz="1400" b="1" dirty="0" smtClean="0"/>
              <a:t>A variables </a:t>
            </a:r>
            <a:r>
              <a:rPr lang="en-US" sz="1400" dirty="0" smtClean="0"/>
              <a:t>is a container for storing data values. It allows you to save, update, and reuse data in your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JavaScript Variables can be declared in </a:t>
            </a:r>
            <a:r>
              <a:rPr lang="en-US" sz="1500" dirty="0" smtClean="0"/>
              <a:t>3 ways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 smtClean="0"/>
              <a:t>1</a:t>
            </a:r>
            <a:r>
              <a:rPr lang="en-US" sz="1400" dirty="0" smtClean="0"/>
              <a:t>. </a:t>
            </a:r>
            <a:r>
              <a:rPr lang="en-US" sz="1400" b="1" dirty="0" err="1" smtClean="0"/>
              <a:t>var</a:t>
            </a:r>
            <a:r>
              <a:rPr lang="en-US" sz="1400" b="1" dirty="0" smtClean="0"/>
              <a:t> </a:t>
            </a:r>
            <a:r>
              <a:rPr lang="en-US" sz="1400" dirty="0" smtClean="0"/>
              <a:t>:</a:t>
            </a:r>
            <a:r>
              <a:rPr lang="en-US" sz="1400" dirty="0" err="1" smtClean="0"/>
              <a:t>canbe</a:t>
            </a:r>
            <a:r>
              <a:rPr lang="en-US" sz="1400" dirty="0" smtClean="0"/>
              <a:t> </a:t>
            </a:r>
            <a:r>
              <a:rPr lang="en-US" sz="1400" dirty="0" err="1" smtClean="0"/>
              <a:t>redeclared</a:t>
            </a:r>
            <a:r>
              <a:rPr lang="en-US" sz="1400" dirty="0" smtClean="0"/>
              <a:t> and updated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2.</a:t>
            </a:r>
            <a:r>
              <a:rPr lang="en-US" sz="1400" b="1" dirty="0" smtClean="0"/>
              <a:t> let </a:t>
            </a:r>
            <a:r>
              <a:rPr lang="en-US" sz="1400" dirty="0" smtClean="0"/>
              <a:t>:can be updated but not </a:t>
            </a:r>
            <a:r>
              <a:rPr lang="en-US" sz="1400" dirty="0" err="1" smtClean="0"/>
              <a:t>redeclared</a:t>
            </a:r>
            <a:r>
              <a:rPr lang="en-US" sz="1400" dirty="0" smtClean="0"/>
              <a:t> within the same scope 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3. </a:t>
            </a:r>
            <a:r>
              <a:rPr lang="en-US" sz="1400" b="1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smtClean="0"/>
              <a:t>:</a:t>
            </a:r>
            <a:r>
              <a:rPr lang="en-US" sz="1400" dirty="0"/>
              <a:t> </a:t>
            </a:r>
            <a:r>
              <a:rPr lang="en-US" sz="1400" dirty="0" smtClean="0"/>
              <a:t>can’t </a:t>
            </a:r>
            <a:r>
              <a:rPr lang="en-US" sz="1400" dirty="0"/>
              <a:t>be updated </a:t>
            </a:r>
            <a:r>
              <a:rPr lang="en-US" sz="1400" dirty="0" smtClean="0"/>
              <a:t>or </a:t>
            </a:r>
            <a:r>
              <a:rPr lang="en-US" sz="1400" dirty="0" err="1" smtClean="0"/>
              <a:t>redeclared</a:t>
            </a:r>
            <a:r>
              <a:rPr lang="en-US" sz="1400" dirty="0" smtClean="0"/>
              <a:t>; its constant and read only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/>
              <a:t>Declaring variables: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 smtClean="0"/>
              <a:t>var</a:t>
            </a:r>
            <a:r>
              <a:rPr lang="en-US" sz="1400" dirty="0" smtClean="0"/>
              <a:t> name = "John";  // Using </a:t>
            </a:r>
            <a:r>
              <a:rPr lang="en-US" sz="1400" dirty="0" err="1" smtClean="0"/>
              <a:t>var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/>
              <a:t>let </a:t>
            </a:r>
            <a:r>
              <a:rPr lang="en-US" sz="1400" dirty="0" smtClean="0"/>
              <a:t>age = 25;       // Using let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err="1" smtClean="0"/>
              <a:t>Const</a:t>
            </a:r>
            <a:r>
              <a:rPr lang="en-US" sz="1400" b="1" dirty="0" smtClean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num</a:t>
            </a:r>
            <a:r>
              <a:rPr lang="en-US" sz="1400" dirty="0" smtClean="0"/>
              <a:t> = 3.14;    // Using </a:t>
            </a:r>
            <a:r>
              <a:rPr lang="en-US" sz="1400" dirty="0" err="1" smtClean="0"/>
              <a:t>const</a:t>
            </a:r>
            <a:endParaRPr lang="en-US" sz="1400" dirty="0" smtClean="0"/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6" name="Google Shape;317;p40"/>
          <p:cNvSpPr/>
          <p:nvPr/>
        </p:nvSpPr>
        <p:spPr>
          <a:xfrm>
            <a:off x="935280" y="1400880"/>
            <a:ext cx="7273080" cy="79560"/>
          </a:xfrm>
          <a:custGeom>
            <a:avLst/>
            <a:gdLst>
              <a:gd name="textAreaLeft" fmla="*/ 0 w 7273080"/>
              <a:gd name="textAreaRight" fmla="*/ 7273440 w 7273080"/>
              <a:gd name="textAreaTop" fmla="*/ 0 h 79560"/>
              <a:gd name="textAreaBottom" fmla="*/ 79920 h 79560"/>
            </a:gdLst>
            <a:ahLst/>
            <a:cxnLst/>
            <a:rect l="textAreaLeft" t="textAreaTop" r="textAreaRight" b="textAreaBottom"/>
            <a:pathLst>
              <a:path w="2928" h="86">
                <a:moveTo>
                  <a:pt x="144" y="86"/>
                </a:moveTo>
                <a:cubicBezTo>
                  <a:pt x="99" y="86"/>
                  <a:pt x="53" y="86"/>
                  <a:pt x="8" y="86"/>
                </a:cubicBezTo>
                <a:cubicBezTo>
                  <a:pt x="3" y="86"/>
                  <a:pt x="0" y="83"/>
                  <a:pt x="0" y="78"/>
                </a:cubicBezTo>
                <a:cubicBezTo>
                  <a:pt x="0" y="74"/>
                  <a:pt x="4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53" y="70"/>
                  <a:pt x="99" y="70"/>
                  <a:pt x="144" y="70"/>
                </a:cubicBezTo>
                <a:cubicBezTo>
                  <a:pt x="1066" y="70"/>
                  <a:pt x="1999" y="47"/>
                  <a:pt x="2919" y="0"/>
                </a:cubicBezTo>
                <a:cubicBezTo>
                  <a:pt x="2924" y="0"/>
                  <a:pt x="2927" y="3"/>
                  <a:pt x="2928" y="8"/>
                </a:cubicBezTo>
                <a:cubicBezTo>
                  <a:pt x="2928" y="12"/>
                  <a:pt x="2925" y="16"/>
                  <a:pt x="2920" y="16"/>
                </a:cubicBezTo>
                <a:cubicBezTo>
                  <a:pt x="2000" y="63"/>
                  <a:pt x="1067" y="86"/>
                  <a:pt x="144" y="86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495C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 idx="4294967295"/>
          </p:nvPr>
        </p:nvSpPr>
        <p:spPr>
          <a:xfrm>
            <a:off x="857160" y="289560"/>
            <a:ext cx="7429320" cy="853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1"/>
                </a:solidFill>
              </a:rPr>
              <a:t>Manipulating HTML Content with JavaScript</a:t>
            </a:r>
            <a:endParaRPr lang="fr-FR" sz="28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 idx="4294967295"/>
          </p:nvPr>
        </p:nvSpPr>
        <p:spPr>
          <a:xfrm>
            <a:off x="0" y="1514100"/>
            <a:ext cx="9014460" cy="36827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1400" b="1" dirty="0">
                <a:latin typeface="Bahnschrift SemiCondensed" panose="020B0502040204020203" pitchFamily="34" charset="0"/>
              </a:rPr>
              <a:t>JavaScript can dynamically modify the content and style of HTML elements using various methods</a:t>
            </a:r>
            <a:r>
              <a:rPr lang="en-US" sz="1400" b="1" dirty="0" smtClean="0">
                <a:latin typeface="Bahnschrift SemiCondensed" panose="020B0502040204020203" pitchFamily="34" charset="0"/>
              </a:rPr>
              <a:t>.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Changing HTML Content</a:t>
            </a:r>
            <a:r>
              <a:rPr lang="en-US" sz="1400" b="1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US" sz="1400" dirty="0"/>
              <a:t>Method: </a:t>
            </a:r>
            <a:r>
              <a:rPr lang="en-US" sz="1400" dirty="0" err="1"/>
              <a:t>getElementById</a:t>
            </a:r>
            <a:r>
              <a:rPr lang="en-US" sz="1400" dirty="0"/>
              <a:t>() - Targets an element by its ID and changes its content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Example</a:t>
            </a:r>
            <a:r>
              <a:rPr lang="en-US" sz="1400" dirty="0" smtClean="0"/>
              <a:t>:</a:t>
            </a:r>
          </a:p>
          <a:p>
            <a:r>
              <a:rPr lang="en-US" sz="1400" b="1" dirty="0" err="1" smtClean="0"/>
              <a:t>document.getElementById</a:t>
            </a:r>
            <a:r>
              <a:rPr lang="en-US" sz="1400" b="1" dirty="0"/>
              <a:t>("demo").</a:t>
            </a:r>
            <a:r>
              <a:rPr lang="en-US" sz="1400" b="1" dirty="0" err="1"/>
              <a:t>innerHTML</a:t>
            </a:r>
            <a:r>
              <a:rPr lang="en-US" sz="1400" b="1" dirty="0"/>
              <a:t> = "Hello JavaScript</a:t>
            </a:r>
            <a:r>
              <a:rPr lang="en-US" sz="1400" b="1" dirty="0" smtClean="0"/>
              <a:t>!";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Changing HTML Styles (CSS</a:t>
            </a:r>
            <a:r>
              <a:rPr lang="en-US" sz="1400" b="1" dirty="0" smtClean="0">
                <a:solidFill>
                  <a:srgbClr val="00B050"/>
                </a:solidFill>
              </a:rPr>
              <a:t>):</a:t>
            </a:r>
          </a:p>
          <a:p>
            <a:r>
              <a:rPr lang="en-US" sz="1400" dirty="0" err="1" smtClean="0"/>
              <a:t>javaScript</a:t>
            </a:r>
            <a:r>
              <a:rPr lang="en-US" sz="1400" dirty="0" smtClean="0"/>
              <a:t> </a:t>
            </a:r>
            <a:r>
              <a:rPr lang="en-US" sz="1400" dirty="0"/>
              <a:t>can also change the styling of HTML elements</a:t>
            </a:r>
            <a:r>
              <a:rPr lang="en-US" sz="1400" dirty="0" smtClean="0"/>
              <a:t>.</a:t>
            </a:r>
          </a:p>
          <a:p>
            <a:r>
              <a:rPr lang="en-US" sz="1400" b="1" dirty="0" err="1"/>
              <a:t>document.getElementById</a:t>
            </a:r>
            <a:r>
              <a:rPr lang="en-US" sz="1400" b="1" dirty="0"/>
              <a:t>("demo").</a:t>
            </a:r>
            <a:r>
              <a:rPr lang="en-US" sz="1400" b="1" dirty="0" err="1"/>
              <a:t>style.fontSize</a:t>
            </a:r>
            <a:r>
              <a:rPr lang="en-US" sz="1400" b="1" dirty="0"/>
              <a:t> = "35px";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b="1" dirty="0" smtClean="0">
              <a:latin typeface="Bahnschrift SemiCondensed" panose="020B0502040204020203" pitchFamily="34" charset="0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0" name="Google Shape;317;p40"/>
          <p:cNvSpPr/>
          <p:nvPr/>
        </p:nvSpPr>
        <p:spPr>
          <a:xfrm flipV="1">
            <a:off x="935280" y="1468381"/>
            <a:ext cx="7273080" cy="45719"/>
          </a:xfrm>
          <a:custGeom>
            <a:avLst/>
            <a:gdLst>
              <a:gd name="textAreaLeft" fmla="*/ 0 w 7273080"/>
              <a:gd name="textAreaRight" fmla="*/ 7273440 w 7273080"/>
              <a:gd name="textAreaTop" fmla="*/ 0 h 79560"/>
              <a:gd name="textAreaBottom" fmla="*/ 79920 h 79560"/>
            </a:gdLst>
            <a:ahLst/>
            <a:cxnLst/>
            <a:rect l="textAreaLeft" t="textAreaTop" r="textAreaRight" b="textAreaBottom"/>
            <a:pathLst>
              <a:path w="2928" h="86">
                <a:moveTo>
                  <a:pt x="144" y="86"/>
                </a:moveTo>
                <a:cubicBezTo>
                  <a:pt x="99" y="86"/>
                  <a:pt x="53" y="86"/>
                  <a:pt x="8" y="86"/>
                </a:cubicBezTo>
                <a:cubicBezTo>
                  <a:pt x="3" y="86"/>
                  <a:pt x="0" y="83"/>
                  <a:pt x="0" y="78"/>
                </a:cubicBezTo>
                <a:cubicBezTo>
                  <a:pt x="0" y="74"/>
                  <a:pt x="4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53" y="70"/>
                  <a:pt x="99" y="70"/>
                  <a:pt x="144" y="70"/>
                </a:cubicBezTo>
                <a:cubicBezTo>
                  <a:pt x="1066" y="70"/>
                  <a:pt x="1999" y="47"/>
                  <a:pt x="2919" y="0"/>
                </a:cubicBezTo>
                <a:cubicBezTo>
                  <a:pt x="2924" y="0"/>
                  <a:pt x="2927" y="3"/>
                  <a:pt x="2928" y="8"/>
                </a:cubicBezTo>
                <a:cubicBezTo>
                  <a:pt x="2928" y="12"/>
                  <a:pt x="2925" y="16"/>
                  <a:pt x="2920" y="16"/>
                </a:cubicBezTo>
                <a:cubicBezTo>
                  <a:pt x="2000" y="63"/>
                  <a:pt x="1067" y="86"/>
                  <a:pt x="144" y="86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495C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930140" y="1514100"/>
            <a:ext cx="106680" cy="161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88" y="3124200"/>
            <a:ext cx="3248792" cy="19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2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57160" y="289560"/>
            <a:ext cx="7429320" cy="10125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000" b="1" spc="-1" dirty="0" smtClean="0">
                <a:solidFill>
                  <a:schemeClr val="dk1"/>
                </a:solidFill>
                <a:latin typeface="Arial"/>
              </a:rPr>
              <a:t>JS </a:t>
            </a:r>
            <a:r>
              <a:rPr lang="fr-FR" sz="5000" b="1" spc="-1" dirty="0" err="1" smtClean="0">
                <a:solidFill>
                  <a:schemeClr val="dk1"/>
                </a:solidFill>
                <a:latin typeface="Arial"/>
              </a:rPr>
              <a:t>Array</a:t>
            </a:r>
            <a:endParaRPr lang="fr-FR" sz="50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857160" y="1221638"/>
            <a:ext cx="7429320" cy="365516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latin typeface="+mj-lt"/>
              </a:rPr>
              <a:t>Array </a:t>
            </a:r>
            <a:r>
              <a:rPr lang="en-US" sz="1600" dirty="0" smtClean="0">
                <a:latin typeface="+mj-lt"/>
              </a:rPr>
              <a:t>is a special variable that can hold multiple values in a single variable.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 Arrays are used to store lists of data, such as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numbers, strings, or objects</a:t>
            </a:r>
            <a:r>
              <a:rPr lang="en-US" sz="16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You can declare an </a:t>
            </a:r>
            <a:r>
              <a:rPr lang="en-US" sz="1600" dirty="0" err="1" smtClean="0">
                <a:latin typeface="+mj-lt"/>
              </a:rPr>
              <a:t>arrey</a:t>
            </a:r>
            <a:r>
              <a:rPr lang="en-US" sz="1600" dirty="0" smtClean="0">
                <a:latin typeface="+mj-lt"/>
              </a:rPr>
              <a:t> using</a:t>
            </a:r>
            <a:r>
              <a:rPr lang="en-US" sz="1600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let </a:t>
            </a:r>
            <a:r>
              <a:rPr lang="en-US" sz="1600" dirty="0">
                <a:latin typeface="+mj-lt"/>
              </a:rPr>
              <a:t>fruits = ["banana", "apple", "mango", "orange", "grape</a:t>
            </a:r>
            <a:r>
              <a:rPr lang="en-US" sz="1600" dirty="0" smtClean="0">
                <a:latin typeface="+mj-lt"/>
              </a:rPr>
              <a:t>"];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// </a:t>
            </a:r>
            <a:r>
              <a:rPr lang="en-US" sz="1600" dirty="0">
                <a:latin typeface="+mj-lt"/>
              </a:rPr>
              <a:t>Displaying all items in the </a:t>
            </a:r>
            <a:r>
              <a:rPr lang="en-US" sz="1600" dirty="0" smtClean="0">
                <a:latin typeface="+mj-lt"/>
              </a:rPr>
              <a:t>array                 </a:t>
            </a:r>
            <a:r>
              <a:rPr lang="en-US" sz="1600" dirty="0"/>
              <a:t>console.log(fruits); </a:t>
            </a:r>
            <a:endParaRPr lang="en-US" sz="1600" dirty="0" smtClean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// </a:t>
            </a:r>
            <a:r>
              <a:rPr lang="en-US" sz="1600" dirty="0">
                <a:latin typeface="+mj-lt"/>
              </a:rPr>
              <a:t>Accessing a specific item in the array (e.g., "mango</a:t>
            </a:r>
            <a:r>
              <a:rPr lang="en-US" sz="1600" dirty="0" smtClean="0">
                <a:latin typeface="+mj-lt"/>
              </a:rPr>
              <a:t>")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console.log(fruits[2</a:t>
            </a:r>
            <a:r>
              <a:rPr lang="en-US" sz="1600" dirty="0">
                <a:latin typeface="+mj-lt"/>
              </a:rPr>
              <a:t>]); </a:t>
            </a:r>
            <a:endParaRPr lang="en-US" sz="1600" dirty="0" smtClean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Adding </a:t>
            </a:r>
            <a:r>
              <a:rPr lang="en-US" sz="1600" dirty="0">
                <a:latin typeface="+mj-lt"/>
              </a:rPr>
              <a:t>new items to the </a:t>
            </a:r>
            <a:r>
              <a:rPr lang="en-US" sz="1600" dirty="0" err="1">
                <a:latin typeface="+mj-lt"/>
              </a:rPr>
              <a:t>arrayfruits.push</a:t>
            </a:r>
            <a:r>
              <a:rPr lang="en-US" sz="1600" dirty="0">
                <a:latin typeface="+mj-lt"/>
              </a:rPr>
              <a:t>("pineapple</a:t>
            </a:r>
            <a:r>
              <a:rPr lang="en-US" sz="1600" dirty="0" smtClean="0">
                <a:latin typeface="+mj-lt"/>
              </a:rPr>
              <a:t>");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console.log(fruits</a:t>
            </a:r>
            <a:r>
              <a:rPr lang="en-US" sz="1600" dirty="0">
                <a:latin typeface="+mj-lt"/>
              </a:rPr>
              <a:t>); </a:t>
            </a:r>
            <a:endParaRPr lang="en-US" sz="1600" dirty="0" smtClean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// This will add "pineapple" to </a:t>
            </a:r>
            <a:r>
              <a:rPr lang="en-US" sz="1600" dirty="0">
                <a:latin typeface="+mj-lt"/>
              </a:rPr>
              <a:t>the end of the </a:t>
            </a:r>
            <a:r>
              <a:rPr lang="en-US" sz="1600" dirty="0" smtClean="0">
                <a:latin typeface="+mj-lt"/>
              </a:rPr>
              <a:t>array</a:t>
            </a: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// </a:t>
            </a:r>
            <a:r>
              <a:rPr lang="en-US" sz="1600" dirty="0">
                <a:latin typeface="+mj-lt"/>
              </a:rPr>
              <a:t>Removing an item from the array (e.g., "banana</a:t>
            </a:r>
            <a:r>
              <a:rPr lang="en-US" sz="1600" dirty="0" smtClean="0">
                <a:latin typeface="+mj-lt"/>
              </a:rPr>
              <a:t>")      </a:t>
            </a:r>
            <a:r>
              <a:rPr lang="en-US" sz="1600" dirty="0" err="1" smtClean="0">
                <a:latin typeface="+mj-lt"/>
              </a:rPr>
              <a:t>f</a:t>
            </a:r>
            <a:r>
              <a:rPr lang="en-US" sz="1600" dirty="0" err="1" smtClean="0"/>
              <a:t>ruits.splice</a:t>
            </a:r>
            <a:r>
              <a:rPr lang="en-US" sz="1600" dirty="0" smtClean="0"/>
              <a:t>(0</a:t>
            </a:r>
            <a:r>
              <a:rPr lang="en-US" sz="1600" dirty="0"/>
              <a:t>, </a:t>
            </a:r>
            <a:r>
              <a:rPr lang="en-US" sz="1600" dirty="0"/>
              <a:t>1</a:t>
            </a:r>
            <a:r>
              <a:rPr lang="en-US" sz="1600" dirty="0" smtClean="0"/>
              <a:t>);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console.log(fruits</a:t>
            </a:r>
            <a:r>
              <a:rPr lang="en-US" sz="1600" dirty="0">
                <a:latin typeface="+mj-lt"/>
              </a:rPr>
              <a:t>); 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0" name="Google Shape;317;p40"/>
          <p:cNvSpPr/>
          <p:nvPr/>
        </p:nvSpPr>
        <p:spPr>
          <a:xfrm flipV="1">
            <a:off x="857160" y="1102621"/>
            <a:ext cx="7273080" cy="45719"/>
          </a:xfrm>
          <a:custGeom>
            <a:avLst/>
            <a:gdLst>
              <a:gd name="textAreaLeft" fmla="*/ 0 w 7273080"/>
              <a:gd name="textAreaRight" fmla="*/ 7273440 w 7273080"/>
              <a:gd name="textAreaTop" fmla="*/ 0 h 79560"/>
              <a:gd name="textAreaBottom" fmla="*/ 79920 h 79560"/>
            </a:gdLst>
            <a:ahLst/>
            <a:cxnLst/>
            <a:rect l="textAreaLeft" t="textAreaTop" r="textAreaRight" b="textAreaBottom"/>
            <a:pathLst>
              <a:path w="2928" h="86">
                <a:moveTo>
                  <a:pt x="144" y="86"/>
                </a:moveTo>
                <a:cubicBezTo>
                  <a:pt x="99" y="86"/>
                  <a:pt x="53" y="86"/>
                  <a:pt x="8" y="86"/>
                </a:cubicBezTo>
                <a:cubicBezTo>
                  <a:pt x="3" y="86"/>
                  <a:pt x="0" y="83"/>
                  <a:pt x="0" y="78"/>
                </a:cubicBezTo>
                <a:cubicBezTo>
                  <a:pt x="0" y="74"/>
                  <a:pt x="4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53" y="70"/>
                  <a:pt x="99" y="70"/>
                  <a:pt x="144" y="70"/>
                </a:cubicBezTo>
                <a:cubicBezTo>
                  <a:pt x="1066" y="70"/>
                  <a:pt x="1999" y="47"/>
                  <a:pt x="2919" y="0"/>
                </a:cubicBezTo>
                <a:cubicBezTo>
                  <a:pt x="2924" y="0"/>
                  <a:pt x="2927" y="3"/>
                  <a:pt x="2928" y="8"/>
                </a:cubicBezTo>
                <a:cubicBezTo>
                  <a:pt x="2928" y="12"/>
                  <a:pt x="2925" y="16"/>
                  <a:pt x="2920" y="16"/>
                </a:cubicBezTo>
                <a:cubicBezTo>
                  <a:pt x="2000" y="63"/>
                  <a:pt x="1067" y="86"/>
                  <a:pt x="144" y="86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495C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266700"/>
            <a:ext cx="7086600" cy="975360"/>
          </a:xfrm>
        </p:spPr>
        <p:txBody>
          <a:bodyPr/>
          <a:lstStyle/>
          <a:p>
            <a:r>
              <a:rPr lang="en-US" b="1" dirty="0" smtClean="0"/>
              <a:t>If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2880" y="1242060"/>
            <a:ext cx="7543483" cy="3756660"/>
          </a:xfrm>
        </p:spPr>
        <p:txBody>
          <a:bodyPr>
            <a:normAutofit fontScale="25000" lnSpcReduction="20000"/>
          </a:bodyPr>
          <a:lstStyle/>
          <a:p>
            <a:endParaRPr lang="en-US" sz="1400" dirty="0" smtClean="0"/>
          </a:p>
          <a:p>
            <a:r>
              <a:rPr lang="en-US" sz="5600" dirty="0" smtClean="0"/>
              <a:t>An </a:t>
            </a:r>
            <a:r>
              <a:rPr lang="en-US" sz="5600" dirty="0"/>
              <a:t>if statement is a way to make decisions in JavaScript. It allows you to run code </a:t>
            </a:r>
            <a:r>
              <a:rPr lang="en-US" sz="5600" dirty="0" smtClean="0"/>
              <a:t>only if a</a:t>
            </a:r>
          </a:p>
          <a:p>
            <a:r>
              <a:rPr lang="en-US" sz="5600" dirty="0" smtClean="0"/>
              <a:t>certain </a:t>
            </a:r>
            <a:r>
              <a:rPr lang="en-US" sz="5600" dirty="0"/>
              <a:t>condition is true</a:t>
            </a:r>
            <a:r>
              <a:rPr lang="en-US" sz="5600" dirty="0" smtClean="0"/>
              <a:t>.</a:t>
            </a:r>
          </a:p>
          <a:p>
            <a:r>
              <a:rPr lang="en-US" sz="5600" dirty="0">
                <a:solidFill>
                  <a:schemeClr val="bg2">
                    <a:lumMod val="50000"/>
                  </a:schemeClr>
                </a:solidFill>
              </a:rPr>
              <a:t>let age = 18;if (age &gt;= 18) </a:t>
            </a:r>
            <a:r>
              <a:rPr lang="en-US" sz="5600" dirty="0" smtClean="0">
                <a:solidFill>
                  <a:schemeClr val="bg2">
                    <a:lumMod val="50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sz="5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5600" dirty="0" smtClean="0">
                <a:solidFill>
                  <a:schemeClr val="bg2">
                    <a:lumMod val="50000"/>
                  </a:schemeClr>
                </a:solidFill>
              </a:rPr>
              <a:t>    console.log</a:t>
            </a:r>
            <a:r>
              <a:rPr lang="en-US" sz="5600" dirty="0">
                <a:solidFill>
                  <a:schemeClr val="bg2">
                    <a:lumMod val="50000"/>
                  </a:schemeClr>
                </a:solidFill>
              </a:rPr>
              <a:t>("You are allowed to vote</a:t>
            </a:r>
            <a:r>
              <a:rPr lang="en-US" sz="5600" dirty="0" smtClean="0">
                <a:solidFill>
                  <a:schemeClr val="bg2">
                    <a:lumMod val="50000"/>
                  </a:schemeClr>
                </a:solidFill>
              </a:rPr>
              <a:t>.");    }</a:t>
            </a:r>
          </a:p>
          <a:p>
            <a:pPr marL="0" indent="0">
              <a:buNone/>
            </a:pPr>
            <a:r>
              <a:rPr lang="en-US" sz="5600" b="1" dirty="0" smtClean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sz="5600" b="1" dirty="0" smtClean="0"/>
              <a:t>Else if statement (multiple condition)</a:t>
            </a:r>
          </a:p>
          <a:p>
            <a:pPr marL="0" indent="0">
              <a:buNone/>
            </a:pPr>
            <a:r>
              <a:rPr lang="en-US" sz="5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5600" dirty="0" smtClean="0"/>
              <a:t>Let </a:t>
            </a:r>
            <a:r>
              <a:rPr lang="en-US" sz="5600" dirty="0"/>
              <a:t>score = </a:t>
            </a:r>
            <a:r>
              <a:rPr lang="en-US" sz="5600" dirty="0" smtClean="0"/>
              <a:t>75;I</a:t>
            </a:r>
          </a:p>
          <a:p>
            <a:pPr marL="0" indent="0">
              <a:buNone/>
            </a:pPr>
            <a:r>
              <a:rPr lang="en-US" sz="5600" dirty="0" smtClean="0"/>
              <a:t> if </a:t>
            </a:r>
            <a:r>
              <a:rPr lang="en-US" sz="5600" dirty="0"/>
              <a:t>(score &gt;= 90) {    console.log("Grade: A");} else if (score &gt;= 80) {   </a:t>
            </a: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 </a:t>
            </a:r>
            <a:r>
              <a:rPr lang="en-US" sz="5600" dirty="0"/>
              <a:t>console.log("Grade: B");} </a:t>
            </a:r>
            <a:r>
              <a:rPr lang="en-US" sz="5600" dirty="0" smtClean="0"/>
              <a:t>                                     </a:t>
            </a:r>
          </a:p>
          <a:p>
            <a:pPr marL="0" indent="0">
              <a:buNone/>
            </a:pPr>
            <a:r>
              <a:rPr lang="en-US" sz="5600" dirty="0" smtClean="0"/>
              <a:t>else  I f </a:t>
            </a:r>
            <a:r>
              <a:rPr lang="en-US" sz="5600" dirty="0"/>
              <a:t>(score &gt;= 70) {  </a:t>
            </a: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  </a:t>
            </a:r>
            <a:r>
              <a:rPr lang="en-US" sz="5600" dirty="0"/>
              <a:t>console.log("Grade: C</a:t>
            </a:r>
            <a:r>
              <a:rPr lang="en-US" sz="5600" dirty="0" smtClean="0"/>
              <a:t>");}</a:t>
            </a:r>
          </a:p>
          <a:p>
            <a:pPr marL="0" indent="0">
              <a:buNone/>
            </a:pPr>
            <a:r>
              <a:rPr lang="en-US" sz="5600" dirty="0" smtClean="0"/>
              <a:t> </a:t>
            </a:r>
            <a:r>
              <a:rPr lang="en-US" sz="5600" dirty="0"/>
              <a:t>else {   </a:t>
            </a:r>
            <a:endParaRPr lang="en-US" sz="5600" dirty="0" smtClean="0"/>
          </a:p>
          <a:p>
            <a:pPr marL="0" indent="0">
              <a:buNone/>
            </a:pPr>
            <a:r>
              <a:rPr lang="en-US" sz="5600" dirty="0" smtClean="0"/>
              <a:t> </a:t>
            </a:r>
            <a:r>
              <a:rPr lang="en-US" sz="5600" dirty="0"/>
              <a:t>console.log("Grade: F</a:t>
            </a:r>
            <a:r>
              <a:rPr lang="en-US" sz="5600" dirty="0" smtClean="0"/>
              <a:t>");} 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82682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 idx="4294967295"/>
          </p:nvPr>
        </p:nvSpPr>
        <p:spPr>
          <a:xfrm>
            <a:off x="857160" y="289560"/>
            <a:ext cx="7429320" cy="14097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000" b="1" spc="-1" dirty="0" err="1" smtClean="0">
                <a:solidFill>
                  <a:schemeClr val="dk1"/>
                </a:solidFill>
                <a:latin typeface="Arial"/>
              </a:rPr>
              <a:t>Js</a:t>
            </a:r>
            <a:r>
              <a:rPr lang="fr-FR" sz="5000" b="1" spc="-1" dirty="0" smtClean="0">
                <a:solidFill>
                  <a:schemeClr val="dk1"/>
                </a:solidFill>
                <a:latin typeface="Arial"/>
              </a:rPr>
              <a:t> </a:t>
            </a:r>
            <a:r>
              <a:rPr lang="fr-FR" sz="5000" b="1" spc="-1" dirty="0" err="1" smtClean="0">
                <a:solidFill>
                  <a:schemeClr val="dk1"/>
                </a:solidFill>
                <a:latin typeface="Arial"/>
              </a:rPr>
              <a:t>functions</a:t>
            </a:r>
            <a:endParaRPr lang="fr-FR" sz="50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 idx="4294967295"/>
          </p:nvPr>
        </p:nvSpPr>
        <p:spPr>
          <a:xfrm>
            <a:off x="624840" y="1699260"/>
            <a:ext cx="7661640" cy="301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   </a:t>
            </a:r>
            <a:r>
              <a:rPr lang="en-US" sz="1600" b="1" dirty="0" err="1" smtClean="0"/>
              <a:t>Js</a:t>
            </a:r>
            <a:r>
              <a:rPr lang="en-US" sz="1600" b="1" dirty="0" smtClean="0"/>
              <a:t> function</a:t>
            </a:r>
            <a:r>
              <a:rPr lang="en-US" sz="1600" dirty="0" smtClean="0"/>
              <a:t> </a:t>
            </a:r>
            <a:r>
              <a:rPr lang="en-US" sz="1600" dirty="0"/>
              <a:t>is a block of code </a:t>
            </a:r>
            <a:r>
              <a:rPr lang="en-US" sz="1600" dirty="0" smtClean="0"/>
              <a:t>in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created </a:t>
            </a:r>
            <a:r>
              <a:rPr lang="en-US" sz="1600" dirty="0"/>
              <a:t>to perform a specific </a:t>
            </a:r>
            <a:r>
              <a:rPr lang="en-US" sz="1600" dirty="0" smtClean="0"/>
              <a:t>tasks and</a:t>
            </a:r>
          </a:p>
          <a:p>
            <a:pPr marL="0" indent="0">
              <a:buNone/>
            </a:pPr>
            <a:r>
              <a:rPr lang="en-US" sz="1600" spc="-1" dirty="0" smtClean="0">
                <a:solidFill>
                  <a:schemeClr val="dk1"/>
                </a:solidFill>
                <a:ea typeface="Archivo"/>
              </a:rPr>
              <a:t>Can be reused</a:t>
            </a:r>
          </a:p>
          <a:p>
            <a:pPr marL="0" indent="0">
              <a:buNone/>
            </a:pPr>
            <a:r>
              <a:rPr lang="en-US" sz="1600" b="1" spc="-1" dirty="0" smtClean="0">
                <a:solidFill>
                  <a:schemeClr val="dk1"/>
                </a:solidFill>
                <a:latin typeface="Archivo"/>
                <a:ea typeface="Archivo"/>
              </a:rPr>
              <a:t>Function </a:t>
            </a:r>
            <a:r>
              <a:rPr lang="en-US" sz="1600" b="1" spc="-1" dirty="0">
                <a:solidFill>
                  <a:schemeClr val="dk1"/>
                </a:solidFill>
                <a:latin typeface="Archivo"/>
                <a:ea typeface="Archivo"/>
              </a:rPr>
              <a:t>Declaration</a:t>
            </a:r>
            <a:r>
              <a:rPr lang="en" sz="1600" b="1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.</a:t>
            </a:r>
          </a:p>
          <a:p>
            <a:pPr marL="0" indent="0">
              <a:buNone/>
            </a:pPr>
            <a:r>
              <a:rPr lang="en-US" sz="1400" spc="-1" dirty="0" smtClean="0">
                <a:solidFill>
                  <a:schemeClr val="dk1"/>
                </a:solidFill>
                <a:latin typeface="Archivo"/>
                <a:ea typeface="Archivo"/>
              </a:rPr>
              <a:t>function </a:t>
            </a:r>
            <a:r>
              <a:rPr lang="en-US" sz="1400" spc="-1" dirty="0">
                <a:solidFill>
                  <a:schemeClr val="dk1"/>
                </a:solidFill>
                <a:latin typeface="Archivo"/>
                <a:ea typeface="Archivo"/>
              </a:rPr>
              <a:t>greet(name) {   </a:t>
            </a:r>
            <a:endParaRPr lang="en-US" sz="1400" spc="-1" dirty="0" smtClean="0">
              <a:solidFill>
                <a:schemeClr val="dk1"/>
              </a:solidFill>
              <a:latin typeface="Archivo"/>
              <a:ea typeface="Archivo"/>
            </a:endParaRPr>
          </a:p>
          <a:p>
            <a:pPr marL="0" indent="0">
              <a:buNone/>
            </a:pPr>
            <a:r>
              <a:rPr lang="en-US" sz="1400" spc="-1" dirty="0" smtClean="0">
                <a:solidFill>
                  <a:schemeClr val="dk1"/>
                </a:solidFill>
                <a:latin typeface="Archivo"/>
                <a:ea typeface="Archivo"/>
              </a:rPr>
              <a:t> </a:t>
            </a:r>
            <a:r>
              <a:rPr lang="en-US" sz="1400" spc="-1" dirty="0">
                <a:solidFill>
                  <a:schemeClr val="dk1"/>
                </a:solidFill>
                <a:latin typeface="Archivo"/>
                <a:ea typeface="Archivo"/>
              </a:rPr>
              <a:t>console.log("Hello, " + </a:t>
            </a:r>
            <a:r>
              <a:rPr lang="en-US" sz="1400" spc="-1" dirty="0" smtClean="0">
                <a:solidFill>
                  <a:schemeClr val="dk1"/>
                </a:solidFill>
                <a:latin typeface="Archivo"/>
                <a:ea typeface="Archivo"/>
              </a:rPr>
              <a:t>name+”!”);}</a:t>
            </a:r>
          </a:p>
          <a:p>
            <a:pPr marL="0" indent="0">
              <a:buNone/>
            </a:pPr>
            <a:r>
              <a:rPr lang="en-US" sz="1400" spc="-1" dirty="0" smtClean="0">
                <a:solidFill>
                  <a:schemeClr val="dk1"/>
                </a:solidFill>
                <a:latin typeface="Archivo"/>
                <a:ea typeface="Archivo"/>
              </a:rPr>
              <a:t>greet(“Sumaya"); </a:t>
            </a:r>
            <a:r>
              <a:rPr lang="en-US" sz="1400" spc="-1" dirty="0">
                <a:solidFill>
                  <a:schemeClr val="dk1"/>
                </a:solidFill>
                <a:latin typeface="Archivo"/>
                <a:ea typeface="Archivo"/>
              </a:rPr>
              <a:t>// Output: Hello, </a:t>
            </a:r>
            <a:r>
              <a:rPr lang="en-US" sz="1400" spc="-1" dirty="0" smtClean="0">
                <a:solidFill>
                  <a:schemeClr val="dk1"/>
                </a:solidFill>
                <a:latin typeface="Archivo"/>
                <a:ea typeface="Archivo"/>
              </a:rPr>
              <a:t>Sumaya!</a:t>
            </a:r>
          </a:p>
          <a:p>
            <a:pPr marL="0" indent="0">
              <a:buNone/>
            </a:pPr>
            <a:r>
              <a:rPr lang="en-US" sz="1400" spc="-1" dirty="0" smtClean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chivo"/>
                <a:ea typeface="Archivo"/>
              </a:rPr>
              <a:t>Explanation of code:</a:t>
            </a:r>
          </a:p>
          <a:p>
            <a:pPr marL="0" indent="0">
              <a:buNone/>
            </a:pPr>
            <a:r>
              <a:rPr lang="en-US" sz="1500" spc="-1" dirty="0">
                <a:solidFill>
                  <a:schemeClr val="dk1"/>
                </a:solidFill>
                <a:latin typeface="Archivo"/>
                <a:ea typeface="Archivo"/>
              </a:rPr>
              <a:t>function: The keyword used to define a function</a:t>
            </a:r>
            <a:r>
              <a:rPr lang="en-US" sz="1500" spc="-1" dirty="0" smtClean="0">
                <a:solidFill>
                  <a:schemeClr val="dk1"/>
                </a:solidFill>
                <a:latin typeface="Archivo"/>
                <a:ea typeface="Archivo"/>
              </a:rPr>
              <a:t>.</a:t>
            </a:r>
          </a:p>
          <a:p>
            <a:pPr marL="0" indent="0">
              <a:buNone/>
            </a:pPr>
            <a:r>
              <a:rPr lang="en-US" sz="1500" spc="-1" dirty="0" smtClean="0">
                <a:solidFill>
                  <a:schemeClr val="dk1"/>
                </a:solidFill>
                <a:latin typeface="Archivo"/>
                <a:ea typeface="Archivo"/>
              </a:rPr>
              <a:t>greet</a:t>
            </a:r>
            <a:r>
              <a:rPr lang="en-US" sz="1500" spc="-1" dirty="0">
                <a:solidFill>
                  <a:schemeClr val="dk1"/>
                </a:solidFill>
                <a:latin typeface="Archivo"/>
                <a:ea typeface="Archivo"/>
              </a:rPr>
              <a:t>: The name of the function</a:t>
            </a:r>
            <a:r>
              <a:rPr lang="en-US" sz="1500" spc="-1" dirty="0" smtClean="0">
                <a:solidFill>
                  <a:schemeClr val="dk1"/>
                </a:solidFill>
                <a:latin typeface="Archivo"/>
                <a:ea typeface="Archivo"/>
              </a:rPr>
              <a:t>.</a:t>
            </a:r>
          </a:p>
          <a:p>
            <a:pPr marL="0" indent="0">
              <a:buNone/>
            </a:pPr>
            <a:r>
              <a:rPr lang="en-US" sz="1500" spc="-1" dirty="0" smtClean="0">
                <a:solidFill>
                  <a:schemeClr val="dk1"/>
                </a:solidFill>
                <a:latin typeface="Archivo"/>
                <a:ea typeface="Archivo"/>
              </a:rPr>
              <a:t>(</a:t>
            </a:r>
            <a:r>
              <a:rPr lang="en-US" sz="1500" spc="-1" dirty="0">
                <a:solidFill>
                  <a:schemeClr val="dk1"/>
                </a:solidFill>
                <a:latin typeface="Archivo"/>
                <a:ea typeface="Archivo"/>
              </a:rPr>
              <a:t>name): The data the function receives (parameter</a:t>
            </a:r>
            <a:r>
              <a:rPr lang="en-US" sz="1500" spc="-1" dirty="0" smtClean="0">
                <a:solidFill>
                  <a:schemeClr val="dk1"/>
                </a:solidFill>
                <a:latin typeface="Archivo"/>
                <a:ea typeface="Archivo"/>
              </a:rPr>
              <a:t>).</a:t>
            </a:r>
          </a:p>
          <a:p>
            <a:pPr marL="0" indent="0">
              <a:buNone/>
            </a:pPr>
            <a:r>
              <a:rPr lang="en-US" sz="1500" spc="-1" dirty="0" smtClean="0">
                <a:solidFill>
                  <a:schemeClr val="dk1"/>
                </a:solidFill>
                <a:latin typeface="Archivo"/>
                <a:ea typeface="Archivo"/>
              </a:rPr>
              <a:t>console.log</a:t>
            </a:r>
            <a:r>
              <a:rPr lang="en-US" sz="1500" spc="-1" dirty="0">
                <a:solidFill>
                  <a:schemeClr val="dk1"/>
                </a:solidFill>
                <a:latin typeface="Archivo"/>
                <a:ea typeface="Archivo"/>
              </a:rPr>
              <a:t>(): Displays the output.</a:t>
            </a:r>
            <a:endParaRPr lang="en" sz="1500" strike="noStrike" spc="-1" dirty="0" smtClean="0">
              <a:solidFill>
                <a:schemeClr val="dk1"/>
              </a:solidFill>
              <a:latin typeface="Archivo"/>
              <a:ea typeface="Archivo"/>
            </a:endParaRPr>
          </a:p>
          <a:p>
            <a:pPr marL="0" indent="0">
              <a:buNone/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0" name="Google Shape;317;p40"/>
          <p:cNvSpPr/>
          <p:nvPr/>
        </p:nvSpPr>
        <p:spPr>
          <a:xfrm flipV="1">
            <a:off x="935280" y="1468381"/>
            <a:ext cx="7273080" cy="45719"/>
          </a:xfrm>
          <a:custGeom>
            <a:avLst/>
            <a:gdLst>
              <a:gd name="textAreaLeft" fmla="*/ 0 w 7273080"/>
              <a:gd name="textAreaRight" fmla="*/ 7273440 w 7273080"/>
              <a:gd name="textAreaTop" fmla="*/ 0 h 79560"/>
              <a:gd name="textAreaBottom" fmla="*/ 79920 h 79560"/>
            </a:gdLst>
            <a:ahLst/>
            <a:cxnLst/>
            <a:rect l="textAreaLeft" t="textAreaTop" r="textAreaRight" b="textAreaBottom"/>
            <a:pathLst>
              <a:path w="2928" h="86">
                <a:moveTo>
                  <a:pt x="144" y="86"/>
                </a:moveTo>
                <a:cubicBezTo>
                  <a:pt x="99" y="86"/>
                  <a:pt x="53" y="86"/>
                  <a:pt x="8" y="86"/>
                </a:cubicBezTo>
                <a:cubicBezTo>
                  <a:pt x="3" y="86"/>
                  <a:pt x="0" y="83"/>
                  <a:pt x="0" y="78"/>
                </a:cubicBezTo>
                <a:cubicBezTo>
                  <a:pt x="0" y="74"/>
                  <a:pt x="4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53" y="70"/>
                  <a:pt x="99" y="70"/>
                  <a:pt x="144" y="70"/>
                </a:cubicBezTo>
                <a:cubicBezTo>
                  <a:pt x="1066" y="70"/>
                  <a:pt x="1999" y="47"/>
                  <a:pt x="2919" y="0"/>
                </a:cubicBezTo>
                <a:cubicBezTo>
                  <a:pt x="2924" y="0"/>
                  <a:pt x="2927" y="3"/>
                  <a:pt x="2928" y="8"/>
                </a:cubicBezTo>
                <a:cubicBezTo>
                  <a:pt x="2928" y="12"/>
                  <a:pt x="2925" y="16"/>
                  <a:pt x="2920" y="16"/>
                </a:cubicBezTo>
                <a:cubicBezTo>
                  <a:pt x="2000" y="63"/>
                  <a:pt x="1067" y="86"/>
                  <a:pt x="144" y="86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495C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57543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 idx="4294967295"/>
          </p:nvPr>
        </p:nvSpPr>
        <p:spPr>
          <a:xfrm>
            <a:off x="320040" y="327660"/>
            <a:ext cx="7966440" cy="131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000" b="1" spc="-1" dirty="0" smtClean="0">
                <a:solidFill>
                  <a:schemeClr val="dk1"/>
                </a:solidFill>
                <a:latin typeface="Arial"/>
              </a:rPr>
              <a:t>JS </a:t>
            </a:r>
            <a:r>
              <a:rPr lang="fr-FR" sz="5000" b="1" spc="-1" dirty="0" err="1" smtClean="0">
                <a:solidFill>
                  <a:schemeClr val="dk1"/>
                </a:solidFill>
                <a:latin typeface="Arial"/>
              </a:rPr>
              <a:t>Operators</a:t>
            </a:r>
            <a:endParaRPr lang="fr-FR" sz="50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 idx="4294967295"/>
          </p:nvPr>
        </p:nvSpPr>
        <p:spPr>
          <a:xfrm>
            <a:off x="541020" y="1584960"/>
            <a:ext cx="7745460" cy="3291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/>
              <a:t>JavaScript operators are symbols used to perform different operations </a:t>
            </a:r>
            <a:r>
              <a:rPr lang="en-US" sz="1600" dirty="0" smtClean="0"/>
              <a:t>like :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Comparison, </a:t>
            </a: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Logical operations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>
              <a:buNone/>
            </a:pPr>
            <a:r>
              <a:rPr lang="en-US" sz="1400" b="1" dirty="0" smtClean="0"/>
              <a:t>Types </a:t>
            </a:r>
            <a:r>
              <a:rPr lang="en-US" sz="1400" b="1" dirty="0"/>
              <a:t>of JavaScript </a:t>
            </a:r>
            <a:r>
              <a:rPr lang="en-US" sz="1400" b="1" dirty="0" smtClean="0"/>
              <a:t>Operators: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Arithmetic Operators (Math Operations</a:t>
            </a:r>
            <a:r>
              <a:rPr lang="en-US" sz="1400" dirty="0" smtClean="0"/>
              <a:t>):---</a:t>
            </a:r>
          </a:p>
          <a:p>
            <a:pPr marL="0" indent="0">
              <a:buNone/>
            </a:pPr>
            <a:r>
              <a:rPr lang="en-US" sz="1400" dirty="0"/>
              <a:t>Examples: +, -, *, /, % (modulus), ++ (increment), -- (decrement).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Assignment </a:t>
            </a:r>
            <a:r>
              <a:rPr lang="en-US" sz="1400" dirty="0"/>
              <a:t>Operators (Assigning Values</a:t>
            </a:r>
            <a:r>
              <a:rPr lang="en-US" sz="1400" dirty="0" smtClean="0"/>
              <a:t>):---</a:t>
            </a:r>
          </a:p>
          <a:p>
            <a:pPr marL="0" indent="0">
              <a:buNone/>
            </a:pPr>
            <a:r>
              <a:rPr lang="en-US" sz="1400" dirty="0"/>
              <a:t>Examples: =, +=, -=, *=, /=, %=.</a:t>
            </a:r>
            <a:endParaRPr lang="en-US" sz="1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 smtClean="0"/>
              <a:t> </a:t>
            </a:r>
            <a:r>
              <a:rPr lang="en-US" sz="1400" dirty="0"/>
              <a:t>Comparison Operators (Comparing Values</a:t>
            </a:r>
            <a:r>
              <a:rPr lang="en-US" sz="1400" dirty="0" smtClean="0"/>
              <a:t>):</a:t>
            </a:r>
          </a:p>
          <a:p>
            <a:pPr marL="0" indent="0">
              <a:buNone/>
            </a:pPr>
            <a:r>
              <a:rPr lang="en-US" sz="1400" dirty="0"/>
              <a:t>Examples: ==, ===, !=, !==, &gt;, &lt;, &gt;=, </a:t>
            </a:r>
            <a:r>
              <a:rPr lang="en-US" sz="1400" dirty="0" smtClean="0"/>
              <a:t>&lt;=.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Logical Operators (Logic Operations</a:t>
            </a:r>
            <a:r>
              <a:rPr lang="en-US" sz="1400" dirty="0" smtClean="0"/>
              <a:t>):</a:t>
            </a:r>
          </a:p>
          <a:p>
            <a:pPr marL="0" indent="0">
              <a:buNone/>
            </a:pPr>
            <a:r>
              <a:rPr lang="en-US" sz="1400" dirty="0" smtClean="0"/>
              <a:t>Examples</a:t>
            </a:r>
            <a:r>
              <a:rPr lang="en-US" sz="1400" dirty="0"/>
              <a:t>: &amp;&amp; (AND), || (OR), ! (NOT</a:t>
            </a:r>
            <a:r>
              <a:rPr lang="en-US" sz="1400" dirty="0" smtClean="0"/>
              <a:t>).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>
                <a:latin typeface="+mj-lt"/>
              </a:rPr>
              <a:t>Operators are </a:t>
            </a:r>
            <a:r>
              <a:rPr lang="en-US" sz="1400" dirty="0" err="1" smtClean="0">
                <a:latin typeface="+mj-lt"/>
              </a:rPr>
              <a:t>assential</a:t>
            </a:r>
            <a:r>
              <a:rPr lang="en-US" sz="1400" dirty="0" smtClean="0">
                <a:latin typeface="+mj-lt"/>
              </a:rPr>
              <a:t> for building complex logic in programming 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 smtClean="0">
                <a:solidFill>
                  <a:schemeClr val="dk1"/>
                </a:solidFill>
                <a:latin typeface="+mj-lt"/>
                <a:ea typeface="Archivo"/>
              </a:rPr>
              <a:t> .</a:t>
            </a:r>
            <a:endParaRPr lang="en-US" sz="14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00" name="Google Shape;317;p40"/>
          <p:cNvSpPr/>
          <p:nvPr/>
        </p:nvSpPr>
        <p:spPr>
          <a:xfrm flipV="1">
            <a:off x="685770" y="1397521"/>
            <a:ext cx="7273080" cy="45719"/>
          </a:xfrm>
          <a:custGeom>
            <a:avLst/>
            <a:gdLst>
              <a:gd name="textAreaLeft" fmla="*/ 0 w 7273080"/>
              <a:gd name="textAreaRight" fmla="*/ 7273440 w 7273080"/>
              <a:gd name="textAreaTop" fmla="*/ 0 h 79560"/>
              <a:gd name="textAreaBottom" fmla="*/ 79920 h 79560"/>
            </a:gdLst>
            <a:ahLst/>
            <a:cxnLst/>
            <a:rect l="textAreaLeft" t="textAreaTop" r="textAreaRight" b="textAreaBottom"/>
            <a:pathLst>
              <a:path w="2928" h="86">
                <a:moveTo>
                  <a:pt x="144" y="86"/>
                </a:moveTo>
                <a:cubicBezTo>
                  <a:pt x="99" y="86"/>
                  <a:pt x="53" y="86"/>
                  <a:pt x="8" y="86"/>
                </a:cubicBezTo>
                <a:cubicBezTo>
                  <a:pt x="3" y="86"/>
                  <a:pt x="0" y="83"/>
                  <a:pt x="0" y="78"/>
                </a:cubicBezTo>
                <a:cubicBezTo>
                  <a:pt x="0" y="74"/>
                  <a:pt x="4" y="70"/>
                  <a:pt x="8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53" y="70"/>
                  <a:pt x="99" y="70"/>
                  <a:pt x="144" y="70"/>
                </a:cubicBezTo>
                <a:cubicBezTo>
                  <a:pt x="1066" y="70"/>
                  <a:pt x="1999" y="47"/>
                  <a:pt x="2919" y="0"/>
                </a:cubicBezTo>
                <a:cubicBezTo>
                  <a:pt x="2924" y="0"/>
                  <a:pt x="2927" y="3"/>
                  <a:pt x="2928" y="8"/>
                </a:cubicBezTo>
                <a:cubicBezTo>
                  <a:pt x="2928" y="12"/>
                  <a:pt x="2925" y="16"/>
                  <a:pt x="2920" y="16"/>
                </a:cubicBezTo>
                <a:cubicBezTo>
                  <a:pt x="2000" y="63"/>
                  <a:pt x="1067" y="86"/>
                  <a:pt x="144" y="86"/>
                </a:cubicBezTo>
                <a:close/>
              </a:path>
            </a:pathLst>
          </a:custGeom>
          <a:solidFill>
            <a:schemeClr val="dk2"/>
          </a:solidFill>
          <a:ln w="9525">
            <a:solidFill>
              <a:srgbClr val="495C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97412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gins of Urban Legends by Slidesgo">
  <a:themeElements>
    <a:clrScheme name="Simple Light">
      <a:dk1>
        <a:srgbClr val="191919"/>
      </a:dk1>
      <a:lt1>
        <a:srgbClr val="FFFFFF"/>
      </a:lt1>
      <a:dk2>
        <a:srgbClr val="495CFF"/>
      </a:dk2>
      <a:lt2>
        <a:srgbClr val="FFB4E7"/>
      </a:lt2>
      <a:accent1>
        <a:srgbClr val="FF7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s of Urban Legends by Slidesgo">
  <a:themeElements>
    <a:clrScheme name="Simple Light">
      <a:dk1>
        <a:srgbClr val="191919"/>
      </a:dk1>
      <a:lt1>
        <a:srgbClr val="FFFFFF"/>
      </a:lt1>
      <a:dk2>
        <a:srgbClr val="495CFF"/>
      </a:dk2>
      <a:lt2>
        <a:srgbClr val="FFB4E7"/>
      </a:lt2>
      <a:accent1>
        <a:srgbClr val="FF7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gins of Urban Legends by Slidesgo">
  <a:themeElements>
    <a:clrScheme name="Simple Light">
      <a:dk1>
        <a:srgbClr val="191919"/>
      </a:dk1>
      <a:lt1>
        <a:srgbClr val="FFFFFF"/>
      </a:lt1>
      <a:dk2>
        <a:srgbClr val="495CFF"/>
      </a:dk2>
      <a:lt2>
        <a:srgbClr val="FFB4E7"/>
      </a:lt2>
      <a:accent1>
        <a:srgbClr val="FF7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rigins of Urban Legends by Slidesgo">
  <a:themeElements>
    <a:clrScheme name="Simple Light">
      <a:dk1>
        <a:srgbClr val="191919"/>
      </a:dk1>
      <a:lt1>
        <a:srgbClr val="FFFFFF"/>
      </a:lt1>
      <a:dk2>
        <a:srgbClr val="495CFF"/>
      </a:dk2>
      <a:lt2>
        <a:srgbClr val="FFB4E7"/>
      </a:lt2>
      <a:accent1>
        <a:srgbClr val="FF7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873</Words>
  <Application>Microsoft Office PowerPoint</Application>
  <PresentationFormat>On-screen Show (16:9)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Archivo</vt:lpstr>
      <vt:lpstr>Arial</vt:lpstr>
      <vt:lpstr>Arial Rounded MT Bold</vt:lpstr>
      <vt:lpstr>Bahnschrift SemiCondensed</vt:lpstr>
      <vt:lpstr>Berlin Sans FB Demi</vt:lpstr>
      <vt:lpstr>Calibri</vt:lpstr>
      <vt:lpstr>OpenSymbol</vt:lpstr>
      <vt:lpstr>Raleway Black</vt:lpstr>
      <vt:lpstr>Symbol</vt:lpstr>
      <vt:lpstr>Syncopate</vt:lpstr>
      <vt:lpstr>Wingdings</vt:lpstr>
      <vt:lpstr>Origins of Urban Legends by Slidesgo</vt:lpstr>
      <vt:lpstr>Origins of Urban Legends by Slidesgo</vt:lpstr>
      <vt:lpstr>Origins of Urban Legends by Slidesgo</vt:lpstr>
      <vt:lpstr>Origins of Urban Legends by Slidesgo</vt:lpstr>
      <vt:lpstr>JavaScript Overview</vt:lpstr>
      <vt:lpstr>What is JavaScript</vt:lpstr>
      <vt:lpstr>Internal and external JS</vt:lpstr>
      <vt:lpstr>JS Variables</vt:lpstr>
      <vt:lpstr>Manipulating HTML Content with JavaScript</vt:lpstr>
      <vt:lpstr>JS Array</vt:lpstr>
      <vt:lpstr>If statement</vt:lpstr>
      <vt:lpstr>Js functions</vt:lpstr>
      <vt:lpstr>JS Operators</vt:lpstr>
      <vt:lpstr>To-Do-List project</vt:lpstr>
      <vt:lpstr>Thank you for Listening! 😍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Overview</dc:title>
  <dc:creator>sumaya said</dc:creator>
  <cp:lastModifiedBy>brandcomputers</cp:lastModifiedBy>
  <cp:revision>50</cp:revision>
  <dcterms:modified xsi:type="dcterms:W3CDTF">2025-03-13T07:24:44Z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2025-03-09T16:48:29Z</dcterms:created>
  <dc:creator>Unknown Creator</dc:creator>
  <dc:description/>
  <dc:language>en-US</dc:language>
  <cp:lastModifiedBy>Unknown Creator</cp:lastModifiedBy>
  <dcterms:modified xsi:type="dcterms:W3CDTF">2025-03-09T16:48:29Z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