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11179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73041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1613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1985374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8036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687928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818944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11563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149653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B6D3D-4238-49EB-92D4-33513770F04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26290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8B6D3D-4238-49EB-92D4-33513770F04A}"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63499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8B6D3D-4238-49EB-92D4-33513770F04A}"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24159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8B6D3D-4238-49EB-92D4-33513770F04A}"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415766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B6D3D-4238-49EB-92D4-33513770F04A}"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34780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B6D3D-4238-49EB-92D4-33513770F04A}"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348151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8B6D3D-4238-49EB-92D4-33513770F04A}"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4C5DC-DD90-4084-9630-DC2DDE1ED7DE}" type="slidenum">
              <a:rPr lang="en-US" smtClean="0"/>
              <a:t>‹#›</a:t>
            </a:fld>
            <a:endParaRPr lang="en-US"/>
          </a:p>
        </p:txBody>
      </p:sp>
    </p:spTree>
    <p:extLst>
      <p:ext uri="{BB962C8B-B14F-4D97-AF65-F5344CB8AC3E}">
        <p14:creationId xmlns:p14="http://schemas.microsoft.com/office/powerpoint/2010/main" val="8648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8B6D3D-4238-49EB-92D4-33513770F04A}" type="datetimeFigureOut">
              <a:rPr lang="en-US" smtClean="0"/>
              <a:t>11/30/2021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84C5DC-DD90-4084-9630-DC2DDE1ED7DE}" type="slidenum">
              <a:rPr lang="en-US" smtClean="0"/>
              <a:t>‹#›</a:t>
            </a:fld>
            <a:endParaRPr lang="en-US"/>
          </a:p>
        </p:txBody>
      </p:sp>
    </p:spTree>
    <p:extLst>
      <p:ext uri="{BB962C8B-B14F-4D97-AF65-F5344CB8AC3E}">
        <p14:creationId xmlns:p14="http://schemas.microsoft.com/office/powerpoint/2010/main" val="1887550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FDI in Nepal</a:t>
            </a:r>
            <a:endParaRPr lang="en-US" dirty="0"/>
          </a:p>
        </p:txBody>
      </p:sp>
      <p:sp>
        <p:nvSpPr>
          <p:cNvPr id="3" name="Subtitle 2"/>
          <p:cNvSpPr>
            <a:spLocks noGrp="1"/>
          </p:cNvSpPr>
          <p:nvPr>
            <p:ph type="subTitle" idx="1"/>
          </p:nvPr>
        </p:nvSpPr>
        <p:spPr/>
        <p:txBody>
          <a:bodyPr/>
          <a:lstStyle/>
          <a:p>
            <a:pPr algn="ctr"/>
            <a:r>
              <a:rPr lang="en-US" dirty="0" smtClean="0"/>
              <a:t>Report on Registered company for Foreign Investment in Nepal.</a:t>
            </a:r>
          </a:p>
          <a:p>
            <a:pPr algn="ctr"/>
            <a:r>
              <a:rPr lang="en-US" sz="1600" i="1" dirty="0" smtClean="0"/>
              <a:t>All the amount written in this report is in million rupees.</a:t>
            </a:r>
            <a:endParaRPr lang="en-US" sz="1600" i="1" dirty="0"/>
          </a:p>
        </p:txBody>
      </p:sp>
    </p:spTree>
    <p:extLst>
      <p:ext uri="{BB962C8B-B14F-4D97-AF65-F5344CB8AC3E}">
        <p14:creationId xmlns:p14="http://schemas.microsoft.com/office/powerpoint/2010/main" val="779468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397" y="613954"/>
            <a:ext cx="8596668" cy="5630092"/>
          </a:xfrm>
        </p:spPr>
        <p:txBody>
          <a:bodyPr>
            <a:noAutofit/>
          </a:bodyPr>
          <a:lstStyle/>
          <a:p>
            <a:pPr marL="0" indent="0" algn="just">
              <a:buNone/>
            </a:pPr>
            <a:r>
              <a:rPr lang="en-US" sz="1400" dirty="0">
                <a:latin typeface="Calibri" panose="020F0502020204030204" pitchFamily="34" charset="0"/>
                <a:cs typeface="Calibri" panose="020F0502020204030204" pitchFamily="34" charset="0"/>
              </a:rPr>
              <a:t>Along with the process of liberalization in the mid-1980s, Nepal put efforts to </a:t>
            </a:r>
            <a:r>
              <a:rPr lang="en-US" sz="1400" dirty="0" smtClean="0">
                <a:latin typeface="Calibri" panose="020F0502020204030204" pitchFamily="34" charset="0"/>
                <a:cs typeface="Calibri" panose="020F0502020204030204" pitchFamily="34" charset="0"/>
              </a:rPr>
              <a:t>attract FDI </a:t>
            </a:r>
            <a:r>
              <a:rPr lang="en-US" sz="1400" dirty="0">
                <a:latin typeface="Calibri" panose="020F0502020204030204" pitchFamily="34" charset="0"/>
                <a:cs typeface="Calibri" panose="020F0502020204030204" pitchFamily="34" charset="0"/>
              </a:rPr>
              <a:t>to fill the resources gap in private capital formation. Foreign Investment </a:t>
            </a:r>
            <a:r>
              <a:rPr lang="en-US" sz="1400" dirty="0" smtClean="0">
                <a:latin typeface="Calibri" panose="020F0502020204030204" pitchFamily="34" charset="0"/>
                <a:cs typeface="Calibri" panose="020F0502020204030204" pitchFamily="34" charset="0"/>
              </a:rPr>
              <a:t>and Technology </a:t>
            </a:r>
            <a:r>
              <a:rPr lang="en-US" sz="1400" dirty="0">
                <a:latin typeface="Calibri" panose="020F0502020204030204" pitchFamily="34" charset="0"/>
                <a:cs typeface="Calibri" panose="020F0502020204030204" pitchFamily="34" charset="0"/>
              </a:rPr>
              <a:t>Transfer Act, 1982 was enacted to attract and utilize the </a:t>
            </a:r>
            <a:r>
              <a:rPr lang="en-US" sz="1400" dirty="0" smtClean="0">
                <a:latin typeface="Calibri" panose="020F0502020204030204" pitchFamily="34" charset="0"/>
                <a:cs typeface="Calibri" panose="020F0502020204030204" pitchFamily="34" charset="0"/>
              </a:rPr>
              <a:t>foreign investment </a:t>
            </a:r>
            <a:r>
              <a:rPr lang="en-US" sz="1400" dirty="0">
                <a:latin typeface="Calibri" panose="020F0502020204030204" pitchFamily="34" charset="0"/>
                <a:cs typeface="Calibri" panose="020F0502020204030204" pitchFamily="34" charset="0"/>
              </a:rPr>
              <a:t>in Nepal. Subsequently, a new Foreign Investment and </a:t>
            </a:r>
            <a:r>
              <a:rPr lang="en-US" sz="1400" dirty="0" smtClean="0">
                <a:latin typeface="Calibri" panose="020F0502020204030204" pitchFamily="34" charset="0"/>
                <a:cs typeface="Calibri" panose="020F0502020204030204" pitchFamily="34" charset="0"/>
              </a:rPr>
              <a:t>Technology Transfer </a:t>
            </a:r>
            <a:r>
              <a:rPr lang="en-US" sz="1400" dirty="0">
                <a:latin typeface="Calibri" panose="020F0502020204030204" pitchFamily="34" charset="0"/>
                <a:cs typeface="Calibri" panose="020F0502020204030204" pitchFamily="34" charset="0"/>
              </a:rPr>
              <a:t>Act, 1992 was enacted to facilitate the liberalization process of 1990s</a:t>
            </a:r>
            <a:r>
              <a:rPr lang="en-US" sz="1400" dirty="0" smtClean="0">
                <a:latin typeface="Calibri" panose="020F0502020204030204" pitchFamily="34" charset="0"/>
                <a:cs typeface="Calibri" panose="020F0502020204030204" pitchFamily="34" charset="0"/>
              </a:rPr>
              <a:t>. Thereafter</a:t>
            </a:r>
            <a:r>
              <a:rPr lang="en-US" sz="1400" dirty="0">
                <a:latin typeface="Calibri" panose="020F0502020204030204" pitchFamily="34" charset="0"/>
                <a:cs typeface="Calibri" panose="020F0502020204030204" pitchFamily="34" charset="0"/>
              </a:rPr>
              <a:t>, Nepal became member of the World Trade Organization-WTO, Bay </a:t>
            </a:r>
            <a:r>
              <a:rPr lang="en-US" sz="1400" dirty="0" smtClean="0">
                <a:latin typeface="Calibri" panose="020F0502020204030204" pitchFamily="34" charset="0"/>
                <a:cs typeface="Calibri" panose="020F0502020204030204" pitchFamily="34" charset="0"/>
              </a:rPr>
              <a:t>of Bengal </a:t>
            </a:r>
            <a:r>
              <a:rPr lang="en-US" sz="1400" dirty="0">
                <a:latin typeface="Calibri" panose="020F0502020204030204" pitchFamily="34" charset="0"/>
                <a:cs typeface="Calibri" panose="020F0502020204030204" pitchFamily="34" charset="0"/>
              </a:rPr>
              <a:t>Initiative for Multi-Sectoral Technical and Economic </a:t>
            </a:r>
            <a:r>
              <a:rPr lang="en-US" sz="1400" dirty="0" smtClean="0">
                <a:latin typeface="Calibri" panose="020F0502020204030204" pitchFamily="34" charset="0"/>
                <a:cs typeface="Calibri" panose="020F0502020204030204" pitchFamily="34" charset="0"/>
              </a:rPr>
              <a:t>Cooperation-BIMSTEC</a:t>
            </a:r>
            <a:r>
              <a:rPr lang="en-US" sz="1400" dirty="0">
                <a:latin typeface="Calibri" panose="020F0502020204030204" pitchFamily="34" charset="0"/>
                <a:cs typeface="Calibri" panose="020F0502020204030204" pitchFamily="34" charset="0"/>
              </a:rPr>
              <a:t>, South Asia Free Trade Agreement-SAFTA and Multilateral </a:t>
            </a:r>
            <a:r>
              <a:rPr lang="en-US" sz="1400" dirty="0" smtClean="0">
                <a:latin typeface="Calibri" panose="020F0502020204030204" pitchFamily="34" charset="0"/>
                <a:cs typeface="Calibri" panose="020F0502020204030204" pitchFamily="34" charset="0"/>
              </a:rPr>
              <a:t>Investment Guarantee </a:t>
            </a:r>
            <a:r>
              <a:rPr lang="en-US" sz="1400" dirty="0">
                <a:latin typeface="Calibri" panose="020F0502020204030204" pitchFamily="34" charset="0"/>
                <a:cs typeface="Calibri" panose="020F0502020204030204" pitchFamily="34" charset="0"/>
              </a:rPr>
              <a:t>Agency-MIGA. Nepal signed Bilateral Investment Protection </a:t>
            </a:r>
            <a:r>
              <a:rPr lang="en-US" sz="1400" dirty="0" smtClean="0">
                <a:latin typeface="Calibri" panose="020F0502020204030204" pitchFamily="34" charset="0"/>
                <a:cs typeface="Calibri" panose="020F0502020204030204" pitchFamily="34" charset="0"/>
              </a:rPr>
              <a:t>and Promotion </a:t>
            </a:r>
            <a:r>
              <a:rPr lang="en-US" sz="1400" dirty="0">
                <a:latin typeface="Calibri" panose="020F0502020204030204" pitchFamily="34" charset="0"/>
                <a:cs typeface="Calibri" panose="020F0502020204030204" pitchFamily="34" charset="0"/>
              </a:rPr>
              <a:t>Agreement (BIPPA) with six countries and Double Taxation </a:t>
            </a:r>
            <a:r>
              <a:rPr lang="en-US" sz="1400" dirty="0" smtClean="0">
                <a:latin typeface="Calibri" panose="020F0502020204030204" pitchFamily="34" charset="0"/>
                <a:cs typeface="Calibri" panose="020F0502020204030204" pitchFamily="34" charset="0"/>
              </a:rPr>
              <a:t>Avoidance Agreement </a:t>
            </a:r>
            <a:r>
              <a:rPr lang="en-US" sz="1400" dirty="0">
                <a:latin typeface="Calibri" panose="020F0502020204030204" pitchFamily="34" charset="0"/>
                <a:cs typeface="Calibri" panose="020F0502020204030204" pitchFamily="34" charset="0"/>
              </a:rPr>
              <a:t>with ten countries. Nepal has obtained access to </a:t>
            </a:r>
            <a:r>
              <a:rPr lang="en-US" sz="1400" dirty="0" smtClean="0">
                <a:latin typeface="Calibri" panose="020F0502020204030204" pitchFamily="34" charset="0"/>
                <a:cs typeface="Calibri" panose="020F0502020204030204" pitchFamily="34" charset="0"/>
              </a:rPr>
              <a:t>neighboring </a:t>
            </a:r>
            <a:r>
              <a:rPr lang="en-US" sz="1400" dirty="0">
                <a:latin typeface="Calibri" panose="020F0502020204030204" pitchFamily="34" charset="0"/>
                <a:cs typeface="Calibri" panose="020F0502020204030204" pitchFamily="34" charset="0"/>
              </a:rPr>
              <a:t>and </a:t>
            </a:r>
            <a:r>
              <a:rPr lang="en-US" sz="1400" dirty="0" smtClean="0">
                <a:latin typeface="Calibri" panose="020F0502020204030204" pitchFamily="34" charset="0"/>
                <a:cs typeface="Calibri" panose="020F0502020204030204" pitchFamily="34" charset="0"/>
              </a:rPr>
              <a:t>global markets</a:t>
            </a:r>
            <a:r>
              <a:rPr lang="en-US" sz="1400" dirty="0">
                <a:latin typeface="Calibri" panose="020F0502020204030204" pitchFamily="34" charset="0"/>
                <a:cs typeface="Calibri" panose="020F0502020204030204" pitchFamily="34" charset="0"/>
              </a:rPr>
              <a:t>. Investment Board Act, 2010 was enacted based on which Investment </a:t>
            </a:r>
            <a:r>
              <a:rPr lang="en-US" sz="1400" dirty="0" smtClean="0">
                <a:latin typeface="Calibri" panose="020F0502020204030204" pitchFamily="34" charset="0"/>
                <a:cs typeface="Calibri" panose="020F0502020204030204" pitchFamily="34" charset="0"/>
              </a:rPr>
              <a:t>Board has </a:t>
            </a:r>
            <a:r>
              <a:rPr lang="en-US" sz="1400" dirty="0">
                <a:latin typeface="Calibri" panose="020F0502020204030204" pitchFamily="34" charset="0"/>
                <a:cs typeface="Calibri" panose="020F0502020204030204" pitchFamily="34" charset="0"/>
              </a:rPr>
              <a:t>been established</a:t>
            </a:r>
            <a:r>
              <a:rPr lang="en-US" sz="1400" dirty="0" smtClean="0">
                <a:latin typeface="Calibri" panose="020F0502020204030204" pitchFamily="34" charset="0"/>
                <a:cs typeface="Calibri" panose="020F0502020204030204" pitchFamily="34" charset="0"/>
              </a:rPr>
              <a:t>.</a:t>
            </a:r>
          </a:p>
          <a:p>
            <a:pPr marL="0" indent="0" algn="just">
              <a:buNone/>
            </a:pPr>
            <a:r>
              <a:rPr lang="en-US" sz="1400" dirty="0">
                <a:latin typeface="Calibri" panose="020F0502020204030204" pitchFamily="34" charset="0"/>
                <a:cs typeface="Calibri" panose="020F0502020204030204" pitchFamily="34" charset="0"/>
              </a:rPr>
              <a:t>The legal arrangements that govern FDI in Nepal include Foreign Investment </a:t>
            </a:r>
            <a:r>
              <a:rPr lang="en-US" sz="1400" dirty="0" smtClean="0">
                <a:latin typeface="Calibri" panose="020F0502020204030204" pitchFamily="34" charset="0"/>
                <a:cs typeface="Calibri" panose="020F0502020204030204" pitchFamily="34" charset="0"/>
              </a:rPr>
              <a:t>and Technology </a:t>
            </a:r>
            <a:r>
              <a:rPr lang="en-US" sz="1400" dirty="0">
                <a:latin typeface="Calibri" panose="020F0502020204030204" pitchFamily="34" charset="0"/>
                <a:cs typeface="Calibri" panose="020F0502020204030204" pitchFamily="34" charset="0"/>
              </a:rPr>
              <a:t>Transfer Act (FITTA), 1992, Foreign Exchange (Regulation) Act, 1962</a:t>
            </a:r>
            <a:r>
              <a:rPr lang="en-US" sz="1400" dirty="0" smtClean="0">
                <a:latin typeface="Calibri" panose="020F0502020204030204" pitchFamily="34" charset="0"/>
                <a:cs typeface="Calibri" panose="020F0502020204030204" pitchFamily="34" charset="0"/>
              </a:rPr>
              <a:t>, Investment </a:t>
            </a:r>
            <a:r>
              <a:rPr lang="en-US" sz="1400" dirty="0">
                <a:latin typeface="Calibri" panose="020F0502020204030204" pitchFamily="34" charset="0"/>
                <a:cs typeface="Calibri" panose="020F0502020204030204" pitchFamily="34" charset="0"/>
              </a:rPr>
              <a:t>Board Act, 2010 and Industrial Enterprises Act, 2016, Company Act</a:t>
            </a:r>
            <a:r>
              <a:rPr lang="en-US" sz="1400" dirty="0" smtClean="0">
                <a:latin typeface="Calibri" panose="020F0502020204030204" pitchFamily="34" charset="0"/>
                <a:cs typeface="Calibri" panose="020F0502020204030204" pitchFamily="34" charset="0"/>
              </a:rPr>
              <a:t>, 2017</a:t>
            </a:r>
            <a:r>
              <a:rPr lang="en-US" sz="1400" dirty="0">
                <a:latin typeface="Calibri" panose="020F0502020204030204" pitchFamily="34" charset="0"/>
                <a:cs typeface="Calibri" panose="020F0502020204030204" pitchFamily="34" charset="0"/>
              </a:rPr>
              <a:t>, Investment Board Act, 2011, Contract Act, 2000, Arbitration Act, 1999</a:t>
            </a:r>
            <a:r>
              <a:rPr lang="en-US" sz="1400" dirty="0" smtClean="0">
                <a:latin typeface="Calibri" panose="020F0502020204030204" pitchFamily="34" charset="0"/>
                <a:cs typeface="Calibri" panose="020F0502020204030204" pitchFamily="34" charset="0"/>
              </a:rPr>
              <a:t>, Income Tax Act</a:t>
            </a:r>
            <a:r>
              <a:rPr lang="en-US" sz="1400" dirty="0">
                <a:latin typeface="Calibri" panose="020F0502020204030204" pitchFamily="34" charset="0"/>
                <a:cs typeface="Calibri" panose="020F0502020204030204" pitchFamily="34" charset="0"/>
              </a:rPr>
              <a:t>, 2002, Labor Act, 2017, and Privatization Act, 1992. Similarly</a:t>
            </a:r>
            <a:r>
              <a:rPr lang="en-US" sz="1400" dirty="0" smtClean="0">
                <a:latin typeface="Calibri" panose="020F0502020204030204" pitchFamily="34" charset="0"/>
                <a:cs typeface="Calibri" panose="020F0502020204030204" pitchFamily="34" charset="0"/>
              </a:rPr>
              <a:t>, DOI</a:t>
            </a:r>
            <a:r>
              <a:rPr lang="en-US" sz="1400" dirty="0">
                <a:latin typeface="Calibri" panose="020F0502020204030204" pitchFamily="34" charset="0"/>
                <a:cs typeface="Calibri" panose="020F0502020204030204" pitchFamily="34" charset="0"/>
              </a:rPr>
              <a:t>, Investment Board of Nepal (IBN) and </a:t>
            </a:r>
            <a:r>
              <a:rPr lang="en-US" sz="1400" dirty="0" smtClean="0">
                <a:latin typeface="Calibri" panose="020F0502020204030204" pitchFamily="34" charset="0"/>
                <a:cs typeface="Calibri" panose="020F0502020204030204" pitchFamily="34" charset="0"/>
              </a:rPr>
              <a:t>NRB </a:t>
            </a:r>
            <a:r>
              <a:rPr lang="en-US" sz="1400" dirty="0">
                <a:latin typeface="Calibri" panose="020F0502020204030204" pitchFamily="34" charset="0"/>
                <a:cs typeface="Calibri" panose="020F0502020204030204" pitchFamily="34" charset="0"/>
              </a:rPr>
              <a:t>are the agencies for </a:t>
            </a:r>
            <a:r>
              <a:rPr lang="en-US" sz="1400" dirty="0" smtClean="0">
                <a:latin typeface="Calibri" panose="020F0502020204030204" pitchFamily="34" charset="0"/>
                <a:cs typeface="Calibri" panose="020F0502020204030204" pitchFamily="34" charset="0"/>
              </a:rPr>
              <a:t>administration and </a:t>
            </a:r>
            <a:r>
              <a:rPr lang="en-US" sz="1400" dirty="0">
                <a:latin typeface="Calibri" panose="020F0502020204030204" pitchFamily="34" charset="0"/>
                <a:cs typeface="Calibri" panose="020F0502020204030204" pitchFamily="34" charset="0"/>
              </a:rPr>
              <a:t>implementation of rules and regulations related to FDI</a:t>
            </a:r>
            <a:r>
              <a:rPr lang="en-US" sz="1400" dirty="0" smtClean="0">
                <a:latin typeface="Calibri" panose="020F0502020204030204" pitchFamily="34" charset="0"/>
                <a:cs typeface="Calibri" panose="020F0502020204030204" pitchFamily="34" charset="0"/>
              </a:rPr>
              <a:t>. </a:t>
            </a:r>
          </a:p>
          <a:p>
            <a:pPr marL="0" indent="0" algn="just">
              <a:buNone/>
            </a:pPr>
            <a:r>
              <a:rPr lang="en-US" sz="1400" dirty="0">
                <a:latin typeface="Calibri" panose="020F0502020204030204" pitchFamily="34" charset="0"/>
                <a:cs typeface="Calibri" panose="020F0502020204030204" pitchFamily="34" charset="0"/>
              </a:rPr>
              <a:t>The FITTA defines the forms of foreign investment as (a) investment in </a:t>
            </a:r>
            <a:r>
              <a:rPr lang="en-US" sz="1400" dirty="0" smtClean="0">
                <a:latin typeface="Calibri" panose="020F0502020204030204" pitchFamily="34" charset="0"/>
                <a:cs typeface="Calibri" panose="020F0502020204030204" pitchFamily="34" charset="0"/>
              </a:rPr>
              <a:t>share (</a:t>
            </a:r>
            <a:r>
              <a:rPr lang="en-US" sz="1400" dirty="0">
                <a:latin typeface="Calibri" panose="020F0502020204030204" pitchFamily="34" charset="0"/>
                <a:cs typeface="Calibri" panose="020F0502020204030204" pitchFamily="34" charset="0"/>
              </a:rPr>
              <a:t>equity); (b) reinvestment of the earnings derived from the clause (a) above; (c</a:t>
            </a:r>
            <a:r>
              <a:rPr lang="en-US" sz="1400" dirty="0" smtClean="0">
                <a:latin typeface="Calibri" panose="020F0502020204030204" pitchFamily="34" charset="0"/>
                <a:cs typeface="Calibri" panose="020F0502020204030204" pitchFamily="34" charset="0"/>
              </a:rPr>
              <a:t>) investment </a:t>
            </a:r>
            <a:r>
              <a:rPr lang="en-US" sz="1400" dirty="0">
                <a:latin typeface="Calibri" panose="020F0502020204030204" pitchFamily="34" charset="0"/>
                <a:cs typeface="Calibri" panose="020F0502020204030204" pitchFamily="34" charset="0"/>
              </a:rPr>
              <a:t>made in the form of loan or loan facilities. The minimum </a:t>
            </a:r>
            <a:r>
              <a:rPr lang="en-US" sz="1400" dirty="0" smtClean="0">
                <a:latin typeface="Calibri" panose="020F0502020204030204" pitchFamily="34" charset="0"/>
                <a:cs typeface="Calibri" panose="020F0502020204030204" pitchFamily="34" charset="0"/>
              </a:rPr>
              <a:t>investment required </a:t>
            </a:r>
            <a:r>
              <a:rPr lang="en-US" sz="1400" dirty="0">
                <a:latin typeface="Calibri" panose="020F0502020204030204" pitchFamily="34" charset="0"/>
                <a:cs typeface="Calibri" panose="020F0502020204030204" pitchFamily="34" charset="0"/>
              </a:rPr>
              <a:t>for foreign investment approval is </a:t>
            </a:r>
            <a:r>
              <a:rPr lang="en-US" sz="1400" dirty="0" err="1">
                <a:latin typeface="Calibri" panose="020F0502020204030204" pitchFamily="34" charset="0"/>
                <a:cs typeface="Calibri" panose="020F0502020204030204" pitchFamily="34" charset="0"/>
              </a:rPr>
              <a:t>Rs</a:t>
            </a:r>
            <a:r>
              <a:rPr lang="en-US" sz="1400" dirty="0">
                <a:latin typeface="Calibri" panose="020F0502020204030204" pitchFamily="34" charset="0"/>
                <a:cs typeface="Calibri" panose="020F0502020204030204" pitchFamily="34" charset="0"/>
              </a:rPr>
              <a:t>. 5 million per investor. The act </a:t>
            </a:r>
            <a:r>
              <a:rPr lang="en-US" sz="1400" dirty="0" smtClean="0">
                <a:latin typeface="Calibri" panose="020F0502020204030204" pitchFamily="34" charset="0"/>
                <a:cs typeface="Calibri" panose="020F0502020204030204" pitchFamily="34" charset="0"/>
              </a:rPr>
              <a:t>also defines </a:t>
            </a:r>
            <a:r>
              <a:rPr lang="en-US" sz="1400" dirty="0">
                <a:latin typeface="Calibri" panose="020F0502020204030204" pitchFamily="34" charset="0"/>
                <a:cs typeface="Calibri" panose="020F0502020204030204" pitchFamily="34" charset="0"/>
              </a:rPr>
              <a:t>the technology transfer which is allowed even in the area where </a:t>
            </a:r>
            <a:r>
              <a:rPr lang="en-US" sz="1400" dirty="0" smtClean="0">
                <a:latin typeface="Calibri" panose="020F0502020204030204" pitchFamily="34" charset="0"/>
                <a:cs typeface="Calibri" panose="020F0502020204030204" pitchFamily="34" charset="0"/>
              </a:rPr>
              <a:t>foreign investment </a:t>
            </a:r>
            <a:r>
              <a:rPr lang="en-US" sz="1400" dirty="0">
                <a:latin typeface="Calibri" panose="020F0502020204030204" pitchFamily="34" charset="0"/>
                <a:cs typeface="Calibri" panose="020F0502020204030204" pitchFamily="34" charset="0"/>
              </a:rPr>
              <a:t>is not permitted. Use of technological rights, specialization, formula</a:t>
            </a:r>
            <a:r>
              <a:rPr lang="en-US" sz="1400" dirty="0" smtClean="0">
                <a:latin typeface="Calibri" panose="020F0502020204030204" pitchFamily="34" charset="0"/>
                <a:cs typeface="Calibri" panose="020F0502020204030204" pitchFamily="34" charset="0"/>
              </a:rPr>
              <a:t>, process</a:t>
            </a:r>
            <a:r>
              <a:rPr lang="en-US" sz="1400" dirty="0">
                <a:latin typeface="Calibri" panose="020F0502020204030204" pitchFamily="34" charset="0"/>
                <a:cs typeface="Calibri" panose="020F0502020204030204" pitchFamily="34" charset="0"/>
              </a:rPr>
              <a:t>, patent or technical know-how of foreign origin; use of any trademark </a:t>
            </a:r>
            <a:r>
              <a:rPr lang="en-US" sz="1400" dirty="0" smtClean="0">
                <a:latin typeface="Calibri" panose="020F0502020204030204" pitchFamily="34" charset="0"/>
                <a:cs typeface="Calibri" panose="020F0502020204030204" pitchFamily="34" charset="0"/>
              </a:rPr>
              <a:t>of foreign </a:t>
            </a:r>
            <a:r>
              <a:rPr lang="en-US" sz="1400" dirty="0">
                <a:latin typeface="Calibri" panose="020F0502020204030204" pitchFamily="34" charset="0"/>
                <a:cs typeface="Calibri" panose="020F0502020204030204" pitchFamily="34" charset="0"/>
              </a:rPr>
              <a:t>ownership and acquiring any foreign technical consultancy, management </a:t>
            </a:r>
            <a:r>
              <a:rPr lang="en-US" sz="1400" dirty="0" smtClean="0">
                <a:latin typeface="Calibri" panose="020F0502020204030204" pitchFamily="34" charset="0"/>
                <a:cs typeface="Calibri" panose="020F0502020204030204" pitchFamily="34" charset="0"/>
              </a:rPr>
              <a:t>and marketing </a:t>
            </a:r>
            <a:r>
              <a:rPr lang="en-US" sz="1400" dirty="0">
                <a:latin typeface="Calibri" panose="020F0502020204030204" pitchFamily="34" charset="0"/>
                <a:cs typeface="Calibri" panose="020F0502020204030204" pitchFamily="34" charset="0"/>
              </a:rPr>
              <a:t>service are the forms of technology transfer. However, there are </a:t>
            </a:r>
            <a:r>
              <a:rPr lang="en-US" sz="1400" dirty="0" smtClean="0">
                <a:latin typeface="Calibri" panose="020F0502020204030204" pitchFamily="34" charset="0"/>
                <a:cs typeface="Calibri" panose="020F0502020204030204" pitchFamily="34" charset="0"/>
              </a:rPr>
              <a:t>some industries </a:t>
            </a:r>
            <a:r>
              <a:rPr lang="en-US" sz="1400" dirty="0">
                <a:latin typeface="Calibri" panose="020F0502020204030204" pitchFamily="34" charset="0"/>
                <a:cs typeface="Calibri" panose="020F0502020204030204" pitchFamily="34" charset="0"/>
              </a:rPr>
              <a:t>like cottage industries, security printing, arms and ammunition industries</a:t>
            </a:r>
            <a:r>
              <a:rPr lang="en-US" sz="1400" dirty="0" smtClean="0">
                <a:latin typeface="Calibri" panose="020F0502020204030204" pitchFamily="34" charset="0"/>
                <a:cs typeface="Calibri" panose="020F0502020204030204" pitchFamily="34" charset="0"/>
              </a:rPr>
              <a:t>, among </a:t>
            </a:r>
            <a:r>
              <a:rPr lang="en-US" sz="1400" dirty="0">
                <a:latin typeface="Calibri" panose="020F0502020204030204" pitchFamily="34" charset="0"/>
                <a:cs typeface="Calibri" panose="020F0502020204030204" pitchFamily="34" charset="0"/>
              </a:rPr>
              <a:t>others, where foreign investments are not allowed</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Furthermore, there are sector specific acts that should also be followed if </a:t>
            </a:r>
            <a:r>
              <a:rPr lang="en-US" sz="1400" dirty="0" smtClean="0">
                <a:latin typeface="Calibri" panose="020F0502020204030204" pitchFamily="34" charset="0"/>
                <a:cs typeface="Calibri" panose="020F0502020204030204" pitchFamily="34" charset="0"/>
              </a:rPr>
              <a:t>the investment </a:t>
            </a:r>
            <a:r>
              <a:rPr lang="en-US" sz="1400" dirty="0">
                <a:latin typeface="Calibri" panose="020F0502020204030204" pitchFamily="34" charset="0"/>
                <a:cs typeface="Calibri" panose="020F0502020204030204" pitchFamily="34" charset="0"/>
              </a:rPr>
              <a:t>goes to the given specific sectors. These acts are the Electricity Act</a:t>
            </a:r>
            <a:r>
              <a:rPr lang="en-US" sz="1400" dirty="0" smtClean="0">
                <a:latin typeface="Calibri" panose="020F0502020204030204" pitchFamily="34" charset="0"/>
                <a:cs typeface="Calibri" panose="020F0502020204030204" pitchFamily="34" charset="0"/>
              </a:rPr>
              <a:t>, 1992</a:t>
            </a:r>
            <a:r>
              <a:rPr lang="en-US" sz="1400" dirty="0">
                <a:latin typeface="Calibri" panose="020F0502020204030204" pitchFamily="34" charset="0"/>
                <a:cs typeface="Calibri" panose="020F0502020204030204" pitchFamily="34" charset="0"/>
              </a:rPr>
              <a:t>, Nepal Petroleum Act, 1983, Private Investment in Infrastructures Act, 2006</a:t>
            </a:r>
            <a:r>
              <a:rPr lang="en-US" sz="1400" dirty="0" smtClean="0">
                <a:latin typeface="Calibri" panose="020F0502020204030204" pitchFamily="34" charset="0"/>
                <a:cs typeface="Calibri" panose="020F0502020204030204" pitchFamily="34" charset="0"/>
              </a:rPr>
              <a:t>, Mines </a:t>
            </a:r>
            <a:r>
              <a:rPr lang="en-US" sz="1400" dirty="0">
                <a:latin typeface="Calibri" panose="020F0502020204030204" pitchFamily="34" charset="0"/>
                <a:cs typeface="Calibri" panose="020F0502020204030204" pitchFamily="34" charset="0"/>
              </a:rPr>
              <a:t>and Mineral Resources Act, 1985, Bank and Financial Institutions Act, 2017</a:t>
            </a:r>
            <a:r>
              <a:rPr lang="en-US" sz="1400" dirty="0" smtClean="0">
                <a:latin typeface="Calibri" panose="020F0502020204030204" pitchFamily="34" charset="0"/>
                <a:cs typeface="Calibri" panose="020F0502020204030204" pitchFamily="34" charset="0"/>
              </a:rPr>
              <a:t>, among </a:t>
            </a:r>
            <a:r>
              <a:rPr lang="en-US" sz="1400" dirty="0">
                <a:latin typeface="Calibri" panose="020F0502020204030204" pitchFamily="34" charset="0"/>
                <a:cs typeface="Calibri" panose="020F0502020204030204" pitchFamily="34" charset="0"/>
              </a:rPr>
              <a:t>others.</a:t>
            </a:r>
          </a:p>
        </p:txBody>
      </p:sp>
    </p:spTree>
    <p:extLst>
      <p:ext uri="{BB962C8B-B14F-4D97-AF65-F5344CB8AC3E}">
        <p14:creationId xmlns:p14="http://schemas.microsoft.com/office/powerpoint/2010/main" val="2500138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843" y="736737"/>
            <a:ext cx="8596668" cy="3880773"/>
          </a:xfrm>
        </p:spPr>
        <p:txBody>
          <a:bodyPr/>
          <a:lstStyle/>
          <a:p>
            <a:pPr marL="0" indent="0">
              <a:buNone/>
            </a:pPr>
            <a:r>
              <a:rPr lang="en-US" dirty="0" smtClean="0"/>
              <a:t>In 2010, Investment Board Act was passed because of which we can see a high surge in registration for Foreign Investment in Nepal after long time. Even though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825" y="2341579"/>
            <a:ext cx="7006511" cy="2718812"/>
          </a:xfrm>
          <a:prstGeom prst="rect">
            <a:avLst/>
          </a:prstGeom>
        </p:spPr>
      </p:pic>
      <p:pic>
        <p:nvPicPr>
          <p:cNvPr id="6" name="Picture 5"/>
          <p:cNvPicPr>
            <a:picLocks noChangeAspect="1"/>
          </p:cNvPicPr>
          <p:nvPr/>
        </p:nvPicPr>
        <p:blipFill>
          <a:blip r:embed="rId3"/>
          <a:stretch>
            <a:fillRect/>
          </a:stretch>
        </p:blipFill>
        <p:spPr>
          <a:xfrm>
            <a:off x="1425484" y="1873704"/>
            <a:ext cx="1790700" cy="4286250"/>
          </a:xfrm>
          <a:prstGeom prst="rect">
            <a:avLst/>
          </a:prstGeom>
        </p:spPr>
      </p:pic>
    </p:spTree>
    <p:extLst>
      <p:ext uri="{BB962C8B-B14F-4D97-AF65-F5344CB8AC3E}">
        <p14:creationId xmlns:p14="http://schemas.microsoft.com/office/powerpoint/2010/main" val="3446800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Two countries, India and China plays a major role in the Foreign Investment in Nepal. After the abolishment of Monarchy and going toward making of own constitution, we can see that India is investing heavily in Nepal. Comparing to India, Foreign Investment from China also increased but is behind the India in 2010. When the Communist Party came into power with full majority, China started investing heavily in Nepal after 2015. </a:t>
            </a:r>
            <a:endParaRPr lang="en-US" sz="1800"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677334" y="1930400"/>
            <a:ext cx="7924388" cy="4203791"/>
          </a:xfrm>
          <a:prstGeom prst="rect">
            <a:avLst/>
          </a:prstGeom>
        </p:spPr>
      </p:pic>
    </p:spTree>
    <p:extLst>
      <p:ext uri="{BB962C8B-B14F-4D97-AF65-F5344CB8AC3E}">
        <p14:creationId xmlns:p14="http://schemas.microsoft.com/office/powerpoint/2010/main" val="413658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1600" dirty="0" smtClean="0">
                <a:latin typeface="Calibri" panose="020F0502020204030204" pitchFamily="34" charset="0"/>
                <a:cs typeface="Calibri" panose="020F0502020204030204" pitchFamily="34" charset="0"/>
              </a:rPr>
              <a:t>Since Nepal has the high potential for producing the Clean Energy by Hydropower, we can see that most of the investment are for Energy sector followed by Manufacturing, Service and Tourism.</a:t>
            </a:r>
            <a:endParaRPr lang="en-US" sz="1600"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664518" y="1529296"/>
            <a:ext cx="5184440" cy="5328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77334" y="1930400"/>
            <a:ext cx="5143500" cy="1838325"/>
          </a:xfrm>
          <a:prstGeom prst="rect">
            <a:avLst/>
          </a:prstGeom>
        </p:spPr>
      </p:pic>
    </p:spTree>
    <p:extLst>
      <p:ext uri="{BB962C8B-B14F-4D97-AF65-F5344CB8AC3E}">
        <p14:creationId xmlns:p14="http://schemas.microsoft.com/office/powerpoint/2010/main" val="1743729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latin typeface="Calibri" panose="020F0502020204030204" pitchFamily="34" charset="0"/>
                <a:cs typeface="Calibri" panose="020F0502020204030204" pitchFamily="34" charset="0"/>
              </a:rPr>
              <a:t>Here we can see India leads the role in highest investment in energy sector in Nepal while in categories like agriculture, mines, service and tourism China takes the lead.</a:t>
            </a:r>
            <a:endParaRPr lang="en-US" sz="1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476103" y="2223906"/>
            <a:ext cx="7169727" cy="4624474"/>
          </a:xfrm>
          <a:prstGeom prst="rect">
            <a:avLst/>
          </a:prstGeom>
        </p:spPr>
      </p:pic>
      <p:pic>
        <p:nvPicPr>
          <p:cNvPr id="7" name="Picture 6"/>
          <p:cNvPicPr>
            <a:picLocks noChangeAspect="1"/>
          </p:cNvPicPr>
          <p:nvPr/>
        </p:nvPicPr>
        <p:blipFill>
          <a:blip r:embed="rId3"/>
          <a:stretch>
            <a:fillRect/>
          </a:stretch>
        </p:blipFill>
        <p:spPr>
          <a:xfrm>
            <a:off x="1975292" y="1166631"/>
            <a:ext cx="6000750" cy="1057275"/>
          </a:xfrm>
          <a:prstGeom prst="rect">
            <a:avLst/>
          </a:prstGeom>
        </p:spPr>
      </p:pic>
    </p:spTree>
    <p:extLst>
      <p:ext uri="{BB962C8B-B14F-4D97-AF65-F5344CB8AC3E}">
        <p14:creationId xmlns:p14="http://schemas.microsoft.com/office/powerpoint/2010/main" val="1908174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latin typeface="Calibri" panose="020F0502020204030204" pitchFamily="34" charset="0"/>
                <a:cs typeface="Calibri" panose="020F0502020204030204" pitchFamily="34" charset="0"/>
              </a:rPr>
              <a:t>Top 10 countries with highest investment</a:t>
            </a:r>
            <a:endParaRPr lang="en-US" sz="1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1024629" y="1749538"/>
            <a:ext cx="5525339" cy="3881437"/>
          </a:xfrm>
          <a:prstGeom prst="rect">
            <a:avLst/>
          </a:prstGeom>
        </p:spPr>
      </p:pic>
      <p:pic>
        <p:nvPicPr>
          <p:cNvPr id="5" name="Picture 4"/>
          <p:cNvPicPr>
            <a:picLocks noChangeAspect="1"/>
          </p:cNvPicPr>
          <p:nvPr/>
        </p:nvPicPr>
        <p:blipFill>
          <a:blip r:embed="rId3"/>
          <a:stretch>
            <a:fillRect/>
          </a:stretch>
        </p:blipFill>
        <p:spPr>
          <a:xfrm>
            <a:off x="6897263" y="2333625"/>
            <a:ext cx="1809750" cy="2190750"/>
          </a:xfrm>
          <a:prstGeom prst="rect">
            <a:avLst/>
          </a:prstGeom>
        </p:spPr>
      </p:pic>
    </p:spTree>
    <p:extLst>
      <p:ext uri="{BB962C8B-B14F-4D97-AF65-F5344CB8AC3E}">
        <p14:creationId xmlns:p14="http://schemas.microsoft.com/office/powerpoint/2010/main" val="3909813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774" y="204652"/>
            <a:ext cx="8596668" cy="1320800"/>
          </a:xfrm>
        </p:spPr>
        <p:txBody>
          <a:bodyPr>
            <a:normAutofit/>
          </a:bodyPr>
          <a:lstStyle/>
          <a:p>
            <a:r>
              <a:rPr lang="en-US" sz="1400" dirty="0" smtClean="0">
                <a:latin typeface="Calibri" panose="020F0502020204030204" pitchFamily="34" charset="0"/>
                <a:cs typeface="Calibri" panose="020F0502020204030204" pitchFamily="34" charset="0"/>
              </a:rPr>
              <a:t>Top 10 countries with its categories.</a:t>
            </a:r>
            <a:endParaRPr lang="en-US" sz="14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968034" y="609600"/>
            <a:ext cx="7263725" cy="3881437"/>
          </a:xfrm>
          <a:prstGeom prst="rect">
            <a:avLst/>
          </a:prstGeom>
        </p:spPr>
      </p:pic>
      <p:pic>
        <p:nvPicPr>
          <p:cNvPr id="5" name="Picture 4"/>
          <p:cNvPicPr>
            <a:picLocks noChangeAspect="1"/>
          </p:cNvPicPr>
          <p:nvPr/>
        </p:nvPicPr>
        <p:blipFill>
          <a:blip r:embed="rId3"/>
          <a:stretch>
            <a:fillRect/>
          </a:stretch>
        </p:blipFill>
        <p:spPr>
          <a:xfrm>
            <a:off x="968034" y="4566284"/>
            <a:ext cx="7362825" cy="2200275"/>
          </a:xfrm>
          <a:prstGeom prst="rect">
            <a:avLst/>
          </a:prstGeom>
        </p:spPr>
      </p:pic>
    </p:spTree>
    <p:extLst>
      <p:ext uri="{BB962C8B-B14F-4D97-AF65-F5344CB8AC3E}">
        <p14:creationId xmlns:p14="http://schemas.microsoft.com/office/powerpoint/2010/main" val="951969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77334" y="1270000"/>
            <a:ext cx="8596668" cy="3880773"/>
          </a:xfrm>
        </p:spPr>
        <p:txBody>
          <a:bodyPr>
            <a:noAutofit/>
          </a:bodyPr>
          <a:lstStyle/>
          <a:p>
            <a:pPr marL="0" indent="0" algn="just">
              <a:buNone/>
            </a:pPr>
            <a:r>
              <a:rPr lang="en-US" sz="1400" dirty="0" smtClean="0">
                <a:latin typeface="Calibri" panose="020F0502020204030204" pitchFamily="34" charset="0"/>
                <a:cs typeface="Calibri" panose="020F0502020204030204" pitchFamily="34" charset="0"/>
              </a:rPr>
              <a:t>Comparing to other countries, </a:t>
            </a:r>
            <a:r>
              <a:rPr lang="en-US" sz="1400" dirty="0">
                <a:latin typeface="Calibri" panose="020F0502020204030204" pitchFamily="34" charset="0"/>
                <a:cs typeface="Calibri" panose="020F0502020204030204" pitchFamily="34" charset="0"/>
              </a:rPr>
              <a:t>t</a:t>
            </a:r>
            <a:r>
              <a:rPr lang="en-US" sz="1400" dirty="0" smtClean="0">
                <a:latin typeface="Calibri" panose="020F0502020204030204" pitchFamily="34" charset="0"/>
                <a:cs typeface="Calibri" panose="020F0502020204030204" pitchFamily="34" charset="0"/>
              </a:rPr>
              <a:t>wo of the immediate neighbors, India and china are more interested in investing in Nepal. Foreign Investment in Nepal is very low in comparison to other countries. It shares </a:t>
            </a:r>
            <a:r>
              <a:rPr lang="en-US" sz="1400" dirty="0">
                <a:latin typeface="Calibri" panose="020F0502020204030204" pitchFamily="34" charset="0"/>
                <a:cs typeface="Calibri" panose="020F0502020204030204" pitchFamily="34" charset="0"/>
              </a:rPr>
              <a:t>only 0.01 percent of total FDI in the world while the South Asia received </a:t>
            </a:r>
            <a:r>
              <a:rPr lang="en-US" sz="1400" dirty="0" smtClean="0">
                <a:latin typeface="Calibri" panose="020F0502020204030204" pitchFamily="34" charset="0"/>
                <a:cs typeface="Calibri" panose="020F0502020204030204" pitchFamily="34" charset="0"/>
              </a:rPr>
              <a:t>3.1 percent </a:t>
            </a:r>
            <a:r>
              <a:rPr lang="en-US" sz="1400" dirty="0">
                <a:latin typeface="Calibri" panose="020F0502020204030204" pitchFamily="34" charset="0"/>
                <a:cs typeface="Calibri" panose="020F0502020204030204" pitchFamily="34" charset="0"/>
              </a:rPr>
              <a:t>of total FDI inflows in 2016</a:t>
            </a:r>
            <a:r>
              <a:rPr lang="en-US" sz="1400" dirty="0" smtClean="0">
                <a:latin typeface="Calibri" panose="020F0502020204030204" pitchFamily="34" charset="0"/>
                <a:cs typeface="Calibri" panose="020F0502020204030204" pitchFamily="34" charset="0"/>
              </a:rPr>
              <a:t>. We can see rise in investment after certain acts but again the FDI decreases there after. This is because of the unstable government of Nepal. Acts and Policies changes according to different government which makes Foreign Investment hesitate to invest as their investment is not secure. Even if the investment is going in upward direction the increasing rate is quite low compared to other countries. The main reason is the instability of the government and poor infrastructure. Some of the major hindrances for the FDI inflow are:</a:t>
            </a:r>
          </a:p>
          <a:p>
            <a:pPr algn="just"/>
            <a:r>
              <a:rPr lang="en-US" sz="1400" dirty="0">
                <a:latin typeface="Calibri" panose="020F0502020204030204" pitchFamily="34" charset="0"/>
                <a:cs typeface="Calibri" panose="020F0502020204030204" pitchFamily="34" charset="0"/>
              </a:rPr>
              <a:t>Restrictive FDI </a:t>
            </a:r>
            <a:r>
              <a:rPr lang="en-US" sz="1400" dirty="0" smtClean="0">
                <a:latin typeface="Calibri" panose="020F0502020204030204" pitchFamily="34" charset="0"/>
                <a:cs typeface="Calibri" panose="020F0502020204030204" pitchFamily="34" charset="0"/>
              </a:rPr>
              <a:t>regime</a:t>
            </a:r>
          </a:p>
          <a:p>
            <a:pPr algn="just"/>
            <a:r>
              <a:rPr lang="en-US" sz="1400" dirty="0">
                <a:latin typeface="Calibri" panose="020F0502020204030204" pitchFamily="34" charset="0"/>
                <a:cs typeface="Calibri" panose="020F0502020204030204" pitchFamily="34" charset="0"/>
              </a:rPr>
              <a:t>Lack of clear cut and transparent sectoral policies for </a:t>
            </a:r>
            <a:r>
              <a:rPr lang="en-US" sz="1400" dirty="0" smtClean="0">
                <a:latin typeface="Calibri" panose="020F0502020204030204" pitchFamily="34" charset="0"/>
                <a:cs typeface="Calibri" panose="020F0502020204030204" pitchFamily="34" charset="0"/>
              </a:rPr>
              <a:t>FDI</a:t>
            </a:r>
          </a:p>
          <a:p>
            <a:pPr algn="just"/>
            <a:r>
              <a:rPr lang="en-US" sz="1400" dirty="0">
                <a:latin typeface="Calibri" panose="020F0502020204030204" pitchFamily="34" charset="0"/>
                <a:cs typeface="Calibri" panose="020F0502020204030204" pitchFamily="34" charset="0"/>
              </a:rPr>
              <a:t>High tariff rates by international </a:t>
            </a:r>
            <a:r>
              <a:rPr lang="en-US" sz="1400" dirty="0" smtClean="0">
                <a:latin typeface="Calibri" panose="020F0502020204030204" pitchFamily="34" charset="0"/>
                <a:cs typeface="Calibri" panose="020F0502020204030204" pitchFamily="34" charset="0"/>
              </a:rPr>
              <a:t>standards</a:t>
            </a:r>
          </a:p>
          <a:p>
            <a:pPr algn="just"/>
            <a:r>
              <a:rPr lang="en-US" sz="1400" dirty="0">
                <a:latin typeface="Calibri" panose="020F0502020204030204" pitchFamily="34" charset="0"/>
                <a:cs typeface="Calibri" panose="020F0502020204030204" pitchFamily="34" charset="0"/>
              </a:rPr>
              <a:t>Lack of decision-making authority with the state </a:t>
            </a:r>
            <a:r>
              <a:rPr lang="en-US" sz="1400" dirty="0" smtClean="0">
                <a:latin typeface="Calibri" panose="020F0502020204030204" pitchFamily="34" charset="0"/>
                <a:cs typeface="Calibri" panose="020F0502020204030204" pitchFamily="34" charset="0"/>
              </a:rPr>
              <a:t>governments</a:t>
            </a:r>
          </a:p>
          <a:p>
            <a:pPr algn="just"/>
            <a:r>
              <a:rPr lang="en-US" sz="1400" dirty="0">
                <a:latin typeface="Calibri" panose="020F0502020204030204" pitchFamily="34" charset="0"/>
                <a:cs typeface="Calibri" panose="020F0502020204030204" pitchFamily="34" charset="0"/>
              </a:rPr>
              <a:t>Limited scale of export processing </a:t>
            </a:r>
            <a:r>
              <a:rPr lang="en-US" sz="1400" dirty="0" smtClean="0">
                <a:latin typeface="Calibri" panose="020F0502020204030204" pitchFamily="34" charset="0"/>
                <a:cs typeface="Calibri" panose="020F0502020204030204" pitchFamily="34" charset="0"/>
              </a:rPr>
              <a:t>zones</a:t>
            </a:r>
          </a:p>
          <a:p>
            <a:pPr algn="just"/>
            <a:r>
              <a:rPr lang="en-US" sz="1400" dirty="0">
                <a:latin typeface="Calibri" panose="020F0502020204030204" pitchFamily="34" charset="0"/>
                <a:cs typeface="Calibri" panose="020F0502020204030204" pitchFamily="34" charset="0"/>
              </a:rPr>
              <a:t>No liberalization in exit </a:t>
            </a:r>
            <a:r>
              <a:rPr lang="en-US" sz="1400" dirty="0" smtClean="0">
                <a:latin typeface="Calibri" panose="020F0502020204030204" pitchFamily="34" charset="0"/>
                <a:cs typeface="Calibri" panose="020F0502020204030204" pitchFamily="34" charset="0"/>
              </a:rPr>
              <a:t>barriers</a:t>
            </a:r>
          </a:p>
          <a:p>
            <a:pPr algn="just"/>
            <a:r>
              <a:rPr lang="en-US" sz="1400" dirty="0">
                <a:latin typeface="Calibri" panose="020F0502020204030204" pitchFamily="34" charset="0"/>
                <a:cs typeface="Calibri" panose="020F0502020204030204" pitchFamily="34" charset="0"/>
              </a:rPr>
              <a:t>Stringent labor </a:t>
            </a:r>
            <a:r>
              <a:rPr lang="en-US" sz="1400" dirty="0" smtClean="0">
                <a:latin typeface="Calibri" panose="020F0502020204030204" pitchFamily="34" charset="0"/>
                <a:cs typeface="Calibri" panose="020F0502020204030204" pitchFamily="34" charset="0"/>
              </a:rPr>
              <a:t>laws</a:t>
            </a:r>
          </a:p>
          <a:p>
            <a:pPr algn="just"/>
            <a:r>
              <a:rPr lang="en-US" sz="1400" dirty="0">
                <a:latin typeface="Calibri" panose="020F0502020204030204" pitchFamily="34" charset="0"/>
                <a:cs typeface="Calibri" panose="020F0502020204030204" pitchFamily="34" charset="0"/>
              </a:rPr>
              <a:t>Financial sector reforms</a:t>
            </a:r>
            <a:endParaRPr lang="en-US" sz="1400" dirty="0" smtClean="0">
              <a:latin typeface="Calibri" panose="020F0502020204030204" pitchFamily="34" charset="0"/>
              <a:cs typeface="Calibri" panose="020F0502020204030204" pitchFamily="34" charset="0"/>
            </a:endParaRPr>
          </a:p>
          <a:p>
            <a:pPr marL="0" indent="0" algn="just">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8779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1088</TotalTime>
  <Words>889</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FDI in Nepal</vt:lpstr>
      <vt:lpstr>PowerPoint Presentation</vt:lpstr>
      <vt:lpstr>PowerPoint Presentation</vt:lpstr>
      <vt:lpstr>Two countries, India and China plays a major role in the Foreign Investment in Nepal. After the abolishment of Monarchy and going toward making of own constitution, we can see that India is investing heavily in Nepal. Comparing to India, Foreign Investment from China also increased but is behind the India in 2010. When the Communist Party came into power with full majority, China started investing heavily in Nepal after 2015. </vt:lpstr>
      <vt:lpstr>Since Nepal has the high potential for producing the Clean Energy by Hydropower, we can see that most of the investment are for Energy sector followed by Manufacturing, Service and Tourism.</vt:lpstr>
      <vt:lpstr>Here we can see India leads the role in highest investment in energy sector in Nepal while in categories like agriculture, mines, service and tourism China takes the lead.</vt:lpstr>
      <vt:lpstr>Top 10 countries with highest investment</vt:lpstr>
      <vt:lpstr>Top 10 countries with its categories.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FDI in Nepal</dc:title>
  <dc:creator>Bishesh Man Singh</dc:creator>
  <cp:lastModifiedBy>Bishesh Man Singh</cp:lastModifiedBy>
  <cp:revision>16</cp:revision>
  <dcterms:created xsi:type="dcterms:W3CDTF">2021-11-24T12:35:44Z</dcterms:created>
  <dcterms:modified xsi:type="dcterms:W3CDTF">2021-11-30T02:22:14Z</dcterms:modified>
</cp:coreProperties>
</file>