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9B6F6-D7E0-4337-B8D2-82801DA83BDA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AC2BA-1593-4B11-8A8F-88D764E5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6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AC2BA-1593-4B11-8A8F-88D764E538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D6FFA-FDFE-4198-93D8-8F72EDDC94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446B-FB1C-4B06-8B26-19660B0290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microsoft.com/office/2007/relationships/hdphoto" Target="../media/hdphoto4.wdp"/><Relationship Id="rId5" Type="http://schemas.openxmlformats.org/officeDocument/2006/relationships/image" Target="../media/image22.jpeg"/><Relationship Id="rId10" Type="http://schemas.openxmlformats.org/officeDocument/2006/relationships/image" Target="../media/image25.png"/><Relationship Id="rId4" Type="http://schemas.openxmlformats.org/officeDocument/2006/relationships/image" Target="../media/image21.jpeg"/><Relationship Id="rId9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zcorum.com/wp-content/uploads/internet-of-things-blog-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8139853" cy="50954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38400" y="5791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BISHIKH Pal </a:t>
            </a:r>
          </a:p>
          <a:p>
            <a:pPr algn="ctr"/>
            <a:r>
              <a:rPr lang="en-US" b="1" dirty="0" smtClean="0"/>
              <a:t>Cyient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445" y="2209800"/>
            <a:ext cx="76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Proposals Selected in Open Innovation Challenge-IV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1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85800" y="2574810"/>
            <a:ext cx="7438313" cy="3341025"/>
            <a:chOff x="576189" y="1317619"/>
            <a:chExt cx="8472400" cy="3805500"/>
          </a:xfrm>
        </p:grpSpPr>
        <p:pic>
          <p:nvPicPr>
            <p:cNvPr id="3" name="Picture 2" descr="Image result for flow meter sens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422308" y="3934120"/>
              <a:ext cx="1344767" cy="1033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mage result for raspberry p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1400" y="2222416"/>
              <a:ext cx="479520" cy="318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6" descr="Image result for tap water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0" r="54970" b="9575"/>
            <a:stretch/>
          </p:blipFill>
          <p:spPr bwMode="auto">
            <a:xfrm flipH="1">
              <a:off x="7948252" y="1317619"/>
              <a:ext cx="763120" cy="1065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8" descr="Image result for pvc pipe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8710" b="66022" l="12742" r="9274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20" t="38296" r="7620" b="34021"/>
            <a:stretch/>
          </p:blipFill>
          <p:spPr bwMode="auto">
            <a:xfrm rot="10800000" flipV="1">
              <a:off x="5259509" y="2362331"/>
              <a:ext cx="1603122" cy="827345"/>
            </a:xfrm>
            <a:prstGeom prst="rect">
              <a:avLst/>
            </a:prstGeom>
            <a:noFill/>
          </p:spPr>
        </p:pic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9942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748326" y="1768543"/>
              <a:ext cx="3651205" cy="2243724"/>
            </a:xfrm>
            <a:prstGeom prst="rect">
              <a:avLst/>
            </a:prstGeom>
          </p:spPr>
        </p:pic>
        <p:pic>
          <p:nvPicPr>
            <p:cNvPr id="8" name="Picture 24" descr="Image result for flow meter senso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494" y="2383175"/>
              <a:ext cx="1344768" cy="1164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4" descr="Image result for flow meter sens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208003" y="3859624"/>
              <a:ext cx="1344767" cy="1033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450969" y="4056281"/>
              <a:ext cx="298332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i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  <a:endParaRPr lang="en-US" sz="1600" i="1" baseline="-25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42761" y="4113729"/>
              <a:ext cx="426943" cy="2524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i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</a:t>
              </a:r>
              <a:r>
                <a:rPr lang="en-US" sz="1600" i="1" baseline="-25000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  <p:pic>
          <p:nvPicPr>
            <p:cNvPr id="12" name="Picture 11" descr="Image result for flow meter sensor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89" y="1484319"/>
              <a:ext cx="1344768" cy="1033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262428" y="1546944"/>
              <a:ext cx="380333" cy="2524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i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</a:t>
              </a:r>
              <a:r>
                <a:rPr lang="en-US" sz="1600" i="1" baseline="-25000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  <a:endParaRPr lang="en-US" sz="1600" i="1" baseline="-25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36234" y="2551050"/>
              <a:ext cx="298332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i="1" dirty="0" smtClean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</a:t>
              </a:r>
              <a:endParaRPr lang="en-US" sz="1600" i="1" baseline="-25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5" name="Picture 18" descr="Image result for pvc pipe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8710" b="66022" l="12742" r="9274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8" t="38296" r="43585" b="34021"/>
            <a:stretch/>
          </p:blipFill>
          <p:spPr bwMode="auto">
            <a:xfrm rot="10800000" flipV="1">
              <a:off x="7558440" y="2349820"/>
              <a:ext cx="779624" cy="827345"/>
            </a:xfrm>
            <a:prstGeom prst="rect">
              <a:avLst/>
            </a:prstGeom>
            <a:noFill/>
          </p:spPr>
        </p:pic>
        <p:pic>
          <p:nvPicPr>
            <p:cNvPr id="16" name="Picture 2" descr="Image result for wifi symbo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6182" y="3291519"/>
              <a:ext cx="289601" cy="28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wifi symbo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949" y="4012267"/>
              <a:ext cx="289601" cy="28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wifi symbo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681" y="4086638"/>
              <a:ext cx="289601" cy="28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mage result for wifi symbol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282" y="1517279"/>
              <a:ext cx="289601" cy="289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/>
            <p:cNvGrpSpPr/>
            <p:nvPr/>
          </p:nvGrpSpPr>
          <p:grpSpPr>
            <a:xfrm>
              <a:off x="5295524" y="4180086"/>
              <a:ext cx="3753065" cy="829623"/>
              <a:chOff x="5926395" y="4813791"/>
              <a:chExt cx="3753065" cy="82962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926395" y="5449515"/>
                <a:ext cx="1019510" cy="19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>
                    <a:solidFill>
                      <a:schemeClr val="tx2"/>
                    </a:solidFill>
                  </a:rPr>
                  <a:t>Google Drive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Parallelogram 23"/>
              <p:cNvSpPr/>
              <p:nvPr/>
            </p:nvSpPr>
            <p:spPr>
              <a:xfrm>
                <a:off x="7094972" y="4813791"/>
                <a:ext cx="870464" cy="310483"/>
              </a:xfrm>
              <a:prstGeom prst="parallelogram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>
                    <a:solidFill>
                      <a:srgbClr val="00B0F0"/>
                    </a:solidFill>
                  </a:rPr>
                  <a:t>Data Processing</a:t>
                </a:r>
                <a:endParaRPr lang="en-US" sz="600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stCxn id="24" idx="2"/>
              </p:cNvCxnSpPr>
              <p:nvPr/>
            </p:nvCxnSpPr>
            <p:spPr>
              <a:xfrm flipV="1">
                <a:off x="7926626" y="4955080"/>
                <a:ext cx="180288" cy="13953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8106914" y="4885455"/>
                <a:ext cx="1572546" cy="193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>
                    <a:solidFill>
                      <a:schemeClr val="tx2"/>
                    </a:solidFill>
                  </a:rPr>
                  <a:t>Action (Notification)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683156" y="3404970"/>
              <a:ext cx="242054" cy="1246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chemeClr val="tx2"/>
                  </a:solidFill>
                </a:rPr>
                <a:t>Wi-fi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04254" y="2062954"/>
              <a:ext cx="620363" cy="1246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chemeClr val="tx2"/>
                  </a:solidFill>
                </a:rPr>
                <a:t>Raspberry pi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04800" y="5334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Monitor underground water pipeline water quality and identify leaks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5241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89889" y="3008139"/>
            <a:ext cx="1349373" cy="15724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55556" y="2899588"/>
            <a:ext cx="5320024" cy="2383862"/>
            <a:chOff x="2004061" y="1853502"/>
            <a:chExt cx="5320024" cy="2383862"/>
          </a:xfrm>
          <a:noFill/>
        </p:grpSpPr>
        <p:grpSp>
          <p:nvGrpSpPr>
            <p:cNvPr id="4" name="Group 3"/>
            <p:cNvGrpSpPr/>
            <p:nvPr/>
          </p:nvGrpSpPr>
          <p:grpSpPr>
            <a:xfrm>
              <a:off x="2004061" y="1853502"/>
              <a:ext cx="4583040" cy="2023937"/>
              <a:chOff x="1152006" y="2982647"/>
              <a:chExt cx="4583040" cy="2023937"/>
            </a:xfrm>
            <a:grpFill/>
          </p:grpSpPr>
          <p:sp>
            <p:nvSpPr>
              <p:cNvPr id="34" name="Rectangle 33"/>
              <p:cNvSpPr/>
              <p:nvPr/>
            </p:nvSpPr>
            <p:spPr>
              <a:xfrm>
                <a:off x="1152006" y="2982647"/>
                <a:ext cx="4583040" cy="2008454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904082" y="4771057"/>
                <a:ext cx="685800" cy="23552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V="1">
                <a:off x="1891145" y="4265251"/>
                <a:ext cx="0" cy="712461"/>
              </a:xfrm>
              <a:prstGeom prst="lin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2583873" y="4265251"/>
                <a:ext cx="0" cy="729314"/>
              </a:xfrm>
              <a:prstGeom prst="line">
                <a:avLst/>
              </a:prstGeom>
              <a:grpFill/>
              <a:ln w="1905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2886561" y="4043465"/>
              <a:ext cx="785471" cy="193899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tx2"/>
                  </a:solidFill>
                </a:rPr>
                <a:t>RF Reader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67835" y="4033889"/>
              <a:ext cx="615553" cy="193899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 smtClean="0">
                  <a:solidFill>
                    <a:schemeClr val="tx2"/>
                  </a:solidFill>
                </a:rPr>
                <a:t>Camera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564082" y="3596847"/>
              <a:ext cx="0" cy="125860"/>
            </a:xfrm>
            <a:prstGeom prst="line">
              <a:avLst/>
            </a:prstGeom>
            <a:grpFill/>
            <a:ln w="127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636818" y="3596847"/>
              <a:ext cx="0" cy="125860"/>
            </a:xfrm>
            <a:prstGeom prst="line">
              <a:avLst/>
            </a:prstGeom>
            <a:grpFill/>
            <a:ln w="127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09554" y="3596643"/>
              <a:ext cx="0" cy="125860"/>
            </a:xfrm>
            <a:prstGeom prst="line">
              <a:avLst/>
            </a:prstGeom>
            <a:grpFill/>
            <a:ln w="127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792682" y="3596643"/>
              <a:ext cx="0" cy="125860"/>
            </a:xfrm>
            <a:prstGeom prst="line">
              <a:avLst/>
            </a:prstGeom>
            <a:grpFill/>
            <a:ln w="127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64082" y="3596643"/>
              <a:ext cx="228600" cy="0"/>
            </a:xfrm>
            <a:prstGeom prst="line">
              <a:avLst/>
            </a:prstGeom>
            <a:grpFill/>
            <a:ln w="127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557732" y="3717293"/>
              <a:ext cx="228600" cy="0"/>
            </a:xfrm>
            <a:prstGeom prst="line">
              <a:avLst/>
            </a:prstGeom>
            <a:grpFill/>
            <a:ln w="127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765116" y="3590293"/>
              <a:ext cx="0" cy="125860"/>
            </a:xfrm>
            <a:prstGeom prst="line">
              <a:avLst/>
            </a:prstGeom>
            <a:grpFill/>
            <a:ln w="127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04779" y="3590293"/>
              <a:ext cx="0" cy="125860"/>
            </a:xfrm>
            <a:prstGeom prst="line">
              <a:avLst/>
            </a:prstGeom>
            <a:grpFill/>
            <a:ln w="127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74918" y="3600022"/>
              <a:ext cx="0" cy="125860"/>
            </a:xfrm>
            <a:prstGeom prst="line">
              <a:avLst/>
            </a:prstGeom>
            <a:grpFill/>
            <a:ln w="127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459818" y="3933532"/>
              <a:ext cx="1048364" cy="124650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chemeClr val="tx2"/>
                  </a:solidFill>
                </a:rPr>
                <a:t>Pressure/Load strips</a:t>
              </a:r>
              <a:endParaRPr lang="en-US" sz="900" dirty="0">
                <a:solidFill>
                  <a:schemeClr val="tx2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741593" y="3595260"/>
              <a:ext cx="0" cy="125860"/>
            </a:xfrm>
            <a:prstGeom prst="line">
              <a:avLst/>
            </a:prstGeom>
            <a:grpFill/>
            <a:ln w="1270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2" descr="Image result for wifi symbo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0343" y="3365205"/>
              <a:ext cx="197802" cy="197802"/>
            </a:xfrm>
            <a:prstGeom prst="rect">
              <a:avLst/>
            </a:prstGeom>
            <a:grpFill/>
            <a:extLst/>
          </p:spPr>
        </p:pic>
        <p:grpSp>
          <p:nvGrpSpPr>
            <p:cNvPr id="19" name="Group 18"/>
            <p:cNvGrpSpPr/>
            <p:nvPr/>
          </p:nvGrpSpPr>
          <p:grpSpPr>
            <a:xfrm>
              <a:off x="3994263" y="1987810"/>
              <a:ext cx="3329822" cy="1225596"/>
              <a:chOff x="5890380" y="4428825"/>
              <a:chExt cx="3329822" cy="1225596"/>
            </a:xfrm>
            <a:grpFill/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90380" y="4428825"/>
                <a:ext cx="999784" cy="999784"/>
              </a:xfrm>
              <a:prstGeom prst="rect">
                <a:avLst/>
              </a:prstGeom>
              <a:grpFill/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6168838" y="5460522"/>
                <a:ext cx="517770" cy="193899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>
                    <a:solidFill>
                      <a:schemeClr val="tx2"/>
                    </a:solidFill>
                  </a:rPr>
                  <a:t>Server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Parallelogram 29"/>
              <p:cNvSpPr/>
              <p:nvPr/>
            </p:nvSpPr>
            <p:spPr>
              <a:xfrm>
                <a:off x="6945905" y="4639547"/>
                <a:ext cx="797058" cy="310483"/>
              </a:xfrm>
              <a:prstGeom prst="parallelogram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dirty="0" smtClean="0"/>
                  <a:t>Data Processing</a:t>
                </a:r>
                <a:endParaRPr lang="en-US" sz="600" dirty="0"/>
              </a:p>
            </p:txBody>
          </p:sp>
          <p:cxnSp>
            <p:nvCxnSpPr>
              <p:cNvPr id="31" name="Straight Arrow Connector 30"/>
              <p:cNvCxnSpPr>
                <a:stCxn id="30" idx="2"/>
              </p:cNvCxnSpPr>
              <p:nvPr/>
            </p:nvCxnSpPr>
            <p:spPr>
              <a:xfrm flipV="1">
                <a:off x="7704153" y="4780836"/>
                <a:ext cx="253693" cy="0"/>
              </a:xfrm>
              <a:prstGeom prst="straightConnector1">
                <a:avLst/>
              </a:prstGeom>
              <a:grpFill/>
              <a:ln w="12700" cmpd="sng">
                <a:solidFill>
                  <a:srgbClr val="00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957846" y="4711211"/>
                <a:ext cx="394339" cy="193899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400" dirty="0" smtClean="0">
                    <a:solidFill>
                      <a:schemeClr val="tx2"/>
                    </a:solidFill>
                  </a:rPr>
                  <a:t>Mails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8540529" y="5298744"/>
                <a:ext cx="679673" cy="138499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000" dirty="0" smtClean="0">
                    <a:solidFill>
                      <a:schemeClr val="tx2"/>
                    </a:solidFill>
                  </a:rPr>
                  <a:t>LCD Display</a:t>
                </a: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20" name="Straight Arrow Connector 19"/>
            <p:cNvCxnSpPr>
              <a:stCxn id="18" idx="0"/>
            </p:cNvCxnSpPr>
            <p:nvPr/>
          </p:nvCxnSpPr>
          <p:spPr>
            <a:xfrm flipV="1">
              <a:off x="3709244" y="3069652"/>
              <a:ext cx="372264" cy="295553"/>
            </a:xfrm>
            <a:prstGeom prst="straightConnector1">
              <a:avLst/>
            </a:prstGeom>
            <a:grpFill/>
            <a:ln w="12700" cmpd="sng">
              <a:solidFill>
                <a:srgbClr val="0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781354" y="3471391"/>
              <a:ext cx="602729" cy="166199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2"/>
                  </a:solidFill>
                </a:rPr>
                <a:t>Entrance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3358323" y="3855029"/>
              <a:ext cx="278495" cy="202713"/>
            </a:xfrm>
            <a:prstGeom prst="straightConnector1">
              <a:avLst/>
            </a:prstGeom>
            <a:grpFill/>
            <a:ln w="12700" cmpd="sng">
              <a:solidFill>
                <a:srgbClr val="0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3799410" y="3892922"/>
              <a:ext cx="282098" cy="156738"/>
            </a:xfrm>
            <a:prstGeom prst="straightConnector1">
              <a:avLst/>
            </a:prstGeom>
            <a:grpFill/>
            <a:ln w="12700" cmpd="sng">
              <a:solidFill>
                <a:srgbClr val="0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805619" y="3675053"/>
              <a:ext cx="630650" cy="296238"/>
            </a:xfrm>
            <a:prstGeom prst="straightConnector1">
              <a:avLst/>
            </a:prstGeom>
            <a:grpFill/>
            <a:ln w="12700" cmpd="sng">
              <a:solidFill>
                <a:srgbClr val="0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Image result for wifi symbol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3927" y="2078907"/>
              <a:ext cx="197802" cy="197802"/>
            </a:xfrm>
            <a:prstGeom prst="rect">
              <a:avLst/>
            </a:prstGeom>
            <a:grpFill/>
            <a:extLst/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95907" y="2655384"/>
              <a:ext cx="513047" cy="513047"/>
            </a:xfrm>
            <a:prstGeom prst="rect">
              <a:avLst/>
            </a:prstGeom>
            <a:grpFill/>
          </p:spPr>
        </p:pic>
        <p:cxnSp>
          <p:nvCxnSpPr>
            <p:cNvPr id="27" name="Straight Arrow Connector 26"/>
            <p:cNvCxnSpPr>
              <a:stCxn id="32" idx="2"/>
              <a:endCxn id="26" idx="0"/>
            </p:cNvCxnSpPr>
            <p:nvPr/>
          </p:nvCxnSpPr>
          <p:spPr>
            <a:xfrm flipH="1">
              <a:off x="6252431" y="2464095"/>
              <a:ext cx="0" cy="191289"/>
            </a:xfrm>
            <a:prstGeom prst="straightConnector1">
              <a:avLst/>
            </a:prstGeom>
            <a:grpFill/>
            <a:ln w="12700" cmpd="sng">
              <a:solidFill>
                <a:srgbClr val="0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/>
          <a:srcRect l="233" t="-496"/>
          <a:stretch/>
        </p:blipFill>
        <p:spPr>
          <a:xfrm>
            <a:off x="6902423" y="3652515"/>
            <a:ext cx="1179062" cy="8521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902423" y="3138872"/>
            <a:ext cx="974028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yient Medium" panose="020B0703020203020204" pitchFamily="34" charset="0"/>
              </a:rPr>
              <a:t>Cyient</a:t>
            </a:r>
            <a:endParaRPr lang="en-US" sz="1400" dirty="0">
              <a:solidFill>
                <a:srgbClr val="000000"/>
              </a:solidFill>
              <a:latin typeface="Cyient Medium" panose="020B0703020203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27784" y="4613467"/>
            <a:ext cx="626775" cy="2215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solidFill>
                  <a:schemeClr val="tx2"/>
                </a:solidFill>
              </a:rPr>
              <a:t>ID card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4800" y="533400"/>
            <a:ext cx="8458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Gill Sans MT" pitchFamily="34" charset="0"/>
              </a:rPr>
              <a:t>Live Fitness Feed, Diet and Fitness Assistant for Corporate Employees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923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8943" y="23622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0323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057400"/>
            <a:ext cx="662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Queries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3313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iot gif image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7219950" cy="3609976"/>
          </a:xfrm>
          <a:prstGeom prst="rect">
            <a:avLst/>
          </a:prstGeom>
          <a:noFill/>
        </p:spPr>
      </p:pic>
      <p:pic>
        <p:nvPicPr>
          <p:cNvPr id="15364" name="Picture 4" descr="Image result for iot jok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038600"/>
            <a:ext cx="4114800" cy="26456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+mj-cs"/>
              </a:rPr>
              <a:t>What is IoT?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1143000"/>
            <a:ext cx="8229600" cy="2514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Internet of Things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 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IoT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) is the network of physical objects—devices, vehicles, buildings and other items embedded with electronics, software, sensors, and network connectivity—that enables these objects to collect and exchange data.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048000"/>
            <a:ext cx="3657600" cy="3353419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V="1">
            <a:off x="5486400" y="3657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3429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81000" y="5334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+mj-cs"/>
              </a:rPr>
              <a:t>Where is IoT?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1000" y="1981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Baskerville Old Face" panose="02020602080505020303" pitchFamily="18" charset="0"/>
              </a:rPr>
              <a:t>It’s everywhere!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45424" y="999875"/>
            <a:ext cx="2172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Smart Appliances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4399" y="5941024"/>
            <a:ext cx="141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Healthcare</a:t>
            </a:r>
            <a:endParaRPr lang="en-US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4" descr="http://www.cccblog.org/wp-content/uploads/2011/11/offbeat_fridge2_6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63" y="1329437"/>
            <a:ext cx="3629971" cy="435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81" y="3520047"/>
            <a:ext cx="4396601" cy="2416607"/>
          </a:xfrm>
          <a:prstGeom prst="rect">
            <a:avLst/>
          </a:prstGeom>
        </p:spPr>
      </p:pic>
      <p:pic>
        <p:nvPicPr>
          <p:cNvPr id="6" name="Picture 2" descr="http://media.gadgetsin.com/2014/05/wellograph_smart_watch_with_fitness_tracker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4335440" cy="238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" y="3393773"/>
            <a:ext cx="1227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Wearable Tech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167974"/>
            <a:ext cx="2930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Benefits of IoT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114300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Tracking behavior of systems in real-time </a:t>
            </a:r>
          </a:p>
          <a:p>
            <a:pPr marL="465138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Enhanced situational awareness</a:t>
            </a:r>
          </a:p>
          <a:p>
            <a:pPr marL="465138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Sensor-driven decision analytics</a:t>
            </a:r>
          </a:p>
          <a:p>
            <a:pPr marL="465138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Process optimization</a:t>
            </a:r>
          </a:p>
          <a:p>
            <a:pPr marL="465138" indent="-465138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Instantaneous control and response in complex autonomous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q3logics.com/images/temperature%20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475037"/>
            <a:ext cx="715963" cy="71596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2209800"/>
            <a:ext cx="12954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Thing with Sensors &amp; Embedded Electronics</a:t>
            </a:r>
            <a:endParaRPr lang="en-US" dirty="0"/>
          </a:p>
        </p:txBody>
      </p:sp>
      <p:cxnSp>
        <p:nvCxnSpPr>
          <p:cNvPr id="4" name="Straight Arrow Connector 3"/>
          <p:cNvCxnSpPr>
            <a:stCxn id="3" idx="3"/>
            <a:endCxn id="5" idx="1"/>
          </p:cNvCxnSpPr>
          <p:nvPr/>
        </p:nvCxnSpPr>
        <p:spPr>
          <a:xfrm flipV="1">
            <a:off x="1981200" y="2801035"/>
            <a:ext cx="457200" cy="893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38400" y="2477869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Communication Module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4495800"/>
            <a:ext cx="1828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Mobile Application</a:t>
            </a:r>
            <a:endParaRPr lang="en-US" dirty="0"/>
          </a:p>
        </p:txBody>
      </p:sp>
      <p:pic>
        <p:nvPicPr>
          <p:cNvPr id="7" name="Picture 6" descr="http://www.q3logics.com/images/humidity%20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05200"/>
            <a:ext cx="685800" cy="685800"/>
          </a:xfrm>
          <a:prstGeom prst="rect">
            <a:avLst/>
          </a:prstGeom>
          <a:noFill/>
        </p:spPr>
      </p:pic>
      <p:pic>
        <p:nvPicPr>
          <p:cNvPr id="8" name="Picture 8" descr="http://www.q3logics.com/images/Vibration%20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505200"/>
            <a:ext cx="685800" cy="685800"/>
          </a:xfrm>
          <a:prstGeom prst="rect">
            <a:avLst/>
          </a:prstGeom>
          <a:noFill/>
        </p:spPr>
      </p:pic>
      <p:pic>
        <p:nvPicPr>
          <p:cNvPr id="9" name="Picture 12" descr="https://upload.wikimedia.org/wikipedia/commons/thumb/d/da/Bluetooth.svg/2000px-Bluetooth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7403" y="1752600"/>
            <a:ext cx="434397" cy="662672"/>
          </a:xfrm>
          <a:prstGeom prst="rect">
            <a:avLst/>
          </a:prstGeom>
          <a:noFill/>
        </p:spPr>
      </p:pic>
      <p:pic>
        <p:nvPicPr>
          <p:cNvPr id="10" name="Picture 16" descr="http://2.bp.blogspot.com/-PQfSM56H4C0/Vqt_I38Kp7I/AAAAAAAAAF0/_U8YMJSLdLQ/s1600/WIFI-SIGN-ICON-loco-cock-blue_glas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676400"/>
            <a:ext cx="914400" cy="738438"/>
          </a:xfrm>
          <a:prstGeom prst="rect">
            <a:avLst/>
          </a:prstGeom>
          <a:noFill/>
        </p:spPr>
      </p:pic>
      <p:pic>
        <p:nvPicPr>
          <p:cNvPr id="11" name="Picture 18" descr="http://storage.googleapis.com/ix_choosemuse/uploads/2016/02/android-logo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5181600"/>
            <a:ext cx="762000" cy="762000"/>
          </a:xfrm>
          <a:prstGeom prst="rect">
            <a:avLst/>
          </a:prstGeom>
          <a:noFill/>
        </p:spPr>
      </p:pic>
      <p:sp>
        <p:nvSpPr>
          <p:cNvPr id="12" name="Cloud Callout 11"/>
          <p:cNvSpPr/>
          <p:nvPr/>
        </p:nvSpPr>
        <p:spPr>
          <a:xfrm>
            <a:off x="5562600" y="2133600"/>
            <a:ext cx="1447800" cy="137160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IOT Cloud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3"/>
            <a:endCxn id="12" idx="0"/>
          </p:cNvCxnSpPr>
          <p:nvPr/>
        </p:nvCxnSpPr>
        <p:spPr>
          <a:xfrm>
            <a:off x="4267200" y="2801035"/>
            <a:ext cx="1299891" cy="1836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12" idx="1"/>
          </p:cNvCxnSpPr>
          <p:nvPr/>
        </p:nvCxnSpPr>
        <p:spPr>
          <a:xfrm rot="16200000" flipV="1">
            <a:off x="5809520" y="3980720"/>
            <a:ext cx="992060" cy="381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://www.gpslogbooklive.co.nz/portals/13/Images/productanimbanner/GPS-Log-Book-LiVE--3g-gprs-ico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05200" y="3200400"/>
            <a:ext cx="762000" cy="965199"/>
          </a:xfrm>
          <a:prstGeom prst="rect">
            <a:avLst/>
          </a:prstGeom>
          <a:noFill/>
        </p:spPr>
      </p:pic>
      <p:pic>
        <p:nvPicPr>
          <p:cNvPr id="16" name="Picture 4" descr="http://specific-group.com/wp-content/uploads/2014/12/amazon-web-service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990600"/>
            <a:ext cx="990600" cy="990600"/>
          </a:xfrm>
          <a:prstGeom prst="rect">
            <a:avLst/>
          </a:prstGeom>
          <a:noFill/>
        </p:spPr>
      </p:pic>
      <p:pic>
        <p:nvPicPr>
          <p:cNvPr id="17" name="Picture 6" descr="https://developer.ibm.com/bluemix/wp-content/uploads/sites/20/2015/04/bluemix-logo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990600"/>
            <a:ext cx="915987" cy="91598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7239000" y="3276600"/>
            <a:ext cx="1447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Notification Server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rot="10800000">
            <a:off x="6781800" y="3200400"/>
            <a:ext cx="457200" cy="39936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0" descr="http://pointsgroupllccom.c.presscdn.com/wp-content/uploads/2014/05/an_icon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24800" y="2514600"/>
            <a:ext cx="690447" cy="685800"/>
          </a:xfrm>
          <a:prstGeom prst="rect">
            <a:avLst/>
          </a:prstGeom>
          <a:noFill/>
        </p:spPr>
      </p:pic>
      <p:pic>
        <p:nvPicPr>
          <p:cNvPr id="21" name="Picture 21" descr="http://www.prodriveit.co.uk/wp-content/uploads/2014/06/Apple-Logo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96000" y="5257800"/>
            <a:ext cx="612775" cy="612775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310527" y="184030"/>
            <a:ext cx="3937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Working Model of IOT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057400" y="457200"/>
            <a:ext cx="4757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Case Study: Transportation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anose="02020602080505020303" pitchFamily="18" charset="0"/>
                <a:ea typeface="+mj-ea"/>
                <a:cs typeface="+mj-cs"/>
              </a:rPr>
              <a:t>Threat vs. Opportunity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033081"/>
            <a:ext cx="8229599" cy="372422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If misunderstood and misconfigured, IoT poses risk to our data, privacy, and safety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askerville Old Face" panose="02020602080505020303" pitchFamily="18" charset="0"/>
                <a:ea typeface="+mn-ea"/>
                <a:cs typeface="+mn-cs"/>
              </a:rPr>
              <a:t>If understood and secured, IoT will enhance communications, lifestyle, and delivery of services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askerville Old Face" panose="020206020805050203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204</Words>
  <Application>Microsoft Office PowerPoint</Application>
  <PresentationFormat>On-screen Show (4:3)</PresentationFormat>
  <Paragraphs>53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bishikh</dc:creator>
  <cp:lastModifiedBy>Bishikh Pal</cp:lastModifiedBy>
  <cp:revision>17</cp:revision>
  <dcterms:created xsi:type="dcterms:W3CDTF">2017-05-28T04:36:05Z</dcterms:created>
  <dcterms:modified xsi:type="dcterms:W3CDTF">2017-06-08T13:40:26Z</dcterms:modified>
</cp:coreProperties>
</file>