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10"/>
  </p:notesMasterIdLst>
  <p:handoutMasterIdLst>
    <p:handoutMasterId r:id="rId11"/>
  </p:handoutMasterIdLst>
  <p:sldIdLst>
    <p:sldId id="325" r:id="rId5"/>
    <p:sldId id="307" r:id="rId6"/>
    <p:sldId id="312" r:id="rId7"/>
    <p:sldId id="317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118" d="100"/>
          <a:sy n="118" d="100"/>
        </p:scale>
        <p:origin x="312" y="8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 bishnoi" userId="b27c1fd3f9cd5102" providerId="LiveId" clId="{8C027F8A-3556-4E00-8F45-908BC77D3A07}"/>
    <pc:docChg chg="custSel modSld sldOrd">
      <pc:chgData name="jaya bishnoi" userId="b27c1fd3f9cd5102" providerId="LiveId" clId="{8C027F8A-3556-4E00-8F45-908BC77D3A07}" dt="2024-08-12T09:12:26.747" v="1228" actId="1076"/>
      <pc:docMkLst>
        <pc:docMk/>
      </pc:docMkLst>
      <pc:sldChg chg="modSp mod ord">
        <pc:chgData name="jaya bishnoi" userId="b27c1fd3f9cd5102" providerId="LiveId" clId="{8C027F8A-3556-4E00-8F45-908BC77D3A07}" dt="2024-07-22T09:55:00.527" v="1225" actId="20577"/>
        <pc:sldMkLst>
          <pc:docMk/>
          <pc:sldMk cId="1195628240" sldId="312"/>
        </pc:sldMkLst>
        <pc:spChg chg="mod">
          <ac:chgData name="jaya bishnoi" userId="b27c1fd3f9cd5102" providerId="LiveId" clId="{8C027F8A-3556-4E00-8F45-908BC77D3A07}" dt="2024-07-22T09:26:45.584" v="298" actId="14100"/>
          <ac:spMkLst>
            <pc:docMk/>
            <pc:sldMk cId="1195628240" sldId="312"/>
            <ac:spMk id="2" creationId="{CA391794-986C-4679-93EA-5F3C3EE6C82F}"/>
          </ac:spMkLst>
        </pc:spChg>
        <pc:spChg chg="mod">
          <ac:chgData name="jaya bishnoi" userId="b27c1fd3f9cd5102" providerId="LiveId" clId="{8C027F8A-3556-4E00-8F45-908BC77D3A07}" dt="2024-07-22T09:55:00.527" v="1225" actId="20577"/>
          <ac:spMkLst>
            <pc:docMk/>
            <pc:sldMk cId="1195628240" sldId="312"/>
            <ac:spMk id="3" creationId="{2875403B-F6A5-4855-B204-4A9D1F5B268F}"/>
          </ac:spMkLst>
        </pc:spChg>
        <pc:picChg chg="mod">
          <ac:chgData name="jaya bishnoi" userId="b27c1fd3f9cd5102" providerId="LiveId" clId="{8C027F8A-3556-4E00-8F45-908BC77D3A07}" dt="2024-07-22T09:26:50.185" v="299" actId="1076"/>
          <ac:picMkLst>
            <pc:docMk/>
            <pc:sldMk cId="1195628240" sldId="312"/>
            <ac:picMk id="6" creationId="{F8014235-5D5A-0489-6658-1E3165DEFEF0}"/>
          </ac:picMkLst>
        </pc:picChg>
      </pc:sldChg>
      <pc:sldChg chg="ord">
        <pc:chgData name="jaya bishnoi" userId="b27c1fd3f9cd5102" providerId="LiveId" clId="{8C027F8A-3556-4E00-8F45-908BC77D3A07}" dt="2024-07-22T09:08:52.424" v="5"/>
        <pc:sldMkLst>
          <pc:docMk/>
          <pc:sldMk cId="4265392195" sldId="315"/>
        </pc:sldMkLst>
      </pc:sldChg>
      <pc:sldChg chg="ord">
        <pc:chgData name="jaya bishnoi" userId="b27c1fd3f9cd5102" providerId="LiveId" clId="{8C027F8A-3556-4E00-8F45-908BC77D3A07}" dt="2024-07-22T10:43:38.386" v="1227"/>
        <pc:sldMkLst>
          <pc:docMk/>
          <pc:sldMk cId="2897687745" sldId="317"/>
        </pc:sldMkLst>
      </pc:sldChg>
      <pc:sldChg chg="modSp mod">
        <pc:chgData name="jaya bishnoi" userId="b27c1fd3f9cd5102" providerId="LiveId" clId="{8C027F8A-3556-4E00-8F45-908BC77D3A07}" dt="2024-08-12T09:12:26.747" v="1228" actId="1076"/>
        <pc:sldMkLst>
          <pc:docMk/>
          <pc:sldMk cId="3885810866" sldId="325"/>
        </pc:sldMkLst>
        <pc:picChg chg="mod">
          <ac:chgData name="jaya bishnoi" userId="b27c1fd3f9cd5102" providerId="LiveId" clId="{8C027F8A-3556-4E00-8F45-908BC77D3A07}" dt="2024-08-12T09:12:26.747" v="1228" actId="1076"/>
          <ac:picMkLst>
            <pc:docMk/>
            <pc:sldMk cId="3885810866" sldId="325"/>
            <ac:picMk id="2" creationId="{A8503C10-66D1-3668-EACA-BE70E2CFA362}"/>
          </ac:picMkLst>
        </pc:picChg>
      </pc:sldChg>
    </pc:docChg>
  </pc:docChgLst>
  <pc:docChgLst>
    <pc:chgData name="jaya bishnoi" userId="b27c1fd3f9cd5102" providerId="LiveId" clId="{43364937-0858-491F-9013-9E4632BAD38A}"/>
    <pc:docChg chg="undo custSel modSld sldOrd">
      <pc:chgData name="jaya bishnoi" userId="b27c1fd3f9cd5102" providerId="LiveId" clId="{43364937-0858-491F-9013-9E4632BAD38A}" dt="2024-07-21T18:17:47.236" v="53"/>
      <pc:docMkLst>
        <pc:docMk/>
      </pc:docMkLst>
      <pc:sldChg chg="modSp mod">
        <pc:chgData name="jaya bishnoi" userId="b27c1fd3f9cd5102" providerId="LiveId" clId="{43364937-0858-491F-9013-9E4632BAD38A}" dt="2024-07-21T18:11:16.965" v="16" actId="207"/>
        <pc:sldMkLst>
          <pc:docMk/>
          <pc:sldMk cId="1476309329" sldId="307"/>
        </pc:sldMkLst>
        <pc:spChg chg="mod">
          <ac:chgData name="jaya bishnoi" userId="b27c1fd3f9cd5102" providerId="LiveId" clId="{43364937-0858-491F-9013-9E4632BAD38A}" dt="2024-07-21T18:11:16.965" v="16" actId="207"/>
          <ac:spMkLst>
            <pc:docMk/>
            <pc:sldMk cId="1476309329" sldId="307"/>
            <ac:spMk id="3" creationId="{3110502F-36D4-4E60-B6E9-08628B2C5D5E}"/>
          </ac:spMkLst>
        </pc:spChg>
      </pc:sldChg>
      <pc:sldChg chg="addSp delSp modSp mod">
        <pc:chgData name="jaya bishnoi" userId="b27c1fd3f9cd5102" providerId="LiveId" clId="{43364937-0858-491F-9013-9E4632BAD38A}" dt="2024-07-21T18:10:49.614" v="15" actId="21"/>
        <pc:sldMkLst>
          <pc:docMk/>
          <pc:sldMk cId="1195628240" sldId="312"/>
        </pc:sldMkLst>
        <pc:spChg chg="mod">
          <ac:chgData name="jaya bishnoi" userId="b27c1fd3f9cd5102" providerId="LiveId" clId="{43364937-0858-491F-9013-9E4632BAD38A}" dt="2024-07-21T18:09:44.217" v="13" actId="207"/>
          <ac:spMkLst>
            <pc:docMk/>
            <pc:sldMk cId="1195628240" sldId="312"/>
            <ac:spMk id="3" creationId="{2875403B-F6A5-4855-B204-4A9D1F5B268F}"/>
          </ac:spMkLst>
        </pc:spChg>
        <pc:spChg chg="del mod">
          <ac:chgData name="jaya bishnoi" userId="b27c1fd3f9cd5102" providerId="LiveId" clId="{43364937-0858-491F-9013-9E4632BAD38A}" dt="2024-07-21T18:08:15.996" v="3" actId="21"/>
          <ac:spMkLst>
            <pc:docMk/>
            <pc:sldMk cId="1195628240" sldId="312"/>
            <ac:spMk id="7" creationId="{EE1FF05A-2F32-38A0-DB8D-A96F86AFB029}"/>
          </ac:spMkLst>
        </pc:spChg>
        <pc:spChg chg="add del mod">
          <ac:chgData name="jaya bishnoi" userId="b27c1fd3f9cd5102" providerId="LiveId" clId="{43364937-0858-491F-9013-9E4632BAD38A}" dt="2024-07-21T18:10:49.614" v="15" actId="21"/>
          <ac:spMkLst>
            <pc:docMk/>
            <pc:sldMk cId="1195628240" sldId="312"/>
            <ac:spMk id="8" creationId="{EE1FF05A-2F32-38A0-DB8D-A96F86AFB029}"/>
          </ac:spMkLst>
        </pc:spChg>
      </pc:sldChg>
      <pc:sldChg chg="modSp mod ord">
        <pc:chgData name="jaya bishnoi" userId="b27c1fd3f9cd5102" providerId="LiveId" clId="{43364937-0858-491F-9013-9E4632BAD38A}" dt="2024-07-21T18:17:44" v="51"/>
        <pc:sldMkLst>
          <pc:docMk/>
          <pc:sldMk cId="4265392195" sldId="315"/>
        </pc:sldMkLst>
        <pc:spChg chg="mod">
          <ac:chgData name="jaya bishnoi" userId="b27c1fd3f9cd5102" providerId="LiveId" clId="{43364937-0858-491F-9013-9E4632BAD38A}" dt="2024-07-21T18:14:49.670" v="49" actId="207"/>
          <ac:spMkLst>
            <pc:docMk/>
            <pc:sldMk cId="4265392195" sldId="315"/>
            <ac:spMk id="3" creationId="{C30C9DA5-188A-1A63-924D-17A14A3493E6}"/>
          </ac:spMkLst>
        </pc:spChg>
      </pc:sldChg>
      <pc:sldChg chg="modSp mod ord">
        <pc:chgData name="jaya bishnoi" userId="b27c1fd3f9cd5102" providerId="LiveId" clId="{43364937-0858-491F-9013-9E4632BAD38A}" dt="2024-07-21T18:17:47.236" v="53"/>
        <pc:sldMkLst>
          <pc:docMk/>
          <pc:sldMk cId="2897687745" sldId="317"/>
        </pc:sldMkLst>
        <pc:spChg chg="mod">
          <ac:chgData name="jaya bishnoi" userId="b27c1fd3f9cd5102" providerId="LiveId" clId="{43364937-0858-491F-9013-9E4632BAD38A}" dt="2024-07-21T18:13:31.878" v="39" actId="207"/>
          <ac:spMkLst>
            <pc:docMk/>
            <pc:sldMk cId="2897687745" sldId="317"/>
            <ac:spMk id="4" creationId="{BB6FF9F1-02F2-4FD4-A3BF-42428815EF2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41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6FBD3-8FFB-2E51-CAC4-CFB7B5AF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1066035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2178" y="2198914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620B83B-1673-865A-1958-873C4765EFA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924741" y="2198913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902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61904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02F1FD3-6A03-65D9-EE3B-3A0AE0FD8D8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0688" y="2189377"/>
            <a:ext cx="10661840" cy="3490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7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9" r:id="rId14"/>
    <p:sldLayoutId id="2147483901" r:id="rId15"/>
    <p:sldLayoutId id="214748390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pngall.com/mcdonalds-png/download/3603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pngall.com/mcdonalds-png/download/3603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chemeClr val="accent1">
                    <a:lumMod val="25000"/>
                  </a:schemeClr>
                </a:solidFill>
                <a:effectLst/>
                <a:highlight>
                  <a:srgbClr val="FFFFFF"/>
                </a:highlight>
                <a:latin typeface="Public Sans"/>
              </a:rPr>
              <a:t>McDonald's Menu Nutritional Analysis </a:t>
            </a:r>
            <a:r>
              <a:rPr lang="en-US" sz="2800" b="1" dirty="0">
                <a:solidFill>
                  <a:schemeClr val="accent1">
                    <a:lumMod val="25000"/>
                  </a:schemeClr>
                </a:solidFill>
                <a:highlight>
                  <a:srgbClr val="FFFFFF"/>
                </a:highlight>
                <a:latin typeface="Public Sans"/>
              </a:rPr>
              <a:t>presentation</a:t>
            </a:r>
          </a:p>
        </p:txBody>
      </p:sp>
      <p:pic>
        <p:nvPicPr>
          <p:cNvPr id="2" name="Picture 1" descr="A burger and fries with a drink&#10;&#10;Description automatically generated">
            <a:extLst>
              <a:ext uri="{FF2B5EF4-FFF2-40B4-BE49-F238E27FC236}">
                <a16:creationId xmlns:a16="http://schemas.microsoft.com/office/drawing/2014/main" id="{A8503C10-66D1-3668-EACA-BE70E2CFA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83895" y="3200407"/>
            <a:ext cx="621487" cy="457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114FD-425A-F2D4-17D3-380ABBA5E47E}"/>
              </a:ext>
            </a:extLst>
          </p:cNvPr>
          <p:cNvSpPr txBox="1"/>
          <p:nvPr/>
        </p:nvSpPr>
        <p:spPr>
          <a:xfrm>
            <a:off x="5342850" y="7351445"/>
            <a:ext cx="276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pngall.com/mcdonalds-png/download/3603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5385F"/>
                </a:solidFill>
              </a:rPr>
              <a:t>Nutrition Description Of Menu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5385F"/>
                </a:solidFill>
              </a:rPr>
              <a:t>Tools And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5385F"/>
                </a:solidFill>
              </a:rPr>
              <a:t> Challenges Faced during Analysis</a:t>
            </a:r>
          </a:p>
          <a:p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78" y="173736"/>
            <a:ext cx="9733538" cy="9601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25000"/>
                  </a:schemeClr>
                </a:solidFill>
                <a:highlight>
                  <a:srgbClr val="FFFFFF"/>
                </a:highlight>
                <a:latin typeface="Public Sans"/>
              </a:rPr>
              <a:t>       Nutrition Description Of McDonalds's menu items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1133856"/>
            <a:ext cx="9741183" cy="508406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F4761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0F4761"/>
                </a:solidFill>
                <a:latin typeface="Calibri" panose="020F0502020204030204" pitchFamily="34" charset="0"/>
              </a:rPr>
              <a:t>McDonald's is one of the world's largest and most recognizable fast-food chains, known for its burgers, fries, and signature items like the Big Mac</a:t>
            </a:r>
          </a:p>
          <a:p>
            <a:r>
              <a:rPr lang="en-US" sz="1400" dirty="0">
                <a:solidFill>
                  <a:srgbClr val="0F4761"/>
                </a:solidFill>
                <a:latin typeface="Calibri" panose="020F0502020204030204" pitchFamily="34" charset="0"/>
              </a:rPr>
              <a:t>The McDonald's nutritional Description provides detailed information about the nutritional content of various menu items. </a:t>
            </a:r>
          </a:p>
          <a:p>
            <a:r>
              <a:rPr lang="en-US" sz="1400" dirty="0">
                <a:solidFill>
                  <a:srgbClr val="0F4761"/>
                </a:solidFill>
                <a:latin typeface="Calibri" panose="020F0502020204030204" pitchFamily="34" charset="0"/>
              </a:rPr>
              <a:t>This includes  the name of each item, its serving size, and nutritional details such as calories, fat, carbohydrates, protein, and more. For example, for each item like a burger or fries, you can see how many calories it has, how much fat it contains, and other key nutritional fact. </a:t>
            </a:r>
          </a:p>
          <a:p>
            <a:r>
              <a:rPr lang="en-US" sz="1400" dirty="0">
                <a:solidFill>
                  <a:srgbClr val="0F4761"/>
                </a:solidFill>
                <a:latin typeface="Calibri" panose="020F0502020204030204" pitchFamily="34" charset="0"/>
              </a:rPr>
              <a:t>Most of the menu items have protein content within the range of 0-20 grams, Carbohydrates within the range of 30-70 grams, Most of the menu items have a total fat content within the range of 0-20 grams. sugar level within Range of (0-8) and have calories within the range of 185 t0 285. Ensuring that products meet  food regulatory standards.</a:t>
            </a:r>
          </a:p>
          <a:p>
            <a:r>
              <a:rPr lang="en-US" sz="1400" dirty="0">
                <a:solidFill>
                  <a:srgbClr val="0F4761"/>
                </a:solidFill>
                <a:latin typeface="Calibri" panose="020F0502020204030204" pitchFamily="34" charset="0"/>
              </a:rPr>
              <a:t>Nutritional data enables customers to customize their orders based on dietary preferences and needs. </a:t>
            </a:r>
            <a:r>
              <a:rPr lang="en-US" sz="1500" dirty="0">
                <a:solidFill>
                  <a:srgbClr val="0F4761"/>
                </a:solidFill>
                <a:latin typeface="Calibri" panose="020F0502020204030204" pitchFamily="34" charset="0"/>
              </a:rPr>
              <a:t>Providing detailed nutritional information can educate customers about the health benefits of products, leading to better customer engagement and loyalty </a:t>
            </a:r>
            <a:r>
              <a:rPr lang="en-US" sz="1400" dirty="0">
                <a:solidFill>
                  <a:srgbClr val="0F4761"/>
                </a:solidFill>
                <a:latin typeface="Calibri" panose="020F0502020204030204" pitchFamily="34" charset="0"/>
              </a:rPr>
              <a:t>Nutritional description helps in developing new products that  specific dietary needs and preferences, such as low-calorie, low-sugar, or high-protein items. Providing clear and detailed nutritional information can enhance Business growth also</a:t>
            </a:r>
            <a:r>
              <a:rPr lang="en-US" sz="1400" dirty="0"/>
              <a:t>. </a:t>
            </a:r>
            <a:r>
              <a:rPr lang="en-US" sz="1400" dirty="0">
                <a:solidFill>
                  <a:srgbClr val="0F4761"/>
                </a:solidFill>
                <a:latin typeface="Calibri" panose="020F0502020204030204" pitchFamily="34" charset="0"/>
              </a:rPr>
              <a:t>Overall, the Nutritional description of menu items is a valuable tool for anyone interested in the nutrition of McDonald's food.</a:t>
            </a:r>
          </a:p>
          <a:p>
            <a:endParaRPr lang="en-US" sz="1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burger and fries with a drink&#10;&#10;Description automatically generated">
            <a:extLst>
              <a:ext uri="{FF2B5EF4-FFF2-40B4-BE49-F238E27FC236}">
                <a16:creationId xmlns:a16="http://schemas.microsoft.com/office/drawing/2014/main" id="{F8014235-5D5A-0489-6658-1E3165DEF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9106" y="342900"/>
            <a:ext cx="93225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832-3B88-48CF-8043-95E6A490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7" y="420624"/>
            <a:ext cx="10967717" cy="8983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Challenges Faced during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FF9F1-02F2-4FD4-A3BF-42428815E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1014984"/>
            <a:ext cx="10967717" cy="491032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/>
              <a:t>Data Quality and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Inconsistencies and Missing Values: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15385F"/>
                </a:solidFill>
              </a:rPr>
              <a:t>Nutritional datasets can often have missing or inconsistent values. Handling these missing values and ensuring data consistency across all items is a major challenge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   Data Cleaning: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15385F"/>
                </a:solidFill>
              </a:rPr>
              <a:t>This involves detecting and correcting (or removing) inaccurate records from the dataset  . It can be time-consuming and requires careful attention</a:t>
            </a:r>
            <a:r>
              <a:rPr lang="en-US" sz="1800" dirty="0"/>
              <a:t>.</a:t>
            </a:r>
          </a:p>
          <a:p>
            <a:r>
              <a:rPr lang="en-US" sz="1800" b="1" u="sng" dirty="0"/>
              <a:t>Removing Outlier:</a:t>
            </a:r>
          </a:p>
          <a:p>
            <a:r>
              <a:rPr lang="en-US" sz="1800" dirty="0">
                <a:solidFill>
                  <a:srgbClr val="15385F"/>
                </a:solidFill>
              </a:rPr>
              <a:t>The major Challenge I Faced While Analyzing Dataset is to remove Outlier . Dataset has many dimension which are essential for analysis and has many outlier which will weight the analysis. Some variable such as Calories, fat, protein.</a:t>
            </a:r>
          </a:p>
          <a:p>
            <a:r>
              <a:rPr lang="en-US" sz="1800" dirty="0">
                <a:solidFill>
                  <a:srgbClr val="15385F"/>
                </a:solidFill>
              </a:rPr>
              <a:t>Outliers can significantly affect the results of statistical analyses and visualizations, sometimes skewing them. Deciding whether to remove an outlier should consider its impact on the analysis.</a:t>
            </a:r>
          </a:p>
          <a:p>
            <a:r>
              <a:rPr lang="en-US" sz="1800" dirty="0">
                <a:solidFill>
                  <a:srgbClr val="15385F"/>
                </a:solidFill>
              </a:rPr>
              <a:t>Removing outliers might lead to a loss of valuable information. Some outliers might be valid data points that provide important insights into extreme dietary patterns or specific menu items.</a:t>
            </a:r>
          </a:p>
          <a:p>
            <a:endParaRPr lang="en-US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EC64CEEC-83BF-60C7-B00E-F2DE1BC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8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458798-14B3-4E65-8F8B-DCED649C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Tools &amp; Technology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FD66AD-F50E-028D-B4E4-7C072A55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30C9DA5-188A-1A63-924D-17A14A3493E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0624" y="1344452"/>
            <a:ext cx="10661840" cy="46132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2800" dirty="0">
                <a:solidFill>
                  <a:srgbClr val="15385F"/>
                </a:solidFill>
              </a:rPr>
              <a:t>The tools and technology used for analyzing the McDonald's nutritional dataset.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15385F"/>
                </a:solidFill>
              </a:rPr>
              <a:t>I used Python for analyzing this data and Various Python libraries.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Jupyter Notebook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 Purpose</a:t>
            </a:r>
            <a:r>
              <a:rPr lang="en-US" sz="1800" b="1" dirty="0">
                <a:solidFill>
                  <a:srgbClr val="15385F"/>
                </a:solidFill>
              </a:rPr>
              <a:t>:</a:t>
            </a:r>
            <a:r>
              <a:rPr lang="en-US" sz="1800" dirty="0">
                <a:solidFill>
                  <a:srgbClr val="15385F"/>
                </a:solidFill>
              </a:rPr>
              <a:t> </a:t>
            </a:r>
            <a:r>
              <a:rPr lang="en-US" sz="2400" dirty="0">
                <a:solidFill>
                  <a:srgbClr val="15385F"/>
                </a:solidFill>
              </a:rPr>
              <a:t>Interactive computing environment. Jupyter Notebook is an open-source web application that allows you to create and share     documents containing live code, equations, visualizations, and narrative text.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1)</a:t>
            </a:r>
            <a:r>
              <a:rPr lang="en-US" sz="2800" b="1" dirty="0">
                <a:solidFill>
                  <a:schemeClr val="tx1"/>
                </a:solidFill>
              </a:rPr>
              <a:t>Pandas 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rgbClr val="15385F"/>
                </a:solidFill>
              </a:rPr>
              <a:t>  </a:t>
            </a:r>
            <a:r>
              <a:rPr lang="en-US" sz="2400" b="1" dirty="0">
                <a:solidFill>
                  <a:srgbClr val="15385F"/>
                </a:solidFill>
              </a:rPr>
              <a:t>Purpose</a:t>
            </a:r>
            <a:r>
              <a:rPr lang="en-US" sz="1800" b="1" dirty="0">
                <a:solidFill>
                  <a:srgbClr val="15385F"/>
                </a:solidFill>
              </a:rPr>
              <a:t>:</a:t>
            </a:r>
            <a:r>
              <a:rPr lang="en-US" sz="1800" dirty="0">
                <a:solidFill>
                  <a:srgbClr val="15385F"/>
                </a:solidFill>
              </a:rPr>
              <a:t> </a:t>
            </a:r>
            <a:r>
              <a:rPr lang="en-US" sz="2400" dirty="0">
                <a:solidFill>
                  <a:srgbClr val="15385F"/>
                </a:solidFill>
              </a:rPr>
              <a:t>Data manipulation and analysis.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Matplotlib:</a:t>
            </a:r>
          </a:p>
          <a:p>
            <a:r>
              <a:rPr lang="en-US" sz="2400" b="1" dirty="0">
                <a:solidFill>
                  <a:srgbClr val="15385F"/>
                </a:solidFill>
              </a:rPr>
              <a:t>Purpose: </a:t>
            </a:r>
            <a:r>
              <a:rPr lang="en-US" sz="2400" dirty="0">
                <a:solidFill>
                  <a:srgbClr val="15385F"/>
                </a:solidFill>
              </a:rPr>
              <a:t>Data visualization</a:t>
            </a:r>
            <a:r>
              <a:rPr lang="en-US" sz="2400" b="1" dirty="0">
                <a:solidFill>
                  <a:srgbClr val="15385F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15385F"/>
                </a:solidFill>
              </a:rPr>
              <a:t>3)</a:t>
            </a:r>
            <a:r>
              <a:rPr lang="en-US" sz="2800" b="1" dirty="0">
                <a:solidFill>
                  <a:schemeClr val="tx1"/>
                </a:solidFill>
              </a:rPr>
              <a:t>Seaborn</a:t>
            </a:r>
            <a:r>
              <a:rPr lang="en-US" sz="2800" b="1" dirty="0">
                <a:solidFill>
                  <a:srgbClr val="15385F"/>
                </a:solidFill>
              </a:rPr>
              <a:t>:</a:t>
            </a:r>
          </a:p>
          <a:p>
            <a:r>
              <a:rPr lang="en-US" sz="2400" b="1" dirty="0">
                <a:solidFill>
                  <a:srgbClr val="15385F"/>
                </a:solidFill>
              </a:rPr>
              <a:t>Purpose: </a:t>
            </a:r>
            <a:r>
              <a:rPr lang="en-US" sz="2400" dirty="0">
                <a:solidFill>
                  <a:srgbClr val="15385F"/>
                </a:solidFill>
              </a:rPr>
              <a:t>Interactive computing environment.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4)</a:t>
            </a:r>
            <a:r>
              <a:rPr lang="en-US" sz="2800" b="1" dirty="0">
                <a:solidFill>
                  <a:schemeClr val="tx1"/>
                </a:solidFill>
              </a:rPr>
              <a:t>NumPy:</a:t>
            </a:r>
          </a:p>
          <a:p>
            <a:r>
              <a:rPr lang="en-US" sz="2400" b="1" dirty="0">
                <a:solidFill>
                  <a:srgbClr val="15385F"/>
                </a:solidFill>
              </a:rPr>
              <a:t>Purpose: </a:t>
            </a:r>
            <a:r>
              <a:rPr lang="en-US" sz="2400" dirty="0">
                <a:solidFill>
                  <a:srgbClr val="15385F"/>
                </a:solidFill>
              </a:rPr>
              <a:t>Numerical computing and statistics.</a:t>
            </a:r>
            <a:endParaRPr lang="en-US" dirty="0">
              <a:solidFill>
                <a:srgbClr val="153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9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{909CA2A2-2BFC-4BFF-A6FC-3F4CC90D6152}tf67338807_win32</Template>
  <TotalTime>127</TotalTime>
  <Words>595</Words>
  <Application>Microsoft Office PowerPoint</Application>
  <PresentationFormat>Widescreen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Dante</vt:lpstr>
      <vt:lpstr>Dante (Headings)2</vt:lpstr>
      <vt:lpstr>Helvetica Neue Medium</vt:lpstr>
      <vt:lpstr>Public Sans</vt:lpstr>
      <vt:lpstr>Wingdings 2</vt:lpstr>
      <vt:lpstr>OffsetVTI</vt:lpstr>
      <vt:lpstr>McDonald's Menu Nutritional Analysis presentation</vt:lpstr>
      <vt:lpstr>Index</vt:lpstr>
      <vt:lpstr>       Nutrition Description Of McDonalds's menu items</vt:lpstr>
      <vt:lpstr> Challenges Faced during Analysis </vt:lpstr>
      <vt:lpstr>Tools &amp;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 bishnoi</dc:creator>
  <cp:lastModifiedBy>jaya bishnoi</cp:lastModifiedBy>
  <cp:revision>1</cp:revision>
  <dcterms:created xsi:type="dcterms:W3CDTF">2024-07-21T17:44:28Z</dcterms:created>
  <dcterms:modified xsi:type="dcterms:W3CDTF">2024-08-12T09:12:28Z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