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4a23dc2b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4a23dc2b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4a23dc2b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4a23dc2b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3ebeede7f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3ebeede7f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4a23dc2b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4a23dc2b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4a23dc2b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4a23dc2b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4a23dc2b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4a23dc2b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4a23dc2b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4a23dc2b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3ebeede7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3ebeede7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3ebeede7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3ebeede7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3ebeede7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3ebeede7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3ebeede7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3ebeede7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3ebeede7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3ebeede7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3ebeede7f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3ebeede7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3ebeede7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3ebeede7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3ebeede7f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3ebeede7f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The Scrum-Agile Model Presentation</a:t>
            </a:r>
            <a:endParaRPr>
              <a:latin typeface="Times New Roman"/>
              <a:ea typeface="Times New Roman"/>
              <a:cs typeface="Times New Roman"/>
              <a:sym typeface="Times New Roman"/>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Times New Roman"/>
                <a:ea typeface="Times New Roman"/>
                <a:cs typeface="Times New Roman"/>
                <a:sym typeface="Times New Roman"/>
              </a:rPr>
              <a:t>Created by: Lyric Hart</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C0C0C"/>
                </a:solidFill>
              </a:rPr>
              <a:t>                             </a:t>
            </a:r>
            <a:r>
              <a:rPr b="1" lang="en">
                <a:solidFill>
                  <a:srgbClr val="0C0C0C"/>
                </a:solidFill>
              </a:rPr>
              <a:t>  </a:t>
            </a:r>
            <a:r>
              <a:rPr b="1" lang="en">
                <a:solidFill>
                  <a:srgbClr val="0C0C0C"/>
                </a:solidFill>
                <a:latin typeface="Times New Roman"/>
                <a:ea typeface="Times New Roman"/>
                <a:cs typeface="Times New Roman"/>
                <a:sym typeface="Times New Roman"/>
              </a:rPr>
              <a:t>Phase Four: Testing</a:t>
            </a:r>
            <a:endParaRPr b="1">
              <a:solidFill>
                <a:srgbClr val="0C0C0C"/>
              </a:solidFill>
              <a:latin typeface="Times New Roman"/>
              <a:ea typeface="Times New Roman"/>
              <a:cs typeface="Times New Roman"/>
              <a:sym typeface="Times New Roman"/>
            </a:endParaRPr>
          </a:p>
        </p:txBody>
      </p:sp>
      <p:sp>
        <p:nvSpPr>
          <p:cNvPr id="146" name="Google Shape;146;p22"/>
          <p:cNvSpPr txBox="1"/>
          <p:nvPr>
            <p:ph idx="1" type="body"/>
          </p:nvPr>
        </p:nvSpPr>
        <p:spPr>
          <a:xfrm>
            <a:off x="311700" y="1135275"/>
            <a:ext cx="4149300" cy="363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In accordance with development, when code is written by developers, it is then immediately sent to testers for them to deconstruct the code for any potential errors or bottlenecks.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Agile promotes and encourages automated, </a:t>
            </a:r>
            <a:r>
              <a:rPr lang="en">
                <a:latin typeface="Times New Roman"/>
                <a:ea typeface="Times New Roman"/>
                <a:cs typeface="Times New Roman"/>
                <a:sym typeface="Times New Roman"/>
              </a:rPr>
              <a:t>continuous</a:t>
            </a:r>
            <a:r>
              <a:rPr lang="en">
                <a:latin typeface="Times New Roman"/>
                <a:ea typeface="Times New Roman"/>
                <a:cs typeface="Times New Roman"/>
                <a:sym typeface="Times New Roman"/>
              </a:rPr>
              <a:t> integration so that software issues are caught early.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It helps to ensure that software bottlenecks are caught within each sprint, therefore reducing setbacks. </a:t>
            </a:r>
            <a:endParaRPr>
              <a:latin typeface="Times New Roman"/>
              <a:ea typeface="Times New Roman"/>
              <a:cs typeface="Times New Roman"/>
              <a:sym typeface="Times New Roman"/>
            </a:endParaRPr>
          </a:p>
        </p:txBody>
      </p:sp>
      <p:pic>
        <p:nvPicPr>
          <p:cNvPr id="147" name="Google Shape;147;p22"/>
          <p:cNvPicPr preferRelativeResize="0"/>
          <p:nvPr/>
        </p:nvPicPr>
        <p:blipFill>
          <a:blip r:embed="rId3">
            <a:alphaModFix/>
          </a:blip>
          <a:stretch>
            <a:fillRect/>
          </a:stretch>
        </p:blipFill>
        <p:spPr>
          <a:xfrm>
            <a:off x="4460900" y="1135275"/>
            <a:ext cx="4371400" cy="218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C0C0C"/>
                </a:solidFill>
                <a:latin typeface="Times New Roman"/>
                <a:ea typeface="Times New Roman"/>
                <a:cs typeface="Times New Roman"/>
                <a:sym typeface="Times New Roman"/>
              </a:rPr>
              <a:t>                             </a:t>
            </a:r>
            <a:r>
              <a:rPr b="1" lang="en">
                <a:solidFill>
                  <a:srgbClr val="0C0C0C"/>
                </a:solidFill>
                <a:latin typeface="Times New Roman"/>
                <a:ea typeface="Times New Roman"/>
                <a:cs typeface="Times New Roman"/>
                <a:sym typeface="Times New Roman"/>
              </a:rPr>
              <a:t>Phase Five: Deployment</a:t>
            </a:r>
            <a:endParaRPr b="1">
              <a:solidFill>
                <a:srgbClr val="0C0C0C"/>
              </a:solidFill>
              <a:latin typeface="Times New Roman"/>
              <a:ea typeface="Times New Roman"/>
              <a:cs typeface="Times New Roman"/>
              <a:sym typeface="Times New Roman"/>
            </a:endParaRPr>
          </a:p>
        </p:txBody>
      </p:sp>
      <p:sp>
        <p:nvSpPr>
          <p:cNvPr id="153" name="Google Shape;153;p23"/>
          <p:cNvSpPr txBox="1"/>
          <p:nvPr>
            <p:ph idx="1" type="body"/>
          </p:nvPr>
        </p:nvSpPr>
        <p:spPr>
          <a:xfrm>
            <a:off x="311700" y="1080900"/>
            <a:ext cx="4127400" cy="371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Upon a team’s delivery cadence,</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software deployment usually occurs at the end of each sprint or release cycle.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Agile helps to correct this by </a:t>
            </a:r>
            <a:r>
              <a:rPr lang="en">
                <a:latin typeface="Times New Roman"/>
                <a:ea typeface="Times New Roman"/>
                <a:cs typeface="Times New Roman"/>
                <a:sym typeface="Times New Roman"/>
              </a:rPr>
              <a:t>enabling</a:t>
            </a:r>
            <a:r>
              <a:rPr lang="en">
                <a:latin typeface="Times New Roman"/>
                <a:ea typeface="Times New Roman"/>
                <a:cs typeface="Times New Roman"/>
                <a:sym typeface="Times New Roman"/>
              </a:rPr>
              <a:t> developers to release small update patches to consumers so that they can enjoy a seamless experience.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It also allows for feedback from customers so that developers can continue to tackle those issues. </a:t>
            </a:r>
            <a:endParaRPr>
              <a:latin typeface="Times New Roman"/>
              <a:ea typeface="Times New Roman"/>
              <a:cs typeface="Times New Roman"/>
              <a:sym typeface="Times New Roman"/>
            </a:endParaRPr>
          </a:p>
        </p:txBody>
      </p:sp>
      <p:pic>
        <p:nvPicPr>
          <p:cNvPr id="154" name="Google Shape;154;p23"/>
          <p:cNvPicPr preferRelativeResize="0"/>
          <p:nvPr/>
        </p:nvPicPr>
        <p:blipFill>
          <a:blip r:embed="rId3">
            <a:alphaModFix/>
          </a:blip>
          <a:stretch>
            <a:fillRect/>
          </a:stretch>
        </p:blipFill>
        <p:spPr>
          <a:xfrm>
            <a:off x="4439150" y="1080900"/>
            <a:ext cx="4393150" cy="219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C0C0C"/>
                </a:solidFill>
                <a:latin typeface="Times New Roman"/>
                <a:ea typeface="Times New Roman"/>
                <a:cs typeface="Times New Roman"/>
                <a:sym typeface="Times New Roman"/>
              </a:rPr>
              <a:t>                      </a:t>
            </a:r>
            <a:r>
              <a:rPr b="1" lang="en">
                <a:solidFill>
                  <a:srgbClr val="0C0C0C"/>
                </a:solidFill>
                <a:latin typeface="Times New Roman"/>
                <a:ea typeface="Times New Roman"/>
                <a:cs typeface="Times New Roman"/>
                <a:sym typeface="Times New Roman"/>
              </a:rPr>
              <a:t>Phase Six: Sprint Retrospective</a:t>
            </a:r>
            <a:endParaRPr b="1">
              <a:solidFill>
                <a:srgbClr val="0C0C0C"/>
              </a:solidFill>
              <a:latin typeface="Times New Roman"/>
              <a:ea typeface="Times New Roman"/>
              <a:cs typeface="Times New Roman"/>
              <a:sym typeface="Times New Roman"/>
            </a:endParaRPr>
          </a:p>
        </p:txBody>
      </p:sp>
      <p:sp>
        <p:nvSpPr>
          <p:cNvPr id="160" name="Google Shape;160;p24"/>
          <p:cNvSpPr txBox="1"/>
          <p:nvPr>
            <p:ph idx="1" type="body"/>
          </p:nvPr>
        </p:nvSpPr>
        <p:spPr>
          <a:xfrm>
            <a:off x="311700" y="1080900"/>
            <a:ext cx="4260300" cy="367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After each sprint, the team conducts a sprint review to discuss what they have done in </a:t>
            </a:r>
            <a:r>
              <a:rPr lang="en">
                <a:latin typeface="Times New Roman"/>
                <a:ea typeface="Times New Roman"/>
                <a:cs typeface="Times New Roman"/>
                <a:sym typeface="Times New Roman"/>
              </a:rPr>
              <a:t>regards</a:t>
            </a:r>
            <a:r>
              <a:rPr lang="en">
                <a:latin typeface="Times New Roman"/>
                <a:ea typeface="Times New Roman"/>
                <a:cs typeface="Times New Roman"/>
                <a:sym typeface="Times New Roman"/>
              </a:rPr>
              <a:t> to what has been completed, what errors have occurred, and what can be improved for the next sprint cycle.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It helps to keep alignment with customer values and needs. It promotes future team collaboration and the opportunity for new ideas to grow. </a:t>
            </a:r>
            <a:endParaRPr>
              <a:latin typeface="Times New Roman"/>
              <a:ea typeface="Times New Roman"/>
              <a:cs typeface="Times New Roman"/>
              <a:sym typeface="Times New Roman"/>
            </a:endParaRPr>
          </a:p>
        </p:txBody>
      </p:sp>
      <p:pic>
        <p:nvPicPr>
          <p:cNvPr id="161" name="Google Shape;161;p24"/>
          <p:cNvPicPr preferRelativeResize="0"/>
          <p:nvPr/>
        </p:nvPicPr>
        <p:blipFill>
          <a:blip r:embed="rId3">
            <a:alphaModFix/>
          </a:blip>
          <a:stretch>
            <a:fillRect/>
          </a:stretch>
        </p:blipFill>
        <p:spPr>
          <a:xfrm>
            <a:off x="4572000" y="1080900"/>
            <a:ext cx="4260301" cy="23631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                      </a:t>
            </a:r>
            <a:r>
              <a:rPr b="1" lang="en">
                <a:solidFill>
                  <a:srgbClr val="000000"/>
                </a:solidFill>
                <a:latin typeface="Times New Roman"/>
                <a:ea typeface="Times New Roman"/>
                <a:cs typeface="Times New Roman"/>
                <a:sym typeface="Times New Roman"/>
              </a:rPr>
              <a:t>Describing the Waterfall Method</a:t>
            </a:r>
            <a:endParaRPr b="1">
              <a:solidFill>
                <a:srgbClr val="000000"/>
              </a:solidFill>
              <a:latin typeface="Times New Roman"/>
              <a:ea typeface="Times New Roman"/>
              <a:cs typeface="Times New Roman"/>
              <a:sym typeface="Times New Roman"/>
            </a:endParaRPr>
          </a:p>
        </p:txBody>
      </p:sp>
      <p:sp>
        <p:nvSpPr>
          <p:cNvPr id="167" name="Google Shape;167;p25"/>
          <p:cNvSpPr txBox="1"/>
          <p:nvPr>
            <p:ph idx="1" type="body"/>
          </p:nvPr>
        </p:nvSpPr>
        <p:spPr>
          <a:xfrm>
            <a:off x="311700" y="1102650"/>
            <a:ext cx="8520600" cy="359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Waterfall approach is a linear and sequential method in software development. Essentially, each phase must be completed before moving onto the next phase. On the </a:t>
            </a:r>
            <a:r>
              <a:rPr lang="en">
                <a:latin typeface="Times New Roman"/>
                <a:ea typeface="Times New Roman"/>
                <a:cs typeface="Times New Roman"/>
                <a:sym typeface="Times New Roman"/>
              </a:rPr>
              <a:t>contrary</a:t>
            </a:r>
            <a:r>
              <a:rPr lang="en">
                <a:latin typeface="Times New Roman"/>
                <a:ea typeface="Times New Roman"/>
                <a:cs typeface="Times New Roman"/>
                <a:sym typeface="Times New Roman"/>
              </a:rPr>
              <a:t>, Agile is an iterative cycle where it allows for continuous feedback and changes.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Had the SNHU Travel project been developed using the Waterfall method, it would have required an entire detailed analysis development phase that would take weeks to </a:t>
            </a:r>
            <a:r>
              <a:rPr lang="en">
                <a:latin typeface="Times New Roman"/>
                <a:ea typeface="Times New Roman"/>
                <a:cs typeface="Times New Roman"/>
                <a:sym typeface="Times New Roman"/>
              </a:rPr>
              <a:t>complete because of a concern for error. If changes had been made further down the line, then it would be cost effective for resources, investment from the clients, and a waste of time for the developers.</a:t>
            </a:r>
            <a:endParaRPr>
              <a:latin typeface="Times New Roman"/>
              <a:ea typeface="Times New Roman"/>
              <a:cs typeface="Times New Roman"/>
              <a:sym typeface="Times New Roman"/>
            </a:endParaRPr>
          </a:p>
          <a:p>
            <a:pPr indent="0" lvl="0" marL="45720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Times New Roman"/>
                <a:ea typeface="Times New Roman"/>
                <a:cs typeface="Times New Roman"/>
                <a:sym typeface="Times New Roman"/>
              </a:rPr>
              <a:t>                      Waterfall or Agile Approach?</a:t>
            </a:r>
            <a:endParaRPr b="1">
              <a:solidFill>
                <a:srgbClr val="000000"/>
              </a:solidFill>
              <a:latin typeface="Times New Roman"/>
              <a:ea typeface="Times New Roman"/>
              <a:cs typeface="Times New Roman"/>
              <a:sym typeface="Times New Roman"/>
            </a:endParaRPr>
          </a:p>
        </p:txBody>
      </p:sp>
      <p:sp>
        <p:nvSpPr>
          <p:cNvPr id="173" name="Google Shape;173;p26"/>
          <p:cNvSpPr txBox="1"/>
          <p:nvPr>
            <p:ph idx="1" type="body"/>
          </p:nvPr>
        </p:nvSpPr>
        <p:spPr>
          <a:xfrm>
            <a:off x="311700" y="1080900"/>
            <a:ext cx="8292000" cy="36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When deciding between the Waterfall or Agile approach, it’s crucial to know their differences in how they operate on a development scale. Both have their pros and cons, and this helps to distinguish them both and make a logical decision.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For </a:t>
            </a:r>
            <a:r>
              <a:rPr lang="en">
                <a:latin typeface="Times New Roman"/>
                <a:ea typeface="Times New Roman"/>
                <a:cs typeface="Times New Roman"/>
                <a:sym typeface="Times New Roman"/>
              </a:rPr>
              <a:t>the Waterfall method, Liz Lockhart writes, “</a:t>
            </a:r>
            <a:r>
              <a:rPr lang="en">
                <a:solidFill>
                  <a:srgbClr val="242C39"/>
                </a:solidFill>
                <a:highlight>
                  <a:srgbClr val="FFFFFF"/>
                </a:highlight>
                <a:latin typeface="Times New Roman"/>
                <a:ea typeface="Times New Roman"/>
                <a:cs typeface="Times New Roman"/>
                <a:sym typeface="Times New Roman"/>
              </a:rPr>
              <a:t>While this approach is effective for straightforward projects that require minimal adaptation or creativity, it may not be suitable for more complex initiatives that demand a more flexible and dynamic approach.” (Lockhart, 2023). </a:t>
            </a:r>
            <a:endParaRPr>
              <a:solidFill>
                <a:srgbClr val="242C39"/>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242C39"/>
              </a:buClr>
              <a:buSzPts val="1800"/>
              <a:buFont typeface="Times New Roman"/>
              <a:buChar char="●"/>
            </a:pPr>
            <a:r>
              <a:rPr lang="en">
                <a:solidFill>
                  <a:srgbClr val="242C39"/>
                </a:solidFill>
                <a:highlight>
                  <a:srgbClr val="FFFFFF"/>
                </a:highlight>
                <a:latin typeface="Times New Roman"/>
                <a:ea typeface="Times New Roman"/>
                <a:cs typeface="Times New Roman"/>
                <a:sym typeface="Times New Roman"/>
              </a:rPr>
              <a:t>In the Agile methodology, Liz Lockhart states, “Agile methodologies are about teamwork, customer satisfaction, constant refinement, and breaking big projects into bite-sized pieces. By prioritizing collaboration and communication, agile processes enable teams to pivot and respond to evolving customer needs while maintaining a high level of flexibility.” (Lockhart, 2023). </a:t>
            </a:r>
            <a:endParaRPr>
              <a:solidFill>
                <a:srgbClr val="242C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C0C0C"/>
                </a:solidFill>
                <a:latin typeface="Times New Roman"/>
                <a:ea typeface="Times New Roman"/>
                <a:cs typeface="Times New Roman"/>
                <a:sym typeface="Times New Roman"/>
              </a:rPr>
              <a:t>                                 </a:t>
            </a:r>
            <a:r>
              <a:rPr b="1" lang="en">
                <a:solidFill>
                  <a:srgbClr val="0C0C0C"/>
                </a:solidFill>
                <a:latin typeface="Times New Roman"/>
                <a:ea typeface="Times New Roman"/>
                <a:cs typeface="Times New Roman"/>
                <a:sym typeface="Times New Roman"/>
              </a:rPr>
              <a:t>Time to Conclude</a:t>
            </a:r>
            <a:endParaRPr b="1">
              <a:solidFill>
                <a:srgbClr val="0C0C0C"/>
              </a:solidFill>
              <a:latin typeface="Times New Roman"/>
              <a:ea typeface="Times New Roman"/>
              <a:cs typeface="Times New Roman"/>
              <a:sym typeface="Times New Roman"/>
            </a:endParaRPr>
          </a:p>
        </p:txBody>
      </p:sp>
      <p:sp>
        <p:nvSpPr>
          <p:cNvPr id="179" name="Google Shape;179;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In conclusion, it all boils down to what suits the needs and wants of consumers, because they help to keep the market in check when it comes to different hubs of software. Yet, this is dependent on how efficiently development teams work together to achieve a vision, dream, or any other mission statement. It all comes down to the Agile methodology being the best choice because it allows for room for errors to be fixed while not having to worry about even the smallest errors in software development. Unfortunately, the Waterfall method fails to suit this pathway, as it does not support a learn-to-improve scope among team </a:t>
            </a:r>
            <a:r>
              <a:rPr lang="en">
                <a:latin typeface="Times New Roman"/>
                <a:ea typeface="Times New Roman"/>
                <a:cs typeface="Times New Roman"/>
                <a:sym typeface="Times New Roman"/>
              </a:rPr>
              <a:t>members. All in all, as many say, it is about quality over quantity.</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C0C0C"/>
                </a:solidFill>
                <a:latin typeface="Times New Roman"/>
                <a:ea typeface="Times New Roman"/>
                <a:cs typeface="Times New Roman"/>
                <a:sym typeface="Times New Roman"/>
              </a:rPr>
              <a:t>                                       References</a:t>
            </a:r>
            <a:endParaRPr b="1">
              <a:solidFill>
                <a:srgbClr val="0C0C0C"/>
              </a:solidFill>
              <a:latin typeface="Times New Roman"/>
              <a:ea typeface="Times New Roman"/>
              <a:cs typeface="Times New Roman"/>
              <a:sym typeface="Times New Roman"/>
            </a:endParaRPr>
          </a:p>
        </p:txBody>
      </p:sp>
      <p:sp>
        <p:nvSpPr>
          <p:cNvPr id="185" name="Google Shape;185;p28"/>
          <p:cNvSpPr txBox="1"/>
          <p:nvPr>
            <p:ph idx="1" type="body"/>
          </p:nvPr>
        </p:nvSpPr>
        <p:spPr>
          <a:xfrm>
            <a:off x="311700" y="1080900"/>
            <a:ext cx="8520600" cy="3675600"/>
          </a:xfrm>
          <a:prstGeom prst="rect">
            <a:avLst/>
          </a:prstGeom>
        </p:spPr>
        <p:txBody>
          <a:bodyPr anchorCtr="0" anchor="t" bIns="91425" lIns="91425" spcFirstLastPara="1" rIns="91425" wrap="square" tIns="91425">
            <a:normAutofit fontScale="25000" lnSpcReduction="20000"/>
          </a:bodyPr>
          <a:lstStyle/>
          <a:p>
            <a:pPr indent="0" lvl="0" marL="0" rtl="0" algn="l">
              <a:lnSpc>
                <a:spcPct val="200000"/>
              </a:lnSpc>
              <a:spcBef>
                <a:spcPts val="0"/>
              </a:spcBef>
              <a:spcAft>
                <a:spcPts val="0"/>
              </a:spcAft>
              <a:buNone/>
            </a:pPr>
            <a:r>
              <a:t/>
            </a:r>
            <a:endParaRPr b="1"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SzPct val="100000"/>
              <a:buFont typeface="Times New Roman"/>
              <a:buChar char="●"/>
            </a:pPr>
            <a:r>
              <a:rPr lang="en" sz="4800">
                <a:solidFill>
                  <a:srgbClr val="000000"/>
                </a:solidFill>
                <a:latin typeface="Times New Roman"/>
                <a:ea typeface="Times New Roman"/>
                <a:cs typeface="Times New Roman"/>
                <a:sym typeface="Times New Roman"/>
              </a:rPr>
              <a:t>Alexander, M. (2023, October 23). </a:t>
            </a:r>
            <a:r>
              <a:rPr i="1" lang="en" sz="4800">
                <a:solidFill>
                  <a:srgbClr val="000000"/>
                </a:solidFill>
                <a:latin typeface="Times New Roman"/>
                <a:ea typeface="Times New Roman"/>
                <a:cs typeface="Times New Roman"/>
                <a:sym typeface="Times New Roman"/>
              </a:rPr>
              <a:t>What is a Scrum master? A key role for project success</a:t>
            </a:r>
            <a:r>
              <a:rPr lang="en" sz="4800">
                <a:solidFill>
                  <a:srgbClr val="000000"/>
                </a:solidFill>
                <a:latin typeface="Times New Roman"/>
                <a:ea typeface="Times New Roman"/>
                <a:cs typeface="Times New Roman"/>
                <a:sym typeface="Times New Roman"/>
              </a:rPr>
              <a:t>. CIO; IDG.Inc.company. https://www.cio.com/article/230646/what-is-a-scrum-master-a-key-role-for-project-success.html#:~:text=At%20the%20product%20owner%20level</a:t>
            </a:r>
            <a:endParaRPr sz="48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SzPct val="100000"/>
              <a:buFont typeface="Times New Roman"/>
              <a:buChar char="●"/>
            </a:pPr>
            <a:r>
              <a:rPr lang="en" sz="4800">
                <a:solidFill>
                  <a:srgbClr val="000000"/>
                </a:solidFill>
                <a:latin typeface="Times New Roman"/>
                <a:ea typeface="Times New Roman"/>
                <a:cs typeface="Times New Roman"/>
                <a:sym typeface="Times New Roman"/>
              </a:rPr>
              <a:t>Arto Kiiskinen. (2022, March 8). </a:t>
            </a:r>
            <a:r>
              <a:rPr i="1" lang="en" sz="4800">
                <a:solidFill>
                  <a:srgbClr val="000000"/>
                </a:solidFill>
                <a:latin typeface="Times New Roman"/>
                <a:ea typeface="Times New Roman"/>
                <a:cs typeface="Times New Roman"/>
                <a:sym typeface="Times New Roman"/>
              </a:rPr>
              <a:t>Why you need a real Product Owner</a:t>
            </a:r>
            <a:r>
              <a:rPr lang="en" sz="4800">
                <a:solidFill>
                  <a:srgbClr val="000000"/>
                </a:solidFill>
                <a:latin typeface="Times New Roman"/>
                <a:ea typeface="Times New Roman"/>
                <a:cs typeface="Times New Roman"/>
                <a:sym typeface="Times New Roman"/>
              </a:rPr>
              <a:t>. Eficode.com; Eficode Oy. https://www.eficode.com/blog/why-you-need-a-real-product-owner</a:t>
            </a:r>
            <a:endParaRPr sz="48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SzPct val="100000"/>
              <a:buFont typeface="Times New Roman"/>
              <a:buChar char="●"/>
            </a:pPr>
            <a:r>
              <a:rPr lang="en" sz="4800">
                <a:solidFill>
                  <a:srgbClr val="000000"/>
                </a:solidFill>
                <a:latin typeface="Times New Roman"/>
                <a:ea typeface="Times New Roman"/>
                <a:cs typeface="Times New Roman"/>
                <a:sym typeface="Times New Roman"/>
              </a:rPr>
              <a:t>Lockhart, L. (2023, February 15). </a:t>
            </a:r>
            <a:r>
              <a:rPr i="1" lang="en" sz="4800">
                <a:solidFill>
                  <a:srgbClr val="000000"/>
                </a:solidFill>
                <a:latin typeface="Times New Roman"/>
                <a:ea typeface="Times New Roman"/>
                <a:cs typeface="Times New Roman"/>
                <a:sym typeface="Times New Roman"/>
              </a:rPr>
              <a:t>Agile vs. Waterfall: 10 Key Differences Between the Two Methods</a:t>
            </a:r>
            <a:r>
              <a:rPr lang="en" sz="4800">
                <a:solidFill>
                  <a:srgbClr val="000000"/>
                </a:solidFill>
                <a:latin typeface="Times New Roman"/>
                <a:ea typeface="Times New Roman"/>
                <a:cs typeface="Times New Roman"/>
                <a:sym typeface="Times New Roman"/>
              </a:rPr>
              <a:t>. Www.float.com; Float © 2024. https://www.float.com/resources/agile-vs-waterfall#:~:text=Delivery%3A%20Agile%20allows%20for%20quick</a:t>
            </a:r>
            <a:endParaRPr sz="48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SzPct val="100000"/>
              <a:buFont typeface="Times New Roman"/>
              <a:buChar char="●"/>
            </a:pPr>
            <a:r>
              <a:rPr lang="en" sz="4800">
                <a:solidFill>
                  <a:srgbClr val="000000"/>
                </a:solidFill>
                <a:latin typeface="Times New Roman"/>
                <a:ea typeface="Times New Roman"/>
                <a:cs typeface="Times New Roman"/>
                <a:sym typeface="Times New Roman"/>
              </a:rPr>
              <a:t>Willem-Jan Ageling. (2022, November 6). </a:t>
            </a:r>
            <a:r>
              <a:rPr i="1" lang="en" sz="4800">
                <a:solidFill>
                  <a:srgbClr val="000000"/>
                </a:solidFill>
                <a:latin typeface="Times New Roman"/>
                <a:ea typeface="Times New Roman"/>
                <a:cs typeface="Times New Roman"/>
                <a:sym typeface="Times New Roman"/>
              </a:rPr>
              <a:t>Let’s Discuss the True Meaning of the Term “Developer” in Scrum</a:t>
            </a:r>
            <a:r>
              <a:rPr lang="en" sz="4800">
                <a:solidFill>
                  <a:srgbClr val="000000"/>
                </a:solidFill>
                <a:latin typeface="Times New Roman"/>
                <a:ea typeface="Times New Roman"/>
                <a:cs typeface="Times New Roman"/>
                <a:sym typeface="Times New Roman"/>
              </a:rPr>
              <a:t>. Medium; Serious Scrum. https://medium.com/serious-scrum/lets-discuss-the-true-meaning-of-the-term-developer-in-scrum-907402c529a1#:~:text=They%20work%20together%20to%20create</a:t>
            </a:r>
            <a:endParaRPr sz="4800">
              <a:solidFill>
                <a:srgbClr val="000000"/>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b="1" lang="en">
                <a:solidFill>
                  <a:srgbClr val="000000"/>
                </a:solidFill>
                <a:latin typeface="Times New Roman"/>
                <a:ea typeface="Times New Roman"/>
                <a:cs typeface="Times New Roman"/>
                <a:sym typeface="Times New Roman"/>
              </a:rPr>
              <a:t>The Scrum Agile Roles</a:t>
            </a:r>
            <a:endParaRPr b="1">
              <a:solidFill>
                <a:srgbClr val="000000"/>
              </a:solidFill>
              <a:latin typeface="Times New Roman"/>
              <a:ea typeface="Times New Roman"/>
              <a:cs typeface="Times New Roman"/>
              <a:sym typeface="Times New Roman"/>
            </a:endParaRPr>
          </a:p>
        </p:txBody>
      </p:sp>
      <p:sp>
        <p:nvSpPr>
          <p:cNvPr id="92" name="Google Shape;92;p14"/>
          <p:cNvSpPr txBox="1"/>
          <p:nvPr>
            <p:ph idx="1" type="body"/>
          </p:nvPr>
        </p:nvSpPr>
        <p:spPr>
          <a:xfrm>
            <a:off x="311700" y="1070025"/>
            <a:ext cx="8520600" cy="374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In Scrum, each team member has a different role that contributes towards the project’s success. The product owner represents the stakeholders and is responsible for maximizing the value of the final product through the use of the product backlog. The Scrum master facilitates the process by ensuring that the team </a:t>
            </a:r>
            <a:r>
              <a:rPr lang="en">
                <a:latin typeface="Times New Roman"/>
                <a:ea typeface="Times New Roman"/>
                <a:cs typeface="Times New Roman"/>
                <a:sym typeface="Times New Roman"/>
              </a:rPr>
              <a:t>abides</a:t>
            </a:r>
            <a:r>
              <a:rPr lang="en">
                <a:latin typeface="Times New Roman"/>
                <a:ea typeface="Times New Roman"/>
                <a:cs typeface="Times New Roman"/>
                <a:sym typeface="Times New Roman"/>
              </a:rPr>
              <a:t> by the Agile principles and removes any obstacles that might hinder the development process. Lastly, development team members are </a:t>
            </a:r>
            <a:r>
              <a:rPr lang="en">
                <a:latin typeface="Times New Roman"/>
                <a:ea typeface="Times New Roman"/>
                <a:cs typeface="Times New Roman"/>
                <a:sym typeface="Times New Roman"/>
              </a:rPr>
              <a:t>responsible</a:t>
            </a:r>
            <a:r>
              <a:rPr lang="en">
                <a:latin typeface="Times New Roman"/>
                <a:ea typeface="Times New Roman"/>
                <a:cs typeface="Times New Roman"/>
                <a:sym typeface="Times New Roman"/>
              </a:rPr>
              <a:t> for cross-functional collaboration and communication so that they can plan, design, test, assess, and deploy a high-quality product for </a:t>
            </a:r>
            <a:r>
              <a:rPr lang="en">
                <a:latin typeface="Times New Roman"/>
                <a:ea typeface="Times New Roman"/>
                <a:cs typeface="Times New Roman"/>
                <a:sym typeface="Times New Roman"/>
              </a:rPr>
              <a:t>their</a:t>
            </a:r>
            <a:r>
              <a:rPr lang="en">
                <a:latin typeface="Times New Roman"/>
                <a:ea typeface="Times New Roman"/>
                <a:cs typeface="Times New Roman"/>
                <a:sym typeface="Times New Roman"/>
              </a:rPr>
              <a:t> clients. Each one of these roles is very important in correlating to the success of the project.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b="1" lang="en">
                <a:solidFill>
                  <a:srgbClr val="000000"/>
                </a:solidFill>
                <a:latin typeface="Times New Roman"/>
                <a:ea typeface="Times New Roman"/>
                <a:cs typeface="Times New Roman"/>
                <a:sym typeface="Times New Roman"/>
              </a:rPr>
              <a:t>The Product Owner</a:t>
            </a:r>
            <a:endParaRPr b="1">
              <a:solidFill>
                <a:srgbClr val="000000"/>
              </a:solidFill>
              <a:latin typeface="Times New Roman"/>
              <a:ea typeface="Times New Roman"/>
              <a:cs typeface="Times New Roman"/>
              <a:sym typeface="Times New Roman"/>
            </a:endParaRPr>
          </a:p>
        </p:txBody>
      </p:sp>
      <p:sp>
        <p:nvSpPr>
          <p:cNvPr id="98" name="Google Shape;98;p15"/>
          <p:cNvSpPr txBox="1"/>
          <p:nvPr>
            <p:ph idx="1" type="body"/>
          </p:nvPr>
        </p:nvSpPr>
        <p:spPr>
          <a:xfrm>
            <a:off x="268200" y="1070025"/>
            <a:ext cx="5180100" cy="359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Product Owner helps to filter in which requests are coming from so that they can prioritize them using the product backlog.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  They also help to relieve stress off a development team when they have to handle a multitude of objectives and tasks. (Kiiskinen, 2022). </a:t>
            </a:r>
            <a:endParaRPr>
              <a:latin typeface="Times New Roman"/>
              <a:ea typeface="Times New Roman"/>
              <a:cs typeface="Times New Roman"/>
              <a:sym typeface="Times New Roman"/>
            </a:endParaRPr>
          </a:p>
        </p:txBody>
      </p:sp>
      <p:pic>
        <p:nvPicPr>
          <p:cNvPr id="99" name="Google Shape;99;p15"/>
          <p:cNvPicPr preferRelativeResize="0"/>
          <p:nvPr/>
        </p:nvPicPr>
        <p:blipFill>
          <a:blip r:embed="rId3">
            <a:alphaModFix/>
          </a:blip>
          <a:stretch>
            <a:fillRect/>
          </a:stretch>
        </p:blipFill>
        <p:spPr>
          <a:xfrm>
            <a:off x="5448400" y="1070025"/>
            <a:ext cx="3644877" cy="227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                                </a:t>
            </a:r>
            <a:r>
              <a:rPr b="1" lang="en">
                <a:solidFill>
                  <a:srgbClr val="000000"/>
                </a:solidFill>
                <a:latin typeface="Times New Roman"/>
                <a:ea typeface="Times New Roman"/>
                <a:cs typeface="Times New Roman"/>
                <a:sym typeface="Times New Roman"/>
              </a:rPr>
              <a:t>The Scrum Master</a:t>
            </a:r>
            <a:endParaRPr b="1">
              <a:solidFill>
                <a:srgbClr val="000000"/>
              </a:solidFill>
              <a:latin typeface="Times New Roman"/>
              <a:ea typeface="Times New Roman"/>
              <a:cs typeface="Times New Roman"/>
              <a:sym typeface="Times New Roman"/>
            </a:endParaRPr>
          </a:p>
        </p:txBody>
      </p:sp>
      <p:sp>
        <p:nvSpPr>
          <p:cNvPr id="105" name="Google Shape;105;p16"/>
          <p:cNvSpPr txBox="1"/>
          <p:nvPr>
            <p:ph idx="1" type="body"/>
          </p:nvPr>
        </p:nvSpPr>
        <p:spPr>
          <a:xfrm>
            <a:off x="311700" y="1080900"/>
            <a:ext cx="4398900" cy="37191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An article written by Moira Alexander explains, “The Scrum master not only addresses all facets of the agile development process but also serves the business, product owner, team, and individuals and facilitates communication and collaboration between all elements” (Alexander, 2023). </a:t>
            </a:r>
            <a:endParaRPr sz="1700">
              <a:latin typeface="Times New Roman"/>
              <a:ea typeface="Times New Roman"/>
              <a:cs typeface="Times New Roman"/>
              <a:sym typeface="Times New Roman"/>
            </a:endParaRPr>
          </a:p>
          <a:p>
            <a:pPr indent="0" lvl="0" marL="0" rtl="0" algn="l">
              <a:spcBef>
                <a:spcPts val="1200"/>
              </a:spcBef>
              <a:spcAft>
                <a:spcPts val="0"/>
              </a:spcAft>
              <a:buNone/>
            </a:pPr>
            <a:r>
              <a:t/>
            </a:r>
            <a:endParaRPr sz="1700">
              <a:latin typeface="Times New Roman"/>
              <a:ea typeface="Times New Roman"/>
              <a:cs typeface="Times New Roman"/>
              <a:sym typeface="Times New Roman"/>
            </a:endParaRPr>
          </a:p>
          <a:p>
            <a:pPr indent="-336550" lvl="0" marL="457200" rtl="0" algn="l">
              <a:spcBef>
                <a:spcPts val="1200"/>
              </a:spcBef>
              <a:spcAft>
                <a:spcPts val="0"/>
              </a:spcAft>
              <a:buSzPts val="1700"/>
              <a:buFont typeface="Times New Roman"/>
              <a:buChar char="●"/>
            </a:pPr>
            <a:r>
              <a:rPr lang="en" sz="1700">
                <a:latin typeface="Times New Roman"/>
                <a:ea typeface="Times New Roman"/>
                <a:cs typeface="Times New Roman"/>
                <a:sym typeface="Times New Roman"/>
              </a:rPr>
              <a:t> They can also act as servant leaders to help remove any other obstacles that may affect a team’s performance.   </a:t>
            </a:r>
            <a:endParaRPr sz="1700">
              <a:latin typeface="Times New Roman"/>
              <a:ea typeface="Times New Roman"/>
              <a:cs typeface="Times New Roman"/>
              <a:sym typeface="Times New Roman"/>
            </a:endParaRPr>
          </a:p>
        </p:txBody>
      </p:sp>
      <p:pic>
        <p:nvPicPr>
          <p:cNvPr id="106" name="Google Shape;106;p16"/>
          <p:cNvPicPr preferRelativeResize="0"/>
          <p:nvPr/>
        </p:nvPicPr>
        <p:blipFill>
          <a:blip r:embed="rId3">
            <a:alphaModFix/>
          </a:blip>
          <a:stretch>
            <a:fillRect/>
          </a:stretch>
        </p:blipFill>
        <p:spPr>
          <a:xfrm>
            <a:off x="4572000" y="1080900"/>
            <a:ext cx="4260301" cy="29955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                       </a:t>
            </a:r>
            <a:r>
              <a:rPr b="1" lang="en">
                <a:solidFill>
                  <a:srgbClr val="000000"/>
                </a:solidFill>
                <a:latin typeface="Times New Roman"/>
                <a:ea typeface="Times New Roman"/>
                <a:cs typeface="Times New Roman"/>
                <a:sym typeface="Times New Roman"/>
              </a:rPr>
              <a:t>The Scrum Development Team</a:t>
            </a:r>
            <a:endParaRPr b="1">
              <a:solidFill>
                <a:srgbClr val="000000"/>
              </a:solidFill>
              <a:latin typeface="Times New Roman"/>
              <a:ea typeface="Times New Roman"/>
              <a:cs typeface="Times New Roman"/>
              <a:sym typeface="Times New Roman"/>
            </a:endParaRPr>
          </a:p>
        </p:txBody>
      </p:sp>
      <p:sp>
        <p:nvSpPr>
          <p:cNvPr id="112" name="Google Shape;112;p17"/>
          <p:cNvSpPr txBox="1"/>
          <p:nvPr>
            <p:ph idx="1" type="body"/>
          </p:nvPr>
        </p:nvSpPr>
        <p:spPr>
          <a:xfrm>
            <a:off x="311700" y="1066775"/>
            <a:ext cx="3929100" cy="3624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developers have to be able to implement their own sprint cycles to be able to keep with a project’s progress (William-Jan Ageling).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 Developers should be </a:t>
            </a:r>
            <a:r>
              <a:rPr lang="en">
                <a:latin typeface="Times New Roman"/>
                <a:ea typeface="Times New Roman"/>
                <a:cs typeface="Times New Roman"/>
                <a:sym typeface="Times New Roman"/>
              </a:rPr>
              <a:t>equipped to have the right tools and skills to be able to build the software framework for their future projects.</a:t>
            </a:r>
            <a:endParaRPr>
              <a:latin typeface="Times New Roman"/>
              <a:ea typeface="Times New Roman"/>
              <a:cs typeface="Times New Roman"/>
              <a:sym typeface="Times New Roman"/>
            </a:endParaRPr>
          </a:p>
        </p:txBody>
      </p:sp>
      <p:pic>
        <p:nvPicPr>
          <p:cNvPr id="113" name="Google Shape;113;p17"/>
          <p:cNvPicPr preferRelativeResize="0"/>
          <p:nvPr/>
        </p:nvPicPr>
        <p:blipFill>
          <a:blip r:embed="rId3">
            <a:alphaModFix/>
          </a:blip>
          <a:stretch>
            <a:fillRect/>
          </a:stretch>
        </p:blipFill>
        <p:spPr>
          <a:xfrm>
            <a:off x="4240800" y="1066774"/>
            <a:ext cx="4591500" cy="2580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C0C0C"/>
                </a:solidFill>
                <a:latin typeface="Times New Roman"/>
                <a:ea typeface="Times New Roman"/>
                <a:cs typeface="Times New Roman"/>
                <a:sym typeface="Times New Roman"/>
              </a:rPr>
              <a:t>                          </a:t>
            </a:r>
            <a:r>
              <a:rPr b="1" lang="en">
                <a:solidFill>
                  <a:srgbClr val="0C0C0C"/>
                </a:solidFill>
                <a:latin typeface="Times New Roman"/>
                <a:ea typeface="Times New Roman"/>
                <a:cs typeface="Times New Roman"/>
                <a:sym typeface="Times New Roman"/>
              </a:rPr>
              <a:t>Explaining the Agile Phases</a:t>
            </a:r>
            <a:endParaRPr b="1">
              <a:solidFill>
                <a:srgbClr val="0C0C0C"/>
              </a:solidFill>
              <a:latin typeface="Times New Roman"/>
              <a:ea typeface="Times New Roman"/>
              <a:cs typeface="Times New Roman"/>
              <a:sym typeface="Times New Roman"/>
            </a:endParaRPr>
          </a:p>
        </p:txBody>
      </p:sp>
      <p:sp>
        <p:nvSpPr>
          <p:cNvPr id="119" name="Google Shape;119;p18"/>
          <p:cNvSpPr txBox="1"/>
          <p:nvPr>
            <p:ph idx="1" type="body"/>
          </p:nvPr>
        </p:nvSpPr>
        <p:spPr>
          <a:xfrm>
            <a:off x="311700" y="1080900"/>
            <a:ext cx="8520600" cy="372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Agile method breaks down the software development </a:t>
            </a:r>
            <a:r>
              <a:rPr lang="en">
                <a:latin typeface="Times New Roman"/>
                <a:ea typeface="Times New Roman"/>
                <a:cs typeface="Times New Roman"/>
                <a:sym typeface="Times New Roman"/>
              </a:rPr>
              <a:t>lifecycle (SDLC)</a:t>
            </a:r>
            <a:r>
              <a:rPr lang="en">
                <a:latin typeface="Times New Roman"/>
                <a:ea typeface="Times New Roman"/>
                <a:cs typeface="Times New Roman"/>
                <a:sym typeface="Times New Roman"/>
              </a:rPr>
              <a:t> into smaller sections called sprints. These phrases can range from sprint backlog to sprint retrospective. Sprint planning occurs when a whole team of developers sit down and discuss what requests their clients need and who is going to design and create the software foundation. The daily scrum are </a:t>
            </a:r>
            <a:r>
              <a:rPr lang="en">
                <a:latin typeface="Times New Roman"/>
                <a:ea typeface="Times New Roman"/>
                <a:cs typeface="Times New Roman"/>
                <a:sym typeface="Times New Roman"/>
              </a:rPr>
              <a:t>regular checkups used within the Agile approach. From there, review occurs, where the team presents their final product to their respective clients for review and deployment.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b="1" lang="en">
                <a:solidFill>
                  <a:srgbClr val="0C0C0C"/>
                </a:solidFill>
                <a:latin typeface="Times New Roman"/>
                <a:ea typeface="Times New Roman"/>
                <a:cs typeface="Times New Roman"/>
                <a:sym typeface="Times New Roman"/>
              </a:rPr>
              <a:t>Phase One: Requirements Gathering and Analysis</a:t>
            </a:r>
            <a:endParaRPr b="1">
              <a:solidFill>
                <a:srgbClr val="0C0C0C"/>
              </a:solidFill>
              <a:latin typeface="Times New Roman"/>
              <a:ea typeface="Times New Roman"/>
              <a:cs typeface="Times New Roman"/>
              <a:sym typeface="Times New Roman"/>
            </a:endParaRPr>
          </a:p>
        </p:txBody>
      </p:sp>
      <p:sp>
        <p:nvSpPr>
          <p:cNvPr id="125" name="Google Shape;125;p19"/>
          <p:cNvSpPr txBox="1"/>
          <p:nvPr>
            <p:ph idx="1" type="body"/>
          </p:nvPr>
        </p:nvSpPr>
        <p:spPr>
          <a:xfrm>
            <a:off x="311700" y="1070025"/>
            <a:ext cx="4260300" cy="36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This phase involves collecting high-level requirements, usually done through user stories to define what the end-user needs.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approach focuses on the Agile method by capturing details of clients so that the development process can proceed further.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By the Product Owner, they determine the priority of these stories by the product backlog in order of importance.</a:t>
            </a:r>
            <a:endParaRPr>
              <a:latin typeface="Times New Roman"/>
              <a:ea typeface="Times New Roman"/>
              <a:cs typeface="Times New Roman"/>
              <a:sym typeface="Times New Roman"/>
            </a:endParaRPr>
          </a:p>
        </p:txBody>
      </p:sp>
      <p:pic>
        <p:nvPicPr>
          <p:cNvPr id="126" name="Google Shape;126;p19"/>
          <p:cNvPicPr preferRelativeResize="0"/>
          <p:nvPr/>
        </p:nvPicPr>
        <p:blipFill>
          <a:blip r:embed="rId3">
            <a:alphaModFix/>
          </a:blip>
          <a:stretch>
            <a:fillRect/>
          </a:stretch>
        </p:blipFill>
        <p:spPr>
          <a:xfrm>
            <a:off x="4384475" y="1070026"/>
            <a:ext cx="4447826" cy="2501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C0C0C"/>
                </a:solidFill>
                <a:latin typeface="Times New Roman"/>
                <a:ea typeface="Times New Roman"/>
                <a:cs typeface="Times New Roman"/>
                <a:sym typeface="Times New Roman"/>
              </a:rPr>
              <a:t>                               </a:t>
            </a:r>
            <a:r>
              <a:rPr b="1" lang="en">
                <a:solidFill>
                  <a:srgbClr val="0C0C0C"/>
                </a:solidFill>
                <a:latin typeface="Times New Roman"/>
                <a:ea typeface="Times New Roman"/>
                <a:cs typeface="Times New Roman"/>
                <a:sym typeface="Times New Roman"/>
              </a:rPr>
              <a:t>  Phase Two: Design</a:t>
            </a:r>
            <a:endParaRPr b="1">
              <a:solidFill>
                <a:srgbClr val="0C0C0C"/>
              </a:solidFill>
              <a:latin typeface="Times New Roman"/>
              <a:ea typeface="Times New Roman"/>
              <a:cs typeface="Times New Roman"/>
              <a:sym typeface="Times New Roman"/>
            </a:endParaRPr>
          </a:p>
        </p:txBody>
      </p:sp>
      <p:sp>
        <p:nvSpPr>
          <p:cNvPr id="132" name="Google Shape;132;p20"/>
          <p:cNvSpPr txBox="1"/>
          <p:nvPr>
            <p:ph idx="1" type="body"/>
          </p:nvPr>
        </p:nvSpPr>
        <p:spPr>
          <a:xfrm>
            <a:off x="311700" y="1080900"/>
            <a:ext cx="4260300" cy="364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This process is continuous in the sense that it is not a one-time event for developers.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For each sprint cycle, software developers focus on creating each fragment of software so that it is functional.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Significantly, collaboration between stakeholders and developers is crucial so that the final product is finalized for deployment.</a:t>
            </a:r>
            <a:endParaRPr>
              <a:latin typeface="Times New Roman"/>
              <a:ea typeface="Times New Roman"/>
              <a:cs typeface="Times New Roman"/>
              <a:sym typeface="Times New Roman"/>
            </a:endParaRPr>
          </a:p>
        </p:txBody>
      </p:sp>
      <p:pic>
        <p:nvPicPr>
          <p:cNvPr id="133" name="Google Shape;133;p20"/>
          <p:cNvPicPr preferRelativeResize="0"/>
          <p:nvPr/>
        </p:nvPicPr>
        <p:blipFill>
          <a:blip r:embed="rId3">
            <a:alphaModFix/>
          </a:blip>
          <a:stretch>
            <a:fillRect/>
          </a:stretch>
        </p:blipFill>
        <p:spPr>
          <a:xfrm>
            <a:off x="4460375" y="1080900"/>
            <a:ext cx="4417051" cy="277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                            </a:t>
            </a:r>
            <a:r>
              <a:rPr b="1" lang="en">
                <a:solidFill>
                  <a:srgbClr val="000000"/>
                </a:solidFill>
                <a:latin typeface="Times New Roman"/>
                <a:ea typeface="Times New Roman"/>
                <a:cs typeface="Times New Roman"/>
                <a:sym typeface="Times New Roman"/>
              </a:rPr>
              <a:t>Phase Three: Development</a:t>
            </a:r>
            <a:endParaRPr b="1">
              <a:solidFill>
                <a:srgbClr val="000000"/>
              </a:solidFill>
              <a:latin typeface="Times New Roman"/>
              <a:ea typeface="Times New Roman"/>
              <a:cs typeface="Times New Roman"/>
              <a:sym typeface="Times New Roman"/>
            </a:endParaRPr>
          </a:p>
        </p:txBody>
      </p:sp>
      <p:sp>
        <p:nvSpPr>
          <p:cNvPr id="139" name="Google Shape;139;p21"/>
          <p:cNvSpPr txBox="1"/>
          <p:nvPr>
            <p:ph idx="1" type="body"/>
          </p:nvPr>
        </p:nvSpPr>
        <p:spPr>
          <a:xfrm>
            <a:off x="311700" y="1080900"/>
            <a:ext cx="4129200" cy="3708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In Agile, development is done typically in increments, so that there is no rush.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Each increment consists of developers completing a set of user stories within that sprint cycle so that it counts towards the end of development.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It emphasizes daily stand-ups, obstacle tracking, and plan adjustment for effective product making.</a:t>
            </a:r>
            <a:endParaRPr>
              <a:latin typeface="Times New Roman"/>
              <a:ea typeface="Times New Roman"/>
              <a:cs typeface="Times New Roman"/>
              <a:sym typeface="Times New Roman"/>
            </a:endParaRPr>
          </a:p>
        </p:txBody>
      </p:sp>
      <p:pic>
        <p:nvPicPr>
          <p:cNvPr id="140" name="Google Shape;140;p21"/>
          <p:cNvPicPr preferRelativeResize="0"/>
          <p:nvPr/>
        </p:nvPicPr>
        <p:blipFill>
          <a:blip r:embed="rId3">
            <a:alphaModFix/>
          </a:blip>
          <a:stretch>
            <a:fillRect/>
          </a:stretch>
        </p:blipFill>
        <p:spPr>
          <a:xfrm>
            <a:off x="4440950" y="1080901"/>
            <a:ext cx="4391352" cy="2435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