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0"/>
  </p:notesMasterIdLst>
  <p:sldIdLst>
    <p:sldId id="256" r:id="rId2"/>
    <p:sldId id="267" r:id="rId3"/>
    <p:sldId id="257" r:id="rId4"/>
    <p:sldId id="262" r:id="rId5"/>
    <p:sldId id="263" r:id="rId6"/>
    <p:sldId id="265" r:id="rId7"/>
    <p:sldId id="269" r:id="rId8"/>
    <p:sldId id="268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Montserrat" panose="020B0604020202020204" charset="-52"/>
      <p:regular r:id="rId15"/>
      <p:bold r:id="rId16"/>
      <p:italic r:id="rId17"/>
      <p:boldItalic r:id="rId18"/>
    </p:embeddedFont>
    <p:embeddedFont>
      <p:font typeface="Vidaloka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246731-21D0-4E93-879E-001A77E06ED7}">
  <a:tblStyle styleId="{92246731-21D0-4E93-879E-001A77E06E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63" r:id="rId6"/>
    <p:sldLayoutId id="2147483665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678873" y="1324500"/>
            <a:ext cx="7474526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b="1" dirty="0"/>
              <a:t>Создание </a:t>
            </a:r>
            <a:r>
              <a:rPr lang="ru-RU" b="1" dirty="0" err="1"/>
              <a:t>дашборда</a:t>
            </a:r>
            <a:endParaRPr lang="ru-RU" b="1"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341376" y="3377100"/>
            <a:ext cx="8424672" cy="646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ru-RU" dirty="0" err="1"/>
              <a:t>Дашборд</a:t>
            </a:r>
            <a:r>
              <a:rPr lang="ru-RU" dirty="0"/>
              <a:t> будет основываться на </a:t>
            </a:r>
            <a:r>
              <a:rPr lang="ru-RU" dirty="0" err="1"/>
              <a:t>пайплайне</a:t>
            </a:r>
            <a:r>
              <a:rPr lang="ru-RU" dirty="0"/>
              <a:t>, который будет брать данные из таблицы, в которых хранятся сырые данные, трансформировать данные и укладывать их в агрегирующую таблицу.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83F56B-815B-4DFB-B295-0936C7332047}"/>
              </a:ext>
            </a:extLst>
          </p:cNvPr>
          <p:cNvSpPr txBox="1"/>
          <p:nvPr/>
        </p:nvSpPr>
        <p:spPr>
          <a:xfrm>
            <a:off x="0" y="4572000"/>
            <a:ext cx="4540025" cy="556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500"/>
              </a:spcAft>
            </a:pPr>
            <a:r>
              <a:rPr lang="ru-RU" dirty="0"/>
              <a:t>Выполнил		Терентьев Кирилл</a:t>
            </a:r>
            <a:r>
              <a:rPr lang="en-US" dirty="0"/>
              <a:t> (</a:t>
            </a:r>
            <a:r>
              <a:rPr lang="en-US" dirty="0" err="1"/>
              <a:t>tlg</a:t>
            </a:r>
            <a:r>
              <a:rPr lang="en-US" dirty="0"/>
              <a:t> @pltex)</a:t>
            </a:r>
          </a:p>
          <a:p>
            <a:pPr>
              <a:spcAft>
                <a:spcPts val="500"/>
              </a:spcAft>
            </a:pPr>
            <a:r>
              <a:rPr lang="ru-RU" sz="1100" dirty="0"/>
              <a:t>Дата проведения исследования 25.06.2023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39C257-DA64-41EF-B9CB-4A988237F295}"/>
              </a:ext>
            </a:extLst>
          </p:cNvPr>
          <p:cNvSpPr txBox="1"/>
          <p:nvPr/>
        </p:nvSpPr>
        <p:spPr>
          <a:xfrm>
            <a:off x="8859948" y="48797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7372CF-3D0C-419B-BD38-79894782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41" y="134679"/>
            <a:ext cx="6443304" cy="1027229"/>
          </a:xfrm>
        </p:spPr>
        <p:txBody>
          <a:bodyPr/>
          <a:lstStyle/>
          <a:p>
            <a:r>
              <a:rPr lang="ru-RU" sz="3200" dirty="0"/>
              <a:t>Техническое задание: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A75816-7DA3-4294-91BB-9BBEE989054B}"/>
              </a:ext>
            </a:extLst>
          </p:cNvPr>
          <p:cNvSpPr txBox="1"/>
          <p:nvPr/>
        </p:nvSpPr>
        <p:spPr>
          <a:xfrm>
            <a:off x="438191" y="812264"/>
            <a:ext cx="7607112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100" b="0" i="0" dirty="0">
                <a:solidFill>
                  <a:srgbClr val="000000"/>
                </a:solidFill>
                <a:effectLst/>
                <a:latin typeface="Helvetica Neue"/>
              </a:rPr>
              <a:t>Пообщавшись с менеджерами и администраторами баз данных, вы написали краткое ТЗ: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100" b="0" i="0" dirty="0">
                <a:solidFill>
                  <a:srgbClr val="000000"/>
                </a:solidFill>
                <a:effectLst/>
                <a:latin typeface="Helvetica Neue"/>
              </a:rPr>
              <a:t>Бизнес-задача: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100" b="0" i="0" dirty="0">
                <a:solidFill>
                  <a:srgbClr val="000000"/>
                </a:solidFill>
                <a:effectLst/>
                <a:latin typeface="Helvetica Neue"/>
              </a:rPr>
              <a:t>Анализ взаимодействия пользователей с карточками </a:t>
            </a:r>
            <a:r>
              <a:rPr lang="ru-RU" sz="1100" b="0" i="0" dirty="0" err="1">
                <a:solidFill>
                  <a:srgbClr val="000000"/>
                </a:solidFill>
                <a:effectLst/>
                <a:latin typeface="Helvetica Neue"/>
              </a:rPr>
              <a:t>Дзена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Helvetica Neue"/>
              </a:rPr>
              <a:t>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100" b="0" i="0" dirty="0">
                <a:solidFill>
                  <a:srgbClr val="000000"/>
                </a:solidFill>
                <a:effectLst/>
                <a:latin typeface="Helvetica Neue"/>
              </a:rPr>
              <a:t>Насколько часто предполагается пользоваться </a:t>
            </a:r>
            <a:r>
              <a:rPr lang="ru-RU" sz="1100" b="0" i="0" dirty="0" err="1">
                <a:solidFill>
                  <a:srgbClr val="000000"/>
                </a:solidFill>
                <a:effectLst/>
                <a:latin typeface="Helvetica Neue"/>
              </a:rPr>
              <a:t>дашбордом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Helvetica Neue"/>
              </a:rPr>
              <a:t>: не реже, чем раз в неделю;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100" b="0" i="0" dirty="0">
                <a:solidFill>
                  <a:srgbClr val="000000"/>
                </a:solidFill>
                <a:effectLst/>
                <a:latin typeface="Helvetica Neue"/>
              </a:rPr>
              <a:t>Кто будет основным пользователем </a:t>
            </a:r>
            <a:r>
              <a:rPr lang="ru-RU" sz="1100" b="0" i="0" dirty="0" err="1">
                <a:solidFill>
                  <a:srgbClr val="000000"/>
                </a:solidFill>
                <a:effectLst/>
                <a:latin typeface="Helvetica Neue"/>
              </a:rPr>
              <a:t>дашборда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Helvetica Neue"/>
              </a:rPr>
              <a:t>: менеджеры по анализу контента;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100" b="0" i="0" dirty="0">
                <a:solidFill>
                  <a:srgbClr val="000000"/>
                </a:solidFill>
                <a:effectLst/>
                <a:latin typeface="Helvetica Neue"/>
              </a:rPr>
              <a:t>Состав данных для </a:t>
            </a:r>
            <a:r>
              <a:rPr lang="ru-RU" sz="1100" b="0" i="0" dirty="0" err="1">
                <a:solidFill>
                  <a:srgbClr val="000000"/>
                </a:solidFill>
                <a:effectLst/>
                <a:latin typeface="Helvetica Neue"/>
              </a:rPr>
              <a:t>дашборда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100" b="0" i="0" dirty="0">
                <a:solidFill>
                  <a:srgbClr val="000000"/>
                </a:solidFill>
                <a:effectLst/>
                <a:latin typeface="Helvetica Neue"/>
              </a:rPr>
              <a:t>История событий по темам карточек (два графика - абсолютные числа и процентное соотношение);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100" b="0" i="0" dirty="0">
                <a:solidFill>
                  <a:srgbClr val="000000"/>
                </a:solidFill>
                <a:effectLst/>
                <a:latin typeface="Helvetica Neue"/>
              </a:rPr>
              <a:t>Разбивка событий по темам источников;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100" b="0" i="0" dirty="0">
                <a:solidFill>
                  <a:srgbClr val="000000"/>
                </a:solidFill>
                <a:effectLst/>
                <a:latin typeface="Helvetica Neue"/>
              </a:rPr>
              <a:t>Таблица соответствия тем источников темам карточек;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100" b="0" i="0" dirty="0">
                <a:solidFill>
                  <a:srgbClr val="000000"/>
                </a:solidFill>
                <a:effectLst/>
                <a:latin typeface="Helvetica Neue"/>
              </a:rPr>
              <a:t>По каким параметрам данные должны группироваться: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100" b="0" i="0" dirty="0">
                <a:solidFill>
                  <a:srgbClr val="000000"/>
                </a:solidFill>
                <a:effectLst/>
                <a:latin typeface="Helvetica Neue"/>
              </a:rPr>
              <a:t>Дата и время;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100" b="0" i="0" dirty="0">
                <a:solidFill>
                  <a:srgbClr val="000000"/>
                </a:solidFill>
                <a:effectLst/>
                <a:latin typeface="Helvetica Neue"/>
              </a:rPr>
              <a:t>Тема карточки;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100" b="0" i="0" dirty="0">
                <a:solidFill>
                  <a:srgbClr val="000000"/>
                </a:solidFill>
                <a:effectLst/>
                <a:latin typeface="Helvetica Neue"/>
              </a:rPr>
              <a:t>Тема источника;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100" b="0" i="0" dirty="0">
                <a:solidFill>
                  <a:srgbClr val="000000"/>
                </a:solidFill>
                <a:effectLst/>
                <a:latin typeface="Helvetica Neue"/>
              </a:rPr>
              <a:t>Возрастная группа;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100" b="0" i="0" dirty="0">
                <a:solidFill>
                  <a:srgbClr val="000000"/>
                </a:solidFill>
                <a:effectLst/>
                <a:latin typeface="Helvetica Neue"/>
              </a:rPr>
              <a:t>Характер данных: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100" b="0" i="0" dirty="0">
                <a:solidFill>
                  <a:srgbClr val="000000"/>
                </a:solidFill>
                <a:effectLst/>
                <a:latin typeface="Helvetica Neue"/>
              </a:rPr>
              <a:t>История событий по темам карточек — абсолютные величины с разбивкой по минутам;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100" b="0" i="0" dirty="0">
                <a:solidFill>
                  <a:srgbClr val="000000"/>
                </a:solidFill>
                <a:effectLst/>
                <a:latin typeface="Helvetica Neue"/>
              </a:rPr>
              <a:t>Разбивка событий по темам источников — относительные величины (% событий);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100" b="0" i="0" dirty="0">
                <a:solidFill>
                  <a:srgbClr val="000000"/>
                </a:solidFill>
                <a:effectLst/>
                <a:latin typeface="Helvetica Neue"/>
              </a:rPr>
              <a:t>Соответствия тем источников темам карточек - абсолютные величины;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100" b="0" i="0" dirty="0">
                <a:solidFill>
                  <a:srgbClr val="000000"/>
                </a:solidFill>
                <a:effectLst/>
                <a:latin typeface="Helvetica Neue"/>
              </a:rPr>
              <a:t>Важность: все графики </a:t>
            </a:r>
            <a:r>
              <a:rPr lang="ru-RU" sz="1100" b="0" i="0" dirty="0" err="1">
                <a:solidFill>
                  <a:srgbClr val="000000"/>
                </a:solidFill>
                <a:effectLst/>
                <a:latin typeface="Helvetica Neue"/>
              </a:rPr>
              <a:t>иТаблица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Helvetica Neue"/>
              </a:rPr>
              <a:t> хранится в специально подготовленной для вас базе данных </a:t>
            </a:r>
            <a:r>
              <a:rPr lang="ru-RU" sz="1100" b="0" i="0" dirty="0" err="1">
                <a:solidFill>
                  <a:srgbClr val="000000"/>
                </a:solidFill>
                <a:effectLst/>
                <a:latin typeface="Helvetica Neue"/>
              </a:rPr>
              <a:t>zen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Helvetica Neue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100" b="0" i="0" dirty="0">
                <a:solidFill>
                  <a:srgbClr val="000000"/>
                </a:solidFill>
                <a:effectLst/>
                <a:latin typeface="Helvetica Neue"/>
              </a:rPr>
              <a:t>Частота обновления данных: один раз в сутки, в полночь по UTC;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100" b="0" i="0" dirty="0">
                <a:solidFill>
                  <a:srgbClr val="000000"/>
                </a:solidFill>
                <a:effectLst/>
                <a:latin typeface="Helvetica Neue"/>
              </a:rPr>
              <a:t>Какие графики должны отображаться и в каком порядке, какие элементы управления должны быть на </a:t>
            </a:r>
            <a:r>
              <a:rPr lang="ru-RU" sz="1100" b="0" i="0" dirty="0" err="1">
                <a:solidFill>
                  <a:srgbClr val="000000"/>
                </a:solidFill>
                <a:effectLst/>
                <a:latin typeface="Helvetica Neue"/>
              </a:rPr>
              <a:t>дашборде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Helvetica Neue"/>
              </a:rPr>
              <a:t> (макет </a:t>
            </a:r>
            <a:r>
              <a:rPr lang="ru-RU" sz="1100" b="0" i="0" dirty="0" err="1">
                <a:solidFill>
                  <a:srgbClr val="000000"/>
                </a:solidFill>
                <a:effectLst/>
                <a:latin typeface="Helvetica Neue"/>
              </a:rPr>
              <a:t>дашборда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Helvetica Neue"/>
              </a:rPr>
              <a:t>):</a:t>
            </a:r>
          </a:p>
          <a:p>
            <a:endParaRPr lang="ru-RU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76A1EC-D97F-4064-8868-91C716D31731}"/>
              </a:ext>
            </a:extLst>
          </p:cNvPr>
          <p:cNvSpPr txBox="1"/>
          <p:nvPr/>
        </p:nvSpPr>
        <p:spPr>
          <a:xfrm>
            <a:off x="8859948" y="48797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10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50" y="410389"/>
            <a:ext cx="56875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Описание данных</a:t>
            </a:r>
            <a:endParaRPr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50" y="983090"/>
            <a:ext cx="7717500" cy="2092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4625" indent="188913" algn="just">
              <a:buSzPts val="1100"/>
            </a:pPr>
            <a:r>
              <a:rPr lang="en-US" sz="1050" dirty="0">
                <a:solidFill>
                  <a:srgbClr val="000000"/>
                </a:solidFill>
                <a:effectLst/>
                <a:latin typeface="YS Text"/>
              </a:rPr>
              <a:t>- </a:t>
            </a:r>
            <a:r>
              <a:rPr lang="en-US" sz="1050" dirty="0" err="1">
                <a:solidFill>
                  <a:srgbClr val="000000"/>
                </a:solidFill>
                <a:effectLst/>
                <a:latin typeface="YS Text"/>
              </a:rPr>
              <a:t>record_id</a:t>
            </a:r>
            <a:r>
              <a:rPr lang="en-US" sz="1050" dirty="0">
                <a:solidFill>
                  <a:srgbClr val="000000"/>
                </a:solidFill>
                <a:effectLst/>
                <a:latin typeface="YS Text"/>
              </a:rPr>
              <a:t> — </a:t>
            </a:r>
            <a:r>
              <a:rPr lang="ru-RU" sz="1050" dirty="0">
                <a:solidFill>
                  <a:srgbClr val="000000"/>
                </a:solidFill>
                <a:effectLst/>
                <a:latin typeface="YS Text"/>
              </a:rPr>
              <a:t>первичный ключ</a:t>
            </a:r>
          </a:p>
          <a:p>
            <a:pPr marL="174625" indent="188913" algn="just">
              <a:buSzPts val="1100"/>
            </a:pPr>
            <a:r>
              <a:rPr lang="ru-RU" sz="1050" dirty="0">
                <a:solidFill>
                  <a:srgbClr val="000000"/>
                </a:solidFill>
                <a:effectLst/>
                <a:latin typeface="YS Text"/>
              </a:rPr>
              <a:t>- </a:t>
            </a:r>
            <a:r>
              <a:rPr lang="en-US" sz="1050" dirty="0" err="1">
                <a:solidFill>
                  <a:srgbClr val="000000"/>
                </a:solidFill>
                <a:effectLst/>
                <a:latin typeface="YS Text"/>
              </a:rPr>
              <a:t>item_topic</a:t>
            </a:r>
            <a:r>
              <a:rPr lang="en-US" sz="1050" dirty="0">
                <a:solidFill>
                  <a:srgbClr val="000000"/>
                </a:solidFill>
                <a:effectLst/>
                <a:latin typeface="YS Text"/>
              </a:rPr>
              <a:t> — </a:t>
            </a:r>
            <a:r>
              <a:rPr lang="ru-RU" sz="1050" dirty="0">
                <a:solidFill>
                  <a:srgbClr val="000000"/>
                </a:solidFill>
                <a:effectLst/>
                <a:latin typeface="YS Text"/>
              </a:rPr>
              <a:t>тема карточки</a:t>
            </a:r>
          </a:p>
          <a:p>
            <a:pPr marL="174625" indent="188913" algn="just">
              <a:buSzPts val="1100"/>
            </a:pPr>
            <a:r>
              <a:rPr lang="ru-RU" sz="1050" dirty="0">
                <a:solidFill>
                  <a:srgbClr val="000000"/>
                </a:solidFill>
                <a:effectLst/>
                <a:latin typeface="YS Text"/>
              </a:rPr>
              <a:t>- </a:t>
            </a:r>
            <a:r>
              <a:rPr lang="en-US" sz="1050" dirty="0" err="1">
                <a:solidFill>
                  <a:srgbClr val="000000"/>
                </a:solidFill>
                <a:effectLst/>
                <a:latin typeface="YS Text"/>
              </a:rPr>
              <a:t>source_topic</a:t>
            </a:r>
            <a:r>
              <a:rPr lang="en-US" sz="1050" dirty="0">
                <a:solidFill>
                  <a:srgbClr val="000000"/>
                </a:solidFill>
                <a:effectLst/>
                <a:latin typeface="YS Text"/>
              </a:rPr>
              <a:t> — </a:t>
            </a:r>
            <a:r>
              <a:rPr lang="ru-RU" sz="1050" dirty="0">
                <a:solidFill>
                  <a:srgbClr val="000000"/>
                </a:solidFill>
                <a:effectLst/>
                <a:latin typeface="YS Text"/>
              </a:rPr>
              <a:t>тема источника</a:t>
            </a:r>
          </a:p>
          <a:p>
            <a:pPr marL="174625" indent="188913" algn="just">
              <a:buSzPts val="1100"/>
            </a:pPr>
            <a:r>
              <a:rPr lang="ru-RU" sz="1050" dirty="0">
                <a:solidFill>
                  <a:srgbClr val="000000"/>
                </a:solidFill>
                <a:effectLst/>
                <a:latin typeface="YS Text"/>
              </a:rPr>
              <a:t>- </a:t>
            </a:r>
            <a:r>
              <a:rPr lang="en-US" sz="1050" dirty="0" err="1">
                <a:solidFill>
                  <a:srgbClr val="000000"/>
                </a:solidFill>
                <a:effectLst/>
                <a:latin typeface="YS Text"/>
              </a:rPr>
              <a:t>age_segment</a:t>
            </a:r>
            <a:r>
              <a:rPr lang="en-US" sz="1050" dirty="0">
                <a:solidFill>
                  <a:srgbClr val="000000"/>
                </a:solidFill>
                <a:effectLst/>
                <a:latin typeface="YS Text"/>
              </a:rPr>
              <a:t> — </a:t>
            </a:r>
            <a:r>
              <a:rPr lang="ru-RU" sz="1050" dirty="0">
                <a:solidFill>
                  <a:srgbClr val="000000"/>
                </a:solidFill>
                <a:effectLst/>
                <a:latin typeface="YS Text"/>
              </a:rPr>
              <a:t>возрастной сегмент</a:t>
            </a:r>
          </a:p>
          <a:p>
            <a:pPr marL="174625" indent="188913" algn="just">
              <a:buSzPts val="1100"/>
            </a:pPr>
            <a:r>
              <a:rPr lang="ru-RU" sz="1050" dirty="0">
                <a:solidFill>
                  <a:srgbClr val="000000"/>
                </a:solidFill>
                <a:effectLst/>
                <a:latin typeface="YS Text"/>
              </a:rPr>
              <a:t>- </a:t>
            </a:r>
            <a:r>
              <a:rPr lang="en-US" sz="1050" dirty="0">
                <a:solidFill>
                  <a:srgbClr val="000000"/>
                </a:solidFill>
                <a:effectLst/>
                <a:latin typeface="YS Text"/>
              </a:rPr>
              <a:t>dt — </a:t>
            </a:r>
            <a:r>
              <a:rPr lang="ru-RU" sz="1050" dirty="0">
                <a:solidFill>
                  <a:srgbClr val="000000"/>
                </a:solidFill>
                <a:effectLst/>
                <a:latin typeface="YS Text"/>
              </a:rPr>
              <a:t>дата и время</a:t>
            </a:r>
          </a:p>
          <a:p>
            <a:pPr marL="174625" indent="188913" algn="just">
              <a:buSzPts val="1100"/>
            </a:pPr>
            <a:r>
              <a:rPr lang="ru-RU" sz="1050" dirty="0">
                <a:solidFill>
                  <a:srgbClr val="000000"/>
                </a:solidFill>
                <a:effectLst/>
                <a:latin typeface="YS Text"/>
              </a:rPr>
              <a:t>- </a:t>
            </a:r>
            <a:r>
              <a:rPr lang="en-US" sz="1050" dirty="0">
                <a:solidFill>
                  <a:srgbClr val="000000"/>
                </a:solidFill>
                <a:effectLst/>
                <a:latin typeface="YS Text"/>
              </a:rPr>
              <a:t>visits — </a:t>
            </a:r>
            <a:r>
              <a:rPr lang="ru-RU" sz="1050" dirty="0">
                <a:solidFill>
                  <a:srgbClr val="000000"/>
                </a:solidFill>
                <a:effectLst/>
                <a:latin typeface="YS Text"/>
              </a:rPr>
              <a:t>количество событий</a:t>
            </a:r>
            <a:endParaRPr lang="ru-RU" sz="1100" dirty="0">
              <a:solidFill>
                <a:schemeClr val="dk1"/>
              </a:solidFill>
            </a:endParaRPr>
          </a:p>
          <a:p>
            <a:pPr marL="158750" indent="-158750">
              <a:buSzPts val="1100"/>
              <a:buNone/>
            </a:pPr>
            <a:endParaRPr lang="ru-RU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FF6881-B7C9-4B1F-9AB8-8CB43A92AA57}"/>
              </a:ext>
            </a:extLst>
          </p:cNvPr>
          <p:cNvSpPr txBox="1"/>
          <p:nvPr/>
        </p:nvSpPr>
        <p:spPr>
          <a:xfrm>
            <a:off x="664759" y="2060086"/>
            <a:ext cx="3446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Дополнительные вопросы к </a:t>
            </a:r>
            <a:r>
              <a:rPr lang="ru-RU" dirty="0" err="1"/>
              <a:t>дашборду</a:t>
            </a:r>
            <a:r>
              <a:rPr lang="ru-RU" dirty="0"/>
              <a:t>:</a:t>
            </a:r>
          </a:p>
        </p:txBody>
      </p:sp>
      <p:sp>
        <p:nvSpPr>
          <p:cNvPr id="5" name="Google Shape;489;p60">
            <a:extLst>
              <a:ext uri="{FF2B5EF4-FFF2-40B4-BE49-F238E27FC236}">
                <a16:creationId xmlns:a16="http://schemas.microsoft.com/office/drawing/2014/main" id="{138A0099-E7EF-4E5B-8E36-84A7E5F350A1}"/>
              </a:ext>
            </a:extLst>
          </p:cNvPr>
          <p:cNvSpPr txBox="1">
            <a:spLocks/>
          </p:cNvSpPr>
          <p:nvPr/>
        </p:nvSpPr>
        <p:spPr>
          <a:xfrm>
            <a:off x="761741" y="2434450"/>
            <a:ext cx="7717500" cy="2211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ru-RU" sz="1050" b="0" i="0" dirty="0" err="1">
                <a:solidFill>
                  <a:srgbClr val="000000"/>
                </a:solidFill>
                <a:effectLst/>
                <a:latin typeface="YS Text"/>
              </a:rPr>
              <a:t>Cколько</a:t>
            </a:r>
            <a:r>
              <a:rPr lang="ru-RU" sz="1050" b="0" i="0" dirty="0">
                <a:solidFill>
                  <a:srgbClr val="000000"/>
                </a:solidFill>
                <a:effectLst/>
                <a:latin typeface="YS Text"/>
              </a:rPr>
              <a:t> взаимодействий пользователей с карточками происходит в системе с разбивкой по темам карточек?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050" b="0" i="0" dirty="0">
                <a:solidFill>
                  <a:srgbClr val="000000"/>
                </a:solidFill>
                <a:effectLst/>
                <a:latin typeface="YS Text"/>
              </a:rPr>
              <a:t>Как много карточек генерируют источники с разными темами?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050" b="0" i="0" dirty="0">
                <a:solidFill>
                  <a:srgbClr val="000000"/>
                </a:solidFill>
                <a:effectLst/>
                <a:latin typeface="YS Text"/>
              </a:rPr>
              <a:t>Как соотносятся темы карточек и темы источников</a:t>
            </a:r>
            <a:endParaRPr lang="ru-RU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58750" indent="-158750">
              <a:buSzPts val="1100"/>
              <a:buFont typeface="Lato"/>
              <a:buNone/>
            </a:pPr>
            <a:endParaRPr lang="ru-RU" b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10E1E8-22F3-4C1D-9E4D-4B2C94EF956A}"/>
              </a:ext>
            </a:extLst>
          </p:cNvPr>
          <p:cNvSpPr txBox="1"/>
          <p:nvPr/>
        </p:nvSpPr>
        <p:spPr>
          <a:xfrm>
            <a:off x="8859948" y="48797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4341032" y="1176418"/>
            <a:ext cx="4464765" cy="32508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- Можно выделить три наиболее популярные категории: «Наука», «Отношения», «Общество».</a:t>
            </a:r>
            <a:endParaRPr dirty="0"/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112734" y="445025"/>
            <a:ext cx="869306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ru-RU" sz="2000" b="0" i="0" dirty="0" err="1">
                <a:solidFill>
                  <a:srgbClr val="000000"/>
                </a:solidFill>
                <a:effectLst/>
                <a:latin typeface="YS Text"/>
              </a:rPr>
              <a:t>Cколько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YS Text"/>
              </a:rPr>
              <a:t> взаимодействий пользователей с карточками происходит в системе с разбивкой по темам карточек?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0BC10C-2D83-4EC5-A646-9E73A9578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4" y="1226128"/>
            <a:ext cx="4228298" cy="23823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1CD353-1E88-4DDE-819C-4C4A321BF9C8}"/>
              </a:ext>
            </a:extLst>
          </p:cNvPr>
          <p:cNvSpPr txBox="1"/>
          <p:nvPr/>
        </p:nvSpPr>
        <p:spPr>
          <a:xfrm>
            <a:off x="8859948" y="48797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6"/>
          <p:cNvSpPr txBox="1">
            <a:spLocks noGrp="1"/>
          </p:cNvSpPr>
          <p:nvPr>
            <p:ph type="subTitle" idx="1"/>
          </p:nvPr>
        </p:nvSpPr>
        <p:spPr>
          <a:xfrm>
            <a:off x="6268422" y="1017725"/>
            <a:ext cx="2737792" cy="31922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dirty="0">
                <a:solidFill>
                  <a:schemeClr val="dk1"/>
                </a:solidFill>
              </a:rPr>
              <a:t>- Больше всего генерируется карточек с темами: «Семейные отношения» и «Полезные советы»</a:t>
            </a:r>
            <a:endParaRPr dirty="0"/>
          </a:p>
        </p:txBody>
      </p:sp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137785" y="445025"/>
            <a:ext cx="861135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ru-RU" sz="3200" dirty="0">
                <a:solidFill>
                  <a:srgbClr val="000000"/>
                </a:solidFill>
                <a:latin typeface="YS Text"/>
              </a:rPr>
              <a:t>Как много карточек генерируют источники с разными темами?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1C808E-8C9B-4017-9270-DF58E6AE0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84" y="1514475"/>
            <a:ext cx="5310515" cy="3028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1EB632-49D4-4440-8A71-8DA436E5389E}"/>
              </a:ext>
            </a:extLst>
          </p:cNvPr>
          <p:cNvSpPr txBox="1"/>
          <p:nvPr/>
        </p:nvSpPr>
        <p:spPr>
          <a:xfrm>
            <a:off x="8859948" y="48797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8"/>
          <p:cNvSpPr txBox="1">
            <a:spLocks noGrp="1"/>
          </p:cNvSpPr>
          <p:nvPr>
            <p:ph type="title"/>
          </p:nvPr>
        </p:nvSpPr>
        <p:spPr>
          <a:xfrm>
            <a:off x="856150" y="286281"/>
            <a:ext cx="7431700" cy="25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YS Text"/>
              </a:rPr>
              <a:t>Как соотносятся темы карточек и темы источников</a:t>
            </a:r>
            <a:endParaRPr lang="ru-RU" sz="3600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CFF5F1-2C8C-42A7-9348-6235C2BCA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9" y="798775"/>
            <a:ext cx="5611091" cy="35459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14FF63-D4B0-4ACA-A72F-681B95A99F4E}"/>
              </a:ext>
            </a:extLst>
          </p:cNvPr>
          <p:cNvSpPr txBox="1"/>
          <p:nvPr/>
        </p:nvSpPr>
        <p:spPr>
          <a:xfrm>
            <a:off x="8859948" y="48797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E1FE56-890C-4916-BBD8-7826C2A3C99C}"/>
              </a:ext>
            </a:extLst>
          </p:cNvPr>
          <p:cNvSpPr txBox="1"/>
          <p:nvPr/>
        </p:nvSpPr>
        <p:spPr>
          <a:xfrm>
            <a:off x="6248400" y="798775"/>
            <a:ext cx="25076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Можно выделить топ-3 самых популярных соотношения:</a:t>
            </a:r>
          </a:p>
          <a:p>
            <a:pPr marL="285750" indent="-285750">
              <a:buFontTx/>
              <a:buChar char="-"/>
            </a:pPr>
            <a:r>
              <a:rPr lang="ru-RU" dirty="0"/>
              <a:t>Рассказы-Путешествия</a:t>
            </a:r>
          </a:p>
          <a:p>
            <a:pPr marL="285750" indent="-285750">
              <a:buFontTx/>
              <a:buChar char="-"/>
            </a:pPr>
            <a:r>
              <a:rPr lang="ru-RU" dirty="0"/>
              <a:t>Общество-Россия</a:t>
            </a:r>
          </a:p>
          <a:p>
            <a:pPr marL="285750" indent="-285750">
              <a:buFontTx/>
              <a:buChar char="-"/>
            </a:pPr>
            <a:r>
              <a:rPr lang="ru-RU" dirty="0"/>
              <a:t>Наука-Кино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182232A0-7318-4801-95B5-7FC2B9052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17725"/>
            <a:ext cx="9331036" cy="2379900"/>
          </a:xfrm>
        </p:spPr>
        <p:txBody>
          <a:bodyPr/>
          <a:lstStyle/>
          <a:p>
            <a:r>
              <a:rPr lang="en-US" sz="1200" dirty="0"/>
              <a:t>https://public.tableau.com/app/profile/bao.tao/viz/Book2_16877065417600/Dashboard1?publish=yes</a:t>
            </a:r>
            <a:endParaRPr lang="ru-RU" sz="12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CA15BEE-C93B-4B1B-AF54-4024B4886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Ссылка на </a:t>
            </a:r>
            <a:r>
              <a:rPr lang="ru-RU" dirty="0" err="1"/>
              <a:t>дашборд</a:t>
            </a:r>
            <a:r>
              <a:rPr lang="ru-RU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F070D0-5D8F-401B-B51F-FB6AF31E65E4}"/>
              </a:ext>
            </a:extLst>
          </p:cNvPr>
          <p:cNvSpPr txBox="1"/>
          <p:nvPr/>
        </p:nvSpPr>
        <p:spPr>
          <a:xfrm>
            <a:off x="8859948" y="48797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07897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055A2-2C54-4DD5-AF6E-5946447F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66" y="145473"/>
            <a:ext cx="2519479" cy="727363"/>
          </a:xfrm>
        </p:spPr>
        <p:txBody>
          <a:bodyPr/>
          <a:lstStyle/>
          <a:p>
            <a:r>
              <a:rPr lang="ru-RU" sz="3600" dirty="0"/>
              <a:t>Выводы: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D3985F-C1FB-4794-8871-0ABAC7C04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466" y="872836"/>
            <a:ext cx="7468384" cy="3546764"/>
          </a:xfrm>
        </p:spPr>
        <p:txBody>
          <a:bodyPr/>
          <a:lstStyle/>
          <a:p>
            <a:pPr>
              <a:buFontTx/>
              <a:buChar char="-"/>
            </a:pPr>
            <a:r>
              <a:rPr lang="ru-RU" dirty="0"/>
              <a:t>В данном проекте был разработан автоматизированный </a:t>
            </a:r>
            <a:r>
              <a:rPr lang="ru-RU" dirty="0" err="1"/>
              <a:t>дашборд</a:t>
            </a:r>
            <a:r>
              <a:rPr lang="ru-RU" dirty="0"/>
              <a:t>, основывающийся на </a:t>
            </a:r>
            <a:r>
              <a:rPr lang="ru-RU" dirty="0" err="1"/>
              <a:t>пайплайне</a:t>
            </a:r>
            <a:r>
              <a:rPr lang="ru-RU" dirty="0"/>
              <a:t>, который будет брать данные из таблицы, в которых хранятся сырые данные, трансформировать данные и укладывать их в агрегирующую таблицу </a:t>
            </a:r>
          </a:p>
          <a:p>
            <a:pPr>
              <a:buFontTx/>
              <a:buChar char="-"/>
            </a:pPr>
            <a:r>
              <a:rPr lang="ru-RU" dirty="0"/>
              <a:t>Можно выделить три наиболее популярные категории: «Наука», «Отношения», «Общество».</a:t>
            </a:r>
          </a:p>
          <a:p>
            <a:pPr>
              <a:buFontTx/>
              <a:buChar char="-"/>
            </a:pPr>
            <a:r>
              <a:rPr lang="ru-RU" dirty="0">
                <a:solidFill>
                  <a:schemeClr val="dk1"/>
                </a:solidFill>
              </a:rPr>
              <a:t>Больше всего генерируется карточек с темами: «Семейные отношения» и «Полезные советы»</a:t>
            </a:r>
          </a:p>
          <a:p>
            <a:r>
              <a:rPr lang="ru-RU" dirty="0"/>
              <a:t>	Можно выделить топ-3 самых популярных соотношения:</a:t>
            </a:r>
          </a:p>
          <a:p>
            <a:pPr marL="742950" lvl="1" indent="-285750">
              <a:buFontTx/>
              <a:buChar char="-"/>
            </a:pPr>
            <a:r>
              <a:rPr lang="ru-RU" sz="1400" dirty="0"/>
              <a:t>Рассказы-Путешествия</a:t>
            </a:r>
          </a:p>
          <a:p>
            <a:pPr marL="742950" lvl="1" indent="-285750">
              <a:buFontTx/>
              <a:buChar char="-"/>
            </a:pPr>
            <a:r>
              <a:rPr lang="ru-RU" sz="1400" dirty="0"/>
              <a:t>Общество-Россия</a:t>
            </a:r>
          </a:p>
          <a:p>
            <a:pPr marL="742950" lvl="1" indent="-285750">
              <a:buFontTx/>
              <a:buChar char="-"/>
            </a:pPr>
            <a:r>
              <a:rPr lang="ru-RU" sz="1400" dirty="0"/>
              <a:t>Наука-Кино</a:t>
            </a:r>
          </a:p>
          <a:p>
            <a:pPr>
              <a:buFontTx/>
              <a:buChar char="-"/>
            </a:pPr>
            <a:endParaRPr lang="ru-RU" dirty="0"/>
          </a:p>
          <a:p>
            <a:pPr>
              <a:buFontTx/>
              <a:buChar char="-"/>
            </a:pPr>
            <a:endParaRPr lang="ru-RU" dirty="0"/>
          </a:p>
          <a:p>
            <a:pPr>
              <a:buFontTx/>
              <a:buChar char="-"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406D92-25F6-4750-BCC2-A172684A8101}"/>
              </a:ext>
            </a:extLst>
          </p:cNvPr>
          <p:cNvSpPr txBox="1"/>
          <p:nvPr/>
        </p:nvSpPr>
        <p:spPr>
          <a:xfrm>
            <a:off x="8859948" y="48797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4363789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497</Words>
  <Application>Microsoft Office PowerPoint</Application>
  <PresentationFormat>Экран (16:9)</PresentationFormat>
  <Paragraphs>65</Paragraphs>
  <Slides>8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Montserrat</vt:lpstr>
      <vt:lpstr>Arial</vt:lpstr>
      <vt:lpstr>YS Text</vt:lpstr>
      <vt:lpstr>Lato</vt:lpstr>
      <vt:lpstr>Helvetica Neue</vt:lpstr>
      <vt:lpstr>Vidaloka</vt:lpstr>
      <vt:lpstr>Minimalist Business Slides XL by Slidesgo</vt:lpstr>
      <vt:lpstr>Создание дашборда</vt:lpstr>
      <vt:lpstr>Техническое задание:</vt:lpstr>
      <vt:lpstr>Описание данных</vt:lpstr>
      <vt:lpstr>Cколько взаимодействий пользователей с карточками происходит в системе с разбивкой по темам карточек?</vt:lpstr>
      <vt:lpstr>Как много карточек генерируют источники с разными темами?</vt:lpstr>
      <vt:lpstr>Как соотносятся темы карточек и темы источников</vt:lpstr>
      <vt:lpstr>Ссылка на дашборд:</vt:lpstr>
      <vt:lpstr>Выводы: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Открытие заведения общественного питания в Москве</dc:title>
  <dc:creator>Кирилл</dc:creator>
  <cp:lastModifiedBy>Кирилл</cp:lastModifiedBy>
  <cp:revision>7</cp:revision>
  <dcterms:modified xsi:type="dcterms:W3CDTF">2023-06-25T19:40:47Z</dcterms:modified>
</cp:coreProperties>
</file>