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13004800" cy="11404600"/>
  <p:notesSz cx="13004800" cy="11404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46" autoAdjust="0"/>
  </p:normalViewPr>
  <p:slideViewPr>
    <p:cSldViewPr>
      <p:cViewPr varScale="1">
        <p:scale>
          <a:sx n="48" d="100"/>
          <a:sy n="48" d="100"/>
        </p:scale>
        <p:origin x="172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8DDB-4DE8-4882-A525-9221FBE92F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25575"/>
            <a:ext cx="4391025" cy="3849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487988"/>
            <a:ext cx="10404475" cy="449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9737-6C89-4F20-93A2-6617BE7F0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intuition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Wikipedia,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makes </a:t>
            </a:r>
            <a:r>
              <a:rPr lang="en-US" sz="1200" dirty="0">
                <a:latin typeface="Lucida Sans Unicode"/>
                <a:cs typeface="Lucida Sans Unicode"/>
              </a:rPr>
              <a:t>a whole lot more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sense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710565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-101 (-3) shifted right yields 110 (-2),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111 (-1) as expected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typical integer  division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-Integer </a:t>
            </a:r>
            <a:r>
              <a:rPr lang="en-US" sz="1200" dirty="0">
                <a:latin typeface="Lucida Sans Unicode"/>
                <a:cs typeface="Lucida Sans Unicode"/>
              </a:rPr>
              <a:t>division rounds </a:t>
            </a:r>
            <a:r>
              <a:rPr lang="en-US" sz="1200" spc="-5" dirty="0">
                <a:latin typeface="Lucida Sans Unicode"/>
                <a:cs typeface="Lucida Sans Unicode"/>
              </a:rPr>
              <a:t>towards zero, whereas </a:t>
            </a:r>
            <a:r>
              <a:rPr lang="en-US" sz="1200" dirty="0">
                <a:latin typeface="Lucida Sans Unicode"/>
                <a:cs typeface="Lucida Sans Unicode"/>
              </a:rPr>
              <a:t>shift </a:t>
            </a:r>
            <a:r>
              <a:rPr lang="en-US" sz="1200" spc="-5" dirty="0">
                <a:latin typeface="Lucida Sans Unicode"/>
                <a:cs typeface="Lucida Sans Unicode"/>
              </a:rPr>
              <a:t>right </a:t>
            </a:r>
            <a:r>
              <a:rPr lang="en-US" sz="1200" dirty="0">
                <a:latin typeface="Lucida Sans Unicode"/>
                <a:cs typeface="Lucida Sans Unicode"/>
              </a:rPr>
              <a:t>rounds </a:t>
            </a:r>
            <a:r>
              <a:rPr lang="en-US" sz="1200" spc="-5" dirty="0">
                <a:latin typeface="Lucida Sans Unicode"/>
                <a:cs typeface="Lucida Sans Unicode"/>
              </a:rPr>
              <a:t>towards negative</a:t>
            </a:r>
            <a:r>
              <a:rPr lang="en-US" sz="1200" spc="10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infinity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35941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means they </a:t>
            </a:r>
            <a:r>
              <a:rPr lang="en-US" sz="1200" dirty="0">
                <a:latin typeface="Lucida Sans Unicode"/>
                <a:cs typeface="Lucida Sans Unicode"/>
              </a:rPr>
              <a:t>work </a:t>
            </a:r>
            <a:r>
              <a:rPr lang="en-US" sz="1200" spc="-5" dirty="0">
                <a:latin typeface="Lucida Sans Unicode"/>
                <a:cs typeface="Lucida Sans Unicode"/>
              </a:rPr>
              <a:t>_identically_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positive values, </a:t>
            </a:r>
            <a:r>
              <a:rPr lang="en-US" sz="1200" dirty="0">
                <a:latin typeface="Lucida Sans Unicode"/>
                <a:cs typeface="Lucida Sans Unicode"/>
              </a:rPr>
              <a:t>but not for </a:t>
            </a:r>
            <a:r>
              <a:rPr lang="en-US" sz="1200" spc="-5" dirty="0">
                <a:latin typeface="Lucida Sans Unicode"/>
                <a:cs typeface="Lucida Sans Unicode"/>
              </a:rPr>
              <a:t>negative values (also  meaning they are always the same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_unsigned_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values)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3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-Need an initial carry-in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zero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-Need an initial carry-in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zero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0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-Need an initial carry-in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zero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-Need an initial carry-in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zero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-Need an initial carry-in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zero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01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-Now we </a:t>
            </a:r>
            <a:r>
              <a:rPr lang="en-US" sz="1200" spc="-5" dirty="0">
                <a:latin typeface="Lucida Sans Unicode"/>
                <a:cs typeface="Lucida Sans Unicode"/>
              </a:rPr>
              <a:t>have an output carry </a:t>
            </a:r>
            <a:r>
              <a:rPr lang="en-US" sz="1200" dirty="0">
                <a:latin typeface="Lucida Sans Unicode"/>
                <a:cs typeface="Lucida Sans Unicode"/>
              </a:rPr>
              <a:t>bit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What does this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mean?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9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these are treated as signed numbers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two’s complement, then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need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leading </a:t>
            </a:r>
            <a:r>
              <a:rPr lang="en-US" sz="1200" dirty="0">
                <a:latin typeface="Lucida Sans Unicode"/>
                <a:cs typeface="Lucida Sans Unicode"/>
              </a:rPr>
              <a:t>0 </a:t>
            </a:r>
            <a:r>
              <a:rPr lang="en-US" sz="1200" spc="-5" dirty="0">
                <a:latin typeface="Lucida Sans Unicode"/>
                <a:cs typeface="Lucida Sans Unicode"/>
              </a:rPr>
              <a:t>to  indicate that this </a:t>
            </a:r>
            <a:r>
              <a:rPr lang="en-US" sz="1200" dirty="0">
                <a:latin typeface="Lucida Sans Unicode"/>
                <a:cs typeface="Lucida Sans Unicode"/>
              </a:rPr>
              <a:t>is a </a:t>
            </a:r>
            <a:r>
              <a:rPr lang="en-US" sz="1200" spc="-5" dirty="0">
                <a:latin typeface="Lucida Sans Unicode"/>
                <a:cs typeface="Lucida Sans Unicode"/>
              </a:rPr>
              <a:t>positive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number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-Truncated to three bits, the result </a:t>
            </a:r>
            <a:r>
              <a:rPr lang="en-US" sz="1200" dirty="0">
                <a:latin typeface="Lucida Sans Unicode"/>
                <a:cs typeface="Lucida Sans Unicode"/>
              </a:rPr>
              <a:t>is a </a:t>
            </a:r>
            <a:r>
              <a:rPr lang="en-US" sz="1200" spc="-5" dirty="0">
                <a:latin typeface="Lucida Sans Unicode"/>
                <a:cs typeface="Lucida Sans Unicode"/>
              </a:rPr>
              <a:t>negative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number!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-As to when </a:t>
            </a:r>
            <a:r>
              <a:rPr lang="en-US" sz="1200" dirty="0">
                <a:latin typeface="Lucida Sans Unicode"/>
                <a:cs typeface="Lucida Sans Unicode"/>
              </a:rPr>
              <a:t>is it a </a:t>
            </a:r>
            <a:r>
              <a:rPr lang="en-US" sz="1200" spc="-5" dirty="0">
                <a:latin typeface="Lucida Sans Unicode"/>
                <a:cs typeface="Lucida Sans Unicode"/>
              </a:rPr>
              <a:t>problem, this all depends </a:t>
            </a:r>
            <a:r>
              <a:rPr lang="en-US" sz="1200" dirty="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exactly what </a:t>
            </a:r>
            <a:r>
              <a:rPr lang="en-US" sz="1200" dirty="0">
                <a:latin typeface="Lucida Sans Unicode"/>
                <a:cs typeface="Lucida Sans Unicode"/>
              </a:rPr>
              <a:t>it is you’re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doing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4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-An initial carry-in </a:t>
            </a:r>
            <a:r>
              <a:rPr lang="en-US" sz="1200" dirty="0">
                <a:latin typeface="Lucida Sans Unicode"/>
                <a:cs typeface="Lucida Sans Unicode"/>
              </a:rPr>
              <a:t>of 1 is </a:t>
            </a:r>
            <a:r>
              <a:rPr lang="en-US" sz="1200" spc="-5" dirty="0">
                <a:latin typeface="Lucida Sans Unicode"/>
                <a:cs typeface="Lucida Sans Unicode"/>
              </a:rPr>
              <a:t>equivalent to adding </a:t>
            </a:r>
            <a:r>
              <a:rPr lang="en-US" sz="1200" dirty="0">
                <a:latin typeface="Lucida Sans Unicode"/>
                <a:cs typeface="Lucida Sans Unicode"/>
              </a:rPr>
              <a:t>1 </a:t>
            </a:r>
            <a:r>
              <a:rPr lang="en-US" sz="1200" spc="-5" dirty="0">
                <a:latin typeface="Lucida Sans Unicode"/>
                <a:cs typeface="Lucida Sans Unicode"/>
              </a:rPr>
              <a:t>and then adding the other</a:t>
            </a:r>
            <a:r>
              <a:rPr lang="en-US" sz="1200" spc="1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operand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intuition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Wikipedia,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makes </a:t>
            </a:r>
            <a:r>
              <a:rPr lang="en-US" sz="1200" dirty="0">
                <a:latin typeface="Lucida Sans Unicode"/>
                <a:cs typeface="Lucida Sans Unicode"/>
              </a:rPr>
              <a:t>a whole lot more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sense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144081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-There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still </a:t>
            </a:r>
            <a:r>
              <a:rPr lang="en-US" sz="1200" dirty="0">
                <a:latin typeface="Lucida Sans Unicode"/>
                <a:cs typeface="Lucida Sans Unicode"/>
              </a:rPr>
              <a:t>a lot of </a:t>
            </a:r>
            <a:r>
              <a:rPr lang="en-US" sz="1200" spc="-5" dirty="0">
                <a:latin typeface="Lucida Sans Unicode"/>
                <a:cs typeface="Lucida Sans Unicode"/>
              </a:rPr>
              <a:t>detail </a:t>
            </a:r>
            <a:r>
              <a:rPr lang="en-US" sz="1200" dirty="0">
                <a:latin typeface="Lucida Sans Unicode"/>
                <a:cs typeface="Lucida Sans Unicode"/>
              </a:rPr>
              <a:t>missing </a:t>
            </a:r>
            <a:r>
              <a:rPr lang="en-US" sz="1200" spc="-5" dirty="0">
                <a:latin typeface="Lucida Sans Unicode"/>
                <a:cs typeface="Lucida Sans Unicode"/>
              </a:rPr>
              <a:t>here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it’s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necessary to understand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order to </a:t>
            </a:r>
            <a:r>
              <a:rPr lang="en-US" sz="1200" dirty="0">
                <a:latin typeface="Lucida Sans Unicode"/>
                <a:cs typeface="Lucida Sans Unicode"/>
              </a:rPr>
              <a:t>work  </a:t>
            </a:r>
            <a:r>
              <a:rPr lang="en-US" sz="1200" spc="-5" dirty="0">
                <a:latin typeface="Lucida Sans Unicode"/>
                <a:cs typeface="Lucida Sans Unicode"/>
              </a:rPr>
              <a:t>with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144081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There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actually quite </a:t>
            </a:r>
            <a:r>
              <a:rPr lang="en-US" sz="1200" dirty="0">
                <a:latin typeface="Lucida Sans Unicode"/>
                <a:cs typeface="Lucida Sans Unicode"/>
              </a:rPr>
              <a:t>a bit of </a:t>
            </a:r>
            <a:r>
              <a:rPr lang="en-US" sz="1200" spc="-5" dirty="0">
                <a:latin typeface="Lucida Sans Unicode"/>
                <a:cs typeface="Lucida Sans Unicode"/>
              </a:rPr>
              <a:t>mathematics behind </a:t>
            </a:r>
            <a:r>
              <a:rPr lang="en-US" sz="1200" dirty="0">
                <a:latin typeface="Lucida Sans Unicode"/>
                <a:cs typeface="Lucida Sans Unicode"/>
              </a:rPr>
              <a:t>why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7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-An initial carry-in </a:t>
            </a:r>
            <a:r>
              <a:rPr lang="en-US" sz="1200" dirty="0">
                <a:latin typeface="Lucida Sans Unicode"/>
                <a:cs typeface="Lucida Sans Unicode"/>
              </a:rPr>
              <a:t>of 1 is </a:t>
            </a:r>
            <a:r>
              <a:rPr lang="en-US" sz="1200" spc="-5" dirty="0">
                <a:latin typeface="Lucida Sans Unicode"/>
                <a:cs typeface="Lucida Sans Unicode"/>
              </a:rPr>
              <a:t>equivalent to adding </a:t>
            </a:r>
            <a:r>
              <a:rPr lang="en-US" sz="1200" dirty="0">
                <a:latin typeface="Lucida Sans Unicode"/>
                <a:cs typeface="Lucida Sans Unicode"/>
              </a:rPr>
              <a:t>1 </a:t>
            </a:r>
            <a:r>
              <a:rPr lang="en-US" sz="1200" spc="-5" dirty="0">
                <a:latin typeface="Lucida Sans Unicode"/>
                <a:cs typeface="Lucida Sans Unicode"/>
              </a:rPr>
              <a:t>and then adding the other</a:t>
            </a:r>
            <a:r>
              <a:rPr lang="en-US" sz="1200" spc="1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operand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intuition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Wikipedia,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makes </a:t>
            </a:r>
            <a:r>
              <a:rPr lang="en-US" sz="1200" dirty="0">
                <a:latin typeface="Lucida Sans Unicode"/>
                <a:cs typeface="Lucida Sans Unicode"/>
              </a:rPr>
              <a:t>a whole lot more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sense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144081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-There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still </a:t>
            </a:r>
            <a:r>
              <a:rPr lang="en-US" sz="1200" dirty="0">
                <a:latin typeface="Lucida Sans Unicode"/>
                <a:cs typeface="Lucida Sans Unicode"/>
              </a:rPr>
              <a:t>a lot of </a:t>
            </a:r>
            <a:r>
              <a:rPr lang="en-US" sz="1200" spc="-5" dirty="0">
                <a:latin typeface="Lucida Sans Unicode"/>
                <a:cs typeface="Lucida Sans Unicode"/>
              </a:rPr>
              <a:t>detail </a:t>
            </a:r>
            <a:r>
              <a:rPr lang="en-US" sz="1200" dirty="0">
                <a:latin typeface="Lucida Sans Unicode"/>
                <a:cs typeface="Lucida Sans Unicode"/>
              </a:rPr>
              <a:t>missing </a:t>
            </a:r>
            <a:r>
              <a:rPr lang="en-US" sz="1200" spc="-5" dirty="0">
                <a:latin typeface="Lucida Sans Unicode"/>
                <a:cs typeface="Lucida Sans Unicode"/>
              </a:rPr>
              <a:t>here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it’s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necessary to understand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order to </a:t>
            </a:r>
            <a:r>
              <a:rPr lang="en-US" sz="1200" dirty="0">
                <a:latin typeface="Lucida Sans Unicode"/>
                <a:cs typeface="Lucida Sans Unicode"/>
              </a:rPr>
              <a:t>work  </a:t>
            </a:r>
            <a:r>
              <a:rPr lang="en-US" sz="1200" spc="-5" dirty="0">
                <a:latin typeface="Lucida Sans Unicode"/>
                <a:cs typeface="Lucida Sans Unicode"/>
              </a:rPr>
              <a:t>with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144081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There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actually quite </a:t>
            </a:r>
            <a:r>
              <a:rPr lang="en-US" sz="1200" dirty="0">
                <a:latin typeface="Lucida Sans Unicode"/>
                <a:cs typeface="Lucida Sans Unicode"/>
              </a:rPr>
              <a:t>a bit of </a:t>
            </a:r>
            <a:r>
              <a:rPr lang="en-US" sz="1200" spc="-5" dirty="0">
                <a:latin typeface="Lucida Sans Unicode"/>
                <a:cs typeface="Lucida Sans Unicode"/>
              </a:rPr>
              <a:t>mathematics behind </a:t>
            </a:r>
            <a:r>
              <a:rPr lang="en-US" sz="1200" dirty="0">
                <a:latin typeface="Lucida Sans Unicode"/>
                <a:cs typeface="Lucida Sans Unicode"/>
              </a:rPr>
              <a:t>why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-Take our wheel </a:t>
            </a:r>
            <a:r>
              <a:rPr lang="en-US" sz="1200" spc="-5" dirty="0">
                <a:latin typeface="Lucida Sans Unicode"/>
                <a:cs typeface="Lucida Sans Unicode"/>
              </a:rPr>
              <a:t>from</a:t>
            </a:r>
            <a:r>
              <a:rPr lang="en-US" sz="1200" spc="-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-This is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-Inverted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-Add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1</a:t>
            </a: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exactly what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expected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binary 111 represents decimal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5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-Negate all bits: 000 </a:t>
            </a:r>
            <a:r>
              <a:rPr lang="en-US" sz="1200" dirty="0">
                <a:latin typeface="Lucida Sans Unicode"/>
                <a:cs typeface="Lucida Sans Unicode"/>
              </a:rPr>
              <a:t>-&gt;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111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-Add one: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000</a:t>
            </a: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-Technically, adding </a:t>
            </a:r>
            <a:r>
              <a:rPr lang="en-US" sz="1200" dirty="0">
                <a:latin typeface="Lucida Sans Unicode"/>
                <a:cs typeface="Lucida Sans Unicode"/>
              </a:rPr>
              <a:t>one </a:t>
            </a:r>
            <a:r>
              <a:rPr lang="en-US" sz="1200" spc="-5" dirty="0">
                <a:latin typeface="Lucida Sans Unicode"/>
                <a:cs typeface="Lucida Sans Unicode"/>
              </a:rPr>
              <a:t>resulted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1000,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that got </a:t>
            </a:r>
            <a:r>
              <a:rPr lang="en-US" sz="1200" dirty="0">
                <a:latin typeface="Lucida Sans Unicode"/>
                <a:cs typeface="Lucida Sans Unicode"/>
              </a:rPr>
              <a:t>cut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25" dirty="0">
                <a:latin typeface="Lucida Sans Unicode"/>
                <a:cs typeface="Lucida Sans Unicode"/>
              </a:rPr>
              <a:t>o</a:t>
            </a:r>
            <a:r>
              <a:rPr lang="en-US" sz="1200" spc="-25" dirty="0">
                <a:latin typeface="Lucida Sans"/>
                <a:cs typeface="Lucida Sans"/>
              </a:rPr>
              <a:t>ff</a:t>
            </a:r>
            <a:endParaRPr lang="en-US" sz="1200" dirty="0">
              <a:latin typeface="Lucida Sans"/>
              <a:cs typeface="Lucida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3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-Negate all bits: 100 </a:t>
            </a:r>
            <a:r>
              <a:rPr lang="en-US" sz="1200" dirty="0">
                <a:latin typeface="Lucida Sans Unicode"/>
                <a:cs typeface="Lucida Sans Unicode"/>
              </a:rPr>
              <a:t>-&gt;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011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-Add one: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100</a:t>
            </a: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-Uh </a:t>
            </a:r>
            <a:r>
              <a:rPr lang="en-US" sz="1200" spc="-5" dirty="0">
                <a:latin typeface="Lucida Sans Unicode"/>
                <a:cs typeface="Lucida Sans Unicode"/>
              </a:rPr>
              <a:t>oh...this states that the negation </a:t>
            </a:r>
            <a:r>
              <a:rPr lang="en-US" sz="1200" dirty="0">
                <a:latin typeface="Lucida Sans Unicode"/>
                <a:cs typeface="Lucida Sans Unicode"/>
              </a:rPr>
              <a:t>of -4 is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-4.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-Underlying problem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we don’t </a:t>
            </a:r>
            <a:r>
              <a:rPr lang="en-US" sz="1200" spc="-5" dirty="0">
                <a:latin typeface="Lucida Sans Unicode"/>
                <a:cs typeface="Lucida Sans Unicode"/>
              </a:rPr>
              <a:t>have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representation </a:t>
            </a:r>
            <a:r>
              <a:rPr lang="en-US" sz="1200" dirty="0">
                <a:latin typeface="Lucida Sans Unicode"/>
                <a:cs typeface="Lucida Sans Unicode"/>
              </a:rPr>
              <a:t>for 4 </a:t>
            </a:r>
            <a:r>
              <a:rPr lang="en-US" sz="1200" spc="-5" dirty="0">
                <a:latin typeface="Lucida Sans Unicode"/>
                <a:cs typeface="Lucida Sans Unicode"/>
              </a:rPr>
              <a:t>with </a:t>
            </a:r>
            <a:r>
              <a:rPr lang="en-US" sz="1200" dirty="0">
                <a:latin typeface="Lucida Sans Unicode"/>
                <a:cs typeface="Lucida Sans Unicode"/>
              </a:rPr>
              <a:t>just </a:t>
            </a:r>
            <a:r>
              <a:rPr lang="en-US" sz="1200" spc="-5" dirty="0">
                <a:latin typeface="Lucida Sans Unicode"/>
                <a:cs typeface="Lucida Sans Unicode"/>
              </a:rPr>
              <a:t>three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9737-6C89-4F20-93A2-6617BE7F0A2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535426"/>
            <a:ext cx="11054080" cy="2394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386576"/>
            <a:ext cx="9103360" cy="285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3225" y="203200"/>
            <a:ext cx="9458349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745" y="1955800"/>
            <a:ext cx="9973310" cy="3821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606278"/>
            <a:ext cx="4161536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6341480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4617" y="762000"/>
            <a:ext cx="3855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</a:t>
            </a:r>
            <a:r>
              <a:rPr spc="-75" dirty="0"/>
              <a:t> </a:t>
            </a:r>
            <a:r>
              <a:rPr spc="-5" dirty="0"/>
              <a:t>Left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086100"/>
            <a:ext cx="9130665" cy="34467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84200" marR="50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584200" algn="l"/>
                <a:tab pos="402209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all the </a:t>
            </a:r>
            <a:r>
              <a:rPr sz="4200" dirty="0">
                <a:latin typeface="Gill Sans MT"/>
                <a:cs typeface="Gill Sans MT"/>
              </a:rPr>
              <a:t>bits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positions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left,  </a:t>
            </a:r>
            <a:r>
              <a:rPr sz="4200" dirty="0">
                <a:latin typeface="Gill Sans MT"/>
                <a:cs typeface="Gill Sans MT"/>
              </a:rPr>
              <a:t>subbing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r>
              <a:rPr sz="4200" dirty="0">
                <a:latin typeface="Gill Sans MT"/>
                <a:cs typeface="Gill Sans MT"/>
              </a:rPr>
              <a:t>s	on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right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750">
              <a:latin typeface="Times New Roman"/>
              <a:cs typeface="Times New Roman"/>
            </a:endParaRPr>
          </a:p>
          <a:p>
            <a:pPr marL="42291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1001 &lt;&lt; 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42291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100100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4617" y="762000"/>
            <a:ext cx="3855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</a:t>
            </a:r>
            <a:r>
              <a:rPr spc="-75" dirty="0"/>
              <a:t> </a:t>
            </a:r>
            <a:r>
              <a:rPr spc="-5" dirty="0"/>
              <a:t>Left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800600"/>
            <a:ext cx="1003300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693670" algn="l"/>
                <a:tab pos="3069590" algn="l"/>
                <a:tab pos="6516370" algn="l"/>
              </a:tabLst>
            </a:pPr>
            <a:r>
              <a:rPr sz="4200" spc="-5" dirty="0">
                <a:latin typeface="Gill Sans MT"/>
                <a:cs typeface="Gill Sans MT"/>
              </a:rPr>
              <a:t>Useful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10" dirty="0">
                <a:latin typeface="Gill Sans MT"/>
                <a:cs typeface="Gill Sans MT"/>
              </a:rPr>
              <a:t>restricted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form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multiplication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how?</a:t>
            </a:r>
            <a:endParaRPr sz="4200">
              <a:latin typeface="Gill Sans MT"/>
              <a:cs typeface="Gill Sans MT"/>
            </a:endParaRPr>
          </a:p>
          <a:p>
            <a:pPr marL="3136900">
              <a:lnSpc>
                <a:spcPts val="4920"/>
              </a:lnSpc>
              <a:spcBef>
                <a:spcPts val="6859"/>
              </a:spcBef>
            </a:pPr>
            <a:r>
              <a:rPr sz="4200" spc="-5" dirty="0">
                <a:latin typeface="Courier New"/>
                <a:cs typeface="Courier New"/>
              </a:rPr>
              <a:t>1001 &lt;&lt; 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31369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100100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616" y="203200"/>
            <a:ext cx="58502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indent="415925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Shift Left </a:t>
            </a:r>
            <a:r>
              <a:rPr dirty="0"/>
              <a:t>as  Mul</a:t>
            </a:r>
            <a:r>
              <a:rPr spc="-5" dirty="0"/>
              <a:t>t</a:t>
            </a:r>
            <a:r>
              <a:rPr dirty="0"/>
              <a:t>ipl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51200"/>
            <a:ext cx="6950075" cy="275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Equivalent decimal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operation: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900">
              <a:latin typeface="Times New Roman"/>
              <a:cs typeface="Times New Roman"/>
            </a:endParaRPr>
          </a:p>
          <a:p>
            <a:pPr marL="3717925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234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616" y="203200"/>
            <a:ext cx="58502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indent="415925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Shift Left </a:t>
            </a:r>
            <a:r>
              <a:rPr dirty="0"/>
              <a:t>as  Mul</a:t>
            </a:r>
            <a:r>
              <a:rPr spc="-5" dirty="0"/>
              <a:t>t</a:t>
            </a:r>
            <a:r>
              <a:rPr dirty="0"/>
              <a:t>ipl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51200"/>
            <a:ext cx="6950075" cy="305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Equivalent decimal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operation: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800">
              <a:latin typeface="Times New Roman"/>
              <a:cs typeface="Times New Roman"/>
            </a:endParaRPr>
          </a:p>
          <a:p>
            <a:pPr marL="259143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234 &lt;&lt;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259143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2340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616" y="203200"/>
            <a:ext cx="58502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indent="415925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Shift Left </a:t>
            </a:r>
            <a:r>
              <a:rPr dirty="0"/>
              <a:t>as  Mul</a:t>
            </a:r>
            <a:r>
              <a:rPr spc="-5" dirty="0"/>
              <a:t>t</a:t>
            </a:r>
            <a:r>
              <a:rPr dirty="0"/>
              <a:t>ipl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51200"/>
            <a:ext cx="695007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Equivalent decimal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operation: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800">
              <a:latin typeface="Times New Roman"/>
              <a:cs typeface="Times New Roman"/>
            </a:endParaRPr>
          </a:p>
          <a:p>
            <a:pPr marL="259143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234 &lt;&lt;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259143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2340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350">
              <a:latin typeface="Times New Roman"/>
              <a:cs typeface="Times New Roman"/>
            </a:endParaRPr>
          </a:p>
          <a:p>
            <a:pPr marL="25908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234 &lt;&lt; 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25908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23400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616" y="762000"/>
            <a:ext cx="58502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0" y="2349500"/>
            <a:ext cx="9845040" cy="712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ts val="492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</a:tabLst>
            </a:pPr>
            <a:r>
              <a:rPr sz="4200" dirty="0">
                <a:latin typeface="Gill Sans MT"/>
                <a:cs typeface="Gill Sans MT"/>
              </a:rPr>
              <a:t>Shifting </a:t>
            </a:r>
            <a:r>
              <a:rPr sz="4200" spc="-5" dirty="0">
                <a:latin typeface="Gill Sans MT"/>
                <a:cs typeface="Gill Sans MT"/>
              </a:rPr>
              <a:t>left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8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positions multiplies </a:t>
            </a:r>
            <a:r>
              <a:rPr sz="4200" spc="-25" dirty="0">
                <a:latin typeface="Gill Sans MT"/>
                <a:cs typeface="Gill Sans MT"/>
              </a:rPr>
              <a:t>by</a:t>
            </a:r>
            <a:endParaRPr sz="4200">
              <a:latin typeface="Gill Sans MT"/>
              <a:cs typeface="Gill Sans MT"/>
            </a:endParaRPr>
          </a:p>
          <a:p>
            <a:pPr marL="647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(base)</a:t>
            </a:r>
            <a:r>
              <a:rPr sz="4200" spc="-7" baseline="22817" dirty="0">
                <a:latin typeface="Courier New"/>
                <a:cs typeface="Courier New"/>
              </a:rPr>
              <a:t>N</a:t>
            </a:r>
            <a:endParaRPr sz="4200" baseline="22817">
              <a:latin typeface="Courier New"/>
              <a:cs typeface="Courier New"/>
            </a:endParaRPr>
          </a:p>
          <a:p>
            <a:pPr marL="647700" marR="73914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47700" algn="l"/>
                <a:tab pos="3757295" algn="l"/>
                <a:tab pos="4826000" algn="l"/>
                <a:tab pos="5711190" algn="l"/>
              </a:tabLst>
            </a:pPr>
            <a:r>
              <a:rPr sz="4200" spc="-5" dirty="0">
                <a:latin typeface="Gill Sans MT"/>
                <a:cs typeface="Gill Sans MT"/>
              </a:rPr>
              <a:t>Multiplying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	4</a:t>
            </a:r>
            <a:r>
              <a:rPr sz="4200" spc="-5" dirty="0">
                <a:latin typeface="Gill Sans MT"/>
                <a:cs typeface="Gill Sans MT"/>
              </a:rPr>
              <a:t> is	</a:t>
            </a:r>
            <a:r>
              <a:rPr sz="4200" dirty="0">
                <a:latin typeface="Gill Sans MT"/>
                <a:cs typeface="Gill Sans MT"/>
              </a:rPr>
              <a:t>often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necessary  </a:t>
            </a:r>
            <a:r>
              <a:rPr sz="4200" spc="-5" dirty="0">
                <a:latin typeface="Gill Sans MT"/>
                <a:cs typeface="Gill Sans MT"/>
              </a:rPr>
              <a:t>(shift left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	2 </a:t>
            </a:r>
            <a:r>
              <a:rPr sz="4200" spc="-5" dirty="0">
                <a:latin typeface="Gill Sans MT"/>
                <a:cs typeface="Gill Sans MT"/>
              </a:rPr>
              <a:t>positions,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respectively)</a:t>
            </a:r>
            <a:endParaRPr sz="4200">
              <a:latin typeface="Gill Sans MT"/>
              <a:cs typeface="Gill Sans MT"/>
            </a:endParaRPr>
          </a:p>
          <a:p>
            <a:pPr marL="647700" marR="304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47700" algn="l"/>
                <a:tab pos="2443480" algn="l"/>
                <a:tab pos="2959735" algn="l"/>
              </a:tabLst>
            </a:pPr>
            <a:r>
              <a:rPr sz="4200" spc="-5" dirty="0">
                <a:latin typeface="Gill Sans MT"/>
                <a:cs typeface="Gill Sans MT"/>
              </a:rPr>
              <a:t>Often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whooole lot faster than telling the  </a:t>
            </a:r>
            <a:r>
              <a:rPr sz="4200" spc="-15" dirty="0">
                <a:latin typeface="Gill Sans MT"/>
                <a:cs typeface="Gill Sans MT"/>
              </a:rPr>
              <a:t>processor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multiply</a:t>
            </a:r>
            <a:endParaRPr sz="420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47700" algn="l"/>
                <a:tab pos="3837940" algn="l"/>
                <a:tab pos="4954905" algn="l"/>
                <a:tab pos="6289675" algn="l"/>
              </a:tabLst>
            </a:pPr>
            <a:r>
              <a:rPr sz="4200" spc="-5" dirty="0">
                <a:latin typeface="Gill Sans MT"/>
                <a:cs typeface="Gill Sans MT"/>
              </a:rPr>
              <a:t>Compilers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40" dirty="0">
                <a:latin typeface="Gill Sans MT"/>
                <a:cs typeface="Gill Sans MT"/>
              </a:rPr>
              <a:t>try	</a:t>
            </a:r>
            <a:r>
              <a:rPr sz="4200" spc="-20" dirty="0">
                <a:latin typeface="Gill Sans MT"/>
                <a:cs typeface="Gill Sans MT"/>
              </a:rPr>
              <a:t>hard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	this</a:t>
            </a:r>
            <a:endParaRPr sz="4200">
              <a:latin typeface="Gill Sans MT"/>
              <a:cs typeface="Gill Sans MT"/>
            </a:endParaRPr>
          </a:p>
          <a:p>
            <a:pPr marL="3327400">
              <a:lnSpc>
                <a:spcPts val="4920"/>
              </a:lnSpc>
              <a:spcBef>
                <a:spcPts val="4260"/>
              </a:spcBef>
            </a:pPr>
            <a:r>
              <a:rPr sz="4200" spc="-5" dirty="0">
                <a:latin typeface="Courier New"/>
                <a:cs typeface="Courier New"/>
              </a:rPr>
              <a:t>234 &lt;&lt; 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33274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23400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508" y="762000"/>
            <a:ext cx="4422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</a:t>
            </a:r>
            <a:r>
              <a:rPr spc="-90" dirty="0"/>
              <a:t> </a:t>
            </a:r>
            <a:r>
              <a:rPr dirty="0"/>
              <a:t>Right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457700"/>
            <a:ext cx="9922510" cy="2367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09600" marR="304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09600" algn="l"/>
                <a:tab pos="5847715" algn="l"/>
                <a:tab pos="7643495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all the </a:t>
            </a:r>
            <a:r>
              <a:rPr sz="4200" dirty="0">
                <a:latin typeface="Gill Sans MT"/>
                <a:cs typeface="Gill Sans MT"/>
              </a:rPr>
              <a:t>bits </a:t>
            </a:r>
            <a:r>
              <a:rPr sz="4200" dirty="0">
                <a:latin typeface="Courier New"/>
                <a:cs typeface="Courier New"/>
              </a:rPr>
              <a:t>N </a:t>
            </a:r>
            <a:r>
              <a:rPr sz="4200" spc="-5" dirty="0">
                <a:latin typeface="Gill Sans MT"/>
                <a:cs typeface="Gill Sans MT"/>
              </a:rPr>
              <a:t>positions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right,  subbing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b="1" spc="200" dirty="0">
                <a:latin typeface="Gill Sans MT"/>
                <a:cs typeface="Gill Sans MT"/>
              </a:rPr>
              <a:t>either</a:t>
            </a:r>
            <a:r>
              <a:rPr sz="4200" b="1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r>
              <a:rPr sz="4200" dirty="0">
                <a:latin typeface="Gill Sans MT"/>
                <a:cs typeface="Gill Sans MT"/>
              </a:rPr>
              <a:t>s	or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s	on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left</a:t>
            </a:r>
            <a:endParaRPr sz="4200">
              <a:latin typeface="Gill Sans MT"/>
              <a:cs typeface="Gill Sans MT"/>
            </a:endParaRPr>
          </a:p>
          <a:p>
            <a:pPr marL="10541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54100" algn="l"/>
                <a:tab pos="2111375" algn="l"/>
              </a:tabLst>
            </a:pPr>
            <a:r>
              <a:rPr sz="4200" spc="-240" dirty="0">
                <a:latin typeface="Gill Sans MT"/>
                <a:cs typeface="Gill Sans MT"/>
              </a:rPr>
              <a:t>Two	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-10" dirty="0">
                <a:latin typeface="Gill Sans MT"/>
                <a:cs typeface="Gill Sans MT"/>
              </a:rPr>
              <a:t> forms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508" y="762000"/>
            <a:ext cx="4422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</a:t>
            </a:r>
            <a:r>
              <a:rPr spc="-90" dirty="0"/>
              <a:t> </a:t>
            </a:r>
            <a:r>
              <a:rPr dirty="0"/>
              <a:t>Right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140200"/>
            <a:ext cx="10374630" cy="42087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09600" marR="38290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09600" algn="l"/>
                <a:tab pos="4086860" algn="l"/>
                <a:tab pos="5847715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all the </a:t>
            </a:r>
            <a:r>
              <a:rPr sz="4200" dirty="0">
                <a:latin typeface="Gill Sans MT"/>
                <a:cs typeface="Gill Sans MT"/>
              </a:rPr>
              <a:t>bits </a:t>
            </a:r>
            <a:r>
              <a:rPr sz="4200" dirty="0">
                <a:latin typeface="Courier New"/>
                <a:cs typeface="Courier New"/>
              </a:rPr>
              <a:t>N </a:t>
            </a:r>
            <a:r>
              <a:rPr sz="4200" spc="-5" dirty="0">
                <a:latin typeface="Gill Sans MT"/>
                <a:cs typeface="Gill Sans MT"/>
              </a:rPr>
              <a:t>positions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right,  subbing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b="1" spc="200" dirty="0">
                <a:latin typeface="Gill Sans MT"/>
                <a:cs typeface="Gill Sans MT"/>
              </a:rPr>
              <a:t>either</a:t>
            </a:r>
            <a:r>
              <a:rPr sz="4200" b="1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r>
              <a:rPr sz="4200" dirty="0">
                <a:latin typeface="Gill Sans MT"/>
                <a:cs typeface="Gill Sans MT"/>
              </a:rPr>
              <a:t>s	or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425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(whatever </a:t>
            </a:r>
            <a:r>
              <a:rPr sz="4200" dirty="0">
                <a:latin typeface="Gill Sans MT"/>
                <a:cs typeface="Gill Sans MT"/>
              </a:rPr>
              <a:t>the  </a:t>
            </a:r>
            <a:r>
              <a:rPr sz="4200" spc="-5" dirty="0">
                <a:latin typeface="Gill Sans MT"/>
                <a:cs typeface="Gill Sans MT"/>
              </a:rPr>
              <a:t>leftmost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is)s	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left</a:t>
            </a:r>
            <a:endParaRPr sz="4200">
              <a:latin typeface="Gill Sans MT"/>
              <a:cs typeface="Gill Sans MT"/>
            </a:endParaRPr>
          </a:p>
          <a:p>
            <a:pPr marL="1054100" lvl="1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1054100" algn="l"/>
                <a:tab pos="2111375" algn="l"/>
              </a:tabLst>
            </a:pPr>
            <a:r>
              <a:rPr sz="4200" spc="-240" dirty="0">
                <a:latin typeface="Gill Sans MT"/>
                <a:cs typeface="Gill Sans MT"/>
              </a:rPr>
              <a:t>Two	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-10" dirty="0">
                <a:latin typeface="Gill Sans MT"/>
                <a:cs typeface="Gill Sans MT"/>
              </a:rPr>
              <a:t> forms</a:t>
            </a:r>
            <a:endParaRPr sz="4200">
              <a:latin typeface="Gill Sans MT"/>
              <a:cs typeface="Gill Sans MT"/>
            </a:endParaRPr>
          </a:p>
          <a:p>
            <a:pPr marL="4254500">
              <a:lnSpc>
                <a:spcPts val="4920"/>
              </a:lnSpc>
              <a:spcBef>
                <a:spcPts val="360"/>
              </a:spcBef>
            </a:pPr>
            <a:r>
              <a:rPr sz="4200" spc="-5" dirty="0">
                <a:latin typeface="Courier New"/>
                <a:cs typeface="Courier New"/>
              </a:rPr>
              <a:t>1001 &gt;&gt; 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4254500">
              <a:lnSpc>
                <a:spcPts val="4920"/>
              </a:lnSpc>
              <a:tabLst>
                <a:tab pos="6494780" algn="l"/>
              </a:tabLst>
            </a:pPr>
            <a:r>
              <a:rPr sz="4200" b="1" dirty="0">
                <a:latin typeface="Courier New"/>
                <a:cs typeface="Courier New"/>
              </a:rPr>
              <a:t>either	</a:t>
            </a:r>
            <a:r>
              <a:rPr sz="4200" spc="-5" dirty="0">
                <a:latin typeface="Courier New"/>
                <a:cs typeface="Courier New"/>
              </a:rPr>
              <a:t>0010 </a:t>
            </a:r>
            <a:r>
              <a:rPr sz="4200" b="1" spc="-5" dirty="0">
                <a:latin typeface="Courier New"/>
                <a:cs typeface="Courier New"/>
              </a:rPr>
              <a:t>or</a:t>
            </a:r>
            <a:r>
              <a:rPr sz="4200" b="1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97" y="762000"/>
            <a:ext cx="67316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 </a:t>
            </a:r>
            <a:r>
              <a:rPr dirty="0"/>
              <a:t>Right</a:t>
            </a:r>
            <a:r>
              <a:rPr spc="-1140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050020" cy="13054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dirty="0">
                <a:latin typeface="Gill Sans MT"/>
                <a:cs typeface="Gill Sans MT"/>
              </a:rPr>
              <a:t>If shifting </a:t>
            </a:r>
            <a:r>
              <a:rPr sz="4200" spc="-5" dirty="0">
                <a:latin typeface="Gill Sans MT"/>
                <a:cs typeface="Gill Sans MT"/>
              </a:rPr>
              <a:t>left multiplies,</a:t>
            </a:r>
            <a:r>
              <a:rPr sz="4200" spc="-890" dirty="0">
                <a:latin typeface="Gill Sans MT"/>
                <a:cs typeface="Gill Sans MT"/>
              </a:rPr>
              <a:t> </a:t>
            </a:r>
            <a:r>
              <a:rPr lang="en-US" sz="4200" spc="-8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  </a:t>
            </a:r>
            <a:r>
              <a:rPr sz="4200" dirty="0">
                <a:latin typeface="Gill Sans MT"/>
                <a:cs typeface="Gill Sans MT"/>
              </a:rPr>
              <a:t>does shift right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97" y="762000"/>
            <a:ext cx="67316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 </a:t>
            </a:r>
            <a:r>
              <a:rPr dirty="0"/>
              <a:t>Right</a:t>
            </a:r>
            <a:r>
              <a:rPr spc="-1140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218295" cy="2837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14732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dirty="0">
                <a:latin typeface="Gill Sans MT"/>
                <a:cs typeface="Gill Sans MT"/>
              </a:rPr>
              <a:t>If shifting </a:t>
            </a:r>
            <a:r>
              <a:rPr sz="4200" spc="-5" dirty="0">
                <a:latin typeface="Gill Sans MT"/>
                <a:cs typeface="Gill Sans MT"/>
              </a:rPr>
              <a:t>left multiplies,</a:t>
            </a:r>
            <a:r>
              <a:rPr sz="4200" spc="-8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  </a:t>
            </a:r>
            <a:r>
              <a:rPr sz="4200" dirty="0">
                <a:latin typeface="Gill Sans MT"/>
                <a:cs typeface="Gill Sans MT"/>
              </a:rPr>
              <a:t>does shift right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do?</a:t>
            </a:r>
            <a:endParaRPr sz="4200">
              <a:latin typeface="Gill Sans MT"/>
              <a:cs typeface="Gill Sans MT"/>
            </a:endParaRPr>
          </a:p>
          <a:p>
            <a:pPr marL="1498600" marR="3048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498600" algn="l"/>
                <a:tab pos="5921375" algn="l"/>
                <a:tab pos="7475855" algn="l"/>
              </a:tabLst>
            </a:pPr>
            <a:r>
              <a:rPr sz="4200" spc="5" dirty="0">
                <a:latin typeface="Gill Sans MT"/>
                <a:cs typeface="Gill Sans MT"/>
              </a:rPr>
              <a:t>Answer: </a:t>
            </a:r>
            <a:r>
              <a:rPr sz="4200" spc="-5" dirty="0">
                <a:latin typeface="Gill Sans MT"/>
                <a:cs typeface="Gill Sans MT"/>
              </a:rPr>
              <a:t>divides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similar	</a:t>
            </a:r>
            <a:r>
              <a:rPr sz="4200" spc="-130" dirty="0">
                <a:latin typeface="Gill Sans MT"/>
                <a:cs typeface="Gill Sans MT"/>
              </a:rPr>
              <a:t>way,</a:t>
            </a:r>
            <a:r>
              <a:rPr sz="4200" spc="-5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but  </a:t>
            </a:r>
            <a:r>
              <a:rPr sz="4200" spc="-5" dirty="0">
                <a:latin typeface="Gill Sans MT"/>
                <a:cs typeface="Gill Sans MT"/>
              </a:rPr>
              <a:t>truncates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946400"/>
            <a:ext cx="9121775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  <a:tab pos="5401945" algn="l"/>
              </a:tabLst>
            </a:pPr>
            <a:r>
              <a:rPr sz="4200" spc="-5" dirty="0">
                <a:latin typeface="Gill Sans MT"/>
                <a:cs typeface="Gill Sans MT"/>
              </a:rPr>
              <a:t>Operations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values</a:t>
            </a:r>
            <a:endParaRPr sz="4200" dirty="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85" dirty="0">
                <a:latin typeface="Gill Sans MT"/>
                <a:cs typeface="Gill Sans MT"/>
              </a:rPr>
              <a:t>AND,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OR,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XOR,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lang="en-US" sz="4200" spc="-425" dirty="0">
                <a:latin typeface="Gill Sans MT"/>
                <a:cs typeface="Gill Sans MT"/>
              </a:rPr>
              <a:t> </a:t>
            </a:r>
            <a:r>
              <a:rPr sz="4200" spc="-95" dirty="0">
                <a:latin typeface="Gill Sans MT"/>
                <a:cs typeface="Gill Sans MT"/>
              </a:rPr>
              <a:t>NOT</a:t>
            </a:r>
            <a:endParaRPr sz="4200" dirty="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85900" algn="l"/>
                <a:tab pos="5948680" algn="l"/>
              </a:tabLst>
            </a:pPr>
            <a:r>
              <a:rPr sz="4200" dirty="0">
                <a:latin typeface="Gill Sans MT"/>
                <a:cs typeface="Gill Sans MT"/>
              </a:rPr>
              <a:t>Bit shifting </a:t>
            </a:r>
            <a:r>
              <a:rPr sz="4200" spc="-5" dirty="0">
                <a:latin typeface="Gill Sans MT"/>
                <a:cs typeface="Gill Sans MT"/>
              </a:rPr>
              <a:t>(left,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</a:t>
            </a:r>
            <a:r>
              <a:rPr lang="en-US" sz="4200" spc="-3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forms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right)</a:t>
            </a:r>
          </a:p>
          <a:p>
            <a:pPr marL="14859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10" dirty="0">
                <a:latin typeface="Gill Sans MT"/>
                <a:cs typeface="Gill Sans MT"/>
              </a:rPr>
              <a:t>Addition</a:t>
            </a:r>
            <a:endParaRPr sz="4200" dirty="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5" dirty="0">
                <a:latin typeface="Gill Sans MT"/>
                <a:cs typeface="Gill Sans MT"/>
              </a:rPr>
              <a:t>Subtraction</a:t>
            </a:r>
            <a:endParaRPr sz="4200" dirty="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96900" algn="l"/>
                <a:tab pos="1859280" algn="l"/>
              </a:tabLst>
            </a:pPr>
            <a:r>
              <a:rPr sz="4200" spc="-180" dirty="0">
                <a:latin typeface="Gill Sans MT"/>
                <a:cs typeface="Gill Sans MT"/>
              </a:rPr>
              <a:t>Twos	</a:t>
            </a:r>
            <a:r>
              <a:rPr sz="4200" spc="-5" dirty="0">
                <a:latin typeface="Gill Sans MT"/>
                <a:cs typeface="Gill Sans MT"/>
              </a:rPr>
              <a:t>complement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97" y="762000"/>
            <a:ext cx="67316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 </a:t>
            </a:r>
            <a:r>
              <a:rPr dirty="0"/>
              <a:t>Right</a:t>
            </a:r>
            <a:r>
              <a:rPr spc="-1140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4178300"/>
            <a:ext cx="9243695" cy="394842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16002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dirty="0">
                <a:latin typeface="Gill Sans MT"/>
                <a:cs typeface="Gill Sans MT"/>
              </a:rPr>
              <a:t>If shifting </a:t>
            </a:r>
            <a:r>
              <a:rPr sz="4200" spc="-5" dirty="0">
                <a:latin typeface="Gill Sans MT"/>
                <a:cs typeface="Gill Sans MT"/>
              </a:rPr>
              <a:t>left multiplies,</a:t>
            </a:r>
            <a:r>
              <a:rPr sz="4200" spc="-8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  </a:t>
            </a:r>
            <a:r>
              <a:rPr sz="4200" dirty="0">
                <a:latin typeface="Gill Sans MT"/>
                <a:cs typeface="Gill Sans MT"/>
              </a:rPr>
              <a:t>does shift right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do?</a:t>
            </a:r>
            <a:endParaRPr sz="4200">
              <a:latin typeface="Gill Sans MT"/>
              <a:cs typeface="Gill Sans MT"/>
            </a:endParaRPr>
          </a:p>
          <a:p>
            <a:pPr marL="1511300" marR="4318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11300" algn="l"/>
                <a:tab pos="5934075" algn="l"/>
                <a:tab pos="7488555" algn="l"/>
              </a:tabLst>
            </a:pPr>
            <a:r>
              <a:rPr sz="4200" spc="5" dirty="0">
                <a:latin typeface="Gill Sans MT"/>
                <a:cs typeface="Gill Sans MT"/>
              </a:rPr>
              <a:t>Answer: </a:t>
            </a:r>
            <a:r>
              <a:rPr sz="4200" spc="-5" dirty="0">
                <a:latin typeface="Gill Sans MT"/>
                <a:cs typeface="Gill Sans MT"/>
              </a:rPr>
              <a:t>divides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similar	</a:t>
            </a:r>
            <a:r>
              <a:rPr sz="4200" spc="-130" dirty="0">
                <a:latin typeface="Gill Sans MT"/>
                <a:cs typeface="Gill Sans MT"/>
              </a:rPr>
              <a:t>way,</a:t>
            </a:r>
            <a:r>
              <a:rPr sz="4200" spc="-5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but  </a:t>
            </a:r>
            <a:r>
              <a:rPr sz="4200" spc="-5" dirty="0">
                <a:latin typeface="Gill Sans MT"/>
                <a:cs typeface="Gill Sans MT"/>
              </a:rPr>
              <a:t>truncates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</a:t>
            </a:r>
            <a:endParaRPr sz="4200">
              <a:latin typeface="Gill Sans MT"/>
              <a:cs typeface="Gill Sans MT"/>
            </a:endParaRPr>
          </a:p>
          <a:p>
            <a:pPr marL="575945" algn="ctr">
              <a:lnSpc>
                <a:spcPct val="100000"/>
              </a:lnSpc>
              <a:spcBef>
                <a:spcPts val="3569"/>
              </a:spcBef>
            </a:pPr>
            <a:r>
              <a:rPr sz="4200" dirty="0">
                <a:latin typeface="Courier New"/>
                <a:cs typeface="Courier New"/>
              </a:rPr>
              <a:t>234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97" y="762000"/>
            <a:ext cx="67316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 </a:t>
            </a:r>
            <a:r>
              <a:rPr dirty="0"/>
              <a:t>Right</a:t>
            </a:r>
            <a:r>
              <a:rPr spc="-1140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4178300"/>
            <a:ext cx="9192895" cy="2291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13462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dirty="0">
                <a:latin typeface="Gill Sans MT"/>
                <a:cs typeface="Gill Sans MT"/>
              </a:rPr>
              <a:t>If shifting </a:t>
            </a:r>
            <a:r>
              <a:rPr sz="4200" spc="-5" dirty="0">
                <a:latin typeface="Gill Sans MT"/>
                <a:cs typeface="Gill Sans MT"/>
              </a:rPr>
              <a:t>left multiplies,</a:t>
            </a:r>
            <a:r>
              <a:rPr sz="4200" spc="-8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  </a:t>
            </a:r>
            <a:r>
              <a:rPr sz="4200" dirty="0">
                <a:latin typeface="Gill Sans MT"/>
                <a:cs typeface="Gill Sans MT"/>
              </a:rPr>
              <a:t>does shift right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do?</a:t>
            </a:r>
            <a:endParaRPr sz="420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85900" algn="l"/>
                <a:tab pos="5908675" algn="l"/>
                <a:tab pos="7463155" algn="l"/>
              </a:tabLst>
            </a:pPr>
            <a:r>
              <a:rPr sz="4200" spc="5" dirty="0">
                <a:latin typeface="Gill Sans MT"/>
                <a:cs typeface="Gill Sans MT"/>
              </a:rPr>
              <a:t>Answer: </a:t>
            </a:r>
            <a:r>
              <a:rPr sz="4200" spc="-5" dirty="0">
                <a:latin typeface="Gill Sans MT"/>
                <a:cs typeface="Gill Sans MT"/>
              </a:rPr>
              <a:t>divides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similar	</a:t>
            </a:r>
            <a:r>
              <a:rPr sz="4200" spc="-130" dirty="0">
                <a:latin typeface="Gill Sans MT"/>
                <a:cs typeface="Gill Sans MT"/>
              </a:rPr>
              <a:t>way,</a:t>
            </a:r>
            <a:r>
              <a:rPr sz="4200" spc="-5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but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6100" y="6183629"/>
            <a:ext cx="5017770" cy="224790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4200" spc="-5" dirty="0">
                <a:latin typeface="Gill Sans MT"/>
                <a:cs typeface="Gill Sans MT"/>
              </a:rPr>
              <a:t>truncates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</a:t>
            </a:r>
            <a:endParaRPr sz="4200">
              <a:latin typeface="Gill Sans MT"/>
              <a:cs typeface="Gill Sans MT"/>
            </a:endParaRPr>
          </a:p>
          <a:p>
            <a:pPr marL="1804035">
              <a:lnSpc>
                <a:spcPts val="4920"/>
              </a:lnSpc>
              <a:spcBef>
                <a:spcPts val="1310"/>
              </a:spcBef>
            </a:pPr>
            <a:r>
              <a:rPr sz="4200" spc="-5" dirty="0">
                <a:latin typeface="Courier New"/>
                <a:cs typeface="Courier New"/>
              </a:rPr>
              <a:t>234 &gt;&gt;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180403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23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814" y="215900"/>
            <a:ext cx="8195309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86405" marR="5080" indent="-2974340">
              <a:lnSpc>
                <a:spcPts val="9600"/>
              </a:lnSpc>
              <a:spcBef>
                <a:spcPts val="819"/>
              </a:spcBef>
              <a:tabLst>
                <a:tab pos="2127885" algn="l"/>
              </a:tabLst>
            </a:pPr>
            <a:r>
              <a:rPr spc="-480" dirty="0"/>
              <a:t>Two	</a:t>
            </a:r>
            <a:r>
              <a:rPr spc="-30" dirty="0"/>
              <a:t>Forms </a:t>
            </a:r>
            <a:r>
              <a:rPr dirty="0"/>
              <a:t>of</a:t>
            </a:r>
            <a:r>
              <a:rPr spc="-45" dirty="0"/>
              <a:t> </a:t>
            </a:r>
            <a:r>
              <a:rPr spc="-5" dirty="0"/>
              <a:t>Shift  </a:t>
            </a:r>
            <a:r>
              <a:rPr dirty="0"/>
              <a:t>Right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0" y="4013200"/>
            <a:ext cx="10044430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  <a:tab pos="3656329" algn="l"/>
              </a:tabLst>
            </a:pPr>
            <a:r>
              <a:rPr sz="4200" dirty="0">
                <a:latin typeface="Gill Sans MT"/>
                <a:cs typeface="Gill Sans MT"/>
              </a:rPr>
              <a:t>Subbing</a:t>
            </a:r>
            <a:r>
              <a:rPr sz="4200" spc="-5" dirty="0">
                <a:latin typeface="Gill Sans MT"/>
                <a:cs typeface="Gill Sans MT"/>
              </a:rPr>
              <a:t> in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30" dirty="0">
                <a:latin typeface="Gill Sans MT"/>
                <a:cs typeface="Gill Sans MT"/>
              </a:rPr>
              <a:t>makes</a:t>
            </a:r>
            <a:r>
              <a:rPr sz="4200" spc="-5" dirty="0">
                <a:latin typeface="Gill Sans MT"/>
                <a:cs typeface="Gill Sans MT"/>
              </a:rPr>
              <a:t> sense</a:t>
            </a:r>
            <a:endParaRPr sz="420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47700" algn="l"/>
              </a:tabLst>
            </a:pPr>
            <a:r>
              <a:rPr sz="4200" spc="-5" dirty="0">
                <a:latin typeface="Gill Sans MT"/>
                <a:cs typeface="Gill Sans MT"/>
              </a:rPr>
              <a:t>What about </a:t>
            </a:r>
            <a:r>
              <a:rPr sz="4200" dirty="0">
                <a:latin typeface="Gill Sans MT"/>
                <a:cs typeface="Gill Sans MT"/>
              </a:rPr>
              <a:t>subbing </a:t>
            </a:r>
            <a:r>
              <a:rPr sz="4200" spc="-5" dirty="0">
                <a:latin typeface="Gill Sans MT"/>
                <a:cs typeface="Gill Sans MT"/>
              </a:rPr>
              <a:t>in the leftmost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bit?</a:t>
            </a:r>
            <a:endParaRPr sz="4200">
              <a:latin typeface="Gill Sans MT"/>
              <a:cs typeface="Gill Sans MT"/>
            </a:endParaRPr>
          </a:p>
          <a:p>
            <a:pPr marL="1536700" marR="43180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36700" algn="l"/>
                <a:tab pos="3592195" algn="l"/>
                <a:tab pos="4062729" algn="l"/>
                <a:tab pos="4977130" algn="l"/>
              </a:tabLst>
            </a:pP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5" dirty="0">
                <a:latin typeface="Gill Sans MT"/>
                <a:cs typeface="Gill Sans MT"/>
              </a:rPr>
              <a:t>why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called </a:t>
            </a:r>
            <a:r>
              <a:rPr sz="4200" dirty="0">
                <a:latin typeface="Gill Sans MT"/>
                <a:cs typeface="Gill Sans MT"/>
              </a:rPr>
              <a:t>“arithmetic”</a:t>
            </a:r>
            <a:r>
              <a:rPr sz="4200" spc="-509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shift  right?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00">
              <a:latin typeface="Times New Roman"/>
              <a:cs typeface="Times New Roman"/>
            </a:endParaRPr>
          </a:p>
          <a:p>
            <a:pPr marL="125031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1100 (arithmetic)&gt;&gt;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125031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088" y="762000"/>
            <a:ext cx="69723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Answer...Sort</a:t>
            </a:r>
            <a:r>
              <a:rPr spc="-90" dirty="0"/>
              <a:t> </a:t>
            </a:r>
            <a:r>
              <a:rPr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359260"/>
            <a:ext cx="10363200" cy="25622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2927350" algn="l"/>
                <a:tab pos="3055620" algn="l"/>
                <a:tab pos="4120515" algn="l"/>
                <a:tab pos="4248785" algn="l"/>
                <a:tab pos="4591050" algn="l"/>
                <a:tab pos="4718685" algn="l"/>
                <a:tab pos="6255385" algn="l"/>
                <a:tab pos="7531734" algn="l"/>
              </a:tabLst>
            </a:pPr>
            <a:r>
              <a:rPr sz="4200" dirty="0">
                <a:latin typeface="Gill Sans MT"/>
                <a:cs typeface="Gill Sans MT"/>
              </a:rPr>
              <a:t>Arithmetic		</a:t>
            </a:r>
            <a:r>
              <a:rPr sz="4200" spc="-15" dirty="0">
                <a:latin typeface="Gill Sans MT"/>
                <a:cs typeface="Gill Sans MT"/>
              </a:rPr>
              <a:t>form		</a:t>
            </a:r>
            <a:r>
              <a:rPr sz="4200" spc="-5" dirty="0">
                <a:latin typeface="Gill Sans MT"/>
                <a:cs typeface="Gill Sans MT"/>
              </a:rPr>
              <a:t>is		intended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 </a:t>
            </a:r>
            <a:r>
              <a:rPr sz="4200" i="1" spc="-5" dirty="0">
                <a:latin typeface="Gill Sans MT"/>
                <a:cs typeface="Gill Sans MT"/>
              </a:rPr>
              <a:t>two</a:t>
            </a:r>
            <a:r>
              <a:rPr lang="en-US" sz="4200" i="1" spc="-5" dirty="0">
                <a:latin typeface="Gill Sans MT"/>
                <a:cs typeface="Gill Sans MT"/>
              </a:rPr>
              <a:t>'</a:t>
            </a:r>
            <a:r>
              <a:rPr sz="4200" i="1" spc="-5" dirty="0">
                <a:latin typeface="Gill Sans MT"/>
                <a:cs typeface="Gill Sans MT"/>
              </a:rPr>
              <a:t>s</a:t>
            </a:r>
            <a:r>
              <a:rPr sz="4200" i="1" spc="1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complement</a:t>
            </a:r>
            <a:r>
              <a:rPr sz="4200" spc="-5" dirty="0">
                <a:latin typeface="Gill Sans MT"/>
                <a:cs typeface="Gill Sans MT"/>
              </a:rPr>
              <a:t>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whereas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non-  </a:t>
            </a:r>
            <a:r>
              <a:rPr sz="4200" dirty="0">
                <a:latin typeface="Gill Sans MT"/>
                <a:cs typeface="Gill Sans MT"/>
              </a:rPr>
              <a:t>arithmetic	</a:t>
            </a:r>
            <a:r>
              <a:rPr sz="4200" spc="-15" dirty="0">
                <a:latin typeface="Gill Sans MT"/>
                <a:cs typeface="Gill Sans MT"/>
              </a:rPr>
              <a:t>form	</a:t>
            </a:r>
            <a:r>
              <a:rPr sz="4200" spc="-5" dirty="0">
                <a:latin typeface="Gill Sans MT"/>
                <a:cs typeface="Gill Sans MT"/>
              </a:rPr>
              <a:t>is	intended </a:t>
            </a:r>
            <a:r>
              <a:rPr sz="4200" spc="-15" dirty="0">
                <a:latin typeface="Gill Sans MT"/>
                <a:cs typeface="Gill Sans MT"/>
              </a:rPr>
              <a:t>for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unsigned 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354" y="4165600"/>
            <a:ext cx="82181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095" algn="l"/>
              </a:tabLst>
            </a:pPr>
            <a:r>
              <a:rPr spc="-360" dirty="0"/>
              <a:t>Twos	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150" y="762000"/>
            <a:ext cx="36550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210" dirty="0"/>
              <a:t>r</a:t>
            </a:r>
            <a:r>
              <a:rPr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703435" cy="2837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2129790" algn="l"/>
                <a:tab pos="6092825" algn="l"/>
                <a:tab pos="681291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15" dirty="0">
                <a:latin typeface="Gill Sans MT"/>
                <a:cs typeface="Gill Sans MT"/>
              </a:rPr>
              <a:t>representation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	</a:t>
            </a:r>
            <a:r>
              <a:rPr sz="4200" spc="-5" dirty="0">
                <a:latin typeface="Gill Sans MT"/>
                <a:cs typeface="Gill Sans MT"/>
              </a:rPr>
              <a:t>far	</a:t>
            </a:r>
            <a:r>
              <a:rPr sz="4200" spc="-30" dirty="0">
                <a:latin typeface="Gill Sans MT"/>
                <a:cs typeface="Gill Sans MT"/>
              </a:rPr>
              <a:t>makes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easy 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20" dirty="0">
                <a:latin typeface="Gill Sans MT"/>
                <a:cs typeface="Gill Sans MT"/>
              </a:rPr>
              <a:t>represent </a:t>
            </a:r>
            <a:r>
              <a:rPr sz="4200" spc="-15" dirty="0">
                <a:latin typeface="Gill Sans MT"/>
                <a:cs typeface="Gill Sans MT"/>
              </a:rPr>
              <a:t>positive </a:t>
            </a:r>
            <a:r>
              <a:rPr sz="4200" spc="-10" dirty="0">
                <a:latin typeface="Gill Sans MT"/>
                <a:cs typeface="Gill Sans MT"/>
              </a:rPr>
              <a:t>numbers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30" dirty="0">
                <a:latin typeface="Gill Sans MT"/>
                <a:cs typeface="Gill Sans MT"/>
              </a:rPr>
              <a:t>zero</a:t>
            </a:r>
            <a:endParaRPr sz="4200">
              <a:latin typeface="Gill Sans MT"/>
              <a:cs typeface="Gill Sans MT"/>
            </a:endParaRPr>
          </a:p>
          <a:p>
            <a:pPr marL="609600" marR="1466215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15" dirty="0">
                <a:latin typeface="Gill Sans MT"/>
                <a:cs typeface="Gill Sans MT"/>
              </a:rPr>
              <a:t>Question:What </a:t>
            </a:r>
            <a:r>
              <a:rPr sz="4200" spc="-5" dirty="0">
                <a:latin typeface="Gill Sans MT"/>
                <a:cs typeface="Gill Sans MT"/>
              </a:rPr>
              <a:t>about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representing  negative</a:t>
            </a:r>
            <a:r>
              <a:rPr sz="4200" spc="-10" dirty="0">
                <a:latin typeface="Gill Sans MT"/>
                <a:cs typeface="Gill Sans MT"/>
              </a:rPr>
              <a:t> numbers?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354" y="762000"/>
            <a:ext cx="82181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095" algn="l"/>
              </a:tabLst>
            </a:pPr>
            <a:r>
              <a:rPr spc="-360" dirty="0"/>
              <a:t>Twos	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165600"/>
            <a:ext cx="10094595" cy="2875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720850" algn="l"/>
              </a:tabLst>
            </a:pPr>
            <a:r>
              <a:rPr sz="4200" spc="-145" dirty="0">
                <a:latin typeface="Gill Sans MT"/>
                <a:cs typeface="Gill Sans MT"/>
              </a:rPr>
              <a:t>Way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20" dirty="0">
                <a:latin typeface="Gill Sans MT"/>
                <a:cs typeface="Gill Sans MT"/>
              </a:rPr>
              <a:t>represent </a:t>
            </a:r>
            <a:r>
              <a:rPr sz="4200" spc="-15" dirty="0">
                <a:latin typeface="Gill Sans MT"/>
                <a:cs typeface="Gill Sans MT"/>
              </a:rPr>
              <a:t>positive </a:t>
            </a:r>
            <a:r>
              <a:rPr sz="4200" spc="-5" dirty="0">
                <a:latin typeface="Gill Sans MT"/>
                <a:cs typeface="Gill Sans MT"/>
              </a:rPr>
              <a:t>integers,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negative  </a:t>
            </a:r>
            <a:r>
              <a:rPr sz="4200" spc="-5" dirty="0">
                <a:latin typeface="Gill Sans MT"/>
                <a:cs typeface="Gill Sans MT"/>
              </a:rPr>
              <a:t>integers,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zero</a:t>
            </a:r>
            <a:endParaRPr sz="4200" dirty="0">
              <a:latin typeface="Gill Sans MT"/>
              <a:cs typeface="Gill Sans MT"/>
            </a:endParaRPr>
          </a:p>
          <a:p>
            <a:pPr marL="609600" marR="249554" indent="-571500">
              <a:lnSpc>
                <a:spcPct val="103200"/>
              </a:lnSpc>
              <a:spcBef>
                <a:spcPts val="1955"/>
              </a:spcBef>
              <a:buSzPct val="170238"/>
              <a:buChar char="•"/>
              <a:tabLst>
                <a:tab pos="609600" algn="l"/>
                <a:tab pos="1024255" algn="l"/>
                <a:tab pos="1962785" algn="l"/>
                <a:tab pos="4685030" algn="l"/>
                <a:tab pos="6589395" algn="l"/>
                <a:tab pos="8086090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in 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most</a:t>
            </a:r>
            <a:r>
              <a:rPr sz="4200" i="1" spc="5" dirty="0">
                <a:latin typeface="Gill Sans MT"/>
                <a:cs typeface="Gill Sans MT"/>
              </a:rPr>
              <a:t> significant	</a:t>
            </a:r>
            <a:r>
              <a:rPr sz="4200" i="1" spc="-5" dirty="0">
                <a:latin typeface="Gill Sans MT"/>
                <a:cs typeface="Gill Sans MT"/>
              </a:rPr>
              <a:t>bit </a:t>
            </a:r>
            <a:r>
              <a:rPr sz="4200" spc="-10" dirty="0">
                <a:latin typeface="Gill Sans MT"/>
                <a:cs typeface="Gill Sans MT"/>
              </a:rPr>
              <a:t>(generally  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eftm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class</a:t>
            </a:r>
            <a:r>
              <a:rPr sz="4200" spc="-5" dirty="0">
                <a:latin typeface="Gill Sans MT"/>
                <a:cs typeface="Gill Sans MT"/>
              </a:rPr>
              <a:t>)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</a:t>
            </a: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ati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8319134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7083425" algn="l"/>
              </a:tabLst>
            </a:pP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mple: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dirty="0">
                <a:latin typeface="Gill Sans MT"/>
                <a:cs typeface="Gill Sans MT"/>
              </a:rPr>
              <a:t>5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decim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os  </a:t>
            </a:r>
            <a:r>
              <a:rPr sz="4200" spc="-5" dirty="0">
                <a:latin typeface="Gill Sans MT"/>
                <a:cs typeface="Gill Sans MT"/>
              </a:rPr>
              <a:t>complement)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991090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165163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7108825" algn="l"/>
              </a:tabLst>
            </a:pP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mple: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dirty="0">
                <a:latin typeface="Gill Sans MT"/>
                <a:cs typeface="Gill Sans MT"/>
              </a:rPr>
              <a:t>5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decim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os  </a:t>
            </a:r>
            <a:r>
              <a:rPr sz="4200" spc="-5" dirty="0">
                <a:latin typeface="Gill Sans MT"/>
                <a:cs typeface="Gill Sans MT"/>
              </a:rPr>
              <a:t>complement)</a:t>
            </a:r>
            <a:endParaRPr sz="4200" dirty="0">
              <a:latin typeface="Gill Sans MT"/>
              <a:cs typeface="Gill Sans MT"/>
            </a:endParaRPr>
          </a:p>
          <a:p>
            <a:pPr marL="609600" marR="304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First, </a:t>
            </a:r>
            <a:r>
              <a:rPr sz="4200" spc="-15" dirty="0">
                <a:latin typeface="Gill Sans MT"/>
                <a:cs typeface="Gill Sans MT"/>
              </a:rPr>
              <a:t>convert </a:t>
            </a:r>
            <a:r>
              <a:rPr sz="4200" spc="-5" dirty="0">
                <a:latin typeface="Gill Sans MT"/>
                <a:cs typeface="Gill Sans MT"/>
              </a:rPr>
              <a:t>the magnitude </a:t>
            </a:r>
            <a:r>
              <a:rPr sz="4200" dirty="0">
                <a:latin typeface="Gill Sans MT"/>
                <a:cs typeface="Gill Sans MT"/>
              </a:rPr>
              <a:t>to an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unsigned  </a:t>
            </a:r>
            <a:r>
              <a:rPr sz="4200" spc="-15" dirty="0">
                <a:latin typeface="Gill Sans MT"/>
                <a:cs typeface="Gill Sans MT"/>
              </a:rPr>
              <a:t>representation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991090" cy="389762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165163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7108825" algn="l"/>
              </a:tabLst>
            </a:pP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mple: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dirty="0">
                <a:latin typeface="Gill Sans MT"/>
                <a:cs typeface="Gill Sans MT"/>
              </a:rPr>
              <a:t>5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decim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os  </a:t>
            </a:r>
            <a:r>
              <a:rPr sz="4200" spc="-5" dirty="0">
                <a:latin typeface="Gill Sans MT"/>
                <a:cs typeface="Gill Sans MT"/>
              </a:rPr>
              <a:t>complement)</a:t>
            </a:r>
            <a:endParaRPr sz="4200">
              <a:latin typeface="Gill Sans MT"/>
              <a:cs typeface="Gill Sans MT"/>
            </a:endParaRPr>
          </a:p>
          <a:p>
            <a:pPr marL="609600" marR="304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First, </a:t>
            </a:r>
            <a:r>
              <a:rPr sz="4200" spc="-15" dirty="0">
                <a:latin typeface="Gill Sans MT"/>
                <a:cs typeface="Gill Sans MT"/>
              </a:rPr>
              <a:t>convert </a:t>
            </a:r>
            <a:r>
              <a:rPr sz="4200" spc="-5" dirty="0">
                <a:latin typeface="Gill Sans MT"/>
                <a:cs typeface="Gill Sans MT"/>
              </a:rPr>
              <a:t>the magnitude </a:t>
            </a:r>
            <a:r>
              <a:rPr sz="4200" dirty="0">
                <a:latin typeface="Gill Sans MT"/>
                <a:cs typeface="Gill Sans MT"/>
              </a:rPr>
              <a:t>to an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unsigned  </a:t>
            </a:r>
            <a:r>
              <a:rPr sz="4200" spc="-15" dirty="0">
                <a:latin typeface="Gill Sans MT"/>
                <a:cs typeface="Gill Sans MT"/>
              </a:rPr>
              <a:t>representation</a:t>
            </a:r>
            <a:endParaRPr sz="4200">
              <a:latin typeface="Gill Sans MT"/>
              <a:cs typeface="Gill Sans MT"/>
            </a:endParaRPr>
          </a:p>
          <a:p>
            <a:pPr marR="189230" algn="ctr">
              <a:lnSpc>
                <a:spcPct val="100000"/>
              </a:lnSpc>
              <a:spcBef>
                <a:spcPts val="3170"/>
              </a:spcBef>
            </a:pPr>
            <a:r>
              <a:rPr sz="4200" dirty="0">
                <a:latin typeface="Courier New"/>
                <a:cs typeface="Courier New"/>
              </a:rPr>
              <a:t>5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(decimal) </a:t>
            </a:r>
            <a:r>
              <a:rPr sz="4200" dirty="0">
                <a:latin typeface="Gill Sans MT"/>
                <a:cs typeface="Gill Sans MT"/>
              </a:rPr>
              <a:t>=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0101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(binary)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335" y="4165600"/>
            <a:ext cx="8356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Bitwise</a:t>
            </a:r>
            <a:r>
              <a:rPr spc="-4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8378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Gill Sans MT"/>
                <a:cs typeface="Gill Sans MT"/>
              </a:rPr>
              <a:t>Then, </a:t>
            </a:r>
            <a:r>
              <a:rPr sz="4200" spc="-35" dirty="0">
                <a:latin typeface="Gill Sans MT"/>
                <a:cs typeface="Gill Sans MT"/>
              </a:rPr>
              <a:t>take </a:t>
            </a:r>
            <a:r>
              <a:rPr sz="4200" spc="-5" dirty="0">
                <a:latin typeface="Gill Sans MT"/>
                <a:cs typeface="Gill Sans MT"/>
              </a:rPr>
              <a:t>the bits,</a:t>
            </a:r>
            <a:r>
              <a:rPr sz="4200" spc="-869" dirty="0">
                <a:latin typeface="Gill Sans MT"/>
                <a:cs typeface="Gill Sans MT"/>
              </a:rPr>
              <a:t> </a:t>
            </a:r>
            <a:r>
              <a:rPr lang="en-US" sz="4200" spc="-869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negate </a:t>
            </a:r>
            <a:r>
              <a:rPr sz="4200" dirty="0">
                <a:latin typeface="Gill Sans MT"/>
                <a:cs typeface="Gill Sans MT"/>
              </a:rPr>
              <a:t>them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8378825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Gill Sans MT"/>
                <a:cs typeface="Gill Sans MT"/>
              </a:rPr>
              <a:t>Then, </a:t>
            </a:r>
            <a:r>
              <a:rPr sz="4200" spc="-35" dirty="0">
                <a:latin typeface="Gill Sans MT"/>
                <a:cs typeface="Gill Sans MT"/>
              </a:rPr>
              <a:t>take </a:t>
            </a:r>
            <a:r>
              <a:rPr sz="4200" spc="-5" dirty="0">
                <a:latin typeface="Gill Sans MT"/>
                <a:cs typeface="Gill Sans MT"/>
              </a:rPr>
              <a:t>the bits,</a:t>
            </a:r>
            <a:r>
              <a:rPr sz="4200" spc="-869" dirty="0">
                <a:latin typeface="Gill Sans MT"/>
                <a:cs typeface="Gill Sans MT"/>
              </a:rPr>
              <a:t> </a:t>
            </a:r>
            <a:r>
              <a:rPr lang="en-US" sz="4200" spc="-869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negate </a:t>
            </a:r>
            <a:r>
              <a:rPr sz="4200" dirty="0">
                <a:latin typeface="Gill Sans MT"/>
                <a:cs typeface="Gill Sans MT"/>
              </a:rPr>
              <a:t>them</a:t>
            </a:r>
          </a:p>
          <a:p>
            <a:pPr marL="1349375" algn="ctr">
              <a:lnSpc>
                <a:spcPct val="100000"/>
              </a:lnSpc>
              <a:spcBef>
                <a:spcPts val="496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932679"/>
            <a:ext cx="8378825" cy="2598147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66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Gill Sans MT"/>
                <a:cs typeface="Gill Sans MT"/>
              </a:rPr>
              <a:t>Then, </a:t>
            </a:r>
            <a:r>
              <a:rPr sz="4200" spc="-35" dirty="0">
                <a:latin typeface="Gill Sans MT"/>
                <a:cs typeface="Gill Sans MT"/>
              </a:rPr>
              <a:t>take </a:t>
            </a:r>
            <a:r>
              <a:rPr sz="4200" spc="-5" dirty="0">
                <a:latin typeface="Gill Sans MT"/>
                <a:cs typeface="Gill Sans MT"/>
              </a:rPr>
              <a:t>the bits,</a:t>
            </a:r>
            <a:r>
              <a:rPr sz="4200" spc="-869" dirty="0">
                <a:latin typeface="Gill Sans MT"/>
                <a:cs typeface="Gill Sans MT"/>
              </a:rPr>
              <a:t> </a:t>
            </a:r>
            <a:r>
              <a:rPr lang="en-US" sz="4200" spc="-869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negate </a:t>
            </a:r>
            <a:r>
              <a:rPr sz="4200" dirty="0">
                <a:latin typeface="Gill Sans MT"/>
                <a:cs typeface="Gill Sans MT"/>
              </a:rPr>
              <a:t>them</a:t>
            </a:r>
          </a:p>
          <a:p>
            <a:pPr marL="4258945" marR="2191385" indent="-320675">
              <a:lnSpc>
                <a:spcPts val="4800"/>
              </a:lnSpc>
              <a:spcBef>
                <a:spcPts val="2920"/>
              </a:spcBef>
            </a:pPr>
            <a:r>
              <a:rPr sz="4200" spc="-5" dirty="0">
                <a:latin typeface="Courier New"/>
                <a:cs typeface="Courier New"/>
              </a:rPr>
              <a:t>~0101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  1010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3937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990850" algn="l"/>
              </a:tabLst>
            </a:pPr>
            <a:r>
              <a:rPr sz="4200" spc="-5" dirty="0">
                <a:latin typeface="Gill Sans MT"/>
                <a:cs typeface="Gill Sans MT"/>
              </a:rPr>
              <a:t>Fi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al</a:t>
            </a:r>
            <a:r>
              <a:rPr sz="4200" spc="-45" dirty="0">
                <a:latin typeface="Gill Sans MT"/>
                <a:cs typeface="Gill Sans MT"/>
              </a:rPr>
              <a:t>l</a:t>
            </a:r>
            <a:r>
              <a:rPr sz="4200" spc="-340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lang="en-US"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	one: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894579"/>
            <a:ext cx="5522595" cy="2032000"/>
          </a:xfrm>
          <a:prstGeom prst="rect">
            <a:avLst/>
          </a:prstGeom>
        </p:spPr>
        <p:txBody>
          <a:bodyPr vert="horz" wrap="square" lIns="0" tIns="3759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960"/>
              </a:spcBef>
              <a:buSzPct val="170238"/>
              <a:buChar char="•"/>
              <a:tabLst>
                <a:tab pos="584200" algn="l"/>
                <a:tab pos="2990850" algn="l"/>
              </a:tabLst>
            </a:pPr>
            <a:r>
              <a:rPr sz="4200" spc="-55" dirty="0">
                <a:latin typeface="Gill Sans MT"/>
                <a:cs typeface="Gill Sans MT"/>
              </a:rPr>
              <a:t>Finally,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dirty="0">
                <a:latin typeface="Gill Sans MT"/>
                <a:cs typeface="Gill Sans MT"/>
              </a:rPr>
              <a:t>one:</a:t>
            </a:r>
          </a:p>
          <a:p>
            <a:pPr marR="5080" algn="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Courier New"/>
                <a:cs typeface="Courier New"/>
              </a:rPr>
              <a:t>1010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95475" marR="5080" indent="-745490">
              <a:lnSpc>
                <a:spcPts val="9600"/>
              </a:lnSpc>
              <a:spcBef>
                <a:spcPts val="819"/>
              </a:spcBef>
            </a:pPr>
            <a:r>
              <a:rPr spc="-5" dirty="0"/>
              <a:t>Decimal to</a:t>
            </a:r>
            <a:r>
              <a:rPr spc="-1110" dirty="0"/>
              <a:t> </a:t>
            </a:r>
            <a:r>
              <a:rPr spc="-360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5199379"/>
            <a:ext cx="7442834" cy="2032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560"/>
              </a:spcBef>
              <a:buSzPct val="170238"/>
              <a:buChar char="•"/>
              <a:tabLst>
                <a:tab pos="584200" algn="l"/>
                <a:tab pos="2990850" algn="l"/>
              </a:tabLst>
            </a:pPr>
            <a:r>
              <a:rPr sz="4200" spc="-55" dirty="0">
                <a:latin typeface="Gill Sans MT"/>
                <a:cs typeface="Gill Sans MT"/>
              </a:rPr>
              <a:t>Finally,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dirty="0">
                <a:latin typeface="Gill Sans MT"/>
                <a:cs typeface="Gill Sans MT"/>
              </a:rPr>
              <a:t>one:</a:t>
            </a:r>
          </a:p>
          <a:p>
            <a:pPr marL="4229100">
              <a:lnSpc>
                <a:spcPts val="492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1010 </a:t>
            </a:r>
            <a:r>
              <a:rPr sz="4200" dirty="0">
                <a:latin typeface="Courier New"/>
                <a:cs typeface="Courier New"/>
              </a:rPr>
              <a:t>+ 1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</a:p>
          <a:p>
            <a:pPr marL="42291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1011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66720" marR="5080" indent="-2954655">
              <a:lnSpc>
                <a:spcPts val="9600"/>
              </a:lnSpc>
              <a:spcBef>
                <a:spcPts val="819"/>
              </a:spcBef>
              <a:tabLst>
                <a:tab pos="2538095" algn="l"/>
              </a:tabLst>
            </a:pPr>
            <a:r>
              <a:rPr spc="-360" dirty="0"/>
              <a:t>Twos	</a:t>
            </a:r>
            <a:r>
              <a:rPr spc="-5" dirty="0"/>
              <a:t>Complement</a:t>
            </a:r>
            <a:r>
              <a:rPr spc="-85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272270" cy="13054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1870710" algn="l"/>
              </a:tabLst>
            </a:pPr>
            <a:r>
              <a:rPr sz="4200" spc="-5" dirty="0">
                <a:latin typeface="Gill Sans MT"/>
                <a:cs typeface="Gill Sans MT"/>
              </a:rPr>
              <a:t>Same	operation: negate the bits,</a:t>
            </a:r>
            <a:r>
              <a:rPr sz="4200" spc="-855" dirty="0">
                <a:latin typeface="Gill Sans MT"/>
                <a:cs typeface="Gill Sans MT"/>
              </a:rPr>
              <a:t> </a:t>
            </a:r>
            <a:r>
              <a:rPr lang="en-US" sz="4200" spc="-8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dirty="0">
                <a:latin typeface="Gill Sans MT"/>
                <a:cs typeface="Gill Sans MT"/>
              </a:rPr>
              <a:t>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66720" marR="5080" indent="-2954655">
              <a:lnSpc>
                <a:spcPts val="9600"/>
              </a:lnSpc>
              <a:spcBef>
                <a:spcPts val="819"/>
              </a:spcBef>
              <a:tabLst>
                <a:tab pos="2538095" algn="l"/>
              </a:tabLst>
            </a:pPr>
            <a:r>
              <a:rPr spc="-360" dirty="0"/>
              <a:t>Twos	</a:t>
            </a:r>
            <a:r>
              <a:rPr spc="-5" dirty="0"/>
              <a:t>Complement</a:t>
            </a:r>
            <a:r>
              <a:rPr spc="-85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272270" cy="2405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1870710" algn="l"/>
              </a:tabLst>
            </a:pPr>
            <a:r>
              <a:rPr sz="4200" spc="-5" dirty="0">
                <a:latin typeface="Gill Sans MT"/>
                <a:cs typeface="Gill Sans MT"/>
              </a:rPr>
              <a:t>Same	operation: negate the bits,</a:t>
            </a:r>
            <a:r>
              <a:rPr sz="4200" spc="-855" dirty="0">
                <a:latin typeface="Gill Sans MT"/>
                <a:cs typeface="Gill Sans MT"/>
              </a:rPr>
              <a:t> </a:t>
            </a:r>
            <a:r>
              <a:rPr lang="en-US" sz="4200" spc="-8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dirty="0">
                <a:latin typeface="Gill Sans MT"/>
                <a:cs typeface="Gill Sans MT"/>
              </a:rPr>
              <a:t>one</a:t>
            </a:r>
          </a:p>
          <a:p>
            <a:pPr marL="466090" algn="ctr">
              <a:lnSpc>
                <a:spcPct val="100000"/>
              </a:lnSpc>
              <a:spcBef>
                <a:spcPts val="3619"/>
              </a:spcBef>
            </a:pPr>
            <a:r>
              <a:rPr sz="4200" dirty="0">
                <a:latin typeface="Courier New"/>
                <a:cs typeface="Courier New"/>
              </a:rPr>
              <a:t>1011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66720" marR="5080" indent="-2954655">
              <a:lnSpc>
                <a:spcPts val="9600"/>
              </a:lnSpc>
              <a:spcBef>
                <a:spcPts val="819"/>
              </a:spcBef>
              <a:tabLst>
                <a:tab pos="2538095" algn="l"/>
              </a:tabLst>
            </a:pPr>
            <a:r>
              <a:rPr spc="-360" dirty="0"/>
              <a:t>Twos	</a:t>
            </a:r>
            <a:r>
              <a:rPr spc="-5" dirty="0"/>
              <a:t>Complement</a:t>
            </a:r>
            <a:r>
              <a:rPr spc="-85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272270" cy="274947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1870710" algn="l"/>
              </a:tabLst>
            </a:pPr>
            <a:r>
              <a:rPr sz="4200" spc="-5" dirty="0">
                <a:latin typeface="Gill Sans MT"/>
                <a:cs typeface="Gill Sans MT"/>
              </a:rPr>
              <a:t>Same	operation: negate the bits,</a:t>
            </a:r>
            <a:r>
              <a:rPr sz="4200" spc="-855" dirty="0">
                <a:latin typeface="Gill Sans MT"/>
                <a:cs typeface="Gill Sans MT"/>
              </a:rPr>
              <a:t> </a:t>
            </a:r>
            <a:r>
              <a:rPr lang="en-US" sz="4200" spc="-85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dirty="0">
                <a:latin typeface="Gill Sans MT"/>
                <a:cs typeface="Gill Sans MT"/>
              </a:rPr>
              <a:t>one</a:t>
            </a:r>
          </a:p>
          <a:p>
            <a:pPr marL="4549140" marR="2794635" indent="-320675">
              <a:lnSpc>
                <a:spcPts val="4800"/>
              </a:lnSpc>
              <a:spcBef>
                <a:spcPts val="1580"/>
              </a:spcBef>
            </a:pPr>
            <a:r>
              <a:rPr sz="4200" spc="-5" dirty="0">
                <a:latin typeface="Courier New"/>
                <a:cs typeface="Courier New"/>
              </a:rPr>
              <a:t>~1011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  0100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66720" marR="5080" indent="-2954655">
              <a:lnSpc>
                <a:spcPts val="9600"/>
              </a:lnSpc>
              <a:spcBef>
                <a:spcPts val="819"/>
              </a:spcBef>
              <a:tabLst>
                <a:tab pos="2538095" algn="l"/>
              </a:tabLst>
            </a:pPr>
            <a:r>
              <a:rPr spc="-360" dirty="0"/>
              <a:t>Twos	</a:t>
            </a:r>
            <a:r>
              <a:rPr spc="-5" dirty="0"/>
              <a:t>Complement</a:t>
            </a:r>
            <a:r>
              <a:rPr spc="-85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372600" cy="2405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1870710" algn="l"/>
              </a:tabLst>
            </a:pPr>
            <a:r>
              <a:rPr sz="4200" spc="-5" dirty="0">
                <a:latin typeface="Gill Sans MT"/>
                <a:cs typeface="Gill Sans MT"/>
              </a:rPr>
              <a:t>Same	operation: negate the bits,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8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dirty="0">
                <a:latin typeface="Gill Sans MT"/>
                <a:cs typeface="Gill Sans MT"/>
              </a:rPr>
              <a:t>one</a:t>
            </a:r>
          </a:p>
          <a:p>
            <a:pPr marL="466090" algn="ctr">
              <a:lnSpc>
                <a:spcPct val="100000"/>
              </a:lnSpc>
              <a:spcBef>
                <a:spcPts val="3619"/>
              </a:spcBef>
            </a:pPr>
            <a:r>
              <a:rPr sz="4200" dirty="0">
                <a:latin typeface="Courier New"/>
                <a:cs typeface="Courier New"/>
              </a:rPr>
              <a:t>0100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30" y="762000"/>
            <a:ext cx="5672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Bitwise</a:t>
            </a:r>
            <a:r>
              <a:rPr spc="-905" dirty="0"/>
              <a:t> </a:t>
            </a:r>
            <a:r>
              <a:rPr spc="-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073400"/>
            <a:ext cx="8705850" cy="4735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22300" marR="177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22300" algn="l"/>
                <a:tab pos="2215515" algn="l"/>
                <a:tab pos="3194050" algn="l"/>
              </a:tabLst>
            </a:pPr>
            <a:r>
              <a:rPr sz="4200" spc="-5" dirty="0">
                <a:latin typeface="Gill Sans MT"/>
                <a:cs typeface="Gill Sans MT"/>
              </a:rPr>
              <a:t>Similar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logical AND (</a:t>
            </a:r>
            <a:r>
              <a:rPr sz="4200" spc="-5" dirty="0">
                <a:latin typeface="Courier New"/>
                <a:cs typeface="Courier New"/>
              </a:rPr>
              <a:t>&amp;&amp;</a:t>
            </a:r>
            <a:r>
              <a:rPr sz="4200" spc="-5" dirty="0">
                <a:latin typeface="Gill Sans MT"/>
                <a:cs typeface="Gill Sans MT"/>
              </a:rPr>
              <a:t>),</a:t>
            </a:r>
            <a:r>
              <a:rPr sz="4200" spc="-900" dirty="0">
                <a:latin typeface="Gill Sans MT"/>
                <a:cs typeface="Gill Sans MT"/>
              </a:rPr>
              <a:t> </a:t>
            </a:r>
            <a:r>
              <a:rPr lang="en-US" sz="4200" spc="-900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except </a:t>
            </a:r>
            <a:r>
              <a:rPr sz="4200" spc="-5" dirty="0">
                <a:latin typeface="Gill Sans MT"/>
                <a:cs typeface="Gill Sans MT"/>
              </a:rPr>
              <a:t>it  </a:t>
            </a:r>
            <a:r>
              <a:rPr sz="4200" spc="-20" dirty="0">
                <a:latin typeface="Gill Sans MT"/>
                <a:cs typeface="Gill Sans MT"/>
              </a:rPr>
              <a:t>works</a:t>
            </a:r>
            <a:r>
              <a:rPr sz="4200" dirty="0">
                <a:latin typeface="Gill Sans MT"/>
                <a:cs typeface="Gill Sans MT"/>
              </a:rPr>
              <a:t> on a	</a:t>
            </a:r>
            <a:r>
              <a:rPr sz="4200" spc="-5" dirty="0">
                <a:latin typeface="Gill Sans MT"/>
                <a:cs typeface="Gill Sans MT"/>
              </a:rPr>
              <a:t>bit-by-bit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manner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622300" algn="l"/>
                <a:tab pos="3335020" algn="l"/>
                <a:tab pos="3710304" algn="l"/>
              </a:tabLst>
            </a:pPr>
            <a:r>
              <a:rPr sz="4200" spc="-5" dirty="0">
                <a:latin typeface="Gill Sans MT"/>
                <a:cs typeface="Gill Sans MT"/>
              </a:rPr>
              <a:t>Denoted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single ampersand: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&amp;</a:t>
            </a:r>
          </a:p>
          <a:p>
            <a:pPr marR="2666365" algn="r">
              <a:lnSpc>
                <a:spcPts val="4920"/>
              </a:lnSpc>
              <a:spcBef>
                <a:spcPts val="4910"/>
              </a:spcBef>
            </a:pPr>
            <a:r>
              <a:rPr sz="4200" spc="-5" dirty="0">
                <a:latin typeface="Courier New"/>
                <a:cs typeface="Courier New"/>
              </a:rPr>
              <a:t>(1001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&amp;</a:t>
            </a:r>
          </a:p>
          <a:p>
            <a:pPr marR="2666365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0101)=</a:t>
            </a:r>
          </a:p>
          <a:p>
            <a:pPr marL="795655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0001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66720" marR="5080" indent="-2954655">
              <a:lnSpc>
                <a:spcPts val="9600"/>
              </a:lnSpc>
              <a:spcBef>
                <a:spcPts val="819"/>
              </a:spcBef>
              <a:tabLst>
                <a:tab pos="2538095" algn="l"/>
              </a:tabLst>
            </a:pPr>
            <a:r>
              <a:rPr spc="-360" dirty="0"/>
              <a:t>Twos	</a:t>
            </a:r>
            <a:r>
              <a:rPr spc="-5" dirty="0"/>
              <a:t>Complement</a:t>
            </a:r>
            <a:r>
              <a:rPr spc="-85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272270" cy="2710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1870710" algn="l"/>
              </a:tabLst>
            </a:pPr>
            <a:r>
              <a:rPr sz="4200" spc="-5" dirty="0">
                <a:latin typeface="Gill Sans MT"/>
                <a:cs typeface="Gill Sans MT"/>
              </a:rPr>
              <a:t>Same	operation: negate the bits,</a:t>
            </a:r>
            <a:r>
              <a:rPr sz="4200" spc="-855" dirty="0">
                <a:latin typeface="Gill Sans MT"/>
                <a:cs typeface="Gill Sans MT"/>
              </a:rPr>
              <a:t> </a:t>
            </a:r>
            <a:r>
              <a:rPr lang="en-US" sz="4200" spc="-85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dirty="0">
                <a:latin typeface="Gill Sans MT"/>
                <a:cs typeface="Gill Sans MT"/>
              </a:rPr>
              <a:t>one</a:t>
            </a:r>
          </a:p>
          <a:p>
            <a:pPr marL="4229100">
              <a:lnSpc>
                <a:spcPts val="4920"/>
              </a:lnSpc>
              <a:spcBef>
                <a:spcPts val="1220"/>
              </a:spcBef>
            </a:pPr>
            <a:r>
              <a:rPr sz="4200" spc="-5" dirty="0">
                <a:latin typeface="Courier New"/>
                <a:cs typeface="Courier New"/>
              </a:rPr>
              <a:t>0100 </a:t>
            </a:r>
            <a:r>
              <a:rPr sz="4200" dirty="0">
                <a:latin typeface="Courier New"/>
                <a:cs typeface="Courier New"/>
              </a:rPr>
              <a:t>+ 1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</a:p>
          <a:p>
            <a:pPr marL="42291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0101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66720" marR="5080" indent="-2954655">
              <a:lnSpc>
                <a:spcPts val="9600"/>
              </a:lnSpc>
              <a:spcBef>
                <a:spcPts val="819"/>
              </a:spcBef>
              <a:tabLst>
                <a:tab pos="2538095" algn="l"/>
              </a:tabLst>
            </a:pPr>
            <a:r>
              <a:rPr spc="-360" dirty="0"/>
              <a:t>Twos	</a:t>
            </a:r>
            <a:r>
              <a:rPr spc="-5" dirty="0"/>
              <a:t>Complement</a:t>
            </a:r>
            <a:r>
              <a:rPr spc="-85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617" y="4953000"/>
            <a:ext cx="10426065" cy="445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737995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1738630" algn="l"/>
                <a:tab pos="3024505" algn="l"/>
              </a:tabLst>
            </a:pPr>
            <a:r>
              <a:rPr sz="4200" spc="-5" dirty="0">
                <a:latin typeface="Gill Sans MT"/>
                <a:cs typeface="Gill Sans MT"/>
              </a:rPr>
              <a:t>Same	operation: negate the bits,</a:t>
            </a:r>
            <a:r>
              <a:rPr sz="4200" spc="-855" dirty="0">
                <a:latin typeface="Gill Sans MT"/>
                <a:cs typeface="Gill Sans MT"/>
              </a:rPr>
              <a:t> </a:t>
            </a:r>
            <a:r>
              <a:rPr lang="en-US" sz="4200" spc="-85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dirty="0">
                <a:latin typeface="Gill Sans MT"/>
                <a:cs typeface="Gill Sans MT"/>
              </a:rPr>
              <a:t>one</a:t>
            </a:r>
          </a:p>
          <a:p>
            <a:pPr marL="5382895">
              <a:lnSpc>
                <a:spcPts val="3740"/>
              </a:lnSpc>
            </a:pPr>
            <a:r>
              <a:rPr sz="4200" spc="-5" dirty="0">
                <a:latin typeface="Courier New"/>
                <a:cs typeface="Courier New"/>
              </a:rPr>
              <a:t>0100 </a:t>
            </a:r>
            <a:r>
              <a:rPr sz="4200" dirty="0">
                <a:latin typeface="Courier New"/>
                <a:cs typeface="Courier New"/>
              </a:rPr>
              <a:t>+ 1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</a:p>
          <a:p>
            <a:pPr marL="53828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0101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</a:p>
          <a:p>
            <a:pPr marL="53828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-5</a:t>
            </a:r>
          </a:p>
          <a:p>
            <a:pPr marL="12700">
              <a:lnSpc>
                <a:spcPts val="4970"/>
              </a:lnSpc>
              <a:spcBef>
                <a:spcPts val="1360"/>
              </a:spcBef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10" dirty="0">
                <a:latin typeface="Gill Sans MT"/>
                <a:cs typeface="Gill Sans MT"/>
              </a:rPr>
              <a:t>started</a:t>
            </a:r>
            <a:r>
              <a:rPr sz="4200" spc="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 dirty="0">
              <a:latin typeface="Gill Sans MT"/>
              <a:cs typeface="Gill Sans MT"/>
            </a:endParaRPr>
          </a:p>
          <a:p>
            <a:pPr marL="33655">
              <a:lnSpc>
                <a:spcPts val="4970"/>
              </a:lnSpc>
            </a:pPr>
            <a:r>
              <a:rPr sz="4200" dirty="0">
                <a:latin typeface="Courier New"/>
                <a:cs typeface="Courier New"/>
              </a:rPr>
              <a:t>1011</a:t>
            </a:r>
            <a:r>
              <a:rPr sz="4200" spc="-143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-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8300" y="7886262"/>
            <a:ext cx="1557655" cy="546735"/>
          </a:xfrm>
          <a:custGeom>
            <a:avLst/>
            <a:gdLst/>
            <a:ahLst/>
            <a:cxnLst/>
            <a:rect l="l" t="t" r="r" b="b"/>
            <a:pathLst>
              <a:path w="1557654" h="546734">
                <a:moveTo>
                  <a:pt x="1557036" y="0"/>
                </a:moveTo>
                <a:lnTo>
                  <a:pt x="1539062" y="6309"/>
                </a:lnTo>
                <a:lnTo>
                  <a:pt x="0" y="54653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0057" y="7827360"/>
            <a:ext cx="186055" cy="158750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0"/>
                </a:moveTo>
                <a:lnTo>
                  <a:pt x="67304" y="65210"/>
                </a:lnTo>
                <a:lnTo>
                  <a:pt x="55519" y="158179"/>
                </a:lnTo>
                <a:lnTo>
                  <a:pt x="185939" y="23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2806" y="762000"/>
            <a:ext cx="36601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2476500"/>
            <a:ext cx="10669905" cy="27419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2537460" algn="l"/>
              </a:tabLst>
            </a:pPr>
            <a:r>
              <a:rPr sz="4200" dirty="0">
                <a:latin typeface="Gill Sans MT"/>
                <a:cs typeface="Gill Sans MT"/>
              </a:rPr>
              <a:t>Modular	</a:t>
            </a:r>
            <a:r>
              <a:rPr sz="4200" spc="5" dirty="0">
                <a:latin typeface="Gill Sans MT"/>
                <a:cs typeface="Gill Sans MT"/>
              </a:rPr>
              <a:t>arithmetic,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spc="-20" dirty="0">
                <a:latin typeface="Gill Sans MT"/>
                <a:cs typeface="Gill Sans MT"/>
              </a:rPr>
              <a:t>convention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5" dirty="0">
                <a:latin typeface="Gill Sans MT"/>
                <a:cs typeface="Gill Sans MT"/>
              </a:rPr>
              <a:t>leading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bit </a:t>
            </a:r>
            <a:r>
              <a:rPr sz="4200" spc="-5" dirty="0">
                <a:latin typeface="Gill Sans MT"/>
                <a:cs typeface="Gill Sans MT"/>
              </a:rPr>
              <a:t>means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450">
              <a:latin typeface="Times New Roman"/>
              <a:cs typeface="Times New Roman"/>
            </a:endParaRPr>
          </a:p>
          <a:p>
            <a:pPr marR="106045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5050" y="54483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2550" y="65786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5050" y="77216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6450" y="85344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4350" y="77216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8750" y="65786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4350" y="54483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7607" y="51396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3655" y="53856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1483" y="61492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6703" y="63969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3085" y="73406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7389" y="76526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25817" y="83820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8616" y="85757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7" y="0"/>
                </a:moveTo>
                <a:lnTo>
                  <a:pt x="0" y="165083"/>
                </a:lnTo>
                <a:lnTo>
                  <a:pt x="185315" y="137031"/>
                </a:lnTo>
                <a:lnTo>
                  <a:pt x="102773" y="92657"/>
                </a:lnTo>
                <a:lnTo>
                  <a:pt x="8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6684" y="84384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7800" y="83794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7040" y="7357832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5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5374" y="72644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4" y="187262"/>
                </a:lnTo>
                <a:lnTo>
                  <a:pt x="60891" y="110001"/>
                </a:lnTo>
                <a:lnTo>
                  <a:pt x="154523" y="106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5000" y="62295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2765" y="61416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1600" y="52039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78858" y="51414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52197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7900" y="5219700"/>
            <a:ext cx="0" cy="2068195"/>
          </a:xfrm>
          <a:custGeom>
            <a:avLst/>
            <a:gdLst/>
            <a:ahLst/>
            <a:cxnLst/>
            <a:rect l="l" t="t" r="r" b="b"/>
            <a:pathLst>
              <a:path h="2068195">
                <a:moveTo>
                  <a:pt x="0" y="0"/>
                </a:moveTo>
                <a:lnTo>
                  <a:pt x="0" y="20677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7277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3200" y="58547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5">
                <a:moveTo>
                  <a:pt x="1715880" y="0"/>
                </a:moveTo>
                <a:lnTo>
                  <a:pt x="1696830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8120" y="57708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3162" y="5854700"/>
            <a:ext cx="188023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7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Gill Sans MT"/>
                <a:cs typeface="Gill Sans MT"/>
              </a:rPr>
              <a:t>Den</a:t>
            </a:r>
            <a:r>
              <a:rPr sz="4200" spc="-5" dirty="0">
                <a:solidFill>
                  <a:srgbClr val="E32400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E32400"/>
                </a:solidFill>
                <a:latin typeface="Gill Sans MT"/>
                <a:cs typeface="Gill Sans MT"/>
              </a:rPr>
              <a:t>tes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770"/>
              </a:lnSpc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2806" y="762000"/>
            <a:ext cx="36601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2476500"/>
            <a:ext cx="106699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537460" algn="l"/>
              </a:tabLst>
            </a:pPr>
            <a:r>
              <a:rPr sz="4200" dirty="0">
                <a:latin typeface="Gill Sans MT"/>
                <a:cs typeface="Gill Sans MT"/>
              </a:rPr>
              <a:t>Modular	</a:t>
            </a:r>
            <a:r>
              <a:rPr sz="4200" spc="5" dirty="0">
                <a:latin typeface="Gill Sans MT"/>
                <a:cs typeface="Gill Sans MT"/>
              </a:rPr>
              <a:t>arithmetic,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spc="-20" dirty="0">
                <a:latin typeface="Gill Sans MT"/>
                <a:cs typeface="Gill Sans MT"/>
              </a:rPr>
              <a:t>convention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0033" y="455295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6450" y="85344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350" y="77216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17607" y="51396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55" y="53856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1483" y="61492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46703" y="63969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3085" y="73406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37389" y="76526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25817" y="83820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8616" y="85757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7" y="0"/>
                </a:moveTo>
                <a:lnTo>
                  <a:pt x="0" y="165083"/>
                </a:lnTo>
                <a:lnTo>
                  <a:pt x="185315" y="137031"/>
                </a:lnTo>
                <a:lnTo>
                  <a:pt x="102773" y="92657"/>
                </a:lnTo>
                <a:lnTo>
                  <a:pt x="8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6684" y="84384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7800" y="83794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7040" y="7357832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5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5374" y="72644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4" y="187262"/>
                </a:lnTo>
                <a:lnTo>
                  <a:pt x="60891" y="110001"/>
                </a:lnTo>
                <a:lnTo>
                  <a:pt x="154523" y="106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5000" y="62295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2765" y="61416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1600" y="52039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78858" y="51414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2197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7900" y="5219700"/>
            <a:ext cx="0" cy="2068195"/>
          </a:xfrm>
          <a:custGeom>
            <a:avLst/>
            <a:gdLst/>
            <a:ahLst/>
            <a:cxnLst/>
            <a:rect l="l" t="t" r="r" b="b"/>
            <a:pathLst>
              <a:path h="2068195">
                <a:moveTo>
                  <a:pt x="0" y="0"/>
                </a:moveTo>
                <a:lnTo>
                  <a:pt x="0" y="20677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7277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3200" y="58547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5">
                <a:moveTo>
                  <a:pt x="1715880" y="0"/>
                </a:moveTo>
                <a:lnTo>
                  <a:pt x="1696830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8120" y="57708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3162" y="5854700"/>
            <a:ext cx="188023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7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Gill Sans MT"/>
                <a:cs typeface="Gill Sans MT"/>
              </a:rPr>
              <a:t>Den</a:t>
            </a:r>
            <a:r>
              <a:rPr sz="4200" spc="-5" dirty="0">
                <a:solidFill>
                  <a:srgbClr val="E32400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E32400"/>
                </a:solidFill>
                <a:latin typeface="Gill Sans MT"/>
                <a:cs typeface="Gill Sans MT"/>
              </a:rPr>
              <a:t>tes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770"/>
              </a:lnSpc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89739" y="5473700"/>
            <a:ext cx="7747634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7585" algn="l"/>
              </a:tabLst>
            </a:pPr>
            <a:r>
              <a:rPr sz="4200" spc="-5" dirty="0">
                <a:latin typeface="Gill Sans MT"/>
                <a:cs typeface="Gill Sans MT"/>
              </a:rPr>
              <a:t>(least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-)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sz="6300" baseline="2645" dirty="0">
                <a:latin typeface="Courier New"/>
                <a:cs typeface="Courier New"/>
              </a:rPr>
              <a:t>111	001</a:t>
            </a:r>
            <a:r>
              <a:rPr sz="6300" spc="-1792" baseline="2645" dirty="0">
                <a:latin typeface="Courier New"/>
                <a:cs typeface="Courier New"/>
              </a:rPr>
              <a:t> </a:t>
            </a:r>
            <a:r>
              <a:rPr sz="6300" spc="-7" baseline="-1322" dirty="0">
                <a:latin typeface="Gill Sans MT"/>
                <a:cs typeface="Gill Sans MT"/>
              </a:rPr>
              <a:t>(least </a:t>
            </a:r>
            <a:r>
              <a:rPr sz="6300" baseline="-1322" dirty="0">
                <a:latin typeface="Gill Sans MT"/>
                <a:cs typeface="Gill Sans MT"/>
              </a:rPr>
              <a:t>+)</a:t>
            </a:r>
            <a:endParaRPr sz="6300" baseline="-1322">
              <a:latin typeface="Gill Sans MT"/>
              <a:cs typeface="Gill Sans MT"/>
            </a:endParaRPr>
          </a:p>
          <a:p>
            <a:pPr marR="262255" algn="ctr">
              <a:lnSpc>
                <a:spcPct val="100000"/>
              </a:lnSpc>
              <a:spcBef>
                <a:spcPts val="3660"/>
              </a:spcBef>
              <a:tabLst>
                <a:tab pos="3733165" algn="l"/>
              </a:tabLst>
            </a:pPr>
            <a:r>
              <a:rPr sz="4200" dirty="0">
                <a:latin typeface="Courier New"/>
                <a:cs typeface="Courier New"/>
              </a:rPr>
              <a:t>110	010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14889" y="7510780"/>
            <a:ext cx="3079115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>
              <a:lnSpc>
                <a:spcPct val="138900"/>
              </a:lnSpc>
              <a:spcBef>
                <a:spcPts val="100"/>
              </a:spcBef>
            </a:pPr>
            <a:r>
              <a:rPr sz="6300" baseline="3968" dirty="0">
                <a:latin typeface="Courier New"/>
                <a:cs typeface="Courier New"/>
              </a:rPr>
              <a:t>011</a:t>
            </a:r>
            <a:r>
              <a:rPr sz="6300" spc="-2377" baseline="3968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(most </a:t>
            </a:r>
            <a:r>
              <a:rPr sz="4200" dirty="0">
                <a:latin typeface="Gill Sans MT"/>
                <a:cs typeface="Gill Sans MT"/>
              </a:rPr>
              <a:t>+)  </a:t>
            </a:r>
            <a:r>
              <a:rPr sz="4200" spc="-5" dirty="0">
                <a:latin typeface="Gill Sans MT"/>
                <a:cs typeface="Gill Sans MT"/>
              </a:rPr>
              <a:t>(most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-)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76400" y="2811779"/>
            <a:ext cx="6099810" cy="18796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Gill Sans MT"/>
                <a:cs typeface="Gill Sans MT"/>
              </a:rPr>
              <a:t>leading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138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bit </a:t>
            </a:r>
            <a:r>
              <a:rPr sz="4200" spc="-5" dirty="0">
                <a:latin typeface="Gill Sans MT"/>
                <a:cs typeface="Gill Sans MT"/>
              </a:rPr>
              <a:t>means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endParaRPr sz="4200">
              <a:latin typeface="Gill Sans MT"/>
              <a:cs typeface="Gill Sans MT"/>
            </a:endParaRPr>
          </a:p>
          <a:p>
            <a:pPr marL="4052570">
              <a:lnSpc>
                <a:spcPct val="100000"/>
              </a:lnSpc>
              <a:spcBef>
                <a:spcPts val="2260"/>
              </a:spcBef>
            </a:pPr>
            <a:r>
              <a:rPr sz="4200" spc="-20" dirty="0">
                <a:latin typeface="Gill Sans MT"/>
                <a:cs typeface="Gill Sans MT"/>
              </a:rPr>
              <a:t>(zero)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2806" y="762000"/>
            <a:ext cx="36601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2476500"/>
            <a:ext cx="106699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537460" algn="l"/>
              </a:tabLst>
            </a:pPr>
            <a:r>
              <a:rPr sz="4200" dirty="0">
                <a:latin typeface="Gill Sans MT"/>
                <a:cs typeface="Gill Sans MT"/>
              </a:rPr>
              <a:t>Modular	</a:t>
            </a:r>
            <a:r>
              <a:rPr sz="4200" spc="5" dirty="0">
                <a:latin typeface="Gill Sans MT"/>
                <a:cs typeface="Gill Sans MT"/>
              </a:rPr>
              <a:t>arithmetic, 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spc="-20" dirty="0">
                <a:latin typeface="Gill Sans MT"/>
                <a:cs typeface="Gill Sans MT"/>
              </a:rPr>
              <a:t>convention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0033" y="455295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7607" y="51396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3655" y="53856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1483" y="61492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6703" y="63969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3085" y="73406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7389" y="76526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5817" y="83820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8616" y="85757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7" y="0"/>
                </a:moveTo>
                <a:lnTo>
                  <a:pt x="0" y="165083"/>
                </a:lnTo>
                <a:lnTo>
                  <a:pt x="185315" y="137031"/>
                </a:lnTo>
                <a:lnTo>
                  <a:pt x="102773" y="92657"/>
                </a:lnTo>
                <a:lnTo>
                  <a:pt x="8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6684" y="84384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7800" y="83794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7040" y="7357832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5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5374" y="72644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4" y="187262"/>
                </a:lnTo>
                <a:lnTo>
                  <a:pt x="60891" y="110001"/>
                </a:lnTo>
                <a:lnTo>
                  <a:pt x="154523" y="106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5000" y="62295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2765" y="61416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1600" y="52039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78858" y="51414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2197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900" y="5219700"/>
            <a:ext cx="0" cy="2068195"/>
          </a:xfrm>
          <a:custGeom>
            <a:avLst/>
            <a:gdLst/>
            <a:ahLst/>
            <a:cxnLst/>
            <a:rect l="l" t="t" r="r" b="b"/>
            <a:pathLst>
              <a:path h="2068195">
                <a:moveTo>
                  <a:pt x="0" y="0"/>
                </a:moveTo>
                <a:lnTo>
                  <a:pt x="0" y="20677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77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200" y="58547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5">
                <a:moveTo>
                  <a:pt x="1715880" y="0"/>
                </a:moveTo>
                <a:lnTo>
                  <a:pt x="1696830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58120" y="57708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3162" y="5854700"/>
            <a:ext cx="188023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7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Gill Sans MT"/>
                <a:cs typeface="Gill Sans MT"/>
              </a:rPr>
              <a:t>Den</a:t>
            </a:r>
            <a:r>
              <a:rPr sz="4200" spc="-5" dirty="0">
                <a:solidFill>
                  <a:srgbClr val="E32400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E32400"/>
                </a:solidFill>
                <a:latin typeface="Gill Sans MT"/>
                <a:cs typeface="Gill Sans MT"/>
              </a:rPr>
              <a:t>tes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770"/>
              </a:lnSpc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6400" y="2811779"/>
            <a:ext cx="6099810" cy="18796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4200" spc="-5" dirty="0">
                <a:latin typeface="Gill Sans MT"/>
                <a:cs typeface="Gill Sans MT"/>
              </a:rPr>
              <a:t>leading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138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bit </a:t>
            </a:r>
            <a:r>
              <a:rPr sz="4200" spc="-5" dirty="0">
                <a:latin typeface="Gill Sans MT"/>
                <a:cs typeface="Gill Sans MT"/>
              </a:rPr>
              <a:t>means </a:t>
            </a:r>
            <a:r>
              <a:rPr sz="4200" spc="-15" dirty="0">
                <a:latin typeface="Gill Sans MT"/>
                <a:cs typeface="Gill Sans MT"/>
              </a:rPr>
              <a:t>negative</a:t>
            </a:r>
            <a:endParaRPr sz="4200">
              <a:latin typeface="Gill Sans MT"/>
              <a:cs typeface="Gill Sans MT"/>
            </a:endParaRPr>
          </a:p>
          <a:p>
            <a:pPr marL="4576445">
              <a:lnSpc>
                <a:spcPct val="100000"/>
              </a:lnSpc>
              <a:spcBef>
                <a:spcPts val="22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85050" y="5448300"/>
            <a:ext cx="1752600" cy="179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9860" algn="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r>
              <a:rPr sz="4200" spc="175" dirty="0">
                <a:latin typeface="Courier New"/>
                <a:cs typeface="Courier New"/>
              </a:rPr>
              <a:t> </a:t>
            </a:r>
            <a:r>
              <a:rPr sz="6300" baseline="-2645" dirty="0">
                <a:latin typeface="Gill Sans MT"/>
                <a:cs typeface="Gill Sans MT"/>
              </a:rPr>
              <a:t>1</a:t>
            </a:r>
            <a:endParaRPr sz="6300" baseline="-2645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3860"/>
              </a:spcBef>
            </a:pPr>
            <a:r>
              <a:rPr sz="4200" dirty="0">
                <a:latin typeface="Courier New"/>
                <a:cs typeface="Courier New"/>
              </a:rPr>
              <a:t>010</a:t>
            </a:r>
            <a:r>
              <a:rPr sz="4200" spc="-1185" dirty="0">
                <a:latin typeface="Courier New"/>
                <a:cs typeface="Courier New"/>
              </a:rPr>
              <a:t> </a:t>
            </a:r>
            <a:r>
              <a:rPr sz="6300" baseline="-3968" dirty="0">
                <a:latin typeface="Gill Sans MT"/>
                <a:cs typeface="Gill Sans MT"/>
              </a:rPr>
              <a:t>2</a:t>
            </a:r>
            <a:endParaRPr sz="6300" baseline="-3968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85050" y="7721600"/>
            <a:ext cx="1612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r>
              <a:rPr sz="4200" spc="215" dirty="0">
                <a:latin typeface="Courier New"/>
                <a:cs typeface="Courier New"/>
              </a:rPr>
              <a:t> </a:t>
            </a:r>
            <a:r>
              <a:rPr sz="6300" baseline="-1322" dirty="0">
                <a:latin typeface="Gill Sans MT"/>
                <a:cs typeface="Gill Sans MT"/>
              </a:rPr>
              <a:t>3</a:t>
            </a:r>
            <a:endParaRPr sz="6300" baseline="-1322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86450" y="8534400"/>
            <a:ext cx="986155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47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  <a:p>
            <a:pPr marL="17145" algn="ctr">
              <a:lnSpc>
                <a:spcPts val="4470"/>
              </a:lnSpc>
            </a:pPr>
            <a:r>
              <a:rPr sz="4200" spc="-5" dirty="0">
                <a:latin typeface="Gill Sans MT"/>
                <a:cs typeface="Gill Sans MT"/>
              </a:rPr>
              <a:t>-4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15841" y="7721600"/>
            <a:ext cx="16948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0725" algn="l"/>
              </a:tabLst>
            </a:pPr>
            <a:r>
              <a:rPr sz="6300" spc="-7" baseline="-1322" dirty="0">
                <a:latin typeface="Gill Sans MT"/>
                <a:cs typeface="Gill Sans MT"/>
              </a:rPr>
              <a:t>-</a:t>
            </a:r>
            <a:r>
              <a:rPr sz="6300" baseline="-1322" dirty="0">
                <a:latin typeface="Gill Sans MT"/>
                <a:cs typeface="Gill Sans MT"/>
              </a:rPr>
              <a:t>3	</a:t>
            </a:r>
            <a:r>
              <a:rPr sz="4200" dirty="0">
                <a:latin typeface="Courier New"/>
                <a:cs typeface="Courier New"/>
              </a:rPr>
              <a:t>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3741" y="6578600"/>
            <a:ext cx="16313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7" baseline="-3968" dirty="0">
                <a:latin typeface="Gill Sans MT"/>
                <a:cs typeface="Gill Sans MT"/>
              </a:rPr>
              <a:t>-2</a:t>
            </a:r>
            <a:r>
              <a:rPr sz="6300" spc="540" baseline="-3968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52341" y="5448300"/>
            <a:ext cx="17583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225" algn="l"/>
              </a:tabLst>
            </a:pPr>
            <a:r>
              <a:rPr sz="6300" spc="-7" baseline="-3968" dirty="0">
                <a:latin typeface="Gill Sans MT"/>
                <a:cs typeface="Gill Sans MT"/>
              </a:rPr>
              <a:t>-</a:t>
            </a:r>
            <a:r>
              <a:rPr sz="6300" baseline="-3968" dirty="0">
                <a:latin typeface="Gill Sans MT"/>
                <a:cs typeface="Gill Sans MT"/>
              </a:rPr>
              <a:t>1	</a:t>
            </a: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759" y="723900"/>
            <a:ext cx="6079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Negation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5133" y="368935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150" y="45847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650" y="5715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0150" y="6858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1550" y="76708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6858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3850" y="5715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450" y="45847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2707" y="42760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8755" y="45220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5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6583" y="52856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7" y="344088"/>
                </a:moveTo>
                <a:lnTo>
                  <a:pt x="208440" y="32801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1800" y="55333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3" y="80327"/>
                </a:lnTo>
                <a:lnTo>
                  <a:pt x="0" y="89910"/>
                </a:lnTo>
                <a:lnTo>
                  <a:pt x="160656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8184" y="64770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2"/>
                </a:moveTo>
                <a:lnTo>
                  <a:pt x="6972" y="381764"/>
                </a:lnTo>
                <a:lnTo>
                  <a:pt x="1571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2488" y="67890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0917" y="75184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3716" y="77121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784" y="75748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4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2900" y="75158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40"/>
                </a:lnTo>
                <a:lnTo>
                  <a:pt x="104757" y="69527"/>
                </a:lnTo>
                <a:lnTo>
                  <a:pt x="186027" y="2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2140" y="6494232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0474" y="64008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2"/>
                </a:lnTo>
                <a:lnTo>
                  <a:pt x="60892" y="110001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0100" y="53659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7865" y="52780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6700" y="43403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3958" y="42778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759" y="723900"/>
            <a:ext cx="6079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Negation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5133" y="368935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150" y="45847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650" y="5715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0150" y="6858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1550" y="76708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6858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3850" y="5715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450" y="45847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2707" y="42760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8755" y="45220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5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6583" y="52856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7" y="344088"/>
                </a:moveTo>
                <a:lnTo>
                  <a:pt x="208440" y="32801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1800" y="55333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3" y="80327"/>
                </a:lnTo>
                <a:lnTo>
                  <a:pt x="0" y="89910"/>
                </a:lnTo>
                <a:lnTo>
                  <a:pt x="160656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8184" y="64770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2"/>
                </a:moveTo>
                <a:lnTo>
                  <a:pt x="6972" y="381764"/>
                </a:lnTo>
                <a:lnTo>
                  <a:pt x="1571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2488" y="67890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0917" y="75184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3716" y="77121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784" y="75748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4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2900" y="75158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40"/>
                </a:lnTo>
                <a:lnTo>
                  <a:pt x="104757" y="69527"/>
                </a:lnTo>
                <a:lnTo>
                  <a:pt x="186027" y="2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2140" y="6494232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0474" y="64008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2"/>
                </a:lnTo>
                <a:lnTo>
                  <a:pt x="60892" y="110001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0100" y="53659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7865" y="52780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6700" y="43403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3958" y="42778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759" y="723900"/>
            <a:ext cx="6079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Negation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5133" y="368935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150" y="45847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650" y="5715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0150" y="6858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1550" y="76708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6858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3850" y="5715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450" y="45847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2707" y="42760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8755" y="45220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5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6583" y="52856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7" y="344088"/>
                </a:moveTo>
                <a:lnTo>
                  <a:pt x="208440" y="32801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1800" y="55333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3" y="80327"/>
                </a:lnTo>
                <a:lnTo>
                  <a:pt x="0" y="89910"/>
                </a:lnTo>
                <a:lnTo>
                  <a:pt x="160656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8184" y="64770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2"/>
                </a:moveTo>
                <a:lnTo>
                  <a:pt x="6972" y="381764"/>
                </a:lnTo>
                <a:lnTo>
                  <a:pt x="1571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2488" y="67890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0917" y="75184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3716" y="77121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784" y="75748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4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2900" y="75158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40"/>
                </a:lnTo>
                <a:lnTo>
                  <a:pt x="104757" y="69527"/>
                </a:lnTo>
                <a:lnTo>
                  <a:pt x="186027" y="2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2140" y="6494232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0474" y="64008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2"/>
                </a:lnTo>
                <a:lnTo>
                  <a:pt x="60892" y="110001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0100" y="53659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7865" y="52780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6700" y="43403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3958" y="42778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8328" y="5118100"/>
            <a:ext cx="2098675" cy="856615"/>
          </a:xfrm>
          <a:custGeom>
            <a:avLst/>
            <a:gdLst/>
            <a:ahLst/>
            <a:cxnLst/>
            <a:rect l="l" t="t" r="r" b="b"/>
            <a:pathLst>
              <a:path w="2098675" h="856614">
                <a:moveTo>
                  <a:pt x="0" y="856146"/>
                </a:moveTo>
                <a:lnTo>
                  <a:pt x="17639" y="848950"/>
                </a:lnTo>
                <a:lnTo>
                  <a:pt x="2098471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19551" y="5873608"/>
            <a:ext cx="187325" cy="155575"/>
          </a:xfrm>
          <a:custGeom>
            <a:avLst/>
            <a:gdLst/>
            <a:ahLst/>
            <a:cxnLst/>
            <a:rect l="l" t="t" r="r" b="b"/>
            <a:pathLst>
              <a:path w="187325" h="155575">
                <a:moveTo>
                  <a:pt x="123559" y="0"/>
                </a:moveTo>
                <a:lnTo>
                  <a:pt x="0" y="140933"/>
                </a:lnTo>
                <a:lnTo>
                  <a:pt x="186881" y="155220"/>
                </a:lnTo>
                <a:lnTo>
                  <a:pt x="116415" y="93441"/>
                </a:lnTo>
                <a:lnTo>
                  <a:pt x="123559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759" y="723900"/>
            <a:ext cx="6079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Negation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5133" y="368935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150" y="45847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650" y="5715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0150" y="6858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1550" y="76708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6858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3850" y="57150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450" y="4584700"/>
            <a:ext cx="98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2707" y="42760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8755" y="45220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5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6583" y="52856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7" y="344088"/>
                </a:moveTo>
                <a:lnTo>
                  <a:pt x="208440" y="32801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1800" y="55333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3" y="80327"/>
                </a:lnTo>
                <a:lnTo>
                  <a:pt x="0" y="89910"/>
                </a:lnTo>
                <a:lnTo>
                  <a:pt x="160656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8184" y="64770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2"/>
                </a:moveTo>
                <a:lnTo>
                  <a:pt x="6972" y="381764"/>
                </a:lnTo>
                <a:lnTo>
                  <a:pt x="1571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2488" y="67890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0917" y="75184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3716" y="77121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784" y="75748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4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2900" y="75158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40"/>
                </a:lnTo>
                <a:lnTo>
                  <a:pt x="104757" y="69527"/>
                </a:lnTo>
                <a:lnTo>
                  <a:pt x="186027" y="2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2140" y="6494232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0474" y="64008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2"/>
                </a:lnTo>
                <a:lnTo>
                  <a:pt x="60892" y="110001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0100" y="53659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7865" y="52780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6700" y="43403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3958" y="42778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8328" y="5118100"/>
            <a:ext cx="2098675" cy="856615"/>
          </a:xfrm>
          <a:custGeom>
            <a:avLst/>
            <a:gdLst/>
            <a:ahLst/>
            <a:cxnLst/>
            <a:rect l="l" t="t" r="r" b="b"/>
            <a:pathLst>
              <a:path w="2098675" h="856614">
                <a:moveTo>
                  <a:pt x="0" y="856146"/>
                </a:moveTo>
                <a:lnTo>
                  <a:pt x="17639" y="848950"/>
                </a:lnTo>
                <a:lnTo>
                  <a:pt x="2098471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19551" y="5873608"/>
            <a:ext cx="187325" cy="155575"/>
          </a:xfrm>
          <a:custGeom>
            <a:avLst/>
            <a:gdLst/>
            <a:ahLst/>
            <a:cxnLst/>
            <a:rect l="l" t="t" r="r" b="b"/>
            <a:pathLst>
              <a:path w="187325" h="155575">
                <a:moveTo>
                  <a:pt x="123559" y="0"/>
                </a:moveTo>
                <a:lnTo>
                  <a:pt x="0" y="140933"/>
                </a:lnTo>
                <a:lnTo>
                  <a:pt x="186881" y="155220"/>
                </a:lnTo>
                <a:lnTo>
                  <a:pt x="116415" y="93441"/>
                </a:lnTo>
                <a:lnTo>
                  <a:pt x="123559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347" y="762000"/>
            <a:ext cx="63239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08300"/>
            <a:ext cx="7228205" cy="607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the negation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000</a:t>
            </a:r>
            <a:r>
              <a:rPr sz="4200" dirty="0">
                <a:latin typeface="Gill Sans MT"/>
                <a:cs typeface="Gill Sans MT"/>
              </a:rPr>
              <a:t>?</a:t>
            </a:r>
            <a:endParaRPr sz="4200">
              <a:latin typeface="Gill Sans MT"/>
              <a:cs typeface="Gill Sans MT"/>
            </a:endParaRPr>
          </a:p>
          <a:p>
            <a:pPr marL="2616835" algn="ctr">
              <a:lnSpc>
                <a:spcPct val="100000"/>
              </a:lnSpc>
              <a:spcBef>
                <a:spcPts val="6210"/>
              </a:spcBef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  <a:p>
            <a:pPr marL="2546350" algn="ctr">
              <a:lnSpc>
                <a:spcPct val="100000"/>
              </a:lnSpc>
              <a:spcBef>
                <a:spcPts val="2010"/>
              </a:spcBef>
              <a:tabLst>
                <a:tab pos="5606415" algn="l"/>
              </a:tabLst>
            </a:pPr>
            <a:r>
              <a:rPr sz="4200" dirty="0">
                <a:latin typeface="Courier New"/>
                <a:cs typeface="Courier New"/>
              </a:rPr>
              <a:t>111	001</a:t>
            </a:r>
            <a:endParaRPr sz="4200">
              <a:latin typeface="Courier New"/>
              <a:cs typeface="Courier New"/>
            </a:endParaRPr>
          </a:p>
          <a:p>
            <a:pPr marL="2508250" algn="ctr">
              <a:lnSpc>
                <a:spcPct val="100000"/>
              </a:lnSpc>
              <a:spcBef>
                <a:spcPts val="3860"/>
              </a:spcBef>
              <a:tabLst>
                <a:tab pos="6241415" algn="l"/>
              </a:tabLst>
            </a:pPr>
            <a:r>
              <a:rPr sz="4200" dirty="0">
                <a:latin typeface="Courier New"/>
                <a:cs typeface="Courier New"/>
              </a:rPr>
              <a:t>110	010</a:t>
            </a:r>
            <a:endParaRPr sz="4200">
              <a:latin typeface="Courier New"/>
              <a:cs typeface="Courier New"/>
            </a:endParaRPr>
          </a:p>
          <a:p>
            <a:pPr marL="2546350" algn="ctr">
              <a:lnSpc>
                <a:spcPct val="100000"/>
              </a:lnSpc>
              <a:spcBef>
                <a:spcPts val="3960"/>
              </a:spcBef>
              <a:tabLst>
                <a:tab pos="5606415" algn="l"/>
              </a:tabLst>
            </a:pPr>
            <a:r>
              <a:rPr sz="4200" dirty="0">
                <a:latin typeface="Courier New"/>
                <a:cs typeface="Courier New"/>
              </a:rPr>
              <a:t>101	011</a:t>
            </a:r>
            <a:endParaRPr sz="4200">
              <a:latin typeface="Courier New"/>
              <a:cs typeface="Courier New"/>
            </a:endParaRPr>
          </a:p>
          <a:p>
            <a:pPr marL="2609850" algn="ctr">
              <a:lnSpc>
                <a:spcPct val="100000"/>
              </a:lnSpc>
              <a:spcBef>
                <a:spcPts val="136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2707" y="49237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8755" y="51697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6583" y="59333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11803" y="61810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4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8185" y="71247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2489" y="74367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0917" y="81661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3716" y="83598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1784" y="82225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2900" y="81635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5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2140" y="7141933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6"/>
                </a:lnTo>
                <a:lnTo>
                  <a:pt x="243559" y="43996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0474" y="70485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1"/>
                </a:lnTo>
                <a:lnTo>
                  <a:pt x="60892" y="109999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0100" y="60136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3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7865" y="59257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7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6700" y="49880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3958" y="49255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026" y="762000"/>
            <a:ext cx="4957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Bitwise</a:t>
            </a:r>
            <a:r>
              <a:rPr spc="-75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073400"/>
            <a:ext cx="9835515" cy="4735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22300" marR="177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22300" algn="l"/>
                <a:tab pos="1706880" algn="l"/>
                <a:tab pos="2215515" algn="l"/>
              </a:tabLst>
            </a:pPr>
            <a:r>
              <a:rPr sz="4200" spc="-5" dirty="0">
                <a:latin typeface="Gill Sans MT"/>
                <a:cs typeface="Gill Sans MT"/>
              </a:rPr>
              <a:t>Similar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logical OR (</a:t>
            </a:r>
            <a:r>
              <a:rPr sz="4200" spc="-5" dirty="0">
                <a:latin typeface="Courier New"/>
                <a:cs typeface="Courier New"/>
              </a:rPr>
              <a:t>||</a:t>
            </a:r>
            <a:r>
              <a:rPr sz="4200" spc="-5" dirty="0">
                <a:latin typeface="Gill Sans MT"/>
                <a:cs typeface="Gill Sans MT"/>
              </a:rPr>
              <a:t>), </a:t>
            </a:r>
            <a:r>
              <a:rPr sz="4200" dirty="0">
                <a:latin typeface="Gill Sans MT"/>
                <a:cs typeface="Gill Sans MT"/>
              </a:rPr>
              <a:t>except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-47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works 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bit-by-bit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manner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622300" algn="l"/>
                <a:tab pos="3335020" algn="l"/>
                <a:tab pos="3710304" algn="l"/>
              </a:tabLst>
            </a:pPr>
            <a:r>
              <a:rPr sz="4200" spc="-5" dirty="0">
                <a:latin typeface="Gill Sans MT"/>
                <a:cs typeface="Gill Sans MT"/>
              </a:rPr>
              <a:t>Denoted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single </a:t>
            </a:r>
            <a:r>
              <a:rPr sz="4200" dirty="0">
                <a:latin typeface="Gill Sans MT"/>
                <a:cs typeface="Gill Sans MT"/>
              </a:rPr>
              <a:t>pipe </a:t>
            </a:r>
            <a:r>
              <a:rPr sz="4200" spc="15" dirty="0">
                <a:latin typeface="Gill Sans MT"/>
                <a:cs typeface="Gill Sans MT"/>
              </a:rPr>
              <a:t>character:</a:t>
            </a:r>
            <a:r>
              <a:rPr sz="4200" spc="-44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|</a:t>
            </a:r>
          </a:p>
          <a:p>
            <a:pPr marR="3796665" algn="r">
              <a:lnSpc>
                <a:spcPts val="4920"/>
              </a:lnSpc>
              <a:spcBef>
                <a:spcPts val="4910"/>
              </a:spcBef>
            </a:pPr>
            <a:r>
              <a:rPr sz="4200" spc="-5" dirty="0">
                <a:latin typeface="Courier New"/>
                <a:cs typeface="Courier New"/>
              </a:rPr>
              <a:t>(1001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|</a:t>
            </a:r>
          </a:p>
          <a:p>
            <a:pPr marR="3796029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0101)=</a:t>
            </a:r>
          </a:p>
          <a:p>
            <a:pPr marR="325755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1101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347" y="762000"/>
            <a:ext cx="63239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08300"/>
            <a:ext cx="7228205" cy="607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the negation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100</a:t>
            </a:r>
            <a:r>
              <a:rPr sz="4200" dirty="0">
                <a:latin typeface="Gill Sans MT"/>
                <a:cs typeface="Gill Sans MT"/>
              </a:rPr>
              <a:t>?</a:t>
            </a:r>
            <a:endParaRPr sz="4200">
              <a:latin typeface="Gill Sans MT"/>
              <a:cs typeface="Gill Sans MT"/>
            </a:endParaRPr>
          </a:p>
          <a:p>
            <a:pPr marL="2616835" algn="ctr">
              <a:lnSpc>
                <a:spcPct val="100000"/>
              </a:lnSpc>
              <a:spcBef>
                <a:spcPts val="6210"/>
              </a:spcBef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  <a:p>
            <a:pPr marL="2546350" algn="ctr">
              <a:lnSpc>
                <a:spcPct val="100000"/>
              </a:lnSpc>
              <a:spcBef>
                <a:spcPts val="2010"/>
              </a:spcBef>
              <a:tabLst>
                <a:tab pos="5606415" algn="l"/>
              </a:tabLst>
            </a:pPr>
            <a:r>
              <a:rPr sz="4200" dirty="0">
                <a:latin typeface="Courier New"/>
                <a:cs typeface="Courier New"/>
              </a:rPr>
              <a:t>111	001</a:t>
            </a:r>
            <a:endParaRPr sz="4200">
              <a:latin typeface="Courier New"/>
              <a:cs typeface="Courier New"/>
            </a:endParaRPr>
          </a:p>
          <a:p>
            <a:pPr marL="2508250" algn="ctr">
              <a:lnSpc>
                <a:spcPct val="100000"/>
              </a:lnSpc>
              <a:spcBef>
                <a:spcPts val="3860"/>
              </a:spcBef>
              <a:tabLst>
                <a:tab pos="6241415" algn="l"/>
              </a:tabLst>
            </a:pPr>
            <a:r>
              <a:rPr sz="4200" dirty="0">
                <a:latin typeface="Courier New"/>
                <a:cs typeface="Courier New"/>
              </a:rPr>
              <a:t>110	010</a:t>
            </a:r>
            <a:endParaRPr sz="4200">
              <a:latin typeface="Courier New"/>
              <a:cs typeface="Courier New"/>
            </a:endParaRPr>
          </a:p>
          <a:p>
            <a:pPr marL="2546350" algn="ctr">
              <a:lnSpc>
                <a:spcPct val="100000"/>
              </a:lnSpc>
              <a:spcBef>
                <a:spcPts val="3960"/>
              </a:spcBef>
              <a:tabLst>
                <a:tab pos="5606415" algn="l"/>
              </a:tabLst>
            </a:pPr>
            <a:r>
              <a:rPr sz="4200" dirty="0">
                <a:latin typeface="Courier New"/>
                <a:cs typeface="Courier New"/>
              </a:rPr>
              <a:t>101	011</a:t>
            </a:r>
            <a:endParaRPr sz="4200">
              <a:latin typeface="Courier New"/>
              <a:cs typeface="Courier New"/>
            </a:endParaRPr>
          </a:p>
          <a:p>
            <a:pPr marL="2609850" algn="ctr">
              <a:lnSpc>
                <a:spcPct val="100000"/>
              </a:lnSpc>
              <a:spcBef>
                <a:spcPts val="136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2707" y="49237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8755" y="51697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6583" y="59333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11803" y="61810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4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8185" y="71247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2489" y="74367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0917" y="81661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3716" y="83598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1784" y="82225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2900" y="81635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5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2140" y="7141933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6"/>
                </a:lnTo>
                <a:lnTo>
                  <a:pt x="243559" y="43996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0474" y="70485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1"/>
                </a:lnTo>
                <a:lnTo>
                  <a:pt x="60892" y="109999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0100" y="60136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3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7865" y="59257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7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6700" y="49880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3958" y="49255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105" y="203200"/>
            <a:ext cx="93656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5540" algn="l"/>
              </a:tabLst>
            </a:pPr>
            <a:r>
              <a:rPr spc="-5" dirty="0"/>
              <a:t>Arithmetic	Shift</a:t>
            </a:r>
            <a:r>
              <a:rPr spc="-90" dirty="0"/>
              <a:t> </a:t>
            </a:r>
            <a:r>
              <a:rPr dirty="0"/>
              <a:t>Right</a:t>
            </a:r>
          </a:p>
        </p:txBody>
      </p:sp>
      <p:sp>
        <p:nvSpPr>
          <p:cNvPr id="3" name="object 3"/>
          <p:cNvSpPr/>
          <p:nvPr/>
        </p:nvSpPr>
        <p:spPr>
          <a:xfrm>
            <a:off x="6917607" y="5139608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3655" y="53856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1483" y="6149230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6703" y="6396913"/>
            <a:ext cx="160655" cy="186690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93085" y="7340600"/>
            <a:ext cx="157480" cy="400050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7389" y="7652687"/>
            <a:ext cx="156010" cy="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5817" y="8382000"/>
            <a:ext cx="422275" cy="297815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8616" y="8575790"/>
            <a:ext cx="185420" cy="16510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7" y="0"/>
                </a:moveTo>
                <a:lnTo>
                  <a:pt x="0" y="165083"/>
                </a:lnTo>
                <a:lnTo>
                  <a:pt x="185315" y="137031"/>
                </a:lnTo>
                <a:lnTo>
                  <a:pt x="102773" y="92657"/>
                </a:lnTo>
                <a:lnTo>
                  <a:pt x="8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6684" y="8438413"/>
            <a:ext cx="470534" cy="312420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7800" y="8379420"/>
            <a:ext cx="186055" cy="162560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7040" y="7357832"/>
            <a:ext cx="243840" cy="440055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5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5374" y="7264499"/>
            <a:ext cx="154940" cy="187325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4" y="187262"/>
                </a:lnTo>
                <a:lnTo>
                  <a:pt x="60891" y="110001"/>
                </a:lnTo>
                <a:lnTo>
                  <a:pt x="154523" y="106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5000" y="6229570"/>
            <a:ext cx="301625" cy="438150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2765" y="6141690"/>
            <a:ext cx="164465" cy="186055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1600" y="5203988"/>
            <a:ext cx="495934" cy="358775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8858" y="5141465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2900" y="2032000"/>
            <a:ext cx="9705975" cy="318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596900" algn="l"/>
                <a:tab pos="6339205" algn="l"/>
                <a:tab pos="6715125" algn="l"/>
              </a:tabLst>
            </a:pPr>
            <a:r>
              <a:rPr sz="4200" b="1" spc="235" dirty="0">
                <a:latin typeface="Gill Sans MT"/>
                <a:cs typeface="Gill Sans MT"/>
              </a:rPr>
              <a:t>Not </a:t>
            </a:r>
            <a:r>
              <a:rPr sz="4200" b="1" spc="190" dirty="0">
                <a:latin typeface="Gill Sans MT"/>
                <a:cs typeface="Gill Sans MT"/>
              </a:rPr>
              <a:t>exactly</a:t>
            </a:r>
            <a:r>
              <a:rPr sz="4200" b="1" spc="-114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division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30" dirty="0">
                <a:latin typeface="Gill Sans MT"/>
                <a:cs typeface="Gill Sans MT"/>
              </a:rPr>
              <a:t>power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96900" algn="l"/>
                <a:tab pos="3629025" algn="l"/>
              </a:tabLst>
            </a:pPr>
            <a:r>
              <a:rPr sz="4200" spc="-5" dirty="0">
                <a:latin typeface="Gill Sans MT"/>
                <a:cs typeface="Gill Sans MT"/>
              </a:rPr>
              <a:t>Consider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-3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/	2</a:t>
            </a:r>
            <a:endParaRPr sz="4200">
              <a:latin typeface="Gill Sans MT"/>
              <a:cs typeface="Gill Sans MT"/>
            </a:endParaRPr>
          </a:p>
          <a:p>
            <a:pPr marR="150495" algn="ctr">
              <a:lnSpc>
                <a:spcPts val="4595"/>
              </a:lnSpc>
              <a:spcBef>
                <a:spcPts val="32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R="157480" algn="ctr">
              <a:lnSpc>
                <a:spcPts val="4595"/>
              </a:lnSpc>
            </a:pPr>
            <a:r>
              <a:rPr sz="4200" dirty="0"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5050" y="5448300"/>
            <a:ext cx="1752600" cy="293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9860" algn="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r>
              <a:rPr sz="4200" spc="175" dirty="0">
                <a:latin typeface="Courier New"/>
                <a:cs typeface="Courier New"/>
              </a:rPr>
              <a:t> </a:t>
            </a:r>
            <a:r>
              <a:rPr sz="6300" baseline="-2645" dirty="0">
                <a:latin typeface="Gill Sans MT"/>
                <a:cs typeface="Gill Sans MT"/>
              </a:rPr>
              <a:t>1</a:t>
            </a:r>
            <a:endParaRPr sz="6300" baseline="-2645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3860"/>
              </a:spcBef>
            </a:pPr>
            <a:r>
              <a:rPr sz="4200" dirty="0">
                <a:latin typeface="Courier New"/>
                <a:cs typeface="Courier New"/>
              </a:rPr>
              <a:t>010</a:t>
            </a:r>
            <a:r>
              <a:rPr sz="4200" spc="-1185" dirty="0">
                <a:latin typeface="Courier New"/>
                <a:cs typeface="Courier New"/>
              </a:rPr>
              <a:t> </a:t>
            </a:r>
            <a:r>
              <a:rPr sz="6300" baseline="-3968" dirty="0">
                <a:latin typeface="Gill Sans MT"/>
                <a:cs typeface="Gill Sans MT"/>
              </a:rPr>
              <a:t>2</a:t>
            </a:r>
            <a:endParaRPr sz="6300" baseline="-3968">
              <a:latin typeface="Gill Sans MT"/>
              <a:cs typeface="Gill Sans MT"/>
            </a:endParaRPr>
          </a:p>
          <a:p>
            <a:pPr marR="144780" algn="r">
              <a:lnSpc>
                <a:spcPct val="100000"/>
              </a:lnSpc>
              <a:spcBef>
                <a:spcPts val="396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r>
              <a:rPr sz="4200" spc="215" dirty="0">
                <a:latin typeface="Courier New"/>
                <a:cs typeface="Courier New"/>
              </a:rPr>
              <a:t> </a:t>
            </a:r>
            <a:r>
              <a:rPr sz="6300" baseline="-1322" dirty="0">
                <a:latin typeface="Gill Sans MT"/>
                <a:cs typeface="Gill Sans MT"/>
              </a:rPr>
              <a:t>3</a:t>
            </a:r>
            <a:endParaRPr sz="6300" baseline="-1322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86450" y="8534400"/>
            <a:ext cx="986155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47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  <a:p>
            <a:pPr marL="17145" algn="ctr">
              <a:lnSpc>
                <a:spcPts val="4470"/>
              </a:lnSpc>
            </a:pPr>
            <a:r>
              <a:rPr sz="4200" spc="-5" dirty="0">
                <a:latin typeface="Gill Sans MT"/>
                <a:cs typeface="Gill Sans MT"/>
              </a:rPr>
              <a:t>-4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3741" y="6578600"/>
            <a:ext cx="1986914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7" baseline="-3968" dirty="0">
                <a:latin typeface="Gill Sans MT"/>
                <a:cs typeface="Gill Sans MT"/>
              </a:rPr>
              <a:t>-2</a:t>
            </a:r>
            <a:r>
              <a:rPr sz="6300" spc="622" baseline="-3968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3960"/>
              </a:spcBef>
              <a:tabLst>
                <a:tab pos="1012825" algn="l"/>
              </a:tabLst>
            </a:pPr>
            <a:r>
              <a:rPr sz="6300" spc="-7" baseline="-1322" dirty="0">
                <a:latin typeface="Gill Sans MT"/>
                <a:cs typeface="Gill Sans MT"/>
              </a:rPr>
              <a:t>-</a:t>
            </a:r>
            <a:r>
              <a:rPr sz="6300" baseline="-1322" dirty="0">
                <a:latin typeface="Gill Sans MT"/>
                <a:cs typeface="Gill Sans MT"/>
              </a:rPr>
              <a:t>3	</a:t>
            </a:r>
            <a:r>
              <a:rPr sz="4200" dirty="0">
                <a:latin typeface="Courier New"/>
                <a:cs typeface="Courier New"/>
              </a:rPr>
              <a:t>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2341" y="5448300"/>
            <a:ext cx="17583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225" algn="l"/>
              </a:tabLst>
            </a:pPr>
            <a:r>
              <a:rPr sz="6300" spc="-7" baseline="-3968" dirty="0">
                <a:latin typeface="Gill Sans MT"/>
                <a:cs typeface="Gill Sans MT"/>
              </a:rPr>
              <a:t>-</a:t>
            </a:r>
            <a:r>
              <a:rPr sz="6300" baseline="-3968" dirty="0">
                <a:latin typeface="Gill Sans MT"/>
                <a:cs typeface="Gill Sans MT"/>
              </a:rPr>
              <a:t>1	</a:t>
            </a: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300" y="9728200"/>
            <a:ext cx="12361545" cy="3629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710565">
              <a:lnSpc>
                <a:spcPts val="2600"/>
              </a:lnSpc>
              <a:spcBef>
                <a:spcPts val="219"/>
              </a:spcBef>
            </a:pP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0" y="4165600"/>
            <a:ext cx="37592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CA9A20-8BEF-422F-8D2B-F93DA2C3322F}"/>
              </a:ext>
            </a:extLst>
          </p:cNvPr>
          <p:cNvSpPr/>
          <p:nvPr/>
        </p:nvSpPr>
        <p:spPr>
          <a:xfrm>
            <a:off x="3193486" y="8293100"/>
            <a:ext cx="7709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http://sandbox.mc.edu/~bennet/cs110/textbook/module3_2.html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</a:t>
            </a:r>
            <a:r>
              <a:rPr lang="en-US" sz="4200" spc="-5" dirty="0"/>
              <a:t>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 dirty="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----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83800" y="6079291"/>
            <a:ext cx="0" cy="3674745"/>
          </a:xfrm>
          <a:custGeom>
            <a:avLst/>
            <a:gdLst/>
            <a:ahLst/>
            <a:cxnLst/>
            <a:rect l="l" t="t" r="r" b="b"/>
            <a:pathLst>
              <a:path h="3674745">
                <a:moveTo>
                  <a:pt x="0" y="0"/>
                </a:moveTo>
                <a:lnTo>
                  <a:pt x="0" y="3674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4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5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5600" y="1955800"/>
            <a:ext cx="10297795" cy="6913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43942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694499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following, 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>
              <a:latin typeface="Gill Sans MT"/>
              <a:cs typeface="Gill Sans MT"/>
            </a:endParaRPr>
          </a:p>
          <a:p>
            <a:pPr marR="4657090" algn="r">
              <a:lnSpc>
                <a:spcPts val="4920"/>
              </a:lnSpc>
              <a:spcBef>
                <a:spcPts val="370"/>
              </a:spcBef>
            </a:pPr>
            <a:r>
              <a:rPr sz="4200" dirty="0">
                <a:latin typeface="Courier New"/>
                <a:cs typeface="Courier New"/>
              </a:rPr>
              <a:t>986</a:t>
            </a:r>
            <a:endParaRPr sz="4200">
              <a:latin typeface="Courier New"/>
              <a:cs typeface="Courier New"/>
            </a:endParaRPr>
          </a:p>
          <a:p>
            <a:pPr marR="465709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+123</a:t>
            </a:r>
            <a:endParaRPr sz="4200">
              <a:latin typeface="Courier New"/>
              <a:cs typeface="Courier New"/>
            </a:endParaRPr>
          </a:p>
          <a:p>
            <a:pPr marR="465709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  <a:p>
            <a:pPr marR="465709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----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09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83800" y="6079291"/>
            <a:ext cx="0" cy="3674745"/>
          </a:xfrm>
          <a:custGeom>
            <a:avLst/>
            <a:gdLst/>
            <a:ahLst/>
            <a:cxnLst/>
            <a:rect l="l" t="t" r="r" b="b"/>
            <a:pathLst>
              <a:path h="3674745">
                <a:moveTo>
                  <a:pt x="0" y="0"/>
                </a:moveTo>
                <a:lnTo>
                  <a:pt x="0" y="3674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64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----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09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83800" y="6079291"/>
            <a:ext cx="0" cy="3674745"/>
          </a:xfrm>
          <a:custGeom>
            <a:avLst/>
            <a:gdLst/>
            <a:ahLst/>
            <a:cxnLst/>
            <a:rect l="l" t="t" r="r" b="b"/>
            <a:pathLst>
              <a:path h="3674745">
                <a:moveTo>
                  <a:pt x="0" y="0"/>
                </a:moveTo>
                <a:lnTo>
                  <a:pt x="0" y="3674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64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436" y="6242050"/>
            <a:ext cx="182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Carry:</a:t>
            </a:r>
            <a:r>
              <a:rPr sz="4200" spc="-4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----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09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83800" y="6079291"/>
            <a:ext cx="0" cy="3674745"/>
          </a:xfrm>
          <a:custGeom>
            <a:avLst/>
            <a:gdLst/>
            <a:ahLst/>
            <a:cxnLst/>
            <a:rect l="l" t="t" r="r" b="b"/>
            <a:pathLst>
              <a:path h="3674745">
                <a:moveTo>
                  <a:pt x="0" y="0"/>
                </a:moveTo>
                <a:lnTo>
                  <a:pt x="0" y="3674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64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----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09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83800" y="6079291"/>
            <a:ext cx="0" cy="3674745"/>
          </a:xfrm>
          <a:custGeom>
            <a:avLst/>
            <a:gdLst/>
            <a:ahLst/>
            <a:cxnLst/>
            <a:rect l="l" t="t" r="r" b="b"/>
            <a:pathLst>
              <a:path h="3674745">
                <a:moveTo>
                  <a:pt x="0" y="0"/>
                </a:moveTo>
                <a:lnTo>
                  <a:pt x="0" y="3674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64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736" y="6305550"/>
            <a:ext cx="182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Carry:</a:t>
            </a:r>
            <a:r>
              <a:rPr sz="4200" spc="-4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 marR="4222750" algn="r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----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09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83800" y="6079291"/>
            <a:ext cx="0" cy="3674745"/>
          </a:xfrm>
          <a:custGeom>
            <a:avLst/>
            <a:gdLst/>
            <a:ahLst/>
            <a:cxnLst/>
            <a:rect l="l" t="t" r="r" b="b"/>
            <a:pathLst>
              <a:path h="3674745">
                <a:moveTo>
                  <a:pt x="0" y="0"/>
                </a:moveTo>
                <a:lnTo>
                  <a:pt x="0" y="3674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64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67056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375" y="762000"/>
            <a:ext cx="57130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Bitwise</a:t>
            </a:r>
            <a:r>
              <a:rPr spc="-70" dirty="0"/>
              <a:t> </a:t>
            </a:r>
            <a:r>
              <a:rPr spc="-5" dirty="0"/>
              <a:t>XOR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073400"/>
            <a:ext cx="9536430" cy="473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  <a:tab pos="6278880" algn="l"/>
                <a:tab pos="6654800" algn="l"/>
              </a:tabLst>
            </a:pPr>
            <a:r>
              <a:rPr sz="4200" spc="-15" dirty="0">
                <a:latin typeface="Gill Sans MT"/>
                <a:cs typeface="Gill Sans MT"/>
              </a:rPr>
              <a:t>Exclusive </a:t>
            </a:r>
            <a:r>
              <a:rPr sz="4200" spc="-5" dirty="0">
                <a:latin typeface="Gill Sans MT"/>
                <a:cs typeface="Gill Sans MT"/>
              </a:rPr>
              <a:t>OR,</a:t>
            </a:r>
            <a:r>
              <a:rPr sz="4200" spc="-3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denoted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carat: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^</a:t>
            </a:r>
            <a:endParaRPr sz="4200">
              <a:latin typeface="Courier New"/>
              <a:cs typeface="Courier New"/>
            </a:endParaRPr>
          </a:p>
          <a:p>
            <a:pPr marL="622300" marR="4318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22300" algn="l"/>
                <a:tab pos="2215515" algn="l"/>
              </a:tabLst>
            </a:pPr>
            <a:r>
              <a:rPr sz="4200" spc="-5" dirty="0">
                <a:latin typeface="Gill Sans MT"/>
                <a:cs typeface="Gill Sans MT"/>
              </a:rPr>
              <a:t>Similar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bitwise OR, </a:t>
            </a:r>
            <a:r>
              <a:rPr sz="4200" dirty="0">
                <a:latin typeface="Gill Sans MT"/>
                <a:cs typeface="Gill Sans MT"/>
              </a:rPr>
              <a:t>except </a:t>
            </a:r>
            <a:r>
              <a:rPr sz="4200" spc="-5" dirty="0">
                <a:latin typeface="Gill Sans MT"/>
                <a:cs typeface="Gill Sans MT"/>
              </a:rPr>
              <a:t>that if</a:t>
            </a:r>
            <a:r>
              <a:rPr sz="4200" spc="-46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both  inputs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133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then 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spc="-5" dirty="0">
                <a:latin typeface="Gill Sans MT"/>
                <a:cs typeface="Gill Sans MT"/>
              </a:rPr>
              <a:t>is </a:t>
            </a: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Times New Roman"/>
              <a:cs typeface="Times New Roman"/>
            </a:endParaRPr>
          </a:p>
          <a:p>
            <a:pPr marR="3496945" algn="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(1001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^</a:t>
            </a:r>
            <a:endParaRPr sz="4200">
              <a:latin typeface="Courier New"/>
              <a:cs typeface="Courier New"/>
            </a:endParaRPr>
          </a:p>
          <a:p>
            <a:pPr marR="3496945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0101)=</a:t>
            </a:r>
            <a:endParaRPr sz="4200">
              <a:latin typeface="Courier New"/>
              <a:cs typeface="Courier New"/>
            </a:endParaRPr>
          </a:p>
          <a:p>
            <a:pPr marR="26034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155" y="762000"/>
            <a:ext cx="67322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Core</a:t>
            </a:r>
            <a:r>
              <a:rPr spc="-7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556000"/>
            <a:ext cx="971804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23304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10" dirty="0">
                <a:latin typeface="Gill Sans MT"/>
                <a:cs typeface="Gill Sans MT"/>
              </a:rPr>
              <a:t>“primitive” </a:t>
            </a:r>
            <a:r>
              <a:rPr sz="4200" spc="-5" dirty="0">
                <a:latin typeface="Gill Sans MT"/>
                <a:cs typeface="Gill Sans MT"/>
              </a:rPr>
              <a:t>notion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0" dirty="0">
                <a:latin typeface="Gill Sans MT"/>
                <a:cs typeface="Gill Sans MT"/>
              </a:rPr>
              <a:t>adding  </a:t>
            </a:r>
            <a:r>
              <a:rPr sz="4200" spc="-5" dirty="0">
                <a:latin typeface="Gill Sans MT"/>
                <a:cs typeface="Gill Sans MT"/>
              </a:rPr>
              <a:t>single digits, along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idea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i="1" spc="20" dirty="0">
                <a:latin typeface="Gill Sans MT"/>
                <a:cs typeface="Gill Sans MT"/>
              </a:rPr>
              <a:t>carrying  </a:t>
            </a:r>
            <a:r>
              <a:rPr sz="4200" spc="-5" dirty="0">
                <a:latin typeface="Gill Sans MT"/>
                <a:cs typeface="Gill Sans MT"/>
              </a:rPr>
              <a:t>digits</a:t>
            </a:r>
            <a:endParaRPr sz="4200">
              <a:latin typeface="Gill Sans MT"/>
              <a:cs typeface="Gill Sans MT"/>
            </a:endParaRPr>
          </a:p>
          <a:p>
            <a:pPr marL="609600" marR="177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584575" algn="l"/>
                <a:tab pos="5208270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build	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notion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spc="-10" dirty="0">
                <a:latin typeface="Gill Sans MT"/>
                <a:cs typeface="Gill Sans MT"/>
              </a:rPr>
              <a:t>numbers </a:t>
            </a:r>
            <a:r>
              <a:rPr sz="4200" spc="-5" dirty="0">
                <a:latin typeface="Gill Sans MT"/>
                <a:cs typeface="Gill Sans MT"/>
              </a:rPr>
              <a:t>together that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spc="-5" dirty="0">
                <a:latin typeface="Gill Sans MT"/>
                <a:cs typeface="Gill Sans MT"/>
              </a:rPr>
              <a:t>than </a:t>
            </a:r>
            <a:r>
              <a:rPr sz="4200" dirty="0">
                <a:latin typeface="Gill Sans MT"/>
                <a:cs typeface="Gill Sans MT"/>
              </a:rPr>
              <a:t>one  </a:t>
            </a:r>
            <a:r>
              <a:rPr sz="4200" spc="-5" dirty="0">
                <a:latin typeface="Gill Sans MT"/>
                <a:cs typeface="Gill Sans MT"/>
              </a:rPr>
              <a:t>digit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161" y="762000"/>
            <a:ext cx="6308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Now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40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46400"/>
            <a:ext cx="10222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632710" algn="l"/>
              </a:tabLst>
            </a:pPr>
            <a:r>
              <a:rPr sz="4200" spc="-10" dirty="0">
                <a:latin typeface="Gill Sans MT"/>
                <a:cs typeface="Gill Sans MT"/>
              </a:rPr>
              <a:t>Arguably	</a:t>
            </a:r>
            <a:r>
              <a:rPr sz="4200" spc="-5" dirty="0">
                <a:latin typeface="Gill Sans MT"/>
                <a:cs typeface="Gill Sans MT"/>
              </a:rPr>
              <a:t>simpler </a:t>
            </a:r>
            <a:r>
              <a:rPr sz="4200" dirty="0">
                <a:latin typeface="Gill Sans MT"/>
                <a:cs typeface="Gill Sans MT"/>
              </a:rPr>
              <a:t>- </a:t>
            </a:r>
            <a:r>
              <a:rPr sz="4200" spc="-40" dirty="0">
                <a:latin typeface="Gill Sans MT"/>
                <a:cs typeface="Gill Sans MT"/>
              </a:rPr>
              <a:t>fewer </a:t>
            </a:r>
            <a:r>
              <a:rPr sz="4200" dirty="0">
                <a:latin typeface="Gill Sans MT"/>
                <a:cs typeface="Gill Sans MT"/>
              </a:rPr>
              <a:t>one-bit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possibilities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680" y="6096000"/>
          <a:ext cx="11004549" cy="365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4680">
                <a:tc>
                  <a:txBody>
                    <a:bodyPr/>
                    <a:lstStyle/>
                    <a:p>
                      <a:pPr marR="136017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719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161" y="762000"/>
            <a:ext cx="6308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Now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40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46400"/>
            <a:ext cx="10222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632710" algn="l"/>
              </a:tabLst>
            </a:pPr>
            <a:r>
              <a:rPr sz="4200" spc="-10" dirty="0">
                <a:latin typeface="Gill Sans MT"/>
                <a:cs typeface="Gill Sans MT"/>
              </a:rPr>
              <a:t>Arguably	</a:t>
            </a:r>
            <a:r>
              <a:rPr sz="4200" spc="-5" dirty="0">
                <a:latin typeface="Gill Sans MT"/>
                <a:cs typeface="Gill Sans MT"/>
              </a:rPr>
              <a:t>simpler </a:t>
            </a:r>
            <a:r>
              <a:rPr sz="4200" dirty="0">
                <a:latin typeface="Gill Sans MT"/>
                <a:cs typeface="Gill Sans MT"/>
              </a:rPr>
              <a:t>- </a:t>
            </a:r>
            <a:r>
              <a:rPr sz="4200" spc="-40" dirty="0">
                <a:latin typeface="Gill Sans MT"/>
                <a:cs typeface="Gill Sans MT"/>
              </a:rPr>
              <a:t>fewer </a:t>
            </a:r>
            <a:r>
              <a:rPr sz="4200" dirty="0">
                <a:latin typeface="Gill Sans MT"/>
                <a:cs typeface="Gill Sans MT"/>
              </a:rPr>
              <a:t>one-bit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possibilities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1680" y="6096000"/>
          <a:ext cx="11004549" cy="2623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4680">
                <a:tc>
                  <a:txBody>
                    <a:bodyPr/>
                    <a:lstStyle/>
                    <a:p>
                      <a:pPr marR="136017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96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609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83800" y="6079291"/>
            <a:ext cx="0" cy="3674745"/>
          </a:xfrm>
          <a:custGeom>
            <a:avLst/>
            <a:gdLst/>
            <a:ahLst/>
            <a:cxnLst/>
            <a:rect l="l" t="t" r="r" b="b"/>
            <a:pathLst>
              <a:path h="3674745">
                <a:moveTo>
                  <a:pt x="0" y="0"/>
                </a:moveTo>
                <a:lnTo>
                  <a:pt x="0" y="3674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4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0" y="6083300"/>
            <a:ext cx="0" cy="3670300"/>
          </a:xfrm>
          <a:custGeom>
            <a:avLst/>
            <a:gdLst/>
            <a:ahLst/>
            <a:cxnLst/>
            <a:rect l="l" t="t" r="r" b="b"/>
            <a:pathLst>
              <a:path h="3670300">
                <a:moveTo>
                  <a:pt x="0" y="0"/>
                </a:moveTo>
                <a:lnTo>
                  <a:pt x="0" y="3670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02236" y="8883650"/>
            <a:ext cx="182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Carry:</a:t>
            </a:r>
            <a:r>
              <a:rPr sz="4200" spc="-4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547" y="0"/>
            <a:ext cx="82956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Chaining the</a:t>
            </a:r>
            <a:r>
              <a:rPr spc="-75" dirty="0"/>
              <a:t> </a:t>
            </a:r>
            <a:r>
              <a:rPr spc="30" dirty="0"/>
              <a:t>Carry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1562100"/>
            <a:ext cx="94018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704339" algn="l"/>
                <a:tab pos="6152515" algn="l"/>
                <a:tab pos="7018020" algn="l"/>
              </a:tabLst>
            </a:pPr>
            <a:r>
              <a:rPr sz="4200" dirty="0">
                <a:latin typeface="Gill Sans MT"/>
                <a:cs typeface="Gill Sans MT"/>
              </a:rPr>
              <a:t>Also	need to </a:t>
            </a:r>
            <a:r>
              <a:rPr sz="4200" spc="-5" dirty="0">
                <a:latin typeface="Gill Sans MT"/>
                <a:cs typeface="Gill Sans MT"/>
              </a:rPr>
              <a:t>account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input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carry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3800" y="2791199"/>
            <a:ext cx="0" cy="6962775"/>
          </a:xfrm>
          <a:custGeom>
            <a:avLst/>
            <a:gdLst/>
            <a:ahLst/>
            <a:cxnLst/>
            <a:rect l="l" t="t" r="r" b="b"/>
            <a:pathLst>
              <a:path h="6962775">
                <a:moveTo>
                  <a:pt x="0" y="0"/>
                </a:moveTo>
                <a:lnTo>
                  <a:pt x="0" y="696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400" y="2813994"/>
            <a:ext cx="0" cy="6939915"/>
          </a:xfrm>
          <a:custGeom>
            <a:avLst/>
            <a:gdLst/>
            <a:ahLst/>
            <a:cxnLst/>
            <a:rect l="l" t="t" r="r" b="b"/>
            <a:pathLst>
              <a:path h="6939915">
                <a:moveTo>
                  <a:pt x="0" y="0"/>
                </a:moveTo>
                <a:lnTo>
                  <a:pt x="0" y="69396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500" y="2798301"/>
            <a:ext cx="0" cy="6955790"/>
          </a:xfrm>
          <a:custGeom>
            <a:avLst/>
            <a:gdLst/>
            <a:ahLst/>
            <a:cxnLst/>
            <a:rect l="l" t="t" r="r" b="b"/>
            <a:pathLst>
              <a:path h="6955790">
                <a:moveTo>
                  <a:pt x="0" y="0"/>
                </a:moveTo>
                <a:lnTo>
                  <a:pt x="0" y="69552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9550" y="2794000"/>
          <a:ext cx="10800079" cy="2565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0705"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51790">
                        <a:lnSpc>
                          <a:spcPts val="43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528">
                <a:tc>
                  <a:txBody>
                    <a:bodyPr/>
                    <a:lstStyle/>
                    <a:p>
                      <a:pPr marL="31750">
                        <a:lnSpc>
                          <a:spcPts val="41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4064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4191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540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2794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0" y="5359834"/>
          <a:ext cx="13014324" cy="4393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165">
                <a:tc>
                  <a:txBody>
                    <a:bodyPr/>
                    <a:lstStyle/>
                    <a:p>
                      <a:pPr marR="1310005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0515" marR="3175">
                        <a:lnSpc>
                          <a:spcPts val="2935"/>
                        </a:lnSpc>
                      </a:pPr>
                      <a:r>
                        <a:rPr sz="6300" baseline="-1984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6300" spc="-682" baseline="-1984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880">
                <a:tc>
                  <a:txBody>
                    <a:bodyPr/>
                    <a:lstStyle/>
                    <a:p>
                      <a:pPr marR="131191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70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7040" algn="ct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0475" marR="3175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985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0475" marR="3175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4534">
                <a:tc>
                  <a:txBody>
                    <a:bodyPr/>
                    <a:lstStyle/>
                    <a:p>
                      <a:pPr marR="1311910" algn="r">
                        <a:lnSpc>
                          <a:spcPts val="44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37664">
                        <a:lnSpc>
                          <a:spcPts val="4535"/>
                        </a:lnSpc>
                        <a:tabLst>
                          <a:tab pos="2722245" algn="l"/>
                          <a:tab pos="5295265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</a:t>
                      </a:r>
                      <a:r>
                        <a:rPr sz="4200" spc="-42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4200" spc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535"/>
                        </a:lnSpc>
                        <a:tabLst>
                          <a:tab pos="1580515" algn="l"/>
                        </a:tabLst>
                      </a:pPr>
                      <a:r>
                        <a:rPr sz="4200" spc="4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ry:</a:t>
                      </a:r>
                      <a:r>
                        <a:rPr sz="4200" spc="-42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4200" spc="-12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2716929" y="50800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97200"/>
            <a:ext cx="9210040" cy="3846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9050">
              <a:latin typeface="Times New Roman"/>
              <a:cs typeface="Times New Roman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100965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97200"/>
            <a:ext cx="9210040" cy="3846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100965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61785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2250" y="6565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600" y="2997200"/>
            <a:ext cx="921004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61785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6565900"/>
            <a:ext cx="688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600" y="2997200"/>
            <a:ext cx="921004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61785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7250" y="6565900"/>
            <a:ext cx="981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600" y="2997200"/>
            <a:ext cx="921004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61785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7250" y="6565900"/>
            <a:ext cx="981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600" y="2997200"/>
            <a:ext cx="921004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600" y="4483100"/>
            <a:ext cx="406400" cy="533400"/>
          </a:xfrm>
          <a:custGeom>
            <a:avLst/>
            <a:gdLst/>
            <a:ahLst/>
            <a:cxnLst/>
            <a:rect l="l" t="t" r="r" b="b"/>
            <a:pathLst>
              <a:path w="406400" h="533400">
                <a:moveTo>
                  <a:pt x="0" y="0"/>
                </a:moveTo>
                <a:lnTo>
                  <a:pt x="406400" y="0"/>
                </a:lnTo>
                <a:lnTo>
                  <a:pt x="4064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3405" y="5193776"/>
            <a:ext cx="3134360" cy="2028825"/>
          </a:xfrm>
          <a:custGeom>
            <a:avLst/>
            <a:gdLst/>
            <a:ahLst/>
            <a:cxnLst/>
            <a:rect l="l" t="t" r="r" b="b"/>
            <a:pathLst>
              <a:path w="3134360" h="2028825">
                <a:moveTo>
                  <a:pt x="3134009" y="0"/>
                </a:moveTo>
                <a:lnTo>
                  <a:pt x="3118017" y="10350"/>
                </a:lnTo>
                <a:lnTo>
                  <a:pt x="0" y="20285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0695" y="5135810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186277" y="0"/>
                </a:moveTo>
                <a:lnTo>
                  <a:pt x="0" y="20722"/>
                </a:lnTo>
                <a:lnTo>
                  <a:pt x="80727" y="68317"/>
                </a:lnTo>
                <a:lnTo>
                  <a:pt x="91089" y="161456"/>
                </a:lnTo>
                <a:lnTo>
                  <a:pt x="1862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291" y="7315200"/>
            <a:ext cx="37833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0" algn="l"/>
              </a:tabLst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r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Bit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05500" y="6616700"/>
            <a:ext cx="1016000" cy="533400"/>
          </a:xfrm>
          <a:custGeom>
            <a:avLst/>
            <a:gdLst/>
            <a:ahLst/>
            <a:cxnLst/>
            <a:rect l="l" t="t" r="r" b="b"/>
            <a:pathLst>
              <a:path w="1016000" h="533400">
                <a:moveTo>
                  <a:pt x="0" y="0"/>
                </a:moveTo>
                <a:lnTo>
                  <a:pt x="1016000" y="0"/>
                </a:lnTo>
                <a:lnTo>
                  <a:pt x="1016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1574" y="7257632"/>
            <a:ext cx="1238885" cy="381000"/>
          </a:xfrm>
          <a:custGeom>
            <a:avLst/>
            <a:gdLst/>
            <a:ahLst/>
            <a:cxnLst/>
            <a:rect l="l" t="t" r="r" b="b"/>
            <a:pathLst>
              <a:path w="1238884" h="381000">
                <a:moveTo>
                  <a:pt x="0" y="0"/>
                </a:moveTo>
                <a:lnTo>
                  <a:pt x="18210" y="5595"/>
                </a:lnTo>
                <a:lnTo>
                  <a:pt x="1238371" y="3805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9600" y="7195413"/>
            <a:ext cx="185420" cy="160655"/>
          </a:xfrm>
          <a:custGeom>
            <a:avLst/>
            <a:gdLst/>
            <a:ahLst/>
            <a:cxnLst/>
            <a:rect l="l" t="t" r="r" b="b"/>
            <a:pathLst>
              <a:path w="185420" h="160654">
                <a:moveTo>
                  <a:pt x="184865" y="0"/>
                </a:moveTo>
                <a:lnTo>
                  <a:pt x="0" y="30886"/>
                </a:lnTo>
                <a:lnTo>
                  <a:pt x="135628" y="160247"/>
                </a:lnTo>
                <a:lnTo>
                  <a:pt x="120185" y="67814"/>
                </a:lnTo>
                <a:lnTo>
                  <a:pt x="184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28693" y="7569200"/>
            <a:ext cx="2318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Result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208" y="762000"/>
            <a:ext cx="57213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Bitwise</a:t>
            </a:r>
            <a:r>
              <a:rPr spc="-75" dirty="0"/>
              <a:t> </a:t>
            </a:r>
            <a:r>
              <a:rPr spc="-185" dirty="0"/>
              <a:t>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0" y="2819400"/>
            <a:ext cx="9923145" cy="4754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0" marR="304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35000" algn="l"/>
                <a:tab pos="1719580" algn="l"/>
                <a:tab pos="2228215" algn="l"/>
              </a:tabLst>
            </a:pPr>
            <a:r>
              <a:rPr sz="4200" spc="-5" dirty="0">
                <a:latin typeface="Gill Sans MT"/>
                <a:cs typeface="Gill Sans MT"/>
              </a:rPr>
              <a:t>Similar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logical </a:t>
            </a:r>
            <a:r>
              <a:rPr sz="4200" spc="-95" dirty="0">
                <a:latin typeface="Gill Sans MT"/>
                <a:cs typeface="Gill Sans MT"/>
              </a:rPr>
              <a:t>NOT 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spc="-5" dirty="0">
                <a:latin typeface="Courier New"/>
                <a:cs typeface="Courier New"/>
              </a:rPr>
              <a:t>!</a:t>
            </a:r>
            <a:r>
              <a:rPr sz="4200" spc="-5" dirty="0">
                <a:latin typeface="Gill Sans MT"/>
                <a:cs typeface="Gill Sans MT"/>
              </a:rPr>
              <a:t>), </a:t>
            </a:r>
            <a:r>
              <a:rPr sz="4200" dirty="0">
                <a:latin typeface="Gill Sans MT"/>
                <a:cs typeface="Gill Sans MT"/>
              </a:rPr>
              <a:t>except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-38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works 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bit-by-bit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manner</a:t>
            </a:r>
            <a:endParaRPr sz="420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635000" algn="l"/>
                <a:tab pos="3347720" algn="l"/>
                <a:tab pos="3723004" algn="l"/>
              </a:tabLst>
            </a:pPr>
            <a:r>
              <a:rPr sz="4200" spc="-5" dirty="0">
                <a:latin typeface="Gill Sans MT"/>
                <a:cs typeface="Gill Sans MT"/>
              </a:rPr>
              <a:t>Denoted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tilde </a:t>
            </a:r>
            <a:r>
              <a:rPr sz="4200" spc="15" dirty="0">
                <a:latin typeface="Gill Sans MT"/>
                <a:cs typeface="Gill Sans MT"/>
              </a:rPr>
              <a:t>character: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~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850">
              <a:latin typeface="Times New Roman"/>
              <a:cs typeface="Times New Roman"/>
            </a:endParaRPr>
          </a:p>
          <a:p>
            <a:pPr marL="3797300" marR="3876675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~1001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  0110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4959350"/>
            <a:ext cx="194627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512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32512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4470400"/>
            <a:ext cx="194627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0995" algn="r">
              <a:lnSpc>
                <a:spcPts val="4445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2512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32512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61785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2250" y="65659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388" y="4470400"/>
            <a:ext cx="130619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61785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6565900"/>
            <a:ext cx="688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388" y="4470400"/>
            <a:ext cx="130619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8296" y="61785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------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7250" y="6565900"/>
            <a:ext cx="981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4350" y="4470400"/>
            <a:ext cx="1339850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 dirty="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</a:p>
        </p:txBody>
      </p:sp>
      <p:sp>
        <p:nvSpPr>
          <p:cNvPr id="6" name="object 6"/>
          <p:cNvSpPr/>
          <p:nvPr/>
        </p:nvSpPr>
        <p:spPr>
          <a:xfrm>
            <a:off x="5562600" y="4483100"/>
            <a:ext cx="406400" cy="533400"/>
          </a:xfrm>
          <a:custGeom>
            <a:avLst/>
            <a:gdLst/>
            <a:ahLst/>
            <a:cxnLst/>
            <a:rect l="l" t="t" r="r" b="b"/>
            <a:pathLst>
              <a:path w="406400" h="533400">
                <a:moveTo>
                  <a:pt x="0" y="0"/>
                </a:moveTo>
                <a:lnTo>
                  <a:pt x="406400" y="0"/>
                </a:lnTo>
                <a:lnTo>
                  <a:pt x="4064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3405" y="5193776"/>
            <a:ext cx="3134360" cy="2028825"/>
          </a:xfrm>
          <a:custGeom>
            <a:avLst/>
            <a:gdLst/>
            <a:ahLst/>
            <a:cxnLst/>
            <a:rect l="l" t="t" r="r" b="b"/>
            <a:pathLst>
              <a:path w="3134360" h="2028825">
                <a:moveTo>
                  <a:pt x="3134009" y="0"/>
                </a:moveTo>
                <a:lnTo>
                  <a:pt x="3118017" y="10350"/>
                </a:lnTo>
                <a:lnTo>
                  <a:pt x="0" y="20285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0695" y="5135810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186277" y="0"/>
                </a:moveTo>
                <a:lnTo>
                  <a:pt x="0" y="20722"/>
                </a:lnTo>
                <a:lnTo>
                  <a:pt x="80727" y="68317"/>
                </a:lnTo>
                <a:lnTo>
                  <a:pt x="91089" y="161456"/>
                </a:lnTo>
                <a:lnTo>
                  <a:pt x="1862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291" y="7315200"/>
            <a:ext cx="37833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0" algn="l"/>
              </a:tabLst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r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Bit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05500" y="6616700"/>
            <a:ext cx="1016000" cy="533400"/>
          </a:xfrm>
          <a:custGeom>
            <a:avLst/>
            <a:gdLst/>
            <a:ahLst/>
            <a:cxnLst/>
            <a:rect l="l" t="t" r="r" b="b"/>
            <a:pathLst>
              <a:path w="1016000" h="533400">
                <a:moveTo>
                  <a:pt x="0" y="0"/>
                </a:moveTo>
                <a:lnTo>
                  <a:pt x="1016000" y="0"/>
                </a:lnTo>
                <a:lnTo>
                  <a:pt x="1016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1574" y="7257632"/>
            <a:ext cx="1238885" cy="381000"/>
          </a:xfrm>
          <a:custGeom>
            <a:avLst/>
            <a:gdLst/>
            <a:ahLst/>
            <a:cxnLst/>
            <a:rect l="l" t="t" r="r" b="b"/>
            <a:pathLst>
              <a:path w="1238884" h="381000">
                <a:moveTo>
                  <a:pt x="0" y="0"/>
                </a:moveTo>
                <a:lnTo>
                  <a:pt x="18210" y="5595"/>
                </a:lnTo>
                <a:lnTo>
                  <a:pt x="1238371" y="3805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9600" y="7195413"/>
            <a:ext cx="185420" cy="160655"/>
          </a:xfrm>
          <a:custGeom>
            <a:avLst/>
            <a:gdLst/>
            <a:ahLst/>
            <a:cxnLst/>
            <a:rect l="l" t="t" r="r" b="b"/>
            <a:pathLst>
              <a:path w="185420" h="160654">
                <a:moveTo>
                  <a:pt x="184865" y="0"/>
                </a:moveTo>
                <a:lnTo>
                  <a:pt x="0" y="30886"/>
                </a:lnTo>
                <a:lnTo>
                  <a:pt x="135628" y="160247"/>
                </a:lnTo>
                <a:lnTo>
                  <a:pt x="120185" y="67814"/>
                </a:lnTo>
                <a:lnTo>
                  <a:pt x="184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28693" y="7569200"/>
            <a:ext cx="2318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Result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938" y="292100"/>
            <a:ext cx="7541259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13815" marR="5080" indent="-1301750">
              <a:lnSpc>
                <a:spcPts val="9600"/>
              </a:lnSpc>
              <a:spcBef>
                <a:spcPts val="819"/>
              </a:spcBef>
              <a:tabLst>
                <a:tab pos="6337935" algn="l"/>
              </a:tabLst>
            </a:pPr>
            <a:r>
              <a:rPr spc="-5" dirty="0"/>
              <a:t>O</a:t>
            </a:r>
            <a:r>
              <a:rPr dirty="0"/>
              <a:t>utput</a:t>
            </a:r>
            <a:r>
              <a:rPr spc="-5" dirty="0"/>
              <a:t> Ca</a:t>
            </a:r>
            <a:r>
              <a:rPr spc="-85" dirty="0"/>
              <a:t>r</a:t>
            </a:r>
            <a:r>
              <a:rPr spc="250" dirty="0"/>
              <a:t>r</a:t>
            </a:r>
            <a:r>
              <a:rPr dirty="0"/>
              <a:t>y	Bit  </a:t>
            </a:r>
            <a:r>
              <a:rPr spc="20" dirty="0"/>
              <a:t>Significance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4178300"/>
            <a:ext cx="9219565" cy="2913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517650" algn="l"/>
                <a:tab pos="2801620" algn="l"/>
                <a:tab pos="6710045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unsigned </a:t>
            </a:r>
            <a:r>
              <a:rPr sz="4200" spc="-10" dirty="0">
                <a:latin typeface="Gill Sans MT"/>
                <a:cs typeface="Gill Sans MT"/>
              </a:rPr>
              <a:t>numbers, </a:t>
            </a:r>
            <a:r>
              <a:rPr sz="4200" spc="-5" dirty="0">
                <a:latin typeface="Gill Sans MT"/>
                <a:cs typeface="Gill Sans MT"/>
              </a:rPr>
              <a:t>it indicates if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did	not </a:t>
            </a:r>
            <a:r>
              <a:rPr sz="4200" spc="40" dirty="0">
                <a:latin typeface="Gill Sans MT"/>
                <a:cs typeface="Gill Sans MT"/>
              </a:rPr>
              <a:t>fit </a:t>
            </a:r>
            <a:r>
              <a:rPr sz="4200" spc="-5" dirty="0">
                <a:latin typeface="Gill Sans MT"/>
                <a:cs typeface="Gill Sans MT"/>
              </a:rPr>
              <a:t>all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spc="-5" dirty="0">
                <a:latin typeface="Gill Sans MT"/>
                <a:cs typeface="Gill Sans MT"/>
              </a:rPr>
              <a:t>into the  </a:t>
            </a:r>
            <a:r>
              <a:rPr sz="4200" spc="-10" dirty="0">
                <a:latin typeface="Gill Sans MT"/>
                <a:cs typeface="Gill Sans MT"/>
              </a:rPr>
              <a:t>number </a:t>
            </a:r>
            <a:r>
              <a:rPr sz="4200" dirty="0">
                <a:latin typeface="Gill Sans MT"/>
                <a:cs typeface="Gill Sans MT"/>
              </a:rPr>
              <a:t>of bits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allotted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1626235" algn="l"/>
                <a:tab pos="4252595" algn="l"/>
                <a:tab pos="7221855" algn="l"/>
              </a:tabLst>
            </a:pPr>
            <a:r>
              <a:rPr sz="4200" spc="-60" dirty="0">
                <a:latin typeface="Gill Sans MT"/>
                <a:cs typeface="Gill Sans MT"/>
              </a:rPr>
              <a:t>May	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error	</a:t>
            </a: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software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11" y="762000"/>
            <a:ext cx="67151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Signed</a:t>
            </a:r>
            <a:r>
              <a:rPr spc="-894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124200"/>
            <a:ext cx="8077200" cy="495969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449199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operation?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 marR="2468880" algn="r">
              <a:lnSpc>
                <a:spcPts val="4920"/>
              </a:lnSpc>
              <a:spcBef>
                <a:spcPts val="325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</a:p>
          <a:p>
            <a:pPr marR="24688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+011</a:t>
            </a:r>
          </a:p>
          <a:p>
            <a:pPr marR="24688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</a:p>
          <a:p>
            <a:pPr marR="24688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11" y="762000"/>
            <a:ext cx="67151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Signed</a:t>
            </a:r>
            <a:r>
              <a:rPr spc="-894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124200"/>
            <a:ext cx="7999730" cy="48882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449199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R="2468880" algn="r">
              <a:lnSpc>
                <a:spcPts val="4920"/>
              </a:lnSpc>
              <a:spcBef>
                <a:spcPts val="325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24688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+011</a:t>
            </a:r>
            <a:endParaRPr sz="4200">
              <a:latin typeface="Courier New"/>
              <a:cs typeface="Courier New"/>
            </a:endParaRPr>
          </a:p>
          <a:p>
            <a:pPr marL="4241800" marR="2468880" algn="r">
              <a:lnSpc>
                <a:spcPts val="4800"/>
              </a:lnSpc>
              <a:spcBef>
                <a:spcPts val="240"/>
              </a:spcBef>
            </a:pPr>
            <a:r>
              <a:rPr sz="4200" dirty="0">
                <a:latin typeface="Courier New"/>
                <a:cs typeface="Courier New"/>
              </a:rPr>
              <a:t>----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473" y="762000"/>
            <a:ext cx="4161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2997200"/>
            <a:ext cx="8973185" cy="6024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60400" marR="17780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60400" algn="l"/>
              </a:tabLst>
            </a:pPr>
            <a:r>
              <a:rPr sz="4200" dirty="0">
                <a:latin typeface="Gill Sans MT"/>
                <a:cs typeface="Gill Sans MT"/>
              </a:rPr>
              <a:t>In this </a:t>
            </a:r>
            <a:r>
              <a:rPr sz="4200" spc="-5" dirty="0">
                <a:latin typeface="Gill Sans MT"/>
                <a:cs typeface="Gill Sans MT"/>
              </a:rPr>
              <a:t>situation, </a:t>
            </a:r>
            <a:r>
              <a:rPr sz="4200" i="1" spc="-15" dirty="0">
                <a:latin typeface="Gill Sans MT"/>
                <a:cs typeface="Gill Sans MT"/>
              </a:rPr>
              <a:t>overflow </a:t>
            </a:r>
            <a:r>
              <a:rPr sz="4200" spc="-15" dirty="0">
                <a:latin typeface="Gill Sans MT"/>
                <a:cs typeface="Gill Sans MT"/>
              </a:rPr>
              <a:t>occurred:</a:t>
            </a:r>
            <a:r>
              <a:rPr sz="4200" spc="-8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  </a:t>
            </a:r>
            <a:r>
              <a:rPr sz="4200" spc="-5" dirty="0">
                <a:latin typeface="Gill Sans MT"/>
                <a:cs typeface="Gill Sans MT"/>
              </a:rPr>
              <a:t>means that both the operands had the 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5" dirty="0">
                <a:latin typeface="Gill Sans MT"/>
                <a:cs typeface="Gill Sans MT"/>
              </a:rPr>
              <a:t>sign,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55" dirty="0">
                <a:latin typeface="Gill Sans MT"/>
                <a:cs typeface="Gill Sans MT"/>
              </a:rPr>
              <a:t>result’s </a:t>
            </a:r>
            <a:r>
              <a:rPr sz="4200" spc="-5" dirty="0">
                <a:latin typeface="Gill Sans MT"/>
                <a:cs typeface="Gill Sans MT"/>
              </a:rPr>
              <a:t>sign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differed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Gill Sans MT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R="3366135" algn="r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 marR="3366135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 marL="4638040" marR="3366135" indent="-320675" algn="r">
              <a:lnSpc>
                <a:spcPts val="4800"/>
              </a:lnSpc>
              <a:spcBef>
                <a:spcPts val="240"/>
              </a:spcBef>
            </a:pPr>
            <a:r>
              <a:rPr sz="4200" dirty="0">
                <a:latin typeface="Courier New"/>
                <a:cs typeface="Courier New"/>
              </a:rPr>
              <a:t>----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  <a:p>
            <a:pPr marL="622300" indent="-571500">
              <a:lnSpc>
                <a:spcPct val="100000"/>
              </a:lnSpc>
              <a:spcBef>
                <a:spcPts val="2190"/>
              </a:spcBef>
              <a:buSzPct val="170238"/>
              <a:buChar char="•"/>
              <a:tabLst>
                <a:tab pos="622300" algn="l"/>
                <a:tab pos="2462530" algn="l"/>
                <a:tab pos="2838450" algn="l"/>
              </a:tabLst>
            </a:pPr>
            <a:r>
              <a:rPr sz="4200" spc="-20" dirty="0">
                <a:latin typeface="Gill Sans MT"/>
                <a:cs typeface="Gill Sans MT"/>
              </a:rPr>
              <a:t>Possibly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15" dirty="0">
                <a:latin typeface="Gill Sans MT"/>
                <a:cs typeface="Gill Sans MT"/>
              </a:rPr>
              <a:t>software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error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641" y="762000"/>
            <a:ext cx="83032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Overflow vs.</a:t>
            </a:r>
            <a:r>
              <a:rPr spc="-894" dirty="0"/>
              <a:t> </a:t>
            </a:r>
            <a:r>
              <a:rPr spc="30" dirty="0"/>
              <a:t>Carry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692400"/>
            <a:ext cx="9420860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These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b="1" spc="210" dirty="0">
                <a:latin typeface="Gill Sans MT"/>
                <a:cs typeface="Gill Sans MT"/>
              </a:rPr>
              <a:t>different</a:t>
            </a:r>
            <a:r>
              <a:rPr sz="4200" b="1" spc="105" dirty="0">
                <a:latin typeface="Gill Sans MT"/>
                <a:cs typeface="Gill Sans MT"/>
              </a:rPr>
              <a:t> </a:t>
            </a:r>
            <a:r>
              <a:rPr sz="4200" b="1" spc="190" dirty="0">
                <a:latin typeface="Gill Sans MT"/>
                <a:cs typeface="Gill Sans MT"/>
              </a:rPr>
              <a:t>ideas</a:t>
            </a:r>
            <a:endParaRPr sz="420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41400" algn="l"/>
                <a:tab pos="2461260" algn="l"/>
                <a:tab pos="2931795" algn="l"/>
              </a:tabLst>
            </a:pPr>
            <a:r>
              <a:rPr sz="4200" spc="15" dirty="0">
                <a:latin typeface="Gill Sans MT"/>
                <a:cs typeface="Gill Sans MT"/>
              </a:rPr>
              <a:t>Carry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0" dirty="0">
                <a:latin typeface="Gill Sans MT"/>
                <a:cs typeface="Gill Sans MT"/>
              </a:rPr>
              <a:t>relevant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b="1" spc="190" dirty="0">
                <a:latin typeface="Gill Sans MT"/>
                <a:cs typeface="Gill Sans MT"/>
              </a:rPr>
              <a:t>unsigned</a:t>
            </a:r>
            <a:r>
              <a:rPr sz="4200" b="1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values</a:t>
            </a:r>
            <a:endParaRPr sz="420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41400" algn="l"/>
                <a:tab pos="3727450" algn="l"/>
              </a:tabLst>
            </a:pPr>
            <a:r>
              <a:rPr sz="4200" spc="-5" dirty="0">
                <a:latin typeface="Gill Sans MT"/>
                <a:cs typeface="Gill Sans MT"/>
              </a:rPr>
              <a:t>Overflow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0" dirty="0">
                <a:latin typeface="Gill Sans MT"/>
                <a:cs typeface="Gill Sans MT"/>
              </a:rPr>
              <a:t>relevant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b="1" spc="185" dirty="0">
                <a:latin typeface="Gill Sans MT"/>
                <a:cs typeface="Gill Sans MT"/>
              </a:rPr>
              <a:t>signed</a:t>
            </a:r>
            <a:r>
              <a:rPr sz="4200" b="1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529" y="8324850"/>
            <a:ext cx="221615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" marR="5080" indent="-3175">
              <a:lnSpc>
                <a:spcPts val="4900"/>
              </a:lnSpc>
              <a:spcBef>
                <a:spcPts val="380"/>
              </a:spcBef>
              <a:tabLst>
                <a:tab pos="874394" algn="l"/>
              </a:tabLst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spc="20" dirty="0">
                <a:latin typeface="Gill Sans MT"/>
                <a:cs typeface="Gill Sans MT"/>
              </a:rPr>
              <a:t>erfl</a:t>
            </a:r>
            <a:r>
              <a:rPr sz="4200" spc="-1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;  No	</a:t>
            </a:r>
            <a:r>
              <a:rPr sz="4200" spc="15" dirty="0">
                <a:latin typeface="Gill Sans MT"/>
                <a:cs typeface="Gill Sans MT"/>
              </a:rPr>
              <a:t>Carry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26" y="8331200"/>
            <a:ext cx="307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74394" marR="5080" indent="-862330">
              <a:lnSpc>
                <a:spcPts val="4900"/>
              </a:lnSpc>
              <a:spcBef>
                <a:spcPts val="380"/>
              </a:spcBef>
              <a:tabLst>
                <a:tab pos="871219" algn="l"/>
              </a:tabLst>
            </a:pPr>
            <a:r>
              <a:rPr sz="4200" dirty="0">
                <a:latin typeface="Gill Sans MT"/>
                <a:cs typeface="Gill Sans MT"/>
              </a:rPr>
              <a:t>No	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spc="20" dirty="0">
                <a:latin typeface="Gill Sans MT"/>
                <a:cs typeface="Gill Sans MT"/>
              </a:rPr>
              <a:t>erfl</a:t>
            </a:r>
            <a:r>
              <a:rPr sz="4200" spc="-1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;  </a:t>
            </a:r>
            <a:r>
              <a:rPr sz="4200" spc="15" dirty="0">
                <a:latin typeface="Gill Sans MT"/>
                <a:cs typeface="Gill Sans MT"/>
              </a:rPr>
              <a:t>Carry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4900" y="5600700"/>
            <a:ext cx="0" cy="4152900"/>
          </a:xfrm>
          <a:custGeom>
            <a:avLst/>
            <a:gdLst/>
            <a:ahLst/>
            <a:cxnLst/>
            <a:rect l="l" t="t" r="r" b="b"/>
            <a:pathLst>
              <a:path h="4152900">
                <a:moveTo>
                  <a:pt x="0" y="0"/>
                </a:moveTo>
                <a:lnTo>
                  <a:pt x="0" y="4152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000" y="5600700"/>
            <a:ext cx="0" cy="4152900"/>
          </a:xfrm>
          <a:custGeom>
            <a:avLst/>
            <a:gdLst/>
            <a:ahLst/>
            <a:cxnLst/>
            <a:rect l="l" t="t" r="r" b="b"/>
            <a:pathLst>
              <a:path h="4152900">
                <a:moveTo>
                  <a:pt x="0" y="0"/>
                </a:moveTo>
                <a:lnTo>
                  <a:pt x="0" y="4152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76907" y="8331200"/>
            <a:ext cx="221615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5134" marR="5080" indent="-433070">
              <a:lnSpc>
                <a:spcPts val="4900"/>
              </a:lnSpc>
              <a:spcBef>
                <a:spcPts val="38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spc="20" dirty="0">
                <a:latin typeface="Gill Sans MT"/>
                <a:cs typeface="Gill Sans MT"/>
              </a:rPr>
              <a:t>erfl</a:t>
            </a:r>
            <a:r>
              <a:rPr sz="4200" spc="-1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;  </a:t>
            </a:r>
            <a:r>
              <a:rPr sz="4200" spc="15" dirty="0">
                <a:latin typeface="Gill Sans MT"/>
                <a:cs typeface="Gill Sans MT"/>
              </a:rPr>
              <a:t>Carry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64600" y="563880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23950" y="5613400"/>
          <a:ext cx="10474959" cy="2585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4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6580">
                <a:tc>
                  <a:txBody>
                    <a:bodyPr/>
                    <a:lstStyle/>
                    <a:p>
                      <a:pPr marR="12007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+100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96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000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360526" y="8356600"/>
            <a:ext cx="307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5134" marR="5080" indent="-433070">
              <a:lnSpc>
                <a:spcPts val="4900"/>
              </a:lnSpc>
              <a:spcBef>
                <a:spcPts val="380"/>
              </a:spcBef>
              <a:tabLst>
                <a:tab pos="871219" algn="l"/>
                <a:tab pos="1303655" algn="l"/>
              </a:tabLst>
            </a:pPr>
            <a:r>
              <a:rPr sz="4200" dirty="0">
                <a:latin typeface="Gill Sans MT"/>
                <a:cs typeface="Gill Sans MT"/>
              </a:rPr>
              <a:t>No	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spc="20" dirty="0">
                <a:latin typeface="Gill Sans MT"/>
                <a:cs typeface="Gill Sans MT"/>
              </a:rPr>
              <a:t>erfl</a:t>
            </a:r>
            <a:r>
              <a:rPr sz="4200" spc="-1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;  No	</a:t>
            </a:r>
            <a:r>
              <a:rPr sz="4200" spc="15" dirty="0">
                <a:latin typeface="Gill Sans MT"/>
                <a:cs typeface="Gill Sans MT"/>
              </a:rPr>
              <a:t>Carry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4617" y="762000"/>
            <a:ext cx="3855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</a:t>
            </a:r>
            <a:r>
              <a:rPr spc="-75" dirty="0"/>
              <a:t> </a:t>
            </a:r>
            <a:r>
              <a:rPr spc="-5" dirty="0"/>
              <a:t>Left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086100"/>
            <a:ext cx="91306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84200" marR="50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584200" algn="l"/>
                <a:tab pos="402209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all the </a:t>
            </a:r>
            <a:r>
              <a:rPr sz="4200" dirty="0">
                <a:latin typeface="Gill Sans MT"/>
                <a:cs typeface="Gill Sans MT"/>
              </a:rPr>
              <a:t>bits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positions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left,  </a:t>
            </a:r>
            <a:r>
              <a:rPr sz="4200" dirty="0">
                <a:latin typeface="Gill Sans MT"/>
                <a:cs typeface="Gill Sans MT"/>
              </a:rPr>
              <a:t>subbing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r>
              <a:rPr sz="4200" dirty="0">
                <a:latin typeface="Gill Sans MT"/>
                <a:cs typeface="Gill Sans MT"/>
              </a:rPr>
              <a:t>s	on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right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316" y="4165600"/>
            <a:ext cx="4992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316" y="762000"/>
            <a:ext cx="4992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022600"/>
            <a:ext cx="10051415" cy="2837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9196070" algn="l"/>
              </a:tabLst>
            </a:pP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been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17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ying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spc="-65" dirty="0">
                <a:latin typeface="Gill Sans MT"/>
                <a:cs typeface="Gill Sans MT"/>
              </a:rPr>
              <a:t>n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	one  to </a:t>
            </a:r>
            <a:r>
              <a:rPr sz="4200" spc="-5" dirty="0">
                <a:latin typeface="Gill Sans MT"/>
                <a:cs typeface="Gill Sans MT"/>
              </a:rPr>
              <a:t>second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operand</a:t>
            </a:r>
            <a:endParaRPr sz="4200">
              <a:latin typeface="Gill Sans MT"/>
              <a:cs typeface="Gill Sans MT"/>
            </a:endParaRPr>
          </a:p>
          <a:p>
            <a:pPr marL="609600" marR="1079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1079500" algn="l"/>
                <a:tab pos="1455420" algn="l"/>
                <a:tab pos="2084705" algn="l"/>
                <a:tab pos="2799080" algn="l"/>
                <a:tab pos="4156710" algn="l"/>
                <a:tab pos="5128260" algn="l"/>
              </a:tabLst>
            </a:pP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do	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spc="-10" dirty="0">
                <a:latin typeface="Gill Sans MT"/>
                <a:cs typeface="Gill Sans MT"/>
              </a:rPr>
              <a:t>hardware,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there 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	trick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6938" y="6686550"/>
            <a:ext cx="130619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200" y="6692900"/>
            <a:ext cx="130619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300" y="6845300"/>
            <a:ext cx="3403600" cy="194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8735" marR="41275" algn="ctr">
              <a:lnSpc>
                <a:spcPts val="4900"/>
              </a:lnSpc>
              <a:spcBef>
                <a:spcPts val="280"/>
              </a:spcBef>
            </a:pPr>
            <a:r>
              <a:rPr sz="4200" dirty="0">
                <a:latin typeface="Gill Sans MT"/>
                <a:cs typeface="Gill Sans MT"/>
              </a:rPr>
              <a:t>Hint: </a:t>
            </a:r>
            <a:r>
              <a:rPr sz="4200" spc="-5" dirty="0">
                <a:latin typeface="Gill Sans MT"/>
                <a:cs typeface="Gill Sans MT"/>
              </a:rPr>
              <a:t>these</a:t>
            </a:r>
            <a:r>
              <a:rPr sz="4200" spc="-5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  </a:t>
            </a:r>
            <a:r>
              <a:rPr sz="4200" spc="-5" dirty="0">
                <a:latin typeface="Gill Sans MT"/>
                <a:cs typeface="Gill Sans MT"/>
              </a:rPr>
              <a:t>questions </a:t>
            </a:r>
            <a:r>
              <a:rPr sz="4200" spc="-30" dirty="0">
                <a:latin typeface="Gill Sans MT"/>
                <a:cs typeface="Gill Sans MT"/>
              </a:rPr>
              <a:t>are  </a:t>
            </a:r>
            <a:r>
              <a:rPr sz="4200" spc="-5" dirty="0">
                <a:latin typeface="Gill Sans MT"/>
                <a:cs typeface="Gill Sans MT"/>
              </a:rPr>
              <a:t>equivalent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9704" y="7924800"/>
            <a:ext cx="1200785" cy="0"/>
          </a:xfrm>
          <a:custGeom>
            <a:avLst/>
            <a:gdLst/>
            <a:ahLst/>
            <a:cxnLst/>
            <a:rect l="l" t="t" r="r" b="b"/>
            <a:pathLst>
              <a:path w="1200785">
                <a:moveTo>
                  <a:pt x="0" y="0"/>
                </a:moveTo>
                <a:lnTo>
                  <a:pt x="19050" y="0"/>
                </a:lnTo>
                <a:lnTo>
                  <a:pt x="12003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3024" y="7840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167639" y="0"/>
                </a:moveTo>
                <a:lnTo>
                  <a:pt x="0" y="83820"/>
                </a:lnTo>
                <a:lnTo>
                  <a:pt x="167639" y="167640"/>
                </a:lnTo>
                <a:lnTo>
                  <a:pt x="125729" y="8382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0475" y="7924800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1150158" y="0"/>
                </a:moveTo>
                <a:lnTo>
                  <a:pt x="1131108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89673" y="7840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005" y="762000"/>
            <a:ext cx="7301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1125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4178300"/>
            <a:ext cx="9773285" cy="2913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6195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Assume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15" dirty="0">
                <a:latin typeface="Gill Sans MT"/>
                <a:cs typeface="Gill Sans MT"/>
              </a:rPr>
              <a:t>cheaply invert </a:t>
            </a:r>
            <a:r>
              <a:rPr sz="4200" spc="-5" dirty="0">
                <a:latin typeface="Gill Sans MT"/>
                <a:cs typeface="Gill Sans MT"/>
              </a:rPr>
              <a:t>bits,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 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0" dirty="0">
                <a:latin typeface="Gill Sans MT"/>
                <a:cs typeface="Gill Sans MT"/>
              </a:rPr>
              <a:t>avoid </a:t>
            </a:r>
            <a:r>
              <a:rPr sz="4200" spc="-10" dirty="0">
                <a:latin typeface="Gill Sans MT"/>
                <a:cs typeface="Gill Sans MT"/>
              </a:rPr>
              <a:t>adding </a:t>
            </a:r>
            <a:r>
              <a:rPr sz="4200" spc="-5" dirty="0">
                <a:latin typeface="Gill Sans MT"/>
                <a:cs typeface="Gill Sans MT"/>
              </a:rPr>
              <a:t>twice (once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dirty="0">
                <a:latin typeface="Gill Sans MT"/>
                <a:cs typeface="Gill Sans MT"/>
              </a:rPr>
              <a:t>1  and once 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spc="-5" dirty="0">
                <a:latin typeface="Gill Sans MT"/>
                <a:cs typeface="Gill Sans MT"/>
              </a:rPr>
              <a:t>the other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result)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4198620" algn="l"/>
                <a:tab pos="511365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do	this	</a:t>
            </a:r>
            <a:r>
              <a:rPr sz="4200" spc="-10" dirty="0">
                <a:latin typeface="Gill Sans MT"/>
                <a:cs typeface="Gill Sans MT"/>
              </a:rPr>
              <a:t>easily?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005" y="762000"/>
            <a:ext cx="7301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1125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695700"/>
            <a:ext cx="9773285" cy="38404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6195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Assume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15" dirty="0">
                <a:latin typeface="Gill Sans MT"/>
                <a:cs typeface="Gill Sans MT"/>
              </a:rPr>
              <a:t>cheaply invert </a:t>
            </a:r>
            <a:r>
              <a:rPr sz="4200" spc="-5" dirty="0">
                <a:latin typeface="Gill Sans MT"/>
                <a:cs typeface="Gill Sans MT"/>
              </a:rPr>
              <a:t>bits,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 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0" dirty="0">
                <a:latin typeface="Gill Sans MT"/>
                <a:cs typeface="Gill Sans MT"/>
              </a:rPr>
              <a:t>avoid </a:t>
            </a:r>
            <a:r>
              <a:rPr sz="4200" spc="-10" dirty="0">
                <a:latin typeface="Gill Sans MT"/>
                <a:cs typeface="Gill Sans MT"/>
              </a:rPr>
              <a:t>adding </a:t>
            </a:r>
            <a:r>
              <a:rPr sz="4200" spc="-5" dirty="0">
                <a:latin typeface="Gill Sans MT"/>
                <a:cs typeface="Gill Sans MT"/>
              </a:rPr>
              <a:t>twice (once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dirty="0">
                <a:latin typeface="Gill Sans MT"/>
                <a:cs typeface="Gill Sans MT"/>
              </a:rPr>
              <a:t>1  and once 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spc="-5" dirty="0">
                <a:latin typeface="Gill Sans MT"/>
                <a:cs typeface="Gill Sans MT"/>
              </a:rPr>
              <a:t>the other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result)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4198620" algn="l"/>
                <a:tab pos="511365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do	this	</a:t>
            </a:r>
            <a:r>
              <a:rPr sz="4200" spc="-10" dirty="0">
                <a:latin typeface="Gill Sans MT"/>
                <a:cs typeface="Gill Sans MT"/>
              </a:rPr>
              <a:t>easily?</a:t>
            </a:r>
            <a:endParaRPr sz="420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  <a:tab pos="5748655" algn="l"/>
                <a:tab pos="8506460" algn="l"/>
              </a:tabLst>
            </a:pPr>
            <a:r>
              <a:rPr sz="4200" spc="-5" dirty="0">
                <a:latin typeface="Gill Sans MT"/>
                <a:cs typeface="Gill Sans MT"/>
              </a:rPr>
              <a:t>Set 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initial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carry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instead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696" y="762000"/>
            <a:ext cx="89115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696" y="762000"/>
            <a:ext cx="89115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549910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2650341" y="0"/>
                </a:moveTo>
                <a:lnTo>
                  <a:pt x="263129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1181" y="5415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696" y="762000"/>
            <a:ext cx="89115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549910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2650341" y="0"/>
                </a:moveTo>
                <a:lnTo>
                  <a:pt x="263129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1181" y="5415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696" y="762000"/>
            <a:ext cx="89115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549910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2650341" y="0"/>
                </a:moveTo>
                <a:lnTo>
                  <a:pt x="263129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1181" y="5415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0300" y="547370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2650341" y="0"/>
                </a:moveTo>
                <a:lnTo>
                  <a:pt x="263129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69681" y="53898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696" y="762000"/>
            <a:ext cx="89115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549910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2650341" y="0"/>
                </a:moveTo>
                <a:lnTo>
                  <a:pt x="263129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1181" y="5415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0300" y="547370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2650341" y="0"/>
                </a:moveTo>
                <a:lnTo>
                  <a:pt x="263129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69681" y="53898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7200" y="3644900"/>
            <a:ext cx="162623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46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500"/>
              </a:lnSpc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+1100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696" y="762000"/>
            <a:ext cx="89115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549910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2650341" y="0"/>
                </a:moveTo>
                <a:lnTo>
                  <a:pt x="263129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1181" y="5415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0300" y="547370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2650341" y="0"/>
                </a:moveTo>
                <a:lnTo>
                  <a:pt x="263129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69681" y="53898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7200" y="4787900"/>
            <a:ext cx="1626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+1100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7292" y="53975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53750" y="5803900"/>
            <a:ext cx="12858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10850" y="3644900"/>
            <a:ext cx="163258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4620"/>
              </a:lnSpc>
              <a:spcBef>
                <a:spcPts val="100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12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620"/>
              </a:lnSpc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79100" y="3689016"/>
            <a:ext cx="406400" cy="533400"/>
          </a:xfrm>
          <a:custGeom>
            <a:avLst/>
            <a:gdLst/>
            <a:ahLst/>
            <a:cxnLst/>
            <a:rect l="l" t="t" r="r" b="b"/>
            <a:pathLst>
              <a:path w="406400" h="533400">
                <a:moveTo>
                  <a:pt x="0" y="0"/>
                </a:moveTo>
                <a:lnTo>
                  <a:pt x="406400" y="0"/>
                </a:lnTo>
                <a:lnTo>
                  <a:pt x="4064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4617" y="762000"/>
            <a:ext cx="3855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Shift</a:t>
            </a:r>
            <a:r>
              <a:rPr spc="-75" dirty="0"/>
              <a:t> </a:t>
            </a:r>
            <a:r>
              <a:rPr spc="-5" dirty="0"/>
              <a:t>Left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086100"/>
            <a:ext cx="9130665" cy="31419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84200" marR="50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584200" algn="l"/>
                <a:tab pos="4022090" algn="l"/>
              </a:tabLst>
            </a:pPr>
            <a:r>
              <a:rPr sz="4200" spc="-35" dirty="0">
                <a:latin typeface="Gill Sans MT"/>
                <a:cs typeface="Gill Sans MT"/>
              </a:rPr>
              <a:t>Move </a:t>
            </a:r>
            <a:r>
              <a:rPr sz="4200" spc="-5" dirty="0">
                <a:latin typeface="Gill Sans MT"/>
                <a:cs typeface="Gill Sans MT"/>
              </a:rPr>
              <a:t>all the </a:t>
            </a:r>
            <a:r>
              <a:rPr sz="4200" dirty="0">
                <a:latin typeface="Gill Sans MT"/>
                <a:cs typeface="Gill Sans MT"/>
              </a:rPr>
              <a:t>bits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positions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left,  </a:t>
            </a:r>
            <a:r>
              <a:rPr sz="4200" dirty="0">
                <a:latin typeface="Gill Sans MT"/>
                <a:cs typeface="Gill Sans MT"/>
              </a:rPr>
              <a:t>subbing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Courier New"/>
                <a:cs typeface="Courier New"/>
              </a:rPr>
              <a:t>N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r>
              <a:rPr sz="4200" dirty="0">
                <a:latin typeface="Gill Sans MT"/>
                <a:cs typeface="Gill Sans MT"/>
              </a:rPr>
              <a:t>s	on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right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 marL="608330" algn="ctr">
              <a:lnSpc>
                <a:spcPct val="100000"/>
              </a:lnSpc>
              <a:spcBef>
                <a:spcPts val="3195"/>
              </a:spcBef>
            </a:pPr>
            <a:r>
              <a:rPr sz="4200" dirty="0">
                <a:latin typeface="Courier New"/>
                <a:cs typeface="Courier New"/>
              </a:rPr>
              <a:t>1001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1557</Words>
  <Application>Microsoft Office PowerPoint</Application>
  <PresentationFormat>Custom</PresentationFormat>
  <Paragraphs>694</Paragraphs>
  <Slides>89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122/L Lecture 2 Mahdi Ebrahimi       Slides adapted from Dr. Kyle Dewey</vt:lpstr>
      <vt:lpstr>Outline</vt:lpstr>
      <vt:lpstr>Bitwise Operations</vt:lpstr>
      <vt:lpstr>Bitwise AND</vt:lpstr>
      <vt:lpstr>Bitwise OR</vt:lpstr>
      <vt:lpstr>Bitwise XOR</vt:lpstr>
      <vt:lpstr>Bitwise NOT</vt:lpstr>
      <vt:lpstr>Shift Left</vt:lpstr>
      <vt:lpstr>Shift Left</vt:lpstr>
      <vt:lpstr>Shift Left</vt:lpstr>
      <vt:lpstr>Shift Left</vt:lpstr>
      <vt:lpstr>Shift Left as  Multiplication</vt:lpstr>
      <vt:lpstr>Shift Left as  Multiplication</vt:lpstr>
      <vt:lpstr>Shift Left as  Multiplication</vt:lpstr>
      <vt:lpstr>Multiplication</vt:lpstr>
      <vt:lpstr>Shift Right</vt:lpstr>
      <vt:lpstr>Shift Right</vt:lpstr>
      <vt:lpstr>Shift Right Trick</vt:lpstr>
      <vt:lpstr>Shift Right Trick</vt:lpstr>
      <vt:lpstr>Shift Right Trick</vt:lpstr>
      <vt:lpstr>Shift Right Trick</vt:lpstr>
      <vt:lpstr>Two Forms of Shift  Right</vt:lpstr>
      <vt:lpstr>Answer...Sort of</vt:lpstr>
      <vt:lpstr>Twos Complement</vt:lpstr>
      <vt:lpstr>Problem</vt:lpstr>
      <vt:lpstr>Twos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Twos Complement to  Decimal</vt:lpstr>
      <vt:lpstr>Twos Complement to  Decimal</vt:lpstr>
      <vt:lpstr>Twos Complement to  Decimal</vt:lpstr>
      <vt:lpstr>Twos Complement to  Decimal</vt:lpstr>
      <vt:lpstr>Twos Complement to  Decimal</vt:lpstr>
      <vt:lpstr>Twos Complement to  Decimal</vt:lpstr>
      <vt:lpstr>Intuition</vt:lpstr>
      <vt:lpstr>Intuition</vt:lpstr>
      <vt:lpstr>Intuition</vt:lpstr>
      <vt:lpstr>Negation of 1</vt:lpstr>
      <vt:lpstr>Negation of 1</vt:lpstr>
      <vt:lpstr>Negation of 1</vt:lpstr>
      <vt:lpstr>Negation of 1</vt:lpstr>
      <vt:lpstr>Consequences</vt:lpstr>
      <vt:lpstr>Consequences</vt:lpstr>
      <vt:lpstr>Arithmetic Shift Right</vt:lpstr>
      <vt:lpstr>Addition</vt:lpstr>
      <vt:lpstr>Building Up Addition</vt:lpstr>
      <vt:lpstr>Building Up Addition</vt:lpstr>
      <vt:lpstr>Building Up Addition</vt:lpstr>
      <vt:lpstr>Building Up Addition</vt:lpstr>
      <vt:lpstr>Building Up Addition</vt:lpstr>
      <vt:lpstr>Building Up Addition</vt:lpstr>
      <vt:lpstr>Building Up Addition</vt:lpstr>
      <vt:lpstr>Core Concepts</vt:lpstr>
      <vt:lpstr>Now in Binary</vt:lpstr>
      <vt:lpstr>Now in Binary</vt:lpstr>
      <vt:lpstr>Chaining the Carry</vt:lpstr>
      <vt:lpstr>Adding Multiple Bits</vt:lpstr>
      <vt:lpstr>Adding Multiple Bits</vt:lpstr>
      <vt:lpstr>Adding Multiple Bits</vt:lpstr>
      <vt:lpstr>Adding Multiple Bits</vt:lpstr>
      <vt:lpstr>Adding Multiple Bits</vt:lpstr>
      <vt:lpstr>Adding Multiple Bits</vt:lpstr>
      <vt:lpstr>Another Example</vt:lpstr>
      <vt:lpstr>Another Example</vt:lpstr>
      <vt:lpstr>Another Example</vt:lpstr>
      <vt:lpstr>Another Example</vt:lpstr>
      <vt:lpstr>Another Example</vt:lpstr>
      <vt:lpstr>Output Carry Bit  Significance</vt:lpstr>
      <vt:lpstr>Signed Addition</vt:lpstr>
      <vt:lpstr>Signed Addition</vt:lpstr>
      <vt:lpstr>Overflow</vt:lpstr>
      <vt:lpstr>Overflow vs. Carry</vt:lpstr>
      <vt:lpstr>Subtraction</vt:lpstr>
      <vt:lpstr>Subtraction</vt:lpstr>
      <vt:lpstr>Subtraction Trick</vt:lpstr>
      <vt:lpstr>Subtraction Trick</vt:lpstr>
      <vt:lpstr>Subtraction Example</vt:lpstr>
      <vt:lpstr>Subtraction Example</vt:lpstr>
      <vt:lpstr>Subtraction Example</vt:lpstr>
      <vt:lpstr>Subtraction Example</vt:lpstr>
      <vt:lpstr>Subtraction Example</vt:lpstr>
      <vt:lpstr>Subtraction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2 Kyle Dewey</dc:title>
  <dc:creator>Mahdi Ebi</dc:creator>
  <cp:lastModifiedBy>Mahdi Ebi</cp:lastModifiedBy>
  <cp:revision>8</cp:revision>
  <dcterms:created xsi:type="dcterms:W3CDTF">2020-07-11T18:41:17Z</dcterms:created>
  <dcterms:modified xsi:type="dcterms:W3CDTF">2020-07-13T05:59:17Z</dcterms:modified>
</cp:coreProperties>
</file>