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3004800" cy="10744200"/>
  <p:notesSz cx="13004800" cy="1074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41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0F4D5-F4BD-4412-810D-6067A650ECB3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1343025"/>
            <a:ext cx="4387850" cy="3625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170488"/>
            <a:ext cx="10404475" cy="42306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81AC2-6361-4BEE-9CAB-8AFD4606D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7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-A lot of </a:t>
            </a:r>
            <a:r>
              <a:rPr lang="en-US" sz="1200" spc="-10" dirty="0">
                <a:latin typeface="Lucida Sans Unicode"/>
                <a:cs typeface="Lucida Sans Unicode"/>
              </a:rPr>
              <a:t>di</a:t>
            </a:r>
            <a:r>
              <a:rPr lang="en-US" sz="1200" spc="-10" dirty="0">
                <a:latin typeface="Lucida Sans"/>
                <a:cs typeface="Lucida Sans"/>
              </a:rPr>
              <a:t>ff</a:t>
            </a:r>
            <a:r>
              <a:rPr lang="en-US" sz="1200" spc="-10" dirty="0">
                <a:latin typeface="Lucida Sans Unicode"/>
                <a:cs typeface="Lucida Sans Unicode"/>
              </a:rPr>
              <a:t>erent </a:t>
            </a:r>
            <a:r>
              <a:rPr lang="en-US" sz="1200" spc="-5" dirty="0">
                <a:latin typeface="Lucida Sans Unicode"/>
                <a:cs typeface="Lucida Sans Unicode"/>
              </a:rPr>
              <a:t>ways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possible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7147559" algn="l"/>
              </a:tabLst>
            </a:pPr>
            <a:r>
              <a:rPr lang="en-US" sz="1200" dirty="0">
                <a:latin typeface="Lucida Sans Unicode"/>
                <a:cs typeface="Lucida Sans Unicode"/>
              </a:rPr>
              <a:t>-A whole lot of </a:t>
            </a:r>
            <a:r>
              <a:rPr lang="en-US" sz="1200" spc="-5" dirty="0">
                <a:latin typeface="Lucida Sans Unicode"/>
                <a:cs typeface="Lucida Sans Unicode"/>
              </a:rPr>
              <a:t>problems related to</a:t>
            </a:r>
            <a:r>
              <a:rPr lang="en-US" sz="1200" spc="7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precision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arise.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7147559" algn="l"/>
              </a:tabLst>
            </a:pPr>
            <a:r>
              <a:rPr lang="en-US" sz="1200" spc="-5" dirty="0">
                <a:latin typeface="Lucida Sans Unicode"/>
                <a:cs typeface="Lucida Sans Unicode"/>
              </a:rPr>
              <a:t>Just about any representation devisable  </a:t>
            </a:r>
            <a:r>
              <a:rPr lang="en-US" sz="1200" dirty="0">
                <a:latin typeface="Lucida Sans Unicode"/>
                <a:cs typeface="Lucida Sans Unicode"/>
              </a:rPr>
              <a:t>will be</a:t>
            </a:r>
            <a:r>
              <a:rPr lang="en-US" sz="1200" spc="-5" dirty="0">
                <a:latin typeface="Lucida Sans Unicode"/>
                <a:cs typeface="Lucida Sans Unicode"/>
              </a:rPr>
              <a:t> complex.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81AC2-6361-4BEE-9CAB-8AFD4606D1A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60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-Standard doesn’t enforce that this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true</a:t>
            </a:r>
            <a:r>
              <a:rPr lang="en-US" sz="1200" spc="10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in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general.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Implementations are permitted to  make </a:t>
            </a:r>
            <a:r>
              <a:rPr lang="en-US" sz="1200" dirty="0">
                <a:latin typeface="Lucida Sans Unicode"/>
                <a:cs typeface="Lucida Sans Unicode"/>
              </a:rPr>
              <a:t>it so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isn’t </a:t>
            </a:r>
            <a:r>
              <a:rPr lang="en-US" sz="1200" spc="-5" dirty="0">
                <a:latin typeface="Lucida Sans Unicode"/>
                <a:cs typeface="Lucida Sans Unicode"/>
              </a:rPr>
              <a:t>true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all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cases.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81AC2-6361-4BEE-9CAB-8AFD4606D1A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-We’ll get </a:t>
            </a:r>
            <a:r>
              <a:rPr lang="en-US" sz="1200" dirty="0">
                <a:latin typeface="Lucida Sans Unicode"/>
                <a:cs typeface="Lucida Sans Unicode"/>
              </a:rPr>
              <a:t>more </a:t>
            </a:r>
            <a:r>
              <a:rPr lang="en-US" sz="1200" spc="-5" dirty="0">
                <a:latin typeface="Lucida Sans Unicode"/>
                <a:cs typeface="Lucida Sans Unicode"/>
              </a:rPr>
              <a:t>into representation next class; this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the birds-eye view </a:t>
            </a:r>
            <a:r>
              <a:rPr lang="en-US" sz="1200" dirty="0">
                <a:latin typeface="Lucida Sans Unicode"/>
                <a:cs typeface="Lucida Sans Unicode"/>
              </a:rPr>
              <a:t>of how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works  for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81AC2-6361-4BEE-9CAB-8AFD4606D1A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0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34300" y="762000"/>
            <a:ext cx="213619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2"/>
            <a:ext cx="9103360" cy="268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737350" y="6083300"/>
            <a:ext cx="38100" cy="3670300"/>
          </a:xfrm>
          <a:custGeom>
            <a:avLst/>
            <a:gdLst/>
            <a:ahLst/>
            <a:cxnLst/>
            <a:rect l="l" t="t" r="r" b="b"/>
            <a:pathLst>
              <a:path w="38100" h="3670300">
                <a:moveTo>
                  <a:pt x="0" y="0"/>
                </a:moveTo>
                <a:lnTo>
                  <a:pt x="38100" y="0"/>
                </a:lnTo>
                <a:lnTo>
                  <a:pt x="38100" y="3670300"/>
                </a:lnTo>
                <a:lnTo>
                  <a:pt x="0" y="3670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6513" y="762000"/>
            <a:ext cx="8911773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5745" y="1955800"/>
            <a:ext cx="9973310" cy="3821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992106"/>
            <a:ext cx="4161536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70" y="2981233"/>
            <a:ext cx="10182860" cy="6772367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122/L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lang="en-US" spc="-85" dirty="0"/>
              <a:t>4</a:t>
            </a:r>
            <a:endParaRPr dirty="0"/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lang="en-US" sz="3600" spc="-70" dirty="0"/>
              <a:t>Mahdi Ebrahimi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2800" spc="-70" dirty="0"/>
              <a:t>Slides adapted from Dr. </a:t>
            </a:r>
            <a:r>
              <a:rPr sz="2800" spc="-70" dirty="0"/>
              <a:t>Kyle</a:t>
            </a:r>
            <a:r>
              <a:rPr sz="2800" spc="-10" dirty="0"/>
              <a:t> </a:t>
            </a:r>
            <a:r>
              <a:rPr sz="28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384" y="63500"/>
            <a:ext cx="89020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Building Up</a:t>
            </a:r>
            <a:r>
              <a:rPr spc="-885" dirty="0"/>
              <a:t> </a:t>
            </a:r>
            <a:r>
              <a:rPr spc="-15" dirty="0"/>
              <a:t>Addition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77638" y="48975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9342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94055" algn="l"/>
                <a:tab pos="7054850" algn="l"/>
              </a:tabLst>
            </a:pPr>
            <a:r>
              <a:rPr sz="4200" spc="-5" dirty="0"/>
              <a:t>Question: </a:t>
            </a:r>
            <a:r>
              <a:rPr sz="4200" spc="-15" dirty="0"/>
              <a:t>how </a:t>
            </a:r>
            <a:r>
              <a:rPr sz="4200" dirty="0"/>
              <a:t>might</a:t>
            </a:r>
            <a:r>
              <a:rPr sz="4200" spc="-390" dirty="0"/>
              <a:t> </a:t>
            </a:r>
            <a:r>
              <a:rPr sz="4200" spc="-45" dirty="0"/>
              <a:t>we</a:t>
            </a:r>
            <a:r>
              <a:rPr sz="4200" spc="5" dirty="0"/>
              <a:t> </a:t>
            </a:r>
            <a:r>
              <a:rPr sz="4200" spc="-15" dirty="0"/>
              <a:t>add	</a:t>
            </a:r>
            <a:r>
              <a:rPr sz="4200" spc="-5" dirty="0"/>
              <a:t>the</a:t>
            </a:r>
            <a:r>
              <a:rPr sz="4200" spc="-65" dirty="0"/>
              <a:t> </a:t>
            </a:r>
            <a:r>
              <a:rPr sz="4200" spc="-15" dirty="0"/>
              <a:t>following,  </a:t>
            </a:r>
            <a:r>
              <a:rPr sz="4200" spc="-5" dirty="0"/>
              <a:t>in</a:t>
            </a:r>
            <a:r>
              <a:rPr sz="4200" spc="-10" dirty="0"/>
              <a:t> </a:t>
            </a:r>
            <a:r>
              <a:rPr sz="4200" spc="-5" dirty="0"/>
              <a:t>decimal?</a:t>
            </a:r>
            <a:endParaRPr sz="4200"/>
          </a:p>
          <a:p>
            <a:pPr marL="109220" marR="4222750" algn="r">
              <a:lnSpc>
                <a:spcPts val="4920"/>
              </a:lnSpc>
              <a:spcBef>
                <a:spcPts val="370"/>
              </a:spcBef>
            </a:pPr>
            <a:r>
              <a:rPr dirty="0">
                <a:latin typeface="Courier New"/>
                <a:cs typeface="Courier New"/>
              </a:rPr>
              <a:t>986</a:t>
            </a:r>
          </a:p>
          <a:p>
            <a:pPr marL="109220" marR="4222750" algn="r">
              <a:lnSpc>
                <a:spcPts val="4920"/>
              </a:lnSpc>
            </a:pPr>
            <a:r>
              <a:rPr dirty="0">
                <a:latin typeface="Courier New"/>
                <a:cs typeface="Courier New"/>
              </a:rPr>
              <a:t>+123</a:t>
            </a:r>
          </a:p>
          <a:p>
            <a:pPr marL="109220">
              <a:lnSpc>
                <a:spcPct val="100000"/>
              </a:lnSpc>
              <a:spcBef>
                <a:spcPts val="25"/>
              </a:spcBef>
            </a:pPr>
            <a:endParaRPr sz="4000">
              <a:latin typeface="Courier New"/>
              <a:cs typeface="Courier New"/>
            </a:endParaRPr>
          </a:p>
          <a:p>
            <a:pPr marL="1190625" algn="ctr">
              <a:lnSpc>
                <a:spcPct val="100000"/>
              </a:lnSpc>
            </a:pPr>
            <a:r>
              <a:rPr dirty="0">
                <a:latin typeface="Courier New"/>
                <a:cs typeface="Courier New"/>
              </a:rPr>
              <a:t>?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6076949"/>
            <a:ext cx="13004800" cy="3676650"/>
          </a:xfrm>
          <a:custGeom>
            <a:avLst/>
            <a:gdLst/>
            <a:ahLst/>
            <a:cxnLst/>
            <a:rect l="l" t="t" r="r" b="b"/>
            <a:pathLst>
              <a:path w="13004800" h="3676650">
                <a:moveTo>
                  <a:pt x="13004800" y="38100"/>
                </a:moveTo>
                <a:lnTo>
                  <a:pt x="13004787" y="0"/>
                </a:lnTo>
                <a:lnTo>
                  <a:pt x="0" y="0"/>
                </a:lnTo>
                <a:lnTo>
                  <a:pt x="0" y="38100"/>
                </a:lnTo>
                <a:lnTo>
                  <a:pt x="3092450" y="38100"/>
                </a:lnTo>
                <a:lnTo>
                  <a:pt x="3092450" y="3676650"/>
                </a:lnTo>
                <a:lnTo>
                  <a:pt x="3130550" y="3676650"/>
                </a:lnTo>
                <a:lnTo>
                  <a:pt x="3130550" y="38100"/>
                </a:lnTo>
                <a:lnTo>
                  <a:pt x="6737350" y="38100"/>
                </a:lnTo>
                <a:lnTo>
                  <a:pt x="6737350" y="3676650"/>
                </a:lnTo>
                <a:lnTo>
                  <a:pt x="6775450" y="3676650"/>
                </a:lnTo>
                <a:lnTo>
                  <a:pt x="6775450" y="38100"/>
                </a:lnTo>
                <a:lnTo>
                  <a:pt x="10064750" y="38100"/>
                </a:lnTo>
                <a:lnTo>
                  <a:pt x="10064750" y="3676650"/>
                </a:lnTo>
                <a:lnTo>
                  <a:pt x="10102850" y="3676650"/>
                </a:lnTo>
                <a:lnTo>
                  <a:pt x="10102850" y="38100"/>
                </a:lnTo>
                <a:lnTo>
                  <a:pt x="13004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57384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6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+3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600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8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+2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0100" y="6400800"/>
            <a:ext cx="666115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900" y="67056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solidFill>
                  <a:srgbClr val="E32400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+0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155" y="762000"/>
            <a:ext cx="67322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Core</a:t>
            </a:r>
            <a:r>
              <a:rPr spc="-7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556000"/>
            <a:ext cx="9718040" cy="40817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23304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190" dirty="0">
                <a:latin typeface="Gill Sans MT"/>
                <a:cs typeface="Gill Sans MT"/>
              </a:rPr>
              <a:t>We </a:t>
            </a: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spc="-10" dirty="0">
                <a:latin typeface="Gill Sans MT"/>
                <a:cs typeface="Gill Sans MT"/>
              </a:rPr>
              <a:t>“primitive” </a:t>
            </a:r>
            <a:r>
              <a:rPr sz="4200" spc="-5" dirty="0">
                <a:latin typeface="Gill Sans MT"/>
                <a:cs typeface="Gill Sans MT"/>
              </a:rPr>
              <a:t>notion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10" dirty="0">
                <a:latin typeface="Gill Sans MT"/>
                <a:cs typeface="Gill Sans MT"/>
              </a:rPr>
              <a:t>adding  </a:t>
            </a:r>
            <a:r>
              <a:rPr sz="4200" spc="-5" dirty="0">
                <a:latin typeface="Gill Sans MT"/>
                <a:cs typeface="Gill Sans MT"/>
              </a:rPr>
              <a:t>single digits, along with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5" dirty="0">
                <a:latin typeface="Gill Sans MT"/>
                <a:cs typeface="Gill Sans MT"/>
              </a:rPr>
              <a:t>idea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i="1" spc="20" dirty="0">
                <a:latin typeface="Gill Sans MT"/>
                <a:cs typeface="Gill Sans MT"/>
              </a:rPr>
              <a:t>carrying  </a:t>
            </a:r>
            <a:r>
              <a:rPr sz="4200" spc="-5" dirty="0">
                <a:latin typeface="Gill Sans MT"/>
                <a:cs typeface="Gill Sans MT"/>
              </a:rPr>
              <a:t>digits</a:t>
            </a:r>
            <a:endParaRPr sz="4200">
              <a:latin typeface="Gill Sans MT"/>
              <a:cs typeface="Gill Sans MT"/>
            </a:endParaRPr>
          </a:p>
          <a:p>
            <a:pPr marL="609600" marR="1778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09600" algn="l"/>
                <a:tab pos="3584575" algn="l"/>
                <a:tab pos="5208270" algn="l"/>
              </a:tabLst>
            </a:pPr>
            <a:r>
              <a:rPr sz="4200" spc="-190" dirty="0">
                <a:latin typeface="Gill Sans MT"/>
                <a:cs typeface="Gill Sans MT"/>
              </a:rPr>
              <a:t>We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build	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5" dirty="0">
                <a:latin typeface="Gill Sans MT"/>
                <a:cs typeface="Gill Sans MT"/>
              </a:rPr>
              <a:t>notion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15" dirty="0">
                <a:latin typeface="Gill Sans MT"/>
                <a:cs typeface="Gill Sans MT"/>
              </a:rPr>
              <a:t>add  </a:t>
            </a:r>
            <a:r>
              <a:rPr sz="4200" spc="-10" dirty="0">
                <a:latin typeface="Gill Sans MT"/>
                <a:cs typeface="Gill Sans MT"/>
              </a:rPr>
              <a:t>numbers </a:t>
            </a:r>
            <a:r>
              <a:rPr sz="4200" spc="-5" dirty="0">
                <a:latin typeface="Gill Sans MT"/>
                <a:cs typeface="Gill Sans MT"/>
              </a:rPr>
              <a:t>together that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25" dirty="0">
                <a:latin typeface="Gill Sans MT"/>
                <a:cs typeface="Gill Sans MT"/>
              </a:rPr>
              <a:t>more </a:t>
            </a:r>
            <a:r>
              <a:rPr sz="4200" spc="-5" dirty="0">
                <a:latin typeface="Gill Sans MT"/>
                <a:cs typeface="Gill Sans MT"/>
              </a:rPr>
              <a:t>than </a:t>
            </a:r>
            <a:r>
              <a:rPr sz="4200" dirty="0">
                <a:latin typeface="Gill Sans MT"/>
                <a:cs typeface="Gill Sans MT"/>
              </a:rPr>
              <a:t>one  </a:t>
            </a:r>
            <a:r>
              <a:rPr sz="4200" spc="-5" dirty="0">
                <a:latin typeface="Gill Sans MT"/>
                <a:cs typeface="Gill Sans MT"/>
              </a:rPr>
              <a:t>digit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long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8161" y="762000"/>
            <a:ext cx="63087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Now </a:t>
            </a:r>
            <a:r>
              <a:rPr spc="-5" dirty="0"/>
              <a:t>in</a:t>
            </a:r>
            <a:r>
              <a:rPr spc="-65" dirty="0"/>
              <a:t> </a:t>
            </a:r>
            <a:r>
              <a:rPr spc="40" dirty="0"/>
              <a:t>Binary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946400"/>
            <a:ext cx="10222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632710" algn="l"/>
              </a:tabLst>
            </a:pPr>
            <a:r>
              <a:rPr sz="4200" spc="-10" dirty="0">
                <a:latin typeface="Gill Sans MT"/>
                <a:cs typeface="Gill Sans MT"/>
              </a:rPr>
              <a:t>Arguably	</a:t>
            </a:r>
            <a:r>
              <a:rPr sz="4200" spc="-5" dirty="0">
                <a:latin typeface="Gill Sans MT"/>
                <a:cs typeface="Gill Sans MT"/>
              </a:rPr>
              <a:t>simpler </a:t>
            </a:r>
            <a:r>
              <a:rPr sz="4200" dirty="0">
                <a:latin typeface="Gill Sans MT"/>
                <a:cs typeface="Gill Sans MT"/>
              </a:rPr>
              <a:t>- </a:t>
            </a:r>
            <a:r>
              <a:rPr sz="4200" spc="-40" dirty="0">
                <a:latin typeface="Gill Sans MT"/>
                <a:cs typeface="Gill Sans MT"/>
              </a:rPr>
              <a:t>fewer </a:t>
            </a:r>
            <a:r>
              <a:rPr sz="4200" dirty="0">
                <a:latin typeface="Gill Sans MT"/>
                <a:cs typeface="Gill Sans MT"/>
              </a:rPr>
              <a:t>one-bit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possibilities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0769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71680" y="6096000"/>
          <a:ext cx="11004549" cy="3657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4680">
                <a:tc>
                  <a:txBody>
                    <a:bodyPr/>
                    <a:lstStyle/>
                    <a:p>
                      <a:pPr marR="136017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36017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36017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3719">
                <a:tc>
                  <a:txBody>
                    <a:bodyPr/>
                    <a:lstStyle/>
                    <a:p>
                      <a:pPr marR="136017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?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?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?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?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8161" y="762000"/>
            <a:ext cx="63087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Now </a:t>
            </a:r>
            <a:r>
              <a:rPr spc="-5" dirty="0"/>
              <a:t>in</a:t>
            </a:r>
            <a:r>
              <a:rPr spc="-65" dirty="0"/>
              <a:t> </a:t>
            </a:r>
            <a:r>
              <a:rPr spc="40" dirty="0"/>
              <a:t>Binary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946400"/>
            <a:ext cx="10222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632710" algn="l"/>
              </a:tabLst>
            </a:pPr>
            <a:r>
              <a:rPr sz="4200" spc="-10" dirty="0">
                <a:latin typeface="Gill Sans MT"/>
                <a:cs typeface="Gill Sans MT"/>
              </a:rPr>
              <a:t>Arguably	</a:t>
            </a:r>
            <a:r>
              <a:rPr sz="4200" spc="-5" dirty="0">
                <a:latin typeface="Gill Sans MT"/>
                <a:cs typeface="Gill Sans MT"/>
              </a:rPr>
              <a:t>simpler </a:t>
            </a:r>
            <a:r>
              <a:rPr sz="4200" dirty="0">
                <a:latin typeface="Gill Sans MT"/>
                <a:cs typeface="Gill Sans MT"/>
              </a:rPr>
              <a:t>- </a:t>
            </a:r>
            <a:r>
              <a:rPr sz="4200" spc="-40" dirty="0">
                <a:latin typeface="Gill Sans MT"/>
                <a:cs typeface="Gill Sans MT"/>
              </a:rPr>
              <a:t>fewer </a:t>
            </a:r>
            <a:r>
              <a:rPr sz="4200" dirty="0">
                <a:latin typeface="Gill Sans MT"/>
                <a:cs typeface="Gill Sans MT"/>
              </a:rPr>
              <a:t>one-bit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possibilities</a:t>
            </a:r>
            <a:endParaRPr sz="4200">
              <a:latin typeface="Gill Sans MT"/>
              <a:cs typeface="Gill Sans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1680" y="6096000"/>
          <a:ext cx="11004549" cy="2623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4680">
                <a:tc>
                  <a:txBody>
                    <a:bodyPr/>
                    <a:lstStyle/>
                    <a:p>
                      <a:pPr marR="136017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016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36017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36017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096">
                <a:tc>
                  <a:txBody>
                    <a:bodyPr/>
                    <a:lstStyle/>
                    <a:p>
                      <a:pPr marR="136017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6076949"/>
            <a:ext cx="13004800" cy="3676650"/>
          </a:xfrm>
          <a:custGeom>
            <a:avLst/>
            <a:gdLst/>
            <a:ahLst/>
            <a:cxnLst/>
            <a:rect l="l" t="t" r="r" b="b"/>
            <a:pathLst>
              <a:path w="13004800" h="36766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3092450" y="38100"/>
                </a:lnTo>
                <a:lnTo>
                  <a:pt x="3092450" y="3676650"/>
                </a:lnTo>
                <a:lnTo>
                  <a:pt x="3130550" y="3676650"/>
                </a:lnTo>
                <a:lnTo>
                  <a:pt x="3130550" y="38100"/>
                </a:lnTo>
                <a:lnTo>
                  <a:pt x="6737350" y="38100"/>
                </a:lnTo>
                <a:lnTo>
                  <a:pt x="6737350" y="3676650"/>
                </a:lnTo>
                <a:lnTo>
                  <a:pt x="6775450" y="3676650"/>
                </a:lnTo>
                <a:lnTo>
                  <a:pt x="6775450" y="38100"/>
                </a:lnTo>
                <a:lnTo>
                  <a:pt x="10064750" y="38100"/>
                </a:lnTo>
                <a:lnTo>
                  <a:pt x="10064750" y="3676650"/>
                </a:lnTo>
                <a:lnTo>
                  <a:pt x="10102850" y="3676650"/>
                </a:lnTo>
                <a:lnTo>
                  <a:pt x="101028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02236" y="8883650"/>
            <a:ext cx="1829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0" dirty="0">
                <a:solidFill>
                  <a:srgbClr val="FF4013"/>
                </a:solidFill>
                <a:latin typeface="Gill Sans MT"/>
                <a:cs typeface="Gill Sans MT"/>
              </a:rPr>
              <a:t>Carry:</a:t>
            </a:r>
            <a:r>
              <a:rPr sz="4200" spc="-49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547" y="0"/>
            <a:ext cx="82956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Chaining the</a:t>
            </a:r>
            <a:r>
              <a:rPr spc="-75" dirty="0"/>
              <a:t> </a:t>
            </a:r>
            <a:r>
              <a:rPr spc="30" dirty="0"/>
              <a:t>Carry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1562100"/>
            <a:ext cx="94018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1704339" algn="l"/>
                <a:tab pos="6152515" algn="l"/>
                <a:tab pos="7018020" algn="l"/>
              </a:tabLst>
            </a:pPr>
            <a:r>
              <a:rPr sz="4200" dirty="0">
                <a:latin typeface="Gill Sans MT"/>
                <a:cs typeface="Gill Sans MT"/>
              </a:rPr>
              <a:t>Also	need to </a:t>
            </a:r>
            <a:r>
              <a:rPr sz="4200" spc="-5" dirty="0">
                <a:latin typeface="Gill Sans MT"/>
                <a:cs typeface="Gill Sans MT"/>
              </a:rPr>
              <a:t>account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30" dirty="0">
                <a:latin typeface="Gill Sans MT"/>
                <a:cs typeface="Gill Sans MT"/>
              </a:rPr>
              <a:t>any	</a:t>
            </a:r>
            <a:r>
              <a:rPr sz="4200" spc="-5" dirty="0">
                <a:latin typeface="Gill Sans MT"/>
                <a:cs typeface="Gill Sans MT"/>
              </a:rPr>
              <a:t>input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carry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2450" y="2791205"/>
            <a:ext cx="7010400" cy="6962775"/>
          </a:xfrm>
          <a:custGeom>
            <a:avLst/>
            <a:gdLst/>
            <a:ahLst/>
            <a:cxnLst/>
            <a:rect l="l" t="t" r="r" b="b"/>
            <a:pathLst>
              <a:path w="7010400" h="6962775">
                <a:moveTo>
                  <a:pt x="38100" y="7099"/>
                </a:moveTo>
                <a:lnTo>
                  <a:pt x="0" y="7099"/>
                </a:lnTo>
                <a:lnTo>
                  <a:pt x="0" y="6962394"/>
                </a:lnTo>
                <a:lnTo>
                  <a:pt x="38100" y="6962394"/>
                </a:lnTo>
                <a:lnTo>
                  <a:pt x="38100" y="7099"/>
                </a:lnTo>
                <a:close/>
              </a:path>
              <a:path w="7010400" h="6962775">
                <a:moveTo>
                  <a:pt x="3683000" y="22796"/>
                </a:moveTo>
                <a:lnTo>
                  <a:pt x="3644900" y="22796"/>
                </a:lnTo>
                <a:lnTo>
                  <a:pt x="3644900" y="6962394"/>
                </a:lnTo>
                <a:lnTo>
                  <a:pt x="3683000" y="6962394"/>
                </a:lnTo>
                <a:lnTo>
                  <a:pt x="3683000" y="22796"/>
                </a:lnTo>
                <a:close/>
              </a:path>
              <a:path w="7010400" h="6962775">
                <a:moveTo>
                  <a:pt x="7010400" y="0"/>
                </a:moveTo>
                <a:lnTo>
                  <a:pt x="6972300" y="0"/>
                </a:lnTo>
                <a:lnTo>
                  <a:pt x="6972300" y="6962394"/>
                </a:lnTo>
                <a:lnTo>
                  <a:pt x="7010400" y="6962394"/>
                </a:lnTo>
                <a:lnTo>
                  <a:pt x="7010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9550" y="2794000"/>
          <a:ext cx="10800079" cy="25658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0705"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726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7391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51790">
                        <a:lnSpc>
                          <a:spcPts val="43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6440">
                        <a:lnSpc>
                          <a:spcPts val="44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9140">
                        <a:lnSpc>
                          <a:spcPts val="44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4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528">
                <a:tc>
                  <a:txBody>
                    <a:bodyPr/>
                    <a:lstStyle/>
                    <a:p>
                      <a:pPr marL="31750">
                        <a:lnSpc>
                          <a:spcPts val="419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429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40640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ts val="429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41910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429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5400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27749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0"/>
                </a:move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0" y="5359834"/>
          <a:ext cx="13050519" cy="4393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3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165">
                <a:tc>
                  <a:txBody>
                    <a:bodyPr/>
                    <a:lstStyle/>
                    <a:p>
                      <a:pPr marR="1310005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0505" algn="r">
                        <a:lnSpc>
                          <a:spcPts val="44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2855" algn="r">
                        <a:lnSpc>
                          <a:spcPts val="44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935"/>
                        </a:lnSpc>
                      </a:pPr>
                      <a:r>
                        <a:rPr sz="6300" baseline="-19841" dirty="0">
                          <a:latin typeface="Courier New"/>
                          <a:cs typeface="Courier New"/>
                        </a:rPr>
                        <a:t>0 </a:t>
                      </a:r>
                      <a:r>
                        <a:rPr sz="4200" spc="1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Carry:</a:t>
                      </a:r>
                      <a:r>
                        <a:rPr sz="4200" spc="-919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880">
                <a:tc>
                  <a:txBody>
                    <a:bodyPr/>
                    <a:lstStyle/>
                    <a:p>
                      <a:pPr marR="131191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445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0050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5285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8323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31191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0050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285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3234" algn="ct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31191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0050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285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0475" marR="39370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985">
                <a:tc>
                  <a:txBody>
                    <a:bodyPr/>
                    <a:lstStyle/>
                    <a:p>
                      <a:pPr marR="131191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0050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285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0475" marR="39370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4534">
                <a:tc>
                  <a:txBody>
                    <a:bodyPr/>
                    <a:lstStyle/>
                    <a:p>
                      <a:pPr marR="1311910" algn="r">
                        <a:lnSpc>
                          <a:spcPts val="44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37664">
                        <a:lnSpc>
                          <a:spcPts val="4535"/>
                        </a:lnSpc>
                        <a:tabLst>
                          <a:tab pos="2722245" algn="l"/>
                          <a:tab pos="5295265" algn="l"/>
                        </a:tabLst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4200" spc="1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Carry:</a:t>
                      </a:r>
                      <a:r>
                        <a:rPr sz="4200" spc="-42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4200" spc="8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Car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4535"/>
                        </a:lnSpc>
                        <a:tabLst>
                          <a:tab pos="1580515" algn="l"/>
                        </a:tabLst>
                      </a:pPr>
                      <a:r>
                        <a:rPr sz="4200" spc="4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ry:</a:t>
                      </a:r>
                      <a:r>
                        <a:rPr sz="4200" spc="-42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4200" spc="-12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1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Carry: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41" y="762000"/>
            <a:ext cx="8698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Adding </a:t>
            </a:r>
            <a:r>
              <a:rPr spc="-5" dirty="0"/>
              <a:t>Multiple</a:t>
            </a:r>
            <a:r>
              <a:rPr spc="-50" dirty="0"/>
              <a:t> </a:t>
            </a:r>
            <a:r>
              <a:rPr spc="-5" dirty="0"/>
              <a:t>Bits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997200"/>
            <a:ext cx="9210040" cy="323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83298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below?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950">
              <a:latin typeface="Gill Sans MT"/>
              <a:cs typeface="Gill Sans MT"/>
            </a:endParaRPr>
          </a:p>
          <a:p>
            <a:pPr marR="3905885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41" y="762000"/>
            <a:ext cx="8698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Adding </a:t>
            </a:r>
            <a:r>
              <a:rPr spc="-5" dirty="0"/>
              <a:t>Multiple</a:t>
            </a:r>
            <a:r>
              <a:rPr spc="-50" dirty="0"/>
              <a:t> </a:t>
            </a:r>
            <a:r>
              <a:rPr spc="-5" dirty="0"/>
              <a:t>Bits</a:t>
            </a:r>
          </a:p>
        </p:txBody>
      </p:sp>
      <p:sp>
        <p:nvSpPr>
          <p:cNvPr id="3" name="object 3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5600" y="2997200"/>
            <a:ext cx="9210040" cy="323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83298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below?</a:t>
            </a:r>
            <a:endParaRPr sz="4200">
              <a:latin typeface="Gill Sans MT"/>
              <a:cs typeface="Gill Sans MT"/>
            </a:endParaRPr>
          </a:p>
          <a:p>
            <a:pPr marR="3922395" algn="r">
              <a:lnSpc>
                <a:spcPts val="4445"/>
              </a:lnSpc>
              <a:spcBef>
                <a:spcPts val="6559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300" y="9728200"/>
            <a:ext cx="4370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-Need an initial carry-in </a:t>
            </a:r>
            <a:r>
              <a:rPr sz="2200" dirty="0">
                <a:latin typeface="Lucida Sans Unicode"/>
                <a:cs typeface="Lucida Sans Unicode"/>
              </a:rPr>
              <a:t>of</a:t>
            </a:r>
            <a:r>
              <a:rPr sz="2200" spc="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zero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41" y="762000"/>
            <a:ext cx="8698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Adding </a:t>
            </a:r>
            <a:r>
              <a:rPr spc="-5" dirty="0"/>
              <a:t>Multiple</a:t>
            </a:r>
            <a:r>
              <a:rPr spc="-50" dirty="0"/>
              <a:t> </a:t>
            </a:r>
            <a:r>
              <a:rPr spc="-5" dirty="0"/>
              <a:t>Bits</a:t>
            </a:r>
          </a:p>
        </p:txBody>
      </p:sp>
      <p:sp>
        <p:nvSpPr>
          <p:cNvPr id="3" name="object 3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5600" y="2997200"/>
            <a:ext cx="9210040" cy="423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83298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below?</a:t>
            </a:r>
            <a:endParaRPr sz="4200">
              <a:latin typeface="Gill Sans MT"/>
              <a:cs typeface="Gill Sans MT"/>
            </a:endParaRPr>
          </a:p>
          <a:p>
            <a:pPr marR="3922395" algn="r">
              <a:lnSpc>
                <a:spcPts val="4445"/>
              </a:lnSpc>
              <a:spcBef>
                <a:spcPts val="6559"/>
              </a:spcBef>
            </a:pPr>
            <a:r>
              <a:rPr sz="4200" spc="18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  <a:p>
            <a:pPr marL="1028700" algn="ctr">
              <a:lnSpc>
                <a:spcPct val="100000"/>
              </a:lnSpc>
              <a:spcBef>
                <a:spcPts val="281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300" y="9728200"/>
            <a:ext cx="4370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-Need an initial carry-in </a:t>
            </a:r>
            <a:r>
              <a:rPr sz="2200" dirty="0">
                <a:latin typeface="Lucida Sans Unicode"/>
                <a:cs typeface="Lucida Sans Unicode"/>
              </a:rPr>
              <a:t>of</a:t>
            </a:r>
            <a:r>
              <a:rPr sz="2200" spc="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zero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41" y="762000"/>
            <a:ext cx="8698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Adding </a:t>
            </a:r>
            <a:r>
              <a:rPr spc="-5" dirty="0"/>
              <a:t>Multiple</a:t>
            </a:r>
            <a:r>
              <a:rPr spc="-50" dirty="0"/>
              <a:t> </a:t>
            </a:r>
            <a:r>
              <a:rPr spc="-5" dirty="0"/>
              <a:t>Bits</a:t>
            </a:r>
          </a:p>
        </p:txBody>
      </p:sp>
      <p:sp>
        <p:nvSpPr>
          <p:cNvPr id="3" name="object 3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5600" y="2997200"/>
            <a:ext cx="9210040" cy="423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83298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below?</a:t>
            </a:r>
            <a:endParaRPr sz="4200">
              <a:latin typeface="Gill Sans MT"/>
              <a:cs typeface="Gill Sans MT"/>
            </a:endParaRPr>
          </a:p>
          <a:p>
            <a:pPr marR="3922395" algn="r">
              <a:lnSpc>
                <a:spcPts val="4445"/>
              </a:lnSpc>
              <a:spcBef>
                <a:spcPts val="6559"/>
              </a:spcBef>
            </a:pPr>
            <a:r>
              <a:rPr sz="4200" spc="-2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18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  <a:p>
            <a:pPr marL="685800" algn="ctr">
              <a:lnSpc>
                <a:spcPct val="100000"/>
              </a:lnSpc>
              <a:spcBef>
                <a:spcPts val="2810"/>
              </a:spcBef>
            </a:pPr>
            <a:r>
              <a:rPr sz="4200" spc="85" dirty="0">
                <a:solidFill>
                  <a:srgbClr val="FF4013"/>
                </a:solidFill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300" y="9728200"/>
            <a:ext cx="4370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-Need an initial carry-in </a:t>
            </a:r>
            <a:r>
              <a:rPr sz="2200" dirty="0">
                <a:latin typeface="Lucida Sans Unicode"/>
                <a:cs typeface="Lucida Sans Unicode"/>
              </a:rPr>
              <a:t>of</a:t>
            </a:r>
            <a:r>
              <a:rPr sz="2200" spc="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zero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41" y="762000"/>
            <a:ext cx="8698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Adding </a:t>
            </a:r>
            <a:r>
              <a:rPr spc="-5" dirty="0"/>
              <a:t>Multiple</a:t>
            </a:r>
            <a:r>
              <a:rPr spc="-50" dirty="0"/>
              <a:t> </a:t>
            </a:r>
            <a:r>
              <a:rPr spc="-5" dirty="0"/>
              <a:t>Bits</a:t>
            </a:r>
          </a:p>
        </p:txBody>
      </p:sp>
      <p:sp>
        <p:nvSpPr>
          <p:cNvPr id="3" name="object 3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5600" y="2997200"/>
            <a:ext cx="9210040" cy="423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83298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below?</a:t>
            </a:r>
            <a:endParaRPr sz="4200">
              <a:latin typeface="Gill Sans MT"/>
              <a:cs typeface="Gill Sans MT"/>
            </a:endParaRPr>
          </a:p>
          <a:p>
            <a:pPr marR="3922395" algn="r">
              <a:lnSpc>
                <a:spcPts val="4445"/>
              </a:lnSpc>
              <a:spcBef>
                <a:spcPts val="6559"/>
              </a:spcBef>
            </a:pPr>
            <a:r>
              <a:rPr sz="4200" spc="175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spc="-2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18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  <a:p>
            <a:pPr marL="393700" algn="ctr">
              <a:lnSpc>
                <a:spcPct val="100000"/>
              </a:lnSpc>
              <a:spcBef>
                <a:spcPts val="2810"/>
              </a:spcBef>
            </a:pPr>
            <a:r>
              <a:rPr sz="4200" spc="-20" dirty="0">
                <a:solidFill>
                  <a:srgbClr val="FF4013"/>
                </a:solidFill>
                <a:latin typeface="Courier New"/>
                <a:cs typeface="Courier New"/>
              </a:rPr>
              <a:t>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300" y="9728200"/>
            <a:ext cx="4370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-Need an initial carry-in </a:t>
            </a:r>
            <a:r>
              <a:rPr sz="2200" dirty="0">
                <a:latin typeface="Lucida Sans Unicode"/>
                <a:cs typeface="Lucida Sans Unicode"/>
              </a:rPr>
              <a:t>of</a:t>
            </a:r>
            <a:r>
              <a:rPr sz="2200" spc="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zero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873500"/>
            <a:ext cx="6758940" cy="3522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5414645" algn="l"/>
              </a:tabLst>
            </a:pPr>
            <a:r>
              <a:rPr sz="4200" spc="-5" dirty="0">
                <a:latin typeface="Gill Sans MT"/>
                <a:cs typeface="Gill Sans MT"/>
              </a:rPr>
              <a:t>Operations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spc="-5" dirty="0">
                <a:latin typeface="Gill Sans MT"/>
                <a:cs typeface="Gill Sans MT"/>
              </a:rPr>
              <a:t>values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</a:tabLst>
            </a:pPr>
            <a:r>
              <a:rPr sz="4200" spc="-10" dirty="0">
                <a:latin typeface="Gill Sans MT"/>
                <a:cs typeface="Gill Sans MT"/>
              </a:rPr>
              <a:t>Addition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</a:tabLst>
            </a:pPr>
            <a:r>
              <a:rPr sz="4200" spc="-5" dirty="0">
                <a:latin typeface="Gill Sans MT"/>
                <a:cs typeface="Gill Sans MT"/>
              </a:rPr>
              <a:t>Subtraction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Floating point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introduction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41" y="762000"/>
            <a:ext cx="8698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Adding </a:t>
            </a:r>
            <a:r>
              <a:rPr spc="-5" dirty="0"/>
              <a:t>Multiple</a:t>
            </a:r>
            <a:r>
              <a:rPr spc="-50" dirty="0"/>
              <a:t> </a:t>
            </a:r>
            <a:r>
              <a:rPr spc="-5" dirty="0"/>
              <a:t>Bits</a:t>
            </a:r>
          </a:p>
        </p:txBody>
      </p:sp>
      <p:sp>
        <p:nvSpPr>
          <p:cNvPr id="3" name="object 3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5600" y="2997200"/>
            <a:ext cx="9210040" cy="423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83298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below?</a:t>
            </a:r>
            <a:endParaRPr sz="4200" dirty="0">
              <a:latin typeface="Gill Sans MT"/>
              <a:cs typeface="Gill Sans MT"/>
            </a:endParaRPr>
          </a:p>
          <a:p>
            <a:pPr marR="3922395" algn="r">
              <a:lnSpc>
                <a:spcPts val="4445"/>
              </a:lnSpc>
              <a:spcBef>
                <a:spcPts val="6559"/>
              </a:spcBef>
            </a:pPr>
            <a:r>
              <a:rPr sz="4200" spc="175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spc="-2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18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 dirty="0">
              <a:latin typeface="Courier New"/>
              <a:cs typeface="Courier New"/>
            </a:endParaRPr>
          </a:p>
          <a:p>
            <a:pPr marR="3905885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011</a:t>
            </a:r>
          </a:p>
          <a:p>
            <a:pPr marR="3905885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</a:p>
          <a:p>
            <a:pPr marL="393700" algn="ctr">
              <a:lnSpc>
                <a:spcPct val="100000"/>
              </a:lnSpc>
              <a:spcBef>
                <a:spcPts val="2810"/>
              </a:spcBef>
            </a:pPr>
            <a:r>
              <a:rPr sz="4200" spc="-20" dirty="0">
                <a:solidFill>
                  <a:srgbClr val="FF4013"/>
                </a:solidFill>
                <a:latin typeface="Courier New"/>
                <a:cs typeface="Courier New"/>
              </a:rPr>
              <a:t>100</a:t>
            </a:r>
            <a:endParaRPr sz="4200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23405" y="4457700"/>
            <a:ext cx="5977054" cy="3180932"/>
            <a:chOff x="2323405" y="4457700"/>
            <a:chExt cx="5977054" cy="3180932"/>
          </a:xfrm>
        </p:grpSpPr>
        <p:sp>
          <p:nvSpPr>
            <p:cNvPr id="6" name="object 6"/>
            <p:cNvSpPr/>
            <p:nvPr/>
          </p:nvSpPr>
          <p:spPr>
            <a:xfrm>
              <a:off x="2323405" y="5193776"/>
              <a:ext cx="3134360" cy="2028825"/>
            </a:xfrm>
            <a:custGeom>
              <a:avLst/>
              <a:gdLst/>
              <a:ahLst/>
              <a:cxnLst/>
              <a:rect l="l" t="t" r="r" b="b"/>
              <a:pathLst>
                <a:path w="3134360" h="2028825">
                  <a:moveTo>
                    <a:pt x="3134009" y="0"/>
                  </a:moveTo>
                  <a:lnTo>
                    <a:pt x="3118017" y="10350"/>
                  </a:lnTo>
                  <a:lnTo>
                    <a:pt x="0" y="202850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2599" y="4457700"/>
              <a:ext cx="406400" cy="533400"/>
            </a:xfrm>
            <a:custGeom>
              <a:avLst/>
              <a:gdLst/>
              <a:ahLst/>
              <a:cxnLst/>
              <a:rect l="l" t="t" r="r" b="b"/>
              <a:pathLst>
                <a:path w="406400" h="533400">
                  <a:moveTo>
                    <a:pt x="0" y="0"/>
                  </a:moveTo>
                  <a:lnTo>
                    <a:pt x="406400" y="0"/>
                  </a:lnTo>
                  <a:lnTo>
                    <a:pt x="406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0695" y="5135810"/>
              <a:ext cx="186690" cy="161925"/>
            </a:xfrm>
            <a:custGeom>
              <a:avLst/>
              <a:gdLst/>
              <a:ahLst/>
              <a:cxnLst/>
              <a:rect l="l" t="t" r="r" b="b"/>
              <a:pathLst>
                <a:path w="186689" h="161925">
                  <a:moveTo>
                    <a:pt x="186277" y="0"/>
                  </a:moveTo>
                  <a:lnTo>
                    <a:pt x="0" y="20722"/>
                  </a:lnTo>
                  <a:lnTo>
                    <a:pt x="80727" y="68317"/>
                  </a:lnTo>
                  <a:lnTo>
                    <a:pt x="91089" y="161456"/>
                  </a:lnTo>
                  <a:lnTo>
                    <a:pt x="1862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05499" y="6591300"/>
              <a:ext cx="1016000" cy="533400"/>
            </a:xfrm>
            <a:custGeom>
              <a:avLst/>
              <a:gdLst/>
              <a:ahLst/>
              <a:cxnLst/>
              <a:rect l="l" t="t" r="r" b="b"/>
              <a:pathLst>
                <a:path w="1016000" h="533400">
                  <a:moveTo>
                    <a:pt x="0" y="0"/>
                  </a:moveTo>
                  <a:lnTo>
                    <a:pt x="1016000" y="0"/>
                  </a:lnTo>
                  <a:lnTo>
                    <a:pt x="10160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61574" y="7257632"/>
              <a:ext cx="1238885" cy="381000"/>
            </a:xfrm>
            <a:custGeom>
              <a:avLst/>
              <a:gdLst/>
              <a:ahLst/>
              <a:cxnLst/>
              <a:rect l="l" t="t" r="r" b="b"/>
              <a:pathLst>
                <a:path w="1238884" h="381000">
                  <a:moveTo>
                    <a:pt x="0" y="0"/>
                  </a:moveTo>
                  <a:lnTo>
                    <a:pt x="18210" y="5595"/>
                  </a:lnTo>
                  <a:lnTo>
                    <a:pt x="1238371" y="38052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59599" y="7195413"/>
              <a:ext cx="185420" cy="160655"/>
            </a:xfrm>
            <a:custGeom>
              <a:avLst/>
              <a:gdLst/>
              <a:ahLst/>
              <a:cxnLst/>
              <a:rect l="l" t="t" r="r" b="b"/>
              <a:pathLst>
                <a:path w="185420" h="160654">
                  <a:moveTo>
                    <a:pt x="184865" y="0"/>
                  </a:moveTo>
                  <a:lnTo>
                    <a:pt x="0" y="30886"/>
                  </a:lnTo>
                  <a:lnTo>
                    <a:pt x="135628" y="160247"/>
                  </a:lnTo>
                  <a:lnTo>
                    <a:pt x="120185" y="67814"/>
                  </a:lnTo>
                  <a:lnTo>
                    <a:pt x="1848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4291" y="7315200"/>
            <a:ext cx="378332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5000" algn="l"/>
              </a:tabLst>
            </a:pP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utput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spc="-45" dirty="0">
                <a:latin typeface="Gill Sans MT"/>
                <a:cs typeface="Gill Sans MT"/>
              </a:rPr>
              <a:t>r</a:t>
            </a:r>
            <a:r>
              <a:rPr sz="4200" spc="12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y	Bit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28693" y="7569200"/>
            <a:ext cx="23183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Result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300" y="9728200"/>
            <a:ext cx="4370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-Need an initial carry-in </a:t>
            </a:r>
            <a:r>
              <a:rPr sz="2200" dirty="0">
                <a:latin typeface="Lucida Sans Unicode"/>
                <a:cs typeface="Lucida Sans Unicode"/>
              </a:rPr>
              <a:t>of</a:t>
            </a:r>
            <a:r>
              <a:rPr sz="2200" spc="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zero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247" y="762000"/>
            <a:ext cx="76003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28388" y="4959350"/>
            <a:ext cx="130619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247" y="762000"/>
            <a:ext cx="76003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28388" y="4470400"/>
            <a:ext cx="130619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955" algn="r">
              <a:lnSpc>
                <a:spcPts val="4445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111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247" y="762000"/>
            <a:ext cx="76003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28388" y="4470400"/>
            <a:ext cx="1306195" cy="276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955" algn="r">
              <a:lnSpc>
                <a:spcPts val="4445"/>
              </a:lnSpc>
              <a:spcBef>
                <a:spcPts val="100"/>
              </a:spcBef>
            </a:pPr>
            <a:r>
              <a:rPr sz="4200" spc="18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111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  <a:p>
            <a:pPr marR="20955" algn="r">
              <a:lnSpc>
                <a:spcPct val="100000"/>
              </a:lnSpc>
              <a:spcBef>
                <a:spcPts val="281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247" y="762000"/>
            <a:ext cx="76003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28388" y="4470400"/>
            <a:ext cx="1306195" cy="276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955" algn="r">
              <a:lnSpc>
                <a:spcPts val="4445"/>
              </a:lnSpc>
              <a:spcBef>
                <a:spcPts val="100"/>
              </a:spcBef>
            </a:pPr>
            <a:r>
              <a:rPr sz="4200" spc="-2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18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111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  <a:p>
            <a:pPr marL="613410">
              <a:lnSpc>
                <a:spcPct val="100000"/>
              </a:lnSpc>
              <a:spcBef>
                <a:spcPts val="2810"/>
              </a:spcBef>
            </a:pPr>
            <a:r>
              <a:rPr sz="4200" spc="85" dirty="0">
                <a:solidFill>
                  <a:srgbClr val="FF4013"/>
                </a:solidFill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247" y="762000"/>
            <a:ext cx="76003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94350" y="4470400"/>
            <a:ext cx="1339850" cy="276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955" algn="r">
              <a:lnSpc>
                <a:spcPts val="4445"/>
              </a:lnSpc>
              <a:spcBef>
                <a:spcPts val="100"/>
              </a:spcBef>
            </a:pPr>
            <a:r>
              <a:rPr sz="4200" spc="17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-2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18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111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2810"/>
              </a:spcBef>
            </a:pPr>
            <a:r>
              <a:rPr sz="4200" spc="-20" dirty="0">
                <a:solidFill>
                  <a:srgbClr val="FF4013"/>
                </a:solidFill>
                <a:latin typeface="Courier New"/>
                <a:cs typeface="Courier New"/>
              </a:rPr>
              <a:t>000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23405" y="4533900"/>
            <a:ext cx="5977054" cy="3104732"/>
            <a:chOff x="2323405" y="4533900"/>
            <a:chExt cx="5977054" cy="3104732"/>
          </a:xfrm>
        </p:grpSpPr>
        <p:sp>
          <p:nvSpPr>
            <p:cNvPr id="6" name="object 6"/>
            <p:cNvSpPr/>
            <p:nvPr/>
          </p:nvSpPr>
          <p:spPr>
            <a:xfrm>
              <a:off x="2323405" y="5193776"/>
              <a:ext cx="3134360" cy="2028825"/>
            </a:xfrm>
            <a:custGeom>
              <a:avLst/>
              <a:gdLst/>
              <a:ahLst/>
              <a:cxnLst/>
              <a:rect l="l" t="t" r="r" b="b"/>
              <a:pathLst>
                <a:path w="3134360" h="2028825">
                  <a:moveTo>
                    <a:pt x="3134009" y="0"/>
                  </a:moveTo>
                  <a:lnTo>
                    <a:pt x="3118017" y="10350"/>
                  </a:lnTo>
                  <a:lnTo>
                    <a:pt x="0" y="202850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2599" y="4533900"/>
              <a:ext cx="406400" cy="533400"/>
            </a:xfrm>
            <a:custGeom>
              <a:avLst/>
              <a:gdLst/>
              <a:ahLst/>
              <a:cxnLst/>
              <a:rect l="l" t="t" r="r" b="b"/>
              <a:pathLst>
                <a:path w="406400" h="533400">
                  <a:moveTo>
                    <a:pt x="0" y="0"/>
                  </a:moveTo>
                  <a:lnTo>
                    <a:pt x="406400" y="0"/>
                  </a:lnTo>
                  <a:lnTo>
                    <a:pt x="406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0695" y="5135810"/>
              <a:ext cx="186690" cy="161925"/>
            </a:xfrm>
            <a:custGeom>
              <a:avLst/>
              <a:gdLst/>
              <a:ahLst/>
              <a:cxnLst/>
              <a:rect l="l" t="t" r="r" b="b"/>
              <a:pathLst>
                <a:path w="186689" h="161925">
                  <a:moveTo>
                    <a:pt x="186277" y="0"/>
                  </a:moveTo>
                  <a:lnTo>
                    <a:pt x="0" y="20722"/>
                  </a:lnTo>
                  <a:lnTo>
                    <a:pt x="80727" y="68317"/>
                  </a:lnTo>
                  <a:lnTo>
                    <a:pt x="91089" y="161456"/>
                  </a:lnTo>
                  <a:lnTo>
                    <a:pt x="1862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05499" y="6591300"/>
              <a:ext cx="1016000" cy="533400"/>
            </a:xfrm>
            <a:custGeom>
              <a:avLst/>
              <a:gdLst/>
              <a:ahLst/>
              <a:cxnLst/>
              <a:rect l="l" t="t" r="r" b="b"/>
              <a:pathLst>
                <a:path w="1016000" h="533400">
                  <a:moveTo>
                    <a:pt x="0" y="0"/>
                  </a:moveTo>
                  <a:lnTo>
                    <a:pt x="1016000" y="0"/>
                  </a:lnTo>
                  <a:lnTo>
                    <a:pt x="10160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61574" y="7257632"/>
              <a:ext cx="1238885" cy="381000"/>
            </a:xfrm>
            <a:custGeom>
              <a:avLst/>
              <a:gdLst/>
              <a:ahLst/>
              <a:cxnLst/>
              <a:rect l="l" t="t" r="r" b="b"/>
              <a:pathLst>
                <a:path w="1238884" h="381000">
                  <a:moveTo>
                    <a:pt x="0" y="0"/>
                  </a:moveTo>
                  <a:lnTo>
                    <a:pt x="18210" y="5595"/>
                  </a:lnTo>
                  <a:lnTo>
                    <a:pt x="1238371" y="38052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59599" y="7195413"/>
              <a:ext cx="185420" cy="160655"/>
            </a:xfrm>
            <a:custGeom>
              <a:avLst/>
              <a:gdLst/>
              <a:ahLst/>
              <a:cxnLst/>
              <a:rect l="l" t="t" r="r" b="b"/>
              <a:pathLst>
                <a:path w="185420" h="160654">
                  <a:moveTo>
                    <a:pt x="184865" y="0"/>
                  </a:moveTo>
                  <a:lnTo>
                    <a:pt x="0" y="30886"/>
                  </a:lnTo>
                  <a:lnTo>
                    <a:pt x="135628" y="160247"/>
                  </a:lnTo>
                  <a:lnTo>
                    <a:pt x="120185" y="67814"/>
                  </a:lnTo>
                  <a:lnTo>
                    <a:pt x="1848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4291" y="7315200"/>
            <a:ext cx="378332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5000" algn="l"/>
              </a:tabLst>
            </a:pP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utput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spc="-45" dirty="0">
                <a:latin typeface="Gill Sans MT"/>
                <a:cs typeface="Gill Sans MT"/>
              </a:rPr>
              <a:t>r</a:t>
            </a:r>
            <a:r>
              <a:rPr sz="4200" spc="12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y	Bit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28693" y="7569200"/>
            <a:ext cx="23183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Result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300" y="9728200"/>
            <a:ext cx="84124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015" algn="l"/>
              </a:tabLst>
            </a:pPr>
            <a:r>
              <a:rPr sz="2200" dirty="0">
                <a:latin typeface="Lucida Sans Unicode"/>
                <a:cs typeface="Lucida Sans Unicode"/>
              </a:rPr>
              <a:t>-Now we </a:t>
            </a:r>
            <a:r>
              <a:rPr sz="2200" spc="-5" dirty="0">
                <a:latin typeface="Lucida Sans Unicode"/>
                <a:cs typeface="Lucida Sans Unicode"/>
              </a:rPr>
              <a:t>have an output carry </a:t>
            </a:r>
            <a:r>
              <a:rPr sz="2200" dirty="0">
                <a:latin typeface="Lucida Sans Unicode"/>
                <a:cs typeface="Lucida Sans Unicode"/>
              </a:rPr>
              <a:t>bit</a:t>
            </a:r>
            <a:r>
              <a:rPr sz="2200" spc="4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of</a:t>
            </a:r>
            <a:r>
              <a:rPr sz="2200" spc="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1.	What does this</a:t>
            </a:r>
            <a:r>
              <a:rPr sz="2200" spc="-4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mean?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938" y="292100"/>
            <a:ext cx="7541259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313815" marR="5080" indent="-1301750">
              <a:lnSpc>
                <a:spcPts val="9600"/>
              </a:lnSpc>
              <a:spcBef>
                <a:spcPts val="819"/>
              </a:spcBef>
              <a:tabLst>
                <a:tab pos="6337935" algn="l"/>
              </a:tabLst>
            </a:pPr>
            <a:r>
              <a:rPr spc="-5" dirty="0"/>
              <a:t>O</a:t>
            </a:r>
            <a:r>
              <a:rPr dirty="0"/>
              <a:t>utput</a:t>
            </a:r>
            <a:r>
              <a:rPr spc="-5" dirty="0"/>
              <a:t> Ca</a:t>
            </a:r>
            <a:r>
              <a:rPr spc="-85" dirty="0"/>
              <a:t>r</a:t>
            </a:r>
            <a:r>
              <a:rPr spc="250" dirty="0"/>
              <a:t>r</a:t>
            </a:r>
            <a:r>
              <a:rPr dirty="0"/>
              <a:t>y	Bit  </a:t>
            </a:r>
            <a:r>
              <a:rPr spc="20" dirty="0"/>
              <a:t>Significance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4178300"/>
            <a:ext cx="9219565" cy="2913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177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1517650" algn="l"/>
                <a:tab pos="2801620" algn="l"/>
                <a:tab pos="6710045" algn="l"/>
              </a:tabLst>
            </a:pPr>
            <a:r>
              <a:rPr sz="4200" spc="-2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unsigned </a:t>
            </a:r>
            <a:r>
              <a:rPr sz="4200" spc="-10" dirty="0">
                <a:latin typeface="Gill Sans MT"/>
                <a:cs typeface="Gill Sans MT"/>
              </a:rPr>
              <a:t>numbers, </a:t>
            </a:r>
            <a:r>
              <a:rPr sz="4200" spc="-5" dirty="0">
                <a:latin typeface="Gill Sans MT"/>
                <a:cs typeface="Gill Sans MT"/>
              </a:rPr>
              <a:t>it indicates if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 </a:t>
            </a:r>
            <a:r>
              <a:rPr sz="4200" spc="-15" dirty="0">
                <a:latin typeface="Gill Sans MT"/>
                <a:cs typeface="Gill Sans MT"/>
              </a:rPr>
              <a:t>result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did	not </a:t>
            </a:r>
            <a:r>
              <a:rPr sz="4200" spc="40" dirty="0">
                <a:latin typeface="Gill Sans MT"/>
                <a:cs typeface="Gill Sans MT"/>
              </a:rPr>
              <a:t>fit </a:t>
            </a:r>
            <a:r>
              <a:rPr sz="4200" spc="-5" dirty="0">
                <a:latin typeface="Gill Sans MT"/>
                <a:cs typeface="Gill Sans MT"/>
              </a:rPr>
              <a:t>all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60" dirty="0">
                <a:latin typeface="Gill Sans MT"/>
                <a:cs typeface="Gill Sans MT"/>
              </a:rPr>
              <a:t>way	</a:t>
            </a:r>
            <a:r>
              <a:rPr sz="4200" spc="-5" dirty="0">
                <a:latin typeface="Gill Sans MT"/>
                <a:cs typeface="Gill Sans MT"/>
              </a:rPr>
              <a:t>into the  </a:t>
            </a:r>
            <a:r>
              <a:rPr sz="4200" spc="-10" dirty="0">
                <a:latin typeface="Gill Sans MT"/>
                <a:cs typeface="Gill Sans MT"/>
              </a:rPr>
              <a:t>number </a:t>
            </a:r>
            <a:r>
              <a:rPr sz="4200" dirty="0">
                <a:latin typeface="Gill Sans MT"/>
                <a:cs typeface="Gill Sans MT"/>
              </a:rPr>
              <a:t>of bits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allotted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22300" algn="l"/>
                <a:tab pos="1626235" algn="l"/>
                <a:tab pos="4252595" algn="l"/>
                <a:tab pos="7221855" algn="l"/>
              </a:tabLst>
            </a:pPr>
            <a:r>
              <a:rPr sz="4200" spc="-60" dirty="0">
                <a:latin typeface="Gill Sans MT"/>
                <a:cs typeface="Gill Sans MT"/>
              </a:rPr>
              <a:t>May	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error	</a:t>
            </a:r>
            <a:r>
              <a:rPr sz="4200" spc="-5" dirty="0">
                <a:latin typeface="Gill Sans MT"/>
                <a:cs typeface="Gill Sans MT"/>
              </a:rPr>
              <a:t>condition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software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011" y="762000"/>
            <a:ext cx="67151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Signed</a:t>
            </a:r>
            <a:r>
              <a:rPr spc="-894" dirty="0"/>
              <a:t> </a:t>
            </a:r>
            <a:r>
              <a:rPr spc="-15" dirty="0"/>
              <a:t>Addition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5867852" y="71327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5600" y="3124200"/>
            <a:ext cx="7999730" cy="48882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4491990" algn="l"/>
              </a:tabLst>
            </a:pPr>
            <a:r>
              <a:rPr sz="4200" spc="-5" dirty="0">
                <a:latin typeface="Gill Sans MT"/>
                <a:cs typeface="Gill Sans MT"/>
              </a:rPr>
              <a:t>Question:</a:t>
            </a:r>
            <a:r>
              <a:rPr sz="4200" spc="-409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the </a:t>
            </a:r>
            <a:r>
              <a:rPr sz="4200" spc="-15" dirty="0">
                <a:latin typeface="Gill Sans MT"/>
                <a:cs typeface="Gill Sans MT"/>
              </a:rPr>
              <a:t>result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 </a:t>
            </a:r>
            <a:r>
              <a:rPr sz="4200" spc="-15" dirty="0">
                <a:latin typeface="Gill Sans MT"/>
                <a:cs typeface="Gill Sans MT"/>
              </a:rPr>
              <a:t>following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operation?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>
              <a:latin typeface="Gill Sans MT"/>
              <a:cs typeface="Gill Sans MT"/>
            </a:endParaRPr>
          </a:p>
          <a:p>
            <a:pPr marR="2468880" algn="r">
              <a:lnSpc>
                <a:spcPts val="4920"/>
              </a:lnSpc>
              <a:spcBef>
                <a:spcPts val="3200"/>
              </a:spcBef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  <a:p>
            <a:pPr marR="24688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+011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Courier New"/>
              <a:cs typeface="Courier New"/>
            </a:endParaRPr>
          </a:p>
          <a:p>
            <a:pPr marL="520192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011" y="762000"/>
            <a:ext cx="67151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Signed</a:t>
            </a:r>
            <a:r>
              <a:rPr spc="-894" dirty="0"/>
              <a:t> </a:t>
            </a:r>
            <a:r>
              <a:rPr spc="-15" dirty="0"/>
              <a:t>Addition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5867852" y="71327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5600" y="3124200"/>
            <a:ext cx="7999730" cy="48882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4491990" algn="l"/>
              </a:tabLst>
            </a:pPr>
            <a:r>
              <a:rPr sz="4200" spc="-5" dirty="0">
                <a:latin typeface="Gill Sans MT"/>
                <a:cs typeface="Gill Sans MT"/>
              </a:rPr>
              <a:t>Question:</a:t>
            </a:r>
            <a:r>
              <a:rPr sz="4200" spc="-409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the </a:t>
            </a:r>
            <a:r>
              <a:rPr sz="4200" spc="-15" dirty="0">
                <a:latin typeface="Gill Sans MT"/>
                <a:cs typeface="Gill Sans MT"/>
              </a:rPr>
              <a:t>result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 </a:t>
            </a:r>
            <a:r>
              <a:rPr sz="4200" spc="-15" dirty="0">
                <a:latin typeface="Gill Sans MT"/>
                <a:cs typeface="Gill Sans MT"/>
              </a:rPr>
              <a:t>following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operation?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>
              <a:latin typeface="Gill Sans MT"/>
              <a:cs typeface="Gill Sans MT"/>
            </a:endParaRPr>
          </a:p>
          <a:p>
            <a:pPr marR="2468880" algn="r">
              <a:lnSpc>
                <a:spcPts val="4920"/>
              </a:lnSpc>
              <a:spcBef>
                <a:spcPts val="3200"/>
              </a:spcBef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  <a:p>
            <a:pPr marR="24688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+011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Courier New"/>
              <a:cs typeface="Courier New"/>
            </a:endParaRPr>
          </a:p>
          <a:p>
            <a:pPr marL="4241800">
              <a:lnSpc>
                <a:spcPct val="10000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dirty="0">
                <a:latin typeface="Courier New"/>
                <a:cs typeface="Courier New"/>
              </a:rPr>
              <a:t>110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300" y="9728200"/>
            <a:ext cx="12287885" cy="10210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20"/>
              </a:spcBef>
            </a:pPr>
            <a:r>
              <a:rPr sz="2200" dirty="0">
                <a:latin typeface="Lucida Sans Unicode"/>
                <a:cs typeface="Lucida Sans Unicode"/>
              </a:rPr>
              <a:t>-If </a:t>
            </a:r>
            <a:r>
              <a:rPr sz="2200" spc="-5" dirty="0">
                <a:latin typeface="Lucida Sans Unicode"/>
                <a:cs typeface="Lucida Sans Unicode"/>
              </a:rPr>
              <a:t>these are treated as signed numbers </a:t>
            </a:r>
            <a:r>
              <a:rPr sz="2200" dirty="0">
                <a:latin typeface="Lucida Sans Unicode"/>
                <a:cs typeface="Lucida Sans Unicode"/>
              </a:rPr>
              <a:t>in </a:t>
            </a:r>
            <a:r>
              <a:rPr sz="2200" spc="-5" dirty="0">
                <a:latin typeface="Lucida Sans Unicode"/>
                <a:cs typeface="Lucida Sans Unicode"/>
              </a:rPr>
              <a:t>two’s complement, then </a:t>
            </a:r>
            <a:r>
              <a:rPr sz="2200" dirty="0">
                <a:latin typeface="Lucida Sans Unicode"/>
                <a:cs typeface="Lucida Sans Unicode"/>
              </a:rPr>
              <a:t>we </a:t>
            </a:r>
            <a:r>
              <a:rPr sz="2200" spc="-5" dirty="0">
                <a:latin typeface="Lucida Sans Unicode"/>
                <a:cs typeface="Lucida Sans Unicode"/>
              </a:rPr>
              <a:t>need </a:t>
            </a:r>
            <a:r>
              <a:rPr sz="2200" dirty="0">
                <a:latin typeface="Lucida Sans Unicode"/>
                <a:cs typeface="Lucida Sans Unicode"/>
              </a:rPr>
              <a:t>a </a:t>
            </a:r>
            <a:r>
              <a:rPr sz="2200" spc="-5" dirty="0">
                <a:latin typeface="Lucida Sans Unicode"/>
                <a:cs typeface="Lucida Sans Unicode"/>
              </a:rPr>
              <a:t>leading </a:t>
            </a:r>
            <a:r>
              <a:rPr sz="2200" dirty="0">
                <a:latin typeface="Lucida Sans Unicode"/>
                <a:cs typeface="Lucida Sans Unicode"/>
              </a:rPr>
              <a:t>0 </a:t>
            </a:r>
            <a:r>
              <a:rPr sz="2200" spc="-5" dirty="0">
                <a:latin typeface="Lucida Sans Unicode"/>
                <a:cs typeface="Lucida Sans Unicode"/>
              </a:rPr>
              <a:t>to  indicate that this </a:t>
            </a:r>
            <a:r>
              <a:rPr sz="2200" dirty="0">
                <a:latin typeface="Lucida Sans Unicode"/>
                <a:cs typeface="Lucida Sans Unicode"/>
              </a:rPr>
              <a:t>is a </a:t>
            </a:r>
            <a:r>
              <a:rPr sz="2200" spc="-5" dirty="0">
                <a:latin typeface="Lucida Sans Unicode"/>
                <a:cs typeface="Lucida Sans Unicode"/>
              </a:rPr>
              <a:t>positive</a:t>
            </a:r>
            <a:r>
              <a:rPr sz="220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number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ts val="2520"/>
              </a:lnSpc>
            </a:pPr>
            <a:r>
              <a:rPr sz="2200" spc="-5" dirty="0">
                <a:latin typeface="Lucida Sans Unicode"/>
                <a:cs typeface="Lucida Sans Unicode"/>
              </a:rPr>
              <a:t>-Truncated to three bits, the result </a:t>
            </a:r>
            <a:r>
              <a:rPr sz="2200" dirty="0">
                <a:latin typeface="Lucida Sans Unicode"/>
                <a:cs typeface="Lucida Sans Unicode"/>
              </a:rPr>
              <a:t>is a </a:t>
            </a:r>
            <a:r>
              <a:rPr sz="2200" spc="-5" dirty="0">
                <a:latin typeface="Lucida Sans Unicode"/>
                <a:cs typeface="Lucida Sans Unicode"/>
              </a:rPr>
              <a:t>negative</a:t>
            </a:r>
            <a:r>
              <a:rPr sz="2200" spc="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number!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473" y="762000"/>
            <a:ext cx="41617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Overflow</a:t>
            </a:r>
          </a:p>
        </p:txBody>
      </p:sp>
      <p:sp>
        <p:nvSpPr>
          <p:cNvPr id="3" name="object 3"/>
          <p:cNvSpPr/>
          <p:nvPr/>
        </p:nvSpPr>
        <p:spPr>
          <a:xfrm>
            <a:off x="5867852" y="71327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9400" y="2997200"/>
            <a:ext cx="8973185" cy="60248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60400" marR="17780" indent="-571500" algn="just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60400" algn="l"/>
              </a:tabLst>
            </a:pPr>
            <a:r>
              <a:rPr sz="4200" dirty="0">
                <a:latin typeface="Gill Sans MT"/>
                <a:cs typeface="Gill Sans MT"/>
              </a:rPr>
              <a:t>In this </a:t>
            </a:r>
            <a:r>
              <a:rPr sz="4200" spc="-5" dirty="0">
                <a:latin typeface="Gill Sans MT"/>
                <a:cs typeface="Gill Sans MT"/>
              </a:rPr>
              <a:t>situation, </a:t>
            </a:r>
            <a:r>
              <a:rPr sz="4200" i="1" spc="-15" dirty="0">
                <a:latin typeface="Gill Sans MT"/>
                <a:cs typeface="Gill Sans MT"/>
              </a:rPr>
              <a:t>overflow </a:t>
            </a:r>
            <a:r>
              <a:rPr sz="4200" spc="-15" dirty="0">
                <a:latin typeface="Gill Sans MT"/>
                <a:cs typeface="Gill Sans MT"/>
              </a:rPr>
              <a:t>occurred:</a:t>
            </a:r>
            <a:r>
              <a:rPr sz="4200" spc="-86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  </a:t>
            </a:r>
            <a:r>
              <a:rPr sz="4200" spc="-5" dirty="0">
                <a:latin typeface="Gill Sans MT"/>
                <a:cs typeface="Gill Sans MT"/>
              </a:rPr>
              <a:t>means that both the operands had the  </a:t>
            </a:r>
            <a:r>
              <a:rPr sz="4200" dirty="0">
                <a:latin typeface="Gill Sans MT"/>
                <a:cs typeface="Gill Sans MT"/>
              </a:rPr>
              <a:t>same </a:t>
            </a:r>
            <a:r>
              <a:rPr sz="4200" spc="-5" dirty="0">
                <a:latin typeface="Gill Sans MT"/>
                <a:cs typeface="Gill Sans MT"/>
              </a:rPr>
              <a:t>sign, 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55" dirty="0">
                <a:latin typeface="Gill Sans MT"/>
                <a:cs typeface="Gill Sans MT"/>
              </a:rPr>
              <a:t>result’s </a:t>
            </a:r>
            <a:r>
              <a:rPr sz="4200" spc="-5" dirty="0">
                <a:latin typeface="Gill Sans MT"/>
                <a:cs typeface="Gill Sans MT"/>
              </a:rPr>
              <a:t>sign</a:t>
            </a:r>
            <a:r>
              <a:rPr sz="4200" spc="-39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differed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Gill Sans MT"/>
              <a:buChar char="•"/>
            </a:pPr>
            <a:endParaRPr sz="4150">
              <a:latin typeface="Gill Sans MT"/>
              <a:cs typeface="Gill Sans MT"/>
            </a:endParaRPr>
          </a:p>
          <a:p>
            <a:pPr marR="3366135" algn="r">
              <a:lnSpc>
                <a:spcPts val="492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  <a:p>
            <a:pPr marR="3366135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Courier New"/>
              <a:cs typeface="Courier New"/>
            </a:endParaRPr>
          </a:p>
          <a:p>
            <a:pPr marL="1263650" algn="ctr">
              <a:lnSpc>
                <a:spcPct val="10000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  <a:p>
            <a:pPr marL="622300" indent="-571500">
              <a:lnSpc>
                <a:spcPct val="100000"/>
              </a:lnSpc>
              <a:spcBef>
                <a:spcPts val="2310"/>
              </a:spcBef>
              <a:buSzPct val="170238"/>
              <a:buChar char="•"/>
              <a:tabLst>
                <a:tab pos="622300" algn="l"/>
                <a:tab pos="2462530" algn="l"/>
                <a:tab pos="2838450" algn="l"/>
              </a:tabLst>
            </a:pPr>
            <a:r>
              <a:rPr sz="4200" spc="-20" dirty="0">
                <a:latin typeface="Gill Sans MT"/>
                <a:cs typeface="Gill Sans MT"/>
              </a:rPr>
              <a:t>Possibly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15" dirty="0">
                <a:latin typeface="Gill Sans MT"/>
                <a:cs typeface="Gill Sans MT"/>
              </a:rPr>
              <a:t>software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error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2800" y="4165600"/>
            <a:ext cx="37592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0641" y="762000"/>
            <a:ext cx="830325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Overflow vs.</a:t>
            </a:r>
            <a:r>
              <a:rPr spc="-894" dirty="0"/>
              <a:t> </a:t>
            </a:r>
            <a:r>
              <a:rPr spc="30" dirty="0"/>
              <a:t>Carry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2900" y="2692400"/>
            <a:ext cx="9420860" cy="2462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96900" algn="l"/>
              </a:tabLst>
            </a:pPr>
            <a:r>
              <a:rPr sz="4000" spc="-5" dirty="0">
                <a:latin typeface="Gill Sans MT"/>
                <a:cs typeface="Gill Sans MT"/>
              </a:rPr>
              <a:t>These </a:t>
            </a:r>
            <a:r>
              <a:rPr sz="4000" spc="-30" dirty="0">
                <a:latin typeface="Gill Sans MT"/>
                <a:cs typeface="Gill Sans MT"/>
              </a:rPr>
              <a:t>are </a:t>
            </a:r>
            <a:r>
              <a:rPr sz="4000" b="1" spc="210" dirty="0">
                <a:latin typeface="Gill Sans MT"/>
                <a:cs typeface="Gill Sans MT"/>
              </a:rPr>
              <a:t>different</a:t>
            </a:r>
            <a:r>
              <a:rPr sz="4000" b="1" spc="105" dirty="0">
                <a:latin typeface="Gill Sans MT"/>
                <a:cs typeface="Gill Sans MT"/>
              </a:rPr>
              <a:t> </a:t>
            </a:r>
            <a:r>
              <a:rPr sz="4000" b="1" spc="190" dirty="0">
                <a:latin typeface="Gill Sans MT"/>
                <a:cs typeface="Gill Sans MT"/>
              </a:rPr>
              <a:t>ideas</a:t>
            </a:r>
            <a:endParaRPr sz="4000" dirty="0">
              <a:latin typeface="Gill Sans MT"/>
              <a:cs typeface="Gill Sans MT"/>
            </a:endParaRPr>
          </a:p>
          <a:p>
            <a:pPr marL="10414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41400" algn="l"/>
                <a:tab pos="2461260" algn="l"/>
                <a:tab pos="2931795" algn="l"/>
              </a:tabLst>
            </a:pPr>
            <a:r>
              <a:rPr sz="4000" spc="15" dirty="0">
                <a:latin typeface="Gill Sans MT"/>
                <a:cs typeface="Gill Sans MT"/>
              </a:rPr>
              <a:t>Carry	</a:t>
            </a:r>
            <a:r>
              <a:rPr sz="4000" spc="-5" dirty="0">
                <a:latin typeface="Gill Sans MT"/>
                <a:cs typeface="Gill Sans MT"/>
              </a:rPr>
              <a:t>is	</a:t>
            </a:r>
            <a:r>
              <a:rPr sz="4000" spc="-20" dirty="0">
                <a:latin typeface="Gill Sans MT"/>
                <a:cs typeface="Gill Sans MT"/>
              </a:rPr>
              <a:t>relevant </a:t>
            </a:r>
            <a:r>
              <a:rPr sz="4000" dirty="0">
                <a:latin typeface="Gill Sans MT"/>
                <a:cs typeface="Gill Sans MT"/>
              </a:rPr>
              <a:t>to </a:t>
            </a:r>
            <a:r>
              <a:rPr sz="4000" b="1" spc="190" dirty="0">
                <a:latin typeface="Gill Sans MT"/>
                <a:cs typeface="Gill Sans MT"/>
              </a:rPr>
              <a:t>unsigned</a:t>
            </a:r>
            <a:r>
              <a:rPr sz="4000" b="1" spc="-2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values</a:t>
            </a:r>
            <a:endParaRPr sz="4000" dirty="0">
              <a:latin typeface="Gill Sans MT"/>
              <a:cs typeface="Gill Sans MT"/>
            </a:endParaRPr>
          </a:p>
          <a:p>
            <a:pPr marL="10414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41400" algn="l"/>
                <a:tab pos="3727450" algn="l"/>
              </a:tabLst>
            </a:pPr>
            <a:r>
              <a:rPr sz="4000" spc="-5" dirty="0">
                <a:latin typeface="Gill Sans MT"/>
                <a:cs typeface="Gill Sans MT"/>
              </a:rPr>
              <a:t>Overflow</a:t>
            </a:r>
            <a:r>
              <a:rPr sz="4000" spc="1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is</a:t>
            </a:r>
            <a:r>
              <a:rPr lang="en-US" sz="4000" spc="-5" dirty="0">
                <a:latin typeface="Gill Sans MT"/>
                <a:cs typeface="Gill Sans MT"/>
              </a:rPr>
              <a:t> </a:t>
            </a:r>
            <a:r>
              <a:rPr sz="4000" spc="-20" dirty="0">
                <a:latin typeface="Gill Sans MT"/>
                <a:cs typeface="Gill Sans MT"/>
              </a:rPr>
              <a:t>relevant </a:t>
            </a:r>
            <a:r>
              <a:rPr sz="4000" dirty="0">
                <a:latin typeface="Gill Sans MT"/>
                <a:cs typeface="Gill Sans MT"/>
              </a:rPr>
              <a:t>to </a:t>
            </a:r>
            <a:r>
              <a:rPr sz="4000" b="1" spc="185" dirty="0">
                <a:latin typeface="Gill Sans MT"/>
                <a:cs typeface="Gill Sans MT"/>
              </a:rPr>
              <a:t>signed</a:t>
            </a:r>
            <a:r>
              <a:rPr sz="4000" b="1" spc="-5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values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943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4529" y="8324850"/>
            <a:ext cx="221615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5240" marR="5080" indent="-3175">
              <a:lnSpc>
                <a:spcPts val="4900"/>
              </a:lnSpc>
              <a:spcBef>
                <a:spcPts val="380"/>
              </a:spcBef>
              <a:tabLst>
                <a:tab pos="874394" algn="l"/>
              </a:tabLst>
            </a:pP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spc="-85" dirty="0">
                <a:latin typeface="Gill Sans MT"/>
                <a:cs typeface="Gill Sans MT"/>
              </a:rPr>
              <a:t>v</a:t>
            </a:r>
            <a:r>
              <a:rPr sz="4000" spc="20" dirty="0">
                <a:latin typeface="Gill Sans MT"/>
                <a:cs typeface="Gill Sans MT"/>
              </a:rPr>
              <a:t>erfl</a:t>
            </a:r>
            <a:r>
              <a:rPr sz="4000" spc="-10" dirty="0">
                <a:latin typeface="Gill Sans MT"/>
                <a:cs typeface="Gill Sans MT"/>
              </a:rPr>
              <a:t>o</a:t>
            </a:r>
            <a:r>
              <a:rPr sz="4000" spc="-5" dirty="0">
                <a:latin typeface="Gill Sans MT"/>
                <a:cs typeface="Gill Sans MT"/>
              </a:rPr>
              <a:t>w</a:t>
            </a:r>
            <a:r>
              <a:rPr sz="4000" dirty="0">
                <a:latin typeface="Gill Sans MT"/>
                <a:cs typeface="Gill Sans MT"/>
              </a:rPr>
              <a:t>;  No	</a:t>
            </a:r>
            <a:r>
              <a:rPr sz="4000" spc="15" dirty="0">
                <a:latin typeface="Gill Sans MT"/>
                <a:cs typeface="Gill Sans MT"/>
              </a:rPr>
              <a:t>Carry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026" y="8331200"/>
            <a:ext cx="307467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874394" marR="5080" indent="-862330">
              <a:lnSpc>
                <a:spcPts val="4900"/>
              </a:lnSpc>
              <a:spcBef>
                <a:spcPts val="380"/>
              </a:spcBef>
              <a:tabLst>
                <a:tab pos="871219" algn="l"/>
              </a:tabLst>
            </a:pPr>
            <a:r>
              <a:rPr sz="4000" dirty="0">
                <a:latin typeface="Gill Sans MT"/>
                <a:cs typeface="Gill Sans MT"/>
              </a:rPr>
              <a:t>No	</a:t>
            </a: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spc="-85" dirty="0">
                <a:latin typeface="Gill Sans MT"/>
                <a:cs typeface="Gill Sans MT"/>
              </a:rPr>
              <a:t>v</a:t>
            </a:r>
            <a:r>
              <a:rPr sz="4000" spc="20" dirty="0">
                <a:latin typeface="Gill Sans MT"/>
                <a:cs typeface="Gill Sans MT"/>
              </a:rPr>
              <a:t>erfl</a:t>
            </a:r>
            <a:r>
              <a:rPr sz="4000" spc="-10" dirty="0">
                <a:latin typeface="Gill Sans MT"/>
                <a:cs typeface="Gill Sans MT"/>
              </a:rPr>
              <a:t>o</a:t>
            </a:r>
            <a:r>
              <a:rPr sz="4000" spc="-5" dirty="0">
                <a:latin typeface="Gill Sans MT"/>
                <a:cs typeface="Gill Sans MT"/>
              </a:rPr>
              <a:t>w</a:t>
            </a:r>
            <a:r>
              <a:rPr sz="4000" dirty="0">
                <a:latin typeface="Gill Sans MT"/>
                <a:cs typeface="Gill Sans MT"/>
              </a:rPr>
              <a:t>;  </a:t>
            </a:r>
            <a:r>
              <a:rPr sz="4000" spc="15" dirty="0">
                <a:latin typeface="Gill Sans MT"/>
                <a:cs typeface="Gill Sans MT"/>
              </a:rPr>
              <a:t>Carry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25850" y="5600699"/>
            <a:ext cx="2743200" cy="4152900"/>
          </a:xfrm>
          <a:custGeom>
            <a:avLst/>
            <a:gdLst/>
            <a:ahLst/>
            <a:cxnLst/>
            <a:rect l="l" t="t" r="r" b="b"/>
            <a:pathLst>
              <a:path w="2743200" h="4152900">
                <a:moveTo>
                  <a:pt x="38100" y="0"/>
                </a:moveTo>
                <a:lnTo>
                  <a:pt x="0" y="0"/>
                </a:lnTo>
                <a:lnTo>
                  <a:pt x="0" y="4152900"/>
                </a:lnTo>
                <a:lnTo>
                  <a:pt x="38100" y="4152900"/>
                </a:lnTo>
                <a:lnTo>
                  <a:pt x="38100" y="0"/>
                </a:lnTo>
                <a:close/>
              </a:path>
              <a:path w="2743200" h="4152900">
                <a:moveTo>
                  <a:pt x="2743200" y="0"/>
                </a:moveTo>
                <a:lnTo>
                  <a:pt x="2705100" y="0"/>
                </a:lnTo>
                <a:lnTo>
                  <a:pt x="2705100" y="4152900"/>
                </a:lnTo>
                <a:lnTo>
                  <a:pt x="2743200" y="41529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76907" y="8331200"/>
            <a:ext cx="221615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5134" marR="5080" indent="-433070">
              <a:lnSpc>
                <a:spcPts val="4900"/>
              </a:lnSpc>
              <a:spcBef>
                <a:spcPts val="380"/>
              </a:spcBef>
            </a:pP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spc="-85" dirty="0">
                <a:latin typeface="Gill Sans MT"/>
                <a:cs typeface="Gill Sans MT"/>
              </a:rPr>
              <a:t>v</a:t>
            </a:r>
            <a:r>
              <a:rPr sz="4000" spc="20" dirty="0">
                <a:latin typeface="Gill Sans MT"/>
                <a:cs typeface="Gill Sans MT"/>
              </a:rPr>
              <a:t>erfl</a:t>
            </a:r>
            <a:r>
              <a:rPr sz="4000" spc="-10" dirty="0">
                <a:latin typeface="Gill Sans MT"/>
                <a:cs typeface="Gill Sans MT"/>
              </a:rPr>
              <a:t>o</a:t>
            </a:r>
            <a:r>
              <a:rPr sz="4000" spc="-5" dirty="0">
                <a:latin typeface="Gill Sans MT"/>
                <a:cs typeface="Gill Sans MT"/>
              </a:rPr>
              <a:t>w</a:t>
            </a:r>
            <a:r>
              <a:rPr sz="4000" dirty="0">
                <a:latin typeface="Gill Sans MT"/>
                <a:cs typeface="Gill Sans MT"/>
              </a:rPr>
              <a:t>;  </a:t>
            </a:r>
            <a:r>
              <a:rPr sz="4000" spc="15" dirty="0">
                <a:latin typeface="Gill Sans MT"/>
                <a:cs typeface="Gill Sans MT"/>
              </a:rPr>
              <a:t>Carry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45550" y="5638800"/>
            <a:ext cx="38100" cy="4114800"/>
          </a:xfrm>
          <a:custGeom>
            <a:avLst/>
            <a:gdLst/>
            <a:ahLst/>
            <a:cxnLst/>
            <a:rect l="l" t="t" r="r" b="b"/>
            <a:pathLst>
              <a:path w="38100" h="4114800">
                <a:moveTo>
                  <a:pt x="0" y="0"/>
                </a:moveTo>
                <a:lnTo>
                  <a:pt x="38100" y="0"/>
                </a:lnTo>
                <a:lnTo>
                  <a:pt x="381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23950" y="5613400"/>
          <a:ext cx="10474959" cy="2585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4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6580">
                <a:tc>
                  <a:txBody>
                    <a:bodyPr/>
                    <a:lstStyle/>
                    <a:p>
                      <a:pPr marR="120078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111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R="64135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011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R="74358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111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001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20078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+001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+011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358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+100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+001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20078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358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096">
                <a:tc>
                  <a:txBody>
                    <a:bodyPr/>
                    <a:lstStyle/>
                    <a:p>
                      <a:pPr marR="120078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000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110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358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011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010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360526" y="8356600"/>
            <a:ext cx="307467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5134" marR="5080" indent="-433070">
              <a:lnSpc>
                <a:spcPts val="4900"/>
              </a:lnSpc>
              <a:spcBef>
                <a:spcPts val="380"/>
              </a:spcBef>
              <a:tabLst>
                <a:tab pos="871219" algn="l"/>
                <a:tab pos="1303655" algn="l"/>
              </a:tabLst>
            </a:pPr>
            <a:r>
              <a:rPr sz="4000" dirty="0">
                <a:latin typeface="Gill Sans MT"/>
                <a:cs typeface="Gill Sans MT"/>
              </a:rPr>
              <a:t>No	</a:t>
            </a: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spc="-85" dirty="0">
                <a:latin typeface="Gill Sans MT"/>
                <a:cs typeface="Gill Sans MT"/>
              </a:rPr>
              <a:t>v</a:t>
            </a:r>
            <a:r>
              <a:rPr sz="4000" spc="20" dirty="0">
                <a:latin typeface="Gill Sans MT"/>
                <a:cs typeface="Gill Sans MT"/>
              </a:rPr>
              <a:t>erfl</a:t>
            </a:r>
            <a:r>
              <a:rPr sz="4000" spc="-10" dirty="0">
                <a:latin typeface="Gill Sans MT"/>
                <a:cs typeface="Gill Sans MT"/>
              </a:rPr>
              <a:t>o</a:t>
            </a:r>
            <a:r>
              <a:rPr sz="4000" spc="-5" dirty="0">
                <a:latin typeface="Gill Sans MT"/>
                <a:cs typeface="Gill Sans MT"/>
              </a:rPr>
              <a:t>w</a:t>
            </a:r>
            <a:r>
              <a:rPr sz="4000" dirty="0">
                <a:latin typeface="Gill Sans MT"/>
                <a:cs typeface="Gill Sans MT"/>
              </a:rPr>
              <a:t>;  No	</a:t>
            </a:r>
            <a:r>
              <a:rPr sz="4000" spc="15" dirty="0">
                <a:latin typeface="Gill Sans MT"/>
                <a:cs typeface="Gill Sans MT"/>
              </a:rPr>
              <a:t>Carry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300" y="9812020"/>
            <a:ext cx="106705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-As to when </a:t>
            </a:r>
            <a:r>
              <a:rPr sz="2200" dirty="0">
                <a:latin typeface="Lucida Sans Unicode"/>
                <a:cs typeface="Lucida Sans Unicode"/>
              </a:rPr>
              <a:t>is it a </a:t>
            </a:r>
            <a:r>
              <a:rPr sz="2200" spc="-5" dirty="0">
                <a:latin typeface="Lucida Sans Unicode"/>
                <a:cs typeface="Lucida Sans Unicode"/>
              </a:rPr>
              <a:t>problem, this all depends </a:t>
            </a:r>
            <a:r>
              <a:rPr sz="2200" dirty="0">
                <a:latin typeface="Lucida Sans Unicode"/>
                <a:cs typeface="Lucida Sans Unicode"/>
              </a:rPr>
              <a:t>on </a:t>
            </a:r>
            <a:r>
              <a:rPr sz="2200" spc="-5" dirty="0">
                <a:latin typeface="Lucida Sans Unicode"/>
                <a:cs typeface="Lucida Sans Unicode"/>
              </a:rPr>
              <a:t>exactly what </a:t>
            </a:r>
            <a:r>
              <a:rPr sz="2200" dirty="0">
                <a:latin typeface="Lucida Sans Unicode"/>
                <a:cs typeface="Lucida Sans Unicode"/>
              </a:rPr>
              <a:t>it is you’re</a:t>
            </a:r>
            <a:r>
              <a:rPr sz="2200" spc="6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doing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6316" y="4165600"/>
            <a:ext cx="49923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6316" y="762000"/>
            <a:ext cx="49923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022600"/>
            <a:ext cx="10051415" cy="287001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304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  <a:tab pos="9196070" algn="l"/>
              </a:tabLst>
            </a:pP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been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170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ying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spc="-65" dirty="0">
                <a:latin typeface="Gill Sans MT"/>
                <a:cs typeface="Gill Sans MT"/>
              </a:rPr>
              <a:t>n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80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4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d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one  to </a:t>
            </a:r>
            <a:r>
              <a:rPr sz="4200" spc="-5" dirty="0">
                <a:latin typeface="Gill Sans MT"/>
                <a:cs typeface="Gill Sans MT"/>
              </a:rPr>
              <a:t>second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operand</a:t>
            </a:r>
            <a:endParaRPr sz="4200" dirty="0">
              <a:latin typeface="Gill Sans MT"/>
              <a:cs typeface="Gill Sans MT"/>
            </a:endParaRPr>
          </a:p>
          <a:p>
            <a:pPr marL="609600" marR="10795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09600" algn="l"/>
                <a:tab pos="1079500" algn="l"/>
                <a:tab pos="1455420" algn="l"/>
                <a:tab pos="2084705" algn="l"/>
                <a:tab pos="2799080" algn="l"/>
                <a:tab pos="4156710" algn="l"/>
                <a:tab pos="5128260" algn="l"/>
              </a:tabLst>
            </a:pPr>
            <a:r>
              <a:rPr sz="4200" spc="-5" dirty="0">
                <a:latin typeface="Gill Sans MT"/>
                <a:cs typeface="Gill Sans MT"/>
              </a:rPr>
              <a:t>Could	</a:t>
            </a:r>
            <a:r>
              <a:rPr sz="4200" dirty="0">
                <a:latin typeface="Gill Sans MT"/>
                <a:cs typeface="Gill Sans MT"/>
              </a:rPr>
              <a:t>do	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60" dirty="0">
                <a:latin typeface="Gill Sans MT"/>
                <a:cs typeface="Gill Sans MT"/>
              </a:rPr>
              <a:t>way	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spc="-10" dirty="0">
                <a:latin typeface="Gill Sans MT"/>
                <a:cs typeface="Gill Sans MT"/>
              </a:rPr>
              <a:t>hardware, </a:t>
            </a:r>
            <a:r>
              <a:rPr sz="4200" dirty="0">
                <a:latin typeface="Gill Sans MT"/>
                <a:cs typeface="Gill Sans MT"/>
              </a:rPr>
              <a:t>but</a:t>
            </a:r>
            <a:r>
              <a:rPr sz="4200" spc="-49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there 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a	trick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46938" y="6686550"/>
            <a:ext cx="130619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-001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01200" y="6692900"/>
            <a:ext cx="130619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+111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6300" y="6845300"/>
            <a:ext cx="3403600" cy="19431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8735" marR="41275" algn="ctr">
              <a:lnSpc>
                <a:spcPts val="4900"/>
              </a:lnSpc>
              <a:spcBef>
                <a:spcPts val="280"/>
              </a:spcBef>
            </a:pPr>
            <a:r>
              <a:rPr sz="4200" dirty="0">
                <a:latin typeface="Gill Sans MT"/>
                <a:cs typeface="Gill Sans MT"/>
              </a:rPr>
              <a:t>Hint: </a:t>
            </a:r>
            <a:r>
              <a:rPr sz="4200" spc="-5" dirty="0">
                <a:latin typeface="Gill Sans MT"/>
                <a:cs typeface="Gill Sans MT"/>
              </a:rPr>
              <a:t>these</a:t>
            </a:r>
            <a:r>
              <a:rPr sz="4200" spc="-5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  </a:t>
            </a:r>
            <a:r>
              <a:rPr sz="4200" spc="-5" dirty="0">
                <a:latin typeface="Gill Sans MT"/>
                <a:cs typeface="Gill Sans MT"/>
              </a:rPr>
              <a:t>questions </a:t>
            </a:r>
            <a:r>
              <a:rPr sz="4200" spc="-30" dirty="0">
                <a:latin typeface="Gill Sans MT"/>
                <a:cs typeface="Gill Sans MT"/>
              </a:rPr>
              <a:t>are  </a:t>
            </a:r>
            <a:r>
              <a:rPr sz="4200" spc="-5" dirty="0">
                <a:latin typeface="Gill Sans MT"/>
                <a:cs typeface="Gill Sans MT"/>
              </a:rPr>
              <a:t>equivalent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93024" y="7840980"/>
            <a:ext cx="1307465" cy="167640"/>
            <a:chOff x="3393024" y="7840980"/>
            <a:chExt cx="1307465" cy="167640"/>
          </a:xfrm>
        </p:grpSpPr>
        <p:sp>
          <p:nvSpPr>
            <p:cNvPr id="8" name="object 8"/>
            <p:cNvSpPr/>
            <p:nvPr/>
          </p:nvSpPr>
          <p:spPr>
            <a:xfrm>
              <a:off x="3499704" y="7924800"/>
              <a:ext cx="1200785" cy="0"/>
            </a:xfrm>
            <a:custGeom>
              <a:avLst/>
              <a:gdLst/>
              <a:ahLst/>
              <a:cxnLst/>
              <a:rect l="l" t="t" r="r" b="b"/>
              <a:pathLst>
                <a:path w="1200785">
                  <a:moveTo>
                    <a:pt x="0" y="0"/>
                  </a:moveTo>
                  <a:lnTo>
                    <a:pt x="19050" y="0"/>
                  </a:lnTo>
                  <a:lnTo>
                    <a:pt x="120031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93024" y="784098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40">
                  <a:moveTo>
                    <a:pt x="167639" y="0"/>
                  </a:moveTo>
                  <a:lnTo>
                    <a:pt x="0" y="83820"/>
                  </a:lnTo>
                  <a:lnTo>
                    <a:pt x="167639" y="167640"/>
                  </a:lnTo>
                  <a:lnTo>
                    <a:pt x="125729" y="83820"/>
                  </a:lnTo>
                  <a:lnTo>
                    <a:pt x="1676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100475" y="7840980"/>
            <a:ext cx="1257300" cy="167640"/>
            <a:chOff x="8100475" y="7840980"/>
            <a:chExt cx="1257300" cy="167640"/>
          </a:xfrm>
        </p:grpSpPr>
        <p:sp>
          <p:nvSpPr>
            <p:cNvPr id="11" name="object 11"/>
            <p:cNvSpPr/>
            <p:nvPr/>
          </p:nvSpPr>
          <p:spPr>
            <a:xfrm>
              <a:off x="8100475" y="7924800"/>
              <a:ext cx="1150620" cy="0"/>
            </a:xfrm>
            <a:custGeom>
              <a:avLst/>
              <a:gdLst/>
              <a:ahLst/>
              <a:cxnLst/>
              <a:rect l="l" t="t" r="r" b="b"/>
              <a:pathLst>
                <a:path w="1150620">
                  <a:moveTo>
                    <a:pt x="1150158" y="0"/>
                  </a:moveTo>
                  <a:lnTo>
                    <a:pt x="1131108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89674" y="784098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005" y="762000"/>
            <a:ext cx="7301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1125" dirty="0"/>
              <a:t> </a:t>
            </a:r>
            <a:r>
              <a:rPr spc="-210" dirty="0"/>
              <a:t>Trick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4178300"/>
            <a:ext cx="9773285" cy="2913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36195" indent="-571500" algn="just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</a:tabLst>
            </a:pPr>
            <a:r>
              <a:rPr sz="4200" spc="-5" dirty="0">
                <a:latin typeface="Gill Sans MT"/>
                <a:cs typeface="Gill Sans MT"/>
              </a:rPr>
              <a:t>Assume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-15" dirty="0">
                <a:latin typeface="Gill Sans MT"/>
                <a:cs typeface="Gill Sans MT"/>
              </a:rPr>
              <a:t>cheaply invert </a:t>
            </a:r>
            <a:r>
              <a:rPr sz="4200" spc="-5" dirty="0">
                <a:latin typeface="Gill Sans MT"/>
                <a:cs typeface="Gill Sans MT"/>
              </a:rPr>
              <a:t>bits, </a:t>
            </a:r>
            <a:r>
              <a:rPr sz="4200" dirty="0">
                <a:latin typeface="Gill Sans MT"/>
                <a:cs typeface="Gill Sans MT"/>
              </a:rPr>
              <a:t>but</a:t>
            </a:r>
            <a:r>
              <a:rPr sz="4200" spc="-36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  </a:t>
            </a:r>
            <a:r>
              <a:rPr sz="4200" spc="-5" dirty="0">
                <a:latin typeface="Gill Sans MT"/>
                <a:cs typeface="Gill Sans MT"/>
              </a:rPr>
              <a:t>want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0" dirty="0">
                <a:latin typeface="Gill Sans MT"/>
                <a:cs typeface="Gill Sans MT"/>
              </a:rPr>
              <a:t>avoid </a:t>
            </a:r>
            <a:r>
              <a:rPr sz="4200" spc="-10" dirty="0">
                <a:latin typeface="Gill Sans MT"/>
                <a:cs typeface="Gill Sans MT"/>
              </a:rPr>
              <a:t>adding </a:t>
            </a:r>
            <a:r>
              <a:rPr sz="4200" spc="-5" dirty="0">
                <a:latin typeface="Gill Sans MT"/>
                <a:cs typeface="Gill Sans MT"/>
              </a:rPr>
              <a:t>twice (once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15" dirty="0">
                <a:latin typeface="Gill Sans MT"/>
                <a:cs typeface="Gill Sans MT"/>
              </a:rPr>
              <a:t>add </a:t>
            </a:r>
            <a:r>
              <a:rPr sz="4200" dirty="0">
                <a:latin typeface="Gill Sans MT"/>
                <a:cs typeface="Gill Sans MT"/>
              </a:rPr>
              <a:t>1  and once to </a:t>
            </a:r>
            <a:r>
              <a:rPr sz="4200" spc="-15" dirty="0">
                <a:latin typeface="Gill Sans MT"/>
                <a:cs typeface="Gill Sans MT"/>
              </a:rPr>
              <a:t>add </a:t>
            </a:r>
            <a:r>
              <a:rPr sz="4200" spc="-5" dirty="0">
                <a:latin typeface="Gill Sans MT"/>
                <a:cs typeface="Gill Sans MT"/>
              </a:rPr>
              <a:t>the other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result)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22300" algn="l"/>
                <a:tab pos="4198620" algn="l"/>
                <a:tab pos="511365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dirty="0">
                <a:latin typeface="Gill Sans MT"/>
                <a:cs typeface="Gill Sans MT"/>
              </a:rPr>
              <a:t> do	this	</a:t>
            </a:r>
            <a:r>
              <a:rPr sz="4200" spc="-10" dirty="0">
                <a:latin typeface="Gill Sans MT"/>
                <a:cs typeface="Gill Sans MT"/>
              </a:rPr>
              <a:t>easily?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005" y="762000"/>
            <a:ext cx="7301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1125" dirty="0"/>
              <a:t> </a:t>
            </a:r>
            <a:r>
              <a:rPr spc="-210" dirty="0"/>
              <a:t>Trick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3695700"/>
            <a:ext cx="9773285" cy="38404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36195" indent="-571500" algn="just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</a:tabLst>
            </a:pPr>
            <a:r>
              <a:rPr sz="4200" spc="-5" dirty="0">
                <a:latin typeface="Gill Sans MT"/>
                <a:cs typeface="Gill Sans MT"/>
              </a:rPr>
              <a:t>Assume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-15" dirty="0">
                <a:latin typeface="Gill Sans MT"/>
                <a:cs typeface="Gill Sans MT"/>
              </a:rPr>
              <a:t>cheaply invert </a:t>
            </a:r>
            <a:r>
              <a:rPr sz="4200" spc="-5" dirty="0">
                <a:latin typeface="Gill Sans MT"/>
                <a:cs typeface="Gill Sans MT"/>
              </a:rPr>
              <a:t>bits, </a:t>
            </a:r>
            <a:r>
              <a:rPr sz="4200" dirty="0">
                <a:latin typeface="Gill Sans MT"/>
                <a:cs typeface="Gill Sans MT"/>
              </a:rPr>
              <a:t>but</a:t>
            </a:r>
            <a:r>
              <a:rPr sz="4200" spc="-36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  </a:t>
            </a:r>
            <a:r>
              <a:rPr sz="4200" spc="-5" dirty="0">
                <a:latin typeface="Gill Sans MT"/>
                <a:cs typeface="Gill Sans MT"/>
              </a:rPr>
              <a:t>want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0" dirty="0">
                <a:latin typeface="Gill Sans MT"/>
                <a:cs typeface="Gill Sans MT"/>
              </a:rPr>
              <a:t>avoid </a:t>
            </a:r>
            <a:r>
              <a:rPr sz="4200" spc="-10" dirty="0">
                <a:latin typeface="Gill Sans MT"/>
                <a:cs typeface="Gill Sans MT"/>
              </a:rPr>
              <a:t>adding </a:t>
            </a:r>
            <a:r>
              <a:rPr sz="4200" spc="-5" dirty="0">
                <a:latin typeface="Gill Sans MT"/>
                <a:cs typeface="Gill Sans MT"/>
              </a:rPr>
              <a:t>twice (once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15" dirty="0">
                <a:latin typeface="Gill Sans MT"/>
                <a:cs typeface="Gill Sans MT"/>
              </a:rPr>
              <a:t>add </a:t>
            </a:r>
            <a:r>
              <a:rPr sz="4200" dirty="0">
                <a:latin typeface="Gill Sans MT"/>
                <a:cs typeface="Gill Sans MT"/>
              </a:rPr>
              <a:t>1  and once to </a:t>
            </a:r>
            <a:r>
              <a:rPr sz="4200" spc="-15" dirty="0">
                <a:latin typeface="Gill Sans MT"/>
                <a:cs typeface="Gill Sans MT"/>
              </a:rPr>
              <a:t>add </a:t>
            </a:r>
            <a:r>
              <a:rPr sz="4200" spc="-5" dirty="0">
                <a:latin typeface="Gill Sans MT"/>
                <a:cs typeface="Gill Sans MT"/>
              </a:rPr>
              <a:t>the other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result)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22300" algn="l"/>
                <a:tab pos="4198620" algn="l"/>
                <a:tab pos="511365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dirty="0">
                <a:latin typeface="Gill Sans MT"/>
                <a:cs typeface="Gill Sans MT"/>
              </a:rPr>
              <a:t> do	this	</a:t>
            </a:r>
            <a:r>
              <a:rPr sz="4200" spc="-10" dirty="0">
                <a:latin typeface="Gill Sans MT"/>
                <a:cs typeface="Gill Sans MT"/>
              </a:rPr>
              <a:t>easily?</a:t>
            </a:r>
            <a:endParaRPr sz="420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11300" algn="l"/>
                <a:tab pos="5748655" algn="l"/>
                <a:tab pos="8506460" algn="l"/>
              </a:tabLst>
            </a:pPr>
            <a:r>
              <a:rPr sz="4200" spc="-5" dirty="0">
                <a:latin typeface="Gill Sans MT"/>
                <a:cs typeface="Gill Sans MT"/>
              </a:rPr>
              <a:t>Set the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initial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carry	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instead	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660" y="4298950"/>
            <a:ext cx="162623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452" y="59135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660" y="4298950"/>
            <a:ext cx="162623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452" y="59135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71800" y="5415279"/>
            <a:ext cx="2757170" cy="167640"/>
            <a:chOff x="2971800" y="5415279"/>
            <a:chExt cx="2757170" cy="167640"/>
          </a:xfrm>
        </p:grpSpPr>
        <p:sp>
          <p:nvSpPr>
            <p:cNvPr id="6" name="object 6"/>
            <p:cNvSpPr/>
            <p:nvPr/>
          </p:nvSpPr>
          <p:spPr>
            <a:xfrm>
              <a:off x="2971800" y="5499099"/>
              <a:ext cx="2650490" cy="0"/>
            </a:xfrm>
            <a:custGeom>
              <a:avLst/>
              <a:gdLst/>
              <a:ahLst/>
              <a:cxnLst/>
              <a:rect l="l" t="t" r="r" b="b"/>
              <a:pathLst>
                <a:path w="2650490">
                  <a:moveTo>
                    <a:pt x="2650341" y="0"/>
                  </a:moveTo>
                  <a:lnTo>
                    <a:pt x="2631291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1181" y="54152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88915" y="4489450"/>
            <a:ext cx="2724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Invert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660" y="4298950"/>
            <a:ext cx="162623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452" y="59135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71800" y="5415279"/>
            <a:ext cx="2757170" cy="167640"/>
            <a:chOff x="2971800" y="5415279"/>
            <a:chExt cx="2757170" cy="167640"/>
          </a:xfrm>
        </p:grpSpPr>
        <p:sp>
          <p:nvSpPr>
            <p:cNvPr id="6" name="object 6"/>
            <p:cNvSpPr/>
            <p:nvPr/>
          </p:nvSpPr>
          <p:spPr>
            <a:xfrm>
              <a:off x="2971800" y="5499099"/>
              <a:ext cx="2650490" cy="0"/>
            </a:xfrm>
            <a:custGeom>
              <a:avLst/>
              <a:gdLst/>
              <a:ahLst/>
              <a:cxnLst/>
              <a:rect l="l" t="t" r="r" b="b"/>
              <a:pathLst>
                <a:path w="2650490">
                  <a:moveTo>
                    <a:pt x="2650341" y="0"/>
                  </a:moveTo>
                  <a:lnTo>
                    <a:pt x="2631291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1181" y="54152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88915" y="4489450"/>
            <a:ext cx="2724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Invert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1031" y="5092700"/>
            <a:ext cx="1306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660" y="4298950"/>
            <a:ext cx="162623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452" y="59135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71800" y="5415279"/>
            <a:ext cx="2757170" cy="167640"/>
            <a:chOff x="2971800" y="5415279"/>
            <a:chExt cx="2757170" cy="167640"/>
          </a:xfrm>
        </p:grpSpPr>
        <p:sp>
          <p:nvSpPr>
            <p:cNvPr id="6" name="object 6"/>
            <p:cNvSpPr/>
            <p:nvPr/>
          </p:nvSpPr>
          <p:spPr>
            <a:xfrm>
              <a:off x="2971800" y="5499099"/>
              <a:ext cx="2650490" cy="0"/>
            </a:xfrm>
            <a:custGeom>
              <a:avLst/>
              <a:gdLst/>
              <a:ahLst/>
              <a:cxnLst/>
              <a:rect l="l" t="t" r="r" b="b"/>
              <a:pathLst>
                <a:path w="2650490">
                  <a:moveTo>
                    <a:pt x="2650341" y="0"/>
                  </a:moveTo>
                  <a:lnTo>
                    <a:pt x="2631291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1181" y="54152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88915" y="4489450"/>
            <a:ext cx="2724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Invert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1031" y="5092700"/>
            <a:ext cx="1306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1100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80300" y="5389879"/>
            <a:ext cx="2757170" cy="167640"/>
            <a:chOff x="7480300" y="5389879"/>
            <a:chExt cx="2757170" cy="167640"/>
          </a:xfrm>
        </p:grpSpPr>
        <p:sp>
          <p:nvSpPr>
            <p:cNvPr id="11" name="object 11"/>
            <p:cNvSpPr/>
            <p:nvPr/>
          </p:nvSpPr>
          <p:spPr>
            <a:xfrm>
              <a:off x="7480300" y="5473699"/>
              <a:ext cx="2650490" cy="0"/>
            </a:xfrm>
            <a:custGeom>
              <a:avLst/>
              <a:gdLst/>
              <a:ahLst/>
              <a:cxnLst/>
              <a:rect l="l" t="t" r="r" b="b"/>
              <a:pathLst>
                <a:path w="2650490">
                  <a:moveTo>
                    <a:pt x="2650341" y="0"/>
                  </a:moveTo>
                  <a:lnTo>
                    <a:pt x="2631291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69681" y="53898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41008" y="4489450"/>
            <a:ext cx="28409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Equivalent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660" y="4298950"/>
            <a:ext cx="162623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452" y="59135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71800" y="5415279"/>
            <a:ext cx="2757170" cy="167640"/>
            <a:chOff x="2971800" y="5415279"/>
            <a:chExt cx="2757170" cy="167640"/>
          </a:xfrm>
        </p:grpSpPr>
        <p:sp>
          <p:nvSpPr>
            <p:cNvPr id="6" name="object 6"/>
            <p:cNvSpPr/>
            <p:nvPr/>
          </p:nvSpPr>
          <p:spPr>
            <a:xfrm>
              <a:off x="2971800" y="5499099"/>
              <a:ext cx="2650490" cy="0"/>
            </a:xfrm>
            <a:custGeom>
              <a:avLst/>
              <a:gdLst/>
              <a:ahLst/>
              <a:cxnLst/>
              <a:rect l="l" t="t" r="r" b="b"/>
              <a:pathLst>
                <a:path w="2650490">
                  <a:moveTo>
                    <a:pt x="2650341" y="0"/>
                  </a:moveTo>
                  <a:lnTo>
                    <a:pt x="2631291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1181" y="54152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88915" y="4489450"/>
            <a:ext cx="2724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Invert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1031" y="5092700"/>
            <a:ext cx="1306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1100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80300" y="5389879"/>
            <a:ext cx="2757170" cy="167640"/>
            <a:chOff x="7480300" y="5389879"/>
            <a:chExt cx="2757170" cy="167640"/>
          </a:xfrm>
        </p:grpSpPr>
        <p:sp>
          <p:nvSpPr>
            <p:cNvPr id="11" name="object 11"/>
            <p:cNvSpPr/>
            <p:nvPr/>
          </p:nvSpPr>
          <p:spPr>
            <a:xfrm>
              <a:off x="7480300" y="5473699"/>
              <a:ext cx="2650490" cy="0"/>
            </a:xfrm>
            <a:custGeom>
              <a:avLst/>
              <a:gdLst/>
              <a:ahLst/>
              <a:cxnLst/>
              <a:rect l="l" t="t" r="r" b="b"/>
              <a:pathLst>
                <a:path w="2650490">
                  <a:moveTo>
                    <a:pt x="2650341" y="0"/>
                  </a:moveTo>
                  <a:lnTo>
                    <a:pt x="2631291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69681" y="53898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41008" y="4489450"/>
            <a:ext cx="28409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Equivalent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949992" y="579291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17200" y="3644900"/>
            <a:ext cx="1626235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ts val="462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500"/>
              </a:lnSpc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+1100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4300" y="9812020"/>
            <a:ext cx="115017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-An initial carry-in </a:t>
            </a:r>
            <a:r>
              <a:rPr sz="2200" dirty="0">
                <a:latin typeface="Lucida Sans Unicode"/>
                <a:cs typeface="Lucida Sans Unicode"/>
              </a:rPr>
              <a:t>of 1 is </a:t>
            </a:r>
            <a:r>
              <a:rPr sz="2200" spc="-5" dirty="0">
                <a:latin typeface="Lucida Sans Unicode"/>
                <a:cs typeface="Lucida Sans Unicode"/>
              </a:rPr>
              <a:t>equivalent to adding </a:t>
            </a:r>
            <a:r>
              <a:rPr sz="2200" dirty="0">
                <a:latin typeface="Lucida Sans Unicode"/>
                <a:cs typeface="Lucida Sans Unicode"/>
              </a:rPr>
              <a:t>1 </a:t>
            </a:r>
            <a:r>
              <a:rPr sz="2200" spc="-5" dirty="0">
                <a:latin typeface="Lucida Sans Unicode"/>
                <a:cs typeface="Lucida Sans Unicode"/>
              </a:rPr>
              <a:t>and then adding the other</a:t>
            </a:r>
            <a:r>
              <a:rPr sz="2200" spc="14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operand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384" y="63500"/>
            <a:ext cx="89020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Building Up</a:t>
            </a:r>
            <a:r>
              <a:rPr spc="-885" dirty="0"/>
              <a:t> </a:t>
            </a:r>
            <a:r>
              <a:rPr spc="-15" dirty="0"/>
              <a:t>Addition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79970" y="48975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9342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94055" algn="l"/>
                <a:tab pos="7054850" algn="l"/>
              </a:tabLst>
            </a:pPr>
            <a:r>
              <a:rPr sz="4200" spc="-5" dirty="0"/>
              <a:t>Question: </a:t>
            </a:r>
            <a:r>
              <a:rPr sz="4200" spc="-15" dirty="0"/>
              <a:t>how </a:t>
            </a:r>
            <a:r>
              <a:rPr sz="4200" dirty="0"/>
              <a:t>might</a:t>
            </a:r>
            <a:r>
              <a:rPr sz="4200" spc="-390" dirty="0"/>
              <a:t> </a:t>
            </a:r>
            <a:r>
              <a:rPr sz="4200" spc="-45" dirty="0"/>
              <a:t>we</a:t>
            </a:r>
            <a:r>
              <a:rPr sz="4200" spc="5" dirty="0"/>
              <a:t> </a:t>
            </a:r>
            <a:r>
              <a:rPr sz="4200" spc="-15" dirty="0"/>
              <a:t>add	</a:t>
            </a:r>
            <a:r>
              <a:rPr sz="4200" spc="-5" dirty="0"/>
              <a:t>the</a:t>
            </a:r>
            <a:r>
              <a:rPr sz="4200" spc="-65" dirty="0"/>
              <a:t> </a:t>
            </a:r>
            <a:r>
              <a:rPr sz="4200" spc="-15" dirty="0"/>
              <a:t>following,  </a:t>
            </a:r>
            <a:r>
              <a:rPr sz="4200" spc="-5" dirty="0"/>
              <a:t>in</a:t>
            </a:r>
            <a:r>
              <a:rPr sz="4200" spc="-10" dirty="0"/>
              <a:t> </a:t>
            </a:r>
            <a:r>
              <a:rPr sz="4200" spc="-5" dirty="0"/>
              <a:t>decimal?</a:t>
            </a:r>
            <a:endParaRPr sz="4200"/>
          </a:p>
          <a:p>
            <a:pPr marL="109220" marR="4220210" algn="r">
              <a:lnSpc>
                <a:spcPts val="4920"/>
              </a:lnSpc>
              <a:spcBef>
                <a:spcPts val="370"/>
              </a:spcBef>
            </a:pPr>
            <a:r>
              <a:rPr dirty="0">
                <a:latin typeface="Courier New"/>
                <a:cs typeface="Courier New"/>
              </a:rPr>
              <a:t>986</a:t>
            </a:r>
          </a:p>
          <a:p>
            <a:pPr marL="109220" marR="4222750" algn="r">
              <a:lnSpc>
                <a:spcPts val="4920"/>
              </a:lnSpc>
            </a:pPr>
            <a:r>
              <a:rPr dirty="0">
                <a:latin typeface="Courier New"/>
                <a:cs typeface="Courier New"/>
              </a:rPr>
              <a:t>+123</a:t>
            </a:r>
          </a:p>
          <a:p>
            <a:pPr marL="109220">
              <a:lnSpc>
                <a:spcPct val="100000"/>
              </a:lnSpc>
              <a:spcBef>
                <a:spcPts val="25"/>
              </a:spcBef>
            </a:pPr>
            <a:endParaRPr sz="4000">
              <a:latin typeface="Courier New"/>
              <a:cs typeface="Courier New"/>
            </a:endParaRPr>
          </a:p>
          <a:p>
            <a:pPr marL="1195070" algn="ctr">
              <a:lnSpc>
                <a:spcPct val="100000"/>
              </a:lnSpc>
            </a:pPr>
            <a:r>
              <a:rPr dirty="0">
                <a:latin typeface="Courier New"/>
                <a:cs typeface="Courier New"/>
              </a:rPr>
              <a:t>?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660" y="4298950"/>
            <a:ext cx="162623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452" y="59135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71800" y="5415279"/>
            <a:ext cx="2757170" cy="167640"/>
            <a:chOff x="2971800" y="5415279"/>
            <a:chExt cx="2757170" cy="167640"/>
          </a:xfrm>
        </p:grpSpPr>
        <p:sp>
          <p:nvSpPr>
            <p:cNvPr id="6" name="object 6"/>
            <p:cNvSpPr/>
            <p:nvPr/>
          </p:nvSpPr>
          <p:spPr>
            <a:xfrm>
              <a:off x="2971800" y="5499099"/>
              <a:ext cx="2650490" cy="0"/>
            </a:xfrm>
            <a:custGeom>
              <a:avLst/>
              <a:gdLst/>
              <a:ahLst/>
              <a:cxnLst/>
              <a:rect l="l" t="t" r="r" b="b"/>
              <a:pathLst>
                <a:path w="2650490">
                  <a:moveTo>
                    <a:pt x="2650341" y="0"/>
                  </a:moveTo>
                  <a:lnTo>
                    <a:pt x="2631291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1181" y="54152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88915" y="4489450"/>
            <a:ext cx="2724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Invert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1031" y="5092700"/>
            <a:ext cx="1306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1100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80300" y="5389879"/>
            <a:ext cx="2757170" cy="167640"/>
            <a:chOff x="7480300" y="5389879"/>
            <a:chExt cx="2757170" cy="167640"/>
          </a:xfrm>
        </p:grpSpPr>
        <p:sp>
          <p:nvSpPr>
            <p:cNvPr id="11" name="object 11"/>
            <p:cNvSpPr/>
            <p:nvPr/>
          </p:nvSpPr>
          <p:spPr>
            <a:xfrm>
              <a:off x="7480300" y="5473699"/>
              <a:ext cx="2650490" cy="0"/>
            </a:xfrm>
            <a:custGeom>
              <a:avLst/>
              <a:gdLst/>
              <a:ahLst/>
              <a:cxnLst/>
              <a:rect l="l" t="t" r="r" b="b"/>
              <a:pathLst>
                <a:path w="2650490">
                  <a:moveTo>
                    <a:pt x="2650341" y="0"/>
                  </a:moveTo>
                  <a:lnTo>
                    <a:pt x="2631291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69681" y="53898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41008" y="4489450"/>
            <a:ext cx="28409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Equivalent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17200" y="4787900"/>
            <a:ext cx="16262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+1100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949992" y="579291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953750" y="5803900"/>
            <a:ext cx="12858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25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spc="75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spc="-1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10850" y="3644900"/>
            <a:ext cx="1632585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ts val="4620"/>
              </a:lnSpc>
              <a:spcBef>
                <a:spcPts val="100"/>
              </a:spcBef>
            </a:pPr>
            <a:r>
              <a:rPr sz="4200" spc="17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-1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75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spc="-12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620"/>
              </a:lnSpc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579100" y="3619500"/>
            <a:ext cx="406400" cy="533400"/>
          </a:xfrm>
          <a:custGeom>
            <a:avLst/>
            <a:gdLst/>
            <a:ahLst/>
            <a:cxnLst/>
            <a:rect l="l" t="t" r="r" b="b"/>
            <a:pathLst>
              <a:path w="406400" h="533400">
                <a:moveTo>
                  <a:pt x="0" y="0"/>
                </a:moveTo>
                <a:lnTo>
                  <a:pt x="406400" y="0"/>
                </a:lnTo>
                <a:lnTo>
                  <a:pt x="4064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4300" y="9812020"/>
            <a:ext cx="115017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-An initial carry-in </a:t>
            </a:r>
            <a:r>
              <a:rPr sz="2200" dirty="0">
                <a:latin typeface="Lucida Sans Unicode"/>
                <a:cs typeface="Lucida Sans Unicode"/>
              </a:rPr>
              <a:t>of 1 is </a:t>
            </a:r>
            <a:r>
              <a:rPr sz="2200" spc="-5" dirty="0">
                <a:latin typeface="Lucida Sans Unicode"/>
                <a:cs typeface="Lucida Sans Unicode"/>
              </a:rPr>
              <a:t>equivalent to adding </a:t>
            </a:r>
            <a:r>
              <a:rPr sz="2200" dirty="0">
                <a:latin typeface="Lucida Sans Unicode"/>
                <a:cs typeface="Lucida Sans Unicode"/>
              </a:rPr>
              <a:t>1 </a:t>
            </a:r>
            <a:r>
              <a:rPr sz="2200" spc="-5" dirty="0">
                <a:latin typeface="Lucida Sans Unicode"/>
                <a:cs typeface="Lucida Sans Unicode"/>
              </a:rPr>
              <a:t>and then adding the other</a:t>
            </a:r>
            <a:r>
              <a:rPr sz="2200" spc="14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operand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9228" y="3556000"/>
            <a:ext cx="590677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5270" marR="5080" indent="-243204">
              <a:lnSpc>
                <a:spcPts val="9600"/>
              </a:lnSpc>
              <a:spcBef>
                <a:spcPts val="819"/>
              </a:spcBef>
            </a:pPr>
            <a:r>
              <a:rPr spc="-5"/>
              <a:t>Floating</a:t>
            </a:r>
            <a:r>
              <a:rPr spc="-70"/>
              <a:t> </a:t>
            </a:r>
            <a:r>
              <a:rPr spc="-45"/>
              <a:t>Point</a:t>
            </a:r>
            <a:r>
              <a:rPr lang="en-US" spc="-45"/>
              <a:t>  </a:t>
            </a:r>
            <a:r>
              <a:rPr lang="en-US" spc="-20"/>
              <a:t>Introduction</a:t>
            </a:r>
            <a:endParaRPr spc="-2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7571" y="762000"/>
            <a:ext cx="40697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Question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480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1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1"/>
                </a:lnTo>
                <a:lnTo>
                  <a:pt x="0" y="38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5084" y="2489200"/>
            <a:ext cx="10643870" cy="424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20" dirty="0">
                <a:latin typeface="Gill Sans MT"/>
                <a:cs typeface="Gill Sans MT"/>
              </a:rPr>
              <a:t>represent </a:t>
            </a:r>
            <a:r>
              <a:rPr sz="4200" spc="15" dirty="0">
                <a:latin typeface="Gill Sans MT"/>
                <a:cs typeface="Gill Sans MT"/>
              </a:rPr>
              <a:t>floating </a:t>
            </a:r>
            <a:r>
              <a:rPr sz="4200" spc="-5" dirty="0">
                <a:latin typeface="Gill Sans MT"/>
                <a:cs typeface="Gill Sans MT"/>
              </a:rPr>
              <a:t>point </a:t>
            </a:r>
            <a:r>
              <a:rPr sz="4200" spc="-10" dirty="0">
                <a:latin typeface="Gill Sans MT"/>
                <a:cs typeface="Gill Sans MT"/>
              </a:rPr>
              <a:t>numbers?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5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1.25</a:t>
            </a:r>
            <a:endParaRPr sz="4200">
              <a:latin typeface="Courier New"/>
              <a:cs typeface="Courier New"/>
            </a:endParaRPr>
          </a:p>
          <a:p>
            <a:pPr marL="8255" algn="ctr">
              <a:lnSpc>
                <a:spcPct val="100000"/>
              </a:lnSpc>
              <a:spcBef>
                <a:spcPts val="1310"/>
              </a:spcBef>
            </a:pPr>
            <a:r>
              <a:rPr sz="4200" dirty="0">
                <a:latin typeface="Courier New"/>
                <a:cs typeface="Courier New"/>
              </a:rPr>
              <a:t>47.9</a:t>
            </a:r>
            <a:endParaRPr sz="4200">
              <a:latin typeface="Courier New"/>
              <a:cs typeface="Courier New"/>
            </a:endParaRPr>
          </a:p>
          <a:p>
            <a:pPr marL="8255" algn="ctr">
              <a:lnSpc>
                <a:spcPct val="100000"/>
              </a:lnSpc>
              <a:spcBef>
                <a:spcPts val="1260"/>
              </a:spcBef>
            </a:pPr>
            <a:r>
              <a:rPr sz="4200" dirty="0">
                <a:latin typeface="Courier New"/>
                <a:cs typeface="Courier New"/>
              </a:rPr>
              <a:t>0.82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7786" y="762000"/>
            <a:ext cx="64897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Enter</a:t>
            </a:r>
            <a:r>
              <a:rPr spc="-105" dirty="0"/>
              <a:t> </a:t>
            </a:r>
            <a:r>
              <a:rPr dirty="0"/>
              <a:t>IEEE-754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2971800"/>
            <a:ext cx="9716770" cy="32181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177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</a:tabLst>
            </a:pPr>
            <a:r>
              <a:rPr sz="4200" spc="-10" dirty="0">
                <a:latin typeface="Gill Sans MT"/>
                <a:cs typeface="Gill Sans MT"/>
              </a:rPr>
              <a:t>Standardized </a:t>
            </a:r>
            <a:r>
              <a:rPr sz="4200" spc="15" dirty="0">
                <a:latin typeface="Gill Sans MT"/>
                <a:cs typeface="Gill Sans MT"/>
              </a:rPr>
              <a:t>floating </a:t>
            </a:r>
            <a:r>
              <a:rPr sz="4200" spc="-5" dirty="0">
                <a:latin typeface="Gill Sans MT"/>
                <a:cs typeface="Gill Sans MT"/>
              </a:rPr>
              <a:t>point </a:t>
            </a:r>
            <a:r>
              <a:rPr sz="4200" spc="-15" dirty="0">
                <a:latin typeface="Gill Sans MT"/>
                <a:cs typeface="Gill Sans MT"/>
              </a:rPr>
              <a:t>representation 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operations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22300" algn="l"/>
              </a:tabLst>
            </a:pPr>
            <a:r>
              <a:rPr sz="4200" dirty="0">
                <a:latin typeface="Gill Sans MT"/>
                <a:cs typeface="Gill Sans MT"/>
              </a:rPr>
              <a:t>Modern </a:t>
            </a:r>
            <a:r>
              <a:rPr sz="4200" spc="-5" dirty="0">
                <a:latin typeface="Gill Sans MT"/>
                <a:cs typeface="Gill Sans MT"/>
              </a:rPr>
              <a:t>systems all use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22300" algn="l"/>
                <a:tab pos="3673475" algn="l"/>
              </a:tabLst>
            </a:pPr>
            <a:r>
              <a:rPr sz="4200" spc="-5" dirty="0">
                <a:latin typeface="Gill Sans MT"/>
                <a:cs typeface="Gill Sans MT"/>
              </a:rPr>
              <a:t>Complex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i="1" spc="-20" dirty="0">
                <a:latin typeface="Gill Sans MT"/>
                <a:cs typeface="Gill Sans MT"/>
              </a:rPr>
              <a:t>weird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7786" y="762000"/>
            <a:ext cx="64897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Enter</a:t>
            </a:r>
            <a:r>
              <a:rPr spc="-105" dirty="0"/>
              <a:t> </a:t>
            </a:r>
            <a:r>
              <a:rPr dirty="0"/>
              <a:t>IEEE-754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182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1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1"/>
                </a:lnTo>
                <a:lnTo>
                  <a:pt x="0" y="38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4800" y="2971800"/>
            <a:ext cx="9742170" cy="44437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35000" marR="304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35000" algn="l"/>
              </a:tabLst>
            </a:pPr>
            <a:r>
              <a:rPr sz="4200" spc="-10" dirty="0">
                <a:latin typeface="Gill Sans MT"/>
                <a:cs typeface="Gill Sans MT"/>
              </a:rPr>
              <a:t>Standardized </a:t>
            </a:r>
            <a:r>
              <a:rPr sz="4200" spc="15" dirty="0">
                <a:latin typeface="Gill Sans MT"/>
                <a:cs typeface="Gill Sans MT"/>
              </a:rPr>
              <a:t>floating </a:t>
            </a:r>
            <a:r>
              <a:rPr sz="4200" spc="-5" dirty="0">
                <a:latin typeface="Gill Sans MT"/>
                <a:cs typeface="Gill Sans MT"/>
              </a:rPr>
              <a:t>point </a:t>
            </a:r>
            <a:r>
              <a:rPr sz="4200" spc="-15" dirty="0">
                <a:latin typeface="Gill Sans MT"/>
                <a:cs typeface="Gill Sans MT"/>
              </a:rPr>
              <a:t>representation 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operations</a:t>
            </a:r>
            <a:endParaRPr sz="4200">
              <a:latin typeface="Gill Sans MT"/>
              <a:cs typeface="Gill Sans MT"/>
            </a:endParaRPr>
          </a:p>
          <a:p>
            <a:pPr marL="6350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35000" algn="l"/>
              </a:tabLst>
            </a:pPr>
            <a:r>
              <a:rPr sz="4200" dirty="0">
                <a:latin typeface="Gill Sans MT"/>
                <a:cs typeface="Gill Sans MT"/>
              </a:rPr>
              <a:t>Modern </a:t>
            </a:r>
            <a:r>
              <a:rPr sz="4200" spc="-5" dirty="0">
                <a:latin typeface="Gill Sans MT"/>
                <a:cs typeface="Gill Sans MT"/>
              </a:rPr>
              <a:t>systems all use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</a:t>
            </a:r>
            <a:endParaRPr sz="4200">
              <a:latin typeface="Gill Sans MT"/>
              <a:cs typeface="Gill Sans MT"/>
            </a:endParaRPr>
          </a:p>
          <a:p>
            <a:pPr marL="6350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35000" algn="l"/>
                <a:tab pos="3686175" algn="l"/>
              </a:tabLst>
            </a:pPr>
            <a:r>
              <a:rPr sz="4200" spc="-5" dirty="0">
                <a:latin typeface="Gill Sans MT"/>
                <a:cs typeface="Gill Sans MT"/>
              </a:rPr>
              <a:t>Complex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i="1" spc="-20" dirty="0">
                <a:latin typeface="Gill Sans MT"/>
                <a:cs typeface="Gill Sans MT"/>
              </a:rPr>
              <a:t>weird</a:t>
            </a:r>
            <a:endParaRPr sz="4200">
              <a:latin typeface="Gill Sans MT"/>
              <a:cs typeface="Gill Sans MT"/>
            </a:endParaRPr>
          </a:p>
          <a:p>
            <a:pPr marL="102235" algn="ctr">
              <a:lnSpc>
                <a:spcPct val="100000"/>
              </a:lnSpc>
              <a:spcBef>
                <a:spcPts val="5210"/>
              </a:spcBef>
            </a:pPr>
            <a:r>
              <a:rPr sz="4200" spc="-5" dirty="0">
                <a:latin typeface="Courier New"/>
                <a:cs typeface="Courier New"/>
              </a:rPr>
              <a:t>min(X, Y) =? min(Y,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7786" y="762000"/>
            <a:ext cx="64897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Enter</a:t>
            </a:r>
            <a:r>
              <a:rPr spc="-105" dirty="0"/>
              <a:t> </a:t>
            </a:r>
            <a:r>
              <a:rPr dirty="0"/>
              <a:t>IEEE-754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182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1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1"/>
                </a:lnTo>
                <a:lnTo>
                  <a:pt x="0" y="38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4800" y="2971800"/>
            <a:ext cx="9742170" cy="52882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35000" marR="304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35000" algn="l"/>
              </a:tabLst>
            </a:pPr>
            <a:r>
              <a:rPr sz="4200" spc="-10" dirty="0">
                <a:latin typeface="Gill Sans MT"/>
                <a:cs typeface="Gill Sans MT"/>
              </a:rPr>
              <a:t>Standardized </a:t>
            </a:r>
            <a:r>
              <a:rPr sz="4200" spc="15" dirty="0">
                <a:latin typeface="Gill Sans MT"/>
                <a:cs typeface="Gill Sans MT"/>
              </a:rPr>
              <a:t>floating </a:t>
            </a:r>
            <a:r>
              <a:rPr sz="4200" spc="-5" dirty="0">
                <a:latin typeface="Gill Sans MT"/>
                <a:cs typeface="Gill Sans MT"/>
              </a:rPr>
              <a:t>point </a:t>
            </a:r>
            <a:r>
              <a:rPr sz="4200" spc="-15" dirty="0">
                <a:latin typeface="Gill Sans MT"/>
                <a:cs typeface="Gill Sans MT"/>
              </a:rPr>
              <a:t>representation 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operations</a:t>
            </a:r>
            <a:endParaRPr sz="4200" dirty="0">
              <a:latin typeface="Gill Sans MT"/>
              <a:cs typeface="Gill Sans MT"/>
            </a:endParaRPr>
          </a:p>
          <a:p>
            <a:pPr marL="6350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35000" algn="l"/>
              </a:tabLst>
            </a:pPr>
            <a:r>
              <a:rPr sz="4200" dirty="0">
                <a:latin typeface="Gill Sans MT"/>
                <a:cs typeface="Gill Sans MT"/>
              </a:rPr>
              <a:t>Modern </a:t>
            </a:r>
            <a:r>
              <a:rPr sz="4200" spc="-5" dirty="0">
                <a:latin typeface="Gill Sans MT"/>
                <a:cs typeface="Gill Sans MT"/>
              </a:rPr>
              <a:t>systems all use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</a:t>
            </a:r>
          </a:p>
          <a:p>
            <a:pPr marL="6350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35000" algn="l"/>
                <a:tab pos="3686175" algn="l"/>
              </a:tabLst>
            </a:pPr>
            <a:r>
              <a:rPr sz="4200" spc="-5" dirty="0">
                <a:latin typeface="Gill Sans MT"/>
                <a:cs typeface="Gill Sans MT"/>
              </a:rPr>
              <a:t>Complex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i="1" spc="-20" dirty="0">
                <a:latin typeface="Gill Sans MT"/>
                <a:cs typeface="Gill Sans MT"/>
              </a:rPr>
              <a:t>weird</a:t>
            </a:r>
            <a:endParaRPr sz="4200" dirty="0">
              <a:latin typeface="Gill Sans MT"/>
              <a:cs typeface="Gill Sans MT"/>
            </a:endParaRPr>
          </a:p>
          <a:p>
            <a:pPr marL="102235" algn="ctr">
              <a:lnSpc>
                <a:spcPct val="100000"/>
              </a:lnSpc>
              <a:spcBef>
                <a:spcPts val="5210"/>
              </a:spcBef>
            </a:pPr>
            <a:r>
              <a:rPr sz="4200" spc="-5" dirty="0">
                <a:latin typeface="Courier New"/>
                <a:cs typeface="Courier New"/>
              </a:rPr>
              <a:t>min(X,Y) =? min(Y,</a:t>
            </a:r>
            <a:r>
              <a:rPr sz="4200" dirty="0">
                <a:latin typeface="Courier New"/>
                <a:cs typeface="Courier New"/>
              </a:rPr>
              <a:t>X)</a:t>
            </a:r>
          </a:p>
          <a:p>
            <a:pPr marL="102235" algn="ctr">
              <a:lnSpc>
                <a:spcPct val="100000"/>
              </a:lnSpc>
              <a:spcBef>
                <a:spcPts val="1610"/>
              </a:spcBef>
              <a:tabLst>
                <a:tab pos="1106805" algn="l"/>
                <a:tab pos="1760855" algn="l"/>
                <a:tab pos="2759710" algn="l"/>
              </a:tabLst>
            </a:pPr>
            <a:r>
              <a:rPr sz="4200" spc="-60" dirty="0">
                <a:latin typeface="Gill Sans MT"/>
                <a:cs typeface="Gill Sans MT"/>
              </a:rPr>
              <a:t>May	</a:t>
            </a:r>
            <a:r>
              <a:rPr sz="4200" dirty="0">
                <a:latin typeface="Gill Sans MT"/>
                <a:cs typeface="Gill Sans MT"/>
              </a:rPr>
              <a:t>or	</a:t>
            </a:r>
            <a:r>
              <a:rPr sz="4200" spc="-60" dirty="0">
                <a:latin typeface="Gill Sans MT"/>
                <a:cs typeface="Gill Sans MT"/>
              </a:rPr>
              <a:t>may	</a:t>
            </a:r>
            <a:r>
              <a:rPr sz="4200" spc="-5" dirty="0">
                <a:latin typeface="Gill Sans MT"/>
                <a:cs typeface="Gill Sans MT"/>
              </a:rPr>
              <a:t>not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true...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</a:t>
            </a:r>
            <a:r>
              <a:rPr spc="-5" dirty="0"/>
              <a:t>a</a:t>
            </a:r>
            <a:r>
              <a:rPr dirty="0"/>
              <a:t>s</a:t>
            </a:r>
            <a:r>
              <a:rPr spc="-5" dirty="0"/>
              <a:t>i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63800" y="2482850"/>
            <a:ext cx="80537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Based 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the idea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i="1" spc="5" dirty="0">
                <a:latin typeface="Gill Sans MT"/>
                <a:cs typeface="Gill Sans MT"/>
              </a:rPr>
              <a:t>scientific</a:t>
            </a:r>
            <a:r>
              <a:rPr sz="4200" i="1" spc="-20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notation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4359" y="762000"/>
            <a:ext cx="21361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</a:t>
            </a:r>
            <a:r>
              <a:rPr spc="-5" dirty="0"/>
              <a:t>a</a:t>
            </a:r>
            <a:r>
              <a:rPr dirty="0"/>
              <a:t>s</a:t>
            </a:r>
            <a:r>
              <a:rPr spc="-5" dirty="0"/>
              <a:t>i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1100" y="2482850"/>
            <a:ext cx="8079105" cy="199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Based 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the idea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i="1" spc="5" dirty="0">
                <a:latin typeface="Gill Sans MT"/>
                <a:cs typeface="Gill Sans MT"/>
              </a:rPr>
              <a:t>scientific</a:t>
            </a:r>
            <a:r>
              <a:rPr sz="4200" i="1" spc="-20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notation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650">
              <a:latin typeface="Gill Sans MT"/>
              <a:cs typeface="Gill Sans MT"/>
            </a:endParaRPr>
          </a:p>
          <a:p>
            <a:pPr marL="12700" algn="ctr">
              <a:lnSpc>
                <a:spcPct val="100000"/>
              </a:lnSpc>
              <a:tabLst>
                <a:tab pos="1449070" algn="l"/>
              </a:tabLst>
            </a:pPr>
            <a:r>
              <a:rPr sz="4200" dirty="0">
                <a:latin typeface="Gill Sans MT"/>
                <a:cs typeface="Gill Sans MT"/>
              </a:rPr>
              <a:t>4.23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*	</a:t>
            </a:r>
            <a:r>
              <a:rPr sz="4200" spc="-5" dirty="0">
                <a:latin typeface="Gill Sans MT"/>
                <a:cs typeface="Gill Sans MT"/>
              </a:rPr>
              <a:t>10</a:t>
            </a:r>
            <a:r>
              <a:rPr sz="4200" spc="-7" baseline="25793" dirty="0">
                <a:latin typeface="Gill Sans MT"/>
                <a:cs typeface="Gill Sans MT"/>
              </a:rPr>
              <a:t>7</a:t>
            </a:r>
            <a:endParaRPr sz="4200" baseline="25793">
              <a:latin typeface="Gill Sans MT"/>
              <a:cs typeface="Gill Sans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5" name="object 5"/>
            <p:cNvSpPr/>
            <p:nvPr/>
          </p:nvSpPr>
          <p:spPr>
            <a:xfrm>
              <a:off x="0" y="3486150"/>
              <a:ext cx="13004800" cy="38100"/>
            </a:xfrm>
            <a:custGeom>
              <a:avLst/>
              <a:gdLst/>
              <a:ahLst/>
              <a:cxnLst/>
              <a:rect l="l" t="t" r="r" b="b"/>
              <a:pathLst>
                <a:path w="13004800" h="38100">
                  <a:moveTo>
                    <a:pt x="0" y="38101"/>
                  </a:moveTo>
                  <a:lnTo>
                    <a:pt x="0" y="0"/>
                  </a:lnTo>
                  <a:lnTo>
                    <a:pt x="13004800" y="0"/>
                  </a:lnTo>
                  <a:lnTo>
                    <a:pt x="13004800" y="38101"/>
                  </a:lnTo>
                  <a:lnTo>
                    <a:pt x="0" y="38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4359" y="762000"/>
            <a:ext cx="21361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</a:t>
            </a:r>
            <a:r>
              <a:rPr spc="-5" dirty="0"/>
              <a:t>a</a:t>
            </a:r>
            <a:r>
              <a:rPr dirty="0"/>
              <a:t>s</a:t>
            </a:r>
            <a:r>
              <a:rPr spc="-5" dirty="0"/>
              <a:t>i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861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1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1"/>
                </a:lnTo>
                <a:lnTo>
                  <a:pt x="0" y="38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66000" y="3822700"/>
            <a:ext cx="279400" cy="520700"/>
          </a:xfrm>
          <a:custGeom>
            <a:avLst/>
            <a:gdLst/>
            <a:ahLst/>
            <a:cxnLst/>
            <a:rect l="l" t="t" r="r" b="b"/>
            <a:pathLst>
              <a:path w="279400" h="520700">
                <a:moveTo>
                  <a:pt x="0" y="0"/>
                </a:moveTo>
                <a:lnTo>
                  <a:pt x="279400" y="0"/>
                </a:lnTo>
                <a:lnTo>
                  <a:pt x="279400" y="520700"/>
                </a:lnTo>
                <a:lnTo>
                  <a:pt x="0" y="5207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1100" y="2482850"/>
            <a:ext cx="8079105" cy="313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Based 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the idea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i="1" spc="5" dirty="0">
                <a:latin typeface="Gill Sans MT"/>
                <a:cs typeface="Gill Sans MT"/>
              </a:rPr>
              <a:t>scientific</a:t>
            </a:r>
            <a:r>
              <a:rPr sz="4200" i="1" spc="-20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notation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650">
              <a:latin typeface="Gill Sans MT"/>
              <a:cs typeface="Gill Sans MT"/>
            </a:endParaRPr>
          </a:p>
          <a:p>
            <a:pPr marL="12700" algn="ctr">
              <a:lnSpc>
                <a:spcPct val="100000"/>
              </a:lnSpc>
              <a:tabLst>
                <a:tab pos="1449070" algn="l"/>
              </a:tabLst>
            </a:pPr>
            <a:r>
              <a:rPr sz="4200" dirty="0">
                <a:latin typeface="Gill Sans MT"/>
                <a:cs typeface="Gill Sans MT"/>
              </a:rPr>
              <a:t>4.23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*	</a:t>
            </a:r>
            <a:r>
              <a:rPr sz="4200" spc="-5" dirty="0">
                <a:latin typeface="Gill Sans MT"/>
                <a:cs typeface="Gill Sans MT"/>
              </a:rPr>
              <a:t>10</a:t>
            </a:r>
            <a:r>
              <a:rPr sz="4200" spc="-7" baseline="25793" dirty="0">
                <a:latin typeface="Gill Sans MT"/>
                <a:cs typeface="Gill Sans MT"/>
              </a:rPr>
              <a:t>7</a:t>
            </a:r>
            <a:endParaRPr sz="4200" baseline="25793">
              <a:latin typeface="Gill Sans MT"/>
              <a:cs typeface="Gill Sans MT"/>
            </a:endParaRPr>
          </a:p>
          <a:p>
            <a:pPr marL="12700" algn="ctr">
              <a:lnSpc>
                <a:spcPct val="100000"/>
              </a:lnSpc>
              <a:spcBef>
                <a:spcPts val="3960"/>
              </a:spcBef>
            </a:pPr>
            <a:r>
              <a:rPr sz="4200" spc="-60" dirty="0">
                <a:solidFill>
                  <a:srgbClr val="FF4013"/>
                </a:solidFill>
                <a:latin typeface="Gill Sans MT"/>
                <a:cs typeface="Gill Sans MT"/>
              </a:rPr>
              <a:t>Save</a:t>
            </a:r>
            <a:r>
              <a:rPr sz="4200" spc="-8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these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4359" y="762000"/>
            <a:ext cx="21361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</a:t>
            </a:r>
            <a:r>
              <a:rPr spc="-5" dirty="0"/>
              <a:t>a</a:t>
            </a:r>
            <a:r>
              <a:rPr dirty="0"/>
              <a:t>s</a:t>
            </a:r>
            <a:r>
              <a:rPr spc="-5" dirty="0"/>
              <a:t>i</a:t>
            </a:r>
            <a:r>
              <a:rPr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486150"/>
            <a:ext cx="13004800" cy="2501900"/>
            <a:chOff x="0" y="3486150"/>
            <a:chExt cx="13004800" cy="2501900"/>
          </a:xfrm>
        </p:grpSpPr>
        <p:sp>
          <p:nvSpPr>
            <p:cNvPr id="4" name="object 4"/>
            <p:cNvSpPr/>
            <p:nvPr/>
          </p:nvSpPr>
          <p:spPr>
            <a:xfrm>
              <a:off x="0" y="3486150"/>
              <a:ext cx="13004800" cy="38100"/>
            </a:xfrm>
            <a:custGeom>
              <a:avLst/>
              <a:gdLst/>
              <a:ahLst/>
              <a:cxnLst/>
              <a:rect l="l" t="t" r="r" b="b"/>
              <a:pathLst>
                <a:path w="13004800" h="38100">
                  <a:moveTo>
                    <a:pt x="0" y="38101"/>
                  </a:moveTo>
                  <a:lnTo>
                    <a:pt x="0" y="0"/>
                  </a:lnTo>
                  <a:lnTo>
                    <a:pt x="13004800" y="0"/>
                  </a:lnTo>
                  <a:lnTo>
                    <a:pt x="13004800" y="38101"/>
                  </a:lnTo>
                  <a:lnTo>
                    <a:pt x="0" y="38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66000" y="3822700"/>
              <a:ext cx="279400" cy="520700"/>
            </a:xfrm>
            <a:custGeom>
              <a:avLst/>
              <a:gdLst/>
              <a:ahLst/>
              <a:cxnLst/>
              <a:rect l="l" t="t" r="r" b="b"/>
              <a:pathLst>
                <a:path w="279400" h="520700">
                  <a:moveTo>
                    <a:pt x="0" y="0"/>
                  </a:moveTo>
                  <a:lnTo>
                    <a:pt x="279400" y="0"/>
                  </a:lnTo>
                  <a:lnTo>
                    <a:pt x="279400" y="520700"/>
                  </a:lnTo>
                  <a:lnTo>
                    <a:pt x="0" y="5207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40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949950"/>
              <a:ext cx="13004800" cy="38100"/>
            </a:xfrm>
            <a:custGeom>
              <a:avLst/>
              <a:gdLst/>
              <a:ahLst/>
              <a:cxnLst/>
              <a:rect l="l" t="t" r="r" b="b"/>
              <a:pathLst>
                <a:path w="13004800" h="38100">
                  <a:moveTo>
                    <a:pt x="0" y="38101"/>
                  </a:moveTo>
                  <a:lnTo>
                    <a:pt x="0" y="0"/>
                  </a:lnTo>
                  <a:lnTo>
                    <a:pt x="13004800" y="0"/>
                  </a:lnTo>
                  <a:lnTo>
                    <a:pt x="13004800" y="38101"/>
                  </a:lnTo>
                  <a:lnTo>
                    <a:pt x="0" y="38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11095" y="2503170"/>
            <a:ext cx="8129905" cy="591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Based 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the idea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i="1" spc="5" dirty="0">
                <a:latin typeface="Gill Sans MT"/>
                <a:cs typeface="Gill Sans MT"/>
              </a:rPr>
              <a:t>scientific</a:t>
            </a:r>
            <a:r>
              <a:rPr sz="4200" i="1" spc="-20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notation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650" dirty="0">
              <a:latin typeface="Gill Sans MT"/>
              <a:cs typeface="Gill Sans MT"/>
            </a:endParaRPr>
          </a:p>
          <a:p>
            <a:pPr marL="12700" algn="ctr">
              <a:lnSpc>
                <a:spcPct val="100000"/>
              </a:lnSpc>
              <a:tabLst>
                <a:tab pos="1449070" algn="l"/>
              </a:tabLst>
            </a:pPr>
            <a:r>
              <a:rPr sz="4200" dirty="0">
                <a:latin typeface="Gill Sans MT"/>
                <a:cs typeface="Gill Sans MT"/>
              </a:rPr>
              <a:t>4.23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*	</a:t>
            </a:r>
            <a:r>
              <a:rPr sz="4200" spc="-5" dirty="0">
                <a:latin typeface="Gill Sans MT"/>
                <a:cs typeface="Gill Sans MT"/>
              </a:rPr>
              <a:t>10</a:t>
            </a:r>
            <a:r>
              <a:rPr sz="4200" spc="-7" baseline="25793" dirty="0">
                <a:latin typeface="Gill Sans MT"/>
                <a:cs typeface="Gill Sans MT"/>
              </a:rPr>
              <a:t>7</a:t>
            </a:r>
            <a:endParaRPr sz="4200" baseline="25793" dirty="0">
              <a:latin typeface="Gill Sans MT"/>
              <a:cs typeface="Gill Sans MT"/>
            </a:endParaRPr>
          </a:p>
          <a:p>
            <a:pPr marL="12700" algn="ctr">
              <a:lnSpc>
                <a:spcPct val="100000"/>
              </a:lnSpc>
              <a:spcBef>
                <a:spcPts val="3960"/>
              </a:spcBef>
            </a:pPr>
            <a:r>
              <a:rPr sz="4200" spc="-60" dirty="0">
                <a:solidFill>
                  <a:srgbClr val="FF4013"/>
                </a:solidFill>
                <a:latin typeface="Gill Sans MT"/>
                <a:cs typeface="Gill Sans MT"/>
              </a:rPr>
              <a:t>Save</a:t>
            </a:r>
            <a:r>
              <a:rPr sz="4200" spc="-8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these</a:t>
            </a:r>
            <a:endParaRPr sz="4200" dirty="0">
              <a:latin typeface="Gill Sans MT"/>
              <a:cs typeface="Gill Sans MT"/>
            </a:endParaRPr>
          </a:p>
          <a:p>
            <a:pPr marL="1600200" marR="1584325" algn="ctr">
              <a:lnSpc>
                <a:spcPct val="206300"/>
              </a:lnSpc>
              <a:spcBef>
                <a:spcPts val="1105"/>
              </a:spcBef>
              <a:tabLst>
                <a:tab pos="2769235" algn="l"/>
                <a:tab pos="4196715" algn="l"/>
                <a:tab pos="4666615" algn="l"/>
              </a:tabLst>
            </a:pPr>
            <a:r>
              <a:rPr sz="4200" spc="-35" dirty="0">
                <a:latin typeface="Gill Sans MT"/>
                <a:cs typeface="Gill Sans MT"/>
              </a:rPr>
              <a:t>Caveat: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lang="en-US"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5" dirty="0">
                <a:latin typeface="Gill Sans MT"/>
                <a:cs typeface="Gill Sans MT"/>
              </a:rPr>
              <a:t>is	in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spc="20" dirty="0">
                <a:latin typeface="Gill Sans MT"/>
                <a:cs typeface="Gill Sans MT"/>
              </a:rPr>
              <a:t>binary  </a:t>
            </a:r>
            <a:r>
              <a:rPr sz="4200" dirty="0">
                <a:latin typeface="Gill Sans MT"/>
                <a:cs typeface="Gill Sans MT"/>
              </a:rPr>
              <a:t>1.1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*	</a:t>
            </a:r>
            <a:r>
              <a:rPr sz="4200" spc="-5" dirty="0">
                <a:latin typeface="Gill Sans MT"/>
                <a:cs typeface="Gill Sans MT"/>
              </a:rPr>
              <a:t>2</a:t>
            </a:r>
            <a:r>
              <a:rPr sz="4200" spc="-7" baseline="40000" dirty="0">
                <a:latin typeface="Gill Sans MT"/>
                <a:cs typeface="Gill Sans MT"/>
              </a:rPr>
              <a:t>-1</a:t>
            </a:r>
            <a:endParaRPr sz="4200" baseline="40000" dirty="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384" y="63500"/>
            <a:ext cx="89020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Building Up</a:t>
            </a:r>
            <a:r>
              <a:rPr spc="-885" dirty="0"/>
              <a:t> </a:t>
            </a:r>
            <a:r>
              <a:rPr spc="-15" dirty="0"/>
              <a:t>Addition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881689"/>
            <a:ext cx="13004800" cy="4872355"/>
            <a:chOff x="0" y="4881689"/>
            <a:chExt cx="13004800" cy="4872355"/>
          </a:xfrm>
        </p:grpSpPr>
        <p:sp>
          <p:nvSpPr>
            <p:cNvPr id="4" name="object 4"/>
            <p:cNvSpPr/>
            <p:nvPr/>
          </p:nvSpPr>
          <p:spPr>
            <a:xfrm>
              <a:off x="5979970" y="4897564"/>
              <a:ext cx="1280795" cy="0"/>
            </a:xfrm>
            <a:custGeom>
              <a:avLst/>
              <a:gdLst/>
              <a:ahLst/>
              <a:cxnLst/>
              <a:rect l="l" t="t" r="r" b="b"/>
              <a:pathLst>
                <a:path w="1280795">
                  <a:moveTo>
                    <a:pt x="0" y="0"/>
                  </a:moveTo>
                  <a:lnTo>
                    <a:pt x="1280373" y="0"/>
                  </a:lnTo>
                </a:path>
              </a:pathLst>
            </a:custGeom>
            <a:ln w="3147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76949"/>
              <a:ext cx="13004800" cy="3676650"/>
            </a:xfrm>
            <a:custGeom>
              <a:avLst/>
              <a:gdLst/>
              <a:ahLst/>
              <a:cxnLst/>
              <a:rect l="l" t="t" r="r" b="b"/>
              <a:pathLst>
                <a:path w="13004800" h="3676650">
                  <a:moveTo>
                    <a:pt x="13004800" y="38100"/>
                  </a:moveTo>
                  <a:lnTo>
                    <a:pt x="13004787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3092450" y="38100"/>
                  </a:lnTo>
                  <a:lnTo>
                    <a:pt x="3092450" y="3676650"/>
                  </a:lnTo>
                  <a:lnTo>
                    <a:pt x="3130550" y="3676650"/>
                  </a:lnTo>
                  <a:lnTo>
                    <a:pt x="3130550" y="38100"/>
                  </a:lnTo>
                  <a:lnTo>
                    <a:pt x="6737350" y="38100"/>
                  </a:lnTo>
                  <a:lnTo>
                    <a:pt x="6737350" y="3676650"/>
                  </a:lnTo>
                  <a:lnTo>
                    <a:pt x="6775450" y="3676650"/>
                  </a:lnTo>
                  <a:lnTo>
                    <a:pt x="6775450" y="38100"/>
                  </a:lnTo>
                  <a:lnTo>
                    <a:pt x="10064750" y="38100"/>
                  </a:lnTo>
                  <a:lnTo>
                    <a:pt x="10064750" y="3676650"/>
                  </a:lnTo>
                  <a:lnTo>
                    <a:pt x="10102850" y="3676650"/>
                  </a:lnTo>
                  <a:lnTo>
                    <a:pt x="10102850" y="38100"/>
                  </a:lnTo>
                  <a:lnTo>
                    <a:pt x="130048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25600" y="1955800"/>
            <a:ext cx="10297795" cy="702948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43942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6944995" algn="l"/>
              </a:tabLst>
            </a:pPr>
            <a:r>
              <a:rPr sz="4200" spc="-5" dirty="0">
                <a:latin typeface="Gill Sans MT"/>
                <a:cs typeface="Gill Sans MT"/>
              </a:rPr>
              <a:t>Question: </a:t>
            </a: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-39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</a:t>
            </a:r>
            <a:r>
              <a:rPr lang="en-US"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following, 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decimal?</a:t>
            </a:r>
            <a:endParaRPr sz="4200" dirty="0">
              <a:latin typeface="Gill Sans MT"/>
              <a:cs typeface="Gill Sans MT"/>
            </a:endParaRPr>
          </a:p>
          <a:p>
            <a:pPr marR="4654550" algn="r">
              <a:lnSpc>
                <a:spcPts val="4920"/>
              </a:lnSpc>
              <a:spcBef>
                <a:spcPts val="370"/>
              </a:spcBef>
            </a:pPr>
            <a:r>
              <a:rPr sz="4200" dirty="0">
                <a:latin typeface="Courier New"/>
                <a:cs typeface="Courier New"/>
              </a:rPr>
              <a:t>986</a:t>
            </a:r>
          </a:p>
          <a:p>
            <a:pPr marR="465709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+123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 dirty="0">
              <a:latin typeface="Courier New"/>
              <a:cs typeface="Courier New"/>
            </a:endParaRPr>
          </a:p>
          <a:p>
            <a:pPr marL="651510"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?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00" dirty="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6</a:t>
            </a: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+3</a:t>
            </a: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?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722" y="762000"/>
            <a:ext cx="56572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2443450"/>
            <a:ext cx="5812155" cy="449580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2660"/>
              </a:spcBef>
              <a:tabLst>
                <a:tab pos="1169035" algn="l"/>
              </a:tabLst>
            </a:pPr>
            <a:r>
              <a:rPr sz="4200" dirty="0">
                <a:latin typeface="Gill Sans MT"/>
                <a:cs typeface="Gill Sans MT"/>
              </a:rPr>
              <a:t>1.1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*	</a:t>
            </a:r>
            <a:r>
              <a:rPr sz="4200" spc="-5" dirty="0">
                <a:latin typeface="Gill Sans MT"/>
                <a:cs typeface="Gill Sans MT"/>
              </a:rPr>
              <a:t>2</a:t>
            </a:r>
            <a:r>
              <a:rPr sz="4200" spc="-7" baseline="40000" dirty="0">
                <a:latin typeface="Gill Sans MT"/>
                <a:cs typeface="Gill Sans MT"/>
              </a:rPr>
              <a:t>-1</a:t>
            </a:r>
            <a:endParaRPr sz="4200" baseline="400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300" dirty="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5"/>
              </a:spcBef>
              <a:buSzPct val="170238"/>
              <a:buChar char="•"/>
              <a:tabLst>
                <a:tab pos="622300" algn="l"/>
              </a:tabLst>
            </a:pPr>
            <a:r>
              <a:rPr sz="4200" dirty="0">
                <a:latin typeface="Gill Sans MT"/>
                <a:cs typeface="Gill Sans MT"/>
              </a:rPr>
              <a:t>Sign bit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(+/-)</a:t>
            </a:r>
            <a:endParaRPr sz="4200" dirty="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22300" algn="l"/>
              </a:tabLst>
            </a:pPr>
            <a:r>
              <a:rPr sz="4200" spc="-5" dirty="0">
                <a:latin typeface="Gill Sans MT"/>
                <a:cs typeface="Gill Sans MT"/>
              </a:rPr>
              <a:t>Exponent</a:t>
            </a:r>
            <a:endParaRPr sz="4200" dirty="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22300" algn="l"/>
                <a:tab pos="2846705" algn="l"/>
              </a:tabLst>
            </a:pPr>
            <a:r>
              <a:rPr sz="4200" spc="-5" dirty="0">
                <a:latin typeface="Gill Sans MT"/>
                <a:cs typeface="Gill Sans MT"/>
              </a:rPr>
              <a:t>Fraction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/	</a:t>
            </a:r>
            <a:r>
              <a:rPr sz="4200" spc="-5" dirty="0">
                <a:latin typeface="Gill Sans MT"/>
                <a:cs typeface="Gill Sans MT"/>
              </a:rPr>
              <a:t>mantissa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6350" y="0"/>
          <a:ext cx="13004800" cy="9753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6058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400" spc="-5" dirty="0">
                          <a:latin typeface="Gill Sans MT"/>
                          <a:cs typeface="Gill Sans MT"/>
                        </a:rPr>
                        <a:t>Building Up</a:t>
                      </a:r>
                      <a:r>
                        <a:rPr sz="8400" spc="-85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8400" spc="-15" dirty="0">
                          <a:latin typeface="Gill Sans MT"/>
                          <a:cs typeface="Gill Sans MT"/>
                        </a:rPr>
                        <a:t>Addition</a:t>
                      </a:r>
                      <a:endParaRPr sz="8400">
                        <a:latin typeface="Gill Sans MT"/>
                        <a:cs typeface="Gill Sans MT"/>
                      </a:endParaRPr>
                    </a:p>
                    <a:p>
                      <a:pPr marL="2209800" marR="1520825" indent="-571500">
                        <a:lnSpc>
                          <a:spcPts val="4900"/>
                        </a:lnSpc>
                        <a:spcBef>
                          <a:spcPts val="5100"/>
                        </a:spcBef>
                        <a:buSzPct val="170238"/>
                        <a:buChar char="•"/>
                        <a:tabLst>
                          <a:tab pos="2209800" algn="l"/>
                          <a:tab pos="8570595" algn="l"/>
                        </a:tabLst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Question: </a:t>
                      </a:r>
                      <a:r>
                        <a:rPr sz="4200" spc="-15" dirty="0">
                          <a:latin typeface="Gill Sans MT"/>
                          <a:cs typeface="Gill Sans MT"/>
                        </a:rPr>
                        <a:t>how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might</a:t>
                      </a:r>
                      <a:r>
                        <a:rPr sz="4200" spc="-39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45" dirty="0">
                          <a:latin typeface="Gill Sans MT"/>
                          <a:cs typeface="Gill Sans MT"/>
                        </a:rPr>
                        <a:t>we</a:t>
                      </a:r>
                      <a:r>
                        <a:rPr sz="4200" spc="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15" dirty="0">
                          <a:latin typeface="Gill Sans MT"/>
                          <a:cs typeface="Gill Sans MT"/>
                        </a:rPr>
                        <a:t>add	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the</a:t>
                      </a:r>
                      <a:r>
                        <a:rPr sz="4200" spc="-6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15" dirty="0">
                          <a:latin typeface="Gill Sans MT"/>
                          <a:cs typeface="Gill Sans MT"/>
                        </a:rPr>
                        <a:t>following, 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in</a:t>
                      </a:r>
                      <a:r>
                        <a:rPr sz="42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decimal?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  <a:lnT w="12700">
                      <a:solidFill>
                        <a:srgbClr val="4C4C4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488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986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C4C4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+123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C4C4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8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?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26695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C4C4C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8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8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9210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1480" algn="ctr"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6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92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9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20165" algn="r">
                        <a:lnSpc>
                          <a:spcPts val="424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+2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1320165" algn="r">
                        <a:lnSpc>
                          <a:spcPts val="48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1320165" algn="r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?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86485" algn="r">
                        <a:lnSpc>
                          <a:spcPts val="424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+3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1086485" algn="r">
                        <a:lnSpc>
                          <a:spcPts val="48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1086485" algn="r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9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6350" y="0"/>
          <a:ext cx="13004800" cy="9753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6058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400" spc="-5" dirty="0">
                          <a:latin typeface="Gill Sans MT"/>
                          <a:cs typeface="Gill Sans MT"/>
                        </a:rPr>
                        <a:t>Building Up</a:t>
                      </a:r>
                      <a:r>
                        <a:rPr sz="8400" spc="-85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8400" spc="-15" dirty="0">
                          <a:latin typeface="Gill Sans MT"/>
                          <a:cs typeface="Gill Sans MT"/>
                        </a:rPr>
                        <a:t>Addition</a:t>
                      </a:r>
                      <a:endParaRPr sz="8400">
                        <a:latin typeface="Gill Sans MT"/>
                        <a:cs typeface="Gill Sans MT"/>
                      </a:endParaRPr>
                    </a:p>
                    <a:p>
                      <a:pPr marL="2209800" marR="1520825" indent="-571500">
                        <a:lnSpc>
                          <a:spcPts val="4900"/>
                        </a:lnSpc>
                        <a:spcBef>
                          <a:spcPts val="5100"/>
                        </a:spcBef>
                        <a:buSzPct val="170238"/>
                        <a:buChar char="•"/>
                        <a:tabLst>
                          <a:tab pos="2209800" algn="l"/>
                          <a:tab pos="8570595" algn="l"/>
                        </a:tabLst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Question: </a:t>
                      </a:r>
                      <a:r>
                        <a:rPr sz="4200" spc="-15" dirty="0">
                          <a:latin typeface="Gill Sans MT"/>
                          <a:cs typeface="Gill Sans MT"/>
                        </a:rPr>
                        <a:t>how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might</a:t>
                      </a:r>
                      <a:r>
                        <a:rPr sz="4200" spc="-39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45" dirty="0">
                          <a:latin typeface="Gill Sans MT"/>
                          <a:cs typeface="Gill Sans MT"/>
                        </a:rPr>
                        <a:t>we</a:t>
                      </a:r>
                      <a:r>
                        <a:rPr sz="4200" spc="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15" dirty="0">
                          <a:latin typeface="Gill Sans MT"/>
                          <a:cs typeface="Gill Sans MT"/>
                        </a:rPr>
                        <a:t>add	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the</a:t>
                      </a:r>
                      <a:r>
                        <a:rPr sz="4200" spc="-6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15" dirty="0">
                          <a:latin typeface="Gill Sans MT"/>
                          <a:cs typeface="Gill Sans MT"/>
                        </a:rPr>
                        <a:t>following, 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in</a:t>
                      </a:r>
                      <a:r>
                        <a:rPr sz="42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decimal?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  <a:lnT w="12700">
                      <a:solidFill>
                        <a:srgbClr val="4C4C4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488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986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C4C4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+123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C4C4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8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?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26695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C4C4C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8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138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4200" spc="1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Carry:</a:t>
                      </a:r>
                      <a:r>
                        <a:rPr sz="4200" spc="-43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5875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8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9210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1480" algn="ctr"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6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92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9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20165" algn="r">
                        <a:lnSpc>
                          <a:spcPts val="424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+2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1320165" algn="r">
                        <a:lnSpc>
                          <a:spcPts val="48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1320165" algn="r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86485" algn="r">
                        <a:lnSpc>
                          <a:spcPts val="424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+3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1086485" algn="r">
                        <a:lnSpc>
                          <a:spcPts val="48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1086485" algn="r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9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384" y="63500"/>
            <a:ext cx="89020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Building Up</a:t>
            </a:r>
            <a:r>
              <a:rPr spc="-885" dirty="0"/>
              <a:t> </a:t>
            </a:r>
            <a:r>
              <a:rPr spc="-15" dirty="0"/>
              <a:t>Addition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77638" y="48975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9342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94055" algn="l"/>
                <a:tab pos="7054850" algn="l"/>
              </a:tabLst>
            </a:pPr>
            <a:r>
              <a:rPr sz="4200" spc="-5" dirty="0"/>
              <a:t>Question: </a:t>
            </a:r>
            <a:r>
              <a:rPr sz="4200" spc="-15" dirty="0"/>
              <a:t>how </a:t>
            </a:r>
            <a:r>
              <a:rPr sz="4200" dirty="0"/>
              <a:t>might</a:t>
            </a:r>
            <a:r>
              <a:rPr sz="4200" spc="-390" dirty="0"/>
              <a:t> </a:t>
            </a:r>
            <a:r>
              <a:rPr sz="4200" spc="-45" dirty="0"/>
              <a:t>we</a:t>
            </a:r>
            <a:r>
              <a:rPr sz="4200" spc="5" dirty="0"/>
              <a:t> </a:t>
            </a:r>
            <a:r>
              <a:rPr sz="4200" spc="-15" dirty="0"/>
              <a:t>add	</a:t>
            </a:r>
            <a:r>
              <a:rPr sz="4200" spc="-5" dirty="0"/>
              <a:t>the</a:t>
            </a:r>
            <a:r>
              <a:rPr sz="4200" spc="-65" dirty="0"/>
              <a:t> </a:t>
            </a:r>
            <a:r>
              <a:rPr sz="4200" spc="-15" dirty="0"/>
              <a:t>following,  </a:t>
            </a:r>
            <a:r>
              <a:rPr sz="4200" spc="-5" dirty="0"/>
              <a:t>in</a:t>
            </a:r>
            <a:r>
              <a:rPr sz="4200" spc="-10" dirty="0"/>
              <a:t> </a:t>
            </a:r>
            <a:r>
              <a:rPr sz="4200" spc="-5" dirty="0"/>
              <a:t>decimal?</a:t>
            </a:r>
            <a:endParaRPr sz="4200"/>
          </a:p>
          <a:p>
            <a:pPr marL="109220" marR="4222750" algn="r">
              <a:lnSpc>
                <a:spcPts val="4920"/>
              </a:lnSpc>
              <a:spcBef>
                <a:spcPts val="370"/>
              </a:spcBef>
            </a:pPr>
            <a:r>
              <a:rPr dirty="0">
                <a:latin typeface="Courier New"/>
                <a:cs typeface="Courier New"/>
              </a:rPr>
              <a:t>986</a:t>
            </a:r>
          </a:p>
          <a:p>
            <a:pPr marL="109220" marR="4222750" algn="r">
              <a:lnSpc>
                <a:spcPts val="4920"/>
              </a:lnSpc>
            </a:pPr>
            <a:r>
              <a:rPr dirty="0">
                <a:latin typeface="Courier New"/>
                <a:cs typeface="Courier New"/>
              </a:rPr>
              <a:t>+123</a:t>
            </a:r>
          </a:p>
          <a:p>
            <a:pPr marL="109220">
              <a:lnSpc>
                <a:spcPct val="100000"/>
              </a:lnSpc>
              <a:spcBef>
                <a:spcPts val="25"/>
              </a:spcBef>
            </a:pPr>
            <a:endParaRPr sz="4000">
              <a:latin typeface="Courier New"/>
              <a:cs typeface="Courier New"/>
            </a:endParaRPr>
          </a:p>
          <a:p>
            <a:pPr marL="1190625" algn="ctr">
              <a:lnSpc>
                <a:spcPct val="100000"/>
              </a:lnSpc>
            </a:pPr>
            <a:r>
              <a:rPr dirty="0">
                <a:latin typeface="Courier New"/>
                <a:cs typeface="Courier New"/>
              </a:rPr>
              <a:t>?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6076949"/>
            <a:ext cx="13004800" cy="3676650"/>
          </a:xfrm>
          <a:custGeom>
            <a:avLst/>
            <a:gdLst/>
            <a:ahLst/>
            <a:cxnLst/>
            <a:rect l="l" t="t" r="r" b="b"/>
            <a:pathLst>
              <a:path w="13004800" h="3676650">
                <a:moveTo>
                  <a:pt x="13004800" y="38100"/>
                </a:moveTo>
                <a:lnTo>
                  <a:pt x="13004787" y="0"/>
                </a:lnTo>
                <a:lnTo>
                  <a:pt x="0" y="0"/>
                </a:lnTo>
                <a:lnTo>
                  <a:pt x="0" y="38100"/>
                </a:lnTo>
                <a:lnTo>
                  <a:pt x="3092450" y="38100"/>
                </a:lnTo>
                <a:lnTo>
                  <a:pt x="3092450" y="3676650"/>
                </a:lnTo>
                <a:lnTo>
                  <a:pt x="3130550" y="3676650"/>
                </a:lnTo>
                <a:lnTo>
                  <a:pt x="3130550" y="38100"/>
                </a:lnTo>
                <a:lnTo>
                  <a:pt x="6737350" y="38100"/>
                </a:lnTo>
                <a:lnTo>
                  <a:pt x="6737350" y="3676650"/>
                </a:lnTo>
                <a:lnTo>
                  <a:pt x="6775450" y="3676650"/>
                </a:lnTo>
                <a:lnTo>
                  <a:pt x="6775450" y="38100"/>
                </a:lnTo>
                <a:lnTo>
                  <a:pt x="10064750" y="38100"/>
                </a:lnTo>
                <a:lnTo>
                  <a:pt x="10064750" y="3676650"/>
                </a:lnTo>
                <a:lnTo>
                  <a:pt x="10102850" y="3676650"/>
                </a:lnTo>
                <a:lnTo>
                  <a:pt x="10102850" y="38100"/>
                </a:lnTo>
                <a:lnTo>
                  <a:pt x="13004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57384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6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+3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600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8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+2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0100" y="6400800"/>
            <a:ext cx="666115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384" y="63500"/>
            <a:ext cx="89020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Building Up</a:t>
            </a:r>
            <a:r>
              <a:rPr spc="-885" dirty="0"/>
              <a:t> </a:t>
            </a:r>
            <a:r>
              <a:rPr spc="-15" dirty="0"/>
              <a:t>Addition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77638" y="48975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9342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94055" algn="l"/>
                <a:tab pos="7054850" algn="l"/>
              </a:tabLst>
            </a:pPr>
            <a:r>
              <a:rPr sz="4200" spc="-5" dirty="0"/>
              <a:t>Question: </a:t>
            </a:r>
            <a:r>
              <a:rPr sz="4200" spc="-15" dirty="0"/>
              <a:t>how </a:t>
            </a:r>
            <a:r>
              <a:rPr sz="4200" dirty="0"/>
              <a:t>might</a:t>
            </a:r>
            <a:r>
              <a:rPr sz="4200" spc="-390" dirty="0"/>
              <a:t> </a:t>
            </a:r>
            <a:r>
              <a:rPr sz="4200" spc="-45" dirty="0"/>
              <a:t>we</a:t>
            </a:r>
            <a:r>
              <a:rPr sz="4200" spc="5" dirty="0"/>
              <a:t> </a:t>
            </a:r>
            <a:r>
              <a:rPr sz="4200" spc="-15" dirty="0"/>
              <a:t>add	</a:t>
            </a:r>
            <a:r>
              <a:rPr sz="4200" spc="-5" dirty="0"/>
              <a:t>the</a:t>
            </a:r>
            <a:r>
              <a:rPr sz="4200" spc="-65" dirty="0"/>
              <a:t> </a:t>
            </a:r>
            <a:r>
              <a:rPr sz="4200" spc="-15" dirty="0"/>
              <a:t>following,  </a:t>
            </a:r>
            <a:r>
              <a:rPr sz="4200" spc="-5" dirty="0"/>
              <a:t>in</a:t>
            </a:r>
            <a:r>
              <a:rPr sz="4200" spc="-10" dirty="0"/>
              <a:t> </a:t>
            </a:r>
            <a:r>
              <a:rPr sz="4200" spc="-5" dirty="0"/>
              <a:t>decimal?</a:t>
            </a:r>
            <a:endParaRPr sz="4200"/>
          </a:p>
          <a:p>
            <a:pPr marL="109220" marR="4222750" algn="r">
              <a:lnSpc>
                <a:spcPts val="4920"/>
              </a:lnSpc>
              <a:spcBef>
                <a:spcPts val="370"/>
              </a:spcBef>
            </a:pPr>
            <a:r>
              <a:rPr dirty="0">
                <a:latin typeface="Courier New"/>
                <a:cs typeface="Courier New"/>
              </a:rPr>
              <a:t>986</a:t>
            </a:r>
          </a:p>
          <a:p>
            <a:pPr marL="109220" marR="4222750" algn="r">
              <a:lnSpc>
                <a:spcPts val="4920"/>
              </a:lnSpc>
            </a:pPr>
            <a:r>
              <a:rPr dirty="0">
                <a:latin typeface="Courier New"/>
                <a:cs typeface="Courier New"/>
              </a:rPr>
              <a:t>+123</a:t>
            </a:r>
          </a:p>
          <a:p>
            <a:pPr marL="109220">
              <a:lnSpc>
                <a:spcPct val="100000"/>
              </a:lnSpc>
              <a:spcBef>
                <a:spcPts val="25"/>
              </a:spcBef>
            </a:pPr>
            <a:endParaRPr sz="4000">
              <a:latin typeface="Courier New"/>
              <a:cs typeface="Courier New"/>
            </a:endParaRPr>
          </a:p>
          <a:p>
            <a:pPr marL="1190625" algn="ctr">
              <a:lnSpc>
                <a:spcPct val="100000"/>
              </a:lnSpc>
            </a:pPr>
            <a:r>
              <a:rPr dirty="0">
                <a:latin typeface="Courier New"/>
                <a:cs typeface="Courier New"/>
              </a:rPr>
              <a:t>?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6076949"/>
            <a:ext cx="13004800" cy="3676650"/>
          </a:xfrm>
          <a:custGeom>
            <a:avLst/>
            <a:gdLst/>
            <a:ahLst/>
            <a:cxnLst/>
            <a:rect l="l" t="t" r="r" b="b"/>
            <a:pathLst>
              <a:path w="13004800" h="3676650">
                <a:moveTo>
                  <a:pt x="13004800" y="38100"/>
                </a:moveTo>
                <a:lnTo>
                  <a:pt x="13004787" y="0"/>
                </a:lnTo>
                <a:lnTo>
                  <a:pt x="0" y="0"/>
                </a:lnTo>
                <a:lnTo>
                  <a:pt x="0" y="38100"/>
                </a:lnTo>
                <a:lnTo>
                  <a:pt x="3092450" y="38100"/>
                </a:lnTo>
                <a:lnTo>
                  <a:pt x="3092450" y="3676650"/>
                </a:lnTo>
                <a:lnTo>
                  <a:pt x="3130550" y="3676650"/>
                </a:lnTo>
                <a:lnTo>
                  <a:pt x="3130550" y="38100"/>
                </a:lnTo>
                <a:lnTo>
                  <a:pt x="6737350" y="38100"/>
                </a:lnTo>
                <a:lnTo>
                  <a:pt x="6737350" y="3676650"/>
                </a:lnTo>
                <a:lnTo>
                  <a:pt x="6775450" y="3676650"/>
                </a:lnTo>
                <a:lnTo>
                  <a:pt x="6775450" y="38100"/>
                </a:lnTo>
                <a:lnTo>
                  <a:pt x="10064750" y="38100"/>
                </a:lnTo>
                <a:lnTo>
                  <a:pt x="10064750" y="3676650"/>
                </a:lnTo>
                <a:lnTo>
                  <a:pt x="10102850" y="3676650"/>
                </a:lnTo>
                <a:lnTo>
                  <a:pt x="10102850" y="38100"/>
                </a:lnTo>
                <a:lnTo>
                  <a:pt x="13004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57384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6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+3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600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8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+2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0100" y="6400800"/>
            <a:ext cx="666115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736" y="6305550"/>
            <a:ext cx="1829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0" dirty="0">
                <a:solidFill>
                  <a:srgbClr val="FF4013"/>
                </a:solidFill>
                <a:latin typeface="Gill Sans MT"/>
                <a:cs typeface="Gill Sans MT"/>
              </a:rPr>
              <a:t>Carry:</a:t>
            </a:r>
            <a:r>
              <a:rPr sz="4200" spc="-49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</TotalTime>
  <Words>923</Words>
  <Application>Microsoft Office PowerPoint</Application>
  <PresentationFormat>Custom</PresentationFormat>
  <Paragraphs>427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Calibri</vt:lpstr>
      <vt:lpstr>Courier New</vt:lpstr>
      <vt:lpstr>Gill Sans MT</vt:lpstr>
      <vt:lpstr>Lucida Sans</vt:lpstr>
      <vt:lpstr>Lucida Sans Unicode</vt:lpstr>
      <vt:lpstr>Times New Roman</vt:lpstr>
      <vt:lpstr>Office Theme</vt:lpstr>
      <vt:lpstr>COMP 122/L Lecture 4 Mahdi Ebrahimi        Slides adapted from Dr. Kyle Dewey</vt:lpstr>
      <vt:lpstr>Outline</vt:lpstr>
      <vt:lpstr>Addition</vt:lpstr>
      <vt:lpstr>Building Up Addition</vt:lpstr>
      <vt:lpstr>Building Up Addition</vt:lpstr>
      <vt:lpstr>PowerPoint Presentation</vt:lpstr>
      <vt:lpstr>PowerPoint Presentation</vt:lpstr>
      <vt:lpstr>Building Up Addition</vt:lpstr>
      <vt:lpstr>Building Up Addition</vt:lpstr>
      <vt:lpstr>Building Up Addition</vt:lpstr>
      <vt:lpstr>Core Concepts</vt:lpstr>
      <vt:lpstr>Now in Binary</vt:lpstr>
      <vt:lpstr>Now in Binary</vt:lpstr>
      <vt:lpstr>Chaining the Carry</vt:lpstr>
      <vt:lpstr>Adding Multiple Bits</vt:lpstr>
      <vt:lpstr>Adding Multiple Bits</vt:lpstr>
      <vt:lpstr>Adding Multiple Bits</vt:lpstr>
      <vt:lpstr>Adding Multiple Bits</vt:lpstr>
      <vt:lpstr>Adding Multiple Bits</vt:lpstr>
      <vt:lpstr>Adding Multiple Bits</vt:lpstr>
      <vt:lpstr>Another Example</vt:lpstr>
      <vt:lpstr>Another Example</vt:lpstr>
      <vt:lpstr>Another Example</vt:lpstr>
      <vt:lpstr>Another Example</vt:lpstr>
      <vt:lpstr>Another Example</vt:lpstr>
      <vt:lpstr>Output Carry Bit  Significance</vt:lpstr>
      <vt:lpstr>Signed Addition</vt:lpstr>
      <vt:lpstr>Signed Addition</vt:lpstr>
      <vt:lpstr>Overflow</vt:lpstr>
      <vt:lpstr>Overflow vs. Carry</vt:lpstr>
      <vt:lpstr>Subtraction</vt:lpstr>
      <vt:lpstr>Subtraction</vt:lpstr>
      <vt:lpstr>Subtraction Trick</vt:lpstr>
      <vt:lpstr>Subtraction Trick</vt:lpstr>
      <vt:lpstr>Subtraction Example</vt:lpstr>
      <vt:lpstr>Subtraction Example</vt:lpstr>
      <vt:lpstr>Subtraction Example</vt:lpstr>
      <vt:lpstr>Subtraction Example</vt:lpstr>
      <vt:lpstr>Subtraction Example</vt:lpstr>
      <vt:lpstr>Subtraction Example</vt:lpstr>
      <vt:lpstr>Floating Point  Introduction</vt:lpstr>
      <vt:lpstr>Question</vt:lpstr>
      <vt:lpstr>Enter IEEE-754</vt:lpstr>
      <vt:lpstr>Enter IEEE-754</vt:lpstr>
      <vt:lpstr>Enter IEEE-754</vt:lpstr>
      <vt:lpstr>Basis</vt:lpstr>
      <vt:lpstr>Basis</vt:lpstr>
      <vt:lpstr>Basis</vt:lpstr>
      <vt:lpstr>Basis</vt:lpstr>
      <vt:lpstr>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122/L Lecture 3 Mahdi Ebrahimi        Slides adapted from Dr. Kyle Dewey</dc:title>
  <dc:creator>Mahdi Ebi</dc:creator>
  <cp:lastModifiedBy>Mahdi Ebi</cp:lastModifiedBy>
  <cp:revision>6</cp:revision>
  <dcterms:created xsi:type="dcterms:W3CDTF">2020-07-14T06:01:42Z</dcterms:created>
  <dcterms:modified xsi:type="dcterms:W3CDTF">2020-07-16T06:47:00Z</dcterms:modified>
</cp:coreProperties>
</file>