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SzPct val="100000"/>
      <a:buFont typeface="Wingdings" pitchFamily="2" charset="2"/>
      <a:buChar char="n"/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100000"/>
      <a:buFont typeface="Wingdings" pitchFamily="2" charset="2"/>
      <a:buChar char="n"/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100000"/>
      <a:buFont typeface="Wingdings" pitchFamily="2" charset="2"/>
      <a:buChar char="n"/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100000"/>
      <a:buFont typeface="Wingdings" pitchFamily="2" charset="2"/>
      <a:buChar char="n"/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100000"/>
      <a:buFont typeface="Wingdings" pitchFamily="2" charset="2"/>
      <a:buChar char="n"/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00"/>
    <a:srgbClr val="006600"/>
    <a:srgbClr val="0000FF"/>
    <a:srgbClr val="F8F8F8"/>
    <a:srgbClr val="001007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590" autoAdjust="0"/>
  </p:normalViewPr>
  <p:slideViewPr>
    <p:cSldViewPr>
      <p:cViewPr varScale="1">
        <p:scale>
          <a:sx n="86" d="100"/>
          <a:sy n="86" d="100"/>
        </p:scale>
        <p:origin x="120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4820B66-DACB-43AD-8A5A-E1D2D41DF2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08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117C5E-724F-49B1-896F-43CDE9A19C4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86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305DA-D205-4BE7-8C0B-5CD20B9F5D8D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71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419DC-7AEA-4606-BB4E-C81F48C6B45B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384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6FAB2-6482-4A1C-95D7-6A9C394C773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247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BEA7C-9E5A-49E5-9E2F-E5CE306431B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8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FC6378-E171-4101-9A47-562DCFE18C2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19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4078B-D0D1-44F1-8689-AB7A0A93687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60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92C640-8E9D-4AEB-9DDC-7E35F0906C2C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89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163AA5-E9F6-458E-AD07-D8D17C5B37F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77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8002B-44F4-4251-AFC7-5296AB847AE1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506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48BB61-05A1-4CCC-8FBD-9B6BF982A56B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143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1CABB-20F2-4AFB-9495-2B078FB8632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3305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AFB9F-8BC4-445B-AFCD-0BA3A67B7AC8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46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8F8281-9D56-43FB-8236-0C883D41D349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718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5E84E-0243-45F1-91D9-64B1A8A67BD6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195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8D352-AD8A-4D43-964C-73BFD5BF331B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982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8B2A6E-A466-4E16-9586-1B95716458F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01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9FF6E1-6067-478E-B8AD-683F3FD86F5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22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A38295-967C-41E8-A0E0-8974A832F58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94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8D8E37-D797-47EA-A255-67EB7392A9D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739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37146E-8495-4FAF-BF2B-610F7F0B94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4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B67643-2EBB-4B8B-8D1B-E0A1A098D8E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709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02927-AD30-483A-8F4A-E558E1703A8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51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2398713"/>
            <a:ext cx="9144000" cy="1679575"/>
          </a:xfrm>
          <a:prstGeom prst="rect">
            <a:avLst/>
          </a:prstGeom>
          <a:gradFill rotWithShape="1">
            <a:gsLst>
              <a:gs pos="0">
                <a:srgbClr val="8F0019">
                  <a:gamma/>
                  <a:shade val="76078"/>
                  <a:invGamma/>
                </a:srgbClr>
              </a:gs>
              <a:gs pos="5000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Picture 11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373063"/>
            <a:ext cx="213518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2" descr="http://images.bit-tech.net/content_images/2011/01/intel-sandy-bridge-review/sandy-bridge-die-map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11000"/>
          </a:blip>
          <a:srcRect/>
          <a:stretch>
            <a:fillRect/>
          </a:stretch>
        </p:blipFill>
        <p:spPr bwMode="auto">
          <a:xfrm>
            <a:off x="6324600" y="381000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Documents and Settings\user\My Documents\KU\Computer Logic Design\gate_schematic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"/>
            <a:ext cx="1476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96200" cy="838200"/>
          </a:xfrm>
        </p:spPr>
        <p:txBody>
          <a:bodyPr/>
          <a:lstStyle>
            <a:lvl1pPr algn="ctr">
              <a:defRPr b="1" i="0" baseline="0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50" y="1219200"/>
            <a:ext cx="8229600" cy="4953000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693F-A4DD-47F3-A44E-F5A8AA76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solidFill>
                  <a:srgbClr val="C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3C1274E-068A-4481-8779-4F7DA1847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762000" y="990600"/>
            <a:ext cx="7696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altLang="ko-KR"/>
          </a:p>
          <a:p>
            <a:pPr lvl="4"/>
            <a:r>
              <a:rPr lang="nl-NL"/>
              <a:t>Vijfde niveau</a:t>
            </a:r>
          </a:p>
          <a:p>
            <a:pPr lvl="4"/>
            <a:endParaRPr lang="nl-NL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762000" y="6400800"/>
            <a:ext cx="7696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67600" y="6423025"/>
            <a:ext cx="1592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rgbClr val="C00000"/>
                </a:solidFill>
                <a:latin typeface="+mn-lt"/>
                <a:ea typeface="HY울릉도B" pitchFamily="18" charset="-127"/>
              </a:rPr>
              <a:t>Korea Univ</a:t>
            </a:r>
            <a:endParaRPr lang="en-US" sz="2000" b="1" dirty="0">
              <a:solidFill>
                <a:srgbClr val="C00000"/>
              </a:solidFill>
              <a:latin typeface="+mn-lt"/>
              <a:ea typeface="HY울릉도B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78" r:id="rId2"/>
  </p:sldLayoutIdLst>
  <p:transition spd="slow"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1.w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2.w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/>
              <a:t>So far we have studied the following </a:t>
            </a:r>
            <a:r>
              <a:rPr lang="en-US" sz="2400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 number systems in computer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Unsigned numbers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Sign/magnitude numbers</a:t>
            </a:r>
            <a:endParaRPr lang="en-US" sz="1800" dirty="0"/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Two’s complement numbers</a:t>
            </a:r>
          </a:p>
          <a:p>
            <a:pPr lvl="1">
              <a:lnSpc>
                <a:spcPct val="110000"/>
              </a:lnSpc>
              <a:buFontTx/>
              <a:buChar char="–"/>
              <a:defRPr/>
            </a:pPr>
            <a:endParaRPr lang="en-US" sz="2000" dirty="0"/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What about </a:t>
            </a:r>
            <a:r>
              <a:rPr lang="en-US" sz="2400" dirty="0">
                <a:solidFill>
                  <a:srgbClr val="C00000"/>
                </a:solidFill>
              </a:rPr>
              <a:t>rational numbers</a:t>
            </a:r>
            <a:r>
              <a:rPr lang="en-US" sz="2400" dirty="0"/>
              <a:t>?</a:t>
            </a:r>
            <a:endParaRPr lang="en-US" sz="2000" dirty="0"/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For example, 2.5, -10.04, 0.75 etc</a:t>
            </a:r>
          </a:p>
          <a:p>
            <a:pPr lvl="1">
              <a:lnSpc>
                <a:spcPct val="110000"/>
              </a:lnSpc>
              <a:defRPr/>
            </a:pPr>
            <a:endParaRPr lang="en-US" sz="2000" dirty="0"/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Two common notations to represent rational numbers in computer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Fixed-point numbers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Floating-point numbers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8AF295-4661-437C-952E-F6EDC545278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358187" cy="2667000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dirty="0"/>
              <a:t>The exponent needs to represent both positive and negative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The final change is to use a </a:t>
            </a:r>
            <a:r>
              <a:rPr lang="en-US" sz="2400" dirty="0">
                <a:solidFill>
                  <a:srgbClr val="C00000"/>
                </a:solidFill>
              </a:rPr>
              <a:t>biased exponent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>
                <a:solidFill>
                  <a:srgbClr val="C00000"/>
                </a:solidFill>
              </a:rPr>
              <a:t>The IEEE 754 standard uses a bias of 127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/>
              <a:t>Biased exponent = bias + exponent</a:t>
            </a:r>
          </a:p>
          <a:p>
            <a:pPr lvl="2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900" dirty="0"/>
              <a:t>For example, an exponent of 7 is stored as 127 + 7 = 134 = 10000110</a:t>
            </a:r>
            <a:r>
              <a:rPr lang="en-US" sz="1900" baseline="-25000" dirty="0"/>
              <a:t>2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Thus , 228</a:t>
            </a:r>
            <a:r>
              <a:rPr lang="en-US" sz="2400" baseline="-25000" dirty="0"/>
              <a:t>10</a:t>
            </a:r>
            <a:r>
              <a:rPr lang="en-US" sz="2400" dirty="0"/>
              <a:t> using the IEEE 754 32-bit floating-point standard is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FA0B04-D8A9-4E19-80AD-2412C970CA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52600" y="4419600"/>
          <a:ext cx="5764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5" imgW="2761560" imgH="590400" progId="">
                  <p:embed/>
                </p:oleObj>
              </mc:Choice>
              <mc:Fallback>
                <p:oleObj name="VISIO" r:id="rId5" imgW="2761560" imgH="590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5764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1430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600" dirty="0"/>
              <a:t>Represent -58</a:t>
            </a:r>
            <a:r>
              <a:rPr lang="en-US" sz="2600" baseline="-25000" dirty="0"/>
              <a:t>10</a:t>
            </a:r>
            <a:r>
              <a:rPr lang="en-US" sz="2600" dirty="0"/>
              <a:t> using the IEEE 754 floating-point standard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300" dirty="0"/>
              <a:t>First, convert the decimal number to binary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/>
              <a:t>58</a:t>
            </a:r>
            <a:r>
              <a:rPr lang="en-US" sz="2100" baseline="-25000" dirty="0"/>
              <a:t>10</a:t>
            </a:r>
            <a:r>
              <a:rPr lang="en-US" sz="2100" dirty="0"/>
              <a:t> = 111010</a:t>
            </a:r>
            <a:r>
              <a:rPr lang="en-US" sz="2100" baseline="-25000" dirty="0"/>
              <a:t>2</a:t>
            </a:r>
            <a:r>
              <a:rPr lang="en-US" sz="2100" dirty="0"/>
              <a:t> = 1.1101 </a:t>
            </a:r>
            <a:r>
              <a:rPr lang="en-US" sz="2100" dirty="0">
                <a:cs typeface="Times New Roman" pitchFamily="18" charset="0"/>
              </a:rPr>
              <a:t>×</a:t>
            </a:r>
            <a:r>
              <a:rPr lang="en-US" sz="2100" dirty="0"/>
              <a:t> 2</a:t>
            </a:r>
            <a:r>
              <a:rPr lang="en-US" sz="2100" baseline="30000" dirty="0"/>
              <a:t>5</a:t>
            </a:r>
            <a:endParaRPr lang="en-US" sz="21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300" dirty="0"/>
              <a:t>Next, fill in each field in the 32-bit number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/>
              <a:t>The sign bit is negative (1)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/>
              <a:t>The 8 exponent bits are (127 + 5) = 132 = 10000100</a:t>
            </a:r>
            <a:r>
              <a:rPr lang="en-US" sz="2100" baseline="-25000" dirty="0"/>
              <a:t>(2)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/>
              <a:t>The remaining 23 bits are the fraction bits: 11010000..000</a:t>
            </a:r>
            <a:r>
              <a:rPr lang="en-US" sz="2100" baseline="-25000" dirty="0"/>
              <a:t>(2)</a:t>
            </a:r>
            <a:endParaRPr lang="en-US" sz="21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–"/>
              <a:defRPr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–"/>
              <a:defRPr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–"/>
              <a:defRPr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300" dirty="0"/>
              <a:t>It is 0xC2680000 in the hexadecimal form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100" dirty="0"/>
              <a:t>Check this out with the result of the sample program in the slide# 3</a:t>
            </a:r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322C7D-D330-4446-92C3-CCD6BD8D63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81200" y="4114800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548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Floating-Point Numbers: Special Cases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358187" cy="121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The IEEE 754 standard includes special cases for numbers that are difficult to represent, such as 0 because it lacks an implicit leading 1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F0697-2DF5-45FF-8407-48C56DE18AA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47800" y="2971800"/>
          <a:ext cx="6400800" cy="1981201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∞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- 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non-zero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3" name="Rectangle 5"/>
          <p:cNvSpPr>
            <a:spLocks noChangeArrowheads="1"/>
          </p:cNvSpPr>
          <p:nvPr/>
        </p:nvSpPr>
        <p:spPr bwMode="auto">
          <a:xfrm>
            <a:off x="609600" y="5029200"/>
            <a:ext cx="792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sz="2000"/>
              <a:t>NaN is used for numbers that don’t exist, such as √-1 or log(-5)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1430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The IEEE 754 standard also defines 64-bit double-precision that provides greater precision and greater range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Single-Precision</a:t>
            </a:r>
            <a:r>
              <a:rPr lang="en-US" sz="2000" dirty="0"/>
              <a:t> (use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dirty="0"/>
              <a:t> declaration in C language)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32-bit notation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1 sign bit, 8 exponent bits, 23 fraction bits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bias = 127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/>
              <a:t>It spans a range from </a:t>
            </a:r>
            <a:r>
              <a:rPr lang="en-US" sz="1800" dirty="0"/>
              <a:t>±</a:t>
            </a:r>
            <a:r>
              <a:rPr lang="en-US" sz="1700" dirty="0"/>
              <a:t>1.175494 X 10</a:t>
            </a:r>
            <a:r>
              <a:rPr lang="en-US" sz="1700" baseline="30000" dirty="0"/>
              <a:t>-38</a:t>
            </a:r>
            <a:r>
              <a:rPr lang="en-US" sz="1700" dirty="0"/>
              <a:t> to </a:t>
            </a:r>
            <a:r>
              <a:rPr lang="en-US" sz="1600" dirty="0"/>
              <a:t>±</a:t>
            </a:r>
            <a:r>
              <a:rPr lang="en-US" sz="1700" dirty="0"/>
              <a:t>3.402824 X 10</a:t>
            </a:r>
            <a:r>
              <a:rPr lang="en-US" sz="1700" baseline="30000" dirty="0"/>
              <a:t>38</a:t>
            </a:r>
          </a:p>
          <a:p>
            <a:pPr lvl="1">
              <a:lnSpc>
                <a:spcPct val="120000"/>
              </a:lnSpc>
              <a:defRPr/>
            </a:pPr>
            <a:endParaRPr lang="en-US" sz="2000" dirty="0"/>
          </a:p>
          <a:p>
            <a:pPr lvl="1"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Double-Precision</a:t>
            </a:r>
            <a:r>
              <a:rPr lang="en-US" sz="2000" dirty="0"/>
              <a:t> (use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 declaration in C language)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64-bit notation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1 sign bit, 11 exponent bits, 52 fraction bits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bias = 1023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700" dirty="0"/>
              <a:t>It spans a range from </a:t>
            </a:r>
            <a:r>
              <a:rPr lang="en-US" sz="1600" dirty="0"/>
              <a:t>±</a:t>
            </a:r>
            <a:r>
              <a:rPr lang="en-US" sz="1700" dirty="0"/>
              <a:t>2.22507385850720 X 10</a:t>
            </a:r>
            <a:r>
              <a:rPr lang="en-US" sz="1700" baseline="30000" dirty="0"/>
              <a:t>-308</a:t>
            </a:r>
            <a:r>
              <a:rPr lang="en-US" sz="1700" dirty="0"/>
              <a:t> to </a:t>
            </a:r>
            <a:r>
              <a:rPr lang="en-US" sz="1600" dirty="0"/>
              <a:t>±</a:t>
            </a:r>
            <a:r>
              <a:rPr lang="en-US" sz="1700" dirty="0"/>
              <a:t>1.79769313486232 X 10</a:t>
            </a:r>
            <a:r>
              <a:rPr lang="en-US" sz="1700" baseline="30000" dirty="0"/>
              <a:t>308</a:t>
            </a:r>
          </a:p>
          <a:p>
            <a:pPr lvl="1">
              <a:lnSpc>
                <a:spcPct val="120000"/>
              </a:lnSpc>
              <a:buFontTx/>
              <a:buChar char="–"/>
              <a:defRPr/>
            </a:pPr>
            <a:endParaRPr lang="en-US" sz="2000" dirty="0"/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Most general purpose processors (including Intel and AMD processors) provide hardware support for double-precision floating-point numbers and operations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68017A-3A58-43D6-83BE-49AEF62388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Precision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81013" y="1143000"/>
            <a:ext cx="8229600" cy="5105400"/>
          </a:xfrm>
        </p:spPr>
        <p:txBody>
          <a:bodyPr/>
          <a:lstStyle/>
          <a:p>
            <a:r>
              <a:rPr lang="en-US" sz="2400"/>
              <a:t>Represent -58</a:t>
            </a:r>
            <a:r>
              <a:rPr lang="en-US" sz="2400" baseline="-25000"/>
              <a:t>10</a:t>
            </a:r>
            <a:r>
              <a:rPr lang="en-US" sz="2400"/>
              <a:t> using the IEEE 754 double precision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First, convert the decimal number to binary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/>
              <a:t>58</a:t>
            </a:r>
            <a:r>
              <a:rPr lang="en-US" sz="1900" baseline="-25000"/>
              <a:t>10</a:t>
            </a:r>
            <a:r>
              <a:rPr lang="en-US" sz="1900"/>
              <a:t> = 111010</a:t>
            </a:r>
            <a:r>
              <a:rPr lang="en-US" sz="1900" baseline="-25000"/>
              <a:t>2</a:t>
            </a:r>
            <a:r>
              <a:rPr lang="en-US" sz="1900"/>
              <a:t> = 1.1101 </a:t>
            </a:r>
            <a:r>
              <a:rPr lang="en-US" sz="1900">
                <a:cs typeface="Times New Roman" pitchFamily="18" charset="0"/>
              </a:rPr>
              <a:t>×</a:t>
            </a:r>
            <a:r>
              <a:rPr lang="en-US" sz="1900"/>
              <a:t> 2</a:t>
            </a:r>
            <a:r>
              <a:rPr lang="en-US" sz="1900" baseline="30000"/>
              <a:t>5</a:t>
            </a:r>
            <a:endParaRPr lang="en-US" sz="190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Next, fill in each field in the 64-bit number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/>
              <a:t>The sign bit is negative (1)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/>
              <a:t>The 11 exponent bits are (1023 + 5) = 1028 = 10000000100</a:t>
            </a:r>
            <a:r>
              <a:rPr lang="en-US" sz="1900" baseline="-25000"/>
              <a:t>(2)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/>
              <a:t>The remaining 52 bits are the fraction bits: 11010000..000</a:t>
            </a:r>
            <a:r>
              <a:rPr lang="en-US" sz="1900" baseline="-25000"/>
              <a:t>(2)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It is 0xC04D0000_00000000 in the hexadecimal form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Check this out with the result of the sample program in the slide# 4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871BF4-0656-4D66-8A4C-B97D0F90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 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Represent 0.7 in IEEE 754 single precision form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½ = 0.5                   = 0.1</a:t>
            </a:r>
            <a:r>
              <a:rPr lang="en-US" baseline="-25000" dirty="0"/>
              <a:t>(2) </a:t>
            </a:r>
            <a:r>
              <a:rPr lang="en-US" dirty="0"/>
              <a:t>             </a:t>
            </a:r>
            <a:r>
              <a:rPr lang="en-US" sz="1400" dirty="0">
                <a:solidFill>
                  <a:srgbClr val="00B050"/>
                </a:solidFill>
              </a:rPr>
              <a:t>// 0.7-0.5 = 0.2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1/8 = 0.125              = 0.001</a:t>
            </a:r>
            <a:r>
              <a:rPr lang="en-US" baseline="-25000" dirty="0"/>
              <a:t>(2) </a:t>
            </a:r>
            <a:r>
              <a:rPr lang="en-US" dirty="0"/>
              <a:t>          </a:t>
            </a:r>
            <a:r>
              <a:rPr lang="en-US" sz="1400" dirty="0">
                <a:solidFill>
                  <a:srgbClr val="00B050"/>
                </a:solidFill>
              </a:rPr>
              <a:t>// 0.2-0.125=0.075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1/16 = 0.0625          = 0.0001</a:t>
            </a:r>
            <a:r>
              <a:rPr lang="en-US" baseline="-25000" dirty="0"/>
              <a:t>(2)  </a:t>
            </a:r>
            <a:r>
              <a:rPr lang="en-US" dirty="0"/>
              <a:t>        </a:t>
            </a:r>
            <a:r>
              <a:rPr lang="en-US" sz="1400" dirty="0">
                <a:solidFill>
                  <a:srgbClr val="00B050"/>
                </a:solidFill>
              </a:rPr>
              <a:t>// 0.075-0.0625=0.0125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1/128 = 0.0078125   = 0.0000001</a:t>
            </a:r>
            <a:r>
              <a:rPr lang="en-US" baseline="-25000" dirty="0"/>
              <a:t>(2) </a:t>
            </a:r>
            <a:r>
              <a:rPr lang="en-US" dirty="0"/>
              <a:t>   </a:t>
            </a:r>
            <a:r>
              <a:rPr lang="en-US" sz="1400" dirty="0">
                <a:solidFill>
                  <a:srgbClr val="00B050"/>
                </a:solidFill>
              </a:rPr>
              <a:t>// 0.0125-0.0078125 =0.0046875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1/256 = 0.00390625  = 0.00000001</a:t>
            </a:r>
            <a:r>
              <a:rPr lang="en-US" baseline="-25000" dirty="0"/>
              <a:t>(2)  </a:t>
            </a:r>
            <a:r>
              <a:rPr lang="en-US" sz="1400" dirty="0">
                <a:solidFill>
                  <a:srgbClr val="00B050"/>
                </a:solidFill>
              </a:rPr>
              <a:t>// 0.0046875-0.00390625=0.00078125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……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Thus, 0.7 = 0.10110011…</a:t>
            </a:r>
            <a:r>
              <a:rPr lang="en-US" baseline="-25000" dirty="0"/>
              <a:t>(2) </a:t>
            </a:r>
            <a:r>
              <a:rPr lang="en-US" dirty="0"/>
              <a:t>= 1.0110011…</a:t>
            </a:r>
            <a:r>
              <a:rPr lang="en-US" baseline="-25000" dirty="0"/>
              <a:t>(2) </a:t>
            </a:r>
            <a:r>
              <a:rPr lang="en-US" dirty="0"/>
              <a:t>X 2</a:t>
            </a:r>
            <a:r>
              <a:rPr lang="en-US" baseline="30000" dirty="0"/>
              <a:t>-1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In IEEE754 single precision, 0.7 = 0x3F333333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Check it out with the slide#6 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IEEE754 floating-point standard can’t represent some numbers exactly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FCB295-55D2-4C6C-8896-D5C8EEC32E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Coded Decimal (BCD)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1430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Since floating-point number systems can’t represent some numbers exactly such as 0.1 and 0.7, some application (calculators) use BCD (Binary coded decimal)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BCD numbers encode each decimal digit using 4 bits with a range of 0 to 9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/>
              <a:t>                                              BCD fixed-point notation examples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/>
              <a:t>                                                                1.7 = 0001 . 0111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/>
              <a:t>                                                                4.9 = 0100 . 1001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BCD is very common in electronic systems where a numeric value is to be displayed, especially, in systems consisting solely of digital logic (not containing a microprocessor) - Wiki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ED9CB-6C1A-46B6-92E2-98BA3E0D1E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514600"/>
          <a:ext cx="1687512" cy="2590797"/>
        </p:xfrm>
        <a:graphic>
          <a:graphicData uri="http://schemas.openxmlformats.org/drawingml/2006/table">
            <a:tbl>
              <a:tblPr/>
              <a:tblGrid>
                <a:gridCol w="78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Decimal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BCD Digit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2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0010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3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0011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4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5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6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0110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7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0111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8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1000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9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1001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66AD71-7A53-44D7-9A24-17752CCEF3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2743200"/>
            <a:ext cx="518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342900" indent="-342900" eaLnBrk="0" hangingPunct="0">
              <a:buClr>
                <a:srgbClr val="C00000"/>
              </a:buClr>
              <a:buSzTx/>
              <a:buFontTx/>
              <a:buNone/>
              <a:defRPr/>
            </a:pPr>
            <a:r>
              <a:rPr lang="en-US" sz="6600" b="1" kern="0" dirty="0">
                <a:solidFill>
                  <a:srgbClr val="C00000"/>
                </a:solidFill>
                <a:latin typeface="+mn-lt"/>
                <a:ea typeface="+mn-ea"/>
                <a:cs typeface="Arial" pitchFamily="34" charset="0"/>
              </a:rPr>
              <a:t>Backup Slides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Numbers: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/>
              <a:t>Arithmetic results that fall outside of the available precision must round to a neighboring number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Rounding modes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Round down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Round up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Round toward zero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Round to nearest</a:t>
            </a:r>
          </a:p>
          <a:p>
            <a:pPr lvl="1">
              <a:lnSpc>
                <a:spcPct val="110000"/>
              </a:lnSpc>
              <a:defRPr/>
            </a:pPr>
            <a:endParaRPr lang="en-US" sz="2000" dirty="0"/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Example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Round 1.100101 (1.578125) so that it uses only 3 fraction bits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700" dirty="0"/>
              <a:t>Round down: 		1.100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700" dirty="0"/>
              <a:t>Round up: 		1.101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700" dirty="0"/>
              <a:t>Round toward zero:	1.100	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700" dirty="0"/>
              <a:t>Round to nearest:               1.101 </a:t>
            </a:r>
          </a:p>
          <a:p>
            <a:pPr lvl="3">
              <a:lnSpc>
                <a:spcPct val="110000"/>
              </a:lnSpc>
              <a:defRPr/>
            </a:pPr>
            <a:r>
              <a:rPr lang="en-US" sz="1700" dirty="0"/>
              <a:t>1.625 is closer to 1.578125 than 1.5 is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6D3081-B408-4ADD-9766-E681EA5AE4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058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Floating-Point Addition with the Same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Addition with floating-point numbers is not as simple as addition with 2’s complement numbers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The steps for adding floating-point numbers with the same sign are as follows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Extract exponent and fraction bits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 err="1"/>
              <a:t>Prepend</a:t>
            </a:r>
            <a:r>
              <a:rPr lang="en-US" dirty="0"/>
              <a:t> leading 1 to form mantissa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Compare exponents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Shift smaller mantissa if necessary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Add mantissas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Normalize mantissa and adjust exponent if necessary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Round result</a:t>
            </a:r>
          </a:p>
          <a:p>
            <a:pPr marL="933450" lvl="1" indent="-533400">
              <a:lnSpc>
                <a:spcPct val="120000"/>
              </a:lnSpc>
              <a:buFontTx/>
              <a:buAutoNum type="arabicPeriod"/>
              <a:defRPr/>
            </a:pPr>
            <a:r>
              <a:rPr lang="en-US" dirty="0"/>
              <a:t>Assemble exponent and fraction back into floating-point format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F4C1F1-C74D-4A65-9623-41034BC4FD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00"/>
                </a:solidFill>
              </a:rPr>
              <a:t>Fixed-Point</a:t>
            </a:r>
            <a:r>
              <a:rPr lang="en-US"/>
              <a:t>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143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Fixed point notation has 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implied binary point </a:t>
            </a:r>
            <a:r>
              <a:rPr lang="en-US" dirty="0"/>
              <a:t>between the integer and fraction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The binary point is not a part of the representation but is implied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Example: 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Fixed-point representation of 6.75 using 4 integer bits and 4 fraction bits: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The number of integer and fraction bits must be agreed upon by those generating and those reading the number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There is no way of knowing the existence of the binary point except through agreement of those people interpreting the number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6E0BCF-3C4F-42E9-82E5-8596568670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048000" y="2971800"/>
          <a:ext cx="33528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1389960" imgH="487800" progId="">
                  <p:embed/>
                </p:oleObj>
              </mc:Choice>
              <mc:Fallback>
                <p:oleObj name="VISIO" r:id="rId5" imgW="1389960" imgH="487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33528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6C29F0-A299-4A0F-B66C-2803FDD7CA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2954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Add the following floating-point numbers: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  1.5  + 3.25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  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  1.5</a:t>
            </a:r>
            <a:r>
              <a:rPr lang="en-US" sz="2400" baseline="-25000" dirty="0">
                <a:cs typeface="Arial" charset="0"/>
              </a:rPr>
              <a:t>(10)</a:t>
            </a:r>
            <a:r>
              <a:rPr lang="en-US" sz="2400" dirty="0">
                <a:latin typeface="+mn-lt"/>
                <a:cs typeface="Arial" charset="0"/>
              </a:rPr>
              <a:t> = 1.1</a:t>
            </a:r>
            <a:r>
              <a:rPr lang="en-US" sz="2400" baseline="-25000" dirty="0">
                <a:cs typeface="Arial" charset="0"/>
              </a:rPr>
              <a:t>(2) </a:t>
            </a:r>
            <a:r>
              <a:rPr lang="en-US" sz="2400" dirty="0">
                <a:latin typeface="+mn-lt"/>
                <a:cs typeface="Arial" charset="0"/>
              </a:rPr>
              <a:t>x 2</a:t>
            </a:r>
            <a:r>
              <a:rPr lang="en-US" sz="2400" baseline="30000" dirty="0">
                <a:latin typeface="+mn-lt"/>
                <a:cs typeface="Arial" charset="0"/>
              </a:rPr>
              <a:t>0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  3.25</a:t>
            </a:r>
            <a:r>
              <a:rPr lang="en-US" sz="2400" baseline="-25000" dirty="0">
                <a:cs typeface="Arial" charset="0"/>
              </a:rPr>
              <a:t>(10)</a:t>
            </a:r>
            <a:r>
              <a:rPr lang="en-US" sz="2400" dirty="0">
                <a:latin typeface="+mn-lt"/>
                <a:cs typeface="Arial" charset="0"/>
              </a:rPr>
              <a:t> = 11.01</a:t>
            </a:r>
            <a:r>
              <a:rPr lang="en-US" sz="2400" baseline="-25000" dirty="0">
                <a:latin typeface="+mn-lt"/>
                <a:cs typeface="Arial" charset="0"/>
              </a:rPr>
              <a:t>(2) </a:t>
            </a:r>
            <a:r>
              <a:rPr lang="en-US" sz="2400" dirty="0">
                <a:latin typeface="+mn-lt"/>
                <a:cs typeface="Arial" charset="0"/>
              </a:rPr>
              <a:t>= 1.101</a:t>
            </a:r>
            <a:r>
              <a:rPr lang="en-US" sz="2400" baseline="-25000" dirty="0">
                <a:cs typeface="Arial" charset="0"/>
              </a:rPr>
              <a:t>(2)</a:t>
            </a:r>
            <a:r>
              <a:rPr lang="en-US" sz="2400" dirty="0">
                <a:latin typeface="+mn-lt"/>
                <a:cs typeface="Arial" charset="0"/>
              </a:rPr>
              <a:t> x 2</a:t>
            </a:r>
            <a:r>
              <a:rPr lang="en-US" sz="2400" baseline="30000" dirty="0">
                <a:latin typeface="+mn-lt"/>
                <a:cs typeface="Arial" charset="0"/>
              </a:rPr>
              <a:t>1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</a:t>
            </a:r>
            <a:r>
              <a:rPr lang="en-US" sz="2400" dirty="0">
                <a:cs typeface="Arial" charset="0"/>
              </a:rPr>
              <a:t>1.1</a:t>
            </a:r>
            <a:r>
              <a:rPr lang="en-US" sz="2400" baseline="-25000" dirty="0">
                <a:cs typeface="Arial" charset="0"/>
              </a:rPr>
              <a:t>(10)</a:t>
            </a:r>
            <a:r>
              <a:rPr lang="en-US" sz="2400" dirty="0">
                <a:cs typeface="Arial" charset="0"/>
              </a:rPr>
              <a:t>  = 0x3FC00000 in IEEE 754 single precision</a:t>
            </a:r>
            <a:endParaRPr lang="en-US" sz="2400" baseline="-25000" dirty="0"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cs typeface="Arial" charset="0"/>
              </a:rPr>
              <a:t>	3.25</a:t>
            </a:r>
            <a:r>
              <a:rPr lang="en-US" sz="2400" baseline="-25000" dirty="0">
                <a:cs typeface="Arial" charset="0"/>
              </a:rPr>
              <a:t>(10)</a:t>
            </a:r>
            <a:r>
              <a:rPr lang="en-US" sz="2400" dirty="0">
                <a:cs typeface="Arial" charset="0"/>
              </a:rPr>
              <a:t> = 0x40500000 in IEEE 754 single precision</a:t>
            </a:r>
            <a:endParaRPr lang="en-US" sz="24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0B2222-9D8F-45D5-B767-1EEBCC4290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1.	Extract exponent and fraction bits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For first number (N1): 	 S = 0, E = 127, F = .1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For second number (N2): S = 0, E = 128, F = .101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2.	</a:t>
            </a:r>
            <a:r>
              <a:rPr lang="en-US" sz="2400" dirty="0" err="1">
                <a:solidFill>
                  <a:srgbClr val="FF0000"/>
                </a:solidFill>
                <a:latin typeface="+mn-lt"/>
                <a:cs typeface="Arial" charset="0"/>
              </a:rPr>
              <a:t>Prepend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 leading 1 to form mantissa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        N1:   1.1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        N2:   1.101	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32025" y="1676400"/>
          <a:ext cx="477837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6" imgW="2761560" imgH="911160" progId="">
                  <p:embed/>
                </p:oleObj>
              </mc:Choice>
              <mc:Fallback>
                <p:oleObj name="VISIO" r:id="rId6" imgW="2761560" imgH="911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676400"/>
                        <a:ext cx="4778375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88F3E-C86B-456B-ADCF-9B6A412936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95400"/>
            <a:ext cx="807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3.	Compare exponents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127 – 128 = -1, so shift N1 right by 1 bit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4.	Shift smaller mantissa if necessary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shift N1’s mantissa: 1.1 &gt;&gt; 1 = 0.11 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× 2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)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solidFill>
                <a:schemeClr val="folHlink"/>
              </a:solidFill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5.	Add mantissas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               0.11   </a:t>
            </a:r>
            <a:r>
              <a:rPr lang="en-US" sz="2400" dirty="0">
                <a:latin typeface="+mn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n-lt"/>
                <a:cs typeface="Times New Roman" pitchFamily="18" charset="0"/>
              </a:rPr>
              <a:t>1</a:t>
            </a: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             + 1.101 </a:t>
            </a:r>
            <a:r>
              <a:rPr lang="en-US" sz="2400" dirty="0">
                <a:latin typeface="+mn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n-lt"/>
                <a:cs typeface="Times New Roman" pitchFamily="18" charset="0"/>
              </a:rPr>
              <a:t>1</a:t>
            </a: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                   10.011 </a:t>
            </a:r>
            <a:r>
              <a:rPr lang="en-US" sz="2400" dirty="0">
                <a:latin typeface="+mn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n-lt"/>
                <a:cs typeface="Times New Roman" pitchFamily="18" charset="0"/>
              </a:rPr>
              <a:t>1</a:t>
            </a:r>
          </a:p>
        </p:txBody>
      </p:sp>
      <p:sp>
        <p:nvSpPr>
          <p:cNvPr id="33797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209800" y="5257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Addition Example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6EF9AC-BFE8-4CA3-B7D9-399072D5C6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6.	Normalize mantissa and adjust exponent if necessary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                 </a:t>
            </a:r>
            <a:r>
              <a:rPr lang="en-US" sz="2000" dirty="0">
                <a:latin typeface="+mn-lt"/>
                <a:cs typeface="Arial" charset="0"/>
              </a:rPr>
              <a:t>10.011 </a:t>
            </a:r>
            <a:r>
              <a:rPr lang="en-US" sz="2000" dirty="0">
                <a:latin typeface="+mn-lt"/>
                <a:cs typeface="Times New Roman" pitchFamily="18" charset="0"/>
              </a:rPr>
              <a:t>× 2</a:t>
            </a:r>
            <a:r>
              <a:rPr lang="en-US" sz="2000" baseline="30000" dirty="0">
                <a:latin typeface="+mn-lt"/>
                <a:cs typeface="Times New Roman" pitchFamily="18" charset="0"/>
              </a:rPr>
              <a:t>1 </a:t>
            </a:r>
            <a:r>
              <a:rPr lang="en-US" sz="2000" dirty="0">
                <a:latin typeface="+mn-lt"/>
                <a:cs typeface="Arial" charset="0"/>
              </a:rPr>
              <a:t>= 1.0011 </a:t>
            </a:r>
            <a:r>
              <a:rPr lang="en-US" sz="2000" dirty="0">
                <a:latin typeface="+mn-lt"/>
                <a:cs typeface="Times New Roman" pitchFamily="18" charset="0"/>
              </a:rPr>
              <a:t>× 2</a:t>
            </a:r>
            <a:r>
              <a:rPr lang="en-US" sz="2000" baseline="30000" dirty="0">
                <a:latin typeface="+mn-lt"/>
                <a:cs typeface="Times New Roman" pitchFamily="18" charset="0"/>
              </a:rPr>
              <a:t>2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000" baseline="30000" dirty="0">
              <a:latin typeface="+mn-lt"/>
              <a:cs typeface="Times New Roman" pitchFamily="18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7.	Round result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                 </a:t>
            </a:r>
            <a:r>
              <a:rPr lang="en-US" sz="2000" dirty="0">
                <a:latin typeface="+mn-lt"/>
                <a:cs typeface="Arial" charset="0"/>
              </a:rPr>
              <a:t>No need (fits in 23 bits)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Arial" charset="0"/>
              </a:rPr>
              <a:t>8.	Assemble exponent and fraction back into floating-point format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      </a:t>
            </a:r>
            <a:r>
              <a:rPr lang="en-US" sz="2000" dirty="0">
                <a:latin typeface="+mn-lt"/>
                <a:cs typeface="Arial" charset="0"/>
              </a:rPr>
              <a:t>S = 0, E = 2 + 127 = 129 = 10000001</a:t>
            </a:r>
            <a:r>
              <a:rPr lang="en-US" sz="2000" baseline="-25000" dirty="0">
                <a:latin typeface="+mn-lt"/>
                <a:cs typeface="Arial" charset="0"/>
              </a:rPr>
              <a:t>2</a:t>
            </a:r>
            <a:r>
              <a:rPr lang="en-US" sz="2000" dirty="0">
                <a:latin typeface="+mn-lt"/>
                <a:cs typeface="Arial" charset="0"/>
              </a:rPr>
              <a:t>, F = 001100..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Arial" charset="0"/>
              </a:rPr>
              <a:t>		      </a:t>
            </a:r>
            <a:r>
              <a:rPr lang="en-US" sz="2000" dirty="0">
                <a:latin typeface="+mn-lt"/>
                <a:cs typeface="Arial" charset="0"/>
              </a:rPr>
              <a:t>4.75</a:t>
            </a:r>
            <a:r>
              <a:rPr lang="en-US" sz="2000" baseline="-25000" dirty="0">
                <a:cs typeface="Arial" charset="0"/>
              </a:rPr>
              <a:t>(10)</a:t>
            </a:r>
            <a:r>
              <a:rPr lang="en-US" sz="2000" dirty="0">
                <a:latin typeface="+mn-lt"/>
                <a:cs typeface="Arial" charset="0"/>
              </a:rPr>
              <a:t> =</a:t>
            </a:r>
            <a:r>
              <a:rPr lang="en-US" sz="2400" dirty="0">
                <a:latin typeface="+mn-lt"/>
                <a:cs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0x40980000 </a:t>
            </a:r>
            <a:r>
              <a:rPr lang="en-US" sz="2000" dirty="0">
                <a:cs typeface="Arial" charset="0"/>
              </a:rPr>
              <a:t>in the hexadecimal form </a:t>
            </a:r>
            <a:endParaRPr lang="en-US" sz="20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66875" y="4621213"/>
          <a:ext cx="56483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6" imgW="2761560" imgH="460440" progId="">
                  <p:embed/>
                </p:oleObj>
              </mc:Choice>
              <mc:Fallback>
                <p:oleObj name="VISIO" r:id="rId6" imgW="2761560" imgH="460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621213"/>
                        <a:ext cx="564832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Fixed-Point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As with whole numbers, negative fractional numbers can be represented in two ways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Sign/magnitude notation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Two’s complement notation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Example: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-2.375 using 8 bits (4 bits each to represent integer and fractional parts)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2.375 = 0010 . 0110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Sign/magnitude notation: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010  0110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Two’s complement notation: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/>
              <a:t>                               1. flip all the bits:     1101  1001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/>
              <a:t>                 	       2. add 1:                 +            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/>
              <a:t>                      	                                    </a:t>
            </a:r>
            <a:r>
              <a:rPr lang="en-US" sz="2000" dirty="0">
                <a:solidFill>
                  <a:srgbClr val="FF0000"/>
                </a:solidFill>
              </a:rPr>
              <a:t>1101  1010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Addition and subtraction works easily in computer with 2’s complement notation like integer addition and subtraction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B983AC-AECE-42D1-95FB-555C88CDDA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4254500" y="47672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4953000"/>
          </a:xfrm>
        </p:spPr>
        <p:txBody>
          <a:bodyPr/>
          <a:lstStyle/>
          <a:p>
            <a:r>
              <a:rPr lang="en-US" sz="2400"/>
              <a:t>Suppose that we have 8 bits to represent a number</a:t>
            </a:r>
          </a:p>
          <a:p>
            <a:pPr lvl="1"/>
            <a:r>
              <a:rPr lang="en-US" sz="2000"/>
              <a:t>4 bits for integer and 4 bits for fraction</a:t>
            </a:r>
          </a:p>
          <a:p>
            <a:pPr lvl="1"/>
            <a:endParaRPr lang="en-US" sz="2000"/>
          </a:p>
          <a:p>
            <a:r>
              <a:rPr lang="en-US" sz="2400"/>
              <a:t>Compute 0.75  + (-0.625)</a:t>
            </a:r>
          </a:p>
          <a:p>
            <a:pPr lvl="1"/>
            <a:r>
              <a:rPr lang="en-US" sz="2000"/>
              <a:t>0.75   =  0000   1100</a:t>
            </a:r>
            <a:endParaRPr lang="en-US" sz="2000">
              <a:solidFill>
                <a:srgbClr val="FF0000"/>
              </a:solidFill>
            </a:endParaRPr>
          </a:p>
          <a:p>
            <a:pPr lvl="1"/>
            <a:r>
              <a:rPr lang="en-US" sz="2000"/>
              <a:t>0.625 =  0000   1010</a:t>
            </a:r>
          </a:p>
          <a:p>
            <a:pPr lvl="1"/>
            <a:r>
              <a:rPr lang="en-US" sz="2000"/>
              <a:t>-0.625 in 2’s complement form:</a:t>
            </a:r>
            <a:r>
              <a:rPr lang="en-US"/>
              <a:t> </a:t>
            </a:r>
            <a:r>
              <a:rPr lang="en-US" sz="2000"/>
              <a:t>1111   0110</a:t>
            </a:r>
          </a:p>
          <a:p>
            <a:pPr lvl="1"/>
            <a:endParaRPr lang="en-US" sz="2000"/>
          </a:p>
          <a:p>
            <a:pPr lvl="1">
              <a:buFont typeface="Wingdings" pitchFamily="2" charset="2"/>
              <a:buNone/>
            </a:pPr>
            <a:r>
              <a:rPr lang="en-US" sz="2000"/>
              <a:t>                     0.75        0000   1100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               + - 0.625       1111   0110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                                   0000   0010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5DCEE2-960A-45B9-A7D1-EE4C22AA44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3768725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168525" y="51069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8888" y="5097463"/>
            <a:ext cx="900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0.125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2514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/>
              <a:t>Fixed-point number systems have a limitation of having a constant number of integer and fractional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What are the largest and the smallest rational numbers you can represent with 32 bits, assuming 16 bits each for integer and fractional parts?</a:t>
            </a:r>
          </a:p>
          <a:p>
            <a:pPr lvl="1">
              <a:lnSpc>
                <a:spcPct val="110000"/>
              </a:lnSpc>
              <a:defRPr/>
            </a:pPr>
            <a:endParaRPr lang="en-US" sz="2000" dirty="0"/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Some low-end digital signal processors support fixed-point numbers</a:t>
            </a:r>
            <a:endParaRPr lang="en-US" sz="1400" dirty="0"/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Example: TMS320C550x TI (Texas Instruments) DSPs: www.ti.com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A93C6C-A173-4B7D-8EDE-00202211D2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733800"/>
            <a:ext cx="4724400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00"/>
                </a:solidFill>
              </a:rPr>
              <a:t>Floating-Point</a:t>
            </a:r>
            <a:r>
              <a:rPr lang="en-US"/>
              <a:t>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Floating-point number systems circumvent the limitation of having a constant number of integer and fractional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They allow the representation of very large and very small numbers</a:t>
            </a:r>
          </a:p>
          <a:p>
            <a:pPr lvl="1">
              <a:lnSpc>
                <a:spcPct val="120000"/>
              </a:lnSpc>
              <a:defRPr/>
            </a:pPr>
            <a:endParaRPr lang="en-US" sz="2000" dirty="0"/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The binary point </a:t>
            </a:r>
            <a:r>
              <a:rPr lang="en-US" sz="2400" dirty="0">
                <a:solidFill>
                  <a:srgbClr val="FF6600"/>
                </a:solidFill>
              </a:rPr>
              <a:t>floats</a:t>
            </a:r>
            <a:r>
              <a:rPr lang="en-US" sz="2400" dirty="0"/>
              <a:t> to the right of the most significant 1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Similar to decimal scientific notation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For example, write 273</a:t>
            </a:r>
            <a:r>
              <a:rPr lang="en-US" sz="2000" baseline="-25000" dirty="0"/>
              <a:t>10</a:t>
            </a:r>
            <a:r>
              <a:rPr lang="en-US" sz="2000" dirty="0"/>
              <a:t> in scientific notation: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600" dirty="0"/>
              <a:t>Move the decimal point to the right of the most significant digit and increase the exponent: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Times New Roman" pitchFamily="18" charset="0"/>
              </a:rPr>
              <a:t>				273 = 2.73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In general, a number is written in scientific notation as: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</a:rPr>
              <a:t>	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± </a:t>
            </a:r>
            <a:r>
              <a:rPr lang="en-US" sz="2400" dirty="0">
                <a:latin typeface="Times New Roman" pitchFamily="18" charset="0"/>
              </a:rPr>
              <a:t>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B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/>
              <a:t>Where,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M = mantissa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B = base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E = exponent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In the example, M = 2.73, B = 10, and E = 2 (that is, </a:t>
            </a:r>
            <a:r>
              <a:rPr lang="en-US" sz="2000" dirty="0">
                <a:cs typeface="Times New Roman" pitchFamily="18" charset="0"/>
              </a:rPr>
              <a:t>+</a:t>
            </a:r>
            <a:r>
              <a:rPr lang="en-US" sz="2000" dirty="0"/>
              <a:t>2.73 </a:t>
            </a:r>
            <a:r>
              <a:rPr lang="en-US" sz="2000" dirty="0">
                <a:cs typeface="Times New Roman" pitchFamily="18" charset="0"/>
              </a:rPr>
              <a:t>× 10</a:t>
            </a:r>
            <a:r>
              <a:rPr lang="en-US" sz="2000" baseline="30000" dirty="0">
                <a:cs typeface="Times New Roman" pitchFamily="18" charset="0"/>
              </a:rPr>
              <a:t>2</a:t>
            </a:r>
            <a:r>
              <a:rPr lang="en-US" sz="2000" dirty="0"/>
              <a:t>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A822B-E9DD-4E24-8D7D-A7508B843D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4267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Floating-point number representation using 32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1 sign bit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8 exponent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23 bits for the mantissa.</a:t>
            </a:r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r>
              <a:rPr lang="en-US" dirty="0"/>
              <a:t>The following slides show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versions of floating-point representation with 228</a:t>
            </a:r>
            <a:r>
              <a:rPr lang="en-US" baseline="-25000" dirty="0"/>
              <a:t>10</a:t>
            </a:r>
            <a:r>
              <a:rPr lang="en-US" dirty="0"/>
              <a:t> using a 32-bit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The final version is called the </a:t>
            </a:r>
            <a:r>
              <a:rPr lang="en-US" dirty="0">
                <a:solidFill>
                  <a:srgbClr val="C00000"/>
                </a:solidFill>
              </a:rPr>
              <a:t>IEEE 754 floating-point standard</a:t>
            </a: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CD8C63-BEC6-4E76-884B-0771C4D079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09800" y="2895600"/>
          <a:ext cx="495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953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#1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3124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First, convert the decimal number to binary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228</a:t>
            </a:r>
            <a:r>
              <a:rPr lang="en-US" sz="2000" baseline="-25000" dirty="0"/>
              <a:t>10</a:t>
            </a:r>
            <a:r>
              <a:rPr lang="en-US" sz="2000" dirty="0"/>
              <a:t> = 11100100</a:t>
            </a:r>
            <a:r>
              <a:rPr lang="en-US" sz="2000" baseline="-25000" dirty="0"/>
              <a:t>2</a:t>
            </a:r>
            <a:r>
              <a:rPr lang="en-US" sz="2000" dirty="0"/>
              <a:t> = 1.11001 </a:t>
            </a:r>
            <a:r>
              <a:rPr lang="en-US" sz="2000" dirty="0">
                <a:cs typeface="Times New Roman" pitchFamily="18" charset="0"/>
              </a:rPr>
              <a:t>×</a:t>
            </a:r>
            <a:r>
              <a:rPr lang="en-US" sz="2000" dirty="0"/>
              <a:t> 2</a:t>
            </a:r>
            <a:r>
              <a:rPr lang="en-US" sz="2000" baseline="30000" dirty="0"/>
              <a:t>7</a:t>
            </a:r>
            <a:r>
              <a:rPr lang="en-US" sz="2000" dirty="0"/>
              <a:t>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Next, fill in each field in the 32-bit: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The sign bit (1 bit) is positive, so 0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The exponent (8 bits) is 7 (111)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The mantissa (23 bits) is 1.11001</a:t>
            </a:r>
            <a:endParaRPr lang="en-US" dirty="0"/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FD621-25BC-4BA5-A021-06BA4089B25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28800" y="4787900"/>
          <a:ext cx="556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87900"/>
                        <a:ext cx="5562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1219200"/>
            <a:ext cx="8229600" cy="3581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You may have noticed that the first bit of the mantissa is always 1, since the binary point floats to the right of the most significant 1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Example: 228</a:t>
            </a:r>
            <a:r>
              <a:rPr lang="en-US" sz="2000" baseline="-25000" dirty="0"/>
              <a:t>10</a:t>
            </a:r>
            <a:r>
              <a:rPr lang="en-US" sz="2000" dirty="0"/>
              <a:t> = 11100100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.11001 </a:t>
            </a:r>
            <a:r>
              <a:rPr lang="en-US" sz="2000" dirty="0">
                <a:cs typeface="Times New Roman" pitchFamily="18" charset="0"/>
              </a:rPr>
              <a:t>×</a:t>
            </a:r>
            <a:r>
              <a:rPr lang="en-US" sz="2000" dirty="0"/>
              <a:t> 2</a:t>
            </a:r>
            <a:r>
              <a:rPr lang="en-US" sz="2000" baseline="30000" dirty="0"/>
              <a:t>7</a:t>
            </a:r>
            <a:r>
              <a:rPr lang="en-US" sz="2000" dirty="0"/>
              <a:t>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Thus, storing the most significant 1 (also called the implicit leading 1) is redundant information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We can store just the </a:t>
            </a:r>
            <a:r>
              <a:rPr lang="en-US" sz="2400" dirty="0">
                <a:solidFill>
                  <a:srgbClr val="C00000"/>
                </a:solidFill>
              </a:rPr>
              <a:t>fraction parts </a:t>
            </a:r>
            <a:r>
              <a:rPr lang="en-US" sz="2400" dirty="0"/>
              <a:t>in the 23-bit field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Now, the leading 1 is implied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2146BD-6F3B-4EA9-BCE0-196CB55D66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8800" y="5105400"/>
            <a:ext cx="5867400" cy="977900"/>
            <a:chOff x="1905000" y="4889500"/>
            <a:chExt cx="5867400" cy="977900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905000" y="4889500"/>
            <a:ext cx="586740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VISIO" r:id="rId5" imgW="2761560" imgH="460440" progId="">
                    <p:embed/>
                  </p:oleObj>
                </mc:Choice>
                <mc:Fallback>
                  <p:oleObj name="VISIO" r:id="rId5" imgW="2761560" imgH="46044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889500"/>
                          <a:ext cx="5867400" cy="977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TextBox 7"/>
            <p:cNvSpPr txBox="1">
              <a:spLocks noChangeArrowheads="1"/>
            </p:cNvSpPr>
            <p:nvPr/>
          </p:nvSpPr>
          <p:spPr bwMode="auto">
            <a:xfrm>
              <a:off x="2451279" y="5207358"/>
              <a:ext cx="13716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/>
                <a:t>0 0 0 0 0 1 1 1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7864</TotalTime>
  <Words>1462</Words>
  <Application>Microsoft Office PowerPoint</Application>
  <PresentationFormat>On-screen Show (4:3)</PresentationFormat>
  <Paragraphs>346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Tahoma</vt:lpstr>
      <vt:lpstr>Times New Roman</vt:lpstr>
      <vt:lpstr>Wingdings</vt:lpstr>
      <vt:lpstr>Studio</vt:lpstr>
      <vt:lpstr>VISIO</vt:lpstr>
      <vt:lpstr>Number Systems</vt:lpstr>
      <vt:lpstr>Fixed-Point Numbers</vt:lpstr>
      <vt:lpstr>Signed Fixed-Point Numbers</vt:lpstr>
      <vt:lpstr>Example</vt:lpstr>
      <vt:lpstr>Fixed-Point Number Systems</vt:lpstr>
      <vt:lpstr>Floating-Point Numbers</vt:lpstr>
      <vt:lpstr>Floating-Point Numbers</vt:lpstr>
      <vt:lpstr>Floating-Point Representation #1</vt:lpstr>
      <vt:lpstr>Floating-Point Representation #2</vt:lpstr>
      <vt:lpstr>Floating-Point Representation #3</vt:lpstr>
      <vt:lpstr>Example</vt:lpstr>
      <vt:lpstr>Floating-Point Numbers: Special Cases</vt:lpstr>
      <vt:lpstr>Floating-Point Number Precision</vt:lpstr>
      <vt:lpstr>Double Precision Example</vt:lpstr>
      <vt:lpstr>Represent 0.7</vt:lpstr>
      <vt:lpstr>Binary Coded Decimal (BCD)</vt:lpstr>
      <vt:lpstr>PowerPoint Presentation</vt:lpstr>
      <vt:lpstr>Floating-Point Numbers: Rounding</vt:lpstr>
      <vt:lpstr>Floating-Point Addition with the Same Sign</vt:lpstr>
      <vt:lpstr>Floating-Point Addition Example</vt:lpstr>
      <vt:lpstr>Floating-Point Addition Example</vt:lpstr>
      <vt:lpstr>Floating-Point Addition Example</vt:lpstr>
      <vt:lpstr>Floating-Point Addition Example</vt:lpstr>
    </vt:vector>
  </TitlesOfParts>
  <Manager/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Computer Logic Design</dc:subject>
  <dc:creator>Taeweon Suh</dc:creator>
  <cp:keywords/>
  <dc:description/>
  <cp:lastModifiedBy>Mahdi Ebi</cp:lastModifiedBy>
  <cp:revision>2029</cp:revision>
  <cp:lastPrinted>1601-01-01T00:00:00Z</cp:lastPrinted>
  <dcterms:created xsi:type="dcterms:W3CDTF">2004-08-14T22:46:03Z</dcterms:created>
  <dcterms:modified xsi:type="dcterms:W3CDTF">2020-07-14T06:03:35Z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TC010730961033</vt:lpwstr>
  </property>
</Properties>
</file>