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86" r:id="rId4"/>
    <p:sldId id="260" r:id="rId5"/>
    <p:sldId id="262" r:id="rId6"/>
    <p:sldId id="263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Ebi" initials="ME" lastIdx="1" clrIdx="0">
    <p:extLst>
      <p:ext uri="{19B8F6BF-5375-455C-9EA6-DF929625EA0E}">
        <p15:presenceInfo xmlns:p15="http://schemas.microsoft.com/office/powerpoint/2012/main" userId="7ccd91bdecbd39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3BD0-4D3E-4863-B36F-FCCDA08F5D7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44C17-FD1F-41B1-BBA1-F6E04A44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44C17-FD1F-41B1-BBA1-F6E04A44C6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5118-2E1E-4676-AAA2-37B00FDD8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6311D-FA86-4203-BF5B-76461765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A865-A655-4669-BA18-8AA517EF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96C5-9CE8-488F-ABA0-2053F0D2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3EE3-6748-4037-8D1E-EC4FDAC0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1B2-289D-4317-8DD7-A68218A0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ADB5-81E0-44C2-B711-8FA18867B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7172-FCB5-427B-9EA4-4FA019A6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4091-6023-42CE-97BD-D7E536D4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FB17-E278-453C-8ABF-78E5EAD6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E4FAC-1C47-490C-BBCC-E87F26AF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F2F02-EEB4-4A2A-B4F0-D01C7C61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E6C4-3371-4E70-9F57-727DF554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A8C6-13AD-4DBE-A485-E4C5FEE3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2F7A-AEB7-47F3-BEC8-D571CB4F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F83A-D389-4EF5-815C-016C539D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7E64-5170-45F9-A78B-2AFFBFC4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6824B-5F67-4E05-9B10-0EAA0DF2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9766-A664-4600-BA47-DE9DCACE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5FEB-E26C-429B-B75E-B646B6FF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26E9-D4AD-44A8-9004-3350D498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03BA7-3038-404C-80C4-2F5CECEA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8231-E6DD-468D-A0AB-F34887BE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3248-1CEE-4152-86A6-47E7E24A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1CD6-720E-4F8F-BC1C-9B1500E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3BB1-03AF-42BA-A489-7DB94405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142F-23E6-4105-BBD6-BA8CB111D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BCE61-55B2-4AA5-A989-4942DE90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5420-82EE-44FD-AFBC-4501DD2A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EF348-17B4-45AC-8456-9F7EC28E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CAC96-436F-406D-A161-8B3E23BB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D5D4-0D84-4E55-85A4-B16142AE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EE7C-FF96-4E87-A2E6-2BAD2B3D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79DB9-B2DF-4F04-B22B-09586D4B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27F40-AC15-4FF9-9C37-E50BE4A52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2BE82-B60E-4951-A537-D003CDB51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542AA-7520-4527-82DB-FE4F1255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6119E-C248-4355-822A-CE730D71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BB0DF-3E73-436D-81F1-2183C1B1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6C1E-A367-429A-A5ED-DA3650B5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F0E6F-BDEF-4DFA-BA15-FBF25237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69739-45F5-42A5-8490-1C0EA72D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47D57-FEFF-4A90-B2D8-633BA53D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15DB-BBFA-4146-B106-40301E9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0D822-01A1-4DA6-9FBC-5C8623D6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0BAAA-8DB5-400B-8A4D-026BCED3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DBD5-5AB3-48FE-9401-DC9745ED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A69B-020B-430E-8079-9A1246D2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F9EE-5120-4DB8-AC0A-0D12BE503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1E98-406D-4825-BF4C-4CEEEDF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4AC26-EA04-4EB5-8224-CF6D76C5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19E5-13CD-4261-828C-6EC438AE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1089-12EE-4FFE-B5A4-B063CF22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24B9-75DA-4EE4-9B16-9B28F6BFF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212B-1532-4468-904E-DA74B7DE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243DC-7490-4D21-98F0-B00B4348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DBC9-8B3B-4994-A36C-B58EFED3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98583-9327-4063-952C-CAF93354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6F3BF-3799-44A0-B7DB-01B345A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E921-4FB0-43D3-BA98-5487DCA4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C07E-8026-464C-9ECC-FF78B737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5AB6-9DE8-4F16-A08B-6DB086F50A8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251E-A34B-4B19-8D37-77D28BF7D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627A-A30B-4434-9214-7D105EEBA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sql-exercis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C93-CB07-4D2C-BE39-D2FC42279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Practice 2</a:t>
            </a:r>
            <a:br>
              <a:rPr lang="en-US" dirty="0"/>
            </a:br>
            <a:r>
              <a:rPr lang="en-US" sz="4900" dirty="0"/>
              <a:t>Multiple tables Joins Nested Queries</a:t>
            </a:r>
            <a:br>
              <a:rPr lang="en-US" sz="49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2A93B-6531-4B4E-830C-846BDE9C1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https://www.w3resource.com/sql-exercises/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Query 7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838200" y="1475244"/>
            <a:ext cx="5873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Extract the data from the orders table for the salesman who earned the maximum commission.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BEB5E-EAB9-41F5-8679-9C233E86A052}"/>
              </a:ext>
            </a:extLst>
          </p:cNvPr>
          <p:cNvSpPr/>
          <p:nvPr/>
        </p:nvSpPr>
        <p:spPr>
          <a:xfrm>
            <a:off x="838200" y="4090094"/>
            <a:ext cx="51438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ord_no</a:t>
            </a:r>
            <a:r>
              <a:rPr lang="en-US" dirty="0"/>
              <a:t>, </a:t>
            </a:r>
            <a:r>
              <a:rPr lang="en-US" dirty="0" err="1"/>
              <a:t>purch_amt</a:t>
            </a:r>
            <a:r>
              <a:rPr lang="en-US" dirty="0"/>
              <a:t>, </a:t>
            </a:r>
            <a:r>
              <a:rPr lang="en-US" dirty="0" err="1"/>
              <a:t>ord_date</a:t>
            </a:r>
            <a:r>
              <a:rPr lang="en-US" dirty="0"/>
              <a:t>, </a:t>
            </a:r>
            <a:r>
              <a:rPr lang="en-US" dirty="0" err="1"/>
              <a:t>salesman_id</a:t>
            </a:r>
            <a:r>
              <a:rPr lang="en-US" dirty="0"/>
              <a:t> </a:t>
            </a:r>
          </a:p>
          <a:p>
            <a:r>
              <a:rPr lang="en-US" b="1" dirty="0"/>
              <a:t>FROM</a:t>
            </a:r>
            <a:r>
              <a:rPr lang="en-US" dirty="0"/>
              <a:t> orders 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(</a:t>
            </a:r>
          </a:p>
          <a:p>
            <a:r>
              <a:rPr lang="en-US" b="1" dirty="0"/>
              <a:t>	SELECT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</a:p>
          <a:p>
            <a:r>
              <a:rPr lang="en-US" b="1" dirty="0"/>
              <a:t>	FROM</a:t>
            </a:r>
            <a:r>
              <a:rPr lang="en-US" dirty="0"/>
              <a:t> salesman</a:t>
            </a:r>
          </a:p>
          <a:p>
            <a:r>
              <a:rPr lang="en-US" b="1" dirty="0"/>
              <a:t>	WHERE</a:t>
            </a:r>
            <a:r>
              <a:rPr lang="en-US" dirty="0"/>
              <a:t> commission </a:t>
            </a:r>
            <a:r>
              <a:rPr lang="en-US" b="1" dirty="0"/>
              <a:t>=</a:t>
            </a:r>
            <a:r>
              <a:rPr lang="en-US" dirty="0"/>
              <a:t> (</a:t>
            </a:r>
          </a:p>
          <a:p>
            <a:r>
              <a:rPr lang="en-US" b="1" dirty="0"/>
              <a:t>		SELECT</a:t>
            </a:r>
            <a:r>
              <a:rPr lang="en-US" dirty="0"/>
              <a:t> </a:t>
            </a:r>
            <a:r>
              <a:rPr lang="en-US" b="1" dirty="0"/>
              <a:t>MAX</a:t>
            </a:r>
            <a:r>
              <a:rPr lang="en-US" dirty="0"/>
              <a:t>(commission) </a:t>
            </a:r>
          </a:p>
          <a:p>
            <a:r>
              <a:rPr lang="en-US" b="1" dirty="0"/>
              <a:t>		FROM</a:t>
            </a:r>
            <a:r>
              <a:rPr lang="en-US" dirty="0"/>
              <a:t> salesman)</a:t>
            </a:r>
          </a:p>
          <a:p>
            <a:r>
              <a:rPr lang="en-US" dirty="0"/>
              <a:t>                 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335BC-419A-4974-A5C0-8B8FB177DB73}"/>
              </a:ext>
            </a:extLst>
          </p:cNvPr>
          <p:cNvSpPr/>
          <p:nvPr/>
        </p:nvSpPr>
        <p:spPr>
          <a:xfrm>
            <a:off x="838200" y="2337454"/>
            <a:ext cx="461479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ord_no</a:t>
            </a:r>
            <a:r>
              <a:rPr lang="en-US" b="1" u="sng" dirty="0"/>
              <a:t>   </a:t>
            </a:r>
            <a:r>
              <a:rPr lang="en-US" b="1" u="sng" dirty="0" err="1"/>
              <a:t>purch_amt</a:t>
            </a:r>
            <a:r>
              <a:rPr lang="en-US" b="1" u="sng" dirty="0"/>
              <a:t>   </a:t>
            </a:r>
            <a:r>
              <a:rPr lang="en-US" b="1" u="sng" dirty="0" err="1"/>
              <a:t>ord_date</a:t>
            </a:r>
            <a:r>
              <a:rPr lang="en-US" b="1" u="sng" dirty="0"/>
              <a:t>      </a:t>
            </a:r>
            <a:r>
              <a:rPr lang="en-US" b="1" u="sng" dirty="0" err="1"/>
              <a:t>salesman_id</a:t>
            </a:r>
            <a:r>
              <a:rPr lang="en-US" b="1" u="sng" dirty="0"/>
              <a:t> </a:t>
            </a:r>
          </a:p>
          <a:p>
            <a:r>
              <a:rPr lang="en-US" dirty="0"/>
              <a:t>70002      65.26           2012-10-05         5001</a:t>
            </a:r>
          </a:p>
          <a:p>
            <a:r>
              <a:rPr lang="en-US" dirty="0"/>
              <a:t>  70005    2400.60       2012-07-27         5001</a:t>
            </a:r>
          </a:p>
          <a:p>
            <a:r>
              <a:rPr lang="en-US" dirty="0"/>
              <a:t>  70008    5760.00       2012-09-10         5001</a:t>
            </a:r>
          </a:p>
          <a:p>
            <a:r>
              <a:rPr lang="en-US" dirty="0"/>
              <a:t>  70013    3045.60       2012-04-25         5001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7066F-639A-4D4B-96B9-ECE16F16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08" y="0"/>
            <a:ext cx="4614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3" y="103514"/>
            <a:ext cx="5767058" cy="1325563"/>
          </a:xfrm>
        </p:spPr>
        <p:txBody>
          <a:bodyPr/>
          <a:lstStyle/>
          <a:p>
            <a:r>
              <a:rPr lang="en-US" b="1" dirty="0"/>
              <a:t>Query 8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334147" y="1202353"/>
            <a:ext cx="5873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 the name and ids of all salesmen who had more than one customer.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80EE9-3CF3-4441-A525-24C7EF9B457C}"/>
              </a:ext>
            </a:extLst>
          </p:cNvPr>
          <p:cNvSpPr/>
          <p:nvPr/>
        </p:nvSpPr>
        <p:spPr>
          <a:xfrm>
            <a:off x="496285" y="3250105"/>
            <a:ext cx="4195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, name </a:t>
            </a:r>
          </a:p>
          <a:p>
            <a:r>
              <a:rPr lang="en-US" b="1" dirty="0"/>
              <a:t>FROM</a:t>
            </a:r>
            <a:r>
              <a:rPr lang="en-US" dirty="0"/>
              <a:t> salesman </a:t>
            </a:r>
            <a:r>
              <a:rPr lang="en-US" b="1" dirty="0"/>
              <a:t>AS</a:t>
            </a:r>
            <a:r>
              <a:rPr lang="en-US" dirty="0"/>
              <a:t> a </a:t>
            </a:r>
          </a:p>
          <a:p>
            <a:r>
              <a:rPr lang="en-US" b="1" dirty="0"/>
              <a:t>WHERE</a:t>
            </a:r>
            <a:r>
              <a:rPr lang="en-US" dirty="0"/>
              <a:t> 1 &lt; </a:t>
            </a:r>
          </a:p>
          <a:p>
            <a:r>
              <a:rPr lang="en-US" dirty="0"/>
              <a:t>    (</a:t>
            </a:r>
            <a:r>
              <a:rPr lang="en-US" b="1" dirty="0"/>
              <a:t>SELECT</a:t>
            </a:r>
            <a:r>
              <a:rPr lang="en-US" dirty="0"/>
              <a:t> COUNT(*) </a:t>
            </a:r>
          </a:p>
          <a:p>
            <a:r>
              <a:rPr lang="en-US" dirty="0"/>
              <a:t>     </a:t>
            </a:r>
            <a:r>
              <a:rPr lang="en-US" b="1" dirty="0"/>
              <a:t>FROM</a:t>
            </a:r>
            <a:r>
              <a:rPr lang="en-US" dirty="0"/>
              <a:t> customer </a:t>
            </a:r>
            <a:r>
              <a:rPr lang="en-US" b="1" dirty="0"/>
              <a:t>AS</a:t>
            </a:r>
            <a:r>
              <a:rPr lang="en-US" dirty="0"/>
              <a:t> c</a:t>
            </a:r>
          </a:p>
          <a:p>
            <a:r>
              <a:rPr lang="en-US" dirty="0"/>
              <a:t>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 = </a:t>
            </a:r>
            <a:r>
              <a:rPr lang="en-US" dirty="0" err="1"/>
              <a:t>a.salesman_id</a:t>
            </a:r>
            <a:r>
              <a:rPr lang="en-US" dirty="0"/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CD202-282A-4A40-9A1D-DCAA74145229}"/>
              </a:ext>
            </a:extLst>
          </p:cNvPr>
          <p:cNvSpPr/>
          <p:nvPr/>
        </p:nvSpPr>
        <p:spPr>
          <a:xfrm>
            <a:off x="496285" y="2060930"/>
            <a:ext cx="259865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salesman_id</a:t>
            </a:r>
            <a:r>
              <a:rPr lang="en-US" b="1" u="sng" dirty="0"/>
              <a:t>           name</a:t>
            </a:r>
          </a:p>
          <a:p>
            <a:r>
              <a:rPr lang="en-US" dirty="0"/>
              <a:t>    5001	      James </a:t>
            </a:r>
            <a:r>
              <a:rPr lang="en-US" dirty="0" err="1"/>
              <a:t>Hoog</a:t>
            </a:r>
            <a:endParaRPr lang="en-US" dirty="0"/>
          </a:p>
          <a:p>
            <a:r>
              <a:rPr lang="en-US" dirty="0"/>
              <a:t>    5002	         Nail </a:t>
            </a:r>
            <a:r>
              <a:rPr lang="en-US" dirty="0" err="1"/>
              <a:t>Knite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ACED9-EC4C-4917-A523-0504F696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94" y="103514"/>
            <a:ext cx="6146306" cy="67544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191E9E-CAC7-416A-BA16-E01C1D6F184E}"/>
              </a:ext>
            </a:extLst>
          </p:cNvPr>
          <p:cNvSpPr txBox="1">
            <a:spLocks/>
          </p:cNvSpPr>
          <p:nvPr/>
        </p:nvSpPr>
        <p:spPr>
          <a:xfrm>
            <a:off x="56175" y="5138217"/>
            <a:ext cx="6039825" cy="60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make this query </a:t>
            </a:r>
            <a:r>
              <a:rPr lang="en-US" sz="2400" dirty="0" err="1"/>
              <a:t>unnested</a:t>
            </a:r>
            <a:r>
              <a:rPr lang="en-US" sz="2400" dirty="0"/>
              <a:t>? If yes how?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4C1AD-7406-44FB-97EE-0E01E6A7D04A}"/>
              </a:ext>
            </a:extLst>
          </p:cNvPr>
          <p:cNvSpPr/>
          <p:nvPr/>
        </p:nvSpPr>
        <p:spPr>
          <a:xfrm>
            <a:off x="334147" y="5770070"/>
            <a:ext cx="6504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, s.name  </a:t>
            </a:r>
            <a:r>
              <a:rPr lang="en-US" b="1" dirty="0"/>
              <a:t>FROM</a:t>
            </a:r>
            <a:r>
              <a:rPr lang="en-US" dirty="0"/>
              <a:t> salesman AS s, customer AS c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s.salesman_id</a:t>
            </a:r>
            <a:r>
              <a:rPr lang="en-US" dirty="0"/>
              <a:t> = </a:t>
            </a:r>
            <a:r>
              <a:rPr lang="en-US" dirty="0" err="1"/>
              <a:t>c.salesman_id</a:t>
            </a:r>
            <a:r>
              <a:rPr lang="en-US" dirty="0"/>
              <a:t>  </a:t>
            </a:r>
          </a:p>
          <a:p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, s.name  </a:t>
            </a:r>
            <a:r>
              <a:rPr lang="en-US" b="1" dirty="0"/>
              <a:t>Having</a:t>
            </a:r>
            <a:r>
              <a:rPr lang="en-US" dirty="0"/>
              <a:t> count(</a:t>
            </a:r>
            <a:r>
              <a:rPr lang="en-US" dirty="0" err="1"/>
              <a:t>c.salesman_id</a:t>
            </a:r>
            <a:r>
              <a:rPr lang="en-US" dirty="0"/>
              <a:t>) &gt; 1;</a:t>
            </a:r>
          </a:p>
        </p:txBody>
      </p:sp>
    </p:spTree>
    <p:extLst>
      <p:ext uri="{BB962C8B-B14F-4D97-AF65-F5344CB8AC3E}">
        <p14:creationId xmlns:p14="http://schemas.microsoft.com/office/powerpoint/2010/main" val="161052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3" y="103514"/>
            <a:ext cx="5767058" cy="1325563"/>
          </a:xfrm>
        </p:spPr>
        <p:txBody>
          <a:bodyPr/>
          <a:lstStyle/>
          <a:p>
            <a:r>
              <a:rPr lang="en-US" b="1" dirty="0"/>
              <a:t>Query 9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334147" y="1202353"/>
            <a:ext cx="5873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query to find all the salesmen who worked for only one customer.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450E9-677B-40AB-BF37-3A9C222DD594}"/>
              </a:ext>
            </a:extLst>
          </p:cNvPr>
          <p:cNvSpPr/>
          <p:nvPr/>
        </p:nvSpPr>
        <p:spPr>
          <a:xfrm>
            <a:off x="334148" y="2218995"/>
            <a:ext cx="598181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salesman_id</a:t>
            </a:r>
            <a:r>
              <a:rPr lang="en-US" b="1" u="sng" dirty="0"/>
              <a:t>	name		city	commission</a:t>
            </a:r>
          </a:p>
          <a:p>
            <a:r>
              <a:rPr lang="en-US" dirty="0"/>
              <a:t>5005		Pit Alex		London	     0.11</a:t>
            </a:r>
          </a:p>
          <a:p>
            <a:r>
              <a:rPr lang="en-US" dirty="0"/>
              <a:t>5006		Mc Lyon		Paris	     0.14</a:t>
            </a:r>
          </a:p>
          <a:p>
            <a:r>
              <a:rPr lang="en-US" dirty="0"/>
              <a:t>5007		Paul Adam	Rome	     0.13</a:t>
            </a:r>
          </a:p>
          <a:p>
            <a:r>
              <a:rPr lang="en-US" dirty="0"/>
              <a:t>5003		</a:t>
            </a:r>
            <a:r>
              <a:rPr lang="en-US" dirty="0" err="1"/>
              <a:t>Lauson</a:t>
            </a:r>
            <a:r>
              <a:rPr lang="en-US" dirty="0"/>
              <a:t> Hen	San Jose        0.12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55C7A-65EA-4D45-B0F0-B0B89262F2A4}"/>
              </a:ext>
            </a:extLst>
          </p:cNvPr>
          <p:cNvSpPr/>
          <p:nvPr/>
        </p:nvSpPr>
        <p:spPr>
          <a:xfrm>
            <a:off x="334147" y="4021699"/>
            <a:ext cx="4380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b="1" dirty="0"/>
              <a:t>FROM</a:t>
            </a:r>
            <a:r>
              <a:rPr lang="en-US" dirty="0"/>
              <a:t> salesman 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(</a:t>
            </a:r>
          </a:p>
          <a:p>
            <a:r>
              <a:rPr lang="en-US" dirty="0"/>
              <a:t>  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b="1" dirty="0"/>
              <a:t>FROM</a:t>
            </a:r>
            <a:r>
              <a:rPr lang="en-US" dirty="0"/>
              <a:t> customer a </a:t>
            </a:r>
          </a:p>
          <a:p>
            <a:r>
              <a:rPr lang="en-US" dirty="0"/>
              <a:t>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EXISTS</a:t>
            </a:r>
            <a:r>
              <a:rPr lang="en-US" dirty="0"/>
              <a:t> (</a:t>
            </a:r>
          </a:p>
          <a:p>
            <a:r>
              <a:rPr lang="en-US" dirty="0"/>
              <a:t>      </a:t>
            </a: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customer b </a:t>
            </a:r>
          </a:p>
          <a:p>
            <a:r>
              <a:rPr lang="en-US" dirty="0"/>
              <a:t> 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a.salesman_id</a:t>
            </a:r>
            <a:r>
              <a:rPr lang="en-US" dirty="0"/>
              <a:t> = </a:t>
            </a:r>
            <a:r>
              <a:rPr lang="en-US" dirty="0" err="1"/>
              <a:t>b.salesman_id</a:t>
            </a:r>
            <a:r>
              <a:rPr lang="en-US" dirty="0"/>
              <a:t> </a:t>
            </a:r>
          </a:p>
          <a:p>
            <a:r>
              <a:rPr lang="en-US" dirty="0"/>
              <a:t>     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a.cust_name</a:t>
            </a:r>
            <a:r>
              <a:rPr lang="en-US" dirty="0"/>
              <a:t> &lt;&gt; </a:t>
            </a:r>
            <a:r>
              <a:rPr lang="en-US" dirty="0" err="1"/>
              <a:t>b.cust_name</a:t>
            </a:r>
            <a:r>
              <a:rPr lang="en-US" dirty="0"/>
              <a:t>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A9356-3970-4735-A6D1-3F23DA60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14" y="0"/>
            <a:ext cx="3597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2" y="103514"/>
            <a:ext cx="7523953" cy="1325563"/>
          </a:xfrm>
        </p:spPr>
        <p:txBody>
          <a:bodyPr/>
          <a:lstStyle/>
          <a:p>
            <a:r>
              <a:rPr lang="en-US" b="1" dirty="0"/>
              <a:t>Query 9: Equivalent 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334147" y="1202353"/>
            <a:ext cx="5873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query to find all the salesmen who worked for only one customer.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450E9-677B-40AB-BF37-3A9C222DD594}"/>
              </a:ext>
            </a:extLst>
          </p:cNvPr>
          <p:cNvSpPr/>
          <p:nvPr/>
        </p:nvSpPr>
        <p:spPr>
          <a:xfrm>
            <a:off x="5876041" y="1294686"/>
            <a:ext cx="598181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salesman_id</a:t>
            </a:r>
            <a:r>
              <a:rPr lang="en-US" b="1" u="sng" dirty="0"/>
              <a:t>	name		city	commission</a:t>
            </a:r>
          </a:p>
          <a:p>
            <a:r>
              <a:rPr lang="en-US" dirty="0"/>
              <a:t>5005		Pit Alex		London	     0.11</a:t>
            </a:r>
          </a:p>
          <a:p>
            <a:r>
              <a:rPr lang="en-US" dirty="0"/>
              <a:t>5006		Mc Lyon		Paris	     0.14</a:t>
            </a:r>
          </a:p>
          <a:p>
            <a:r>
              <a:rPr lang="en-US" dirty="0"/>
              <a:t>5007		Paul Adam	Rome	     0.13</a:t>
            </a:r>
          </a:p>
          <a:p>
            <a:r>
              <a:rPr lang="en-US" dirty="0"/>
              <a:t>5003		</a:t>
            </a:r>
            <a:r>
              <a:rPr lang="en-US" dirty="0" err="1"/>
              <a:t>Lauson</a:t>
            </a:r>
            <a:r>
              <a:rPr lang="en-US" dirty="0"/>
              <a:t> Hen	San Jose        0.12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40509-0A2A-4CF9-B920-B2FFC85F95D9}"/>
              </a:ext>
            </a:extLst>
          </p:cNvPr>
          <p:cNvSpPr/>
          <p:nvPr/>
        </p:nvSpPr>
        <p:spPr>
          <a:xfrm>
            <a:off x="408494" y="3347323"/>
            <a:ext cx="5040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, s.name, </a:t>
            </a:r>
            <a:r>
              <a:rPr lang="en-US" dirty="0" err="1"/>
              <a:t>s.city</a:t>
            </a:r>
            <a:r>
              <a:rPr lang="en-US" dirty="0"/>
              <a:t>, </a:t>
            </a:r>
            <a:r>
              <a:rPr lang="en-US" dirty="0" err="1"/>
              <a:t>s.commission</a:t>
            </a:r>
            <a:endParaRPr lang="en-US" dirty="0"/>
          </a:p>
          <a:p>
            <a:r>
              <a:rPr lang="en-US" b="1" dirty="0"/>
              <a:t>FROM</a:t>
            </a:r>
            <a:r>
              <a:rPr lang="en-US" dirty="0"/>
              <a:t> salesman s, customer c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s.salesman_id</a:t>
            </a:r>
            <a:r>
              <a:rPr lang="en-US" dirty="0"/>
              <a:t> = </a:t>
            </a:r>
            <a:r>
              <a:rPr lang="en-US" dirty="0" err="1"/>
              <a:t>c.salesman_id</a:t>
            </a:r>
            <a:endParaRPr lang="en-US" dirty="0"/>
          </a:p>
          <a:p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, s.name</a:t>
            </a:r>
          </a:p>
          <a:p>
            <a:r>
              <a:rPr lang="en-US" b="1" dirty="0"/>
              <a:t>Having</a:t>
            </a:r>
            <a:r>
              <a:rPr lang="en-US" dirty="0"/>
              <a:t>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dirty="0" err="1"/>
              <a:t>c.salesman_id</a:t>
            </a:r>
            <a:r>
              <a:rPr lang="en-US" dirty="0"/>
              <a:t>) = 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FF846-74AE-4E67-89A0-A82C01F3C55E}"/>
              </a:ext>
            </a:extLst>
          </p:cNvPr>
          <p:cNvSpPr/>
          <p:nvPr/>
        </p:nvSpPr>
        <p:spPr>
          <a:xfrm>
            <a:off x="5876040" y="3224522"/>
            <a:ext cx="5981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b="1" dirty="0"/>
              <a:t>FROM</a:t>
            </a:r>
            <a:r>
              <a:rPr lang="en-US" dirty="0"/>
              <a:t> salesman 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(	</a:t>
            </a:r>
          </a:p>
          <a:p>
            <a:pPr lvl="2"/>
            <a:r>
              <a:rPr lang="en-US" dirty="0"/>
              <a:t>   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a.salesman_id</a:t>
            </a:r>
            <a:r>
              <a:rPr lang="en-US" dirty="0"/>
              <a:t> 	   </a:t>
            </a:r>
          </a:p>
          <a:p>
            <a:pPr lvl="2"/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customer a, customer b 	   </a:t>
            </a:r>
          </a:p>
          <a:p>
            <a:pPr lvl="2"/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a.salesman_id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b.salesman_id</a:t>
            </a:r>
            <a:r>
              <a:rPr lang="en-US" dirty="0"/>
              <a:t> 	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a.cust_name</a:t>
            </a:r>
            <a:r>
              <a:rPr lang="en-US" dirty="0"/>
              <a:t> </a:t>
            </a:r>
            <a:r>
              <a:rPr lang="en-US" b="1" dirty="0"/>
              <a:t>&lt;&gt;</a:t>
            </a:r>
            <a:r>
              <a:rPr lang="en-US" dirty="0"/>
              <a:t> </a:t>
            </a:r>
            <a:r>
              <a:rPr lang="en-US" dirty="0" err="1"/>
              <a:t>b.cust_name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33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41" y="67963"/>
            <a:ext cx="6222687" cy="1325563"/>
          </a:xfrm>
        </p:spPr>
        <p:txBody>
          <a:bodyPr/>
          <a:lstStyle/>
          <a:p>
            <a:r>
              <a:rPr lang="en-US" b="1" dirty="0"/>
              <a:t>Query 10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0" y="1207331"/>
            <a:ext cx="7322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Display all the orders that had amounts that were greater than </a:t>
            </a:r>
            <a:r>
              <a:rPr lang="en-US" sz="2000" b="1" dirty="0"/>
              <a:t>at least one of the orders </a:t>
            </a:r>
            <a:r>
              <a:rPr lang="en-US" sz="2000" dirty="0"/>
              <a:t>from September 10th 2012.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02A8-5D12-41CD-B333-DBAB287835C1}"/>
              </a:ext>
            </a:extLst>
          </p:cNvPr>
          <p:cNvSpPr/>
          <p:nvPr/>
        </p:nvSpPr>
        <p:spPr>
          <a:xfrm>
            <a:off x="102698" y="2028966"/>
            <a:ext cx="6901418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ord_no</a:t>
            </a:r>
            <a:r>
              <a:rPr lang="en-US" b="1" u="sng" dirty="0"/>
              <a:t>	</a:t>
            </a:r>
            <a:r>
              <a:rPr lang="en-US" b="1" u="sng" dirty="0" err="1"/>
              <a:t>purch_amt</a:t>
            </a:r>
            <a:r>
              <a:rPr lang="en-US" b="1" u="sng" dirty="0"/>
              <a:t>    </a:t>
            </a:r>
            <a:r>
              <a:rPr lang="en-US" b="1" u="sng" dirty="0" err="1"/>
              <a:t>ord_date</a:t>
            </a:r>
            <a:r>
              <a:rPr lang="en-US" b="1" u="sng" dirty="0"/>
              <a:t>	</a:t>
            </a:r>
            <a:r>
              <a:rPr lang="en-US" b="1" u="sng" dirty="0" err="1"/>
              <a:t>customer_id</a:t>
            </a:r>
            <a:r>
              <a:rPr lang="en-US" b="1" u="sng" dirty="0"/>
              <a:t>	</a:t>
            </a:r>
            <a:r>
              <a:rPr lang="en-US" b="1" u="sng" dirty="0" err="1"/>
              <a:t>salesman_id</a:t>
            </a:r>
            <a:endParaRPr lang="en-US" b="1" u="sng" dirty="0"/>
          </a:p>
          <a:p>
            <a:r>
              <a:rPr lang="en-US" dirty="0"/>
              <a:t>70005	2400.60	      2012-07-27	3007		5001</a:t>
            </a:r>
          </a:p>
          <a:p>
            <a:r>
              <a:rPr lang="en-US" dirty="0"/>
              <a:t>70008	5760.00	      2012-09-10	3002		5001</a:t>
            </a:r>
          </a:p>
          <a:p>
            <a:r>
              <a:rPr lang="en-US" dirty="0"/>
              <a:t>70010	1983.43	      2012-10-10	3004		5006</a:t>
            </a:r>
          </a:p>
          <a:p>
            <a:r>
              <a:rPr lang="en-US" dirty="0"/>
              <a:t>70003	2480.40	      2012-10-10	3009		5003</a:t>
            </a:r>
          </a:p>
          <a:p>
            <a:r>
              <a:rPr lang="en-US" dirty="0"/>
              <a:t>70013	3045.60	      2012-04-25	3002		5001</a:t>
            </a:r>
          </a:p>
          <a:p>
            <a:r>
              <a:rPr lang="en-US" dirty="0"/>
              <a:t>70007	948.50	      2012-09-10	3005		5002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5C3E9-007E-43E2-85DE-8B424C0D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69" y="0"/>
            <a:ext cx="5324741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7E018C-DB67-4B39-8CD0-EEE82D24A3D2}"/>
              </a:ext>
            </a:extLst>
          </p:cNvPr>
          <p:cNvSpPr/>
          <p:nvPr/>
        </p:nvSpPr>
        <p:spPr>
          <a:xfrm>
            <a:off x="205319" y="4581982"/>
            <a:ext cx="5705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r>
              <a:rPr lang="en-US" b="1" dirty="0"/>
              <a:t>FROM</a:t>
            </a:r>
            <a:r>
              <a:rPr lang="en-US" dirty="0"/>
              <a:t> Orders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purch_amt</a:t>
            </a:r>
            <a:r>
              <a:rPr lang="en-US" dirty="0"/>
              <a:t> &gt; </a:t>
            </a:r>
            <a:r>
              <a:rPr lang="en-US" b="1" dirty="0"/>
              <a:t>ANY</a:t>
            </a:r>
          </a:p>
          <a:p>
            <a:pPr lvl="4"/>
            <a:r>
              <a:rPr lang="en-US" dirty="0"/>
              <a:t>  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purch_amt</a:t>
            </a:r>
            <a:endParaRPr lang="en-US" dirty="0"/>
          </a:p>
          <a:p>
            <a:pPr lvl="4"/>
            <a:r>
              <a:rPr lang="en-US" dirty="0"/>
              <a:t>    </a:t>
            </a:r>
            <a:r>
              <a:rPr lang="en-US" b="1" dirty="0"/>
              <a:t>FROM</a:t>
            </a:r>
            <a:r>
              <a:rPr lang="en-US" dirty="0"/>
              <a:t> orders</a:t>
            </a:r>
          </a:p>
          <a:p>
            <a:pPr lvl="4"/>
            <a:r>
              <a:rPr lang="en-US" b="1" dirty="0"/>
              <a:t>    WHERE</a:t>
            </a:r>
            <a:r>
              <a:rPr lang="en-US" dirty="0"/>
              <a:t>  </a:t>
            </a:r>
            <a:r>
              <a:rPr lang="en-US" dirty="0" err="1"/>
              <a:t>ord_date</a:t>
            </a:r>
            <a:r>
              <a:rPr lang="en-US" dirty="0"/>
              <a:t> = '2012-09-10');</a:t>
            </a:r>
          </a:p>
        </p:txBody>
      </p:sp>
    </p:spTree>
    <p:extLst>
      <p:ext uri="{BB962C8B-B14F-4D97-AF65-F5344CB8AC3E}">
        <p14:creationId xmlns:p14="http://schemas.microsoft.com/office/powerpoint/2010/main" val="22543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3" y="103514"/>
            <a:ext cx="6270188" cy="1325563"/>
          </a:xfrm>
        </p:spPr>
        <p:txBody>
          <a:bodyPr/>
          <a:lstStyle/>
          <a:p>
            <a:r>
              <a:rPr lang="en-US" b="1" dirty="0"/>
              <a:t>Query 11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334147" y="1202353"/>
            <a:ext cx="6270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display only those customers whose grade are, in fact, higher than every customer in New York.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CC89D-59D8-4D5A-A4B3-87B9C19D31AD}"/>
              </a:ext>
            </a:extLst>
          </p:cNvPr>
          <p:cNvSpPr/>
          <p:nvPr/>
        </p:nvSpPr>
        <p:spPr>
          <a:xfrm>
            <a:off x="334147" y="2208859"/>
            <a:ext cx="690984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customer_id</a:t>
            </a:r>
            <a:r>
              <a:rPr lang="en-US" b="1" u="sng" dirty="0"/>
              <a:t>	</a:t>
            </a:r>
            <a:r>
              <a:rPr lang="en-US" b="1" u="sng" dirty="0" err="1"/>
              <a:t>cust_name</a:t>
            </a:r>
            <a:r>
              <a:rPr lang="en-US" b="1" u="sng" dirty="0"/>
              <a:t>	city	grade	</a:t>
            </a:r>
            <a:r>
              <a:rPr lang="en-US" b="1" u="sng" dirty="0" err="1"/>
              <a:t>salesman_id</a:t>
            </a:r>
            <a:endParaRPr lang="en-US" b="1" u="sng" dirty="0"/>
          </a:p>
          <a:p>
            <a:r>
              <a:rPr lang="en-US" dirty="0"/>
              <a:t>3008		Julian Green	London	300	5002</a:t>
            </a:r>
          </a:p>
          <a:p>
            <a:r>
              <a:rPr lang="en-US" dirty="0"/>
              <a:t>3004		Fabian Johnson	Paris	300	5006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8899-CDDC-4C7E-AC34-B981F9D67FA9}"/>
              </a:ext>
            </a:extLst>
          </p:cNvPr>
          <p:cNvSpPr/>
          <p:nvPr/>
        </p:nvSpPr>
        <p:spPr>
          <a:xfrm>
            <a:off x="421241" y="3708491"/>
            <a:ext cx="4791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  <a:r>
              <a:rPr lang="en-US" sz="2000" dirty="0"/>
              <a:t> customer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grade &gt; </a:t>
            </a:r>
            <a:r>
              <a:rPr lang="en-US" sz="2000" b="1" dirty="0"/>
              <a:t>ALL</a:t>
            </a:r>
          </a:p>
          <a:p>
            <a:pPr lvl="3"/>
            <a:r>
              <a:rPr lang="en-US" sz="2000" dirty="0"/>
              <a:t>   (</a:t>
            </a:r>
            <a:r>
              <a:rPr lang="en-US" sz="2000" b="1" dirty="0"/>
              <a:t>SELECT</a:t>
            </a:r>
            <a:r>
              <a:rPr lang="en-US" sz="2000" dirty="0"/>
              <a:t> grade</a:t>
            </a:r>
          </a:p>
          <a:p>
            <a:pPr lvl="3"/>
            <a:r>
              <a:rPr lang="en-US" sz="2000" b="1" dirty="0"/>
              <a:t>    FROM</a:t>
            </a:r>
            <a:r>
              <a:rPr lang="en-US" sz="2000" dirty="0"/>
              <a:t> customer</a:t>
            </a:r>
          </a:p>
          <a:p>
            <a:pPr lvl="3"/>
            <a:r>
              <a:rPr lang="en-US" sz="2000" b="1" dirty="0"/>
              <a:t>    WHERE</a:t>
            </a:r>
            <a:r>
              <a:rPr lang="en-US" sz="2000" dirty="0"/>
              <a:t> city = '</a:t>
            </a:r>
            <a:r>
              <a:rPr lang="en-US" sz="2000" dirty="0" err="1"/>
              <a:t>NewYork</a:t>
            </a:r>
            <a:r>
              <a:rPr lang="en-US" sz="2000" dirty="0"/>
              <a:t>');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E43716-07CC-4F32-AC03-F3666B9B1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3"/>
          <a:stretch/>
        </p:blipFill>
        <p:spPr>
          <a:xfrm>
            <a:off x="8342657" y="174396"/>
            <a:ext cx="3633890" cy="66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AB489-40F7-494C-B3DB-0539708D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879941"/>
            <a:ext cx="11293311" cy="546530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2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AEB6-D446-4397-B398-93589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SQL Statement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B214D68-D431-4D3D-A874-0EBBE3FC7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77" y="2615246"/>
            <a:ext cx="7925046" cy="3396448"/>
          </a:xfrm>
        </p:spPr>
      </p:pic>
    </p:spTree>
    <p:extLst>
      <p:ext uri="{BB962C8B-B14F-4D97-AF65-F5344CB8AC3E}">
        <p14:creationId xmlns:p14="http://schemas.microsoft.com/office/powerpoint/2010/main" val="345336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665"/>
            <a:ext cx="10515600" cy="803799"/>
          </a:xfrm>
        </p:spPr>
        <p:txBody>
          <a:bodyPr/>
          <a:lstStyle/>
          <a:p>
            <a:r>
              <a:rPr lang="en-US" b="1" dirty="0"/>
              <a:t>Query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7" y="1567025"/>
            <a:ext cx="6241330" cy="803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name and city of those customers and salesmen who lives in the same city.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14CF2-71E8-4173-BB1E-020CD0EAEEFD}"/>
              </a:ext>
            </a:extLst>
          </p:cNvPr>
          <p:cNvSpPr/>
          <p:nvPr/>
        </p:nvSpPr>
        <p:spPr>
          <a:xfrm>
            <a:off x="556223" y="4853362"/>
            <a:ext cx="4544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C.cust_name</a:t>
            </a:r>
            <a:r>
              <a:rPr lang="en-US" sz="2000" dirty="0"/>
              <a:t> S.name </a:t>
            </a:r>
            <a:r>
              <a:rPr lang="en-US" sz="2000" dirty="0" err="1"/>
              <a:t>S.city</a:t>
            </a:r>
            <a:endParaRPr lang="en-US" sz="2000" dirty="0"/>
          </a:p>
          <a:p>
            <a:r>
              <a:rPr lang="en-US" sz="2000" b="1" dirty="0"/>
              <a:t>FROM</a:t>
            </a:r>
            <a:r>
              <a:rPr lang="en-US" sz="2000" dirty="0"/>
              <a:t> salesman </a:t>
            </a:r>
            <a:r>
              <a:rPr lang="en-US" sz="2000" b="1" dirty="0"/>
              <a:t>AS</a:t>
            </a:r>
            <a:r>
              <a:rPr lang="en-US" sz="2000" dirty="0"/>
              <a:t> S customer </a:t>
            </a:r>
            <a:r>
              <a:rPr lang="en-US" sz="2000" b="1" dirty="0"/>
              <a:t>AS</a:t>
            </a:r>
            <a:r>
              <a:rPr lang="en-US" sz="2000" dirty="0"/>
              <a:t> C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S.city</a:t>
            </a:r>
            <a:r>
              <a:rPr lang="en-US" sz="2000" dirty="0"/>
              <a:t> = </a:t>
            </a:r>
            <a:r>
              <a:rPr lang="en-US" sz="2000" dirty="0" err="1"/>
              <a:t>C.city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6D5DC-634C-4806-9F0A-F83819258E35}"/>
              </a:ext>
            </a:extLst>
          </p:cNvPr>
          <p:cNvSpPr/>
          <p:nvPr/>
        </p:nvSpPr>
        <p:spPr>
          <a:xfrm>
            <a:off x="556223" y="2498104"/>
            <a:ext cx="5181993" cy="212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u="sng" dirty="0" err="1"/>
              <a:t>cust_name</a:t>
            </a:r>
            <a:r>
              <a:rPr lang="en-US" sz="2400" b="1" u="sng" dirty="0"/>
              <a:t>	name		city</a:t>
            </a:r>
          </a:p>
          <a:p>
            <a:r>
              <a:rPr lang="en-US" dirty="0"/>
              <a:t>Nick Rimando	James </a:t>
            </a:r>
            <a:r>
              <a:rPr lang="en-US" dirty="0" err="1"/>
              <a:t>Hoog</a:t>
            </a:r>
            <a:r>
              <a:rPr lang="en-US" dirty="0"/>
              <a:t>	New York</a:t>
            </a:r>
          </a:p>
          <a:p>
            <a:r>
              <a:rPr lang="en-US" dirty="0"/>
              <a:t>Brad Davis	James </a:t>
            </a:r>
            <a:r>
              <a:rPr lang="en-US" dirty="0" err="1"/>
              <a:t>Hoog</a:t>
            </a:r>
            <a:r>
              <a:rPr lang="en-US" dirty="0"/>
              <a:t>	New York</a:t>
            </a:r>
          </a:p>
          <a:p>
            <a:r>
              <a:rPr lang="en-US" dirty="0"/>
              <a:t>Julian Green	Pit Alex		London</a:t>
            </a:r>
          </a:p>
          <a:p>
            <a:r>
              <a:rPr lang="en-US" dirty="0"/>
              <a:t>Fabian Johnson	Mc Lyon		Paris</a:t>
            </a:r>
          </a:p>
          <a:p>
            <a:r>
              <a:rPr lang="en-US" dirty="0"/>
              <a:t>Fabian Johnson	Nail </a:t>
            </a:r>
            <a:r>
              <a:rPr lang="en-US" dirty="0" err="1"/>
              <a:t>Knite</a:t>
            </a:r>
            <a:r>
              <a:rPr lang="en-US" dirty="0"/>
              <a:t>		Paris</a:t>
            </a:r>
          </a:p>
          <a:p>
            <a:r>
              <a:rPr lang="en-US" dirty="0"/>
              <a:t>Brad Guzan	Pit Alex		London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63AE5-2279-49AF-8A25-79660FAE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028" y="0"/>
            <a:ext cx="5152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58" y="365125"/>
            <a:ext cx="10515600" cy="1325563"/>
          </a:xfrm>
        </p:spPr>
        <p:txBody>
          <a:bodyPr/>
          <a:lstStyle/>
          <a:p>
            <a:r>
              <a:rPr lang="en-US" b="1" dirty="0"/>
              <a:t>Query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5" y="1314923"/>
            <a:ext cx="6326171" cy="843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the names of all customers along with the salesmen who works for them.  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E1387-7675-4004-ABA4-8A9877172F21}"/>
              </a:ext>
            </a:extLst>
          </p:cNvPr>
          <p:cNvSpPr/>
          <p:nvPr/>
        </p:nvSpPr>
        <p:spPr>
          <a:xfrm>
            <a:off x="925215" y="2278054"/>
            <a:ext cx="3220825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u="sng" dirty="0" err="1"/>
              <a:t>cust_name</a:t>
            </a:r>
            <a:r>
              <a:rPr lang="en-US" sz="2400" b="1" u="sng" dirty="0"/>
              <a:t>	   name</a:t>
            </a:r>
          </a:p>
          <a:p>
            <a:r>
              <a:rPr lang="en-US" dirty="0"/>
              <a:t>Nick Rimando	James </a:t>
            </a:r>
            <a:r>
              <a:rPr lang="en-US" dirty="0" err="1"/>
              <a:t>Hoog</a:t>
            </a:r>
            <a:endParaRPr lang="en-US" dirty="0"/>
          </a:p>
          <a:p>
            <a:r>
              <a:rPr lang="en-US" dirty="0"/>
              <a:t>Brad Davis	James </a:t>
            </a:r>
            <a:r>
              <a:rPr lang="en-US" dirty="0" err="1"/>
              <a:t>Hoog</a:t>
            </a:r>
            <a:endParaRPr lang="en-US" dirty="0"/>
          </a:p>
          <a:p>
            <a:r>
              <a:rPr lang="en-US" dirty="0"/>
              <a:t>Graham Zusi	Nail </a:t>
            </a:r>
            <a:r>
              <a:rPr lang="en-US" dirty="0" err="1"/>
              <a:t>Knite</a:t>
            </a:r>
            <a:endParaRPr lang="en-US" dirty="0"/>
          </a:p>
          <a:p>
            <a:r>
              <a:rPr lang="en-US" dirty="0"/>
              <a:t>Julian Green	Nail </a:t>
            </a:r>
            <a:r>
              <a:rPr lang="en-US" dirty="0" err="1"/>
              <a:t>Knite</a:t>
            </a:r>
            <a:endParaRPr lang="en-US" dirty="0"/>
          </a:p>
          <a:p>
            <a:r>
              <a:rPr lang="en-US" dirty="0"/>
              <a:t>Fabian Johnson	Mc Lyon</a:t>
            </a:r>
          </a:p>
          <a:p>
            <a:r>
              <a:rPr lang="en-US" dirty="0"/>
              <a:t>Geoff Cameron	</a:t>
            </a:r>
            <a:r>
              <a:rPr lang="en-US" dirty="0" err="1"/>
              <a:t>Lauson</a:t>
            </a:r>
            <a:r>
              <a:rPr lang="en-US" dirty="0"/>
              <a:t> Hen</a:t>
            </a:r>
          </a:p>
          <a:p>
            <a:r>
              <a:rPr lang="en-US" dirty="0"/>
              <a:t>Jozy </a:t>
            </a:r>
            <a:r>
              <a:rPr lang="en-US" dirty="0" err="1"/>
              <a:t>Altidor</a:t>
            </a:r>
            <a:r>
              <a:rPr lang="en-US" dirty="0"/>
              <a:t>	Paul Adam</a:t>
            </a:r>
          </a:p>
          <a:p>
            <a:r>
              <a:rPr lang="en-US" dirty="0"/>
              <a:t>Brad Guzan	Pit Alex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B6F5E-9457-467C-A36C-7CD4E721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15" y="0"/>
            <a:ext cx="508769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E7B9CE-8C88-40DB-8D12-66C76848F95A}"/>
              </a:ext>
            </a:extLst>
          </p:cNvPr>
          <p:cNvSpPr/>
          <p:nvPr/>
        </p:nvSpPr>
        <p:spPr>
          <a:xfrm>
            <a:off x="925215" y="55430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customer.cust_name</a:t>
            </a:r>
            <a:r>
              <a:rPr lang="en-US" dirty="0"/>
              <a:t> salesman.name</a:t>
            </a:r>
          </a:p>
          <a:p>
            <a:r>
              <a:rPr lang="en-US" b="1" dirty="0"/>
              <a:t>FROM</a:t>
            </a:r>
            <a:r>
              <a:rPr lang="en-US" dirty="0"/>
              <a:t> customer salesman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salesman.salesman_id</a:t>
            </a:r>
            <a:r>
              <a:rPr lang="en-US" dirty="0"/>
              <a:t> = </a:t>
            </a:r>
            <a:r>
              <a:rPr lang="en-US" dirty="0" err="1"/>
              <a:t>customer.salesman_id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72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1542551"/>
            <a:ext cx="6957767" cy="785870"/>
          </a:xfrm>
        </p:spPr>
        <p:txBody>
          <a:bodyPr>
            <a:normAutofit/>
          </a:bodyPr>
          <a:lstStyle/>
          <a:p>
            <a:r>
              <a:rPr lang="en-US" sz="2400" dirty="0"/>
              <a:t>Display all those orders by the customers not located in the same cities where their salesmen live.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FBCDC-94C5-425C-BC72-4F62F425B906}"/>
              </a:ext>
            </a:extLst>
          </p:cNvPr>
          <p:cNvSpPr/>
          <p:nvPr/>
        </p:nvSpPr>
        <p:spPr>
          <a:xfrm>
            <a:off x="715652" y="4938993"/>
            <a:ext cx="6081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ord_no</a:t>
            </a:r>
            <a:r>
              <a:rPr lang="en-US" dirty="0"/>
              <a:t> </a:t>
            </a:r>
            <a:r>
              <a:rPr lang="en-US" dirty="0" err="1"/>
              <a:t>cust_name</a:t>
            </a:r>
            <a:r>
              <a:rPr lang="en-US" dirty="0"/>
              <a:t> </a:t>
            </a:r>
            <a:r>
              <a:rPr lang="en-US" dirty="0" err="1"/>
              <a:t>orders.customer_id</a:t>
            </a:r>
            <a:r>
              <a:rPr lang="en-US" dirty="0"/>
              <a:t> </a:t>
            </a:r>
            <a:r>
              <a:rPr lang="en-US" dirty="0" err="1"/>
              <a:t>orders.salesman_id</a:t>
            </a:r>
            <a:endParaRPr lang="en-US" dirty="0"/>
          </a:p>
          <a:p>
            <a:r>
              <a:rPr lang="en-US" b="1" dirty="0"/>
              <a:t>FROM</a:t>
            </a:r>
            <a:r>
              <a:rPr lang="en-US" dirty="0"/>
              <a:t> salesman customer orders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customer.city</a:t>
            </a:r>
            <a:r>
              <a:rPr lang="en-US" dirty="0"/>
              <a:t> </a:t>
            </a:r>
            <a:r>
              <a:rPr lang="en-US" b="1" dirty="0"/>
              <a:t>&lt;&gt;</a:t>
            </a:r>
            <a:r>
              <a:rPr lang="en-US" dirty="0"/>
              <a:t> </a:t>
            </a:r>
            <a:r>
              <a:rPr lang="en-US" dirty="0" err="1"/>
              <a:t>salesman.city</a:t>
            </a:r>
            <a:endParaRPr lang="en-US" dirty="0"/>
          </a:p>
          <a:p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orders.customer_id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customer.customer_id</a:t>
            </a:r>
            <a:endParaRPr lang="en-US" dirty="0"/>
          </a:p>
          <a:p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orders.salesman_id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salesman.salesman_id</a:t>
            </a:r>
            <a:r>
              <a:rPr lang="en-US" dirty="0"/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F8D9B-3B59-4E18-9314-A008E28B8CC5}"/>
              </a:ext>
            </a:extLst>
          </p:cNvPr>
          <p:cNvSpPr/>
          <p:nvPr/>
        </p:nvSpPr>
        <p:spPr>
          <a:xfrm>
            <a:off x="715652" y="2771482"/>
            <a:ext cx="5977379" cy="187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ord_no</a:t>
            </a:r>
            <a:r>
              <a:rPr lang="en-US" b="1" dirty="0"/>
              <a:t>	</a:t>
            </a:r>
            <a:r>
              <a:rPr lang="en-US" b="1" dirty="0" err="1"/>
              <a:t>cust_name</a:t>
            </a:r>
            <a:r>
              <a:rPr lang="en-US" b="1" dirty="0"/>
              <a:t>	</a:t>
            </a:r>
            <a:r>
              <a:rPr lang="en-US" b="1" dirty="0" err="1"/>
              <a:t>customer_id</a:t>
            </a:r>
            <a:r>
              <a:rPr lang="en-US" b="1" dirty="0"/>
              <a:t>	</a:t>
            </a:r>
            <a:r>
              <a:rPr lang="en-US" b="1" dirty="0" err="1"/>
              <a:t>salesman_id</a:t>
            </a:r>
            <a:endParaRPr lang="en-US" b="1" dirty="0"/>
          </a:p>
          <a:p>
            <a:r>
              <a:rPr lang="en-US" sz="1600" dirty="0"/>
              <a:t>70004	Geoff Cameron	3009		5003</a:t>
            </a:r>
          </a:p>
          <a:p>
            <a:r>
              <a:rPr lang="en-US" sz="1600" dirty="0"/>
              <a:t>70003	Geoff Cameron	3009		5003</a:t>
            </a:r>
          </a:p>
          <a:p>
            <a:r>
              <a:rPr lang="en-US" sz="1600" dirty="0"/>
              <a:t>70011	Jozy </a:t>
            </a:r>
            <a:r>
              <a:rPr lang="en-US" sz="1600" dirty="0" err="1"/>
              <a:t>Altidor</a:t>
            </a:r>
            <a:r>
              <a:rPr lang="en-US" sz="1600" dirty="0"/>
              <a:t>	3003		5007</a:t>
            </a:r>
          </a:p>
          <a:p>
            <a:r>
              <a:rPr lang="en-US" sz="1600" dirty="0"/>
              <a:t>70001	Graham Zusi	3005		5002</a:t>
            </a:r>
          </a:p>
          <a:p>
            <a:r>
              <a:rPr lang="en-US" sz="1600" dirty="0"/>
              <a:t>70007	Graham Zusi	3005		5002</a:t>
            </a:r>
          </a:p>
          <a:p>
            <a:r>
              <a:rPr lang="en-US" sz="1600" dirty="0"/>
              <a:t>70012	Julian Green	3008		5002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484F55-67EA-43EC-9F4F-FCBCCE1F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47" y="0"/>
            <a:ext cx="4155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4 (using 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60" y="1690688"/>
            <a:ext cx="5962068" cy="609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Display all the orders issued by the salesman 'Paul Adam' from the orders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81D97-917F-488F-AF3D-7B65E66F3454}"/>
              </a:ext>
            </a:extLst>
          </p:cNvPr>
          <p:cNvSpPr/>
          <p:nvPr/>
        </p:nvSpPr>
        <p:spPr>
          <a:xfrm>
            <a:off x="672446" y="3715287"/>
            <a:ext cx="3880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  <a:r>
              <a:rPr lang="en-US" sz="2000" dirty="0"/>
              <a:t> orders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salesman_id</a:t>
            </a:r>
            <a:r>
              <a:rPr lang="en-US" sz="2000" dirty="0"/>
              <a:t> </a:t>
            </a:r>
            <a:r>
              <a:rPr lang="en-US" sz="2000" b="1" dirty="0"/>
              <a:t>=</a:t>
            </a:r>
          </a:p>
          <a:p>
            <a:r>
              <a:rPr lang="en-US" sz="2000" dirty="0"/>
              <a:t>    (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salesman_id</a:t>
            </a:r>
            <a:r>
              <a:rPr lang="en-US" sz="2000" dirty="0"/>
              <a:t> 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FROM</a:t>
            </a:r>
            <a:r>
              <a:rPr lang="en-US" sz="2000" dirty="0"/>
              <a:t> salesman 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WHERE</a:t>
            </a:r>
            <a:r>
              <a:rPr lang="en-US" sz="2000" dirty="0"/>
              <a:t> name = 'Paul Adam');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F185-CCC9-4912-BC0A-BE5673AAF613}"/>
              </a:ext>
            </a:extLst>
          </p:cNvPr>
          <p:cNvSpPr/>
          <p:nvPr/>
        </p:nvSpPr>
        <p:spPr>
          <a:xfrm>
            <a:off x="448159" y="2496383"/>
            <a:ext cx="613370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ord_no</a:t>
            </a:r>
            <a:r>
              <a:rPr lang="en-US" b="1" u="sng" dirty="0"/>
              <a:t>	</a:t>
            </a:r>
            <a:r>
              <a:rPr lang="en-US" b="1" u="sng" dirty="0" err="1"/>
              <a:t>purch_amt</a:t>
            </a:r>
            <a:r>
              <a:rPr lang="en-US" b="1" u="sng" dirty="0"/>
              <a:t>     </a:t>
            </a:r>
            <a:r>
              <a:rPr lang="en-US" b="1" u="sng" dirty="0" err="1"/>
              <a:t>ord_date</a:t>
            </a:r>
            <a:r>
              <a:rPr lang="en-US" b="1" u="sng" dirty="0"/>
              <a:t>     </a:t>
            </a:r>
            <a:r>
              <a:rPr lang="en-US" b="1" u="sng" dirty="0" err="1"/>
              <a:t>customer_id</a:t>
            </a:r>
            <a:r>
              <a:rPr lang="en-US" b="1" u="sng" dirty="0"/>
              <a:t>	   </a:t>
            </a:r>
            <a:r>
              <a:rPr lang="en-US" b="1" u="sng" dirty="0" err="1"/>
              <a:t>salesman_id</a:t>
            </a:r>
            <a:endParaRPr lang="en-US" b="1" u="sng" dirty="0"/>
          </a:p>
          <a:p>
            <a:r>
              <a:rPr lang="en-US" dirty="0"/>
              <a:t>70011	 75.29	       2012-08-17	3003	        5007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F110B-A0E0-4518-8E13-F23DC32E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72" y="0"/>
            <a:ext cx="5438492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8E2CB4-2119-4D31-A2B1-33765B5A2F1B}"/>
              </a:ext>
            </a:extLst>
          </p:cNvPr>
          <p:cNvSpPr txBox="1">
            <a:spLocks/>
          </p:cNvSpPr>
          <p:nvPr/>
        </p:nvSpPr>
        <p:spPr>
          <a:xfrm>
            <a:off x="542042" y="6038016"/>
            <a:ext cx="6039825" cy="60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make this query </a:t>
            </a:r>
            <a:r>
              <a:rPr lang="en-US" sz="2400" dirty="0" err="1"/>
              <a:t>unnested</a:t>
            </a:r>
            <a:r>
              <a:rPr lang="en-US" sz="2400" dirty="0"/>
              <a:t>? If yes how?</a:t>
            </a:r>
          </a:p>
        </p:txBody>
      </p:sp>
    </p:spTree>
    <p:extLst>
      <p:ext uri="{BB962C8B-B14F-4D97-AF65-F5344CB8AC3E}">
        <p14:creationId xmlns:p14="http://schemas.microsoft.com/office/powerpoint/2010/main" val="11149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5 (using 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85" y="1690688"/>
            <a:ext cx="6200082" cy="609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Display all the orders which values are greater than the average order value for 10th October 2012.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8E2CB4-2119-4D31-A2B1-33765B5A2F1B}"/>
              </a:ext>
            </a:extLst>
          </p:cNvPr>
          <p:cNvSpPr txBox="1">
            <a:spLocks/>
          </p:cNvSpPr>
          <p:nvPr/>
        </p:nvSpPr>
        <p:spPr>
          <a:xfrm>
            <a:off x="542042" y="6038016"/>
            <a:ext cx="6039825" cy="60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make this query </a:t>
            </a:r>
            <a:r>
              <a:rPr lang="en-US" sz="2400" dirty="0" err="1"/>
              <a:t>unnested</a:t>
            </a:r>
            <a:r>
              <a:rPr lang="en-US" sz="2400" dirty="0"/>
              <a:t>? If yes how?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E55D4-01A9-452B-981E-1D19920227EB}"/>
              </a:ext>
            </a:extLst>
          </p:cNvPr>
          <p:cNvSpPr/>
          <p:nvPr/>
        </p:nvSpPr>
        <p:spPr>
          <a:xfrm>
            <a:off x="381785" y="4074021"/>
            <a:ext cx="3937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r>
              <a:rPr lang="en-US" b="1" dirty="0"/>
              <a:t>FROM</a:t>
            </a:r>
            <a:r>
              <a:rPr lang="en-US" dirty="0"/>
              <a:t> orders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purch_amt</a:t>
            </a:r>
            <a:r>
              <a:rPr lang="en-US" dirty="0"/>
              <a:t> </a:t>
            </a:r>
            <a:r>
              <a:rPr lang="en-US" b="1" dirty="0"/>
              <a:t>&gt;</a:t>
            </a:r>
          </a:p>
          <a:p>
            <a:r>
              <a:rPr lang="en-US" dirty="0"/>
              <a:t>    (</a:t>
            </a:r>
            <a:r>
              <a:rPr lang="en-US" b="1" dirty="0"/>
              <a:t>SELECT</a:t>
            </a:r>
            <a:r>
              <a:rPr lang="en-US" dirty="0"/>
              <a:t>  AVG(</a:t>
            </a:r>
            <a:r>
              <a:rPr lang="en-US" dirty="0" err="1"/>
              <a:t>purch_amt</a:t>
            </a:r>
            <a:r>
              <a:rPr lang="en-US" dirty="0"/>
              <a:t>) </a:t>
            </a:r>
          </a:p>
          <a:p>
            <a:r>
              <a:rPr lang="en-US" dirty="0"/>
              <a:t>     </a:t>
            </a:r>
            <a:r>
              <a:rPr lang="en-US" b="1" dirty="0"/>
              <a:t>FROM</a:t>
            </a:r>
            <a:r>
              <a:rPr lang="en-US" dirty="0"/>
              <a:t> orders </a:t>
            </a:r>
          </a:p>
          <a:p>
            <a:r>
              <a:rPr lang="en-US" dirty="0"/>
              <a:t>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ord_date</a:t>
            </a:r>
            <a:r>
              <a:rPr lang="en-US" dirty="0"/>
              <a:t> = '2012-10-10');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FF3DA-EC63-4BD8-86F3-8B59EB1B272B}"/>
              </a:ext>
            </a:extLst>
          </p:cNvPr>
          <p:cNvSpPr/>
          <p:nvPr/>
        </p:nvSpPr>
        <p:spPr>
          <a:xfrm>
            <a:off x="381785" y="2387024"/>
            <a:ext cx="7282205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ord_no</a:t>
            </a:r>
            <a:r>
              <a:rPr lang="en-US" b="1" u="sng" dirty="0"/>
              <a:t>	</a:t>
            </a:r>
            <a:r>
              <a:rPr lang="en-US" b="1" u="sng" dirty="0" err="1"/>
              <a:t>purch_amt</a:t>
            </a:r>
            <a:r>
              <a:rPr lang="en-US" b="1" u="sng" dirty="0"/>
              <a:t>	</a:t>
            </a:r>
            <a:r>
              <a:rPr lang="en-US" b="1" u="sng" dirty="0" err="1"/>
              <a:t>ord_date</a:t>
            </a:r>
            <a:r>
              <a:rPr lang="en-US" b="1" u="sng" dirty="0"/>
              <a:t>	          </a:t>
            </a:r>
            <a:r>
              <a:rPr lang="en-US" b="1" u="sng" dirty="0" err="1"/>
              <a:t>customer_id</a:t>
            </a:r>
            <a:r>
              <a:rPr lang="en-US" b="1" u="sng" dirty="0"/>
              <a:t>	       </a:t>
            </a:r>
            <a:r>
              <a:rPr lang="en-US" b="1" u="sng" dirty="0" err="1"/>
              <a:t>salesman_id</a:t>
            </a:r>
            <a:endParaRPr lang="en-US" b="1" u="sng" dirty="0"/>
          </a:p>
          <a:p>
            <a:r>
              <a:rPr lang="en-US" dirty="0"/>
              <a:t>70005	2400.60		2012-07-27	3007		5001</a:t>
            </a:r>
          </a:p>
          <a:p>
            <a:r>
              <a:rPr lang="en-US" dirty="0"/>
              <a:t>70008	5760.00		2012-09-10	3002		5001</a:t>
            </a:r>
          </a:p>
          <a:p>
            <a:r>
              <a:rPr lang="en-US" dirty="0"/>
              <a:t>70003	2480.40		2012-10-10	3009		5003</a:t>
            </a:r>
          </a:p>
          <a:p>
            <a:r>
              <a:rPr lang="en-US" dirty="0"/>
              <a:t>70013	3045.60		2012-04-25	3002		5001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619F3EF-72FE-4176-9BC3-6EAA629A0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" b="1703"/>
          <a:stretch/>
        </p:blipFill>
        <p:spPr>
          <a:xfrm>
            <a:off x="8061346" y="8789"/>
            <a:ext cx="3748869" cy="67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Query 6 (using subquery)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8E2CB4-2119-4D31-A2B1-33765B5A2F1B}"/>
              </a:ext>
            </a:extLst>
          </p:cNvPr>
          <p:cNvSpPr txBox="1">
            <a:spLocks/>
          </p:cNvSpPr>
          <p:nvPr/>
        </p:nvSpPr>
        <p:spPr>
          <a:xfrm>
            <a:off x="542042" y="6038016"/>
            <a:ext cx="6039825" cy="60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make this query </a:t>
            </a:r>
            <a:r>
              <a:rPr lang="en-US" sz="2400" dirty="0" err="1"/>
              <a:t>unnested</a:t>
            </a:r>
            <a:r>
              <a:rPr lang="en-US" sz="2400" dirty="0"/>
              <a:t>? If yes how?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838200" y="1475244"/>
            <a:ext cx="55700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Find</a:t>
            </a:r>
            <a:r>
              <a:rPr lang="en-US" dirty="0"/>
              <a:t> </a:t>
            </a:r>
            <a:r>
              <a:rPr lang="en-US" sz="2200" dirty="0"/>
              <a:t>all orders attributed to salesmen in Paris.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B0C75-D58F-499E-98B4-B1E3ADC5A2A0}"/>
              </a:ext>
            </a:extLst>
          </p:cNvPr>
          <p:cNvSpPr/>
          <p:nvPr/>
        </p:nvSpPr>
        <p:spPr>
          <a:xfrm>
            <a:off x="2435257" y="3857891"/>
            <a:ext cx="3447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  <a:r>
              <a:rPr lang="en-US" sz="2000" dirty="0"/>
              <a:t> orders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salesman_id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</a:p>
          <a:p>
            <a:r>
              <a:rPr lang="en-US" sz="2000" dirty="0"/>
              <a:t>    (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salesman_id</a:t>
            </a:r>
            <a:r>
              <a:rPr lang="en-US" sz="2000" dirty="0"/>
              <a:t> 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FROM</a:t>
            </a:r>
            <a:r>
              <a:rPr lang="en-US" sz="2000" dirty="0"/>
              <a:t> salesman 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WHERE</a:t>
            </a:r>
            <a:r>
              <a:rPr lang="en-US" sz="2000" dirty="0"/>
              <a:t> city ='Paris');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0004-F10F-47CF-B760-B054A974D3BC}"/>
              </a:ext>
            </a:extLst>
          </p:cNvPr>
          <p:cNvSpPr/>
          <p:nvPr/>
        </p:nvSpPr>
        <p:spPr>
          <a:xfrm>
            <a:off x="2353557" y="2095009"/>
            <a:ext cx="8063061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chemeClr val="lt1"/>
                </a:solidFill>
              </a:rPr>
              <a:t>   </a:t>
            </a:r>
            <a:r>
              <a:rPr lang="en-US" b="1" u="sng" dirty="0" err="1">
                <a:solidFill>
                  <a:schemeClr val="lt1"/>
                </a:solidFill>
              </a:rPr>
              <a:t>ord_no</a:t>
            </a:r>
            <a:r>
              <a:rPr lang="en-US" b="1" u="sng" dirty="0">
                <a:solidFill>
                  <a:schemeClr val="lt1"/>
                </a:solidFill>
              </a:rPr>
              <a:t> 	    </a:t>
            </a:r>
            <a:r>
              <a:rPr lang="en-US" b="1" u="sng" dirty="0" err="1">
                <a:solidFill>
                  <a:schemeClr val="lt1"/>
                </a:solidFill>
              </a:rPr>
              <a:t>purch_amt</a:t>
            </a:r>
            <a:r>
              <a:rPr lang="en-US" b="1" u="sng" dirty="0">
                <a:solidFill>
                  <a:schemeClr val="lt1"/>
                </a:solidFill>
              </a:rPr>
              <a:t>	 </a:t>
            </a:r>
            <a:r>
              <a:rPr lang="en-US" b="1" u="sng" dirty="0" err="1">
                <a:solidFill>
                  <a:schemeClr val="lt1"/>
                </a:solidFill>
              </a:rPr>
              <a:t>ord_date</a:t>
            </a:r>
            <a:r>
              <a:rPr lang="en-US" b="1" u="sng" dirty="0">
                <a:solidFill>
                  <a:schemeClr val="lt1"/>
                </a:solidFill>
              </a:rPr>
              <a:t>		 </a:t>
            </a:r>
            <a:r>
              <a:rPr lang="en-US" b="1" u="sng" dirty="0" err="1">
                <a:solidFill>
                  <a:schemeClr val="lt1"/>
                </a:solidFill>
              </a:rPr>
              <a:t>customer_id</a:t>
            </a:r>
            <a:r>
              <a:rPr lang="en-US" b="1" u="sng" dirty="0">
                <a:solidFill>
                  <a:schemeClr val="lt1"/>
                </a:solidFill>
              </a:rPr>
              <a:t>	</a:t>
            </a:r>
            <a:r>
              <a:rPr lang="en-US" b="1" u="sng" dirty="0" err="1">
                <a:solidFill>
                  <a:schemeClr val="lt1"/>
                </a:solidFill>
              </a:rPr>
              <a:t>salesman_id</a:t>
            </a:r>
            <a:endParaRPr lang="en-US" b="1" u="sng" dirty="0">
              <a:solidFill>
                <a:schemeClr val="lt1"/>
              </a:solidFill>
            </a:endParaRPr>
          </a:p>
          <a:p>
            <a:pPr algn="ctr"/>
            <a:r>
              <a:rPr lang="en-US" dirty="0">
                <a:solidFill>
                  <a:schemeClr val="lt1"/>
                </a:solidFill>
              </a:rPr>
              <a:t>70001	 150.50		 2012-10-05	 3005		 5002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70007	 948.50</a:t>
            </a:r>
            <a:r>
              <a:rPr lang="en-US" dirty="0"/>
              <a:t>		</a:t>
            </a:r>
            <a:r>
              <a:rPr lang="en-US" dirty="0">
                <a:solidFill>
                  <a:schemeClr val="lt1"/>
                </a:solidFill>
              </a:rPr>
              <a:t> 2012-09-10	 3005		 5002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70012	 250.45 		2012-06-27 	3008 		5002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70010 	1983.43 		2012-10-10 	3004 		5006</a:t>
            </a:r>
          </a:p>
        </p:txBody>
      </p:sp>
    </p:spTree>
    <p:extLst>
      <p:ext uri="{BB962C8B-B14F-4D97-AF65-F5344CB8AC3E}">
        <p14:creationId xmlns:p14="http://schemas.microsoft.com/office/powerpoint/2010/main" val="7734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1486</Words>
  <Application>Microsoft Office PowerPoint</Application>
  <PresentationFormat>Widescreen</PresentationFormat>
  <Paragraphs>175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SQL Practice 2 Multiple tables Joins Nested Queries </vt:lpstr>
      <vt:lpstr>PowerPoint Presentation</vt:lpstr>
      <vt:lpstr>Order of SQL Statement</vt:lpstr>
      <vt:lpstr>Query 1 </vt:lpstr>
      <vt:lpstr>Query 2 </vt:lpstr>
      <vt:lpstr>Query 3 </vt:lpstr>
      <vt:lpstr>Query 4 (using subquery)</vt:lpstr>
      <vt:lpstr>Query 5 (using subquery)</vt:lpstr>
      <vt:lpstr>Query 6 (using subquery)</vt:lpstr>
      <vt:lpstr>Query 7 (using subquery)</vt:lpstr>
      <vt:lpstr>Query 8 (using subquery)</vt:lpstr>
      <vt:lpstr>Query 9 (using subquery)</vt:lpstr>
      <vt:lpstr>Query 9: Equivalent Queries</vt:lpstr>
      <vt:lpstr>Query 10 (using subquery)</vt:lpstr>
      <vt:lpstr>Query 11 (using subquery)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Ebi</dc:creator>
  <cp:lastModifiedBy>Mahdi Ebi</cp:lastModifiedBy>
  <cp:revision>162</cp:revision>
  <dcterms:created xsi:type="dcterms:W3CDTF">2020-02-19T22:49:09Z</dcterms:created>
  <dcterms:modified xsi:type="dcterms:W3CDTF">2020-10-07T22:06:38Z</dcterms:modified>
</cp:coreProperties>
</file>