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330" r:id="rId2"/>
    <p:sldId id="347" r:id="rId3"/>
    <p:sldId id="348" r:id="rId4"/>
    <p:sldId id="417" r:id="rId5"/>
    <p:sldId id="349" r:id="rId6"/>
    <p:sldId id="422" r:id="rId7"/>
    <p:sldId id="350" r:id="rId8"/>
    <p:sldId id="411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352" r:id="rId17"/>
    <p:sldId id="353" r:id="rId18"/>
    <p:sldId id="354" r:id="rId19"/>
    <p:sldId id="421" r:id="rId20"/>
    <p:sldId id="356" r:id="rId21"/>
    <p:sldId id="357" r:id="rId22"/>
    <p:sldId id="358" r:id="rId23"/>
    <p:sldId id="360" r:id="rId24"/>
    <p:sldId id="359" r:id="rId25"/>
    <p:sldId id="413" r:id="rId26"/>
    <p:sldId id="420" r:id="rId27"/>
    <p:sldId id="361" r:id="rId28"/>
    <p:sldId id="423" r:id="rId29"/>
    <p:sldId id="419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8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3" autoAdjust="0"/>
    <p:restoredTop sz="74874" autoAdjust="0"/>
  </p:normalViewPr>
  <p:slideViewPr>
    <p:cSldViewPr snapToGrid="0">
      <p:cViewPr varScale="1">
        <p:scale>
          <a:sx n="64" d="100"/>
          <a:sy n="64" d="100"/>
        </p:scale>
        <p:origin x="1886" y="6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6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4292038-6B0F-2949-BFB3-4480D5926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3CBFB87-3130-8A40-8B9F-D30E7EF9A78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0701F88-43FF-0741-8A3A-C0F52350229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3A87DA65-858F-5A45-B34A-C02AA0EBFC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pitchFamily="2" charset="0"/>
              </a:defRPr>
            </a:lvl1pPr>
          </a:lstStyle>
          <a:p>
            <a:pPr>
              <a:defRPr/>
            </a:pPr>
            <a:fld id="{C746EC8E-B597-402D-9662-ABD14BABEE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A289FF7-9133-044D-B490-8A3FD0ABAE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37CAAC1-3D1D-9E43-A83C-E5D89AC6506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ED26F54-2C52-46FF-BCE0-8696D75415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0789FC-DD11-5542-803A-9516EB334E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8A87854-4AA0-1349-AAA1-90BFC8DE2E9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7C6A482-1B06-854B-9B2C-D5CE05B662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8DDF7C7-3008-4DC4-9F8B-1490BCFC99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D6E874EA-6D46-4D5A-A67E-32C6E4712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392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DC88E0-05A8-4892-B21E-9326A8D3E05F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76CF1BC6-EF44-430B-853A-1916C3A573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3BC5144-BC73-40F2-9D46-6DC1B56AC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7E33B51-0000-42AD-B920-0A0E39C03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A2DA55-94B7-44EA-9189-4528FAFDB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4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3AA6C9F-7A55-412F-9FE5-55CB6315EA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51E66-1449-4BF2-BD6D-78F009D7D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6646A39-9D9C-4576-B76B-C83B690BB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615B404-9F60-46B3-9E39-216C932152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A51FF58-C105-4A9E-9630-D9A0E11B7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5B7E24-1F9A-4145-81FD-5FA9539C1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2BE2D62-DA23-4A1C-BD18-BB29F30D2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0FE727F-6BA6-4D29-9307-3BEF04149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61F88E3-AC2E-45D7-A9AF-5C1FFFB92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9064BE0D-CEB9-40CC-8FCE-AE12BD2F3A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FB1ABE3-7495-4F27-8466-A83A6316E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AB51EC2-9DAA-4A25-97D8-1FD619E54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4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4EFBA2C-B5AE-4069-BF8B-611B0CEA7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EE8AC62-1D2C-4420-B345-3BE889F06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37BB01D-B0D0-4671-8FE7-094A3CF416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C49927E-475C-4CE6-A5F7-A2AEC03D2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AE2A917-F902-400B-80B0-70693664DB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C34C9B-39B2-47DE-ACC5-054B5690C9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12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F5B941C-6C70-45EA-B271-B429EAE6B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C52257-B091-492A-BB7A-D3E9A29F2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141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2B20D6A-74B8-4F94-A917-6CF1BD9CF2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8563" y="701675"/>
            <a:ext cx="4681537" cy="3511550"/>
          </a:xfrm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4BD16ED7-7618-4443-A1AB-1EEB7BDAC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8025" y="4448175"/>
            <a:ext cx="5662613" cy="4213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3926" tIns="46963" rIns="93926" bIns="46963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0530582-34A1-40CB-B831-D1F3E3C92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CF4A8B-5951-4925-B7B5-B6A118709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FD739A5-736F-49FB-B5C5-655EDC932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5A804FB-0337-45E9-B1E1-4917EA812A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DDF7C7-3008-4DC4-9F8B-1490BCFC99E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379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2C28BEE-6138-41AB-98EC-157EDD7FC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F1548D0-5E5D-425A-AFC9-AE5CF7AA1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438" tIns="46219" rIns="92438" bIns="46219" anchor="t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1A2E241-E71B-4B35-B69B-2D69D540930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A593407-3A83-4E89-8524-3F2D7E670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3C094EE-E8AB-42C7-A23E-1CE65617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65B52CB-4EE3-4303-91A6-1E3D2BCA2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E29D3E6-430F-439A-B7E4-DBD6A407A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EBF474A-C9EA-4112-BDD8-3544E23F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019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336699"/>
                </a:solidFill>
                <a:latin typeface="Helvetica" pitchFamily="2" charset="0"/>
              </a:rPr>
              <a:t>h</a:t>
            </a:r>
            <a:r>
              <a:rPr lang="en-US" altLang="en-US" sz="1000" b="1">
                <a:solidFill>
                  <a:srgbClr val="33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F57BE7D-8CFC-4E3D-B9D3-E99A00EC1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94A9A856-762E-4DC7-9B2F-F993E5BF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59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05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95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1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28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4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07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92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78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§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367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20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E8EB374D-FC2E-49AD-94F6-BF0F89E9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711A7626-44E9-4D96-BC9A-F6A4BE08D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C79F07-0E6C-44FE-917F-8A0EE9E66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584B750-FEEC-0B4D-999E-B75B39028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B3E8C43-4EF8-44FA-8DCA-47F2442F53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2FE5170B-2E7A-4B4C-94CA-557F2ECD9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96210B7-549D-3546-82A3-21674AB1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5C6426E9-6999-5448-90F1-0AD498E21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1.</a:t>
            </a:r>
            <a:fld id="{47DE681D-3D41-4CB0-83AA-B406652BB5CF}" type="slidenum">
              <a:rPr lang="en-US" altLang="en-US" sz="1000" b="1" smtClean="0">
                <a:solidFill>
                  <a:srgbClr val="006699"/>
                </a:solidFill>
                <a:latin typeface="Helvetica" pitchFamily="2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itchFamily="2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15195095-D590-3D45-BD5D-ED99265E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5E035EE4-E459-A34D-828B-D98F62D8E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Operating System Concepts – 10</a:t>
            </a:r>
            <a:r>
              <a:rPr lang="en-US" altLang="en-US" sz="1000" b="1" baseline="30000">
                <a:solidFill>
                  <a:srgbClr val="006699"/>
                </a:solidFill>
                <a:latin typeface="Helvetica" pitchFamily="2" charset="0"/>
              </a:rPr>
              <a:t>th</a:t>
            </a:r>
            <a:r>
              <a:rPr lang="en-US" altLang="en-US" sz="1000" b="1">
                <a:solidFill>
                  <a:srgbClr val="006699"/>
                </a:solidFill>
                <a:latin typeface="Helvetica" pitchFamily="2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319447EE-770B-4239-87AE-891B3223C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wtogeek.com/56958/htg-explains-how-uefi-will-replace-the-bios/" TargetMode="External"/><Relationship Id="rId2" Type="http://schemas.openxmlformats.org/officeDocument/2006/relationships/hyperlink" Target="https://www.howtogeek.com/346627/what-is-firmware-or-microcode-and-how-can-i-update-my-hardware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6267CC3E-EC1E-46E0-9E0F-27020BA348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900238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Chapter 1: 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130" y="-7488"/>
            <a:ext cx="25095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</a:t>
            </a:r>
            <a:r>
              <a:rPr spc="-90" dirty="0"/>
              <a:t> </a:t>
            </a:r>
            <a:r>
              <a:rPr spc="-5" dirty="0"/>
              <a:t>usage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100" y="1618111"/>
            <a:ext cx="7202170" cy="28829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CC"/>
                </a:solidFill>
                <a:latin typeface="Arial"/>
                <a:cs typeface="Arial"/>
              </a:rPr>
              <a:t>Hardware</a:t>
            </a:r>
            <a:r>
              <a:rPr sz="3200" spc="-180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Abstraction</a:t>
            </a:r>
            <a:endParaRPr sz="3200" dirty="0">
              <a:latin typeface="Arial"/>
              <a:cs typeface="Arial"/>
            </a:endParaRPr>
          </a:p>
          <a:p>
            <a:pPr marL="355600" marR="5080" indent="571500">
              <a:lnSpc>
                <a:spcPct val="100499"/>
              </a:lnSpc>
              <a:spcBef>
                <a:spcPts val="800"/>
              </a:spcBef>
            </a:pPr>
            <a:r>
              <a:rPr sz="3200" i="1" dirty="0">
                <a:latin typeface="Arial"/>
                <a:cs typeface="Arial"/>
              </a:rPr>
              <a:t>turns hardware </a:t>
            </a:r>
            <a:r>
              <a:rPr sz="3200" i="1" spc="-5" dirty="0">
                <a:latin typeface="Arial"/>
                <a:cs typeface="Arial"/>
              </a:rPr>
              <a:t>into something </a:t>
            </a:r>
            <a:r>
              <a:rPr sz="3200" i="1" dirty="0">
                <a:latin typeface="Arial"/>
                <a:cs typeface="Arial"/>
              </a:rPr>
              <a:t>that  </a:t>
            </a:r>
            <a:r>
              <a:rPr sz="3200" i="1" spc="-5" dirty="0">
                <a:latin typeface="Arial"/>
                <a:cs typeface="Arial"/>
              </a:rPr>
              <a:t>applications </a:t>
            </a:r>
            <a:r>
              <a:rPr sz="3200" i="1" dirty="0">
                <a:latin typeface="Arial"/>
                <a:cs typeface="Arial"/>
              </a:rPr>
              <a:t>can</a:t>
            </a:r>
            <a:r>
              <a:rPr sz="3200" i="1" spc="-1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use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solidFill>
                  <a:srgbClr val="0000CC"/>
                </a:solidFill>
                <a:latin typeface="Arial"/>
                <a:cs typeface="Arial"/>
              </a:rPr>
              <a:t>Resource</a:t>
            </a:r>
            <a:r>
              <a:rPr sz="3200" spc="-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00CC"/>
                </a:solidFill>
                <a:latin typeface="Arial"/>
                <a:cs typeface="Arial"/>
              </a:rPr>
              <a:t>Management</a:t>
            </a:r>
            <a:endParaRPr sz="32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819"/>
              </a:spcBef>
            </a:pPr>
            <a:r>
              <a:rPr sz="3200" i="1" dirty="0">
                <a:latin typeface="Arial"/>
                <a:cs typeface="Arial"/>
              </a:rPr>
              <a:t>manage </a:t>
            </a:r>
            <a:r>
              <a:rPr sz="3200" i="1" spc="-10" dirty="0">
                <a:latin typeface="Arial"/>
                <a:cs typeface="Arial"/>
              </a:rPr>
              <a:t>system’s</a:t>
            </a:r>
            <a:r>
              <a:rPr sz="3200" i="1" spc="-1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resources</a:t>
            </a:r>
            <a:endParaRPr sz="3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050" y="52662"/>
            <a:ext cx="4527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Simple</a:t>
            </a:r>
            <a:r>
              <a:rPr spc="-315" dirty="0"/>
              <a:t> </a:t>
            </a:r>
            <a:r>
              <a:rPr spc="-5" dirty="0"/>
              <a:t>Program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0581"/>
            <a:ext cx="79781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What </a:t>
            </a:r>
            <a:r>
              <a:rPr sz="3200" spc="-5" dirty="0">
                <a:latin typeface="Arial"/>
                <a:cs typeface="Arial"/>
              </a:rPr>
              <a:t>is the </a:t>
            </a:r>
            <a:r>
              <a:rPr sz="3200" dirty="0">
                <a:latin typeface="Arial"/>
                <a:cs typeface="Arial"/>
              </a:rPr>
              <a:t>output of </a:t>
            </a:r>
            <a:r>
              <a:rPr sz="3200" spc="-5" dirty="0">
                <a:latin typeface="Arial"/>
                <a:cs typeface="Arial"/>
              </a:rPr>
              <a:t>the following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program?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149681"/>
            <a:ext cx="7667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Arial"/>
                <a:cs typeface="Arial"/>
              </a:rPr>
              <a:t>How </a:t>
            </a:r>
            <a:r>
              <a:rPr sz="3200" spc="-5" dirty="0">
                <a:latin typeface="Arial"/>
                <a:cs typeface="Arial"/>
              </a:rPr>
              <a:t>is the string </a:t>
            </a:r>
            <a:r>
              <a:rPr sz="3200" dirty="0">
                <a:latin typeface="Arial"/>
                <a:cs typeface="Arial"/>
              </a:rPr>
              <a:t>displayed on </a:t>
            </a:r>
            <a:r>
              <a:rPr sz="3200" spc="-5" dirty="0">
                <a:latin typeface="Arial"/>
                <a:cs typeface="Arial"/>
              </a:rPr>
              <a:t>the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screen?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8100" y="2056722"/>
            <a:ext cx="3921125" cy="155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9520" y="1988142"/>
            <a:ext cx="4201160" cy="1724660"/>
          </a:xfrm>
          <a:custGeom>
            <a:avLst/>
            <a:gdLst/>
            <a:ahLst/>
            <a:cxnLst/>
            <a:rect l="l" t="t" r="r" b="b"/>
            <a:pathLst>
              <a:path w="4201159" h="1724660">
                <a:moveTo>
                  <a:pt x="0" y="0"/>
                </a:moveTo>
                <a:lnTo>
                  <a:pt x="4201159" y="0"/>
                </a:lnTo>
                <a:lnTo>
                  <a:pt x="4201159" y="1724659"/>
                </a:lnTo>
                <a:lnTo>
                  <a:pt x="0" y="17246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40312" y="1483884"/>
            <a:ext cx="1143000" cy="866140"/>
          </a:xfrm>
          <a:custGeom>
            <a:avLst/>
            <a:gdLst/>
            <a:ahLst/>
            <a:cxnLst/>
            <a:rect l="l" t="t" r="r" b="b"/>
            <a:pathLst>
              <a:path w="1143000" h="866139">
                <a:moveTo>
                  <a:pt x="800100" y="0"/>
                </a:move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6139"/>
                </a:lnTo>
                <a:lnTo>
                  <a:pt x="341630" y="866139"/>
                </a:lnTo>
                <a:lnTo>
                  <a:pt x="341630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964406" y="370839"/>
                </a:lnTo>
                <a:lnTo>
                  <a:pt x="1143000" y="243839"/>
                </a:lnTo>
                <a:lnTo>
                  <a:pt x="800100" y="0"/>
                </a:lnTo>
                <a:close/>
              </a:path>
              <a:path w="1143000" h="866139">
                <a:moveTo>
                  <a:pt x="964406" y="370839"/>
                </a:moveTo>
                <a:lnTo>
                  <a:pt x="800100" y="370839"/>
                </a:lnTo>
                <a:lnTo>
                  <a:pt x="800100" y="487679"/>
                </a:lnTo>
                <a:lnTo>
                  <a:pt x="964406" y="3708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40312" y="1483884"/>
            <a:ext cx="1143000" cy="866140"/>
          </a:xfrm>
          <a:custGeom>
            <a:avLst/>
            <a:gdLst/>
            <a:ahLst/>
            <a:cxnLst/>
            <a:rect l="l" t="t" r="r" b="b"/>
            <a:pathLst>
              <a:path w="1143000" h="866139">
                <a:moveTo>
                  <a:pt x="1143000" y="243839"/>
                </a:moveTo>
                <a:lnTo>
                  <a:pt x="800100" y="0"/>
                </a:ln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6139"/>
                </a:lnTo>
                <a:lnTo>
                  <a:pt x="341630" y="866139"/>
                </a:lnTo>
                <a:lnTo>
                  <a:pt x="341630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800100" y="370839"/>
                </a:lnTo>
                <a:lnTo>
                  <a:pt x="800100" y="487679"/>
                </a:lnTo>
                <a:lnTo>
                  <a:pt x="114300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0312" y="14838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83312" y="23500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41581" y="267417"/>
            <a:ext cx="623760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3890" algn="l"/>
              </a:tabLst>
            </a:pPr>
            <a:r>
              <a:rPr spc="-5" dirty="0"/>
              <a:t>Di</a:t>
            </a:r>
            <a:r>
              <a:rPr dirty="0"/>
              <a:t>s</a:t>
            </a:r>
            <a:r>
              <a:rPr spc="-5" dirty="0"/>
              <a:t>pla</a:t>
            </a:r>
            <a:r>
              <a:rPr dirty="0"/>
              <a:t>y</a:t>
            </a:r>
            <a:r>
              <a:rPr spc="-5" dirty="0"/>
              <a:t>in</a:t>
            </a:r>
            <a:r>
              <a:rPr dirty="0"/>
              <a:t>g</a:t>
            </a:r>
            <a:r>
              <a:rPr spc="-10" dirty="0"/>
              <a:t> </a:t>
            </a:r>
            <a:r>
              <a:rPr spc="-5" dirty="0"/>
              <a:t>o</a:t>
            </a:r>
            <a:r>
              <a:rPr dirty="0"/>
              <a:t>n</a:t>
            </a:r>
            <a:r>
              <a:rPr spc="-5" dirty="0"/>
              <a:t> </a:t>
            </a:r>
            <a:r>
              <a:rPr spc="5" dirty="0"/>
              <a:t>t</a:t>
            </a:r>
            <a:r>
              <a:rPr spc="-5" dirty="0"/>
              <a:t>h</a:t>
            </a:r>
            <a:r>
              <a:rPr dirty="0"/>
              <a:t>e</a:t>
            </a:r>
            <a:r>
              <a:rPr lang="en-US" dirty="0"/>
              <a:t> </a:t>
            </a:r>
            <a:r>
              <a:rPr dirty="0"/>
              <a:t>Screen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8452" y="4370593"/>
            <a:ext cx="106045" cy="6350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800" dirty="0"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1351" y="4383293"/>
            <a:ext cx="2914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Can be complex and </a:t>
            </a:r>
            <a:r>
              <a:rPr sz="1800" spc="-10" dirty="0">
                <a:latin typeface="Arial"/>
                <a:cs typeface="Arial"/>
              </a:rPr>
              <a:t>tedious  Hardware dependent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452" y="5337063"/>
            <a:ext cx="780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Without </a:t>
            </a:r>
            <a:r>
              <a:rPr sz="1800" b="1" spc="-10" dirty="0">
                <a:latin typeface="Arial"/>
                <a:cs typeface="Arial"/>
              </a:rPr>
              <a:t>an </a:t>
            </a:r>
            <a:r>
              <a:rPr sz="1800" b="1" spc="-5" dirty="0">
                <a:latin typeface="Arial"/>
                <a:cs typeface="Arial"/>
              </a:rPr>
              <a:t>OS, all </a:t>
            </a:r>
            <a:r>
              <a:rPr sz="1800" b="1" spc="-10" dirty="0">
                <a:latin typeface="Arial"/>
                <a:cs typeface="Arial"/>
              </a:rPr>
              <a:t>programs </a:t>
            </a:r>
            <a:r>
              <a:rPr sz="1800" b="1" spc="-5" dirty="0">
                <a:latin typeface="Arial"/>
                <a:cs typeface="Arial"/>
              </a:rPr>
              <a:t>need </a:t>
            </a:r>
            <a:r>
              <a:rPr sz="1800" b="1" dirty="0">
                <a:latin typeface="Arial"/>
                <a:cs typeface="Arial"/>
              </a:rPr>
              <a:t>to </a:t>
            </a:r>
            <a:r>
              <a:rPr sz="1800" b="1" spc="-5" dirty="0">
                <a:latin typeface="Arial"/>
                <a:cs typeface="Arial"/>
              </a:rPr>
              <a:t>take </a:t>
            </a:r>
            <a:r>
              <a:rPr sz="1800" b="1" spc="-10" dirty="0">
                <a:latin typeface="Arial"/>
                <a:cs typeface="Arial"/>
              </a:rPr>
              <a:t>care </a:t>
            </a:r>
            <a:r>
              <a:rPr sz="1800" b="1" dirty="0">
                <a:latin typeface="Arial"/>
                <a:cs typeface="Arial"/>
              </a:rPr>
              <a:t>of </a:t>
            </a:r>
            <a:r>
              <a:rPr sz="1800" b="1" spc="-10" dirty="0">
                <a:latin typeface="Arial"/>
                <a:cs typeface="Arial"/>
              </a:rPr>
              <a:t>every </a:t>
            </a:r>
            <a:r>
              <a:rPr sz="1800" b="1" spc="-5" dirty="0">
                <a:latin typeface="Arial"/>
                <a:cs typeface="Arial"/>
              </a:rPr>
              <a:t>nitty gritty</a:t>
            </a:r>
            <a:r>
              <a:rPr sz="1800" b="1" spc="8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detail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83312" y="1102884"/>
            <a:ext cx="1027429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85012" y="1332754"/>
            <a:ext cx="3357879" cy="32550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112" y="2365263"/>
            <a:ext cx="1371600" cy="1023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157" y="973930"/>
            <a:ext cx="1100259" cy="1062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50112" y="1560084"/>
            <a:ext cx="867410" cy="1143000"/>
          </a:xfrm>
          <a:custGeom>
            <a:avLst/>
            <a:gdLst/>
            <a:ahLst/>
            <a:cxnLst/>
            <a:rect l="l" t="t" r="r" b="b"/>
            <a:pathLst>
              <a:path w="867410" h="1143000">
                <a:moveTo>
                  <a:pt x="867410" y="800100"/>
                </a:moveTo>
                <a:lnTo>
                  <a:pt x="378460" y="800100"/>
                </a:lnTo>
                <a:lnTo>
                  <a:pt x="623570" y="1143000"/>
                </a:lnTo>
                <a:lnTo>
                  <a:pt x="867410" y="800100"/>
                </a:lnTo>
                <a:close/>
              </a:path>
              <a:path w="867410" h="1143000">
                <a:moveTo>
                  <a:pt x="378460" y="0"/>
                </a:moveTo>
                <a:lnTo>
                  <a:pt x="0" y="0"/>
                </a:lnTo>
                <a:lnTo>
                  <a:pt x="0" y="341629"/>
                </a:lnTo>
                <a:lnTo>
                  <a:pt x="378460" y="341629"/>
                </a:lnTo>
                <a:lnTo>
                  <a:pt x="402076" y="348029"/>
                </a:lnTo>
                <a:lnTo>
                  <a:pt x="443892" y="395476"/>
                </a:lnTo>
                <a:lnTo>
                  <a:pt x="461168" y="434022"/>
                </a:lnTo>
                <a:lnTo>
                  <a:pt x="475409" y="480784"/>
                </a:lnTo>
                <a:lnTo>
                  <a:pt x="486152" y="534511"/>
                </a:lnTo>
                <a:lnTo>
                  <a:pt x="492936" y="593953"/>
                </a:lnTo>
                <a:lnTo>
                  <a:pt x="495300" y="657860"/>
                </a:lnTo>
                <a:lnTo>
                  <a:pt x="495300" y="800100"/>
                </a:lnTo>
                <a:lnTo>
                  <a:pt x="750570" y="800100"/>
                </a:lnTo>
                <a:lnTo>
                  <a:pt x="750570" y="657860"/>
                </a:lnTo>
                <a:lnTo>
                  <a:pt x="749051" y="597808"/>
                </a:lnTo>
                <a:lnTo>
                  <a:pt x="744582" y="539302"/>
                </a:lnTo>
                <a:lnTo>
                  <a:pt x="737293" y="482570"/>
                </a:lnTo>
                <a:lnTo>
                  <a:pt x="727316" y="427841"/>
                </a:lnTo>
                <a:lnTo>
                  <a:pt x="714780" y="375344"/>
                </a:lnTo>
                <a:lnTo>
                  <a:pt x="699817" y="325308"/>
                </a:lnTo>
                <a:lnTo>
                  <a:pt x="682556" y="277960"/>
                </a:lnTo>
                <a:lnTo>
                  <a:pt x="663129" y="233530"/>
                </a:lnTo>
                <a:lnTo>
                  <a:pt x="641667" y="192246"/>
                </a:lnTo>
                <a:lnTo>
                  <a:pt x="618300" y="154337"/>
                </a:lnTo>
                <a:lnTo>
                  <a:pt x="593158" y="120031"/>
                </a:lnTo>
                <a:lnTo>
                  <a:pt x="566372" y="89558"/>
                </a:lnTo>
                <a:lnTo>
                  <a:pt x="538074" y="63146"/>
                </a:lnTo>
                <a:lnTo>
                  <a:pt x="477461" y="23418"/>
                </a:lnTo>
                <a:lnTo>
                  <a:pt x="412363" y="2678"/>
                </a:lnTo>
                <a:lnTo>
                  <a:pt x="37846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50112" y="1560084"/>
            <a:ext cx="867410" cy="1143000"/>
          </a:xfrm>
          <a:custGeom>
            <a:avLst/>
            <a:gdLst/>
            <a:ahLst/>
            <a:cxnLst/>
            <a:rect l="l" t="t" r="r" b="b"/>
            <a:pathLst>
              <a:path w="867410" h="1143000">
                <a:moveTo>
                  <a:pt x="623570" y="1143000"/>
                </a:moveTo>
                <a:lnTo>
                  <a:pt x="867410" y="800100"/>
                </a:lnTo>
                <a:lnTo>
                  <a:pt x="750570" y="800100"/>
                </a:lnTo>
                <a:lnTo>
                  <a:pt x="750570" y="657860"/>
                </a:lnTo>
                <a:lnTo>
                  <a:pt x="749051" y="597808"/>
                </a:lnTo>
                <a:lnTo>
                  <a:pt x="744582" y="539302"/>
                </a:lnTo>
                <a:lnTo>
                  <a:pt x="737293" y="482570"/>
                </a:lnTo>
                <a:lnTo>
                  <a:pt x="727316" y="427841"/>
                </a:lnTo>
                <a:lnTo>
                  <a:pt x="714780" y="375344"/>
                </a:lnTo>
                <a:lnTo>
                  <a:pt x="699817" y="325308"/>
                </a:lnTo>
                <a:lnTo>
                  <a:pt x="682556" y="277960"/>
                </a:lnTo>
                <a:lnTo>
                  <a:pt x="663129" y="233530"/>
                </a:lnTo>
                <a:lnTo>
                  <a:pt x="641667" y="192246"/>
                </a:lnTo>
                <a:lnTo>
                  <a:pt x="618300" y="154337"/>
                </a:lnTo>
                <a:lnTo>
                  <a:pt x="593158" y="120031"/>
                </a:lnTo>
                <a:lnTo>
                  <a:pt x="566372" y="89558"/>
                </a:lnTo>
                <a:lnTo>
                  <a:pt x="538074" y="63146"/>
                </a:lnTo>
                <a:lnTo>
                  <a:pt x="477461" y="23418"/>
                </a:lnTo>
                <a:lnTo>
                  <a:pt x="412363" y="2678"/>
                </a:lnTo>
                <a:lnTo>
                  <a:pt x="378460" y="0"/>
                </a:lnTo>
                <a:lnTo>
                  <a:pt x="0" y="0"/>
                </a:lnTo>
                <a:lnTo>
                  <a:pt x="0" y="341629"/>
                </a:lnTo>
                <a:lnTo>
                  <a:pt x="378460" y="341629"/>
                </a:lnTo>
                <a:lnTo>
                  <a:pt x="402076" y="348029"/>
                </a:lnTo>
                <a:lnTo>
                  <a:pt x="443892" y="395476"/>
                </a:lnTo>
                <a:lnTo>
                  <a:pt x="461168" y="434022"/>
                </a:lnTo>
                <a:lnTo>
                  <a:pt x="475409" y="480784"/>
                </a:lnTo>
                <a:lnTo>
                  <a:pt x="486152" y="534511"/>
                </a:lnTo>
                <a:lnTo>
                  <a:pt x="492936" y="593953"/>
                </a:lnTo>
                <a:lnTo>
                  <a:pt x="495300" y="657860"/>
                </a:lnTo>
                <a:lnTo>
                  <a:pt x="495300" y="800100"/>
                </a:lnTo>
                <a:lnTo>
                  <a:pt x="378460" y="800100"/>
                </a:lnTo>
                <a:lnTo>
                  <a:pt x="623570" y="11430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7521" y="1560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50112" y="27030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83712" y="1102884"/>
            <a:ext cx="1143000" cy="867410"/>
          </a:xfrm>
          <a:custGeom>
            <a:avLst/>
            <a:gdLst/>
            <a:ahLst/>
            <a:cxnLst/>
            <a:rect l="l" t="t" r="r" b="b"/>
            <a:pathLst>
              <a:path w="1143000" h="867410">
                <a:moveTo>
                  <a:pt x="800100" y="0"/>
                </a:move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7410"/>
                </a:lnTo>
                <a:lnTo>
                  <a:pt x="341629" y="867410"/>
                </a:lnTo>
                <a:lnTo>
                  <a:pt x="341629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964406" y="370839"/>
                </a:lnTo>
                <a:lnTo>
                  <a:pt x="1143000" y="243839"/>
                </a:lnTo>
                <a:lnTo>
                  <a:pt x="800100" y="0"/>
                </a:lnTo>
                <a:close/>
              </a:path>
              <a:path w="1143000" h="867410">
                <a:moveTo>
                  <a:pt x="964406" y="370839"/>
                </a:moveTo>
                <a:lnTo>
                  <a:pt x="800100" y="370839"/>
                </a:lnTo>
                <a:lnTo>
                  <a:pt x="800100" y="487679"/>
                </a:lnTo>
                <a:lnTo>
                  <a:pt x="964406" y="3708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83712" y="1102884"/>
            <a:ext cx="1143000" cy="867410"/>
          </a:xfrm>
          <a:custGeom>
            <a:avLst/>
            <a:gdLst/>
            <a:ahLst/>
            <a:cxnLst/>
            <a:rect l="l" t="t" r="r" b="b"/>
            <a:pathLst>
              <a:path w="1143000" h="867410">
                <a:moveTo>
                  <a:pt x="1143000" y="243839"/>
                </a:moveTo>
                <a:lnTo>
                  <a:pt x="800100" y="0"/>
                </a:ln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7410"/>
                </a:lnTo>
                <a:lnTo>
                  <a:pt x="341629" y="867410"/>
                </a:lnTo>
                <a:lnTo>
                  <a:pt x="341629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800100" y="370839"/>
                </a:lnTo>
                <a:lnTo>
                  <a:pt x="800100" y="487679"/>
                </a:lnTo>
                <a:lnTo>
                  <a:pt x="114300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83712" y="11028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26712" y="19702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46182" y="2584974"/>
            <a:ext cx="5534660" cy="1380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018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Processor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Processor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051300">
              <a:lnSpc>
                <a:spcPct val="100000"/>
              </a:lnSpc>
              <a:spcBef>
                <a:spcPts val="70"/>
              </a:spcBef>
            </a:pPr>
            <a:r>
              <a:rPr sz="1800" spc="-10" dirty="0">
                <a:latin typeface="Arial"/>
                <a:cs typeface="Arial"/>
              </a:rPr>
              <a:t>Graphics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Card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24831" y="1989343"/>
            <a:ext cx="78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itor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53622" y="1213374"/>
            <a:ext cx="10598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“Hello</a:t>
            </a:r>
            <a:r>
              <a:rPr sz="14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0000"/>
                </a:solidFill>
                <a:latin typeface="Arial"/>
                <a:cs typeface="Arial"/>
              </a:rPr>
              <a:t>World”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66062" y="1137174"/>
            <a:ext cx="12134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“Hello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World”</a:t>
            </a:r>
            <a:r>
              <a:rPr sz="14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+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66062" y="1349263"/>
            <a:ext cx="14719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coordinates, </a:t>
            </a:r>
            <a:r>
              <a:rPr sz="1400" spc="-20" dirty="0">
                <a:solidFill>
                  <a:srgbClr val="FF0000"/>
                </a:solidFill>
                <a:latin typeface="Arial"/>
                <a:cs typeface="Arial"/>
              </a:rPr>
              <a:t>color,  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depth,</a:t>
            </a: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etc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13681" y="1686873"/>
            <a:ext cx="2915009" cy="32384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50512" y="1215185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3712" y="1596185"/>
            <a:ext cx="1143000" cy="867410"/>
          </a:xfrm>
          <a:custGeom>
            <a:avLst/>
            <a:gdLst/>
            <a:ahLst/>
            <a:cxnLst/>
            <a:rect l="l" t="t" r="r" b="b"/>
            <a:pathLst>
              <a:path w="1143000" h="867410">
                <a:moveTo>
                  <a:pt x="800100" y="0"/>
                </a:move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7410"/>
                </a:lnTo>
                <a:lnTo>
                  <a:pt x="341629" y="867410"/>
                </a:lnTo>
                <a:lnTo>
                  <a:pt x="341629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964406" y="370839"/>
                </a:lnTo>
                <a:lnTo>
                  <a:pt x="1143000" y="243839"/>
                </a:lnTo>
                <a:lnTo>
                  <a:pt x="800100" y="0"/>
                </a:lnTo>
                <a:close/>
              </a:path>
              <a:path w="1143000" h="867410">
                <a:moveTo>
                  <a:pt x="964406" y="370839"/>
                </a:moveTo>
                <a:lnTo>
                  <a:pt x="800100" y="370839"/>
                </a:lnTo>
                <a:lnTo>
                  <a:pt x="800100" y="487679"/>
                </a:lnTo>
                <a:lnTo>
                  <a:pt x="964406" y="370839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83712" y="1596185"/>
            <a:ext cx="1143000" cy="867410"/>
          </a:xfrm>
          <a:custGeom>
            <a:avLst/>
            <a:gdLst/>
            <a:ahLst/>
            <a:cxnLst/>
            <a:rect l="l" t="t" r="r" b="b"/>
            <a:pathLst>
              <a:path w="1143000" h="867410">
                <a:moveTo>
                  <a:pt x="1143000" y="243839"/>
                </a:moveTo>
                <a:lnTo>
                  <a:pt x="800100" y="0"/>
                </a:lnTo>
                <a:lnTo>
                  <a:pt x="800100" y="116839"/>
                </a:lnTo>
                <a:lnTo>
                  <a:pt x="657860" y="116839"/>
                </a:lnTo>
                <a:lnTo>
                  <a:pt x="597997" y="118358"/>
                </a:lnTo>
                <a:lnTo>
                  <a:pt x="539636" y="122825"/>
                </a:lnTo>
                <a:lnTo>
                  <a:pt x="483011" y="130110"/>
                </a:lnTo>
                <a:lnTo>
                  <a:pt x="428354" y="140079"/>
                </a:lnTo>
                <a:lnTo>
                  <a:pt x="375896" y="152602"/>
                </a:lnTo>
                <a:lnTo>
                  <a:pt x="325872" y="167545"/>
                </a:lnTo>
                <a:lnTo>
                  <a:pt x="278513" y="184778"/>
                </a:lnTo>
                <a:lnTo>
                  <a:pt x="234052" y="204168"/>
                </a:lnTo>
                <a:lnTo>
                  <a:pt x="192722" y="225583"/>
                </a:lnTo>
                <a:lnTo>
                  <a:pt x="154755" y="248892"/>
                </a:lnTo>
                <a:lnTo>
                  <a:pt x="120383" y="273961"/>
                </a:lnTo>
                <a:lnTo>
                  <a:pt x="89840" y="300660"/>
                </a:lnTo>
                <a:lnTo>
                  <a:pt x="63358" y="328857"/>
                </a:lnTo>
                <a:lnTo>
                  <a:pt x="23506" y="389213"/>
                </a:lnTo>
                <a:lnTo>
                  <a:pt x="2689" y="453976"/>
                </a:lnTo>
                <a:lnTo>
                  <a:pt x="0" y="487679"/>
                </a:lnTo>
                <a:lnTo>
                  <a:pt x="0" y="867410"/>
                </a:lnTo>
                <a:lnTo>
                  <a:pt x="341629" y="867410"/>
                </a:lnTo>
                <a:lnTo>
                  <a:pt x="341629" y="487679"/>
                </a:lnTo>
                <a:lnTo>
                  <a:pt x="348081" y="464063"/>
                </a:lnTo>
                <a:lnTo>
                  <a:pt x="395810" y="422247"/>
                </a:lnTo>
                <a:lnTo>
                  <a:pt x="434498" y="404971"/>
                </a:lnTo>
                <a:lnTo>
                  <a:pt x="481342" y="390730"/>
                </a:lnTo>
                <a:lnTo>
                  <a:pt x="535047" y="379987"/>
                </a:lnTo>
                <a:lnTo>
                  <a:pt x="594317" y="373203"/>
                </a:lnTo>
                <a:lnTo>
                  <a:pt x="657860" y="370839"/>
                </a:lnTo>
                <a:lnTo>
                  <a:pt x="800100" y="370839"/>
                </a:lnTo>
                <a:lnTo>
                  <a:pt x="800100" y="487679"/>
                </a:lnTo>
                <a:lnTo>
                  <a:pt x="1143000" y="243839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62842" y="315133"/>
            <a:ext cx="69821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2610" marR="5080" indent="-1819910">
              <a:lnSpc>
                <a:spcPct val="100000"/>
              </a:lnSpc>
              <a:spcBef>
                <a:spcPts val="100"/>
              </a:spcBef>
              <a:tabLst>
                <a:tab pos="2379980" algn="l"/>
              </a:tabLst>
            </a:pPr>
            <a:r>
              <a:rPr sz="2800" spc="-5" dirty="0"/>
              <a:t>Operating</a:t>
            </a:r>
            <a:r>
              <a:rPr lang="en-US" sz="2800" spc="-5" dirty="0"/>
              <a:t> </a:t>
            </a:r>
            <a:r>
              <a:rPr sz="2800" spc="-5" dirty="0"/>
              <a:t>Systems</a:t>
            </a:r>
            <a:r>
              <a:rPr sz="2800" spc="-60" dirty="0"/>
              <a:t> </a:t>
            </a:r>
            <a:r>
              <a:rPr sz="2800" spc="-5" dirty="0"/>
              <a:t>Provide Abstraction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728452" y="4438444"/>
            <a:ext cx="9969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2931" y="4449875"/>
            <a:ext cx="4033520" cy="508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b="1" spc="5" dirty="0">
                <a:latin typeface="Arial"/>
                <a:cs typeface="Arial"/>
              </a:rPr>
              <a:t>Easy </a:t>
            </a:r>
            <a:r>
              <a:rPr sz="1650" b="1" dirty="0">
                <a:latin typeface="Arial"/>
                <a:cs typeface="Arial"/>
              </a:rPr>
              <a:t>to </a:t>
            </a:r>
            <a:r>
              <a:rPr sz="1650" b="1" spc="5" dirty="0">
                <a:latin typeface="Arial"/>
                <a:cs typeface="Arial"/>
              </a:rPr>
              <a:t>program</a:t>
            </a:r>
            <a:r>
              <a:rPr sz="1650" b="1" spc="3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apps</a:t>
            </a:r>
            <a:endParaRPr sz="16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  <a:tabLst>
                <a:tab pos="343535" algn="l"/>
              </a:tabLst>
            </a:pPr>
            <a:r>
              <a:rPr sz="2250" spc="-15" baseline="1851" dirty="0">
                <a:latin typeface="Arial"/>
                <a:cs typeface="Arial"/>
              </a:rPr>
              <a:t>–	</a:t>
            </a:r>
            <a:r>
              <a:rPr sz="1500" spc="-10" dirty="0">
                <a:latin typeface="Arial"/>
                <a:cs typeface="Arial"/>
              </a:rPr>
              <a:t>No </a:t>
            </a:r>
            <a:r>
              <a:rPr sz="1500" dirty="0">
                <a:latin typeface="Arial"/>
                <a:cs typeface="Arial"/>
              </a:rPr>
              <a:t>more </a:t>
            </a:r>
            <a:r>
              <a:rPr sz="1500" spc="-5" dirty="0">
                <a:latin typeface="Arial"/>
                <a:cs typeface="Arial"/>
              </a:rPr>
              <a:t>nitty gritty </a:t>
            </a:r>
            <a:r>
              <a:rPr sz="1500" dirty="0">
                <a:latin typeface="Arial"/>
                <a:cs typeface="Arial"/>
              </a:rPr>
              <a:t>details </a:t>
            </a:r>
            <a:r>
              <a:rPr sz="1500" spc="-5" dirty="0">
                <a:latin typeface="Arial"/>
                <a:cs typeface="Arial"/>
              </a:rPr>
              <a:t>for</a:t>
            </a:r>
            <a:r>
              <a:rPr sz="1500" spc="7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programmers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8452" y="4924855"/>
            <a:ext cx="9969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2931" y="4936285"/>
            <a:ext cx="3397250" cy="508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b="1" dirty="0">
                <a:latin typeface="Arial"/>
                <a:cs typeface="Arial"/>
              </a:rPr>
              <a:t>Reusable functionality</a:t>
            </a:r>
            <a:endParaRPr sz="16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  <a:tabLst>
                <a:tab pos="343535" algn="l"/>
              </a:tabLst>
            </a:pPr>
            <a:r>
              <a:rPr sz="2250" spc="-15" baseline="1851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Apps can </a:t>
            </a:r>
            <a:r>
              <a:rPr sz="1500" dirty="0">
                <a:latin typeface="Arial"/>
                <a:cs typeface="Arial"/>
              </a:rPr>
              <a:t>reuse </a:t>
            </a:r>
            <a:r>
              <a:rPr sz="1500" spc="-5" dirty="0">
                <a:latin typeface="Arial"/>
                <a:cs typeface="Arial"/>
              </a:rPr>
              <a:t>the OS</a:t>
            </a:r>
            <a:r>
              <a:rPr sz="1500" spc="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functionality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8452" y="5411264"/>
            <a:ext cx="99695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Arial"/>
                <a:cs typeface="Arial"/>
              </a:rPr>
              <a:t>•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2931" y="5422694"/>
            <a:ext cx="7169150" cy="508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b="1" spc="5" dirty="0">
                <a:latin typeface="Arial"/>
                <a:cs typeface="Arial"/>
              </a:rPr>
              <a:t>Portable</a:t>
            </a:r>
            <a:endParaRPr sz="1650">
              <a:latin typeface="Arial"/>
              <a:cs typeface="Arial"/>
            </a:endParaRPr>
          </a:p>
          <a:p>
            <a:pPr marL="107950">
              <a:lnSpc>
                <a:spcPct val="100000"/>
              </a:lnSpc>
              <a:spcBef>
                <a:spcPts val="10"/>
              </a:spcBef>
              <a:tabLst>
                <a:tab pos="343535" algn="l"/>
              </a:tabLst>
            </a:pPr>
            <a:r>
              <a:rPr sz="2250" spc="-15" baseline="3703" dirty="0">
                <a:latin typeface="Arial"/>
                <a:cs typeface="Arial"/>
              </a:rPr>
              <a:t>–	</a:t>
            </a:r>
            <a:r>
              <a:rPr sz="1500" spc="-5" dirty="0">
                <a:latin typeface="Arial"/>
                <a:cs typeface="Arial"/>
              </a:rPr>
              <a:t>OS </a:t>
            </a:r>
            <a:r>
              <a:rPr sz="1500" dirty="0">
                <a:latin typeface="Arial"/>
                <a:cs typeface="Arial"/>
              </a:rPr>
              <a:t>interfaces </a:t>
            </a:r>
            <a:r>
              <a:rPr sz="1500" spc="-5" dirty="0">
                <a:latin typeface="Arial"/>
                <a:cs typeface="Arial"/>
              </a:rPr>
              <a:t>are </a:t>
            </a:r>
            <a:r>
              <a:rPr sz="1500" dirty="0">
                <a:latin typeface="Arial"/>
                <a:cs typeface="Arial"/>
              </a:rPr>
              <a:t>consistent. </a:t>
            </a:r>
            <a:r>
              <a:rPr sz="1500" spc="-10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app does </a:t>
            </a:r>
            <a:r>
              <a:rPr sz="1500" spc="-5" dirty="0">
                <a:latin typeface="Arial"/>
                <a:cs typeface="Arial"/>
              </a:rPr>
              <a:t>not </a:t>
            </a:r>
            <a:r>
              <a:rPr sz="1500" dirty="0">
                <a:latin typeface="Arial"/>
                <a:cs typeface="Arial"/>
              </a:rPr>
              <a:t>change </a:t>
            </a:r>
            <a:r>
              <a:rPr sz="1500" spc="-5" dirty="0">
                <a:latin typeface="Arial"/>
                <a:cs typeface="Arial"/>
              </a:rPr>
              <a:t>when </a:t>
            </a:r>
            <a:r>
              <a:rPr sz="1500" dirty="0">
                <a:latin typeface="Arial"/>
                <a:cs typeface="Arial"/>
              </a:rPr>
              <a:t>hardware</a:t>
            </a:r>
            <a:r>
              <a:rPr sz="1500" spc="105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changes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0712" y="3272585"/>
            <a:ext cx="2743200" cy="990600"/>
          </a:xfrm>
          <a:prstGeom prst="rect">
            <a:avLst/>
          </a:prstGeom>
          <a:solidFill>
            <a:srgbClr val="BADFE2"/>
          </a:solidFill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572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Operating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773912" y="3272585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914400" y="0"/>
                </a:moveTo>
                <a:lnTo>
                  <a:pt x="9144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914400" y="228600"/>
                </a:lnTo>
                <a:lnTo>
                  <a:pt x="914400" y="304800"/>
                </a:lnTo>
                <a:lnTo>
                  <a:pt x="1219200" y="152400"/>
                </a:lnTo>
                <a:lnTo>
                  <a:pt x="9144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73912" y="3272585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76200"/>
                </a:moveTo>
                <a:lnTo>
                  <a:pt x="914400" y="76200"/>
                </a:lnTo>
                <a:lnTo>
                  <a:pt x="914400" y="0"/>
                </a:lnTo>
                <a:lnTo>
                  <a:pt x="1219200" y="152400"/>
                </a:lnTo>
                <a:lnTo>
                  <a:pt x="914400" y="304800"/>
                </a:lnTo>
                <a:lnTo>
                  <a:pt x="9144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72441" y="2205785"/>
            <a:ext cx="306070" cy="1066800"/>
          </a:xfrm>
          <a:custGeom>
            <a:avLst/>
            <a:gdLst/>
            <a:ahLst/>
            <a:cxnLst/>
            <a:rect l="l" t="t" r="r" b="b"/>
            <a:pathLst>
              <a:path w="306069" h="1066800">
                <a:moveTo>
                  <a:pt x="306069" y="800100"/>
                </a:moveTo>
                <a:lnTo>
                  <a:pt x="0" y="800100"/>
                </a:lnTo>
                <a:lnTo>
                  <a:pt x="153669" y="1066800"/>
                </a:lnTo>
                <a:lnTo>
                  <a:pt x="306069" y="800100"/>
                </a:lnTo>
                <a:close/>
              </a:path>
              <a:path w="306069" h="1066800">
                <a:moveTo>
                  <a:pt x="229869" y="0"/>
                </a:moveTo>
                <a:lnTo>
                  <a:pt x="76200" y="0"/>
                </a:lnTo>
                <a:lnTo>
                  <a:pt x="76200" y="800100"/>
                </a:lnTo>
                <a:lnTo>
                  <a:pt x="229869" y="800100"/>
                </a:lnTo>
                <a:lnTo>
                  <a:pt x="229869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172441" y="2205785"/>
            <a:ext cx="306070" cy="1066800"/>
          </a:xfrm>
          <a:custGeom>
            <a:avLst/>
            <a:gdLst/>
            <a:ahLst/>
            <a:cxnLst/>
            <a:rect l="l" t="t" r="r" b="b"/>
            <a:pathLst>
              <a:path w="306069" h="1066800">
                <a:moveTo>
                  <a:pt x="229869" y="0"/>
                </a:moveTo>
                <a:lnTo>
                  <a:pt x="229869" y="800100"/>
                </a:lnTo>
                <a:lnTo>
                  <a:pt x="306069" y="800100"/>
                </a:lnTo>
                <a:lnTo>
                  <a:pt x="153669" y="1066800"/>
                </a:lnTo>
                <a:lnTo>
                  <a:pt x="0" y="800100"/>
                </a:lnTo>
                <a:lnTo>
                  <a:pt x="76200" y="800100"/>
                </a:lnTo>
                <a:lnTo>
                  <a:pt x="76200" y="0"/>
                </a:lnTo>
                <a:lnTo>
                  <a:pt x="229869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6912" y="1824785"/>
            <a:ext cx="279019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1831" y="1819705"/>
            <a:ext cx="2800350" cy="391160"/>
          </a:xfrm>
          <a:custGeom>
            <a:avLst/>
            <a:gdLst/>
            <a:ahLst/>
            <a:cxnLst/>
            <a:rect l="l" t="t" r="r" b="b"/>
            <a:pathLst>
              <a:path w="2800350" h="391160">
                <a:moveTo>
                  <a:pt x="0" y="0"/>
                </a:moveTo>
                <a:lnTo>
                  <a:pt x="2800350" y="0"/>
                </a:lnTo>
                <a:lnTo>
                  <a:pt x="2800350" y="391159"/>
                </a:lnTo>
                <a:lnTo>
                  <a:pt x="0" y="391159"/>
                </a:lnTo>
                <a:lnTo>
                  <a:pt x="0" y="0"/>
                </a:lnTo>
                <a:close/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73792" y="1492044"/>
            <a:ext cx="1918335" cy="147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885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App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5080" indent="76327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system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call  (write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STDOUT)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50112" y="3611675"/>
            <a:ext cx="723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Dev</a:t>
            </a:r>
            <a:r>
              <a:rPr sz="1800" spc="-10" dirty="0">
                <a:latin typeface="Arial"/>
                <a:cs typeface="Arial"/>
              </a:rPr>
              <a:t>i</a:t>
            </a:r>
            <a:r>
              <a:rPr sz="1800" dirty="0">
                <a:latin typeface="Arial"/>
                <a:cs typeface="Arial"/>
              </a:rPr>
              <a:t>ce  </a:t>
            </a:r>
            <a:r>
              <a:rPr sz="1800" spc="-10" dirty="0">
                <a:latin typeface="Arial"/>
                <a:cs typeface="Arial"/>
              </a:rPr>
              <a:t>driver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3469" y="303509"/>
            <a:ext cx="69494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19580" algn="l"/>
              </a:tabLst>
            </a:pPr>
            <a:r>
              <a:rPr spc="-5" dirty="0"/>
              <a:t>OS</a:t>
            </a:r>
            <a:r>
              <a:rPr dirty="0"/>
              <a:t> </a:t>
            </a:r>
            <a:r>
              <a:rPr spc="-5" dirty="0"/>
              <a:t>as</a:t>
            </a:r>
            <a:r>
              <a:rPr lang="en-US" spc="-5" dirty="0"/>
              <a:t> </a:t>
            </a:r>
            <a:r>
              <a:rPr dirty="0"/>
              <a:t>a </a:t>
            </a:r>
            <a:r>
              <a:rPr spc="-5" dirty="0"/>
              <a:t>Resource</a:t>
            </a:r>
            <a:r>
              <a:rPr spc="-80" dirty="0"/>
              <a:t> </a:t>
            </a:r>
            <a:r>
              <a:rPr spc="-5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0735"/>
            <a:ext cx="653795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Multiple </a:t>
            </a:r>
            <a:r>
              <a:rPr sz="3200" dirty="0">
                <a:latin typeface="Arial"/>
                <a:cs typeface="Arial"/>
              </a:rPr>
              <a:t>apps but </a:t>
            </a:r>
            <a:r>
              <a:rPr sz="3200" spc="-5" dirty="0">
                <a:latin typeface="Arial"/>
                <a:cs typeface="Arial"/>
              </a:rPr>
              <a:t>limited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hardware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3653576"/>
            <a:ext cx="7696200" cy="1066800"/>
          </a:xfrm>
          <a:prstGeom prst="rect">
            <a:avLst/>
          </a:prstGeom>
          <a:solidFill>
            <a:srgbClr val="BADFE2"/>
          </a:solidFill>
          <a:ln w="9344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Operating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796576"/>
            <a:ext cx="1071196" cy="15877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3200" y="2203236"/>
            <a:ext cx="1823067" cy="11671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2433105"/>
            <a:ext cx="1264920" cy="991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62200" y="2660436"/>
            <a:ext cx="1524000" cy="627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2127036"/>
            <a:ext cx="1600200" cy="11112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714" y="2746796"/>
            <a:ext cx="281305" cy="544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Ap</a:t>
            </a:r>
            <a:r>
              <a:rPr sz="1800" spc="-15" dirty="0">
                <a:latin typeface="Arial"/>
                <a:cs typeface="Arial"/>
              </a:rPr>
              <a:t>p</a:t>
            </a:r>
            <a:r>
              <a:rPr sz="1800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159" y="6009426"/>
            <a:ext cx="1763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few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processors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5880" y="112822"/>
            <a:ext cx="6485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OS as Resource</a:t>
            </a:r>
            <a:r>
              <a:rPr spc="-75" dirty="0"/>
              <a:t> </a:t>
            </a:r>
            <a:r>
              <a:rPr spc="-5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50741"/>
            <a:ext cx="7929880" cy="35725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0499"/>
              </a:lnSpc>
              <a:spcBef>
                <a:spcPts val="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OS must manage </a:t>
            </a:r>
            <a:r>
              <a:rPr sz="3200" spc="-5" dirty="0">
                <a:latin typeface="Arial"/>
                <a:cs typeface="Arial"/>
              </a:rPr>
              <a:t>CPU, </a:t>
            </a:r>
            <a:r>
              <a:rPr sz="3200" spc="-35" dirty="0">
                <a:latin typeface="Arial"/>
                <a:cs typeface="Arial"/>
              </a:rPr>
              <a:t>memory, </a:t>
            </a:r>
            <a:r>
              <a:rPr sz="3200" spc="-5" dirty="0">
                <a:latin typeface="Arial"/>
                <a:cs typeface="Arial"/>
              </a:rPr>
              <a:t>network,  disk </a:t>
            </a:r>
            <a:r>
              <a:rPr sz="3200" dirty="0">
                <a:latin typeface="Arial"/>
                <a:cs typeface="Arial"/>
              </a:rPr>
              <a:t>etc…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Resource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management</a:t>
            </a: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allows multiple apps </a:t>
            </a:r>
            <a:r>
              <a:rPr sz="2800" dirty="0">
                <a:latin typeface="Arial"/>
                <a:cs typeface="Arial"/>
              </a:rPr>
              <a:t>to share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resources</a:t>
            </a:r>
            <a:endParaRPr sz="2800" dirty="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protects apps from each</a:t>
            </a:r>
            <a:r>
              <a:rPr sz="2800" dirty="0">
                <a:latin typeface="Arial"/>
                <a:cs typeface="Arial"/>
              </a:rPr>
              <a:t> other</a:t>
            </a:r>
          </a:p>
          <a:p>
            <a:pPr marL="755650" marR="233045" lvl="1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sz="2800" spc="-5" dirty="0">
                <a:latin typeface="Arial"/>
                <a:cs typeface="Arial"/>
              </a:rPr>
              <a:t>Improves performance by </a:t>
            </a:r>
            <a:r>
              <a:rPr sz="2800" spc="-10" dirty="0">
                <a:latin typeface="Arial"/>
                <a:cs typeface="Arial"/>
              </a:rPr>
              <a:t>efficient </a:t>
            </a:r>
            <a:r>
              <a:rPr sz="2800" spc="-5" dirty="0">
                <a:latin typeface="Arial"/>
                <a:cs typeface="Arial"/>
              </a:rPr>
              <a:t>utilization  of resources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E69E77BD-F295-4D5C-88FB-9C1F0C2DF6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126413" cy="576262"/>
          </a:xfrm>
        </p:spPr>
        <p:txBody>
          <a:bodyPr/>
          <a:lstStyle/>
          <a:p>
            <a:r>
              <a:rPr lang="en-US" altLang="en-US" dirty="0"/>
              <a:t>What Operating Systems Do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CFEE02D0-0B66-42F3-A811-C29D1CE4B68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746125" y="1120775"/>
            <a:ext cx="7940675" cy="4530725"/>
          </a:xfrm>
        </p:spPr>
        <p:txBody>
          <a:bodyPr/>
          <a:lstStyle/>
          <a:p>
            <a:r>
              <a:rPr lang="en-US" altLang="en-US" dirty="0"/>
              <a:t>Depends on the point of view</a:t>
            </a:r>
          </a:p>
          <a:p>
            <a:r>
              <a:rPr lang="en-US" altLang="en-US" dirty="0"/>
              <a:t>Users want convenience,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ease of use </a:t>
            </a:r>
            <a:r>
              <a:rPr lang="en-US" altLang="en-US" dirty="0"/>
              <a:t>and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good performance </a:t>
            </a:r>
          </a:p>
          <a:p>
            <a:pPr lvl="1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care about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resource utilization</a:t>
            </a:r>
          </a:p>
          <a:p>
            <a:r>
              <a:rPr lang="en-US" altLang="en-US" dirty="0"/>
              <a:t>But shared computer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mainframe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minicomputer</a:t>
            </a:r>
            <a:r>
              <a:rPr lang="en-US" altLang="en-US" dirty="0"/>
              <a:t> must keep all users happy</a:t>
            </a:r>
          </a:p>
          <a:p>
            <a:pPr lvl="1"/>
            <a:r>
              <a:rPr lang="en-US" altLang="en-US" dirty="0"/>
              <a:t>Operating system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resource allocator </a:t>
            </a:r>
            <a:r>
              <a:rPr lang="en-US" altLang="en-US" dirty="0"/>
              <a:t>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 program </a:t>
            </a:r>
            <a:r>
              <a:rPr lang="en-US" altLang="en-US" dirty="0"/>
              <a:t>making efficient use of HW and managing execution of user programs</a:t>
            </a:r>
          </a:p>
          <a:p>
            <a:r>
              <a:rPr lang="en-US" altLang="en-US" dirty="0"/>
              <a:t>Users of dedicate systems such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workstations</a:t>
            </a:r>
            <a:r>
              <a:rPr lang="en-US" altLang="en-US" dirty="0"/>
              <a:t> have dedicated resources but frequently use shared resources from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servers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Mobile devices like smartphones and tables are resource poor,  optimized for usability and battery life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Mobile user interfaces such as touch screens, voice recognition</a:t>
            </a:r>
          </a:p>
          <a:p>
            <a:r>
              <a:rPr lang="en-US" altLang="en-US" dirty="0">
                <a:solidFill>
                  <a:srgbClr val="000000"/>
                </a:solidFill>
              </a:rPr>
              <a:t>Some computers have little or no user interface, such as embedded computers in devices and automobiles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Run primarily without user intervention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CEB20E3-5741-425B-8E23-5A7CB7B0B6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6338" y="195263"/>
            <a:ext cx="7342187" cy="576262"/>
          </a:xfrm>
        </p:spPr>
        <p:txBody>
          <a:bodyPr/>
          <a:lstStyle/>
          <a:p>
            <a:pPr eaLnBrk="1" hangingPunct="1"/>
            <a:r>
              <a:rPr lang="en-US" altLang="en-US"/>
              <a:t>Defining Operating Systems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BA616C95-31EB-4384-984E-E8D92B883E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028700"/>
            <a:ext cx="7441293" cy="4196443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Term OS covers many roles</a:t>
            </a:r>
          </a:p>
          <a:p>
            <a:pPr lvl="1"/>
            <a:r>
              <a:rPr lang="en-US" altLang="en-US" dirty="0"/>
              <a:t>Because of myriad designs and uses of OSes</a:t>
            </a:r>
          </a:p>
          <a:p>
            <a:pPr lvl="1"/>
            <a:r>
              <a:rPr lang="en-US" altLang="en-US" dirty="0"/>
              <a:t>Present in toasters through ships, spacecraft, game machines, TVs and industrial control systems</a:t>
            </a:r>
          </a:p>
          <a:p>
            <a:pPr lvl="1"/>
            <a:r>
              <a:rPr lang="en-US" altLang="en-US" dirty="0"/>
              <a:t>Born when fixed use computers for military became more general purpose and needed resource management and program control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ED09A12-D842-4736-945B-046894987E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33463" y="198438"/>
            <a:ext cx="75326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Operating Sy</a:t>
            </a:r>
            <a:r>
              <a:rPr kumimoji="1" lang="en-US" altLang="en-US" dirty="0"/>
              <a:t>st</a:t>
            </a:r>
            <a:r>
              <a:rPr lang="en-US" altLang="en-US" dirty="0"/>
              <a:t>em Definition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BF6D041-5778-4E18-B7CE-FFE8B9C424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4225" y="1247775"/>
            <a:ext cx="7989661" cy="4728482"/>
          </a:xfrm>
        </p:spPr>
        <p:txBody>
          <a:bodyPr/>
          <a:lstStyle/>
          <a:p>
            <a:r>
              <a:rPr lang="en-US" altLang="en-US" dirty="0"/>
              <a:t>No universally accepted definition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Everything a vendor ships when you order an operating system</a:t>
            </a:r>
            <a:r>
              <a:rPr lang="ja-JP" altLang="en-US" dirty="0"/>
              <a:t>”</a:t>
            </a:r>
            <a:r>
              <a:rPr lang="en-US" altLang="ja-JP" dirty="0"/>
              <a:t> is a good approximation</a:t>
            </a:r>
          </a:p>
          <a:p>
            <a:pPr lvl="1"/>
            <a:r>
              <a:rPr lang="en-US" altLang="en-US" dirty="0"/>
              <a:t>But varies wildly</a:t>
            </a:r>
          </a:p>
          <a:p>
            <a:r>
              <a:rPr lang="ja-JP" altLang="en-US" dirty="0"/>
              <a:t>“</a:t>
            </a:r>
            <a:r>
              <a:rPr lang="en-US" altLang="ja-JP" dirty="0"/>
              <a:t>The one program running at all times on the computer</a:t>
            </a:r>
            <a:r>
              <a:rPr lang="ja-JP" altLang="en-US" dirty="0"/>
              <a:t>”</a:t>
            </a:r>
            <a:r>
              <a:rPr lang="en-US" altLang="ja-JP" dirty="0"/>
              <a:t> is the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kernel, </a:t>
            </a:r>
            <a:r>
              <a:rPr lang="en-US" altLang="ja-JP" dirty="0"/>
              <a:t>part of the operating system</a:t>
            </a:r>
          </a:p>
          <a:p>
            <a:r>
              <a:rPr lang="en-US" altLang="ja-JP" dirty="0"/>
              <a:t>Everything else is either</a:t>
            </a:r>
          </a:p>
          <a:p>
            <a:pPr lvl="1"/>
            <a:r>
              <a:rPr lang="en-US" altLang="ja-JP" dirty="0"/>
              <a:t>A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system program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(ships with the operating system, but not part of the kernel) , or</a:t>
            </a:r>
          </a:p>
          <a:p>
            <a:pPr lvl="1"/>
            <a:r>
              <a:rPr lang="en-US" altLang="ja-JP" dirty="0"/>
              <a:t>An </a:t>
            </a:r>
            <a:r>
              <a:rPr lang="en-US" altLang="ja-JP" b="1" i="1" dirty="0">
                <a:solidFill>
                  <a:srgbClr val="006699"/>
                </a:solidFill>
                <a:latin typeface="+mj-lt"/>
              </a:rPr>
              <a:t>application program</a:t>
            </a:r>
            <a:r>
              <a:rPr lang="en-US" altLang="ja-JP" dirty="0"/>
              <a:t>, all programs not associated with the operating system</a:t>
            </a:r>
          </a:p>
          <a:p>
            <a:r>
              <a:rPr lang="en-US" altLang="en-US" dirty="0"/>
              <a:t>Today’s OSes for general purpose and mobile computing also include </a:t>
            </a:r>
            <a:r>
              <a:rPr lang="en-US" altLang="en-US" b="1" i="1" dirty="0">
                <a:solidFill>
                  <a:srgbClr val="006699"/>
                </a:solidFill>
                <a:latin typeface="+mj-lt"/>
              </a:rPr>
              <a:t>middleware</a:t>
            </a:r>
            <a:r>
              <a:rPr lang="en-US" altLang="en-US" dirty="0"/>
              <a:t> – a set of software frameworks that provide addition services to application developers such as databases, multimedia, graphics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2897302"/>
            <a:ext cx="8813800" cy="1063396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en-US" sz="3200" b="1" dirty="0">
                <a:solidFill>
                  <a:srgbClr val="006699"/>
                </a:solidFill>
                <a:latin typeface="+mj-lt"/>
              </a:rPr>
              <a:t>Overview of Computer System Structure </a:t>
            </a:r>
          </a:p>
        </p:txBody>
      </p:sp>
    </p:spTree>
    <p:extLst>
      <p:ext uri="{BB962C8B-B14F-4D97-AF65-F5344CB8AC3E}">
        <p14:creationId xmlns:p14="http://schemas.microsoft.com/office/powerpoint/2010/main" val="81815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776E12C-0A8F-49FF-8988-D53352F14B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3200"/>
            <a:ext cx="8034338" cy="576263"/>
          </a:xfrm>
        </p:spPr>
        <p:txBody>
          <a:bodyPr/>
          <a:lstStyle/>
          <a:p>
            <a:pPr eaLnBrk="1" hangingPunct="1"/>
            <a:r>
              <a:rPr lang="en-US" altLang="en-US"/>
              <a:t>Chapter 1: 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02EA22-F1BB-4F36-8EAD-4A3CBBBFD9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What Operating Systems Do</a:t>
            </a:r>
          </a:p>
          <a:p>
            <a:r>
              <a:rPr lang="en-US" altLang="en-US" dirty="0"/>
              <a:t>Computer-System Organization</a:t>
            </a:r>
          </a:p>
          <a:p>
            <a:r>
              <a:rPr lang="en-US" altLang="en-US" dirty="0"/>
              <a:t>Computer-System Architecture</a:t>
            </a:r>
          </a:p>
          <a:p>
            <a:r>
              <a:rPr lang="en-US" altLang="en-US" dirty="0"/>
              <a:t>Operating-System Operations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0E04BB2-CAE4-47E7-A8ED-B827B1313F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8363" y="214313"/>
            <a:ext cx="7639050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Organization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3E9582F-73D2-4BB5-8C85-155733606EC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74700" y="1233488"/>
            <a:ext cx="7639050" cy="4530725"/>
          </a:xfrm>
        </p:spPr>
        <p:txBody>
          <a:bodyPr/>
          <a:lstStyle/>
          <a:p>
            <a:r>
              <a:rPr lang="en-US" altLang="en-US" dirty="0"/>
              <a:t>Computer-system operation</a:t>
            </a:r>
          </a:p>
          <a:p>
            <a:pPr lvl="1"/>
            <a:r>
              <a:rPr lang="en-US" altLang="en-US" dirty="0"/>
              <a:t>One or more CPUs, device controllers connect through common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</a:t>
            </a:r>
            <a:r>
              <a:rPr lang="en-US" altLang="en-US" dirty="0"/>
              <a:t> providing access to shared memory</a:t>
            </a:r>
          </a:p>
          <a:p>
            <a:pPr lvl="1"/>
            <a:r>
              <a:rPr lang="en-US" altLang="en-US" dirty="0"/>
              <a:t>Concurrent execution of CPUs and devices competing for memory cycles</a:t>
            </a:r>
          </a:p>
          <a:p>
            <a:pPr lvl="1"/>
            <a:endParaRPr lang="en-US" altLang="en-US" dirty="0"/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D0CB787C-9399-460E-B386-5CC6E67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088" y="3098800"/>
            <a:ext cx="6216650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633364A-2762-4B99-8AB9-6D18C2AFCC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220663"/>
            <a:ext cx="7605713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Computer-System Operation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864A599-FF25-49B5-8AA3-7045B629D1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9"/>
            <a:ext cx="7390099" cy="4528334"/>
          </a:xfrm>
        </p:spPr>
        <p:txBody>
          <a:bodyPr/>
          <a:lstStyle/>
          <a:p>
            <a:r>
              <a:rPr lang="en-US" altLang="en-US" dirty="0"/>
              <a:t>I/O devices and the CPU can execute concurrently</a:t>
            </a:r>
            <a:endParaRPr lang="en-US" altLang="en-US" sz="800" dirty="0"/>
          </a:p>
          <a:p>
            <a:r>
              <a:rPr lang="en-US" altLang="en-US" dirty="0"/>
              <a:t>Each device controller is in charge of a particular device type</a:t>
            </a:r>
            <a:endParaRPr lang="en-US" altLang="en-US" sz="800" dirty="0"/>
          </a:p>
          <a:p>
            <a:r>
              <a:rPr lang="en-US" altLang="en-US" dirty="0"/>
              <a:t>Each device controller has a local buffer</a:t>
            </a:r>
          </a:p>
          <a:p>
            <a:r>
              <a:rPr lang="en-US" altLang="en-US" dirty="0"/>
              <a:t>Each device controller type has an operating system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 driver</a:t>
            </a:r>
            <a:r>
              <a:rPr lang="en-US" altLang="en-US" dirty="0"/>
              <a:t> to manage it</a:t>
            </a:r>
            <a:endParaRPr lang="en-US" altLang="en-US" sz="800" dirty="0"/>
          </a:p>
          <a:p>
            <a:r>
              <a:rPr lang="en-US" altLang="en-US" dirty="0"/>
              <a:t>CPU moves data from/to main memory to/from local buffers</a:t>
            </a:r>
            <a:endParaRPr lang="en-US" altLang="en-US" sz="800" dirty="0"/>
          </a:p>
          <a:p>
            <a:r>
              <a:rPr lang="en-US" altLang="en-US" dirty="0"/>
              <a:t>I/O is from the device to local buffer of controller</a:t>
            </a:r>
            <a:endParaRPr lang="en-US" altLang="en-US" sz="800" dirty="0"/>
          </a:p>
          <a:p>
            <a:r>
              <a:rPr lang="en-US" altLang="en-US" dirty="0"/>
              <a:t>Device controller informs CPU that it has finished its operation by causing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41A5330-A3BD-455B-BFA0-989239098C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6150" y="195263"/>
            <a:ext cx="7591425" cy="576262"/>
          </a:xfrm>
        </p:spPr>
        <p:txBody>
          <a:bodyPr/>
          <a:lstStyle/>
          <a:p>
            <a:pPr eaLnBrk="1" hangingPunct="1"/>
            <a:r>
              <a:rPr lang="en-US" altLang="en-US"/>
              <a:t>Common Functions of Interrupts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A1B0CF6-F08B-4A61-B0A6-715F5ED6B8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993492" cy="4385114"/>
          </a:xfrm>
        </p:spPr>
        <p:txBody>
          <a:bodyPr/>
          <a:lstStyle/>
          <a:p>
            <a:r>
              <a:rPr lang="en-US" altLang="en-US" dirty="0"/>
              <a:t>Interrupt transfers control to the interrupt service routine generally, through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vector</a:t>
            </a:r>
            <a:r>
              <a:rPr lang="en-US" altLang="en-US" dirty="0"/>
              <a:t>, which contains the addresses of all the service routines</a:t>
            </a:r>
            <a:endParaRPr lang="en-US" altLang="en-US" sz="800" dirty="0"/>
          </a:p>
          <a:p>
            <a:r>
              <a:rPr lang="en-US" altLang="en-US" dirty="0"/>
              <a:t>Interrupt architecture must save the address of the interrupted instruction</a:t>
            </a:r>
            <a:endParaRPr lang="en-US" altLang="en-US" sz="800" i="1" dirty="0"/>
          </a:p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dirty="0"/>
              <a:t> 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exception </a:t>
            </a:r>
            <a:r>
              <a:rPr lang="en-US" altLang="en-US" dirty="0"/>
              <a:t>is a software-generated interrupt caused either by an error or a user request</a:t>
            </a:r>
            <a:endParaRPr lang="en-US" altLang="en-US" sz="800" dirty="0"/>
          </a:p>
          <a:p>
            <a:r>
              <a:rPr lang="en-US" altLang="en-US" dirty="0"/>
              <a:t>An operating system is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interrupt driven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A8E0AFA-01CE-41D2-B83F-9F7243CE8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95263"/>
            <a:ext cx="8051800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 Timeline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41B33145-E046-43DB-9C9B-4E671F3D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908175"/>
            <a:ext cx="8355012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749E83DD-FDA1-45E4-88D0-BF9195BD722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3625" y="-57150"/>
            <a:ext cx="7515225" cy="844550"/>
          </a:xfrm>
        </p:spPr>
        <p:txBody>
          <a:bodyPr/>
          <a:lstStyle/>
          <a:p>
            <a:pPr eaLnBrk="1" hangingPunct="1"/>
            <a:r>
              <a:rPr lang="en-US" altLang="en-US"/>
              <a:t>Interrupt Handling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D3C56CA-14C9-45EF-B0B3-BE810695D0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49" y="1233489"/>
            <a:ext cx="7515225" cy="4192621"/>
          </a:xfrm>
        </p:spPr>
        <p:txBody>
          <a:bodyPr/>
          <a:lstStyle/>
          <a:p>
            <a:r>
              <a:rPr lang="en-US" altLang="en-US" dirty="0"/>
              <a:t>The operating system preserves the state of the CPU by storing the registers and the program counter</a:t>
            </a:r>
          </a:p>
          <a:p>
            <a:r>
              <a:rPr lang="en-US" altLang="en-US" dirty="0"/>
              <a:t>Determines which type of interrupt has occurred:</a:t>
            </a:r>
          </a:p>
          <a:p>
            <a:r>
              <a:rPr lang="en-US" altLang="en-US" dirty="0"/>
              <a:t>Separate segments of code determine what action should be taken for each type of interrupt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378DBB6-3E76-4D5D-BCF4-7322E5DC03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4313"/>
            <a:ext cx="8116888" cy="576262"/>
          </a:xfrm>
        </p:spPr>
        <p:txBody>
          <a:bodyPr/>
          <a:lstStyle/>
          <a:p>
            <a:pPr eaLnBrk="1" hangingPunct="1"/>
            <a:r>
              <a:rPr lang="en-US" altLang="en-US"/>
              <a:t>Interrupt-drive I/O Cycle</a:t>
            </a:r>
          </a:p>
        </p:txBody>
      </p:sp>
      <p:pic>
        <p:nvPicPr>
          <p:cNvPr id="32771" name="Picture 3">
            <a:extLst>
              <a:ext uri="{FF2B5EF4-FFF2-40B4-BE49-F238E27FC236}">
                <a16:creationId xmlns:a16="http://schemas.microsoft.com/office/drawing/2014/main" id="{E86048AC-75FB-4CAE-AB8A-81F852B95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179513"/>
            <a:ext cx="5084762" cy="501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2725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/>
              <a:t>I/O Structure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5351" y="1244600"/>
            <a:ext cx="6618153" cy="43519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methods for handling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</p:txBody>
      </p:sp>
    </p:spTree>
    <p:extLst>
      <p:ext uri="{BB962C8B-B14F-4D97-AF65-F5344CB8AC3E}">
        <p14:creationId xmlns:p14="http://schemas.microsoft.com/office/powerpoint/2010/main" val="1570063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BC952A8-C6F2-4247-AAA6-A0FD865283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12725"/>
            <a:ext cx="80994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I/O Structure (Cont.)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B40AB73B-055F-4D5D-997B-F04836742E4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5351" y="1244600"/>
            <a:ext cx="7202048" cy="45282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only upon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Wait instruction idles the CPU until the next interrupt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Wait loop (contention for memory access)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 most one I/O request is outstanding at a time, no simultaneous I/O processing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After I/O starts, control returns to user program without waiting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 call </a:t>
            </a:r>
            <a:r>
              <a:rPr lang="en-US" altLang="en-US" dirty="0"/>
              <a:t>– request to the OS to allow user to wait for I/O completion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Device-status table </a:t>
            </a:r>
            <a:r>
              <a:rPr lang="en-US" altLang="en-US" dirty="0"/>
              <a:t>contains entry for each I/O device indicating its type, address, and state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OS indexes into I/O device table to determine device status and to modify table entry to include interrupt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4BD5A4-12BA-46D0-AD21-A1DCDDB1BD3F}"/>
              </a:ext>
            </a:extLst>
          </p:cNvPr>
          <p:cNvSpPr/>
          <p:nvPr/>
        </p:nvSpPr>
        <p:spPr>
          <a:xfrm>
            <a:off x="679784" y="948690"/>
            <a:ext cx="7784432" cy="4576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1400" dirty="0">
                <a:latin typeface="+mn-lt"/>
              </a:rPr>
              <a:t>Many</a:t>
            </a:r>
            <a:r>
              <a:rPr lang="en-US" sz="1200" dirty="0"/>
              <a:t> </a:t>
            </a:r>
            <a:r>
              <a:rPr kumimoji="1" lang="en-US" sz="1400" dirty="0">
                <a:latin typeface="+mn-lt"/>
              </a:rPr>
              <a:t>devices just run “</a:t>
            </a:r>
            <a:r>
              <a:rPr kumimoji="1" lang="en-US" sz="1400" dirty="0"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firmware</a:t>
            </a:r>
            <a:r>
              <a:rPr kumimoji="1" lang="en-US" sz="1400" dirty="0">
                <a:latin typeface="+mn-lt"/>
              </a:rPr>
              <a:t>“—a type of low-level software that’s generally programmed directly into the memory of a hardware device. Firmware is usually just a small bit of software designed to do only the absolute basics.</a:t>
            </a:r>
          </a:p>
          <a:p>
            <a:pPr>
              <a:lnSpc>
                <a:spcPct val="150000"/>
              </a:lnSpc>
            </a:pPr>
            <a:r>
              <a:rPr kumimoji="1" lang="en-US" sz="1400" dirty="0">
                <a:latin typeface="+mn-lt"/>
              </a:rPr>
              <a:t>When a modern computer boots up, it loads </a:t>
            </a:r>
            <a:r>
              <a:rPr kumimoji="1" lang="en-US" sz="14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UEFI firmware</a:t>
            </a:r>
            <a:r>
              <a:rPr kumimoji="1" lang="en-US" sz="1400" dirty="0">
                <a:latin typeface="+mn-lt"/>
              </a:rPr>
              <a:t> from the motherboard. This firmware is low-level software that quickly initializes your computer’s hardware. It then boots your operating system from your computer’s solid-state drive or hard drive. (That solid-state drive or hard drive has its own internal firmware, which handles storing data on the physical sectors inside the drive.)</a:t>
            </a:r>
          </a:p>
          <a:p>
            <a:pPr>
              <a:lnSpc>
                <a:spcPct val="150000"/>
              </a:lnSpc>
            </a:pPr>
            <a:r>
              <a:rPr kumimoji="1" lang="en-US" sz="1400" dirty="0">
                <a:latin typeface="+mn-lt"/>
              </a:rPr>
              <a:t>The line between firmware and an operating system can get a little blurry, too. For example, the operating system for Apple’s iPhones and iPads, named iOS, is often called a “firmware.” The PlayStation 4’s operating system is officially called a firmware, too.</a:t>
            </a:r>
          </a:p>
          <a:p>
            <a:pPr>
              <a:lnSpc>
                <a:spcPct val="150000"/>
              </a:lnSpc>
            </a:pPr>
            <a:r>
              <a:rPr kumimoji="1" lang="en-US" sz="1400" dirty="0">
                <a:latin typeface="+mn-lt"/>
              </a:rPr>
              <a:t>These are operating systems that interface with multiple hardware devices, provide services to programs, and allocate resources among applications. However, a very basic firmware that runs on a TV remote control, for example, isn’t generally called an operating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BA44F-742C-430E-9469-53635D9BF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2725"/>
            <a:ext cx="80994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kern="0" dirty="0"/>
              <a:t>firmware</a:t>
            </a:r>
          </a:p>
        </p:txBody>
      </p:sp>
    </p:spTree>
    <p:extLst>
      <p:ext uri="{BB962C8B-B14F-4D97-AF65-F5344CB8AC3E}">
        <p14:creationId xmlns:p14="http://schemas.microsoft.com/office/powerpoint/2010/main" val="937552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96D48A8-E934-4737-801F-5300BF99F5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1613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Startup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671F379-5298-4D0E-A99C-F90AC46109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1" y="1233489"/>
            <a:ext cx="6432550" cy="4416198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Bootstrap program </a:t>
            </a:r>
            <a:r>
              <a:rPr lang="en-US" altLang="en-US" dirty="0"/>
              <a:t>is loaded at power-up or reboot</a:t>
            </a:r>
          </a:p>
          <a:p>
            <a:pPr lvl="1"/>
            <a:r>
              <a:rPr lang="en-US" altLang="en-US" dirty="0"/>
              <a:t>Typically stored in ROM or EPROM, generally known as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firmware</a:t>
            </a:r>
          </a:p>
          <a:p>
            <a:pPr lvl="1"/>
            <a:r>
              <a:rPr lang="en-US" altLang="en-US" dirty="0"/>
              <a:t>Initializes all aspects of system</a:t>
            </a:r>
          </a:p>
          <a:p>
            <a:pPr lvl="1"/>
            <a:r>
              <a:rPr lang="en-US" altLang="en-US" dirty="0"/>
              <a:t>Loads operating system kernel and starts execution</a:t>
            </a:r>
          </a:p>
        </p:txBody>
      </p:sp>
    </p:spTree>
    <p:extLst>
      <p:ext uri="{BB962C8B-B14F-4D97-AF65-F5344CB8AC3E}">
        <p14:creationId xmlns:p14="http://schemas.microsoft.com/office/powerpoint/2010/main" val="289056828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66688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/>
              <a:t>Describe the general organization of a computer system and the role of interrupts</a:t>
            </a:r>
          </a:p>
          <a:p>
            <a:r>
              <a:rPr lang="en-US" altLang="en-US"/>
              <a:t>Describe the components in a modern, multiprocessor computer system</a:t>
            </a:r>
          </a:p>
          <a:p>
            <a:r>
              <a:rPr lang="en-US" altLang="en-US"/>
              <a:t>Illustrate the transition from user mode to kernel mode</a:t>
            </a:r>
          </a:p>
          <a:p>
            <a:r>
              <a:rPr lang="en-US" altLang="en-US"/>
              <a:t>Discuss how operating systems are used in various computing environments</a:t>
            </a:r>
          </a:p>
          <a:p>
            <a:r>
              <a:rPr lang="en-US" altLang="en-US"/>
              <a:t>Provide examples of free and open-source operating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B756355-6FC3-4D1A-BBDC-6B9FBCD76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1856" y="123144"/>
            <a:ext cx="8015288" cy="61753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What Does the Term Operating System Mean?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838C557-FE18-4536-BEF7-BBF21B888B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450" y="1233488"/>
            <a:ext cx="7666038" cy="4530725"/>
          </a:xfrm>
        </p:spPr>
        <p:txBody>
          <a:bodyPr/>
          <a:lstStyle/>
          <a:p>
            <a:r>
              <a:rPr lang="en-US" altLang="en-US" dirty="0"/>
              <a:t>An operating system is “fill in the blanks”</a:t>
            </a:r>
          </a:p>
          <a:p>
            <a:r>
              <a:rPr lang="en-US" altLang="en-US" dirty="0"/>
              <a:t>What about:</a:t>
            </a:r>
          </a:p>
          <a:p>
            <a:pPr lvl="1"/>
            <a:r>
              <a:rPr lang="en-US" altLang="en-US" dirty="0"/>
              <a:t>Car </a:t>
            </a:r>
          </a:p>
          <a:p>
            <a:pPr lvl="1"/>
            <a:r>
              <a:rPr lang="en-US" altLang="en-US" dirty="0"/>
              <a:t>Airplane</a:t>
            </a:r>
          </a:p>
          <a:p>
            <a:pPr lvl="1"/>
            <a:r>
              <a:rPr lang="en-US" altLang="en-US" dirty="0"/>
              <a:t>Printer</a:t>
            </a:r>
          </a:p>
          <a:p>
            <a:pPr lvl="1"/>
            <a:r>
              <a:rPr lang="en-US" altLang="en-US" dirty="0"/>
              <a:t>Washing Machine</a:t>
            </a:r>
          </a:p>
          <a:p>
            <a:pPr lvl="1"/>
            <a:r>
              <a:rPr lang="en-US" altLang="en-US" dirty="0"/>
              <a:t>Toaster</a:t>
            </a:r>
          </a:p>
          <a:p>
            <a:pPr lvl="1"/>
            <a:r>
              <a:rPr lang="en-US" altLang="en-US" dirty="0"/>
              <a:t>Compiler</a:t>
            </a:r>
          </a:p>
          <a:p>
            <a:pPr lvl="1"/>
            <a:r>
              <a:rPr lang="en-US" alt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3230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AAE997-54FD-41EF-972D-B4CCB9B189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63613" y="198438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/>
              <a:t>What is an Operating System?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36D9CA-D38B-456F-A12D-3CBF399EED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9956" y="1364665"/>
            <a:ext cx="7514181" cy="4663155"/>
          </a:xfrm>
        </p:spPr>
        <p:txBody>
          <a:bodyPr/>
          <a:lstStyle/>
          <a:p>
            <a:pPr algn="just"/>
            <a:r>
              <a:rPr lang="en-US" altLang="en-US" dirty="0"/>
              <a:t>Is a (most important) software that manages a computer’s hardware.</a:t>
            </a:r>
          </a:p>
          <a:p>
            <a:pPr algn="just"/>
            <a:r>
              <a:rPr lang="en-US" altLang="en-US" dirty="0"/>
              <a:t>A program that acts as an intermediary between a </a:t>
            </a:r>
            <a:r>
              <a:rPr lang="en-US" altLang="en-US" b="1" dirty="0"/>
              <a:t>user</a:t>
            </a:r>
            <a:r>
              <a:rPr lang="en-US" altLang="en-US" dirty="0"/>
              <a:t> of a computer and the </a:t>
            </a:r>
            <a:r>
              <a:rPr lang="en-US" altLang="en-US" b="1" dirty="0"/>
              <a:t>computer hardware </a:t>
            </a:r>
            <a:r>
              <a:rPr lang="en-US" altLang="en-US" dirty="0"/>
              <a:t>includes the CPU, memory, storage and I/O devices.</a:t>
            </a:r>
          </a:p>
          <a:p>
            <a:pPr algn="just"/>
            <a:r>
              <a:rPr lang="en-US" altLang="en-US" dirty="0"/>
              <a:t>A fundamental responsibility of an operating system is to </a:t>
            </a:r>
            <a:r>
              <a:rPr lang="en-US" altLang="en-US" b="1" dirty="0"/>
              <a:t>allocate</a:t>
            </a:r>
            <a:r>
              <a:rPr lang="en-US" altLang="en-US" dirty="0"/>
              <a:t> these hardware resources to programs.</a:t>
            </a:r>
          </a:p>
          <a:p>
            <a:pPr algn="just"/>
            <a:r>
              <a:rPr lang="en-US" altLang="en-US" dirty="0"/>
              <a:t>Operating system goals:</a:t>
            </a:r>
          </a:p>
          <a:p>
            <a:pPr lvl="1" algn="just"/>
            <a:r>
              <a:rPr lang="en-US" altLang="en-US" dirty="0"/>
              <a:t>Execute user programs and make solving user problems </a:t>
            </a:r>
            <a:r>
              <a:rPr lang="en-US" altLang="en-US" b="1" dirty="0"/>
              <a:t>easier</a:t>
            </a:r>
          </a:p>
          <a:p>
            <a:pPr lvl="1" algn="just"/>
            <a:r>
              <a:rPr lang="en-US" altLang="en-US" dirty="0"/>
              <a:t>Make the computer system </a:t>
            </a:r>
            <a:r>
              <a:rPr lang="en-US" altLang="en-US" b="1" dirty="0"/>
              <a:t>convenient</a:t>
            </a:r>
            <a:r>
              <a:rPr lang="en-US" altLang="en-US" dirty="0"/>
              <a:t> to use</a:t>
            </a:r>
          </a:p>
          <a:p>
            <a:pPr lvl="1" algn="just"/>
            <a:r>
              <a:rPr lang="en-US" altLang="en-US" dirty="0"/>
              <a:t>Use the computer hardware in an </a:t>
            </a:r>
            <a:r>
              <a:rPr lang="en-US" altLang="en-US" b="1" dirty="0"/>
              <a:t>efficient</a:t>
            </a:r>
            <a:r>
              <a:rPr lang="en-US" altLang="en-US" dirty="0"/>
              <a:t> manner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D8C27-4219-4731-AF7A-632149115AA4}"/>
              </a:ext>
            </a:extLst>
          </p:cNvPr>
          <p:cNvSpPr/>
          <p:nvPr/>
        </p:nvSpPr>
        <p:spPr>
          <a:xfrm>
            <a:off x="595563" y="1123240"/>
            <a:ext cx="8289758" cy="3365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</a:rPr>
              <a:t>When</a:t>
            </a:r>
            <a:r>
              <a:rPr lang="en-US" dirty="0"/>
              <a:t> </a:t>
            </a:r>
            <a:r>
              <a:rPr kumimoji="1" lang="en-US" dirty="0">
                <a:latin typeface="+mn-lt"/>
              </a:rPr>
              <a:t>we say “computers” run operating systems, we don’t just mean traditional desktop PCs and laptops.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</a:rPr>
              <a:t>The smartphones is a computer, as are tablets, smart TVs, game consoles, smart watches, and Wi-Fi routers.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dirty="0">
                <a:latin typeface="+mn-lt"/>
              </a:rPr>
              <a:t>Other devices, such as your Wi-Fi router, may run “</a:t>
            </a:r>
            <a:r>
              <a:rPr kumimoji="1" lang="en-US" b="1" dirty="0">
                <a:latin typeface="+mn-lt"/>
              </a:rPr>
              <a:t>embedded operating systems</a:t>
            </a:r>
            <a:r>
              <a:rPr kumimoji="1" lang="en-US" dirty="0">
                <a:latin typeface="+mn-lt"/>
              </a:rPr>
              <a:t>.” These are specialized operating systems with fewer functions than a typical operating system, designed specifically for a single task—like running a Wi-Fi router, providing GPS navigation, or operating an ATM.</a:t>
            </a:r>
          </a:p>
        </p:txBody>
      </p:sp>
    </p:spTree>
    <p:extLst>
      <p:ext uri="{BB962C8B-B14F-4D97-AF65-F5344CB8AC3E}">
        <p14:creationId xmlns:p14="http://schemas.microsoft.com/office/powerpoint/2010/main" val="20297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9A1BED6-5944-4DA0-B6E3-EB3BCCB8AC0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201613"/>
            <a:ext cx="7532688" cy="576262"/>
          </a:xfrm>
        </p:spPr>
        <p:txBody>
          <a:bodyPr/>
          <a:lstStyle/>
          <a:p>
            <a:pPr eaLnBrk="1" hangingPunct="1"/>
            <a:r>
              <a:rPr lang="en-US" altLang="en-US"/>
              <a:t>Computer System Structure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4DDCE4-1C30-412E-839F-FB2BB84F3F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1688" y="1204913"/>
            <a:ext cx="7772400" cy="4483100"/>
          </a:xfrm>
        </p:spPr>
        <p:txBody>
          <a:bodyPr/>
          <a:lstStyle/>
          <a:p>
            <a:r>
              <a:rPr lang="en-US" altLang="en-US" dirty="0"/>
              <a:t>Computer system can be divided into four components:</a:t>
            </a:r>
          </a:p>
          <a:p>
            <a:pPr lvl="1"/>
            <a:r>
              <a:rPr lang="en-US" altLang="en-US" dirty="0"/>
              <a:t>Hardware – provides basic computing resources</a:t>
            </a:r>
          </a:p>
          <a:p>
            <a:pPr lvl="2"/>
            <a:r>
              <a:rPr lang="en-US" altLang="en-US" dirty="0"/>
              <a:t>CPU, memory, I/O devices, storage</a:t>
            </a:r>
          </a:p>
          <a:p>
            <a:pPr lvl="1"/>
            <a:r>
              <a:rPr lang="en-US" altLang="en-US" dirty="0"/>
              <a:t>Operating system</a:t>
            </a:r>
          </a:p>
          <a:p>
            <a:pPr lvl="2"/>
            <a:r>
              <a:rPr lang="en-US" altLang="en-US" dirty="0"/>
              <a:t>Controls and coordinates use of hardware among various applications and users</a:t>
            </a:r>
          </a:p>
          <a:p>
            <a:pPr lvl="1"/>
            <a:r>
              <a:rPr lang="en-US" altLang="en-US" dirty="0"/>
              <a:t>Application programs – define the ways in which the system resources are used to solve the computing problems of the users</a:t>
            </a:r>
          </a:p>
          <a:p>
            <a:pPr lvl="2"/>
            <a:r>
              <a:rPr lang="en-US" altLang="en-US" dirty="0"/>
              <a:t>Word processors, compilers, web browsers, database systems, video games</a:t>
            </a:r>
          </a:p>
          <a:p>
            <a:pPr lvl="1"/>
            <a:r>
              <a:rPr lang="en-US" altLang="en-US" dirty="0"/>
              <a:t>Users</a:t>
            </a:r>
          </a:p>
          <a:p>
            <a:pPr lvl="2"/>
            <a:r>
              <a:rPr lang="en-US" altLang="en-US" dirty="0"/>
              <a:t>People, machines, other computers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850503E-0C66-4E1F-85A5-04BB5FC518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41400" y="182563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sz="2800"/>
              <a:t>Abstract View of Components of Computer</a:t>
            </a:r>
          </a:p>
        </p:txBody>
      </p:sp>
      <p:pic>
        <p:nvPicPr>
          <p:cNvPr id="13315" name="Picture 4">
            <a:extLst>
              <a:ext uri="{FF2B5EF4-FFF2-40B4-BE49-F238E27FC236}">
                <a16:creationId xmlns:a16="http://schemas.microsoft.com/office/drawing/2014/main" id="{21815D40-5D25-4B93-A397-C7A0DFC21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1871663"/>
            <a:ext cx="46212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0" y="1828800"/>
            <a:ext cx="2590800" cy="3810000"/>
          </a:xfrm>
          <a:custGeom>
            <a:avLst/>
            <a:gdLst/>
            <a:ahLst/>
            <a:cxnLst/>
            <a:rect l="l" t="t" r="r" b="b"/>
            <a:pathLst>
              <a:path w="2590800" h="3810000">
                <a:moveTo>
                  <a:pt x="2159000" y="0"/>
                </a:moveTo>
                <a:lnTo>
                  <a:pt x="431800" y="0"/>
                </a:lnTo>
                <a:lnTo>
                  <a:pt x="388683" y="2814"/>
                </a:lnTo>
                <a:lnTo>
                  <a:pt x="345951" y="11002"/>
                </a:lnTo>
                <a:lnTo>
                  <a:pt x="303987" y="24180"/>
                </a:lnTo>
                <a:lnTo>
                  <a:pt x="263174" y="41964"/>
                </a:lnTo>
                <a:lnTo>
                  <a:pt x="223896" y="63970"/>
                </a:lnTo>
                <a:lnTo>
                  <a:pt x="186537" y="89814"/>
                </a:lnTo>
                <a:lnTo>
                  <a:pt x="151481" y="119112"/>
                </a:lnTo>
                <a:lnTo>
                  <a:pt x="119112" y="151481"/>
                </a:lnTo>
                <a:lnTo>
                  <a:pt x="89814" y="186537"/>
                </a:lnTo>
                <a:lnTo>
                  <a:pt x="63970" y="223896"/>
                </a:lnTo>
                <a:lnTo>
                  <a:pt x="41964" y="263174"/>
                </a:lnTo>
                <a:lnTo>
                  <a:pt x="24180" y="303987"/>
                </a:lnTo>
                <a:lnTo>
                  <a:pt x="11002" y="345951"/>
                </a:lnTo>
                <a:lnTo>
                  <a:pt x="2814" y="388683"/>
                </a:lnTo>
                <a:lnTo>
                  <a:pt x="0" y="431800"/>
                </a:lnTo>
                <a:lnTo>
                  <a:pt x="0" y="3378200"/>
                </a:lnTo>
                <a:lnTo>
                  <a:pt x="2814" y="3421316"/>
                </a:lnTo>
                <a:lnTo>
                  <a:pt x="11002" y="3464048"/>
                </a:lnTo>
                <a:lnTo>
                  <a:pt x="24180" y="3506012"/>
                </a:lnTo>
                <a:lnTo>
                  <a:pt x="41964" y="3546825"/>
                </a:lnTo>
                <a:lnTo>
                  <a:pt x="63970" y="3586103"/>
                </a:lnTo>
                <a:lnTo>
                  <a:pt x="89814" y="3623462"/>
                </a:lnTo>
                <a:lnTo>
                  <a:pt x="119112" y="3658518"/>
                </a:lnTo>
                <a:lnTo>
                  <a:pt x="151481" y="3690887"/>
                </a:lnTo>
                <a:lnTo>
                  <a:pt x="186537" y="3720185"/>
                </a:lnTo>
                <a:lnTo>
                  <a:pt x="223896" y="3746029"/>
                </a:lnTo>
                <a:lnTo>
                  <a:pt x="263174" y="3768035"/>
                </a:lnTo>
                <a:lnTo>
                  <a:pt x="303987" y="3785819"/>
                </a:lnTo>
                <a:lnTo>
                  <a:pt x="345951" y="3798997"/>
                </a:lnTo>
                <a:lnTo>
                  <a:pt x="388683" y="3807185"/>
                </a:lnTo>
                <a:lnTo>
                  <a:pt x="431800" y="3810000"/>
                </a:lnTo>
                <a:lnTo>
                  <a:pt x="2159000" y="3810000"/>
                </a:lnTo>
                <a:lnTo>
                  <a:pt x="2202116" y="3807185"/>
                </a:lnTo>
                <a:lnTo>
                  <a:pt x="2244848" y="3798997"/>
                </a:lnTo>
                <a:lnTo>
                  <a:pt x="2286812" y="3785819"/>
                </a:lnTo>
                <a:lnTo>
                  <a:pt x="2327625" y="3768035"/>
                </a:lnTo>
                <a:lnTo>
                  <a:pt x="2366903" y="3746029"/>
                </a:lnTo>
                <a:lnTo>
                  <a:pt x="2404262" y="3720185"/>
                </a:lnTo>
                <a:lnTo>
                  <a:pt x="2439318" y="3690887"/>
                </a:lnTo>
                <a:lnTo>
                  <a:pt x="2471687" y="3658518"/>
                </a:lnTo>
                <a:lnTo>
                  <a:pt x="2500985" y="3623462"/>
                </a:lnTo>
                <a:lnTo>
                  <a:pt x="2526829" y="3586103"/>
                </a:lnTo>
                <a:lnTo>
                  <a:pt x="2548835" y="3546825"/>
                </a:lnTo>
                <a:lnTo>
                  <a:pt x="2566619" y="3506012"/>
                </a:lnTo>
                <a:lnTo>
                  <a:pt x="2579797" y="3464048"/>
                </a:lnTo>
                <a:lnTo>
                  <a:pt x="2587985" y="3421316"/>
                </a:lnTo>
                <a:lnTo>
                  <a:pt x="2590800" y="3378200"/>
                </a:lnTo>
                <a:lnTo>
                  <a:pt x="2590800" y="431800"/>
                </a:lnTo>
                <a:lnTo>
                  <a:pt x="2587985" y="388683"/>
                </a:lnTo>
                <a:lnTo>
                  <a:pt x="2579797" y="345951"/>
                </a:lnTo>
                <a:lnTo>
                  <a:pt x="2566619" y="303987"/>
                </a:lnTo>
                <a:lnTo>
                  <a:pt x="2548835" y="263174"/>
                </a:lnTo>
                <a:lnTo>
                  <a:pt x="2526829" y="223896"/>
                </a:lnTo>
                <a:lnTo>
                  <a:pt x="2500985" y="186537"/>
                </a:lnTo>
                <a:lnTo>
                  <a:pt x="2471687" y="151481"/>
                </a:lnTo>
                <a:lnTo>
                  <a:pt x="2439318" y="119112"/>
                </a:lnTo>
                <a:lnTo>
                  <a:pt x="2404262" y="89814"/>
                </a:lnTo>
                <a:lnTo>
                  <a:pt x="2366903" y="63970"/>
                </a:lnTo>
                <a:lnTo>
                  <a:pt x="2327625" y="41964"/>
                </a:lnTo>
                <a:lnTo>
                  <a:pt x="2286812" y="24180"/>
                </a:lnTo>
                <a:lnTo>
                  <a:pt x="2244848" y="11002"/>
                </a:lnTo>
                <a:lnTo>
                  <a:pt x="2202116" y="2814"/>
                </a:lnTo>
                <a:lnTo>
                  <a:pt x="2159000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0" y="1828800"/>
            <a:ext cx="2590800" cy="3810000"/>
          </a:xfrm>
          <a:custGeom>
            <a:avLst/>
            <a:gdLst/>
            <a:ahLst/>
            <a:cxnLst/>
            <a:rect l="l" t="t" r="r" b="b"/>
            <a:pathLst>
              <a:path w="2590800" h="3810000">
                <a:moveTo>
                  <a:pt x="431800" y="0"/>
                </a:moveTo>
                <a:lnTo>
                  <a:pt x="388683" y="2814"/>
                </a:lnTo>
                <a:lnTo>
                  <a:pt x="345951" y="11002"/>
                </a:lnTo>
                <a:lnTo>
                  <a:pt x="303987" y="24180"/>
                </a:lnTo>
                <a:lnTo>
                  <a:pt x="263174" y="41964"/>
                </a:lnTo>
                <a:lnTo>
                  <a:pt x="223896" y="63970"/>
                </a:lnTo>
                <a:lnTo>
                  <a:pt x="186537" y="89814"/>
                </a:lnTo>
                <a:lnTo>
                  <a:pt x="151481" y="119112"/>
                </a:lnTo>
                <a:lnTo>
                  <a:pt x="119112" y="151481"/>
                </a:lnTo>
                <a:lnTo>
                  <a:pt x="89814" y="186537"/>
                </a:lnTo>
                <a:lnTo>
                  <a:pt x="63970" y="223896"/>
                </a:lnTo>
                <a:lnTo>
                  <a:pt x="41964" y="263174"/>
                </a:lnTo>
                <a:lnTo>
                  <a:pt x="24180" y="303987"/>
                </a:lnTo>
                <a:lnTo>
                  <a:pt x="11002" y="345951"/>
                </a:lnTo>
                <a:lnTo>
                  <a:pt x="2814" y="388683"/>
                </a:lnTo>
                <a:lnTo>
                  <a:pt x="0" y="431800"/>
                </a:lnTo>
                <a:lnTo>
                  <a:pt x="0" y="3378200"/>
                </a:lnTo>
                <a:lnTo>
                  <a:pt x="2814" y="3421316"/>
                </a:lnTo>
                <a:lnTo>
                  <a:pt x="11002" y="3464048"/>
                </a:lnTo>
                <a:lnTo>
                  <a:pt x="24180" y="3506012"/>
                </a:lnTo>
                <a:lnTo>
                  <a:pt x="41964" y="3546825"/>
                </a:lnTo>
                <a:lnTo>
                  <a:pt x="63970" y="3586103"/>
                </a:lnTo>
                <a:lnTo>
                  <a:pt x="89814" y="3623462"/>
                </a:lnTo>
                <a:lnTo>
                  <a:pt x="119112" y="3658518"/>
                </a:lnTo>
                <a:lnTo>
                  <a:pt x="151481" y="3690887"/>
                </a:lnTo>
                <a:lnTo>
                  <a:pt x="186537" y="3720185"/>
                </a:lnTo>
                <a:lnTo>
                  <a:pt x="223896" y="3746029"/>
                </a:lnTo>
                <a:lnTo>
                  <a:pt x="263174" y="3768035"/>
                </a:lnTo>
                <a:lnTo>
                  <a:pt x="303987" y="3785819"/>
                </a:lnTo>
                <a:lnTo>
                  <a:pt x="345951" y="3798997"/>
                </a:lnTo>
                <a:lnTo>
                  <a:pt x="388683" y="3807185"/>
                </a:lnTo>
                <a:lnTo>
                  <a:pt x="431800" y="3810000"/>
                </a:lnTo>
                <a:lnTo>
                  <a:pt x="2159000" y="3810000"/>
                </a:lnTo>
                <a:lnTo>
                  <a:pt x="2202116" y="3807185"/>
                </a:lnTo>
                <a:lnTo>
                  <a:pt x="2244848" y="3798997"/>
                </a:lnTo>
                <a:lnTo>
                  <a:pt x="2286812" y="3785819"/>
                </a:lnTo>
                <a:lnTo>
                  <a:pt x="2327625" y="3768035"/>
                </a:lnTo>
                <a:lnTo>
                  <a:pt x="2366903" y="3746029"/>
                </a:lnTo>
                <a:lnTo>
                  <a:pt x="2404262" y="3720185"/>
                </a:lnTo>
                <a:lnTo>
                  <a:pt x="2439318" y="3690887"/>
                </a:lnTo>
                <a:lnTo>
                  <a:pt x="2471687" y="3658518"/>
                </a:lnTo>
                <a:lnTo>
                  <a:pt x="2500985" y="3623462"/>
                </a:lnTo>
                <a:lnTo>
                  <a:pt x="2526829" y="3586103"/>
                </a:lnTo>
                <a:lnTo>
                  <a:pt x="2548835" y="3546825"/>
                </a:lnTo>
                <a:lnTo>
                  <a:pt x="2566619" y="3506012"/>
                </a:lnTo>
                <a:lnTo>
                  <a:pt x="2579797" y="3464048"/>
                </a:lnTo>
                <a:lnTo>
                  <a:pt x="2587985" y="3421316"/>
                </a:lnTo>
                <a:lnTo>
                  <a:pt x="2590800" y="3378200"/>
                </a:lnTo>
                <a:lnTo>
                  <a:pt x="2590800" y="431800"/>
                </a:lnTo>
                <a:lnTo>
                  <a:pt x="2587985" y="388683"/>
                </a:lnTo>
                <a:lnTo>
                  <a:pt x="2579797" y="345951"/>
                </a:lnTo>
                <a:lnTo>
                  <a:pt x="2566619" y="303987"/>
                </a:lnTo>
                <a:lnTo>
                  <a:pt x="2548835" y="263174"/>
                </a:lnTo>
                <a:lnTo>
                  <a:pt x="2526829" y="223896"/>
                </a:lnTo>
                <a:lnTo>
                  <a:pt x="2500985" y="186537"/>
                </a:lnTo>
                <a:lnTo>
                  <a:pt x="2471687" y="151481"/>
                </a:lnTo>
                <a:lnTo>
                  <a:pt x="2439318" y="119112"/>
                </a:lnTo>
                <a:lnTo>
                  <a:pt x="2404262" y="89814"/>
                </a:lnTo>
                <a:lnTo>
                  <a:pt x="2366903" y="63970"/>
                </a:lnTo>
                <a:lnTo>
                  <a:pt x="2327625" y="41964"/>
                </a:lnTo>
                <a:lnTo>
                  <a:pt x="2286812" y="24180"/>
                </a:lnTo>
                <a:lnTo>
                  <a:pt x="2244848" y="11002"/>
                </a:lnTo>
                <a:lnTo>
                  <a:pt x="2202116" y="2814"/>
                </a:lnTo>
                <a:lnTo>
                  <a:pt x="2159000" y="0"/>
                </a:lnTo>
                <a:lnTo>
                  <a:pt x="431800" y="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0" y="182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72200" y="5638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23427" y="0"/>
            <a:ext cx="5706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 Layers </a:t>
            </a:r>
            <a:r>
              <a:rPr dirty="0"/>
              <a:t>in</a:t>
            </a:r>
            <a:r>
              <a:rPr spc="-75" dirty="0"/>
              <a:t> </a:t>
            </a:r>
            <a:r>
              <a:rPr spc="-5" dirty="0"/>
              <a:t>Systems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0000" y="4191000"/>
            <a:ext cx="2133600" cy="4572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Arial"/>
                <a:cs typeface="Arial"/>
              </a:rPr>
              <a:t>VLSI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10000" y="3505200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2133600" y="0"/>
                </a:moveTo>
                <a:lnTo>
                  <a:pt x="0" y="0"/>
                </a:lnTo>
                <a:lnTo>
                  <a:pt x="0" y="457200"/>
                </a:lnTo>
                <a:lnTo>
                  <a:pt x="2133600" y="457200"/>
                </a:lnTo>
                <a:lnTo>
                  <a:pt x="213360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3505200"/>
            <a:ext cx="2133600" cy="457200"/>
          </a:xfrm>
          <a:custGeom>
            <a:avLst/>
            <a:gdLst/>
            <a:ahLst/>
            <a:cxnLst/>
            <a:rect l="l" t="t" r="r" b="b"/>
            <a:pathLst>
              <a:path w="2133600" h="457200">
                <a:moveTo>
                  <a:pt x="1066800" y="457200"/>
                </a:moveTo>
                <a:lnTo>
                  <a:pt x="0" y="457200"/>
                </a:lnTo>
                <a:lnTo>
                  <a:pt x="0" y="0"/>
                </a:lnTo>
                <a:lnTo>
                  <a:pt x="2133600" y="0"/>
                </a:lnTo>
                <a:lnTo>
                  <a:pt x="2133600" y="457200"/>
                </a:lnTo>
                <a:lnTo>
                  <a:pt x="1066800" y="457200"/>
                </a:lnTo>
                <a:close/>
              </a:path>
            </a:pathLst>
          </a:custGeom>
          <a:ln w="25518">
            <a:solidFill>
              <a:srgbClr val="88A3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95308" y="3604277"/>
            <a:ext cx="228600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5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Computer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5" dirty="0">
                <a:latin typeface="Arial"/>
                <a:cs typeface="Arial"/>
              </a:rPr>
              <a:t>r</a:t>
            </a:r>
            <a:r>
              <a:rPr sz="1600" spc="-15" dirty="0">
                <a:latin typeface="Arial"/>
                <a:cs typeface="Arial"/>
              </a:rPr>
              <a:t>g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izati</a:t>
            </a:r>
            <a:r>
              <a:rPr sz="1600" spc="-1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534400" y="6629400"/>
            <a:ext cx="544829" cy="1990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>
              <a:lnSpc>
                <a:spcPts val="1645"/>
              </a:lnSpc>
            </a:pPr>
            <a:fld id="{81D60167-4931-47E6-BA6A-407CBD079E47}" type="slidenum">
              <a:rPr lang="en-US" smtClean="0"/>
              <a:pPr marL="269875">
                <a:lnSpc>
                  <a:spcPts val="1645"/>
                </a:lnSpc>
              </a:pPr>
              <a:t>9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3810000" y="4876800"/>
            <a:ext cx="2133600" cy="4572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506730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Arial"/>
                <a:cs typeface="Arial"/>
              </a:rPr>
              <a:t>Transistors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10000" y="2819400"/>
            <a:ext cx="2133600" cy="457200"/>
          </a:xfrm>
          <a:prstGeom prst="rect">
            <a:avLst/>
          </a:prstGeom>
          <a:solidFill>
            <a:srgbClr val="FFFF00"/>
          </a:solidFill>
          <a:ln w="25518">
            <a:solidFill>
              <a:srgbClr val="88A3A6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720"/>
              </a:spcBef>
            </a:pPr>
            <a:r>
              <a:rPr sz="1800" spc="-5" dirty="0">
                <a:latin typeface="Arial"/>
                <a:cs typeface="Arial"/>
              </a:rPr>
              <a:t>Operating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Systems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10000" y="2133600"/>
            <a:ext cx="2133600" cy="457200"/>
          </a:xfrm>
          <a:prstGeom prst="rect">
            <a:avLst/>
          </a:prstGeom>
          <a:solidFill>
            <a:srgbClr val="BADFE2"/>
          </a:solidFill>
          <a:ln w="25518">
            <a:solidFill>
              <a:srgbClr val="88A3A6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451484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17790</TotalTime>
  <Words>1491</Words>
  <Application>Microsoft Office PowerPoint</Application>
  <PresentationFormat>On-screen Show (4:3)</PresentationFormat>
  <Paragraphs>177</Paragraphs>
  <Slides>29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Helvetica</vt:lpstr>
      <vt:lpstr>Monotype Sorts</vt:lpstr>
      <vt:lpstr>Times New Roman</vt:lpstr>
      <vt:lpstr>Verdana</vt:lpstr>
      <vt:lpstr>Webdings</vt:lpstr>
      <vt:lpstr>Wingdings</vt:lpstr>
      <vt:lpstr>os-8</vt:lpstr>
      <vt:lpstr>Chapter 1:  Introduction</vt:lpstr>
      <vt:lpstr>Chapter 1: Introduction</vt:lpstr>
      <vt:lpstr>Objectives</vt:lpstr>
      <vt:lpstr>What Does the Term Operating System Mean?</vt:lpstr>
      <vt:lpstr>What is an Operating System?</vt:lpstr>
      <vt:lpstr>PowerPoint Presentation</vt:lpstr>
      <vt:lpstr>Computer System Structure</vt:lpstr>
      <vt:lpstr>Abstract View of Components of Computer</vt:lpstr>
      <vt:lpstr>The Layers in Systems</vt:lpstr>
      <vt:lpstr>OS usage</vt:lpstr>
      <vt:lpstr>A Simple Program</vt:lpstr>
      <vt:lpstr>Displaying on the Screen</vt:lpstr>
      <vt:lpstr>Operating Systems Provide Abstraction</vt:lpstr>
      <vt:lpstr>OS as a Resource Manager</vt:lpstr>
      <vt:lpstr>OS as Resource Manager</vt:lpstr>
      <vt:lpstr>What Operating Systems Do</vt:lpstr>
      <vt:lpstr>Defining Operating Systems</vt:lpstr>
      <vt:lpstr>Operating System Definition</vt:lpstr>
      <vt:lpstr>PowerPoint Presentation</vt:lpstr>
      <vt:lpstr>Computer System Organization</vt:lpstr>
      <vt:lpstr>Computer-System Operation</vt:lpstr>
      <vt:lpstr>Common Functions of Interrupts</vt:lpstr>
      <vt:lpstr>Interrupt Timeline</vt:lpstr>
      <vt:lpstr>Interrupt Handling</vt:lpstr>
      <vt:lpstr>Interrupt-drive I/O Cycle</vt:lpstr>
      <vt:lpstr>I/O Structure</vt:lpstr>
      <vt:lpstr>I/O Structure (Cont.)</vt:lpstr>
      <vt:lpstr>PowerPoint Presentation</vt:lpstr>
      <vt:lpstr>Computer Startup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Mahdi Ebi</cp:lastModifiedBy>
  <cp:revision>268</cp:revision>
  <cp:lastPrinted>2001-06-14T13:58:17Z</cp:lastPrinted>
  <dcterms:created xsi:type="dcterms:W3CDTF">2011-01-13T23:43:38Z</dcterms:created>
  <dcterms:modified xsi:type="dcterms:W3CDTF">2020-04-30T06:48:51Z</dcterms:modified>
</cp:coreProperties>
</file>