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322" r:id="rId4"/>
    <p:sldId id="323" r:id="rId5"/>
    <p:sldId id="324" r:id="rId6"/>
    <p:sldId id="307" r:id="rId7"/>
    <p:sldId id="316" r:id="rId8"/>
    <p:sldId id="262" r:id="rId9"/>
    <p:sldId id="318" r:id="rId10"/>
    <p:sldId id="264" r:id="rId11"/>
    <p:sldId id="265" r:id="rId12"/>
    <p:sldId id="263" r:id="rId13"/>
    <p:sldId id="313" r:id="rId14"/>
    <p:sldId id="317" r:id="rId15"/>
    <p:sldId id="320" r:id="rId16"/>
    <p:sldId id="321"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70" autoAdjust="0"/>
  </p:normalViewPr>
  <p:slideViewPr>
    <p:cSldViewPr>
      <p:cViewPr varScale="1">
        <p:scale>
          <a:sx n="81" d="100"/>
          <a:sy n="81" d="100"/>
        </p:scale>
        <p:origin x="1339"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994B977-1230-41E1-8AAE-C99E963451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69B094-CA32-4357-ABF8-22CA87C9A8B0}">
      <dgm:prSet/>
      <dgm:spPr/>
      <dgm:t>
        <a:bodyPr/>
        <a:lstStyle/>
        <a:p>
          <a:r>
            <a:rPr lang="en-US" b="1"/>
            <a:t>August 2019 – present: </a:t>
          </a:r>
          <a:r>
            <a:rPr lang="en-US"/>
            <a:t>Assistant Professor at CSUN Computer Science Department</a:t>
          </a:r>
        </a:p>
      </dgm:t>
    </dgm:pt>
    <dgm:pt modelId="{157A1F7A-DAAD-4175-9CA2-DA2A4B7D0281}" type="parTrans" cxnId="{CDA6BFD0-7792-4FC4-B23D-514F4F1BE6F2}">
      <dgm:prSet/>
      <dgm:spPr/>
      <dgm:t>
        <a:bodyPr/>
        <a:lstStyle/>
        <a:p>
          <a:endParaRPr lang="en-US"/>
        </a:p>
      </dgm:t>
    </dgm:pt>
    <dgm:pt modelId="{9D0256AA-D451-41B4-8663-1F921FAD12A3}" type="sibTrans" cxnId="{CDA6BFD0-7792-4FC4-B23D-514F4F1BE6F2}">
      <dgm:prSet/>
      <dgm:spPr/>
      <dgm:t>
        <a:bodyPr/>
        <a:lstStyle/>
        <a:p>
          <a:endParaRPr lang="en-US"/>
        </a:p>
      </dgm:t>
    </dgm:pt>
    <dgm:pt modelId="{53A9DC92-8640-4364-8852-CE9B270BDC09}">
      <dgm:prSet/>
      <dgm:spPr/>
      <dgm:t>
        <a:bodyPr/>
        <a:lstStyle/>
        <a:p>
          <a:r>
            <a:rPr lang="en-US" b="1"/>
            <a:t>September 2017 – July 2019: </a:t>
          </a:r>
          <a:r>
            <a:rPr lang="en-US"/>
            <a:t>Assistant Professor at LTU Math. And Computer Science Department</a:t>
          </a:r>
        </a:p>
      </dgm:t>
    </dgm:pt>
    <dgm:pt modelId="{FA81FD64-5AD3-4004-8BB8-2BBB0FE97D6B}" type="parTrans" cxnId="{50267D21-C1A6-4BB7-AC4D-C71DAAB07933}">
      <dgm:prSet/>
      <dgm:spPr/>
      <dgm:t>
        <a:bodyPr/>
        <a:lstStyle/>
        <a:p>
          <a:endParaRPr lang="en-US"/>
        </a:p>
      </dgm:t>
    </dgm:pt>
    <dgm:pt modelId="{C51CB4FE-B525-43CD-B09A-0FE969A21BC0}" type="sibTrans" cxnId="{50267D21-C1A6-4BB7-AC4D-C71DAAB07933}">
      <dgm:prSet/>
      <dgm:spPr/>
      <dgm:t>
        <a:bodyPr/>
        <a:lstStyle/>
        <a:p>
          <a:endParaRPr lang="en-US"/>
        </a:p>
      </dgm:t>
    </dgm:pt>
    <dgm:pt modelId="{94BA3879-6065-4E7B-AAA5-31C04418A2C7}">
      <dgm:prSet/>
      <dgm:spPr/>
      <dgm:t>
        <a:bodyPr/>
        <a:lstStyle/>
        <a:p>
          <a:r>
            <a:rPr lang="en-US" b="1"/>
            <a:t>August 2017: </a:t>
          </a:r>
          <a:r>
            <a:rPr lang="en-US"/>
            <a:t>Ph.D. from Wayne State University, Detroit, Michigan,  Big Data Research Lab</a:t>
          </a:r>
        </a:p>
      </dgm:t>
    </dgm:pt>
    <dgm:pt modelId="{0AADC735-6A26-4884-AD5F-98C458D6DD2A}" type="parTrans" cxnId="{DC0D7CDE-69CC-4A56-AA97-86FCC79C27AE}">
      <dgm:prSet/>
      <dgm:spPr/>
      <dgm:t>
        <a:bodyPr/>
        <a:lstStyle/>
        <a:p>
          <a:endParaRPr lang="en-US"/>
        </a:p>
      </dgm:t>
    </dgm:pt>
    <dgm:pt modelId="{0D1A84A5-3766-4951-99DE-1389AE79695F}" type="sibTrans" cxnId="{DC0D7CDE-69CC-4A56-AA97-86FCC79C27AE}">
      <dgm:prSet/>
      <dgm:spPr/>
      <dgm:t>
        <a:bodyPr/>
        <a:lstStyle/>
        <a:p>
          <a:endParaRPr lang="en-US"/>
        </a:p>
      </dgm:t>
    </dgm:pt>
    <dgm:pt modelId="{4ABF297A-EC26-4993-9233-4705CE01C648}">
      <dgm:prSet/>
      <dgm:spPr/>
      <dgm:t>
        <a:bodyPr/>
        <a:lstStyle/>
        <a:p>
          <a:r>
            <a:rPr lang="en-US" b="1"/>
            <a:t>Dissertation:</a:t>
          </a:r>
          <a:r>
            <a:rPr lang="en-US"/>
            <a:t> “Data Placement And Task Mapping Optimization For Big Data Workflows In The Cloud”</a:t>
          </a:r>
        </a:p>
      </dgm:t>
    </dgm:pt>
    <dgm:pt modelId="{F5BF56A4-A952-4380-A695-43E5120142DA}" type="parTrans" cxnId="{661EED69-2622-4AE3-BC1A-C98D5B27ACA5}">
      <dgm:prSet/>
      <dgm:spPr/>
      <dgm:t>
        <a:bodyPr/>
        <a:lstStyle/>
        <a:p>
          <a:endParaRPr lang="en-US"/>
        </a:p>
      </dgm:t>
    </dgm:pt>
    <dgm:pt modelId="{6C7D561C-D73F-4583-B788-4CF26B5F6E5C}" type="sibTrans" cxnId="{661EED69-2622-4AE3-BC1A-C98D5B27ACA5}">
      <dgm:prSet/>
      <dgm:spPr/>
      <dgm:t>
        <a:bodyPr/>
        <a:lstStyle/>
        <a:p>
          <a:endParaRPr lang="en-US"/>
        </a:p>
      </dgm:t>
    </dgm:pt>
    <dgm:pt modelId="{B62D1D5B-1B11-4EB5-8210-2BB50B394446}" type="pres">
      <dgm:prSet presAssocID="{3994B977-1230-41E1-8AAE-C99E963451D4}" presName="root" presStyleCnt="0">
        <dgm:presLayoutVars>
          <dgm:dir/>
          <dgm:resizeHandles val="exact"/>
        </dgm:presLayoutVars>
      </dgm:prSet>
      <dgm:spPr/>
    </dgm:pt>
    <dgm:pt modelId="{DD719387-C4A7-492B-A918-72A3AED82181}" type="pres">
      <dgm:prSet presAssocID="{DF69B094-CA32-4357-ABF8-22CA87C9A8B0}" presName="compNode" presStyleCnt="0"/>
      <dgm:spPr/>
    </dgm:pt>
    <dgm:pt modelId="{B5B6589F-E932-4AF3-8E72-D08C773DE7A7}" type="pres">
      <dgm:prSet presAssocID="{DF69B094-CA32-4357-ABF8-22CA87C9A8B0}" presName="bgRect" presStyleLbl="bgShp" presStyleIdx="0" presStyleCnt="4"/>
      <dgm:spPr/>
    </dgm:pt>
    <dgm:pt modelId="{ED29B0EF-A14F-4750-8F45-310C5B2C022C}" type="pres">
      <dgm:prSet presAssocID="{DF69B094-CA32-4357-ABF8-22CA87C9A8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fessor"/>
        </a:ext>
      </dgm:extLst>
    </dgm:pt>
    <dgm:pt modelId="{622984CD-B21D-4738-92E7-1A3D81C58F22}" type="pres">
      <dgm:prSet presAssocID="{DF69B094-CA32-4357-ABF8-22CA87C9A8B0}" presName="spaceRect" presStyleCnt="0"/>
      <dgm:spPr/>
    </dgm:pt>
    <dgm:pt modelId="{7441D469-0A19-40BB-884F-5D94B55DFE6E}" type="pres">
      <dgm:prSet presAssocID="{DF69B094-CA32-4357-ABF8-22CA87C9A8B0}" presName="parTx" presStyleLbl="revTx" presStyleIdx="0" presStyleCnt="4">
        <dgm:presLayoutVars>
          <dgm:chMax val="0"/>
          <dgm:chPref val="0"/>
        </dgm:presLayoutVars>
      </dgm:prSet>
      <dgm:spPr/>
    </dgm:pt>
    <dgm:pt modelId="{C42AD39A-F045-485B-BF67-014B62F1F23D}" type="pres">
      <dgm:prSet presAssocID="{9D0256AA-D451-41B4-8663-1F921FAD12A3}" presName="sibTrans" presStyleCnt="0"/>
      <dgm:spPr/>
    </dgm:pt>
    <dgm:pt modelId="{546B1A3A-77EF-4A67-A35A-818AD17BB0D0}" type="pres">
      <dgm:prSet presAssocID="{53A9DC92-8640-4364-8852-CE9B270BDC09}" presName="compNode" presStyleCnt="0"/>
      <dgm:spPr/>
    </dgm:pt>
    <dgm:pt modelId="{E797B481-4EE1-4E4D-8FD6-A8EC4951B61B}" type="pres">
      <dgm:prSet presAssocID="{53A9DC92-8640-4364-8852-CE9B270BDC09}" presName="bgRect" presStyleLbl="bgShp" presStyleIdx="1" presStyleCnt="4"/>
      <dgm:spPr/>
    </dgm:pt>
    <dgm:pt modelId="{3CBEA24E-D9C6-47EE-8CBB-05B4A2D3DF66}" type="pres">
      <dgm:prSet presAssocID="{53A9DC92-8640-4364-8852-CE9B270BDC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B4589160-CA52-47E1-BD4B-6F31EF4782A5}" type="pres">
      <dgm:prSet presAssocID="{53A9DC92-8640-4364-8852-CE9B270BDC09}" presName="spaceRect" presStyleCnt="0"/>
      <dgm:spPr/>
    </dgm:pt>
    <dgm:pt modelId="{0FB2067D-9057-47D6-AA20-B44BB39A3C5D}" type="pres">
      <dgm:prSet presAssocID="{53A9DC92-8640-4364-8852-CE9B270BDC09}" presName="parTx" presStyleLbl="revTx" presStyleIdx="1" presStyleCnt="4">
        <dgm:presLayoutVars>
          <dgm:chMax val="0"/>
          <dgm:chPref val="0"/>
        </dgm:presLayoutVars>
      </dgm:prSet>
      <dgm:spPr/>
    </dgm:pt>
    <dgm:pt modelId="{221649FF-09C0-4C87-ACB0-98DA51E62E27}" type="pres">
      <dgm:prSet presAssocID="{C51CB4FE-B525-43CD-B09A-0FE969A21BC0}" presName="sibTrans" presStyleCnt="0"/>
      <dgm:spPr/>
    </dgm:pt>
    <dgm:pt modelId="{1EF54EED-3FDF-41C3-8DF7-8D14B74EFB88}" type="pres">
      <dgm:prSet presAssocID="{94BA3879-6065-4E7B-AAA5-31C04418A2C7}" presName="compNode" presStyleCnt="0"/>
      <dgm:spPr/>
    </dgm:pt>
    <dgm:pt modelId="{20FDDBF4-905B-4556-A624-36F55128F70D}" type="pres">
      <dgm:prSet presAssocID="{94BA3879-6065-4E7B-AAA5-31C04418A2C7}" presName="bgRect" presStyleLbl="bgShp" presStyleIdx="2" presStyleCnt="4"/>
      <dgm:spPr/>
    </dgm:pt>
    <dgm:pt modelId="{C62DA4E8-FC53-4B1A-BE1D-AECE441D27CD}" type="pres">
      <dgm:prSet presAssocID="{94BA3879-6065-4E7B-AAA5-31C04418A2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214EBF6-2A53-43D0-BA71-F3CDCED56B45}" type="pres">
      <dgm:prSet presAssocID="{94BA3879-6065-4E7B-AAA5-31C04418A2C7}" presName="spaceRect" presStyleCnt="0"/>
      <dgm:spPr/>
    </dgm:pt>
    <dgm:pt modelId="{4A054136-F411-423F-9261-30AA8DD4BE0C}" type="pres">
      <dgm:prSet presAssocID="{94BA3879-6065-4E7B-AAA5-31C04418A2C7}" presName="parTx" presStyleLbl="revTx" presStyleIdx="2" presStyleCnt="4">
        <dgm:presLayoutVars>
          <dgm:chMax val="0"/>
          <dgm:chPref val="0"/>
        </dgm:presLayoutVars>
      </dgm:prSet>
      <dgm:spPr/>
    </dgm:pt>
    <dgm:pt modelId="{C249A5A9-BCD6-4D60-A219-8520CF88454C}" type="pres">
      <dgm:prSet presAssocID="{0D1A84A5-3766-4951-99DE-1389AE79695F}" presName="sibTrans" presStyleCnt="0"/>
      <dgm:spPr/>
    </dgm:pt>
    <dgm:pt modelId="{3B644D88-21D0-44A3-BB76-D1FCF6474DFB}" type="pres">
      <dgm:prSet presAssocID="{4ABF297A-EC26-4993-9233-4705CE01C648}" presName="compNode" presStyleCnt="0"/>
      <dgm:spPr/>
    </dgm:pt>
    <dgm:pt modelId="{BCF296FF-43D6-48DB-AA9A-1EBACDBB8CB5}" type="pres">
      <dgm:prSet presAssocID="{4ABF297A-EC26-4993-9233-4705CE01C648}" presName="bgRect" presStyleLbl="bgShp" presStyleIdx="3" presStyleCnt="4"/>
      <dgm:spPr/>
    </dgm:pt>
    <dgm:pt modelId="{0BB9A615-F411-4969-9096-8C045DC1E91E}" type="pres">
      <dgm:prSet presAssocID="{4ABF297A-EC26-4993-9233-4705CE01C6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E918015E-CE5B-4A8E-97AA-76322A93F174}" type="pres">
      <dgm:prSet presAssocID="{4ABF297A-EC26-4993-9233-4705CE01C648}" presName="spaceRect" presStyleCnt="0"/>
      <dgm:spPr/>
    </dgm:pt>
    <dgm:pt modelId="{F2FBFF62-840C-48FB-A10F-10A0C7C9215A}" type="pres">
      <dgm:prSet presAssocID="{4ABF297A-EC26-4993-9233-4705CE01C648}" presName="parTx" presStyleLbl="revTx" presStyleIdx="3" presStyleCnt="4">
        <dgm:presLayoutVars>
          <dgm:chMax val="0"/>
          <dgm:chPref val="0"/>
        </dgm:presLayoutVars>
      </dgm:prSet>
      <dgm:spPr/>
    </dgm:pt>
  </dgm:ptLst>
  <dgm:cxnLst>
    <dgm:cxn modelId="{50267D21-C1A6-4BB7-AC4D-C71DAAB07933}" srcId="{3994B977-1230-41E1-8AAE-C99E963451D4}" destId="{53A9DC92-8640-4364-8852-CE9B270BDC09}" srcOrd="1" destOrd="0" parTransId="{FA81FD64-5AD3-4004-8BB8-2BBB0FE97D6B}" sibTransId="{C51CB4FE-B525-43CD-B09A-0FE969A21BC0}"/>
    <dgm:cxn modelId="{9F7F3069-912C-4796-A743-42BCB1853414}" type="presOf" srcId="{53A9DC92-8640-4364-8852-CE9B270BDC09}" destId="{0FB2067D-9057-47D6-AA20-B44BB39A3C5D}" srcOrd="0" destOrd="0" presId="urn:microsoft.com/office/officeart/2018/2/layout/IconVerticalSolidList"/>
    <dgm:cxn modelId="{661EED69-2622-4AE3-BC1A-C98D5B27ACA5}" srcId="{3994B977-1230-41E1-8AAE-C99E963451D4}" destId="{4ABF297A-EC26-4993-9233-4705CE01C648}" srcOrd="3" destOrd="0" parTransId="{F5BF56A4-A952-4380-A695-43E5120142DA}" sibTransId="{6C7D561C-D73F-4583-B788-4CF26B5F6E5C}"/>
    <dgm:cxn modelId="{D256277B-6A14-43E2-919F-13C48B729985}" type="presOf" srcId="{4ABF297A-EC26-4993-9233-4705CE01C648}" destId="{F2FBFF62-840C-48FB-A10F-10A0C7C9215A}" srcOrd="0" destOrd="0" presId="urn:microsoft.com/office/officeart/2018/2/layout/IconVerticalSolidList"/>
    <dgm:cxn modelId="{ABE843B1-B7FD-4CE8-B55C-DA036B78BF6F}" type="presOf" srcId="{3994B977-1230-41E1-8AAE-C99E963451D4}" destId="{B62D1D5B-1B11-4EB5-8210-2BB50B394446}" srcOrd="0" destOrd="0" presId="urn:microsoft.com/office/officeart/2018/2/layout/IconVerticalSolidList"/>
    <dgm:cxn modelId="{9DCDC1BD-7DCA-4A3E-98E8-DD27E909EA49}" type="presOf" srcId="{94BA3879-6065-4E7B-AAA5-31C04418A2C7}" destId="{4A054136-F411-423F-9261-30AA8DD4BE0C}" srcOrd="0" destOrd="0" presId="urn:microsoft.com/office/officeart/2018/2/layout/IconVerticalSolidList"/>
    <dgm:cxn modelId="{CDA6BFD0-7792-4FC4-B23D-514F4F1BE6F2}" srcId="{3994B977-1230-41E1-8AAE-C99E963451D4}" destId="{DF69B094-CA32-4357-ABF8-22CA87C9A8B0}" srcOrd="0" destOrd="0" parTransId="{157A1F7A-DAAD-4175-9CA2-DA2A4B7D0281}" sibTransId="{9D0256AA-D451-41B4-8663-1F921FAD12A3}"/>
    <dgm:cxn modelId="{DC0D7CDE-69CC-4A56-AA97-86FCC79C27AE}" srcId="{3994B977-1230-41E1-8AAE-C99E963451D4}" destId="{94BA3879-6065-4E7B-AAA5-31C04418A2C7}" srcOrd="2" destOrd="0" parTransId="{0AADC735-6A26-4884-AD5F-98C458D6DD2A}" sibTransId="{0D1A84A5-3766-4951-99DE-1389AE79695F}"/>
    <dgm:cxn modelId="{68C674FE-CDDD-447E-9D4B-3B6A765E1306}" type="presOf" srcId="{DF69B094-CA32-4357-ABF8-22CA87C9A8B0}" destId="{7441D469-0A19-40BB-884F-5D94B55DFE6E}" srcOrd="0" destOrd="0" presId="urn:microsoft.com/office/officeart/2018/2/layout/IconVerticalSolidList"/>
    <dgm:cxn modelId="{B84FCF7A-3F02-4202-A8FE-75CFE5534D18}" type="presParOf" srcId="{B62D1D5B-1B11-4EB5-8210-2BB50B394446}" destId="{DD719387-C4A7-492B-A918-72A3AED82181}" srcOrd="0" destOrd="0" presId="urn:microsoft.com/office/officeart/2018/2/layout/IconVerticalSolidList"/>
    <dgm:cxn modelId="{26E2EDA6-A3A8-417E-B81A-E3D2165212CD}" type="presParOf" srcId="{DD719387-C4A7-492B-A918-72A3AED82181}" destId="{B5B6589F-E932-4AF3-8E72-D08C773DE7A7}" srcOrd="0" destOrd="0" presId="urn:microsoft.com/office/officeart/2018/2/layout/IconVerticalSolidList"/>
    <dgm:cxn modelId="{1175605A-5816-45E4-BA6C-1117D8FD1AC4}" type="presParOf" srcId="{DD719387-C4A7-492B-A918-72A3AED82181}" destId="{ED29B0EF-A14F-4750-8F45-310C5B2C022C}" srcOrd="1" destOrd="0" presId="urn:microsoft.com/office/officeart/2018/2/layout/IconVerticalSolidList"/>
    <dgm:cxn modelId="{C0890D55-0B4B-4F41-8AD6-45E3466F0600}" type="presParOf" srcId="{DD719387-C4A7-492B-A918-72A3AED82181}" destId="{622984CD-B21D-4738-92E7-1A3D81C58F22}" srcOrd="2" destOrd="0" presId="urn:microsoft.com/office/officeart/2018/2/layout/IconVerticalSolidList"/>
    <dgm:cxn modelId="{3646344E-EEDC-483E-8F21-10FA35080732}" type="presParOf" srcId="{DD719387-C4A7-492B-A918-72A3AED82181}" destId="{7441D469-0A19-40BB-884F-5D94B55DFE6E}" srcOrd="3" destOrd="0" presId="urn:microsoft.com/office/officeart/2018/2/layout/IconVerticalSolidList"/>
    <dgm:cxn modelId="{EA695B3A-A910-4B71-89C7-9FE8C62CF1B8}" type="presParOf" srcId="{B62D1D5B-1B11-4EB5-8210-2BB50B394446}" destId="{C42AD39A-F045-485B-BF67-014B62F1F23D}" srcOrd="1" destOrd="0" presId="urn:microsoft.com/office/officeart/2018/2/layout/IconVerticalSolidList"/>
    <dgm:cxn modelId="{73F6F59B-7F4D-4A04-BA71-0BC3241F05F4}" type="presParOf" srcId="{B62D1D5B-1B11-4EB5-8210-2BB50B394446}" destId="{546B1A3A-77EF-4A67-A35A-818AD17BB0D0}" srcOrd="2" destOrd="0" presId="urn:microsoft.com/office/officeart/2018/2/layout/IconVerticalSolidList"/>
    <dgm:cxn modelId="{F45212BF-23C5-454B-9499-88C47149B4ED}" type="presParOf" srcId="{546B1A3A-77EF-4A67-A35A-818AD17BB0D0}" destId="{E797B481-4EE1-4E4D-8FD6-A8EC4951B61B}" srcOrd="0" destOrd="0" presId="urn:microsoft.com/office/officeart/2018/2/layout/IconVerticalSolidList"/>
    <dgm:cxn modelId="{D2529C6B-9219-46AD-8F4C-5AB457F82B58}" type="presParOf" srcId="{546B1A3A-77EF-4A67-A35A-818AD17BB0D0}" destId="{3CBEA24E-D9C6-47EE-8CBB-05B4A2D3DF66}" srcOrd="1" destOrd="0" presId="urn:microsoft.com/office/officeart/2018/2/layout/IconVerticalSolidList"/>
    <dgm:cxn modelId="{FEE9074B-3ACF-41EC-B10F-27F025F27A7A}" type="presParOf" srcId="{546B1A3A-77EF-4A67-A35A-818AD17BB0D0}" destId="{B4589160-CA52-47E1-BD4B-6F31EF4782A5}" srcOrd="2" destOrd="0" presId="urn:microsoft.com/office/officeart/2018/2/layout/IconVerticalSolidList"/>
    <dgm:cxn modelId="{0F8CADC6-8A7C-47A1-8FA2-ECC81F29A48B}" type="presParOf" srcId="{546B1A3A-77EF-4A67-A35A-818AD17BB0D0}" destId="{0FB2067D-9057-47D6-AA20-B44BB39A3C5D}" srcOrd="3" destOrd="0" presId="urn:microsoft.com/office/officeart/2018/2/layout/IconVerticalSolidList"/>
    <dgm:cxn modelId="{92A9D70B-33A3-4F85-8001-7FC733771A3F}" type="presParOf" srcId="{B62D1D5B-1B11-4EB5-8210-2BB50B394446}" destId="{221649FF-09C0-4C87-ACB0-98DA51E62E27}" srcOrd="3" destOrd="0" presId="urn:microsoft.com/office/officeart/2018/2/layout/IconVerticalSolidList"/>
    <dgm:cxn modelId="{4DC6A29E-08A6-4ABA-A9A8-4BE981CAA51E}" type="presParOf" srcId="{B62D1D5B-1B11-4EB5-8210-2BB50B394446}" destId="{1EF54EED-3FDF-41C3-8DF7-8D14B74EFB88}" srcOrd="4" destOrd="0" presId="urn:microsoft.com/office/officeart/2018/2/layout/IconVerticalSolidList"/>
    <dgm:cxn modelId="{F5FE4F84-20E1-4E6B-82FB-B1514EEF3595}" type="presParOf" srcId="{1EF54EED-3FDF-41C3-8DF7-8D14B74EFB88}" destId="{20FDDBF4-905B-4556-A624-36F55128F70D}" srcOrd="0" destOrd="0" presId="urn:microsoft.com/office/officeart/2018/2/layout/IconVerticalSolidList"/>
    <dgm:cxn modelId="{879D635D-C491-4E88-AC96-CBB16B49418C}" type="presParOf" srcId="{1EF54EED-3FDF-41C3-8DF7-8D14B74EFB88}" destId="{C62DA4E8-FC53-4B1A-BE1D-AECE441D27CD}" srcOrd="1" destOrd="0" presId="urn:microsoft.com/office/officeart/2018/2/layout/IconVerticalSolidList"/>
    <dgm:cxn modelId="{71C3F084-BC3C-4A74-B981-A373DD1ADB21}" type="presParOf" srcId="{1EF54EED-3FDF-41C3-8DF7-8D14B74EFB88}" destId="{8214EBF6-2A53-43D0-BA71-F3CDCED56B45}" srcOrd="2" destOrd="0" presId="urn:microsoft.com/office/officeart/2018/2/layout/IconVerticalSolidList"/>
    <dgm:cxn modelId="{12774CC8-F8B7-49EA-A95C-0406F75CA0C1}" type="presParOf" srcId="{1EF54EED-3FDF-41C3-8DF7-8D14B74EFB88}" destId="{4A054136-F411-423F-9261-30AA8DD4BE0C}" srcOrd="3" destOrd="0" presId="urn:microsoft.com/office/officeart/2018/2/layout/IconVerticalSolidList"/>
    <dgm:cxn modelId="{C0D59CA9-E7B6-4551-873C-DADE5F900F3D}" type="presParOf" srcId="{B62D1D5B-1B11-4EB5-8210-2BB50B394446}" destId="{C249A5A9-BCD6-4D60-A219-8520CF88454C}" srcOrd="5" destOrd="0" presId="urn:microsoft.com/office/officeart/2018/2/layout/IconVerticalSolidList"/>
    <dgm:cxn modelId="{21D194DA-0AA5-414D-B449-A1D1BDBC686B}" type="presParOf" srcId="{B62D1D5B-1B11-4EB5-8210-2BB50B394446}" destId="{3B644D88-21D0-44A3-BB76-D1FCF6474DFB}" srcOrd="6" destOrd="0" presId="urn:microsoft.com/office/officeart/2018/2/layout/IconVerticalSolidList"/>
    <dgm:cxn modelId="{5EE9D122-C57D-4EFF-A2F4-01980410F7D7}" type="presParOf" srcId="{3B644D88-21D0-44A3-BB76-D1FCF6474DFB}" destId="{BCF296FF-43D6-48DB-AA9A-1EBACDBB8CB5}" srcOrd="0" destOrd="0" presId="urn:microsoft.com/office/officeart/2018/2/layout/IconVerticalSolidList"/>
    <dgm:cxn modelId="{9CD92C41-FBB0-4F0E-A209-534A598B00C2}" type="presParOf" srcId="{3B644D88-21D0-44A3-BB76-D1FCF6474DFB}" destId="{0BB9A615-F411-4969-9096-8C045DC1E91E}" srcOrd="1" destOrd="0" presId="urn:microsoft.com/office/officeart/2018/2/layout/IconVerticalSolidList"/>
    <dgm:cxn modelId="{BC77845E-980D-4F8B-AD84-55B315A6171E}" type="presParOf" srcId="{3B644D88-21D0-44A3-BB76-D1FCF6474DFB}" destId="{E918015E-CE5B-4A8E-97AA-76322A93F174}" srcOrd="2" destOrd="0" presId="urn:microsoft.com/office/officeart/2018/2/layout/IconVerticalSolidList"/>
    <dgm:cxn modelId="{D83FA370-7457-47F0-B1DE-979FE9809B5E}" type="presParOf" srcId="{3B644D88-21D0-44A3-BB76-D1FCF6474DFB}" destId="{F2FBFF62-840C-48FB-A10F-10A0C7C921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6589F-E932-4AF3-8E72-D08C773DE7A7}">
      <dsp:nvSpPr>
        <dsp:cNvPr id="0" name=""/>
        <dsp:cNvSpPr/>
      </dsp:nvSpPr>
      <dsp:spPr>
        <a:xfrm>
          <a:off x="0" y="1902"/>
          <a:ext cx="7879842" cy="9644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29B0EF-A14F-4750-8F45-310C5B2C022C}">
      <dsp:nvSpPr>
        <dsp:cNvPr id="0" name=""/>
        <dsp:cNvSpPr/>
      </dsp:nvSpPr>
      <dsp:spPr>
        <a:xfrm>
          <a:off x="291746" y="218904"/>
          <a:ext cx="530447" cy="530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41D469-0A19-40BB-884F-5D94B55DFE6E}">
      <dsp:nvSpPr>
        <dsp:cNvPr id="0" name=""/>
        <dsp:cNvSpPr/>
      </dsp:nvSpPr>
      <dsp:spPr>
        <a:xfrm>
          <a:off x="1113940" y="1902"/>
          <a:ext cx="6765901"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90000"/>
            </a:lnSpc>
            <a:spcBef>
              <a:spcPct val="0"/>
            </a:spcBef>
            <a:spcAft>
              <a:spcPct val="35000"/>
            </a:spcAft>
            <a:buNone/>
          </a:pPr>
          <a:r>
            <a:rPr lang="en-US" sz="2200" b="1" kern="1200"/>
            <a:t>August 2019 – present: </a:t>
          </a:r>
          <a:r>
            <a:rPr lang="en-US" sz="2200" kern="1200"/>
            <a:t>Assistant Professor at CSUN Computer Science Department</a:t>
          </a:r>
        </a:p>
      </dsp:txBody>
      <dsp:txXfrm>
        <a:off x="1113940" y="1902"/>
        <a:ext cx="6765901" cy="964450"/>
      </dsp:txXfrm>
    </dsp:sp>
    <dsp:sp modelId="{E797B481-4EE1-4E4D-8FD6-A8EC4951B61B}">
      <dsp:nvSpPr>
        <dsp:cNvPr id="0" name=""/>
        <dsp:cNvSpPr/>
      </dsp:nvSpPr>
      <dsp:spPr>
        <a:xfrm>
          <a:off x="0" y="1207466"/>
          <a:ext cx="7879842" cy="9644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BEA24E-D9C6-47EE-8CBB-05B4A2D3DF66}">
      <dsp:nvSpPr>
        <dsp:cNvPr id="0" name=""/>
        <dsp:cNvSpPr/>
      </dsp:nvSpPr>
      <dsp:spPr>
        <a:xfrm>
          <a:off x="291746" y="1424467"/>
          <a:ext cx="530447" cy="530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B2067D-9057-47D6-AA20-B44BB39A3C5D}">
      <dsp:nvSpPr>
        <dsp:cNvPr id="0" name=""/>
        <dsp:cNvSpPr/>
      </dsp:nvSpPr>
      <dsp:spPr>
        <a:xfrm>
          <a:off x="1113940" y="1207466"/>
          <a:ext cx="6765901"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90000"/>
            </a:lnSpc>
            <a:spcBef>
              <a:spcPct val="0"/>
            </a:spcBef>
            <a:spcAft>
              <a:spcPct val="35000"/>
            </a:spcAft>
            <a:buNone/>
          </a:pPr>
          <a:r>
            <a:rPr lang="en-US" sz="2200" b="1" kern="1200"/>
            <a:t>September 2017 – July 2019: </a:t>
          </a:r>
          <a:r>
            <a:rPr lang="en-US" sz="2200" kern="1200"/>
            <a:t>Assistant Professor at LTU Math. And Computer Science Department</a:t>
          </a:r>
        </a:p>
      </dsp:txBody>
      <dsp:txXfrm>
        <a:off x="1113940" y="1207466"/>
        <a:ext cx="6765901" cy="964450"/>
      </dsp:txXfrm>
    </dsp:sp>
    <dsp:sp modelId="{20FDDBF4-905B-4556-A624-36F55128F70D}">
      <dsp:nvSpPr>
        <dsp:cNvPr id="0" name=""/>
        <dsp:cNvSpPr/>
      </dsp:nvSpPr>
      <dsp:spPr>
        <a:xfrm>
          <a:off x="0" y="2413029"/>
          <a:ext cx="7879842" cy="9644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DA4E8-FC53-4B1A-BE1D-AECE441D27CD}">
      <dsp:nvSpPr>
        <dsp:cNvPr id="0" name=""/>
        <dsp:cNvSpPr/>
      </dsp:nvSpPr>
      <dsp:spPr>
        <a:xfrm>
          <a:off x="291746" y="2630030"/>
          <a:ext cx="530447" cy="530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054136-F411-423F-9261-30AA8DD4BE0C}">
      <dsp:nvSpPr>
        <dsp:cNvPr id="0" name=""/>
        <dsp:cNvSpPr/>
      </dsp:nvSpPr>
      <dsp:spPr>
        <a:xfrm>
          <a:off x="1113940" y="2413029"/>
          <a:ext cx="6765901"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90000"/>
            </a:lnSpc>
            <a:spcBef>
              <a:spcPct val="0"/>
            </a:spcBef>
            <a:spcAft>
              <a:spcPct val="35000"/>
            </a:spcAft>
            <a:buNone/>
          </a:pPr>
          <a:r>
            <a:rPr lang="en-US" sz="2200" b="1" kern="1200"/>
            <a:t>August 2017: </a:t>
          </a:r>
          <a:r>
            <a:rPr lang="en-US" sz="2200" kern="1200"/>
            <a:t>Ph.D. from Wayne State University, Detroit, Michigan,  Big Data Research Lab</a:t>
          </a:r>
        </a:p>
      </dsp:txBody>
      <dsp:txXfrm>
        <a:off x="1113940" y="2413029"/>
        <a:ext cx="6765901" cy="964450"/>
      </dsp:txXfrm>
    </dsp:sp>
    <dsp:sp modelId="{BCF296FF-43D6-48DB-AA9A-1EBACDBB8CB5}">
      <dsp:nvSpPr>
        <dsp:cNvPr id="0" name=""/>
        <dsp:cNvSpPr/>
      </dsp:nvSpPr>
      <dsp:spPr>
        <a:xfrm>
          <a:off x="0" y="3618592"/>
          <a:ext cx="7879842" cy="96445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B9A615-F411-4969-9096-8C045DC1E91E}">
      <dsp:nvSpPr>
        <dsp:cNvPr id="0" name=""/>
        <dsp:cNvSpPr/>
      </dsp:nvSpPr>
      <dsp:spPr>
        <a:xfrm>
          <a:off x="291746" y="3835593"/>
          <a:ext cx="530447" cy="5304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FBFF62-840C-48FB-A10F-10A0C7C9215A}">
      <dsp:nvSpPr>
        <dsp:cNvPr id="0" name=""/>
        <dsp:cNvSpPr/>
      </dsp:nvSpPr>
      <dsp:spPr>
        <a:xfrm>
          <a:off x="1113940" y="3618592"/>
          <a:ext cx="6765901"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90000"/>
            </a:lnSpc>
            <a:spcBef>
              <a:spcPct val="0"/>
            </a:spcBef>
            <a:spcAft>
              <a:spcPct val="35000"/>
            </a:spcAft>
            <a:buNone/>
          </a:pPr>
          <a:r>
            <a:rPr lang="en-US" sz="2200" b="1" kern="1200"/>
            <a:t>Dissertation:</a:t>
          </a:r>
          <a:r>
            <a:rPr lang="en-US" sz="2200" kern="1200"/>
            <a:t> “Data Placement And Task Mapping Optimization For Big Data Workflows In The Cloud”</a:t>
          </a:r>
        </a:p>
      </dsp:txBody>
      <dsp:txXfrm>
        <a:off x="1113940" y="3618592"/>
        <a:ext cx="6765901" cy="9644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5029D-12DF-46EB-9BC7-F78FE78ACCFE}" type="datetimeFigureOut">
              <a:rPr lang="en-US" smtClean="0"/>
              <a:t>7/7/2020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AAF5D-11A5-4D4B-98FF-2A4C9CAE3C83}" type="slidenum">
              <a:rPr lang="en-US" smtClean="0"/>
              <a:t>‹#›</a:t>
            </a:fld>
            <a:endParaRPr lang="en-US"/>
          </a:p>
        </p:txBody>
      </p:sp>
    </p:spTree>
    <p:extLst>
      <p:ext uri="{BB962C8B-B14F-4D97-AF65-F5344CB8AC3E}">
        <p14:creationId xmlns:p14="http://schemas.microsoft.com/office/powerpoint/2010/main" val="1976618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7AAF5D-11A5-4D4B-98FF-2A4C9CAE3C83}" type="slidenum">
              <a:rPr lang="en-US" smtClean="0"/>
              <a:t>1</a:t>
            </a:fld>
            <a:endParaRPr lang="en-US"/>
          </a:p>
        </p:txBody>
      </p:sp>
    </p:spTree>
    <p:extLst>
      <p:ext uri="{BB962C8B-B14F-4D97-AF65-F5344CB8AC3E}">
        <p14:creationId xmlns:p14="http://schemas.microsoft.com/office/powerpoint/2010/main" val="2370019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7AAF5D-11A5-4D4B-98FF-2A4C9CAE3C83}" type="slidenum">
              <a:rPr lang="en-US" smtClean="0"/>
              <a:t>14</a:t>
            </a:fld>
            <a:endParaRPr lang="en-US"/>
          </a:p>
        </p:txBody>
      </p:sp>
    </p:spTree>
    <p:extLst>
      <p:ext uri="{BB962C8B-B14F-4D97-AF65-F5344CB8AC3E}">
        <p14:creationId xmlns:p14="http://schemas.microsoft.com/office/powerpoint/2010/main" val="103421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LTU Software Engineering</a:t>
            </a:r>
          </a:p>
        </p:txBody>
      </p:sp>
      <p:sp>
        <p:nvSpPr>
          <p:cNvPr id="5" name="Date Placeholder 4"/>
          <p:cNvSpPr>
            <a:spLocks noGrp="1"/>
          </p:cNvSpPr>
          <p:nvPr>
            <p:ph type="dt" idx="11"/>
          </p:nvPr>
        </p:nvSpPr>
        <p:spPr/>
        <p:txBody>
          <a:bodyPr/>
          <a:lstStyle/>
          <a:p>
            <a:pPr>
              <a:defRPr/>
            </a:pPr>
            <a:r>
              <a:rPr lang="en-US"/>
              <a:t>Spring 2018</a:t>
            </a:r>
          </a:p>
        </p:txBody>
      </p:sp>
      <p:sp>
        <p:nvSpPr>
          <p:cNvPr id="6" name="Footer Placeholder 5"/>
          <p:cNvSpPr>
            <a:spLocks noGrp="1"/>
          </p:cNvSpPr>
          <p:nvPr>
            <p:ph type="ftr" sz="quarter" idx="12"/>
          </p:nvPr>
        </p:nvSpPr>
        <p:spPr/>
        <p:txBody>
          <a:bodyPr/>
          <a:lstStyle/>
          <a:p>
            <a:pPr>
              <a:defRPr/>
            </a:pPr>
            <a:r>
              <a:rPr lang="en-US"/>
              <a:t>Lawrence Technological University</a:t>
            </a:r>
          </a:p>
        </p:txBody>
      </p:sp>
      <p:sp>
        <p:nvSpPr>
          <p:cNvPr id="7" name="Slide Number Placeholder 6"/>
          <p:cNvSpPr>
            <a:spLocks noGrp="1"/>
          </p:cNvSpPr>
          <p:nvPr>
            <p:ph type="sldNum" sz="quarter" idx="13"/>
          </p:nvPr>
        </p:nvSpPr>
        <p:spPr/>
        <p:txBody>
          <a:bodyPr/>
          <a:lstStyle/>
          <a:p>
            <a:pPr>
              <a:defRPr/>
            </a:pPr>
            <a:fld id="{9803A4BC-895B-43EE-8FCE-D2C40F56C436}" type="slidenum">
              <a:rPr lang="en-US" smtClean="0"/>
              <a:pPr>
                <a:defRPr/>
              </a:pPr>
              <a:t>17</a:t>
            </a:fld>
            <a:endParaRPr lang="en-US"/>
          </a:p>
        </p:txBody>
      </p:sp>
    </p:spTree>
    <p:extLst>
      <p:ext uri="{BB962C8B-B14F-4D97-AF65-F5344CB8AC3E}">
        <p14:creationId xmlns:p14="http://schemas.microsoft.com/office/powerpoint/2010/main" val="2237222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55FD35-0039-4F8D-ACBA-B85FC878A3C2}"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251630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55FD35-0039-4F8D-ACBA-B85FC878A3C2}"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28905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55FD35-0039-4F8D-ACBA-B85FC878A3C2}"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191403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55FD35-0039-4F8D-ACBA-B85FC878A3C2}"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380502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55FD35-0039-4F8D-ACBA-B85FC878A3C2}"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219789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55FD35-0039-4F8D-ACBA-B85FC878A3C2}"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405391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55FD35-0039-4F8D-ACBA-B85FC878A3C2}" type="datetimeFigureOut">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38050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55FD35-0039-4F8D-ACBA-B85FC878A3C2}" type="datetimeFigureOut">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66531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5FD35-0039-4F8D-ACBA-B85FC878A3C2}" type="datetimeFigureOut">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274178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5FD35-0039-4F8D-ACBA-B85FC878A3C2}"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85622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5FD35-0039-4F8D-ACBA-B85FC878A3C2}"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0C80B-3240-49E4-96B5-B7997D4E4AAB}" type="slidenum">
              <a:rPr lang="en-US" smtClean="0"/>
              <a:t>‹#›</a:t>
            </a:fld>
            <a:endParaRPr lang="en-US"/>
          </a:p>
        </p:txBody>
      </p:sp>
    </p:spTree>
    <p:extLst>
      <p:ext uri="{BB962C8B-B14F-4D97-AF65-F5344CB8AC3E}">
        <p14:creationId xmlns:p14="http://schemas.microsoft.com/office/powerpoint/2010/main" val="300296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5FD35-0039-4F8D-ACBA-B85FC878A3C2}" type="datetimeFigureOut">
              <a:rPr lang="en-US" smtClean="0"/>
              <a:t>7/7/2020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0C80B-3240-49E4-96B5-B7997D4E4AAB}" type="slidenum">
              <a:rPr lang="en-US" smtClean="0"/>
              <a:t>‹#›</a:t>
            </a:fld>
            <a:endParaRPr lang="en-US"/>
          </a:p>
        </p:txBody>
      </p:sp>
    </p:spTree>
    <p:extLst>
      <p:ext uri="{BB962C8B-B14F-4D97-AF65-F5344CB8AC3E}">
        <p14:creationId xmlns:p14="http://schemas.microsoft.com/office/powerpoint/2010/main" val="33725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ron-sheese.wikidot.com/group-ik12"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enured-radical.blogspot.com/2010/12/what-time-is-it-its-exam-time-ladies.htm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fuzedbulb.com/2011/subtle-workplace-rsi-prevention-idea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mahdi.ebrahimi@csun.edu" TargetMode="External"/><Relationship Id="rId2" Type="http://schemas.openxmlformats.org/officeDocument/2006/relationships/hyperlink" Target="https://mebrahimii.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81000" y="381000"/>
            <a:ext cx="8382000" cy="5486400"/>
          </a:xfrm>
        </p:spPr>
        <p:txBody>
          <a:bodyPr>
            <a:noAutofit/>
          </a:bodyPr>
          <a:lstStyle/>
          <a:p>
            <a:r>
              <a:rPr lang="en-US" sz="3200" b="1" dirty="0"/>
              <a:t>COMP 122/L: Computer Arch. and Assembly Language</a:t>
            </a:r>
            <a:br>
              <a:rPr lang="en-US" sz="3200" dirty="0"/>
            </a:br>
            <a:br>
              <a:rPr lang="en-US" sz="3200" dirty="0"/>
            </a:br>
            <a:br>
              <a:rPr lang="en-US" sz="3200" dirty="0"/>
            </a:br>
            <a:br>
              <a:rPr lang="en-US" sz="3200" dirty="0"/>
            </a:br>
            <a:r>
              <a:rPr lang="en-US" sz="2800" dirty="0"/>
              <a:t>Instructor: Mahdi Ebrahimi</a:t>
            </a:r>
            <a:br>
              <a:rPr lang="en-US" sz="2800" dirty="0"/>
            </a:br>
            <a:br>
              <a:rPr lang="en-US" sz="3200" dirty="0"/>
            </a:br>
            <a:br>
              <a:rPr lang="en-US" sz="3200" dirty="0"/>
            </a:br>
            <a:r>
              <a:rPr lang="en-US" sz="2400" dirty="0"/>
              <a:t>Summer 2020 </a:t>
            </a:r>
            <a:r>
              <a:rPr lang="en-US" sz="2400"/>
              <a:t>– Session </a:t>
            </a:r>
            <a:r>
              <a:rPr lang="en-US" sz="2400" dirty="0"/>
              <a:t>3</a:t>
            </a:r>
            <a:endParaRPr lang="en-US" sz="3600" dirty="0"/>
          </a:p>
        </p:txBody>
      </p:sp>
    </p:spTree>
    <p:extLst>
      <p:ext uri="{BB962C8B-B14F-4D97-AF65-F5344CB8AC3E}">
        <p14:creationId xmlns:p14="http://schemas.microsoft.com/office/powerpoint/2010/main" val="321944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96" y="152400"/>
            <a:ext cx="8229600" cy="960438"/>
          </a:xfrm>
        </p:spPr>
        <p:txBody>
          <a:bodyPr/>
          <a:lstStyle/>
          <a:p>
            <a:r>
              <a:rPr lang="en-US" dirty="0"/>
              <a:t>Course structure</a:t>
            </a:r>
          </a:p>
        </p:txBody>
      </p:sp>
      <p:sp>
        <p:nvSpPr>
          <p:cNvPr id="3" name="Content Placeholder 2"/>
          <p:cNvSpPr>
            <a:spLocks noGrp="1"/>
          </p:cNvSpPr>
          <p:nvPr>
            <p:ph idx="1"/>
          </p:nvPr>
        </p:nvSpPr>
        <p:spPr>
          <a:xfrm>
            <a:off x="304800" y="1447800"/>
            <a:ext cx="6477000" cy="4996216"/>
          </a:xfrm>
        </p:spPr>
        <p:txBody>
          <a:bodyPr>
            <a:normAutofit fontScale="92500" lnSpcReduction="10000"/>
          </a:bodyPr>
          <a:lstStyle/>
          <a:p>
            <a:r>
              <a:rPr lang="en-US" sz="2000" b="1" dirty="0"/>
              <a:t>Course contents:</a:t>
            </a:r>
          </a:p>
          <a:p>
            <a:pPr lvl="1"/>
            <a:r>
              <a:rPr lang="en-US" sz="1600" dirty="0">
                <a:solidFill>
                  <a:schemeClr val="accent1"/>
                </a:solidFill>
              </a:rPr>
              <a:t>Computer architecture</a:t>
            </a:r>
          </a:p>
          <a:p>
            <a:pPr lvl="1"/>
            <a:r>
              <a:rPr lang="en-US" sz="1600" dirty="0">
                <a:solidFill>
                  <a:schemeClr val="accent1"/>
                </a:solidFill>
              </a:rPr>
              <a:t>Assembly language programming </a:t>
            </a:r>
          </a:p>
          <a:p>
            <a:pPr lvl="1"/>
            <a:r>
              <a:rPr lang="en-US" sz="1600" dirty="0">
                <a:solidFill>
                  <a:schemeClr val="accent1"/>
                </a:solidFill>
              </a:rPr>
              <a:t>Number systems and data representation </a:t>
            </a:r>
          </a:p>
          <a:p>
            <a:pPr lvl="1"/>
            <a:r>
              <a:rPr lang="en-US" sz="1600" dirty="0">
                <a:solidFill>
                  <a:schemeClr val="accent1"/>
                </a:solidFill>
              </a:rPr>
              <a:t>Internal organization of a computer</a:t>
            </a:r>
          </a:p>
          <a:p>
            <a:pPr lvl="1"/>
            <a:r>
              <a:rPr lang="en-US" sz="1600" dirty="0">
                <a:solidFill>
                  <a:schemeClr val="accent1"/>
                </a:solidFill>
              </a:rPr>
              <a:t>Primitive instructions and operations</a:t>
            </a:r>
          </a:p>
          <a:p>
            <a:pPr marL="457200" lvl="1" indent="0">
              <a:buNone/>
            </a:pPr>
            <a:endParaRPr lang="en-US" sz="1600" dirty="0">
              <a:solidFill>
                <a:schemeClr val="accent1"/>
              </a:solidFill>
            </a:endParaRPr>
          </a:p>
          <a:p>
            <a:r>
              <a:rPr lang="en-US" sz="2000" b="1" dirty="0"/>
              <a:t>Workload:</a:t>
            </a:r>
          </a:p>
          <a:p>
            <a:pPr lvl="1"/>
            <a:r>
              <a:rPr lang="en-US" sz="1600" dirty="0">
                <a:solidFill>
                  <a:schemeClr val="accent1"/>
                </a:solidFill>
              </a:rPr>
              <a:t>Labs</a:t>
            </a:r>
          </a:p>
          <a:p>
            <a:pPr lvl="1"/>
            <a:r>
              <a:rPr lang="en-US" sz="1600" dirty="0">
                <a:solidFill>
                  <a:schemeClr val="accent1"/>
                </a:solidFill>
              </a:rPr>
              <a:t>Midterm exams</a:t>
            </a:r>
          </a:p>
          <a:p>
            <a:pPr lvl="1"/>
            <a:r>
              <a:rPr lang="en-US" sz="1600" dirty="0">
                <a:solidFill>
                  <a:schemeClr val="accent1"/>
                </a:solidFill>
              </a:rPr>
              <a:t>Final exams</a:t>
            </a:r>
          </a:p>
          <a:p>
            <a:pPr lvl="1"/>
            <a:endParaRPr lang="en-US" sz="1600" dirty="0">
              <a:solidFill>
                <a:schemeClr val="accent1"/>
              </a:solidFill>
            </a:endParaRPr>
          </a:p>
          <a:p>
            <a:r>
              <a:rPr lang="en-US" sz="2000" b="1" dirty="0"/>
              <a:t>Grading </a:t>
            </a:r>
            <a:r>
              <a:rPr lang="en-US" sz="2100" b="1" dirty="0"/>
              <a:t>(single combined grade ):</a:t>
            </a:r>
          </a:p>
          <a:p>
            <a:pPr lvl="1"/>
            <a:r>
              <a:rPr lang="en-US" sz="1600" dirty="0">
                <a:solidFill>
                  <a:schemeClr val="accent1"/>
                </a:solidFill>
              </a:rPr>
              <a:t>Labs –                                  30%</a:t>
            </a:r>
          </a:p>
          <a:p>
            <a:pPr lvl="1"/>
            <a:r>
              <a:rPr lang="en-US" sz="1600" dirty="0">
                <a:solidFill>
                  <a:schemeClr val="accent1"/>
                </a:solidFill>
              </a:rPr>
              <a:t>Lab midterm exam –        15%</a:t>
            </a:r>
          </a:p>
          <a:p>
            <a:pPr lvl="1"/>
            <a:r>
              <a:rPr lang="en-US" sz="1600" dirty="0">
                <a:solidFill>
                  <a:schemeClr val="accent1"/>
                </a:solidFill>
              </a:rPr>
              <a:t>Lecture midterm exam – 15%</a:t>
            </a:r>
          </a:p>
          <a:p>
            <a:pPr lvl="1"/>
            <a:r>
              <a:rPr lang="en-US" sz="1600" dirty="0">
                <a:solidFill>
                  <a:schemeClr val="accent1"/>
                </a:solidFill>
              </a:rPr>
              <a:t>Lab final exam –                20%</a:t>
            </a:r>
          </a:p>
          <a:p>
            <a:pPr lvl="1"/>
            <a:r>
              <a:rPr lang="en-US" sz="1600" dirty="0">
                <a:solidFill>
                  <a:schemeClr val="accent1"/>
                </a:solidFill>
              </a:rPr>
              <a:t>Lecture final exam –         20%</a:t>
            </a:r>
            <a:endParaRPr lang="en-US" sz="1600" dirty="0"/>
          </a:p>
        </p:txBody>
      </p:sp>
      <p:pic>
        <p:nvPicPr>
          <p:cNvPr id="5" name="Picture 4">
            <a:extLst>
              <a:ext uri="{FF2B5EF4-FFF2-40B4-BE49-F238E27FC236}">
                <a16:creationId xmlns:a16="http://schemas.microsoft.com/office/drawing/2014/main" id="{D81A3963-B376-4BAB-A56F-EFFAA816E1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10200" y="1600200"/>
            <a:ext cx="3112671" cy="3429000"/>
          </a:xfrm>
          <a:prstGeom prst="rect">
            <a:avLst/>
          </a:prstGeom>
        </p:spPr>
      </p:pic>
    </p:spTree>
    <p:extLst>
      <p:ext uri="{BB962C8B-B14F-4D97-AF65-F5344CB8AC3E}">
        <p14:creationId xmlns:p14="http://schemas.microsoft.com/office/powerpoint/2010/main" val="60152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Textbooks</a:t>
            </a:r>
          </a:p>
        </p:txBody>
      </p:sp>
      <p:sp>
        <p:nvSpPr>
          <p:cNvPr id="3" name="Content Placeholder 2"/>
          <p:cNvSpPr>
            <a:spLocks noGrp="1"/>
          </p:cNvSpPr>
          <p:nvPr>
            <p:ph idx="1"/>
          </p:nvPr>
        </p:nvSpPr>
        <p:spPr>
          <a:xfrm>
            <a:off x="197178" y="930903"/>
            <a:ext cx="7177083" cy="5050808"/>
          </a:xfrm>
        </p:spPr>
        <p:txBody>
          <a:bodyPr>
            <a:normAutofit fontScale="55000" lnSpcReduction="20000"/>
          </a:bodyPr>
          <a:lstStyle/>
          <a:p>
            <a:pPr marL="0" indent="0">
              <a:buNone/>
            </a:pPr>
            <a:endParaRPr lang="en-US" dirty="0">
              <a:solidFill>
                <a:schemeClr val="accent1"/>
              </a:solidFill>
            </a:endParaRPr>
          </a:p>
          <a:p>
            <a:pPr marL="0" indent="0">
              <a:buNone/>
            </a:pPr>
            <a:r>
              <a:rPr lang="en-US" dirty="0">
                <a:solidFill>
                  <a:schemeClr val="accent1"/>
                </a:solidFill>
              </a:rPr>
              <a:t>No textbook is required. If you’d like a textbook for further study, </a:t>
            </a:r>
          </a:p>
          <a:p>
            <a:pPr marL="0" indent="0">
              <a:buNone/>
            </a:pPr>
            <a:r>
              <a:rPr lang="en-US" dirty="0">
                <a:solidFill>
                  <a:schemeClr val="accent1"/>
                </a:solidFill>
              </a:rPr>
              <a:t>two decent supplemental textbooks are:</a:t>
            </a:r>
          </a:p>
          <a:p>
            <a:pPr marL="0" indent="0">
              <a:buNone/>
            </a:pPr>
            <a:endParaRPr lang="en-US" b="1" dirty="0">
              <a:solidFill>
                <a:schemeClr val="accent1"/>
              </a:solidFill>
            </a:endParaRPr>
          </a:p>
          <a:p>
            <a:pPr marL="0" indent="0">
              <a:buNone/>
            </a:pPr>
            <a:endParaRPr lang="en-US" b="1" dirty="0">
              <a:solidFill>
                <a:schemeClr val="accent1"/>
              </a:solidFill>
            </a:endParaRPr>
          </a:p>
          <a:p>
            <a:pPr marL="0" indent="0">
              <a:buNone/>
            </a:pPr>
            <a:r>
              <a:rPr lang="en-US" b="1" dirty="0">
                <a:solidFill>
                  <a:schemeClr val="accent1"/>
                </a:solidFill>
              </a:rPr>
              <a:t>[1] Computer Organization and Design: The Hardware/Software Interface  </a:t>
            </a:r>
          </a:p>
          <a:p>
            <a:pPr marL="0" indent="0">
              <a:buNone/>
            </a:pPr>
            <a:r>
              <a:rPr lang="en-US" dirty="0">
                <a:solidFill>
                  <a:schemeClr val="accent1"/>
                </a:solidFill>
              </a:rPr>
              <a:t>(any edition from the past several years)</a:t>
            </a:r>
          </a:p>
          <a:p>
            <a:pPr marL="0" indent="0">
              <a:buNone/>
            </a:pPr>
            <a:r>
              <a:rPr lang="en-US" dirty="0">
                <a:solidFill>
                  <a:schemeClr val="accent1"/>
                </a:solidFill>
              </a:rPr>
              <a:t>David A. Patterson and John L. Hennessy</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dirty="0">
                <a:solidFill>
                  <a:schemeClr val="accent1"/>
                </a:solidFill>
              </a:rPr>
              <a:t>[2] Computer Systems Organization and Architecture </a:t>
            </a:r>
          </a:p>
          <a:p>
            <a:pPr marL="0" indent="0">
              <a:buNone/>
            </a:pPr>
            <a:r>
              <a:rPr lang="en-US" dirty="0">
                <a:solidFill>
                  <a:schemeClr val="accent1"/>
                </a:solidFill>
              </a:rPr>
              <a:t>John D. </a:t>
            </a:r>
            <a:r>
              <a:rPr lang="en-US" dirty="0" err="1">
                <a:solidFill>
                  <a:schemeClr val="accent1"/>
                </a:solidFill>
              </a:rPr>
              <a:t>Carpinelli</a:t>
            </a: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dirty="0">
                <a:solidFill>
                  <a:schemeClr val="accent1"/>
                </a:solidFill>
              </a:rPr>
              <a:t>[3] ON-LINE RESOURCES:</a:t>
            </a:r>
          </a:p>
          <a:p>
            <a:pPr marL="0" indent="0">
              <a:buNone/>
            </a:pPr>
            <a:r>
              <a:rPr lang="en-US" dirty="0">
                <a:solidFill>
                  <a:schemeClr val="accent1"/>
                </a:solidFill>
              </a:rPr>
              <a:t>Class Canvas</a:t>
            </a:r>
          </a:p>
          <a:p>
            <a:pPr marL="0" indent="0">
              <a:buNone/>
            </a:pPr>
            <a:r>
              <a:rPr lang="en-US" dirty="0">
                <a:solidFill>
                  <a:schemeClr val="accent1"/>
                </a:solidFill>
              </a:rPr>
              <a:t>Class announcements, updates to schedule and assignments, useful links, etc.</a:t>
            </a:r>
          </a:p>
          <a:p>
            <a:endParaRPr lang="en-US" dirty="0">
              <a:solidFill>
                <a:schemeClr val="accent1"/>
              </a:solidFill>
            </a:endParaRPr>
          </a:p>
        </p:txBody>
      </p:sp>
      <p:pic>
        <p:nvPicPr>
          <p:cNvPr id="5" name="Picture 4" descr="A close up of text on a black background&#10;&#10;Description automatically generated">
            <a:extLst>
              <a:ext uri="{FF2B5EF4-FFF2-40B4-BE49-F238E27FC236}">
                <a16:creationId xmlns:a16="http://schemas.microsoft.com/office/drawing/2014/main" id="{35F240FD-B662-4589-AE1F-BA5B747382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4261" y="1661321"/>
            <a:ext cx="1472809" cy="1939134"/>
          </a:xfrm>
          <a:prstGeom prst="rect">
            <a:avLst/>
          </a:prstGeom>
        </p:spPr>
      </p:pic>
      <p:pic>
        <p:nvPicPr>
          <p:cNvPr id="9" name="Picture 8" descr="A close up of a logo&#10;&#10;Description automatically generated">
            <a:extLst>
              <a:ext uri="{FF2B5EF4-FFF2-40B4-BE49-F238E27FC236}">
                <a16:creationId xmlns:a16="http://schemas.microsoft.com/office/drawing/2014/main" id="{B125363D-98D1-4473-9555-E3B4A13B75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4262" y="3740240"/>
            <a:ext cx="1472808" cy="1812393"/>
          </a:xfrm>
          <a:prstGeom prst="rect">
            <a:avLst/>
          </a:prstGeom>
        </p:spPr>
      </p:pic>
    </p:spTree>
    <p:extLst>
      <p:ext uri="{BB962C8B-B14F-4D97-AF65-F5344CB8AC3E}">
        <p14:creationId xmlns:p14="http://schemas.microsoft.com/office/powerpoint/2010/main" val="467177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Goals of COMP 122/L</a:t>
            </a:r>
          </a:p>
        </p:txBody>
      </p:sp>
      <p:sp>
        <p:nvSpPr>
          <p:cNvPr id="3" name="Content Placeholder 2"/>
          <p:cNvSpPr>
            <a:spLocks noGrp="1"/>
          </p:cNvSpPr>
          <p:nvPr>
            <p:ph idx="1"/>
          </p:nvPr>
        </p:nvSpPr>
        <p:spPr>
          <a:xfrm>
            <a:off x="457200" y="1649104"/>
            <a:ext cx="8382000" cy="4370696"/>
          </a:xfrm>
        </p:spPr>
        <p:txBody>
          <a:bodyPr>
            <a:normAutofit/>
          </a:bodyPr>
          <a:lstStyle/>
          <a:p>
            <a:pPr marL="0" indent="0">
              <a:lnSpc>
                <a:spcPct val="110000"/>
              </a:lnSpc>
              <a:buNone/>
            </a:pPr>
            <a:r>
              <a:rPr lang="en-US" sz="1600" dirty="0">
                <a:latin typeface="Times New Roman" panose="02020603050405020304" pitchFamily="18" charset="0"/>
                <a:cs typeface="Times New Roman" panose="02020603050405020304" pitchFamily="18" charset="0"/>
              </a:rPr>
              <a:t>A successful student will learn basic assembly programming skills, understand the fundamentals of digital logic design, and understand the interface between the two. The ARMv4 instruction set will be used for assembly, though the concepts are broadly applicable. In particular, successful students will be able to:</a:t>
            </a:r>
          </a:p>
          <a:p>
            <a:pPr>
              <a:lnSpc>
                <a:spcPct val="110000"/>
              </a:lnSpc>
            </a:pPr>
            <a:r>
              <a:rPr lang="en-US" sz="1600" dirty="0">
                <a:latin typeface="Times New Roman" panose="02020603050405020304" pitchFamily="18" charset="0"/>
                <a:cs typeface="Times New Roman" panose="02020603050405020304" pitchFamily="18" charset="0"/>
              </a:rPr>
              <a:t>Describe how modern computers represent numbers, and interconvert between different numeric representations</a:t>
            </a:r>
          </a:p>
          <a:p>
            <a:pPr>
              <a:lnSpc>
                <a:spcPct val="110000"/>
              </a:lnSpc>
            </a:pPr>
            <a:r>
              <a:rPr lang="en-US" sz="1600" dirty="0">
                <a:latin typeface="Times New Roman" panose="02020603050405020304" pitchFamily="18" charset="0"/>
                <a:cs typeface="Times New Roman" panose="02020603050405020304" pitchFamily="18" charset="0"/>
              </a:rPr>
              <a:t>Perform common operations over computer-represented numbers, and design circuits which perform these operations</a:t>
            </a:r>
          </a:p>
          <a:p>
            <a:pPr>
              <a:lnSpc>
                <a:spcPct val="110000"/>
              </a:lnSpc>
            </a:pPr>
            <a:r>
              <a:rPr lang="en-US" sz="1600" dirty="0">
                <a:latin typeface="Times New Roman" panose="02020603050405020304" pitchFamily="18" charset="0"/>
                <a:cs typeface="Times New Roman" panose="02020603050405020304" pitchFamily="18" charset="0"/>
              </a:rPr>
              <a:t>Write programs in ARM assembly, including conditionals, loops, arrays, and  functions</a:t>
            </a:r>
          </a:p>
          <a:p>
            <a:pPr>
              <a:lnSpc>
                <a:spcPct val="110000"/>
              </a:lnSpc>
            </a:pPr>
            <a:r>
              <a:rPr lang="en-US" sz="1600" dirty="0">
                <a:latin typeface="Times New Roman" panose="02020603050405020304" pitchFamily="18" charset="0"/>
                <a:cs typeface="Times New Roman" panose="02020603050405020304" pitchFamily="18" charset="0"/>
              </a:rPr>
              <a:t>Design and simplify combinatorial circuits with Boolean algebra and Karnaugh maps</a:t>
            </a:r>
          </a:p>
          <a:p>
            <a:pPr>
              <a:lnSpc>
                <a:spcPct val="110000"/>
              </a:lnSpc>
            </a:pPr>
            <a:r>
              <a:rPr lang="en-US" sz="1600" dirty="0">
                <a:latin typeface="Times New Roman" panose="02020603050405020304" pitchFamily="18" charset="0"/>
                <a:cs typeface="Times New Roman" panose="02020603050405020304" pitchFamily="18" charset="0"/>
              </a:rPr>
              <a:t>Design sequential circuits, including those implementing finite state machines</a:t>
            </a:r>
          </a:p>
          <a:p>
            <a:pPr>
              <a:lnSpc>
                <a:spcPct val="110000"/>
              </a:lnSpc>
            </a:pPr>
            <a:r>
              <a:rPr lang="en-US" sz="1600" dirty="0">
                <a:latin typeface="Times New Roman" panose="02020603050405020304" pitchFamily="18" charset="0"/>
                <a:cs typeface="Times New Roman" panose="02020603050405020304" pitchFamily="18" charset="0"/>
              </a:rPr>
              <a:t>Design a simplistic processor implementing a restricted assembly language</a:t>
            </a:r>
          </a:p>
          <a:p>
            <a:pPr>
              <a:lnSpc>
                <a:spcPct val="110000"/>
              </a:lnSpc>
            </a:pPr>
            <a:r>
              <a:rPr lang="en-US" sz="1600" dirty="0">
                <a:latin typeface="Times New Roman" panose="02020603050405020304" pitchFamily="18" charset="0"/>
                <a:cs typeface="Times New Roman" panose="02020603050405020304" pitchFamily="18" charset="0"/>
              </a:rPr>
              <a:t>Understand, from a high-level, the design of a high-level processor</a:t>
            </a:r>
          </a:p>
          <a:p>
            <a:pPr algn="just">
              <a:lnSpc>
                <a:spcPct val="170000"/>
              </a:lnSpc>
            </a:pPr>
            <a:endParaRPr lang="en-US" sz="1600" dirty="0">
              <a:latin typeface="Times New Roman" panose="02020603050405020304" pitchFamily="18" charset="0"/>
              <a:cs typeface="Times New Roman" panose="02020603050405020304" pitchFamily="18" charset="0"/>
            </a:endParaRPr>
          </a:p>
          <a:p>
            <a:pPr algn="just">
              <a:lnSpc>
                <a:spcPct val="17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0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60A1DA-B535-410F-80F6-04FF053FB9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24200" y="3200400"/>
            <a:ext cx="2396896" cy="2581275"/>
          </a:xfrm>
          <a:prstGeom prst="rect">
            <a:avLst/>
          </a:prstGeom>
        </p:spPr>
      </p:pic>
      <p:sp>
        <p:nvSpPr>
          <p:cNvPr id="2" name="Title 1">
            <a:extLst>
              <a:ext uri="{FF2B5EF4-FFF2-40B4-BE49-F238E27FC236}">
                <a16:creationId xmlns:a16="http://schemas.microsoft.com/office/drawing/2014/main" id="{72ABAACE-F06C-45B9-A6A7-9F035491C84D}"/>
              </a:ext>
            </a:extLst>
          </p:cNvPr>
          <p:cNvSpPr>
            <a:spLocks noGrp="1"/>
          </p:cNvSpPr>
          <p:nvPr>
            <p:ph type="title"/>
          </p:nvPr>
        </p:nvSpPr>
        <p:spPr/>
        <p:txBody>
          <a:bodyPr/>
          <a:lstStyle/>
          <a:p>
            <a:r>
              <a:rPr lang="en-US" dirty="0"/>
              <a:t>Exams</a:t>
            </a:r>
          </a:p>
        </p:txBody>
      </p:sp>
      <p:sp>
        <p:nvSpPr>
          <p:cNvPr id="10" name="Content Placeholder 9">
            <a:extLst>
              <a:ext uri="{FF2B5EF4-FFF2-40B4-BE49-F238E27FC236}">
                <a16:creationId xmlns:a16="http://schemas.microsoft.com/office/drawing/2014/main" id="{31D05136-1F78-41C4-8F97-84FFE51D4DDE}"/>
              </a:ext>
            </a:extLst>
          </p:cNvPr>
          <p:cNvSpPr>
            <a:spLocks noGrp="1"/>
          </p:cNvSpPr>
          <p:nvPr>
            <p:ph idx="1"/>
          </p:nvPr>
        </p:nvSpPr>
        <p:spPr>
          <a:xfrm>
            <a:off x="430530" y="1447800"/>
            <a:ext cx="8408670" cy="4876800"/>
          </a:xfrm>
        </p:spPr>
        <p:txBody>
          <a:bodyPr/>
          <a:lstStyle/>
          <a:p>
            <a:pPr marL="0" indent="0">
              <a:buNone/>
            </a:pPr>
            <a:r>
              <a:rPr lang="en-US" sz="2800" dirty="0"/>
              <a:t>Midterm and Final Exams will be online via Canvas</a:t>
            </a:r>
          </a:p>
          <a:p>
            <a:r>
              <a:rPr lang="en-US" sz="2800" dirty="0"/>
              <a:t>Test overall comprehension and general knowledge</a:t>
            </a:r>
          </a:p>
          <a:p>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EEFAC080-BB70-416E-8FBF-FF7CD1F4F147}"/>
              </a:ext>
            </a:extLst>
          </p:cNvPr>
          <p:cNvSpPr>
            <a:spLocks noGrp="1"/>
          </p:cNvSpPr>
          <p:nvPr>
            <p:ph type="sldNum" sz="quarter" idx="12"/>
          </p:nvPr>
        </p:nvSpPr>
        <p:spPr/>
        <p:txBody>
          <a:bodyPr/>
          <a:lstStyle/>
          <a:p>
            <a:pPr>
              <a:defRPr/>
            </a:pPr>
            <a:fld id="{9989E39A-6EB3-456B-8CAB-F3D8E8F4C632}" type="slidenum">
              <a:rPr lang="en-US" smtClean="0"/>
              <a:pPr>
                <a:defRPr/>
              </a:pPr>
              <a:t>13</a:t>
            </a:fld>
            <a:endParaRPr lang="en-US"/>
          </a:p>
        </p:txBody>
      </p:sp>
    </p:spTree>
    <p:extLst>
      <p:ext uri="{BB962C8B-B14F-4D97-AF65-F5344CB8AC3E}">
        <p14:creationId xmlns:p14="http://schemas.microsoft.com/office/powerpoint/2010/main" val="326858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E57EE-F9B1-454D-AD67-0B803E603076}"/>
              </a:ext>
            </a:extLst>
          </p:cNvPr>
          <p:cNvSpPr>
            <a:spLocks noGrp="1"/>
          </p:cNvSpPr>
          <p:nvPr>
            <p:ph type="title"/>
          </p:nvPr>
        </p:nvSpPr>
        <p:spPr>
          <a:xfrm>
            <a:off x="595246" y="386930"/>
            <a:ext cx="7549592" cy="1298448"/>
          </a:xfrm>
        </p:spPr>
        <p:txBody>
          <a:bodyPr anchor="b">
            <a:normAutofit/>
          </a:bodyPr>
          <a:lstStyle/>
          <a:p>
            <a:r>
              <a:rPr lang="en-US" sz="4200"/>
              <a:t>Lab Assignments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441DE9-4F37-4CD1-B6F5-DB5D1F9A7969}"/>
              </a:ext>
            </a:extLst>
          </p:cNvPr>
          <p:cNvSpPr>
            <a:spLocks noGrp="1"/>
          </p:cNvSpPr>
          <p:nvPr>
            <p:ph idx="1"/>
          </p:nvPr>
        </p:nvSpPr>
        <p:spPr>
          <a:xfrm>
            <a:off x="404896" y="2340355"/>
            <a:ext cx="4738754" cy="3639450"/>
          </a:xfrm>
        </p:spPr>
        <p:txBody>
          <a:bodyPr anchor="ctr">
            <a:normAutofit/>
          </a:bodyPr>
          <a:lstStyle/>
          <a:p>
            <a:r>
              <a:rPr lang="en-US" sz="1700" dirty="0"/>
              <a:t>Individual and submit your own work</a:t>
            </a:r>
          </a:p>
          <a:p>
            <a:r>
              <a:rPr lang="en-US" sz="1700" dirty="0"/>
              <a:t>For lab assignments (and </a:t>
            </a:r>
            <a:r>
              <a:rPr lang="en-US" sz="1700" b="1" dirty="0"/>
              <a:t>only</a:t>
            </a:r>
            <a:r>
              <a:rPr lang="en-US" sz="1700" dirty="0"/>
              <a:t> lab assignments), students may discuss among each other, as long as they don’t share actual solutions (this forbids digitally sharing code). That is, you cannot simply copy someone else’s solution. </a:t>
            </a:r>
          </a:p>
          <a:p>
            <a:r>
              <a:rPr lang="en-US" sz="1700" dirty="0"/>
              <a:t>The only stipulation is that if you do discuss with someone else, say so in your submission.</a:t>
            </a:r>
          </a:p>
          <a:p>
            <a:endParaRPr lang="en-US" sz="1700" dirty="0"/>
          </a:p>
          <a:p>
            <a:endParaRPr lang="en-US" sz="1700" dirty="0"/>
          </a:p>
        </p:txBody>
      </p:sp>
      <p:pic>
        <p:nvPicPr>
          <p:cNvPr id="5" name="Picture 4" descr="A picture containing table&#10;&#10;Description automatically generated">
            <a:extLst>
              <a:ext uri="{FF2B5EF4-FFF2-40B4-BE49-F238E27FC236}">
                <a16:creationId xmlns:a16="http://schemas.microsoft.com/office/drawing/2014/main" id="{FD7FCC8A-782F-49F0-BF99-388990A912E5}"/>
              </a:ext>
            </a:extLst>
          </p:cNvPr>
          <p:cNvPicPr>
            <a:picLocks noChangeAspect="1"/>
          </p:cNvPicPr>
          <p:nvPr/>
        </p:nvPicPr>
        <p:blipFill rotWithShape="1">
          <a:blip r:embed="rId3">
            <a:extLst>
              <a:ext uri="{28A0092B-C50C-407E-A947-70E740481C1C}">
                <a14:useLocalDpi xmlns:a14="http://schemas.microsoft.com/office/drawing/2010/main" val="0"/>
              </a:ext>
            </a:extLst>
          </a:blip>
          <a:srcRect t="33596" r="-2" b="31184"/>
          <a:stretch/>
        </p:blipFill>
        <p:spPr>
          <a:xfrm>
            <a:off x="5896393" y="2430922"/>
            <a:ext cx="2581356" cy="909105"/>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rawing&#10;&#10;Description automatically generated">
            <a:extLst>
              <a:ext uri="{FF2B5EF4-FFF2-40B4-BE49-F238E27FC236}">
                <a16:creationId xmlns:a16="http://schemas.microsoft.com/office/drawing/2014/main" id="{2D7EDA06-438A-4D37-ADB2-553C9CF3D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325" y="3354544"/>
            <a:ext cx="2523097" cy="2928821"/>
          </a:xfrm>
          <a:prstGeom prst="rect">
            <a:avLst/>
          </a:prstGeom>
        </p:spPr>
      </p:pic>
    </p:spTree>
    <p:extLst>
      <p:ext uri="{BB962C8B-B14F-4D97-AF65-F5344CB8AC3E}">
        <p14:creationId xmlns:p14="http://schemas.microsoft.com/office/powerpoint/2010/main" val="2811147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5409-A6B2-48F9-875F-4D3204155FB4}"/>
              </a:ext>
            </a:extLst>
          </p:cNvPr>
          <p:cNvSpPr>
            <a:spLocks noGrp="1"/>
          </p:cNvSpPr>
          <p:nvPr>
            <p:ph type="title"/>
          </p:nvPr>
        </p:nvSpPr>
        <p:spPr/>
        <p:txBody>
          <a:bodyPr/>
          <a:lstStyle/>
          <a:p>
            <a:r>
              <a:rPr lang="en-US" dirty="0"/>
              <a:t>Late Policy</a:t>
            </a:r>
          </a:p>
        </p:txBody>
      </p:sp>
      <p:pic>
        <p:nvPicPr>
          <p:cNvPr id="4" name="Content Placeholder 3">
            <a:extLst>
              <a:ext uri="{FF2B5EF4-FFF2-40B4-BE49-F238E27FC236}">
                <a16:creationId xmlns:a16="http://schemas.microsoft.com/office/drawing/2014/main" id="{4839BF8B-6378-41C8-8CFF-48F0030117D0}"/>
              </a:ext>
            </a:extLst>
          </p:cNvPr>
          <p:cNvPicPr>
            <a:picLocks noGrp="1" noChangeAspect="1"/>
          </p:cNvPicPr>
          <p:nvPr>
            <p:ph idx="1"/>
          </p:nvPr>
        </p:nvPicPr>
        <p:blipFill rotWithShape="1">
          <a:blip r:embed="rId2"/>
          <a:srcRect b="8068"/>
          <a:stretch/>
        </p:blipFill>
        <p:spPr>
          <a:xfrm>
            <a:off x="609600" y="1746612"/>
            <a:ext cx="8230298" cy="2672988"/>
          </a:xfrm>
          <a:prstGeom prst="rect">
            <a:avLst/>
          </a:prstGeom>
        </p:spPr>
      </p:pic>
    </p:spTree>
    <p:extLst>
      <p:ext uri="{BB962C8B-B14F-4D97-AF65-F5344CB8AC3E}">
        <p14:creationId xmlns:p14="http://schemas.microsoft.com/office/powerpoint/2010/main" val="1796095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DC79-C3E3-49C1-93E5-5A911BD5D769}"/>
              </a:ext>
            </a:extLst>
          </p:cNvPr>
          <p:cNvSpPr>
            <a:spLocks noGrp="1"/>
          </p:cNvSpPr>
          <p:nvPr>
            <p:ph type="title"/>
          </p:nvPr>
        </p:nvSpPr>
        <p:spPr>
          <a:xfrm>
            <a:off x="457200" y="274638"/>
            <a:ext cx="8229600" cy="1143000"/>
          </a:xfrm>
        </p:spPr>
        <p:txBody>
          <a:bodyPr/>
          <a:lstStyle/>
          <a:p>
            <a:r>
              <a:rPr lang="en-US" dirty="0"/>
              <a:t>Schedule</a:t>
            </a:r>
          </a:p>
        </p:txBody>
      </p:sp>
      <p:graphicFrame>
        <p:nvGraphicFramePr>
          <p:cNvPr id="4" name="Content Placeholder 3">
            <a:extLst>
              <a:ext uri="{FF2B5EF4-FFF2-40B4-BE49-F238E27FC236}">
                <a16:creationId xmlns:a16="http://schemas.microsoft.com/office/drawing/2014/main" id="{19C3C150-F7E1-4620-ADB2-B464E2B4EEF7}"/>
              </a:ext>
            </a:extLst>
          </p:cNvPr>
          <p:cNvGraphicFramePr>
            <a:graphicFrameLocks noGrp="1"/>
          </p:cNvGraphicFramePr>
          <p:nvPr>
            <p:ph idx="1"/>
            <p:extLst>
              <p:ext uri="{D42A27DB-BD31-4B8C-83A1-F6EECF244321}">
                <p14:modId xmlns:p14="http://schemas.microsoft.com/office/powerpoint/2010/main" val="2813482927"/>
              </p:ext>
            </p:extLst>
          </p:nvPr>
        </p:nvGraphicFramePr>
        <p:xfrm>
          <a:off x="499621" y="1143000"/>
          <a:ext cx="8415779" cy="5003800"/>
        </p:xfrm>
        <a:graphic>
          <a:graphicData uri="http://schemas.openxmlformats.org/drawingml/2006/table">
            <a:tbl>
              <a:tblPr firstRow="1" firstCol="1" lastRow="1" lastCol="1" bandRow="1" bandCol="1">
                <a:tableStyleId>{69CF1AB2-1976-4502-BF36-3FF5EA218861}</a:tableStyleId>
              </a:tblPr>
              <a:tblGrid>
                <a:gridCol w="931653">
                  <a:extLst>
                    <a:ext uri="{9D8B030D-6E8A-4147-A177-3AD203B41FA5}">
                      <a16:colId xmlns:a16="http://schemas.microsoft.com/office/drawing/2014/main" val="986575100"/>
                    </a:ext>
                  </a:extLst>
                </a:gridCol>
                <a:gridCol w="1312783">
                  <a:extLst>
                    <a:ext uri="{9D8B030D-6E8A-4147-A177-3AD203B41FA5}">
                      <a16:colId xmlns:a16="http://schemas.microsoft.com/office/drawing/2014/main" val="1227189682"/>
                    </a:ext>
                  </a:extLst>
                </a:gridCol>
                <a:gridCol w="6171343">
                  <a:extLst>
                    <a:ext uri="{9D8B030D-6E8A-4147-A177-3AD203B41FA5}">
                      <a16:colId xmlns:a16="http://schemas.microsoft.com/office/drawing/2014/main" val="3655328057"/>
                    </a:ext>
                  </a:extLst>
                </a:gridCol>
              </a:tblGrid>
              <a:tr h="194490">
                <a:tc>
                  <a:txBody>
                    <a:bodyPr/>
                    <a:lstStyle/>
                    <a:p>
                      <a:pPr marL="69215" marR="56515" algn="ctr">
                        <a:spcBef>
                          <a:spcPts val="475"/>
                        </a:spcBef>
                        <a:spcAft>
                          <a:spcPts val="0"/>
                        </a:spcAft>
                      </a:pPr>
                      <a:r>
                        <a:rPr lang="en-US" sz="1800" dirty="0">
                          <a:effectLst/>
                        </a:rPr>
                        <a:t>Week</a:t>
                      </a:r>
                      <a:endParaRPr lang="en-US" sz="180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280035" marR="0">
                        <a:spcBef>
                          <a:spcPts val="475"/>
                        </a:spcBef>
                        <a:spcAft>
                          <a:spcPts val="0"/>
                        </a:spcAft>
                      </a:pPr>
                      <a:r>
                        <a:rPr lang="en-US" sz="1800" dirty="0">
                          <a:effectLst/>
                        </a:rPr>
                        <a:t>Dates</a:t>
                      </a:r>
                      <a:endParaRPr lang="en-US" sz="180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1939290" marR="1924685" algn="ctr">
                        <a:spcBef>
                          <a:spcPts val="475"/>
                        </a:spcBef>
                        <a:spcAft>
                          <a:spcPts val="0"/>
                        </a:spcAft>
                      </a:pPr>
                      <a:r>
                        <a:rPr lang="en-US" sz="1800" dirty="0">
                          <a:effectLst/>
                        </a:rPr>
                        <a:t>Topics</a:t>
                      </a:r>
                      <a:endParaRPr lang="en-US" sz="1800" dirty="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8295449"/>
                  </a:ext>
                </a:extLst>
              </a:tr>
              <a:tr h="271065">
                <a:tc>
                  <a:txBody>
                    <a:bodyPr/>
                    <a:lstStyle/>
                    <a:p>
                      <a:pPr marL="12700" marR="0" algn="ctr">
                        <a:spcBef>
                          <a:spcPts val="475"/>
                        </a:spcBef>
                        <a:spcAft>
                          <a:spcPts val="0"/>
                        </a:spcAft>
                      </a:pPr>
                      <a:r>
                        <a:rPr lang="en-US" sz="1600" b="0" dirty="0">
                          <a:effectLst/>
                        </a:rPr>
                        <a:t>1 - 2</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a:effectLst/>
                        </a:rPr>
                        <a:t>7/08 - 7/09</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Number representation</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30421179"/>
                  </a:ext>
                </a:extLst>
              </a:tr>
              <a:tr h="271065">
                <a:tc>
                  <a:txBody>
                    <a:bodyPr/>
                    <a:lstStyle/>
                    <a:p>
                      <a:pPr marL="12700" marR="0" algn="ctr">
                        <a:spcBef>
                          <a:spcPts val="475"/>
                        </a:spcBef>
                        <a:spcAft>
                          <a:spcPts val="0"/>
                        </a:spcAft>
                      </a:pPr>
                      <a:r>
                        <a:rPr lang="en-US" sz="1600" b="0" dirty="0">
                          <a:effectLst/>
                        </a:rPr>
                        <a:t>2 - 1</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7/13 - 7/14</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Floating point, operations on binary values</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74136808"/>
                  </a:ext>
                </a:extLst>
              </a:tr>
              <a:tr h="271065">
                <a:tc>
                  <a:txBody>
                    <a:bodyPr/>
                    <a:lstStyle/>
                    <a:p>
                      <a:pPr marL="12700" marR="0" algn="ctr">
                        <a:spcBef>
                          <a:spcPts val="475"/>
                        </a:spcBef>
                        <a:spcAft>
                          <a:spcPts val="0"/>
                        </a:spcAft>
                      </a:pPr>
                      <a:r>
                        <a:rPr lang="en-US" sz="1600" b="0">
                          <a:effectLst/>
                        </a:rPr>
                        <a:t>2 - 2</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7/15 - 7/16</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ARM assembly: introduction and arithmetic</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0976129"/>
                  </a:ext>
                </a:extLst>
              </a:tr>
              <a:tr h="271065">
                <a:tc>
                  <a:txBody>
                    <a:bodyPr/>
                    <a:lstStyle/>
                    <a:p>
                      <a:pPr marL="12700" marR="0" algn="ctr">
                        <a:spcBef>
                          <a:spcPts val="475"/>
                        </a:spcBef>
                        <a:spcAft>
                          <a:spcPts val="0"/>
                        </a:spcAft>
                      </a:pPr>
                      <a:r>
                        <a:rPr lang="en-US" sz="1600" b="0">
                          <a:effectLst/>
                        </a:rPr>
                        <a:t>3 - 1</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7/20 - 7/21</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ARM assembly: conditionals and memory operations</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73599263"/>
                  </a:ext>
                </a:extLst>
              </a:tr>
              <a:tr h="271065">
                <a:tc>
                  <a:txBody>
                    <a:bodyPr/>
                    <a:lstStyle/>
                    <a:p>
                      <a:pPr marL="12700" marR="0" algn="ctr">
                        <a:spcBef>
                          <a:spcPts val="475"/>
                        </a:spcBef>
                        <a:spcAft>
                          <a:spcPts val="0"/>
                        </a:spcAft>
                      </a:pPr>
                      <a:r>
                        <a:rPr lang="en-US" sz="1600" b="0">
                          <a:effectLst/>
                        </a:rPr>
                        <a:t>3 - 2</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7/22 - 7/23</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ARM assembly: loops and arrays</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6067894"/>
                  </a:ext>
                </a:extLst>
              </a:tr>
              <a:tr h="271065">
                <a:tc>
                  <a:txBody>
                    <a:bodyPr/>
                    <a:lstStyle/>
                    <a:p>
                      <a:pPr marL="12700" marR="0" algn="ctr">
                        <a:spcBef>
                          <a:spcPts val="475"/>
                        </a:spcBef>
                        <a:spcAft>
                          <a:spcPts val="0"/>
                        </a:spcAft>
                      </a:pPr>
                      <a:r>
                        <a:rPr lang="en-US" sz="1600" b="0">
                          <a:effectLst/>
                        </a:rPr>
                        <a:t>4 - 1</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a:effectLst/>
                        </a:rPr>
                        <a:t>7/27 - 7/28</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dirty="0">
                          <a:effectLst/>
                        </a:rPr>
                        <a:t>ARM assembly: functions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40589837"/>
                  </a:ext>
                </a:extLst>
              </a:tr>
              <a:tr h="271065">
                <a:tc>
                  <a:txBody>
                    <a:bodyPr/>
                    <a:lstStyle/>
                    <a:p>
                      <a:pPr marL="12700" marR="0" algn="ctr">
                        <a:spcBef>
                          <a:spcPts val="475"/>
                        </a:spcBef>
                        <a:spcAft>
                          <a:spcPts val="0"/>
                        </a:spcAft>
                      </a:pPr>
                      <a:r>
                        <a:rPr lang="en-US" sz="1600" b="0">
                          <a:effectLst/>
                        </a:rPr>
                        <a:t> 4 - 2</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dirty="0">
                          <a:effectLst/>
                        </a:rPr>
                        <a:t>7/29 - 7/30</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More ARM assembly; review</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309285286"/>
                  </a:ext>
                </a:extLst>
              </a:tr>
              <a:tr h="593468">
                <a:tc>
                  <a:txBody>
                    <a:bodyPr/>
                    <a:lstStyle/>
                    <a:p>
                      <a:pPr marL="12700" marR="0">
                        <a:spcBef>
                          <a:spcPts val="475"/>
                        </a:spcBef>
                        <a:spcAft>
                          <a:spcPts val="0"/>
                        </a:spcAft>
                        <a:tabLst>
                          <a:tab pos="224790" algn="ctr"/>
                        </a:tabLst>
                      </a:pPr>
                      <a:r>
                        <a:rPr lang="en-US" sz="1600" b="0" dirty="0">
                          <a:effectLst/>
                        </a:rPr>
                        <a:t>	    5 - 1</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69850" marR="0" algn="ctr">
                        <a:spcBef>
                          <a:spcPts val="475"/>
                        </a:spcBef>
                        <a:spcAft>
                          <a:spcPts val="0"/>
                        </a:spcAft>
                      </a:pPr>
                      <a:r>
                        <a:rPr lang="en-US" sz="1600" b="0">
                          <a:effectLst/>
                        </a:rPr>
                        <a:t>8/03 - 8/04</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2239010">
                        <a:lnSpc>
                          <a:spcPct val="100000"/>
                        </a:lnSpc>
                        <a:spcBef>
                          <a:spcPts val="475"/>
                        </a:spcBef>
                        <a:spcAft>
                          <a:spcPts val="0"/>
                        </a:spcAft>
                      </a:pPr>
                      <a:r>
                        <a:rPr lang="en-US" sz="1600" b="0" dirty="0">
                          <a:effectLst/>
                        </a:rPr>
                        <a:t>8/3 Lab Midterm Exam</a:t>
                      </a:r>
                    </a:p>
                    <a:p>
                      <a:pPr marL="70485" marR="0">
                        <a:lnSpc>
                          <a:spcPct val="100000"/>
                        </a:lnSpc>
                        <a:spcBef>
                          <a:spcPts val="475"/>
                        </a:spcBef>
                        <a:spcAft>
                          <a:spcPts val="0"/>
                        </a:spcAft>
                      </a:pPr>
                      <a:r>
                        <a:rPr lang="en-US" sz="1600" b="0" dirty="0">
                          <a:effectLst/>
                        </a:rPr>
                        <a:t>8/4 Lecture Midterm Exam 9:00 AM - 11:00 AM, Online via Canvas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22517211"/>
                  </a:ext>
                </a:extLst>
              </a:tr>
              <a:tr h="246423">
                <a:tc>
                  <a:txBody>
                    <a:bodyPr/>
                    <a:lstStyle/>
                    <a:p>
                      <a:pPr marL="12700" marR="0" algn="ctr">
                        <a:spcBef>
                          <a:spcPts val="475"/>
                        </a:spcBef>
                        <a:spcAft>
                          <a:spcPts val="0"/>
                        </a:spcAft>
                      </a:pPr>
                      <a:r>
                        <a:rPr lang="en-US" sz="1600" b="0">
                          <a:effectLst/>
                        </a:rPr>
                        <a:t>5 - 2</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0" marR="0" algn="ctr">
                        <a:spcBef>
                          <a:spcPts val="0"/>
                        </a:spcBef>
                        <a:spcAft>
                          <a:spcPts val="0"/>
                        </a:spcAft>
                      </a:pPr>
                      <a:r>
                        <a:rPr lang="en-US" sz="1600" b="0">
                          <a:effectLst/>
                        </a:rPr>
                        <a:t>8/05 - 8/06</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dirty="0">
                          <a:effectLst/>
                        </a:rPr>
                        <a:t>Boolean logic and introductory combinatorial circuits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55861777"/>
                  </a:ext>
                </a:extLst>
              </a:tr>
              <a:tr h="246423">
                <a:tc>
                  <a:txBody>
                    <a:bodyPr/>
                    <a:lstStyle/>
                    <a:p>
                      <a:pPr marL="69215" marR="56515" algn="ctr">
                        <a:spcBef>
                          <a:spcPts val="475"/>
                        </a:spcBef>
                        <a:spcAft>
                          <a:spcPts val="0"/>
                        </a:spcAft>
                      </a:pPr>
                      <a:r>
                        <a:rPr lang="en-US" sz="1600" b="0">
                          <a:effectLst/>
                        </a:rPr>
                        <a:t>6 - 1</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0" marR="0" algn="ctr">
                        <a:spcBef>
                          <a:spcPts val="0"/>
                        </a:spcBef>
                        <a:spcAft>
                          <a:spcPts val="0"/>
                        </a:spcAft>
                      </a:pPr>
                      <a:r>
                        <a:rPr lang="en-US" sz="1600" b="0">
                          <a:effectLst/>
                        </a:rPr>
                        <a:t>8/10 - 8/11</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dirty="0">
                          <a:effectLst/>
                        </a:rPr>
                        <a:t>Simplifying circuits with Boolean algebra and K-maps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22369453"/>
                  </a:ext>
                </a:extLst>
              </a:tr>
              <a:tr h="271065">
                <a:tc>
                  <a:txBody>
                    <a:bodyPr/>
                    <a:lstStyle/>
                    <a:p>
                      <a:pPr marL="57785" marR="56515" algn="ctr">
                        <a:spcBef>
                          <a:spcPts val="475"/>
                        </a:spcBef>
                        <a:spcAft>
                          <a:spcPts val="0"/>
                        </a:spcAft>
                      </a:pPr>
                      <a:r>
                        <a:rPr lang="en-US" sz="1600" b="0">
                          <a:effectLst/>
                        </a:rPr>
                        <a:t>6 - 2</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0" marR="0" algn="ctr">
                        <a:spcBef>
                          <a:spcPts val="0"/>
                        </a:spcBef>
                        <a:spcAft>
                          <a:spcPts val="0"/>
                        </a:spcAft>
                      </a:pPr>
                      <a:r>
                        <a:rPr lang="en-US" sz="1600" b="0">
                          <a:effectLst/>
                        </a:rPr>
                        <a:t>8/12 - 8/13</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475"/>
                        </a:spcBef>
                        <a:spcAft>
                          <a:spcPts val="0"/>
                        </a:spcAft>
                      </a:pPr>
                      <a:r>
                        <a:rPr lang="en-US" sz="1600" b="0">
                          <a:effectLst/>
                        </a:rPr>
                        <a:t>Sequential circuits, Finite state machines Processor control units</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51752722"/>
                  </a:ext>
                </a:extLst>
              </a:tr>
              <a:tr h="457935">
                <a:tc>
                  <a:txBody>
                    <a:bodyPr/>
                    <a:lstStyle/>
                    <a:p>
                      <a:pPr marL="69215" marR="56515" algn="ctr">
                        <a:spcBef>
                          <a:spcPts val="475"/>
                        </a:spcBef>
                        <a:spcAft>
                          <a:spcPts val="0"/>
                        </a:spcAft>
                      </a:pPr>
                      <a:r>
                        <a:rPr lang="en-US" sz="1600" b="0">
                          <a:effectLst/>
                        </a:rPr>
                        <a:t>7 - 1</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0" marR="0" algn="ctr">
                        <a:spcBef>
                          <a:spcPts val="0"/>
                        </a:spcBef>
                        <a:spcAft>
                          <a:spcPts val="0"/>
                        </a:spcAft>
                      </a:pPr>
                      <a:r>
                        <a:rPr lang="en-US" sz="1600" b="0" dirty="0">
                          <a:effectLst/>
                        </a:rPr>
                        <a:t>8/17 - 8/18</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tc>
                  <a:txBody>
                    <a:bodyPr/>
                    <a:lstStyle/>
                    <a:p>
                      <a:pPr marL="70485" marR="0">
                        <a:spcBef>
                          <a:spcPts val="20"/>
                        </a:spcBef>
                        <a:spcAft>
                          <a:spcPts val="0"/>
                        </a:spcAft>
                      </a:pPr>
                      <a:r>
                        <a:rPr lang="en-US" sz="1600" b="0" dirty="0">
                          <a:effectLst/>
                        </a:rPr>
                        <a:t>8/17 Lab Final Exam</a:t>
                      </a:r>
                    </a:p>
                    <a:p>
                      <a:pPr marL="70485" marR="0">
                        <a:spcBef>
                          <a:spcPts val="475"/>
                        </a:spcBef>
                        <a:spcAft>
                          <a:spcPts val="0"/>
                        </a:spcAft>
                      </a:pPr>
                      <a:r>
                        <a:rPr lang="en-US" sz="1600" b="0" dirty="0">
                          <a:effectLst/>
                        </a:rPr>
                        <a:t>8/18 Final Lecture Exam 9:00 AM - 11:00 AM, Online via Canvas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5806470"/>
                  </a:ext>
                </a:extLst>
              </a:tr>
            </a:tbl>
          </a:graphicData>
        </a:graphic>
      </p:graphicFrame>
    </p:spTree>
    <p:extLst>
      <p:ext uri="{BB962C8B-B14F-4D97-AF65-F5344CB8AC3E}">
        <p14:creationId xmlns:p14="http://schemas.microsoft.com/office/powerpoint/2010/main" val="1256366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74CE-E753-4743-923D-A4541C14D843}"/>
              </a:ext>
            </a:extLst>
          </p:cNvPr>
          <p:cNvSpPr>
            <a:spLocks noGrp="1"/>
          </p:cNvSpPr>
          <p:nvPr>
            <p:ph type="title"/>
          </p:nvPr>
        </p:nvSpPr>
        <p:spPr/>
        <p:txBody>
          <a:bodyPr/>
          <a:lstStyle/>
          <a:p>
            <a:r>
              <a:rPr lang="en-US" dirty="0"/>
              <a:t>Let’s Go!!</a:t>
            </a:r>
          </a:p>
        </p:txBody>
      </p:sp>
      <p:sp>
        <p:nvSpPr>
          <p:cNvPr id="6" name="Slide Number Placeholder 5">
            <a:extLst>
              <a:ext uri="{FF2B5EF4-FFF2-40B4-BE49-F238E27FC236}">
                <a16:creationId xmlns:a16="http://schemas.microsoft.com/office/drawing/2014/main" id="{E2C34586-6D8A-4C9B-BE9E-18E118E75D49}"/>
              </a:ext>
            </a:extLst>
          </p:cNvPr>
          <p:cNvSpPr>
            <a:spLocks noGrp="1"/>
          </p:cNvSpPr>
          <p:nvPr>
            <p:ph type="sldNum" sz="quarter" idx="12"/>
          </p:nvPr>
        </p:nvSpPr>
        <p:spPr/>
        <p:txBody>
          <a:bodyPr/>
          <a:lstStyle/>
          <a:p>
            <a:pPr>
              <a:defRPr/>
            </a:pPr>
            <a:fld id="{9989E39A-6EB3-456B-8CAB-F3D8E8F4C632}" type="slidenum">
              <a:rPr lang="en-US" smtClean="0"/>
              <a:pPr>
                <a:defRPr/>
              </a:pPr>
              <a:t>17</a:t>
            </a:fld>
            <a:endParaRPr lang="en-US"/>
          </a:p>
        </p:txBody>
      </p:sp>
      <p:pic>
        <p:nvPicPr>
          <p:cNvPr id="12" name="Picture 11">
            <a:extLst>
              <a:ext uri="{FF2B5EF4-FFF2-40B4-BE49-F238E27FC236}">
                <a16:creationId xmlns:a16="http://schemas.microsoft.com/office/drawing/2014/main" id="{D7DC33BC-67BB-48C3-BDD5-35C7E67524A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43200" y="2286000"/>
            <a:ext cx="3048000" cy="3048000"/>
          </a:xfrm>
          <a:prstGeom prst="rect">
            <a:avLst/>
          </a:prstGeom>
        </p:spPr>
      </p:pic>
    </p:spTree>
    <p:extLst>
      <p:ext uri="{BB962C8B-B14F-4D97-AF65-F5344CB8AC3E}">
        <p14:creationId xmlns:p14="http://schemas.microsoft.com/office/powerpoint/2010/main" val="11347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Lecture Plan</a:t>
            </a:r>
          </a:p>
        </p:txBody>
      </p:sp>
      <p:sp>
        <p:nvSpPr>
          <p:cNvPr id="3" name="Content Placeholder 2"/>
          <p:cNvSpPr>
            <a:spLocks noGrp="1"/>
          </p:cNvSpPr>
          <p:nvPr>
            <p:ph idx="1"/>
          </p:nvPr>
        </p:nvSpPr>
        <p:spPr>
          <a:xfrm>
            <a:off x="800100" y="2362200"/>
            <a:ext cx="7543800" cy="1828800"/>
          </a:xfrm>
        </p:spPr>
        <p:txBody>
          <a:bodyPr>
            <a:normAutofit/>
          </a:bodyPr>
          <a:lstStyle/>
          <a:p>
            <a:r>
              <a:rPr lang="en-US" dirty="0"/>
              <a:t>Introduction</a:t>
            </a:r>
          </a:p>
          <a:p>
            <a:r>
              <a:rPr lang="en-US" dirty="0"/>
              <a:t>About the instructor</a:t>
            </a:r>
          </a:p>
          <a:p>
            <a:r>
              <a:rPr lang="en-US" dirty="0"/>
              <a:t>About the course</a:t>
            </a:r>
          </a:p>
          <a:p>
            <a:endParaRPr lang="en-US" dirty="0"/>
          </a:p>
          <a:p>
            <a:endParaRPr lang="en-US" dirty="0"/>
          </a:p>
          <a:p>
            <a:pPr marL="0" indent="0">
              <a:buNone/>
            </a:pPr>
            <a:endParaRPr lang="en-US" dirty="0"/>
          </a:p>
        </p:txBody>
      </p:sp>
      <p:pic>
        <p:nvPicPr>
          <p:cNvPr id="6" name="Picture 5" descr="A close up of a sign&#10;&#10;Description automatically generated">
            <a:extLst>
              <a:ext uri="{FF2B5EF4-FFF2-40B4-BE49-F238E27FC236}">
                <a16:creationId xmlns:a16="http://schemas.microsoft.com/office/drawing/2014/main" id="{9328648B-F7F8-42E0-BD1C-21EAB148E9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1417638"/>
            <a:ext cx="3501081" cy="5181600"/>
          </a:xfrm>
          <a:prstGeom prst="rect">
            <a:avLst/>
          </a:prstGeom>
        </p:spPr>
      </p:pic>
    </p:spTree>
    <p:extLst>
      <p:ext uri="{BB962C8B-B14F-4D97-AF65-F5344CB8AC3E}">
        <p14:creationId xmlns:p14="http://schemas.microsoft.com/office/powerpoint/2010/main" val="397426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630936" y="251312"/>
            <a:ext cx="7879842" cy="1010264"/>
          </a:xfrm>
        </p:spPr>
        <p:txBody>
          <a:bodyPr anchor="ctr">
            <a:normAutofit/>
          </a:bodyPr>
          <a:lstStyle/>
          <a:p>
            <a:r>
              <a:rPr lang="en-US" dirty="0">
                <a:latin typeface="Times New Roman" panose="02020603050405020304" pitchFamily="18" charset="0"/>
                <a:cs typeface="Times New Roman" panose="02020603050405020304" pitchFamily="18" charset="0"/>
              </a:rPr>
              <a:t>About me</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96012"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38086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BC10AE6-FE83-4F31-8345-99155BA29DED}"/>
              </a:ext>
            </a:extLst>
          </p:cNvPr>
          <p:cNvGraphicFramePr>
            <a:graphicFrameLocks noGrp="1"/>
          </p:cNvGraphicFramePr>
          <p:nvPr>
            <p:ph idx="1"/>
          </p:nvPr>
        </p:nvGraphicFramePr>
        <p:xfrm>
          <a:off x="628650" y="1650222"/>
          <a:ext cx="7879842"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83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useBgFill="1">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p:cNvSpPr txBox="1">
            <a:spLocks/>
          </p:cNvSpPr>
          <p:nvPr/>
        </p:nvSpPr>
        <p:spPr>
          <a:xfrm>
            <a:off x="466344" y="1161288"/>
            <a:ext cx="2702052" cy="45262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500" b="0" i="0" u="none" strike="noStrike" kern="1200" cap="none" spc="0" normalizeH="0" baseline="0" noProof="0">
                <a:ln>
                  <a:noFill/>
                </a:ln>
                <a:solidFill>
                  <a:prstClr val="black"/>
                </a:solidFill>
                <a:effectLst/>
                <a:uLnTx/>
                <a:uFillTx/>
                <a:latin typeface="Calibri"/>
                <a:ea typeface="+mj-ea"/>
                <a:cs typeface="+mj-cs"/>
              </a:rPr>
              <a:t>Instructor’s research interests</a:t>
            </a:r>
          </a:p>
        </p:txBody>
      </p:sp>
      <p:sp>
        <p:nvSpPr>
          <p:cNvPr id="20"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3978941" y="932688"/>
            <a:ext cx="4860260" cy="4992624"/>
          </a:xfrm>
        </p:spPr>
        <p:txBody>
          <a:bodyPr vert="horz" lIns="91440" tIns="45720" rIns="91440" bIns="45720" rtlCol="0" anchor="ctr">
            <a:normAutofit/>
          </a:bodyPr>
          <a:lstStyle/>
          <a:p>
            <a:pPr marL="259204" indent="-228600">
              <a:lnSpc>
                <a:spcPct val="150000"/>
              </a:lnSpc>
              <a:buClr>
                <a:srgbClr val="000000"/>
              </a:buClr>
              <a:buSzPct val="100000"/>
            </a:pPr>
            <a:r>
              <a:rPr lang="en-US" sz="2000" b="1" dirty="0"/>
              <a:t>Big Data Management: </a:t>
            </a:r>
            <a:r>
              <a:rPr lang="en-US" sz="2000" dirty="0"/>
              <a:t>Parallel processing of big data, optimal data partitioning and placement in the Cloud, Cloud-based workflow task mapping, big data workflows scheduling. </a:t>
            </a:r>
          </a:p>
          <a:p>
            <a:pPr indent="-228600">
              <a:lnSpc>
                <a:spcPct val="150000"/>
              </a:lnSpc>
              <a:buClr>
                <a:srgbClr val="000000"/>
              </a:buClr>
              <a:buSzPct val="100000"/>
            </a:pPr>
            <a:endParaRPr lang="en-US" sz="2000" dirty="0"/>
          </a:p>
        </p:txBody>
      </p:sp>
    </p:spTree>
    <p:extLst>
      <p:ext uri="{BB962C8B-B14F-4D97-AF65-F5344CB8AC3E}">
        <p14:creationId xmlns:p14="http://schemas.microsoft.com/office/powerpoint/2010/main" val="209809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C63FA0-9430-4E86-9E3E-19B8B3F1574D}"/>
              </a:ext>
            </a:extLst>
          </p:cNvPr>
          <p:cNvSpPr>
            <a:spLocks noGrp="1"/>
          </p:cNvSpPr>
          <p:nvPr>
            <p:ph type="title"/>
          </p:nvPr>
        </p:nvSpPr>
        <p:spPr>
          <a:xfrm>
            <a:off x="466344" y="1161288"/>
            <a:ext cx="2702052" cy="4526280"/>
          </a:xfrm>
        </p:spPr>
        <p:txBody>
          <a:bodyPr>
            <a:normAutofit/>
          </a:bodyPr>
          <a:lstStyle/>
          <a:p>
            <a:r>
              <a:rPr lang="en-US" sz="3500"/>
              <a:t>About me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249A3D7-9F8C-4BAD-B52E-9EACCEED58B5}"/>
              </a:ext>
            </a:extLst>
          </p:cNvPr>
          <p:cNvSpPr>
            <a:spLocks noGrp="1"/>
          </p:cNvSpPr>
          <p:nvPr>
            <p:ph idx="1"/>
          </p:nvPr>
        </p:nvSpPr>
        <p:spPr>
          <a:xfrm>
            <a:off x="4075611" y="932688"/>
            <a:ext cx="4437453" cy="4992624"/>
          </a:xfrm>
        </p:spPr>
        <p:txBody>
          <a:bodyPr anchor="ctr">
            <a:normAutofit/>
          </a:bodyPr>
          <a:lstStyle/>
          <a:p>
            <a:pPr marL="0" indent="0">
              <a:buNone/>
            </a:pPr>
            <a:r>
              <a:rPr lang="en-US" sz="2400" dirty="0"/>
              <a:t>Homepage:</a:t>
            </a:r>
          </a:p>
          <a:p>
            <a:pPr marL="0" indent="0">
              <a:buNone/>
            </a:pPr>
            <a:r>
              <a:rPr lang="en-US" sz="2400" dirty="0">
                <a:hlinkClick r:id="rId2"/>
              </a:rPr>
              <a:t>https://mebrahimii.github.io</a:t>
            </a:r>
            <a:br>
              <a:rPr lang="en-US" sz="2400" dirty="0"/>
            </a:br>
            <a:endParaRPr lang="en-US" sz="2400" dirty="0"/>
          </a:p>
          <a:p>
            <a:pPr marL="0" indent="0">
              <a:buNone/>
            </a:pPr>
            <a:endParaRPr lang="en-US" sz="2400" dirty="0"/>
          </a:p>
          <a:p>
            <a:pPr marL="0" indent="0">
              <a:buNone/>
            </a:pPr>
            <a:r>
              <a:rPr lang="en-US" sz="2400" dirty="0"/>
              <a:t>Email: </a:t>
            </a:r>
          </a:p>
          <a:p>
            <a:pPr marL="0" indent="0">
              <a:buNone/>
            </a:pPr>
            <a:r>
              <a:rPr lang="en-US" sz="2400" dirty="0">
                <a:hlinkClick r:id="rId3"/>
              </a:rPr>
              <a:t>mahdi.ebrahimi@csun.edu</a:t>
            </a:r>
            <a:endParaRPr lang="en-US" sz="2400" dirty="0"/>
          </a:p>
        </p:txBody>
      </p:sp>
    </p:spTree>
    <p:extLst>
      <p:ext uri="{BB962C8B-B14F-4D97-AF65-F5344CB8AC3E}">
        <p14:creationId xmlns:p14="http://schemas.microsoft.com/office/powerpoint/2010/main" val="327186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About you</a:t>
            </a:r>
          </a:p>
        </p:txBody>
      </p:sp>
      <p:sp>
        <p:nvSpPr>
          <p:cNvPr id="3" name="Content Placeholder 2"/>
          <p:cNvSpPr>
            <a:spLocks noGrp="1"/>
          </p:cNvSpPr>
          <p:nvPr>
            <p:ph idx="1"/>
          </p:nvPr>
        </p:nvSpPr>
        <p:spPr>
          <a:xfrm>
            <a:off x="457200" y="990600"/>
            <a:ext cx="8229600" cy="5592762"/>
          </a:xfrm>
        </p:spPr>
        <p:txBody>
          <a:bodyPr>
            <a:noAutofit/>
          </a:bodyPr>
          <a:lstStyle/>
          <a:p>
            <a:r>
              <a:rPr lang="en-US" sz="2000" dirty="0">
                <a:latin typeface="Calibri (Body)"/>
              </a:rPr>
              <a:t>Your program: B.S. vs M.S.</a:t>
            </a:r>
          </a:p>
          <a:p>
            <a:r>
              <a:rPr lang="en-US" sz="2000" dirty="0">
                <a:latin typeface="Calibri (Body)"/>
              </a:rPr>
              <a:t>Your department: (CS, CE, …)</a:t>
            </a:r>
          </a:p>
          <a:p>
            <a:r>
              <a:rPr lang="en-US" sz="2000" dirty="0">
                <a:latin typeface="Calibri (Body)"/>
              </a:rPr>
              <a:t>Favorite programming language(s):</a:t>
            </a:r>
          </a:p>
          <a:p>
            <a:pPr lvl="1"/>
            <a:r>
              <a:rPr lang="en-US" sz="1600" dirty="0">
                <a:latin typeface="Calibri (Body)"/>
              </a:rPr>
              <a:t>Java</a:t>
            </a:r>
          </a:p>
          <a:p>
            <a:pPr lvl="1"/>
            <a:r>
              <a:rPr lang="en-US" sz="1600" b="1" dirty="0">
                <a:latin typeface="Calibri (Body)"/>
              </a:rPr>
              <a:t>C/C++</a:t>
            </a:r>
          </a:p>
          <a:p>
            <a:pPr lvl="1"/>
            <a:r>
              <a:rPr lang="en-US" sz="1600" b="1" dirty="0">
                <a:latin typeface="Calibri (Body)"/>
              </a:rPr>
              <a:t>Assembly</a:t>
            </a:r>
            <a:r>
              <a:rPr lang="en-US" sz="1600" dirty="0">
                <a:latin typeface="Calibri (Body)"/>
              </a:rPr>
              <a:t> </a:t>
            </a:r>
          </a:p>
          <a:p>
            <a:pPr lvl="1"/>
            <a:r>
              <a:rPr lang="en-US" sz="1600" dirty="0">
                <a:latin typeface="Calibri (Body)"/>
              </a:rPr>
              <a:t>Python</a:t>
            </a:r>
          </a:p>
          <a:p>
            <a:pPr lvl="1"/>
            <a:endParaRPr lang="en-US" sz="1600" dirty="0">
              <a:latin typeface="Calibri (Body)"/>
            </a:endParaRPr>
          </a:p>
          <a:p>
            <a:pPr marL="628650" indent="-571500"/>
            <a:r>
              <a:rPr lang="en-US" sz="2000" dirty="0">
                <a:latin typeface="Calibri (Body)"/>
              </a:rPr>
              <a:t>Operating</a:t>
            </a:r>
            <a:r>
              <a:rPr lang="en-US" sz="1800" dirty="0">
                <a:latin typeface="Calibri (Body)"/>
              </a:rPr>
              <a:t> </a:t>
            </a:r>
            <a:r>
              <a:rPr lang="en-US" sz="2000" dirty="0">
                <a:latin typeface="Calibri (Body)"/>
              </a:rPr>
              <a:t>System</a:t>
            </a:r>
            <a:r>
              <a:rPr lang="en-US" sz="1800" dirty="0">
                <a:latin typeface="Calibri (Body)"/>
              </a:rPr>
              <a:t>:</a:t>
            </a:r>
          </a:p>
          <a:p>
            <a:pPr lvl="1"/>
            <a:r>
              <a:rPr lang="en-US" sz="1600" dirty="0">
                <a:latin typeface="Calibri (Body)"/>
              </a:rPr>
              <a:t>Linux</a:t>
            </a:r>
          </a:p>
          <a:p>
            <a:pPr lvl="1"/>
            <a:r>
              <a:rPr lang="en-US" sz="1600" dirty="0">
                <a:latin typeface="Calibri (Body)"/>
              </a:rPr>
              <a:t>Windows</a:t>
            </a:r>
          </a:p>
          <a:p>
            <a:pPr lvl="1"/>
            <a:r>
              <a:rPr lang="en-US" sz="1600" dirty="0">
                <a:latin typeface="Calibri (Body)"/>
              </a:rPr>
              <a:t>macOS</a:t>
            </a:r>
          </a:p>
          <a:p>
            <a:pPr lvl="1"/>
            <a:endParaRPr lang="en-US" sz="1600" dirty="0">
              <a:latin typeface="Calibri (Body)"/>
            </a:endParaRPr>
          </a:p>
          <a:p>
            <a:pPr marL="514350" indent="-457200"/>
            <a:r>
              <a:rPr lang="en-US" sz="2000" dirty="0">
                <a:latin typeface="Calibri (Body)"/>
                <a:cs typeface="Times New Roman" panose="02020603050405020304" pitchFamily="18" charset="0"/>
              </a:rPr>
              <a:t>Prerequisites</a:t>
            </a:r>
          </a:p>
          <a:p>
            <a:pPr lvl="1"/>
            <a:r>
              <a:rPr lang="en-US" sz="1600" dirty="0">
                <a:latin typeface="Calibri (Body)"/>
                <a:cs typeface="Times New Roman" panose="02020603050405020304" pitchFamily="18" charset="0"/>
              </a:rPr>
              <a:t>COMP 110/L</a:t>
            </a:r>
          </a:p>
          <a:p>
            <a:pPr lvl="1"/>
            <a:r>
              <a:rPr lang="en-US" sz="1600" dirty="0">
                <a:latin typeface="Calibri (Body)"/>
              </a:rPr>
              <a:t>MATH 103, MATH 104, MATH 105, MATH 150A or MATH 255A</a:t>
            </a:r>
          </a:p>
          <a:p>
            <a:pPr marL="457200" lvl="1" indent="0">
              <a:buNone/>
            </a:pPr>
            <a:r>
              <a:rPr lang="en-US" sz="1600" dirty="0">
                <a:latin typeface="Calibri (Body)"/>
              </a:rPr>
              <a:t> </a:t>
            </a:r>
          </a:p>
          <a:p>
            <a:pPr marL="457200" lvl="1" indent="0">
              <a:buNone/>
            </a:pPr>
            <a:r>
              <a:rPr lang="en-US" sz="1600" dirty="0">
                <a:latin typeface="Calibri (Body)"/>
              </a:rPr>
              <a:t>(please email me if you have any difficulties to access computers and internet. )</a:t>
            </a:r>
          </a:p>
        </p:txBody>
      </p:sp>
    </p:spTree>
    <p:extLst>
      <p:ext uri="{BB962C8B-B14F-4D97-AF65-F5344CB8AC3E}">
        <p14:creationId xmlns:p14="http://schemas.microsoft.com/office/powerpoint/2010/main" val="835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Style</a:t>
            </a:r>
          </a:p>
        </p:txBody>
      </p:sp>
      <p:sp>
        <p:nvSpPr>
          <p:cNvPr id="3" name="Content Placeholder 2"/>
          <p:cNvSpPr>
            <a:spLocks noGrp="1"/>
          </p:cNvSpPr>
          <p:nvPr>
            <p:ph idx="1"/>
          </p:nvPr>
        </p:nvSpPr>
        <p:spPr>
          <a:xfrm>
            <a:off x="463485" y="1219200"/>
            <a:ext cx="8229600" cy="5257800"/>
          </a:xfrm>
        </p:spPr>
        <p:txBody>
          <a:bodyPr>
            <a:noAutofit/>
          </a:bodyPr>
          <a:lstStyle/>
          <a:p>
            <a:pPr lvl="1"/>
            <a:r>
              <a:rPr lang="en-US" sz="2000" dirty="0">
                <a:latin typeface="Calibri (Body)"/>
              </a:rPr>
              <a:t>Share with me your learning experiences about your online classes in the last semester (spring 2020)</a:t>
            </a:r>
          </a:p>
          <a:p>
            <a:pPr lvl="1"/>
            <a:r>
              <a:rPr lang="en-US" sz="2000" dirty="0">
                <a:latin typeface="Calibri (Body)"/>
              </a:rPr>
              <a:t>What online teaching methodologies do you prefer?</a:t>
            </a:r>
          </a:p>
          <a:p>
            <a:pPr lvl="2"/>
            <a:r>
              <a:rPr lang="en-US" sz="1600" dirty="0">
                <a:latin typeface="Calibri (Body)"/>
              </a:rPr>
              <a:t>	Synchronized </a:t>
            </a:r>
          </a:p>
          <a:p>
            <a:pPr lvl="2"/>
            <a:r>
              <a:rPr lang="en-US" sz="1600" dirty="0">
                <a:latin typeface="Calibri (Body)"/>
              </a:rPr>
              <a:t>	Asynchronized</a:t>
            </a:r>
          </a:p>
          <a:p>
            <a:pPr lvl="2"/>
            <a:r>
              <a:rPr lang="en-US" sz="1600" dirty="0">
                <a:latin typeface="Calibri (Body)"/>
              </a:rPr>
              <a:t>	Combination of both</a:t>
            </a:r>
          </a:p>
          <a:p>
            <a:pPr lvl="1"/>
            <a:r>
              <a:rPr lang="en-US" sz="2000" dirty="0">
                <a:latin typeface="Calibri (Body)"/>
              </a:rPr>
              <a:t>Is there any time difference between you and the class time? How many hours?</a:t>
            </a:r>
          </a:p>
          <a:p>
            <a:pPr marL="457200" lvl="1" indent="0">
              <a:buNone/>
            </a:pPr>
            <a:endParaRPr lang="en-US" sz="1600" dirty="0">
              <a:latin typeface="Calibri (Body)"/>
            </a:endParaRPr>
          </a:p>
        </p:txBody>
      </p:sp>
    </p:spTree>
    <p:extLst>
      <p:ext uri="{BB962C8B-B14F-4D97-AF65-F5344CB8AC3E}">
        <p14:creationId xmlns:p14="http://schemas.microsoft.com/office/powerpoint/2010/main" val="353005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lstStyle/>
          <a:p>
            <a:r>
              <a:rPr lang="en-US" dirty="0"/>
              <a:t>Logistics</a:t>
            </a:r>
          </a:p>
        </p:txBody>
      </p:sp>
      <p:sp>
        <p:nvSpPr>
          <p:cNvPr id="3" name="Content Placeholder 2"/>
          <p:cNvSpPr>
            <a:spLocks noGrp="1"/>
          </p:cNvSpPr>
          <p:nvPr>
            <p:ph idx="1"/>
          </p:nvPr>
        </p:nvSpPr>
        <p:spPr>
          <a:xfrm>
            <a:off x="492369" y="1066800"/>
            <a:ext cx="8229600" cy="5486400"/>
          </a:xfrm>
        </p:spPr>
        <p:txBody>
          <a:bodyPr>
            <a:normAutofit/>
          </a:bodyPr>
          <a:lstStyle/>
          <a:p>
            <a:r>
              <a:rPr lang="en-US" sz="2800" b="1" dirty="0"/>
              <a:t>Lectures/Labs:</a:t>
            </a:r>
          </a:p>
          <a:p>
            <a:pPr lvl="1"/>
            <a:r>
              <a:rPr lang="en-US" sz="2400" dirty="0" err="1">
                <a:solidFill>
                  <a:schemeClr val="accent1"/>
                </a:solidFill>
              </a:rPr>
              <a:t>MTuWTh</a:t>
            </a:r>
            <a:r>
              <a:rPr lang="en-US" sz="2400" dirty="0">
                <a:solidFill>
                  <a:schemeClr val="accent1"/>
                </a:solidFill>
              </a:rPr>
              <a:t>, 09:00 - 09:35 AM, online via Zoom</a:t>
            </a:r>
          </a:p>
          <a:p>
            <a:pPr lvl="1"/>
            <a:r>
              <a:rPr lang="en-US" sz="2400" dirty="0" err="1">
                <a:solidFill>
                  <a:schemeClr val="accent1"/>
                </a:solidFill>
              </a:rPr>
              <a:t>MTuWTh</a:t>
            </a:r>
            <a:r>
              <a:rPr lang="en-US" sz="2400" dirty="0">
                <a:solidFill>
                  <a:schemeClr val="accent1"/>
                </a:solidFill>
              </a:rPr>
              <a:t>, 09:45 - 11:20 PM, online via Zoom</a:t>
            </a:r>
          </a:p>
          <a:p>
            <a:endParaRPr lang="en-US" sz="2800" b="1" dirty="0"/>
          </a:p>
          <a:p>
            <a:r>
              <a:rPr lang="en-US" sz="2800" b="1" dirty="0"/>
              <a:t>Office hours:</a:t>
            </a:r>
          </a:p>
          <a:p>
            <a:pPr lvl="1"/>
            <a:r>
              <a:rPr lang="en-US" sz="2400" dirty="0">
                <a:solidFill>
                  <a:schemeClr val="accent1"/>
                </a:solidFill>
              </a:rPr>
              <a:t>Instructor: Monday and Wednesday, 11:30-12:30pm, via Zoom (email me to schedule it) </a:t>
            </a:r>
          </a:p>
          <a:p>
            <a:pPr lvl="1"/>
            <a:r>
              <a:rPr lang="en-US" sz="2400" dirty="0">
                <a:solidFill>
                  <a:schemeClr val="accent1"/>
                </a:solidFill>
              </a:rPr>
              <a:t>Feel free to email me at any time with minor questions, major questions are for office hours</a:t>
            </a:r>
          </a:p>
        </p:txBody>
      </p:sp>
    </p:spTree>
    <p:extLst>
      <p:ext uri="{BB962C8B-B14F-4D97-AF65-F5344CB8AC3E}">
        <p14:creationId xmlns:p14="http://schemas.microsoft.com/office/powerpoint/2010/main" val="1260826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8E58B5F-9AC1-44B3-BA2C-98DAE5738DD5}"/>
              </a:ext>
            </a:extLst>
          </p:cNvPr>
          <p:cNvSpPr>
            <a:spLocks noGrp="1"/>
          </p:cNvSpPr>
          <p:nvPr>
            <p:ph type="title"/>
          </p:nvPr>
        </p:nvSpPr>
        <p:spPr>
          <a:xfrm>
            <a:off x="785460" y="759805"/>
            <a:ext cx="7729890" cy="1325563"/>
          </a:xfrm>
        </p:spPr>
        <p:txBody>
          <a:bodyPr>
            <a:normAutofit/>
          </a:bodyPr>
          <a:lstStyle/>
          <a:p>
            <a:r>
              <a:rPr lang="en-US" sz="3500" dirty="0">
                <a:solidFill>
                  <a:srgbClr val="FFFFFF"/>
                </a:solidFill>
              </a:rPr>
              <a:t>Zoom Lecture Policy</a:t>
            </a:r>
          </a:p>
        </p:txBody>
      </p:sp>
      <p:sp>
        <p:nvSpPr>
          <p:cNvPr id="3" name="Content Placeholder 2">
            <a:extLst>
              <a:ext uri="{FF2B5EF4-FFF2-40B4-BE49-F238E27FC236}">
                <a16:creationId xmlns:a16="http://schemas.microsoft.com/office/drawing/2014/main" id="{0E2A2AD9-B02D-4BAE-BB33-F35CDB1398FB}"/>
              </a:ext>
            </a:extLst>
          </p:cNvPr>
          <p:cNvSpPr>
            <a:spLocks noGrp="1"/>
          </p:cNvSpPr>
          <p:nvPr>
            <p:ph idx="1"/>
          </p:nvPr>
        </p:nvSpPr>
        <p:spPr>
          <a:xfrm>
            <a:off x="916983" y="2494450"/>
            <a:ext cx="3807417" cy="3563159"/>
          </a:xfrm>
        </p:spPr>
        <p:txBody>
          <a:bodyPr>
            <a:normAutofit/>
          </a:bodyPr>
          <a:lstStyle/>
          <a:p>
            <a:pPr marL="0" indent="0" algn="just">
              <a:lnSpc>
                <a:spcPct val="90000"/>
              </a:lnSpc>
              <a:buNone/>
            </a:pPr>
            <a:r>
              <a:rPr lang="en-US" sz="1400" dirty="0">
                <a:latin typeface="Calibri (Body)"/>
              </a:rPr>
              <a:t>In the event the course is held online, students will be required to appear on </a:t>
            </a:r>
            <a:r>
              <a:rPr lang="en-US" sz="1400" b="1" dirty="0">
                <a:latin typeface="Calibri (Body)"/>
              </a:rPr>
              <a:t>webcam</a:t>
            </a:r>
            <a:r>
              <a:rPr lang="en-US" sz="1400" dirty="0">
                <a:latin typeface="Calibri (Body)"/>
              </a:rPr>
              <a:t> during lectures and exams. </a:t>
            </a:r>
          </a:p>
          <a:p>
            <a:pPr marL="0" indent="0" algn="just">
              <a:lnSpc>
                <a:spcPct val="90000"/>
              </a:lnSpc>
              <a:buNone/>
            </a:pPr>
            <a:endParaRPr lang="en-US" sz="1400" dirty="0">
              <a:latin typeface="Calibri (Body)"/>
            </a:endParaRPr>
          </a:p>
          <a:p>
            <a:pPr marL="0" indent="0" algn="just">
              <a:lnSpc>
                <a:spcPct val="90000"/>
              </a:lnSpc>
              <a:buNone/>
            </a:pPr>
            <a:r>
              <a:rPr lang="en-US" sz="1400" dirty="0">
                <a:latin typeface="Calibri (Body)"/>
              </a:rPr>
              <a:t>For students who feel this is a violation of their privacy, they can take steps to create a neutral background, either physically or electronically. </a:t>
            </a:r>
          </a:p>
          <a:p>
            <a:pPr marL="0" indent="0" algn="just">
              <a:lnSpc>
                <a:spcPct val="90000"/>
              </a:lnSpc>
              <a:buNone/>
            </a:pPr>
            <a:endParaRPr lang="en-US" sz="1400" dirty="0">
              <a:latin typeface="Calibri (Body)"/>
            </a:endParaRPr>
          </a:p>
          <a:p>
            <a:pPr marL="0" indent="0" algn="just">
              <a:lnSpc>
                <a:spcPct val="90000"/>
              </a:lnSpc>
              <a:buNone/>
            </a:pPr>
            <a:r>
              <a:rPr lang="en-US" sz="1400" dirty="0">
                <a:latin typeface="Calibri (Body)"/>
              </a:rPr>
              <a:t>For any student who still objects, the instructor may be able to grant exceptions if the student provides the instructor with a reasonable justification for why the policy is not acceptable. Requests for exceptions will be considered on a per student basis.</a:t>
            </a:r>
          </a:p>
        </p:txBody>
      </p:sp>
      <p:pic>
        <p:nvPicPr>
          <p:cNvPr id="5" name="Picture 4" descr="A picture containing computer, table&#10;&#10;Description automatically generated">
            <a:extLst>
              <a:ext uri="{FF2B5EF4-FFF2-40B4-BE49-F238E27FC236}">
                <a16:creationId xmlns:a16="http://schemas.microsoft.com/office/drawing/2014/main" id="{522C575A-FF93-4849-AC5D-BE98CA057592}"/>
              </a:ext>
            </a:extLst>
          </p:cNvPr>
          <p:cNvPicPr>
            <a:picLocks noChangeAspect="1"/>
          </p:cNvPicPr>
          <p:nvPr/>
        </p:nvPicPr>
        <p:blipFill rotWithShape="1">
          <a:blip r:embed="rId2">
            <a:extLst>
              <a:ext uri="{28A0092B-C50C-407E-A947-70E740481C1C}">
                <a14:useLocalDpi xmlns:a14="http://schemas.microsoft.com/office/drawing/2010/main" val="0"/>
              </a:ext>
            </a:extLst>
          </a:blip>
          <a:srcRect l="12835" r="19695"/>
          <a:stretch/>
        </p:blipFill>
        <p:spPr>
          <a:xfrm>
            <a:off x="4825755" y="2514600"/>
            <a:ext cx="3350217" cy="3314470"/>
          </a:xfrm>
          <a:prstGeom prst="rect">
            <a:avLst/>
          </a:prstGeom>
        </p:spPr>
      </p:pic>
    </p:spTree>
    <p:extLst>
      <p:ext uri="{BB962C8B-B14F-4D97-AF65-F5344CB8AC3E}">
        <p14:creationId xmlns:p14="http://schemas.microsoft.com/office/powerpoint/2010/main" val="1306902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915</Words>
  <Application>Microsoft Office PowerPoint</Application>
  <PresentationFormat>On-screen Show (4:3)</PresentationFormat>
  <Paragraphs>164</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(Body)</vt:lpstr>
      <vt:lpstr>Times New Roman</vt:lpstr>
      <vt:lpstr>Office Theme</vt:lpstr>
      <vt:lpstr>COMP 122/L: Computer Arch. and Assembly Language    Instructor: Mahdi Ebrahimi   Summer 2020 – Session 3</vt:lpstr>
      <vt:lpstr>Lecture Plan</vt:lpstr>
      <vt:lpstr>About me</vt:lpstr>
      <vt:lpstr>PowerPoint Presentation</vt:lpstr>
      <vt:lpstr>About me</vt:lpstr>
      <vt:lpstr>About you</vt:lpstr>
      <vt:lpstr>Teaching Style</vt:lpstr>
      <vt:lpstr>Logistics</vt:lpstr>
      <vt:lpstr>Zoom Lecture Policy</vt:lpstr>
      <vt:lpstr>Course structure</vt:lpstr>
      <vt:lpstr>Textbooks</vt:lpstr>
      <vt:lpstr>Goals of COMP 122/L</vt:lpstr>
      <vt:lpstr>Exams</vt:lpstr>
      <vt:lpstr>Lab Assignments</vt:lpstr>
      <vt:lpstr>Late Policy</vt:lpstr>
      <vt:lpstr>Schedule</vt:lpstr>
      <vt:lpstr>Let’s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122/L: Computer Arch. and Assembly Language and Lab    Instructor: Mahdi Ebrahimi   Summer 2020 – Section 3</dc:title>
  <dc:creator>Mahdi Ebi</dc:creator>
  <cp:lastModifiedBy>Mahdi Ebi</cp:lastModifiedBy>
  <cp:revision>23</cp:revision>
  <dcterms:created xsi:type="dcterms:W3CDTF">2020-07-07T19:55:53Z</dcterms:created>
  <dcterms:modified xsi:type="dcterms:W3CDTF">2020-07-08T00:32:07Z</dcterms:modified>
</cp:coreProperties>
</file>