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4" autoAdjust="0"/>
  </p:normalViewPr>
  <p:slideViewPr>
    <p:cSldViewPr>
      <p:cViewPr varScale="1">
        <p:scale>
          <a:sx n="47" d="100"/>
          <a:sy n="47" d="100"/>
        </p:scale>
        <p:origin x="175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49E9-EC2C-497A-8C38-07579BFA5FB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81767-E842-47A0-AA4A-0B7F61FF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-Not a philosophy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question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brain-melting, </a:t>
            </a:r>
            <a:r>
              <a:rPr lang="en-US" sz="1200" dirty="0">
                <a:latin typeface="Lucida Sans Unicode"/>
                <a:cs typeface="Lucida Sans Unicode"/>
              </a:rPr>
              <a:t>but once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understood everything else becomes  second-nature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da-DK" sz="1200" spc="-5" dirty="0">
                <a:latin typeface="Lucida Sans Unicode"/>
                <a:cs typeface="Lucida Sans Unicode"/>
              </a:rPr>
              <a:t>-0x1AF: </a:t>
            </a:r>
            <a:r>
              <a:rPr lang="da-DK" sz="1200" dirty="0">
                <a:latin typeface="Lucida Sans Unicode"/>
                <a:cs typeface="Lucida Sans Unicode"/>
              </a:rPr>
              <a:t>0001 1010</a:t>
            </a:r>
            <a:r>
              <a:rPr lang="da-DK" sz="1200" spc="-65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1111</a:t>
            </a:r>
          </a:p>
          <a:p>
            <a:pPr marL="12700">
              <a:lnSpc>
                <a:spcPts val="2620"/>
              </a:lnSpc>
            </a:pPr>
            <a:r>
              <a:rPr lang="da-DK" sz="1200" dirty="0">
                <a:latin typeface="Lucida Sans Unicode"/>
                <a:cs typeface="Lucida Sans Unicode"/>
              </a:rPr>
              <a:t>-0101 1010:</a:t>
            </a:r>
            <a:r>
              <a:rPr lang="da-DK" sz="1200" spc="-20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0x5A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-Start with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123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123 / 10 = 23 + 1</a:t>
            </a:r>
          </a:p>
          <a:p>
            <a:r>
              <a:rPr lang="en-US" dirty="0"/>
              <a:t>123: dividend</a:t>
            </a:r>
          </a:p>
          <a:p>
            <a:r>
              <a:rPr lang="en-US" dirty="0"/>
              <a:t>10: divisor</a:t>
            </a:r>
          </a:p>
          <a:p>
            <a:r>
              <a:rPr lang="en-US" dirty="0"/>
              <a:t>23: quotient (</a:t>
            </a:r>
            <a:r>
              <a:rPr lang="en-US" dirty="0" err="1"/>
              <a:t>koshent</a:t>
            </a:r>
            <a:r>
              <a:rPr lang="en-US" dirty="0"/>
              <a:t>)</a:t>
            </a:r>
          </a:p>
          <a:p>
            <a:r>
              <a:rPr lang="en-US" dirty="0"/>
              <a:t>1: remainder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-Final value: 231 (reading remainders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bottom to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top)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7564" y="762000"/>
            <a:ext cx="680967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522" y="-107950"/>
            <a:ext cx="6746875" cy="188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251" y="3251200"/>
            <a:ext cx="11323320" cy="650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8400" spc="-5" dirty="0">
                <a:latin typeface="Gill Sans MT"/>
                <a:cs typeface="Gill Sans MT"/>
              </a:rPr>
              <a:t>COMP	122/L </a:t>
            </a:r>
            <a:r>
              <a:rPr sz="8400" spc="-25" dirty="0">
                <a:latin typeface="Gill Sans MT"/>
                <a:cs typeface="Gill Sans MT"/>
              </a:rPr>
              <a:t>Lecture</a:t>
            </a:r>
            <a:r>
              <a:rPr sz="8400" spc="-8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4400" spc="-70" dirty="0">
                <a:latin typeface="Gill Sans MT"/>
                <a:cs typeface="Gill Sans MT"/>
              </a:rPr>
              <a:t>Mahdi Ebrahimi</a:t>
            </a: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2800" spc="-70" dirty="0">
                <a:latin typeface="Gill Sans MT"/>
                <a:cs typeface="Gill Sans MT"/>
              </a:rPr>
              <a:t>Slides adapted from Dr. </a:t>
            </a:r>
            <a:r>
              <a:rPr sz="2800" spc="-70" dirty="0">
                <a:latin typeface="Gill Sans MT"/>
                <a:cs typeface="Gill Sans MT"/>
              </a:rPr>
              <a:t>Kyle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Dewey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lang="en-US"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70076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9639300" cy="6240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82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6978650" algn="l"/>
              </a:tabLst>
            </a:pPr>
            <a:r>
              <a:rPr sz="4200" spc="-30" dirty="0">
                <a:latin typeface="Gill Sans MT"/>
                <a:cs typeface="Gill Sans MT"/>
              </a:rPr>
              <a:t>Involves </a:t>
            </a:r>
            <a:r>
              <a:rPr sz="4200" spc="-15" dirty="0">
                <a:latin typeface="Gill Sans MT"/>
                <a:cs typeface="Gill Sans MT"/>
              </a:rPr>
              <a:t>repeated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division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the value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83845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right to </a:t>
            </a:r>
            <a:r>
              <a:rPr sz="4200" spc="-5" dirty="0">
                <a:latin typeface="Gill Sans MT"/>
                <a:cs typeface="Gill Sans MT"/>
              </a:rPr>
              <a:t>left: list the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5680075" algn="l"/>
              </a:tabLst>
            </a:pPr>
            <a:r>
              <a:rPr sz="4200" spc="-10" dirty="0">
                <a:latin typeface="Gill Sans MT"/>
                <a:cs typeface="Gill Sans MT"/>
              </a:rPr>
              <a:t>Continue </a:t>
            </a:r>
            <a:r>
              <a:rPr sz="4200" dirty="0">
                <a:latin typeface="Gill Sans MT"/>
                <a:cs typeface="Gill Sans MT"/>
              </a:rPr>
              <a:t>until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0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reached</a:t>
            </a:r>
            <a:endParaRPr sz="4200">
              <a:latin typeface="Gill Sans MT"/>
              <a:cs typeface="Gill Sans MT"/>
            </a:endParaRPr>
          </a:p>
          <a:p>
            <a:pPr marL="1536700" marR="1210945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4381500" algn="l"/>
                <a:tab pos="5291455" algn="l"/>
                <a:tab pos="7061200" algn="l"/>
              </a:tabLst>
            </a:pPr>
            <a:r>
              <a:rPr sz="4200" spc="-5" dirty="0">
                <a:latin typeface="Gill Sans MT"/>
                <a:cs typeface="Gill Sans MT"/>
              </a:rPr>
              <a:t>Final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reading 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bottom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top</a:t>
            </a:r>
            <a:endParaRPr sz="4200">
              <a:latin typeface="Gill Sans MT"/>
              <a:cs typeface="Gill Sans MT"/>
            </a:endParaRPr>
          </a:p>
          <a:p>
            <a:pPr marL="647700" marR="12001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  <a:tab pos="1543050" algn="l"/>
                <a:tab pos="522922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example: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231 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8735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0" y="51943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122" y="4462779"/>
            <a:ext cx="297815" cy="1397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4100" y="53086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5450" y="5156200"/>
            <a:ext cx="977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57912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462779"/>
            <a:ext cx="297815" cy="1993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495800"/>
            <a:ext cx="10012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129790" algn="l"/>
                <a:tab pos="260032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</a:p>
          <a:p>
            <a:pPr marL="6096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288790" algn="l"/>
                <a:tab pos="5281930" algn="l"/>
                <a:tab pos="9295130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eful bec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ci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cuits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ei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off,  </a:t>
            </a:r>
            <a:r>
              <a:rPr sz="4200" spc="-15" dirty="0">
                <a:latin typeface="Gill Sans MT"/>
                <a:cs typeface="Gill Sans MT"/>
              </a:rPr>
              <a:t>representable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states, </a:t>
            </a:r>
            <a:r>
              <a:rPr sz="4200" dirty="0">
                <a:latin typeface="Gill Sans MT"/>
                <a:cs typeface="Gill Sans MT"/>
              </a:rPr>
              <a:t>0 and</a:t>
            </a:r>
            <a:r>
              <a:rPr sz="4200" spc="-4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/>
              <a:t>N</a:t>
            </a:r>
            <a:r>
              <a:rPr spc="-85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spc="-85" dirty="0"/>
              <a:t>f</a:t>
            </a:r>
            <a:r>
              <a:rPr dirty="0"/>
              <a:t>or	Bin</a:t>
            </a:r>
            <a:r>
              <a:rPr spc="-5" dirty="0"/>
              <a:t>a</a:t>
            </a:r>
            <a:r>
              <a:rPr spc="25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1072" y="3136900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1010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3556000"/>
            <a:ext cx="101371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72865" marR="5080" indent="-3860800">
              <a:lnSpc>
                <a:spcPts val="9600"/>
              </a:lnSpc>
              <a:spcBef>
                <a:spcPts val="819"/>
              </a:spcBef>
            </a:pPr>
            <a:r>
              <a:rPr sz="8400" spc="-110" dirty="0">
                <a:latin typeface="Gill Sans MT"/>
                <a:cs typeface="Gill Sans MT"/>
              </a:rPr>
              <a:t>Working </a:t>
            </a:r>
            <a:r>
              <a:rPr sz="8400" spc="-5" dirty="0">
                <a:latin typeface="Gill Sans MT"/>
                <a:cs typeface="Gill Sans MT"/>
              </a:rPr>
              <a:t>with </a:t>
            </a:r>
            <a:r>
              <a:rPr sz="8400" spc="-30" dirty="0">
                <a:latin typeface="Gill Sans MT"/>
                <a:cs typeface="Gill Sans MT"/>
              </a:rPr>
              <a:t>Different  </a:t>
            </a:r>
            <a:r>
              <a:rPr sz="8400" spc="-5" dirty="0">
                <a:latin typeface="Gill Sans MT"/>
                <a:cs typeface="Gill Sans MT"/>
              </a:rPr>
              <a:t>Bases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8" name="object 8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13037" y="38100"/>
                  </a:lnTo>
                  <a:lnTo>
                    <a:pt x="2813037" y="6521450"/>
                  </a:lnTo>
                  <a:lnTo>
                    <a:pt x="2851150" y="6521450"/>
                  </a:lnTo>
                  <a:lnTo>
                    <a:pt x="2851150" y="38100"/>
                  </a:lnTo>
                  <a:lnTo>
                    <a:pt x="6038850" y="38100"/>
                  </a:lnTo>
                  <a:lnTo>
                    <a:pt x="6038850" y="6521450"/>
                  </a:lnTo>
                  <a:lnTo>
                    <a:pt x="6076950" y="6521450"/>
                  </a:lnTo>
                  <a:lnTo>
                    <a:pt x="6076950" y="38100"/>
                  </a:lnTo>
                  <a:lnTo>
                    <a:pt x="9366250" y="38100"/>
                  </a:lnTo>
                  <a:lnTo>
                    <a:pt x="9366250" y="6521450"/>
                  </a:lnTo>
                  <a:lnTo>
                    <a:pt x="9404350" y="6521450"/>
                  </a:lnTo>
                  <a:lnTo>
                    <a:pt x="94043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2813037" y="38100"/>
                </a:lnTo>
                <a:lnTo>
                  <a:pt x="2813037" y="6521450"/>
                </a:lnTo>
                <a:lnTo>
                  <a:pt x="2851150" y="6521450"/>
                </a:lnTo>
                <a:lnTo>
                  <a:pt x="2851150" y="38100"/>
                </a:lnTo>
                <a:lnTo>
                  <a:pt x="6038850" y="38100"/>
                </a:lnTo>
                <a:lnTo>
                  <a:pt x="6038850" y="6521450"/>
                </a:lnTo>
                <a:lnTo>
                  <a:pt x="6076950" y="6521450"/>
                </a:lnTo>
                <a:lnTo>
                  <a:pt x="6076950" y="38100"/>
                </a:lnTo>
                <a:lnTo>
                  <a:pt x="9366250" y="38100"/>
                </a:lnTo>
                <a:lnTo>
                  <a:pt x="9366250" y="6521450"/>
                </a:lnTo>
                <a:lnTo>
                  <a:pt x="9404350" y="6521450"/>
                </a:lnTo>
                <a:lnTo>
                  <a:pt x="94043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96995" y="6146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5064" y="6146800"/>
            <a:ext cx="1140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569" y="6146800"/>
            <a:ext cx="1245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ours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74" y="6146800"/>
            <a:ext cx="128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Eights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8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9734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  <a:tab pos="3916679" algn="l"/>
                <a:tab pos="5713095" algn="l"/>
                <a:tab pos="60890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0" y="1320800"/>
            <a:ext cx="97599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2442845" algn="l"/>
                <a:tab pos="3929379" algn="l"/>
                <a:tab pos="5725795" algn="l"/>
                <a:tab pos="61017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</a:tabLst>
            </a:pPr>
            <a:r>
              <a:rPr sz="4200" dirty="0">
                <a:latin typeface="Gill Sans MT"/>
                <a:cs typeface="Gill Sans MT"/>
              </a:rPr>
              <a:t>5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4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9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7043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decimal </a:t>
            </a:r>
            <a:r>
              <a:rPr sz="4200" dirty="0">
                <a:latin typeface="Gill Sans MT"/>
                <a:cs typeface="Gill Sans MT"/>
              </a:rPr>
              <a:t>57 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binary?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142" y="762000"/>
            <a:ext cx="10627457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7772" y="3873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550" y="50927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5122" y="4508500"/>
            <a:ext cx="29781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0150" y="57404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508500"/>
            <a:ext cx="29781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42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3053080" algn="l"/>
                <a:tab pos="3830954" algn="l"/>
                <a:tab pos="548576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spc="-10" dirty="0">
                <a:latin typeface="Gill Sans MT"/>
                <a:cs typeface="Gill Sans MT"/>
              </a:rPr>
              <a:t>exactly	</a:t>
            </a:r>
            <a:r>
              <a:rPr sz="4200" dirty="0">
                <a:latin typeface="Gill Sans MT"/>
                <a:cs typeface="Gill Sans MT"/>
              </a:rPr>
              <a:t>does 123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value</a:t>
            </a:r>
            <a:r>
              <a:rPr sz="4200" dirty="0">
                <a:latin typeface="Gill Sans MT"/>
                <a:cs typeface="Gill Sans MT"/>
              </a:rPr>
              <a:t> 123?	As </a:t>
            </a:r>
            <a:r>
              <a:rPr sz="4200" spc="-5" dirty="0">
                <a:latin typeface="Gill Sans MT"/>
                <a:cs typeface="Gill Sans MT"/>
              </a:rPr>
              <a:t>in, what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r>
              <a:rPr sz="4200" spc="-5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8250" y="6362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5122" y="4508500"/>
            <a:ext cx="33591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8250" y="6997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5122" y="4508500"/>
            <a:ext cx="33591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1900" y="71755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5350" y="6997700"/>
            <a:ext cx="635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2645" dirty="0">
                <a:latin typeface="Gill Sans MT"/>
                <a:cs typeface="Gill Sans MT"/>
              </a:rPr>
              <a:t>2</a:t>
            </a:r>
            <a:r>
              <a:rPr sz="6300" spc="-989" baseline="-26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350" y="7658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5122" y="4508500"/>
            <a:ext cx="33591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794000"/>
            <a:ext cx="1010285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2167890" algn="l"/>
                <a:tab pos="2638425" algn="l"/>
                <a:tab pos="449389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horribly	inconvenient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</a:t>
            </a:r>
            <a:endParaRPr sz="4200">
              <a:latin typeface="Gill Sans MT"/>
              <a:cs typeface="Gill Sans MT"/>
            </a:endParaRPr>
          </a:p>
          <a:p>
            <a:pPr marL="647700" marR="93408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2235835" algn="l"/>
                <a:tab pos="2705735" algn="l"/>
              </a:tabLst>
            </a:pPr>
            <a:r>
              <a:rPr sz="4200" spc="-5" dirty="0">
                <a:latin typeface="Gill Sans MT"/>
                <a:cs typeface="Gill Sans MT"/>
              </a:rPr>
              <a:t>Easier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between </a:t>
            </a:r>
            <a:r>
              <a:rPr sz="4200" spc="-5" dirty="0">
                <a:latin typeface="Gill Sans MT"/>
                <a:cs typeface="Gill Sans MT"/>
              </a:rPr>
              <a:t>hexadecimal  (which	is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15" dirty="0">
                <a:latin typeface="Gill Sans MT"/>
                <a:cs typeface="Gill Sans MT"/>
              </a:rPr>
              <a:t>convenient)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</a:t>
            </a:r>
            <a:endParaRPr sz="4200">
              <a:latin typeface="Gill Sans MT"/>
              <a:cs typeface="Gill Sans MT"/>
            </a:endParaRPr>
          </a:p>
          <a:p>
            <a:pPr marL="1536700" marR="78359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2679065" algn="l"/>
                <a:tab pos="3023235" algn="l"/>
              </a:tabLst>
            </a:pPr>
            <a:r>
              <a:rPr sz="4200" spc="-5" dirty="0">
                <a:latin typeface="Gill Sans MT"/>
                <a:cs typeface="Gill Sans MT"/>
              </a:rPr>
              <a:t>Each	hexadecimal digit </a:t>
            </a:r>
            <a:r>
              <a:rPr sz="4200" spc="-15" dirty="0">
                <a:latin typeface="Gill Sans MT"/>
                <a:cs typeface="Gill Sans MT"/>
              </a:rPr>
              <a:t>maps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four 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5797550" algn="l"/>
                <a:tab pos="6173470" algn="l"/>
              </a:tabLst>
            </a:pP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just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4574285"/>
            <a:ext cx="9958070" cy="166687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622300" indent="-571500">
              <a:lnSpc>
                <a:spcPts val="4970"/>
              </a:lnSpc>
              <a:spcBef>
                <a:spcPts val="3080"/>
              </a:spcBef>
              <a:buSzPct val="170238"/>
              <a:buChar char="•"/>
              <a:tabLst>
                <a:tab pos="622300" algn="l"/>
                <a:tab pos="5756910" algn="l"/>
                <a:tab pos="7295515" algn="l"/>
              </a:tabLst>
            </a:pPr>
            <a:r>
              <a:rPr sz="4200" spc="-5" dirty="0">
                <a:latin typeface="Gill Sans MT"/>
                <a:cs typeface="Gill Sans MT"/>
              </a:rPr>
              <a:t>Digits </a:t>
            </a:r>
            <a:r>
              <a:rPr sz="4200" dirty="0">
                <a:latin typeface="Gill Sans MT"/>
                <a:cs typeface="Gill Sans MT"/>
              </a:rPr>
              <a:t>0-9, </a:t>
            </a:r>
            <a:r>
              <a:rPr sz="4200" spc="-5" dirty="0">
                <a:latin typeface="Gill Sans MT"/>
                <a:cs typeface="Gill Sans MT"/>
              </a:rPr>
              <a:t>along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(10),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B	</a:t>
            </a:r>
            <a:r>
              <a:rPr sz="4200" spc="-5" dirty="0">
                <a:latin typeface="Gill Sans MT"/>
                <a:cs typeface="Gill Sans MT"/>
              </a:rPr>
              <a:t>(11),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(12),</a:t>
            </a:r>
            <a:endParaRPr sz="4200" dirty="0">
              <a:latin typeface="Gill Sans MT"/>
              <a:cs typeface="Gill Sans MT"/>
            </a:endParaRPr>
          </a:p>
          <a:p>
            <a:pPr marL="62230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D </a:t>
            </a:r>
            <a:r>
              <a:rPr sz="4200" spc="-5" dirty="0">
                <a:latin typeface="Gill Sans MT"/>
                <a:cs typeface="Gill Sans MT"/>
              </a:rPr>
              <a:t>(13), 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(14),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 </a:t>
            </a: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60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dirty="0">
                <a:latin typeface="Gill Sans MT"/>
                <a:cs typeface="Gill Sans MT"/>
              </a:rPr>
              <a:t>1AF </a:t>
            </a:r>
            <a:r>
              <a:rPr sz="4200" spc="-5" dirty="0">
                <a:latin typeface="Gill Sans MT"/>
                <a:cs typeface="Gill Sans MT"/>
              </a:rPr>
              <a:t>hexadecimal in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69995" y="5638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374" y="5638800"/>
            <a:ext cx="1814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Sixteens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94" y="5638800"/>
            <a:ext cx="3124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latin typeface="Gill Sans MT"/>
                <a:cs typeface="Gill Sans MT"/>
              </a:rPr>
              <a:t>Two-fifty-sixes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2505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19405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10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700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600" y="87630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256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83100" y="5542279"/>
            <a:ext cx="3803650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0" marR="807085" indent="6350" algn="ctr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</a:p>
          <a:p>
            <a:pPr marR="30480" algn="ctr">
              <a:lnSpc>
                <a:spcPct val="100000"/>
              </a:lnSpc>
              <a:spcBef>
                <a:spcPts val="2360"/>
              </a:spcBef>
              <a:tabLst>
                <a:tab pos="793115" algn="l"/>
                <a:tab pos="1580515" algn="l"/>
                <a:tab pos="2367915" algn="l"/>
                <a:tab pos="3155315" algn="l"/>
              </a:tabLst>
            </a:pPr>
            <a:r>
              <a:rPr sz="4200" dirty="0">
                <a:latin typeface="Gill Sans MT"/>
                <a:cs typeface="Gill Sans MT"/>
              </a:rPr>
              <a:t>16	16	16	16	16</a:t>
            </a:r>
          </a:p>
          <a:p>
            <a:pPr marL="44450" algn="ctr">
              <a:lnSpc>
                <a:spcPct val="100000"/>
              </a:lnSpc>
              <a:spcBef>
                <a:spcPts val="660"/>
              </a:spcBef>
              <a:tabLst>
                <a:tab pos="831215" algn="l"/>
                <a:tab pos="1618615" algn="l"/>
                <a:tab pos="2406015" algn="l"/>
                <a:tab pos="3193415" algn="l"/>
              </a:tabLst>
            </a:pPr>
            <a:r>
              <a:rPr lang="en-US" sz="4200" dirty="0">
                <a:latin typeface="Gill Sans MT"/>
                <a:cs typeface="Gill Sans MT"/>
              </a:rPr>
              <a:t>1</a:t>
            </a:r>
            <a:r>
              <a:rPr sz="4200" dirty="0">
                <a:latin typeface="Gill Sans MT"/>
                <a:cs typeface="Gill Sans MT"/>
              </a:rPr>
              <a:t>6	16	16	16	16</a:t>
            </a:r>
          </a:p>
          <a:p>
            <a:pPr marL="438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Gill Sans MT"/>
                <a:cs typeface="Gill Sans MT"/>
              </a:rPr>
              <a:t>(160)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6300" y="5542279"/>
            <a:ext cx="2241550" cy="408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29235" indent="-2540" algn="ctr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</a:p>
          <a:p>
            <a:pPr marR="5080" algn="ctr">
              <a:lnSpc>
                <a:spcPts val="4800"/>
              </a:lnSpc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ts val="45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1 1 1 1 </a:t>
            </a:r>
            <a:r>
              <a:rPr lang="en-US" sz="4200" dirty="0">
                <a:latin typeface="Gill Sans MT"/>
                <a:cs typeface="Gill Sans MT"/>
              </a:rPr>
              <a:t>1</a:t>
            </a:r>
            <a:endParaRPr sz="4200" dirty="0">
              <a:latin typeface="Gill Sans MT"/>
              <a:cs typeface="Gill Sans MT"/>
            </a:endParaRPr>
          </a:p>
          <a:p>
            <a:pPr marL="18415" algn="ctr">
              <a:lnSpc>
                <a:spcPts val="4570"/>
              </a:lnSpc>
            </a:pP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0"/>
            <a:ext cx="9851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 to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1298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190625" algn="l"/>
              </a:tabLst>
            </a:pPr>
            <a:r>
              <a:rPr sz="4200" spc="-20" dirty="0">
                <a:latin typeface="Gill Sans MT"/>
                <a:cs typeface="Gill Sans MT"/>
              </a:rPr>
              <a:t>Previous </a:t>
            </a:r>
            <a:r>
              <a:rPr sz="4200" dirty="0">
                <a:latin typeface="Gill Sans MT"/>
                <a:cs typeface="Gill Sans MT"/>
              </a:rPr>
              <a:t>techniques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spc="-20" dirty="0">
                <a:latin typeface="Gill Sans MT"/>
                <a:cs typeface="Gill Sans MT"/>
              </a:rPr>
              <a:t>work, </a:t>
            </a:r>
            <a:r>
              <a:rPr sz="4200" spc="-5" dirty="0">
                <a:latin typeface="Gill Sans MT"/>
                <a:cs typeface="Gill Sans MT"/>
              </a:rPr>
              <a:t>using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  </a:t>
            </a:r>
            <a:r>
              <a:rPr sz="4200" dirty="0">
                <a:latin typeface="Gill Sans MT"/>
                <a:cs typeface="Gill Sans MT"/>
              </a:rPr>
              <a:t>as	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intermediate</a:t>
            </a:r>
            <a:endParaRPr sz="4200" dirty="0">
              <a:latin typeface="Gill Sans MT"/>
              <a:cs typeface="Gill Sans MT"/>
            </a:endParaRPr>
          </a:p>
          <a:p>
            <a:pPr marL="609600" marR="57340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454400" algn="l"/>
                <a:tab pos="6322060" algn="l"/>
                <a:tab pos="669798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way: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(which  can</a:t>
            </a:r>
            <a:r>
              <a:rPr sz="4200" dirty="0">
                <a:latin typeface="Gill Sans MT"/>
                <a:cs typeface="Gill Sans MT"/>
              </a:rPr>
              <a:t> 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easily	reconstructed)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"/>
            <a:ext cx="9851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Gill Sans MT"/>
                <a:cs typeface="Gill Sans MT"/>
              </a:rPr>
              <a:t>Hexadecimal to</a:t>
            </a:r>
            <a:r>
              <a:rPr sz="8000" spc="-50" dirty="0">
                <a:latin typeface="Gill Sans MT"/>
                <a:cs typeface="Gill Sans MT"/>
              </a:rPr>
              <a:t> </a:t>
            </a:r>
            <a:r>
              <a:rPr sz="8000" spc="40" dirty="0">
                <a:latin typeface="Gill Sans MT"/>
                <a:cs typeface="Gill Sans MT"/>
              </a:rPr>
              <a:t>Binary</a:t>
            </a:r>
            <a:endParaRPr sz="8000" dirty="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885" y="1894681"/>
            <a:ext cx="4636135" cy="1459230"/>
            <a:chOff x="1544885" y="1894681"/>
            <a:chExt cx="4636135" cy="1459230"/>
          </a:xfrm>
        </p:grpSpPr>
        <p:sp>
          <p:nvSpPr>
            <p:cNvPr id="4" name="object 4"/>
            <p:cNvSpPr/>
            <p:nvPr/>
          </p:nvSpPr>
          <p:spPr>
            <a:xfrm>
              <a:off x="1544885" y="1894681"/>
              <a:ext cx="2797423" cy="145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7709" y="1894681"/>
              <a:ext cx="1813024" cy="14589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600" y="2451100"/>
              <a:ext cx="2628900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800" y="2451100"/>
              <a:ext cx="13335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9485" y="1869281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807200" y="1892300"/>
            <a:ext cx="4636135" cy="1459230"/>
            <a:chOff x="6807200" y="1892300"/>
            <a:chExt cx="4636135" cy="1459230"/>
          </a:xfrm>
        </p:grpSpPr>
        <p:sp>
          <p:nvSpPr>
            <p:cNvPr id="10" name="object 10"/>
            <p:cNvSpPr/>
            <p:nvPr/>
          </p:nvSpPr>
          <p:spPr>
            <a:xfrm>
              <a:off x="6807200" y="1892300"/>
              <a:ext cx="2797422" cy="14589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0023" y="1892300"/>
              <a:ext cx="1813024" cy="14589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100" y="2438400"/>
              <a:ext cx="2628900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3300" y="2438400"/>
              <a:ext cx="1320800" cy="533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81800" y="1866900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(10)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(11)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(12)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(13)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(14)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(15)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312440-20DA-46CC-9682-BF24666FC0EC}"/>
              </a:ext>
            </a:extLst>
          </p:cNvPr>
          <p:cNvSpPr/>
          <p:nvPr/>
        </p:nvSpPr>
        <p:spPr>
          <a:xfrm>
            <a:off x="279400" y="9927832"/>
            <a:ext cx="6502400" cy="768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da-DK" sz="2400" spc="-5" dirty="0">
                <a:latin typeface="Lucida Sans Unicode"/>
                <a:cs typeface="Lucida Sans Unicode"/>
              </a:rPr>
              <a:t>-0x1AF: </a:t>
            </a:r>
            <a:r>
              <a:rPr lang="da-DK" sz="2400" dirty="0">
                <a:latin typeface="Lucida Sans Unicode"/>
                <a:cs typeface="Lucida Sans Unicode"/>
              </a:rPr>
              <a:t>0001 1010</a:t>
            </a:r>
            <a:r>
              <a:rPr lang="da-DK" sz="2400" spc="-65" dirty="0">
                <a:latin typeface="Lucida Sans Unicode"/>
                <a:cs typeface="Lucida Sans Unicode"/>
              </a:rPr>
              <a:t> </a:t>
            </a:r>
            <a:r>
              <a:rPr lang="da-DK" sz="2400" dirty="0">
                <a:latin typeface="Lucida Sans Unicode"/>
                <a:cs typeface="Lucida Sans Unicode"/>
              </a:rPr>
              <a:t>1111</a:t>
            </a:r>
          </a:p>
          <a:p>
            <a:pPr marL="12700">
              <a:lnSpc>
                <a:spcPts val="2620"/>
              </a:lnSpc>
            </a:pPr>
            <a:r>
              <a:rPr lang="da-DK" sz="2400" dirty="0">
                <a:latin typeface="Lucida Sans Unicode"/>
                <a:cs typeface="Lucida Sans Unicode"/>
              </a:rPr>
              <a:t>-0101 1010:</a:t>
            </a:r>
            <a:r>
              <a:rPr lang="da-DK" sz="2400" spc="-20" dirty="0">
                <a:latin typeface="Lucida Sans Unicode"/>
                <a:cs typeface="Lucida Sans Unicode"/>
              </a:rPr>
              <a:t> </a:t>
            </a:r>
            <a:r>
              <a:rPr lang="da-DK" sz="2400" dirty="0">
                <a:latin typeface="Lucida Sans Unicode"/>
                <a:cs typeface="Lucida Sans Unicode"/>
              </a:rPr>
              <a:t>0x5A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82695" y="63754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99" y="6375400"/>
            <a:ext cx="106904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lang="en-US" sz="4200" spc="-630" dirty="0">
                <a:latin typeface="Gill Sans MT"/>
                <a:cs typeface="Gill Sans MT"/>
              </a:rPr>
              <a:t> </a:t>
            </a:r>
            <a:r>
              <a:rPr sz="4200" dirty="0" err="1">
                <a:latin typeface="Gill Sans MT"/>
                <a:cs typeface="Gill Sans MT"/>
              </a:rPr>
              <a:t>ens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301" y="6375400"/>
            <a:ext cx="2152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Hun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2032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36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69110" algn="l"/>
                <a:tab pos="2578100" algn="l"/>
                <a:tab pos="4020185" algn="l"/>
                <a:tab pos="6018530" algn="l"/>
              </a:tabLst>
            </a:pPr>
            <a:r>
              <a:rPr sz="4200" spc="-50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did	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go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tens?	</a:t>
            </a:r>
            <a:r>
              <a:rPr sz="4200" spc="-15" dirty="0">
                <a:latin typeface="Gill Sans MT"/>
                <a:cs typeface="Gill Sans MT"/>
              </a:rPr>
              <a:t>Hundreds?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20320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93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Because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 decimal (base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944</Words>
  <Application>Microsoft Office PowerPoint</Application>
  <PresentationFormat>Custom</PresentationFormat>
  <Paragraphs>427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1  Mahdi Ebrahimi     Slides adapted from Dr. Kyle Dewey</vt:lpstr>
      <vt:lpstr>Working with Different  Bases</vt:lpstr>
      <vt:lpstr>What’s In a Number?</vt:lpstr>
      <vt:lpstr>What’s In a Number?</vt:lpstr>
      <vt:lpstr>What’s In a Number?</vt:lpstr>
      <vt:lpstr>What’s In a Number?</vt:lpstr>
      <vt:lpstr>What’s In a Number?</vt:lpstr>
      <vt:lpstr>Question</vt:lpstr>
      <vt:lpstr>Answer</vt:lpstr>
      <vt:lpstr>PowerPoint Presentation</vt:lpstr>
      <vt:lpstr>Another View</vt:lpstr>
      <vt:lpstr>Another View</vt:lpstr>
      <vt:lpstr>Conversion from Some  Base to Decimal</vt:lpstr>
      <vt:lpstr>PowerPoint Presentation</vt:lpstr>
      <vt:lpstr>Conversion from Some  Base to Decimal</vt:lpstr>
      <vt:lpstr>Conversion from Some  Base to Decimal</vt:lpstr>
      <vt:lpstr>Conversion from Some  Base to Decimal</vt:lpstr>
      <vt:lpstr>Now for Binary</vt:lpstr>
      <vt:lpstr>Now for Binary</vt:lpstr>
      <vt:lpstr>Now for Binary</vt:lpstr>
      <vt:lpstr>Now for Binary</vt:lpstr>
      <vt:lpstr>Now for Binary</vt:lpstr>
      <vt:lpstr>Question</vt:lpstr>
      <vt:lpstr>Answer</vt:lpstr>
      <vt:lpstr>From Decimal to Binary</vt:lpstr>
      <vt:lpstr>PowerPoint Presentation</vt:lpstr>
      <vt:lpstr>From Decimal to Binary</vt:lpstr>
      <vt:lpstr>From Decimal to Binary</vt:lpstr>
      <vt:lpstr>From Decimal to Binary</vt:lpstr>
      <vt:lpstr>From Decimal to Binary</vt:lpstr>
      <vt:lpstr>From Decimal to Binary</vt:lpstr>
      <vt:lpstr>From Decimal to Binary</vt:lpstr>
      <vt:lpstr>Hexadecimal</vt:lpstr>
      <vt:lpstr>Hexadecimal</vt:lpstr>
      <vt:lpstr>Hexadecimal Example</vt:lpstr>
      <vt:lpstr>Hexadecimal Example</vt:lpstr>
      <vt:lpstr>Hexadecimal Example</vt:lpstr>
      <vt:lpstr>Hexadecimal Example</vt:lpstr>
      <vt:lpstr>Hexadecimal Example</vt:lpstr>
      <vt:lpstr>Hexadecimal to Binary</vt:lpstr>
      <vt:lpstr>Hexadecimal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 Kyle Dewey</dc:title>
  <dc:creator>Mahdi Ebi</dc:creator>
  <cp:lastModifiedBy>Mahdi Ebi</cp:lastModifiedBy>
  <cp:revision>21</cp:revision>
  <dcterms:created xsi:type="dcterms:W3CDTF">2020-07-08T22:11:45Z</dcterms:created>
  <dcterms:modified xsi:type="dcterms:W3CDTF">2020-08-02T19:26:24Z</dcterms:modified>
</cp:coreProperties>
</file>