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281" r:id="rId33"/>
    <p:sldId id="282" r:id="rId34"/>
    <p:sldId id="283" r:id="rId35"/>
    <p:sldId id="285" r:id="rId36"/>
    <p:sldId id="286" r:id="rId37"/>
    <p:sldId id="287" r:id="rId38"/>
    <p:sldId id="313" r:id="rId39"/>
    <p:sldId id="314" r:id="rId40"/>
    <p:sldId id="288" r:id="rId41"/>
    <p:sldId id="289" r:id="rId42"/>
    <p:sldId id="317" r:id="rId43"/>
    <p:sldId id="290" r:id="rId44"/>
    <p:sldId id="291" r:id="rId45"/>
    <p:sldId id="292" r:id="rId46"/>
    <p:sldId id="318" r:id="rId47"/>
    <p:sldId id="315" r:id="rId48"/>
    <p:sldId id="316" r:id="rId49"/>
    <p:sldId id="293" r:id="rId50"/>
    <p:sldId id="297" r:id="rId51"/>
    <p:sldId id="298" r:id="rId52"/>
    <p:sldId id="299" r:id="rId53"/>
  </p:sldIdLst>
  <p:sldSz cx="9042400" cy="6788150"/>
  <p:notesSz cx="9042400" cy="67881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1579FC-6A29-4060-B479-861BEE7C7CDC}" v="83" dt="2020-07-15T07:12:44.43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23" autoAdjust="0"/>
  </p:normalViewPr>
  <p:slideViewPr>
    <p:cSldViewPr>
      <p:cViewPr varScale="1">
        <p:scale>
          <a:sx n="77" d="100"/>
          <a:sy n="77" d="100"/>
        </p:scale>
        <p:origin x="148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1795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21275" y="0"/>
            <a:ext cx="3919538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3F30-9CD6-4F18-819D-DD494C0B0F4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95613" y="849313"/>
            <a:ext cx="3051175" cy="22907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4875" y="3267075"/>
            <a:ext cx="7232650" cy="26733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48425"/>
            <a:ext cx="391795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21275" y="6448425"/>
            <a:ext cx="3919538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32B75-32C4-48AF-9A58-561D6932F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2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ADVANTAGE of signed magnitude:</a:t>
            </a:r>
            <a:r>
              <a:rPr lang="en-US" dirty="0"/>
              <a:t> You can determine whether a number is negative or non negative simply by testing the most significant bit.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DISADVANTAGES of signed magnitude:</a:t>
            </a:r>
            <a:r>
              <a:rPr lang="en-US" dirty="0"/>
              <a:t> One of the bit patterns is wasted. Addition doesn't work the way we want it to.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32B75-32C4-48AF-9A58-561D6932F13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4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ADVANTAGE of signed magnitude:</a:t>
            </a:r>
            <a:r>
              <a:rPr lang="en-US" dirty="0"/>
              <a:t> You can determine whether a number is negative or non negative simply by testing the most significant bit.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DISADVANTAGES of signed magnitude:</a:t>
            </a:r>
            <a:r>
              <a:rPr lang="en-US" dirty="0"/>
              <a:t> One of the bit patterns is wasted. Addition doesn't work the way we want it to.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32B75-32C4-48AF-9A58-561D6932F1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76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ADVANTAGE of signed magnitude:</a:t>
            </a:r>
            <a:r>
              <a:rPr lang="en-US" dirty="0"/>
              <a:t> You can determine whether a number is negative or non negative simply by testing the most significant bit.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DISADVANTAGES of signed magnitude:</a:t>
            </a:r>
            <a:r>
              <a:rPr lang="en-US" dirty="0"/>
              <a:t> One of the bit patterns is wasted. Addition doesn't work the way we want it to.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32B75-32C4-48AF-9A58-561D6932F13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32B75-32C4-48AF-9A58-561D6932F13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8656" y="2104326"/>
            <a:ext cx="7691437" cy="14255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7312" y="3801364"/>
            <a:ext cx="6334125" cy="1697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rgbClr val="FF00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2437" y="1561274"/>
            <a:ext cx="3936206" cy="448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60106" y="1561274"/>
            <a:ext cx="3936206" cy="448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0737" y="1130530"/>
            <a:ext cx="8743315" cy="5502275"/>
          </a:xfrm>
          <a:custGeom>
            <a:avLst/>
            <a:gdLst/>
            <a:ahLst/>
            <a:cxnLst/>
            <a:rect l="l" t="t" r="r" b="b"/>
            <a:pathLst>
              <a:path w="8743315" h="5502275">
                <a:moveTo>
                  <a:pt x="0" y="0"/>
                </a:moveTo>
                <a:lnTo>
                  <a:pt x="8742771" y="0"/>
                </a:lnTo>
              </a:path>
              <a:path w="8743315" h="5502275">
                <a:moveTo>
                  <a:pt x="226106" y="0"/>
                </a:moveTo>
                <a:lnTo>
                  <a:pt x="226106" y="5501916"/>
                </a:lnTo>
              </a:path>
            </a:pathLst>
          </a:custGeom>
          <a:ln w="28263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0737" y="150736"/>
            <a:ext cx="8743315" cy="6482080"/>
          </a:xfrm>
          <a:custGeom>
            <a:avLst/>
            <a:gdLst/>
            <a:ahLst/>
            <a:cxnLst/>
            <a:rect l="l" t="t" r="r" b="b"/>
            <a:pathLst>
              <a:path w="8743315" h="6482080">
                <a:moveTo>
                  <a:pt x="0" y="268602"/>
                </a:moveTo>
                <a:lnTo>
                  <a:pt x="4327" y="220320"/>
                </a:lnTo>
                <a:lnTo>
                  <a:pt x="16804" y="174878"/>
                </a:lnTo>
                <a:lnTo>
                  <a:pt x="36672" y="133033"/>
                </a:lnTo>
                <a:lnTo>
                  <a:pt x="63171" y="95545"/>
                </a:lnTo>
                <a:lnTo>
                  <a:pt x="95545" y="63172"/>
                </a:lnTo>
                <a:lnTo>
                  <a:pt x="133033" y="36672"/>
                </a:lnTo>
                <a:lnTo>
                  <a:pt x="174878" y="16804"/>
                </a:lnTo>
                <a:lnTo>
                  <a:pt x="220320" y="4327"/>
                </a:lnTo>
                <a:lnTo>
                  <a:pt x="268602" y="0"/>
                </a:lnTo>
                <a:lnTo>
                  <a:pt x="8474169" y="0"/>
                </a:lnTo>
                <a:lnTo>
                  <a:pt x="8522450" y="4327"/>
                </a:lnTo>
                <a:lnTo>
                  <a:pt x="8567893" y="16804"/>
                </a:lnTo>
                <a:lnTo>
                  <a:pt x="8609737" y="36672"/>
                </a:lnTo>
                <a:lnTo>
                  <a:pt x="8647226" y="63172"/>
                </a:lnTo>
                <a:lnTo>
                  <a:pt x="8679599" y="95545"/>
                </a:lnTo>
                <a:lnTo>
                  <a:pt x="8706099" y="133033"/>
                </a:lnTo>
                <a:lnTo>
                  <a:pt x="8725967" y="174878"/>
                </a:lnTo>
                <a:lnTo>
                  <a:pt x="8738443" y="220320"/>
                </a:lnTo>
                <a:lnTo>
                  <a:pt x="8742771" y="268602"/>
                </a:lnTo>
                <a:lnTo>
                  <a:pt x="8742771" y="6213107"/>
                </a:lnTo>
                <a:lnTo>
                  <a:pt x="8738443" y="6261389"/>
                </a:lnTo>
                <a:lnTo>
                  <a:pt x="8725967" y="6306831"/>
                </a:lnTo>
                <a:lnTo>
                  <a:pt x="8706099" y="6348676"/>
                </a:lnTo>
                <a:lnTo>
                  <a:pt x="8679599" y="6386164"/>
                </a:lnTo>
                <a:lnTo>
                  <a:pt x="8647226" y="6418538"/>
                </a:lnTo>
                <a:lnTo>
                  <a:pt x="8609737" y="6445038"/>
                </a:lnTo>
                <a:lnTo>
                  <a:pt x="8567893" y="6464905"/>
                </a:lnTo>
                <a:lnTo>
                  <a:pt x="8522450" y="6477382"/>
                </a:lnTo>
                <a:lnTo>
                  <a:pt x="8474169" y="6481710"/>
                </a:lnTo>
                <a:lnTo>
                  <a:pt x="268602" y="6481710"/>
                </a:lnTo>
                <a:lnTo>
                  <a:pt x="220320" y="6477382"/>
                </a:lnTo>
                <a:lnTo>
                  <a:pt x="174878" y="6464905"/>
                </a:lnTo>
                <a:lnTo>
                  <a:pt x="133033" y="6445038"/>
                </a:lnTo>
                <a:lnTo>
                  <a:pt x="95545" y="6418538"/>
                </a:lnTo>
                <a:lnTo>
                  <a:pt x="63171" y="6386164"/>
                </a:lnTo>
                <a:lnTo>
                  <a:pt x="36672" y="6348676"/>
                </a:lnTo>
                <a:lnTo>
                  <a:pt x="16804" y="6306831"/>
                </a:lnTo>
                <a:lnTo>
                  <a:pt x="4327" y="6261389"/>
                </a:lnTo>
                <a:lnTo>
                  <a:pt x="0" y="6213107"/>
                </a:lnTo>
                <a:lnTo>
                  <a:pt x="0" y="268602"/>
                </a:lnTo>
                <a:close/>
              </a:path>
            </a:pathLst>
          </a:custGeom>
          <a:ln w="28263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48074" y="2236742"/>
            <a:ext cx="5152600" cy="164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66385" y="3323622"/>
            <a:ext cx="5753734" cy="1467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rgbClr val="FF00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76575" y="6312979"/>
            <a:ext cx="2895600" cy="3394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2437" y="6312979"/>
            <a:ext cx="2081212" cy="3394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18762" y="6307274"/>
            <a:ext cx="252095" cy="22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28980" marR="720090" algn="ctr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Number</a:t>
            </a:r>
            <a:r>
              <a:rPr spc="-90" dirty="0"/>
              <a:t> </a:t>
            </a:r>
            <a:r>
              <a:rPr spc="5" dirty="0"/>
              <a:t>Systems  and</a:t>
            </a:r>
          </a:p>
          <a:p>
            <a:pPr marL="635" algn="ctr">
              <a:lnSpc>
                <a:spcPts val="4245"/>
              </a:lnSpc>
            </a:pPr>
            <a:r>
              <a:rPr spc="5" dirty="0"/>
              <a:t>Number</a:t>
            </a:r>
            <a:r>
              <a:rPr spc="-40" dirty="0"/>
              <a:t> </a:t>
            </a:r>
            <a:r>
              <a:rPr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5986" y="6209616"/>
            <a:ext cx="11366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1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78760" y="4522123"/>
            <a:ext cx="2122885" cy="1590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728916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The </a:t>
            </a:r>
            <a:r>
              <a:rPr spc="5" dirty="0">
                <a:solidFill>
                  <a:srgbClr val="000000"/>
                </a:solidFill>
              </a:rPr>
              <a:t>Hexadecimal Number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554" y="1199229"/>
            <a:ext cx="7986395" cy="34969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endParaRPr sz="2350">
              <a:latin typeface="Arial"/>
              <a:cs typeface="Arial"/>
            </a:endParaRPr>
          </a:p>
          <a:p>
            <a:pPr marL="598170" indent="-221615">
              <a:lnSpc>
                <a:spcPct val="100000"/>
              </a:lnSpc>
              <a:spcBef>
                <a:spcPts val="290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“hexa” (Greek)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=&gt;</a:t>
            </a:r>
            <a:r>
              <a:rPr sz="1950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six</a:t>
            </a:r>
            <a:endParaRPr sz="1950">
              <a:latin typeface="Arial"/>
              <a:cs typeface="Arial"/>
            </a:endParaRPr>
          </a:p>
          <a:p>
            <a:pPr marL="598170" indent="-221615">
              <a:lnSpc>
                <a:spcPct val="100000"/>
              </a:lnSpc>
              <a:spcBef>
                <a:spcPts val="234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“decem” (Latin)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=&gt;</a:t>
            </a:r>
            <a:r>
              <a:rPr sz="1950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ten</a:t>
            </a:r>
            <a:endParaRPr sz="19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510"/>
              </a:spcBef>
            </a:pP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Characteristics</a:t>
            </a:r>
            <a:endParaRPr sz="2350">
              <a:latin typeface="Arial"/>
              <a:cs typeface="Arial"/>
            </a:endParaRPr>
          </a:p>
          <a:p>
            <a:pPr marL="598170" indent="-221615">
              <a:lnSpc>
                <a:spcPct val="100000"/>
              </a:lnSpc>
              <a:spcBef>
                <a:spcPts val="250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Sixteen</a:t>
            </a:r>
            <a:r>
              <a:rPr sz="195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symbols</a:t>
            </a:r>
            <a:endParaRPr sz="1950">
              <a:latin typeface="Arial"/>
              <a:cs typeface="Arial"/>
            </a:endParaRPr>
          </a:p>
          <a:p>
            <a:pPr marL="934085" lvl="1" indent="-231140">
              <a:lnSpc>
                <a:spcPct val="100000"/>
              </a:lnSpc>
              <a:spcBef>
                <a:spcPts val="234"/>
              </a:spcBef>
              <a:buFont typeface="Courier New"/>
              <a:buChar char="•"/>
              <a:tabLst>
                <a:tab pos="934719" algn="l"/>
              </a:tabLst>
            </a:pP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0 1 2 3 4 5 6 7 8 9 A B C D E</a:t>
            </a:r>
            <a:r>
              <a:rPr sz="1950" b="1" spc="-2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F</a:t>
            </a:r>
            <a:endParaRPr sz="1950">
              <a:latin typeface="Courier New"/>
              <a:cs typeface="Courier New"/>
            </a:endParaRPr>
          </a:p>
          <a:p>
            <a:pPr marL="598170" indent="-221615">
              <a:lnSpc>
                <a:spcPct val="100000"/>
              </a:lnSpc>
              <a:spcBef>
                <a:spcPts val="330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Positional</a:t>
            </a:r>
            <a:endParaRPr sz="1950">
              <a:latin typeface="Arial"/>
              <a:cs typeface="Arial"/>
            </a:endParaRPr>
          </a:p>
          <a:p>
            <a:pPr marL="934085" lvl="1" indent="-231140">
              <a:lnSpc>
                <a:spcPct val="100000"/>
              </a:lnSpc>
              <a:spcBef>
                <a:spcPts val="229"/>
              </a:spcBef>
              <a:buFont typeface="Courier New"/>
              <a:buChar char="•"/>
              <a:tabLst>
                <a:tab pos="934719" algn="l"/>
                <a:tab pos="1788795" algn="l"/>
              </a:tabLst>
            </a:pP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A13D</a:t>
            </a:r>
            <a:r>
              <a:rPr sz="1950" b="1" spc="22" baseline="-21367" dirty="0">
                <a:solidFill>
                  <a:srgbClr val="000066"/>
                </a:solidFill>
                <a:latin typeface="Courier New"/>
                <a:cs typeface="Courier New"/>
              </a:rPr>
              <a:t>H	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≠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3DA1</a:t>
            </a:r>
            <a:r>
              <a:rPr sz="1950" b="1" spc="22" baseline="-21367" dirty="0">
                <a:solidFill>
                  <a:srgbClr val="000066"/>
                </a:solidFill>
                <a:latin typeface="Courier New"/>
                <a:cs typeface="Courier New"/>
              </a:rPr>
              <a:t>H</a:t>
            </a:r>
            <a:endParaRPr sz="1950" baseline="-21367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141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Computer programmers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often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use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hexadecimal</a:t>
            </a:r>
            <a:r>
              <a:rPr sz="2350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060" y="4680259"/>
            <a:ext cx="98044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sys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em</a:t>
            </a:r>
            <a:endParaRPr sz="235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10</a:t>
            </a:fld>
            <a:endParaRPr spc="1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744093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Decimal-Hexadecimal</a:t>
            </a:r>
            <a:r>
              <a:rPr spc="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Equivalence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11</a:t>
            </a:fld>
            <a:endParaRPr spc="1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3512" y="1356636"/>
          <a:ext cx="6557645" cy="5023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5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2807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Decimal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Hex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Decimal</a:t>
                      </a:r>
                      <a:r>
                        <a:rPr sz="175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50" b="1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Hex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75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Decimal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750" b="1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Hex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30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2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85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7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2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85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7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2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2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85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2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38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7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39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2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8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8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85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18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7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28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9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9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19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2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29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A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1A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2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2A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070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B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85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1B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7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2B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C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1C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2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2C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D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85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1D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7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2D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E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1E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2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2E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762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F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3865" algn="r">
                        <a:lnSpc>
                          <a:spcPts val="1905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1F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2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2F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5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3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3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...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728916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Decimal-Hexadecimal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238421"/>
            <a:ext cx="770191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Hexadecimal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decimal: expand using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positional</a:t>
            </a:r>
            <a:r>
              <a:rPr sz="235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notation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954" y="3404014"/>
            <a:ext cx="553910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Decimal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hexadecimal: use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35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shortcut</a:t>
            </a:r>
            <a:endParaRPr sz="23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99618" y="1884217"/>
          <a:ext cx="3465829" cy="913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4115">
                <a:tc gridSpan="3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20"/>
                        </a:spcBef>
                        <a:tabLst>
                          <a:tab pos="587375" algn="l"/>
                        </a:tabLst>
                      </a:pPr>
                      <a:r>
                        <a:rPr sz="1750" b="1" spc="15" dirty="0">
                          <a:latin typeface="Courier New"/>
                          <a:cs typeface="Courier New"/>
                        </a:rPr>
                        <a:t>25</a:t>
                      </a:r>
                      <a:r>
                        <a:rPr sz="1725" b="1" spc="22" baseline="-21739" dirty="0">
                          <a:latin typeface="Courier New"/>
                          <a:cs typeface="Courier New"/>
                        </a:rPr>
                        <a:t>H	</a:t>
                      </a:r>
                      <a:r>
                        <a:rPr sz="1750" b="1" spc="15" dirty="0">
                          <a:latin typeface="Courier New"/>
                          <a:cs typeface="Courier New"/>
                        </a:rPr>
                        <a:t>= (2*16</a:t>
                      </a:r>
                      <a:r>
                        <a:rPr sz="1725" b="1" spc="22" baseline="2657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750" b="1" spc="1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75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50" b="1" spc="15" dirty="0">
                          <a:latin typeface="Courier New"/>
                          <a:cs typeface="Courier New"/>
                        </a:rPr>
                        <a:t>+</a:t>
                      </a:r>
                      <a:endParaRPr sz="1750">
                        <a:latin typeface="Courier New"/>
                        <a:cs typeface="Courier New"/>
                      </a:endParaRPr>
                    </a:p>
                    <a:p>
                      <a:pPr marL="633095">
                        <a:lnSpc>
                          <a:spcPct val="100000"/>
                        </a:lnSpc>
                        <a:spcBef>
                          <a:spcPts val="80"/>
                        </a:spcBef>
                        <a:tabLst>
                          <a:tab pos="1040130" algn="l"/>
                          <a:tab pos="1718310" algn="l"/>
                        </a:tabLst>
                      </a:pPr>
                      <a:r>
                        <a:rPr sz="1750" b="1" spc="15" dirty="0">
                          <a:latin typeface="Courier New"/>
                          <a:cs typeface="Courier New"/>
                        </a:rPr>
                        <a:t>=	32	+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1145" marR="383540" indent="-226695">
                        <a:lnSpc>
                          <a:spcPct val="103600"/>
                        </a:lnSpc>
                        <a:spcBef>
                          <a:spcPts val="345"/>
                        </a:spcBef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(5*16</a:t>
                      </a:r>
                      <a:r>
                        <a:rPr sz="1725" b="1" baseline="2657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)   </a:t>
                      </a:r>
                      <a:r>
                        <a:rPr sz="1750" b="1" spc="15" dirty="0">
                          <a:latin typeface="Courier New"/>
                          <a:cs typeface="Courier New"/>
                        </a:rPr>
                        <a:t>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29">
                <a:tc>
                  <a:txBody>
                    <a:bodyPr/>
                    <a:lstStyle/>
                    <a:p>
                      <a:pPr marR="127635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=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860"/>
                        </a:lnSpc>
                      </a:pPr>
                      <a:r>
                        <a:rPr sz="1750" b="1" spc="15" dirty="0">
                          <a:latin typeface="Courier New"/>
                          <a:cs typeface="Courier New"/>
                        </a:rPr>
                        <a:t>37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81268" y="4220647"/>
            <a:ext cx="3014980" cy="63944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R="881380" algn="r">
              <a:lnSpc>
                <a:spcPct val="100000"/>
              </a:lnSpc>
              <a:spcBef>
                <a:spcPts val="409"/>
              </a:spcBef>
            </a:pPr>
            <a:r>
              <a:rPr sz="1750" b="1" spc="15" dirty="0">
                <a:latin typeface="Courier New"/>
                <a:cs typeface="Courier New"/>
              </a:rPr>
              <a:t>37 / 16 = 2 R</a:t>
            </a:r>
            <a:r>
              <a:rPr sz="1750" b="1" spc="-70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5</a:t>
            </a:r>
            <a:endParaRPr sz="1750">
              <a:latin typeface="Courier New"/>
              <a:cs typeface="Courier New"/>
            </a:endParaRPr>
          </a:p>
          <a:p>
            <a:pPr marR="881380" algn="r">
              <a:lnSpc>
                <a:spcPct val="10000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2 / 16 = 0 R</a:t>
            </a:r>
            <a:r>
              <a:rPr sz="1750" b="1" spc="-6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2</a:t>
            </a:r>
            <a:endParaRPr sz="175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66460" y="4221955"/>
            <a:ext cx="113664" cy="622300"/>
            <a:chOff x="4466460" y="4221955"/>
            <a:chExt cx="113664" cy="622300"/>
          </a:xfrm>
        </p:grpSpPr>
        <p:sp>
          <p:nvSpPr>
            <p:cNvPr id="8" name="object 8"/>
            <p:cNvSpPr/>
            <p:nvPr/>
          </p:nvSpPr>
          <p:spPr>
            <a:xfrm>
              <a:off x="4520406" y="4259639"/>
              <a:ext cx="3175" cy="565785"/>
            </a:xfrm>
            <a:custGeom>
              <a:avLst/>
              <a:gdLst/>
              <a:ahLst/>
              <a:cxnLst/>
              <a:rect l="l" t="t" r="r" b="b"/>
              <a:pathLst>
                <a:path w="3175" h="565785">
                  <a:moveTo>
                    <a:pt x="0" y="565566"/>
                  </a:moveTo>
                  <a:lnTo>
                    <a:pt x="2977" y="0"/>
                  </a:lnTo>
                </a:path>
              </a:pathLst>
            </a:custGeom>
            <a:ln w="3768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66460" y="4221955"/>
              <a:ext cx="113664" cy="113664"/>
            </a:xfrm>
            <a:custGeom>
              <a:avLst/>
              <a:gdLst/>
              <a:ahLst/>
              <a:cxnLst/>
              <a:rect l="l" t="t" r="r" b="b"/>
              <a:pathLst>
                <a:path w="113664" h="113664">
                  <a:moveTo>
                    <a:pt x="57120" y="0"/>
                  </a:moveTo>
                  <a:lnTo>
                    <a:pt x="0" y="112754"/>
                  </a:lnTo>
                  <a:lnTo>
                    <a:pt x="113051" y="113350"/>
                  </a:lnTo>
                  <a:lnTo>
                    <a:pt x="5712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51308" y="4177800"/>
            <a:ext cx="2489200" cy="7518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 marR="30480">
              <a:lnSpc>
                <a:spcPct val="101699"/>
              </a:lnSpc>
              <a:spcBef>
                <a:spcPts val="75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Read from</a:t>
            </a:r>
            <a:r>
              <a:rPr sz="235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bottom 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to top:</a:t>
            </a:r>
            <a:r>
              <a:rPr sz="235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25</a:t>
            </a:r>
            <a:r>
              <a:rPr sz="2325" spc="15" baseline="-2150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endParaRPr sz="2325" baseline="-21505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696214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Binary-Hexadecimal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554" y="1199229"/>
            <a:ext cx="6851650" cy="129857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Observation: 16</a:t>
            </a:r>
            <a:r>
              <a:rPr sz="2325" spc="15" baseline="25089" dirty="0">
                <a:solidFill>
                  <a:srgbClr val="0000FF"/>
                </a:solidFill>
                <a:latin typeface="Arial"/>
                <a:cs typeface="Arial"/>
              </a:rPr>
              <a:t>1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350" spc="-2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325" spc="22" baseline="25089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sz="2325" baseline="25089">
              <a:latin typeface="Arial"/>
              <a:cs typeface="Arial"/>
            </a:endParaRPr>
          </a:p>
          <a:p>
            <a:pPr marL="598170" indent="-221615">
              <a:lnSpc>
                <a:spcPct val="100000"/>
              </a:lnSpc>
              <a:spcBef>
                <a:spcPts val="290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Every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1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hexadecimal digit corresponds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to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4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binary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digits</a:t>
            </a:r>
            <a:endParaRPr sz="19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41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Binary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35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hexadecimal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5162" y="2788642"/>
            <a:ext cx="2638425" cy="63944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361315" marR="278130" indent="-271780">
              <a:lnSpc>
                <a:spcPct val="103600"/>
              </a:lnSpc>
              <a:spcBef>
                <a:spcPts val="334"/>
              </a:spcBef>
              <a:tabLst>
                <a:tab pos="904240" algn="l"/>
                <a:tab pos="1447165" algn="l"/>
                <a:tab pos="1989455" algn="l"/>
              </a:tabLst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1010</a:t>
            </a:r>
            <a:r>
              <a:rPr sz="1750" b="1" spc="15" dirty="0">
                <a:latin typeface="Courier New"/>
                <a:cs typeface="Courier New"/>
              </a:rPr>
              <a:t>0001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0011</a:t>
            </a:r>
            <a:r>
              <a:rPr sz="1750" b="1" spc="15" dirty="0">
                <a:latin typeface="Courier New"/>
                <a:cs typeface="Courier New"/>
              </a:rPr>
              <a:t>1101</a:t>
            </a:r>
            <a:r>
              <a:rPr sz="1725" b="1" spc="30" baseline="-21739" dirty="0">
                <a:latin typeface="Courier New"/>
                <a:cs typeface="Courier New"/>
              </a:rPr>
              <a:t>B  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A	</a:t>
            </a:r>
            <a:r>
              <a:rPr sz="1750" b="1" spc="15" dirty="0">
                <a:latin typeface="Courier New"/>
                <a:cs typeface="Courier New"/>
              </a:rPr>
              <a:t>1	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3	</a:t>
            </a:r>
            <a:r>
              <a:rPr sz="1750" b="1" spc="20" dirty="0">
                <a:latin typeface="Courier New"/>
                <a:cs typeface="Courier New"/>
              </a:rPr>
              <a:t>D</a:t>
            </a:r>
            <a:r>
              <a:rPr sz="1725" b="1" spc="30" baseline="-21739" dirty="0">
                <a:latin typeface="Courier New"/>
                <a:cs typeface="Courier New"/>
              </a:rPr>
              <a:t>H</a:t>
            </a:r>
            <a:endParaRPr sz="1725" baseline="-2173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8391" y="2595058"/>
            <a:ext cx="3779520" cy="11163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Digit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count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binary</a:t>
            </a:r>
            <a:r>
              <a:rPr sz="235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number  not a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multiple of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235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=&gt;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pad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zeros on</a:t>
            </a:r>
            <a:r>
              <a:rPr sz="235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left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8881" y="4365104"/>
            <a:ext cx="2650490" cy="652145"/>
            <a:chOff x="1048881" y="4365104"/>
            <a:chExt cx="2650490" cy="652145"/>
          </a:xfrm>
        </p:grpSpPr>
        <p:sp>
          <p:nvSpPr>
            <p:cNvPr id="7" name="object 7"/>
            <p:cNvSpPr/>
            <p:nvPr/>
          </p:nvSpPr>
          <p:spPr>
            <a:xfrm>
              <a:off x="1055162" y="4371385"/>
              <a:ext cx="2638425" cy="639445"/>
            </a:xfrm>
            <a:custGeom>
              <a:avLst/>
              <a:gdLst/>
              <a:ahLst/>
              <a:cxnLst/>
              <a:rect l="l" t="t" r="r" b="b"/>
              <a:pathLst>
                <a:path w="2638425" h="639445">
                  <a:moveTo>
                    <a:pt x="2637905" y="0"/>
                  </a:moveTo>
                  <a:lnTo>
                    <a:pt x="0" y="0"/>
                  </a:lnTo>
                  <a:lnTo>
                    <a:pt x="0" y="639064"/>
                  </a:lnTo>
                  <a:lnTo>
                    <a:pt x="2637905" y="639064"/>
                  </a:lnTo>
                  <a:lnTo>
                    <a:pt x="2637905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5162" y="4371385"/>
              <a:ext cx="2638425" cy="639445"/>
            </a:xfrm>
            <a:custGeom>
              <a:avLst/>
              <a:gdLst/>
              <a:ahLst/>
              <a:cxnLst/>
              <a:rect l="l" t="t" r="r" b="b"/>
              <a:pathLst>
                <a:path w="2638425" h="639445">
                  <a:moveTo>
                    <a:pt x="0" y="0"/>
                  </a:moveTo>
                  <a:lnTo>
                    <a:pt x="2637905" y="0"/>
                  </a:lnTo>
                  <a:lnTo>
                    <a:pt x="2637905" y="639064"/>
                  </a:lnTo>
                  <a:lnTo>
                    <a:pt x="0" y="639064"/>
                  </a:lnTo>
                  <a:lnTo>
                    <a:pt x="0" y="0"/>
                  </a:lnTo>
                  <a:close/>
                </a:path>
              </a:pathLst>
            </a:custGeom>
            <a:ln w="1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1854" y="3743174"/>
            <a:ext cx="3084830" cy="12369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Hexadecimal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35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binary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Arial"/>
              <a:cs typeface="Arial"/>
            </a:endParaRPr>
          </a:p>
          <a:p>
            <a:pPr marL="653415" marR="161290" indent="271145">
              <a:lnSpc>
                <a:spcPct val="103600"/>
              </a:lnSpc>
              <a:tabLst>
                <a:tab pos="1467485" algn="l"/>
                <a:tab pos="2010410" algn="l"/>
                <a:tab pos="2552700" algn="l"/>
              </a:tabLst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A	</a:t>
            </a:r>
            <a:r>
              <a:rPr sz="1750" b="1" spc="15" dirty="0">
                <a:latin typeface="Courier New"/>
                <a:cs typeface="Courier New"/>
              </a:rPr>
              <a:t>1	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3	</a:t>
            </a:r>
            <a:r>
              <a:rPr sz="1750" b="1" spc="20" dirty="0">
                <a:latin typeface="Courier New"/>
                <a:cs typeface="Courier New"/>
              </a:rPr>
              <a:t>D</a:t>
            </a:r>
            <a:r>
              <a:rPr sz="1725" b="1" spc="30" baseline="-21739" dirty="0">
                <a:latin typeface="Courier New"/>
                <a:cs typeface="Courier New"/>
              </a:rPr>
              <a:t>H </a:t>
            </a:r>
            <a:r>
              <a:rPr sz="1150" b="1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1010</a:t>
            </a:r>
            <a:r>
              <a:rPr sz="1750" b="1" spc="15" dirty="0">
                <a:latin typeface="Courier New"/>
                <a:cs typeface="Courier New"/>
              </a:rPr>
              <a:t>0001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0011</a:t>
            </a:r>
            <a:r>
              <a:rPr sz="1750" b="1" spc="15" dirty="0">
                <a:latin typeface="Courier New"/>
                <a:cs typeface="Courier New"/>
              </a:rPr>
              <a:t>1101</a:t>
            </a:r>
            <a:r>
              <a:rPr sz="1725" b="1" spc="30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98391" y="4253169"/>
            <a:ext cx="2924810" cy="11163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Discard leading</a:t>
            </a:r>
            <a:r>
              <a:rPr sz="235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zeros</a:t>
            </a:r>
            <a:r>
              <a:rPr lang="en-US" sz="2350" spc="1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from binary</a:t>
            </a:r>
            <a:r>
              <a:rPr lang="en-US" sz="235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number</a:t>
            </a:r>
            <a:r>
              <a:rPr lang="en-US" sz="235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if 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appropriate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65531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The Octal </a:t>
            </a:r>
            <a:r>
              <a:rPr spc="5" dirty="0">
                <a:solidFill>
                  <a:srgbClr val="000000"/>
                </a:solidFill>
              </a:rPr>
              <a:t>Number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4554" y="1199229"/>
            <a:ext cx="7968615" cy="317907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endParaRPr sz="2350" dirty="0">
              <a:latin typeface="Arial"/>
              <a:cs typeface="Arial"/>
            </a:endParaRPr>
          </a:p>
          <a:p>
            <a:pPr marL="598170" indent="-221615">
              <a:lnSpc>
                <a:spcPct val="100000"/>
              </a:lnSpc>
              <a:spcBef>
                <a:spcPts val="290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“octo” (Latin)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=&gt;</a:t>
            </a:r>
            <a:r>
              <a:rPr sz="1950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eight</a:t>
            </a:r>
            <a:endParaRPr sz="195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415"/>
              </a:spcBef>
            </a:pP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Characteristics</a:t>
            </a:r>
            <a:endParaRPr sz="2350" dirty="0">
              <a:latin typeface="Arial"/>
              <a:cs typeface="Arial"/>
            </a:endParaRPr>
          </a:p>
          <a:p>
            <a:pPr marL="598170" indent="-221615">
              <a:lnSpc>
                <a:spcPct val="100000"/>
              </a:lnSpc>
              <a:spcBef>
                <a:spcPts val="250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Eight</a:t>
            </a:r>
            <a:r>
              <a:rPr sz="195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symbols</a:t>
            </a:r>
            <a:endParaRPr sz="1950" dirty="0">
              <a:latin typeface="Arial"/>
              <a:cs typeface="Arial"/>
            </a:endParaRPr>
          </a:p>
          <a:p>
            <a:pPr marL="934085" lvl="1" indent="-231140">
              <a:lnSpc>
                <a:spcPct val="100000"/>
              </a:lnSpc>
              <a:spcBef>
                <a:spcPts val="330"/>
              </a:spcBef>
              <a:buFont typeface="Courier New"/>
              <a:buChar char="•"/>
              <a:tabLst>
                <a:tab pos="934719" algn="l"/>
              </a:tabLst>
            </a:pP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0 1 2 3 4 5 6</a:t>
            </a:r>
            <a:r>
              <a:rPr sz="195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7</a:t>
            </a:r>
            <a:endParaRPr sz="1950" dirty="0">
              <a:latin typeface="Courier New"/>
              <a:cs typeface="Courier New"/>
            </a:endParaRPr>
          </a:p>
          <a:p>
            <a:pPr marL="598170" indent="-221615">
              <a:lnSpc>
                <a:spcPct val="100000"/>
              </a:lnSpc>
              <a:spcBef>
                <a:spcPts val="234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Positional</a:t>
            </a:r>
            <a:endParaRPr sz="1950" dirty="0">
              <a:latin typeface="Arial"/>
              <a:cs typeface="Arial"/>
            </a:endParaRPr>
          </a:p>
          <a:p>
            <a:pPr marL="934085" lvl="1" indent="-231140">
              <a:lnSpc>
                <a:spcPct val="100000"/>
              </a:lnSpc>
              <a:spcBef>
                <a:spcPts val="330"/>
              </a:spcBef>
              <a:buFont typeface="Courier New"/>
              <a:buChar char="•"/>
              <a:tabLst>
                <a:tab pos="934719" algn="l"/>
                <a:tab pos="1788795" algn="l"/>
              </a:tabLst>
            </a:pP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1743</a:t>
            </a:r>
            <a:r>
              <a:rPr sz="1950" b="1" spc="22" baseline="-21367" dirty="0">
                <a:solidFill>
                  <a:srgbClr val="000066"/>
                </a:solidFill>
                <a:latin typeface="Courier New"/>
                <a:cs typeface="Courier New"/>
              </a:rPr>
              <a:t>O	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≠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7314</a:t>
            </a:r>
            <a:r>
              <a:rPr sz="1950" b="1" spc="22" baseline="-21367" dirty="0">
                <a:solidFill>
                  <a:srgbClr val="000066"/>
                </a:solidFill>
                <a:latin typeface="Courier New"/>
                <a:cs typeface="Courier New"/>
              </a:rPr>
              <a:t>O</a:t>
            </a:r>
            <a:endParaRPr sz="1950" baseline="-21367" dirty="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141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Computer programmers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often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use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the octal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sz="235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system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80644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Decimal-Octal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Equivalence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3512" y="1356636"/>
          <a:ext cx="6557645" cy="5023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5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2807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Decimal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Octal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Decimal</a:t>
                      </a:r>
                      <a:r>
                        <a:rPr sz="175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50" b="1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Octal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75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Decimal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75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Octal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30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20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21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22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23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24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25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2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26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38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27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39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8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30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50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9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31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51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32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52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070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33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53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34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54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35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7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55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36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56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762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  <a:tabLst>
                          <a:tab pos="81343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37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47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2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57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5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3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3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65531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Decimal-Octal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238421"/>
            <a:ext cx="666242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Octal to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decimal: expand using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positional</a:t>
            </a:r>
            <a:r>
              <a:rPr sz="235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notation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954" y="3404014"/>
            <a:ext cx="448310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Decimal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to octal: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use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35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shortcut</a:t>
            </a:r>
            <a:endParaRPr sz="23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99618" y="1884217"/>
          <a:ext cx="3465194" cy="913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4115">
                <a:tc gridSpan="4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20"/>
                        </a:spcBef>
                        <a:tabLst>
                          <a:tab pos="587375" algn="l"/>
                        </a:tabLst>
                      </a:pPr>
                      <a:r>
                        <a:rPr sz="1750" b="1" spc="15" dirty="0">
                          <a:latin typeface="Courier New"/>
                          <a:cs typeface="Courier New"/>
                        </a:rPr>
                        <a:t>37</a:t>
                      </a:r>
                      <a:r>
                        <a:rPr sz="1725" b="1" spc="22" baseline="-21739" dirty="0">
                          <a:latin typeface="Courier New"/>
                          <a:cs typeface="Courier New"/>
                        </a:rPr>
                        <a:t>O	</a:t>
                      </a:r>
                      <a:r>
                        <a:rPr sz="1750" b="1" spc="15" dirty="0">
                          <a:latin typeface="Courier New"/>
                          <a:cs typeface="Courier New"/>
                        </a:rPr>
                        <a:t>= (3*8</a:t>
                      </a:r>
                      <a:r>
                        <a:rPr sz="1725" b="1" spc="22" baseline="2657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750" b="1" spc="15" dirty="0">
                          <a:latin typeface="Courier New"/>
                          <a:cs typeface="Courier New"/>
                        </a:rPr>
                        <a:t>) +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50" b="1" spc="15" dirty="0">
                          <a:latin typeface="Courier New"/>
                          <a:cs typeface="Courier New"/>
                        </a:rPr>
                        <a:t>(7*8</a:t>
                      </a:r>
                      <a:r>
                        <a:rPr sz="1725" b="1" spc="22" baseline="2657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750" b="1" spc="15" dirty="0">
                          <a:latin typeface="Courier New"/>
                          <a:cs typeface="Courier New"/>
                        </a:rPr>
                        <a:t>)</a:t>
                      </a:r>
                      <a:endParaRPr sz="1750">
                        <a:latin typeface="Courier New"/>
                        <a:cs typeface="Courier New"/>
                      </a:endParaRPr>
                    </a:p>
                    <a:p>
                      <a:pPr marL="633095">
                        <a:lnSpc>
                          <a:spcPct val="100000"/>
                        </a:lnSpc>
                        <a:spcBef>
                          <a:spcPts val="80"/>
                        </a:spcBef>
                        <a:tabLst>
                          <a:tab pos="1040130" algn="l"/>
                          <a:tab pos="1718310" algn="l"/>
                          <a:tab pos="2261235" algn="l"/>
                        </a:tabLst>
                      </a:pPr>
                      <a:r>
                        <a:rPr sz="1750" b="1" spc="15" dirty="0">
                          <a:latin typeface="Courier New"/>
                          <a:cs typeface="Courier New"/>
                        </a:rPr>
                        <a:t>=	24	+	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29">
                <a:tc>
                  <a:txBody>
                    <a:bodyPr/>
                    <a:lstStyle/>
                    <a:p>
                      <a:pPr marR="127635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=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860"/>
                        </a:lnSpc>
                      </a:pPr>
                      <a:r>
                        <a:rPr sz="1750" b="1" spc="15" dirty="0">
                          <a:latin typeface="Courier New"/>
                          <a:cs typeface="Courier New"/>
                        </a:rPr>
                        <a:t>31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81268" y="4220647"/>
            <a:ext cx="3014980" cy="63944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R="1016635" algn="r">
              <a:lnSpc>
                <a:spcPct val="100000"/>
              </a:lnSpc>
              <a:spcBef>
                <a:spcPts val="409"/>
              </a:spcBef>
            </a:pPr>
            <a:r>
              <a:rPr sz="1750" b="1" spc="15" dirty="0">
                <a:latin typeface="Courier New"/>
                <a:cs typeface="Courier New"/>
              </a:rPr>
              <a:t>31 / 8 = 3 R</a:t>
            </a:r>
            <a:r>
              <a:rPr sz="1750" b="1" spc="-6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7</a:t>
            </a:r>
            <a:endParaRPr sz="1750">
              <a:latin typeface="Courier New"/>
              <a:cs typeface="Courier New"/>
            </a:endParaRPr>
          </a:p>
          <a:p>
            <a:pPr marR="1016635" algn="r">
              <a:lnSpc>
                <a:spcPct val="10000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3 / 8 = 0 R</a:t>
            </a:r>
            <a:r>
              <a:rPr sz="1750" b="1" spc="-6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3</a:t>
            </a:r>
            <a:endParaRPr sz="175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66460" y="4221955"/>
            <a:ext cx="113664" cy="622300"/>
            <a:chOff x="4466460" y="4221955"/>
            <a:chExt cx="113664" cy="622300"/>
          </a:xfrm>
        </p:grpSpPr>
        <p:sp>
          <p:nvSpPr>
            <p:cNvPr id="8" name="object 8"/>
            <p:cNvSpPr/>
            <p:nvPr/>
          </p:nvSpPr>
          <p:spPr>
            <a:xfrm>
              <a:off x="4520406" y="4259639"/>
              <a:ext cx="3175" cy="565785"/>
            </a:xfrm>
            <a:custGeom>
              <a:avLst/>
              <a:gdLst/>
              <a:ahLst/>
              <a:cxnLst/>
              <a:rect l="l" t="t" r="r" b="b"/>
              <a:pathLst>
                <a:path w="3175" h="565785">
                  <a:moveTo>
                    <a:pt x="0" y="565566"/>
                  </a:moveTo>
                  <a:lnTo>
                    <a:pt x="2977" y="0"/>
                  </a:lnTo>
                </a:path>
              </a:pathLst>
            </a:custGeom>
            <a:ln w="3768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66460" y="4221955"/>
              <a:ext cx="113664" cy="113664"/>
            </a:xfrm>
            <a:custGeom>
              <a:avLst/>
              <a:gdLst/>
              <a:ahLst/>
              <a:cxnLst/>
              <a:rect l="l" t="t" r="r" b="b"/>
              <a:pathLst>
                <a:path w="113664" h="113664">
                  <a:moveTo>
                    <a:pt x="57120" y="0"/>
                  </a:moveTo>
                  <a:lnTo>
                    <a:pt x="0" y="112754"/>
                  </a:lnTo>
                  <a:lnTo>
                    <a:pt x="113051" y="113350"/>
                  </a:lnTo>
                  <a:lnTo>
                    <a:pt x="5712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51308" y="4177800"/>
            <a:ext cx="2489200" cy="7518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 marR="30480">
              <a:lnSpc>
                <a:spcPct val="101699"/>
              </a:lnSpc>
              <a:spcBef>
                <a:spcPts val="75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Read from</a:t>
            </a:r>
            <a:r>
              <a:rPr sz="235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bottom 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to top:</a:t>
            </a:r>
            <a:r>
              <a:rPr sz="235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37</a:t>
            </a:r>
            <a:r>
              <a:rPr sz="2325" spc="15" baseline="-2150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2325" baseline="-21505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32828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Binary-Octal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554" y="1199229"/>
            <a:ext cx="5971540" cy="129857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Observation: 8</a:t>
            </a:r>
            <a:r>
              <a:rPr sz="2325" spc="15" baseline="25089" dirty="0">
                <a:solidFill>
                  <a:srgbClr val="0000FF"/>
                </a:solidFill>
                <a:latin typeface="Arial"/>
                <a:cs typeface="Arial"/>
              </a:rPr>
              <a:t>1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350" spc="-2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325" spc="22" baseline="25089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2325" baseline="25089">
              <a:latin typeface="Arial"/>
              <a:cs typeface="Arial"/>
            </a:endParaRPr>
          </a:p>
          <a:p>
            <a:pPr marL="598170" indent="-221615">
              <a:lnSpc>
                <a:spcPct val="100000"/>
              </a:lnSpc>
              <a:spcBef>
                <a:spcPts val="290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Every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1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octal digit corresponds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to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3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binary</a:t>
            </a:r>
            <a:r>
              <a:rPr sz="1950" spc="-3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digits</a:t>
            </a:r>
            <a:endParaRPr sz="19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41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Binary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35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octal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5162" y="2788642"/>
            <a:ext cx="2864485" cy="63944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9"/>
              </a:spcBef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001</a:t>
            </a:r>
            <a:r>
              <a:rPr sz="1750" b="1" spc="15" dirty="0">
                <a:latin typeface="Courier New"/>
                <a:cs typeface="Courier New"/>
              </a:rPr>
              <a:t>010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000</a:t>
            </a:r>
            <a:r>
              <a:rPr sz="1750" b="1" spc="15" dirty="0">
                <a:latin typeface="Courier New"/>
                <a:cs typeface="Courier New"/>
              </a:rPr>
              <a:t>100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111</a:t>
            </a:r>
            <a:r>
              <a:rPr sz="1750" b="1" spc="15" dirty="0">
                <a:latin typeface="Courier New"/>
                <a:cs typeface="Courier New"/>
              </a:rPr>
              <a:t>101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  <a:spcBef>
                <a:spcPts val="75"/>
              </a:spcBef>
              <a:tabLst>
                <a:tab pos="633095" algn="l"/>
                <a:tab pos="1040130" algn="l"/>
                <a:tab pos="1447165" algn="l"/>
                <a:tab pos="1854200" algn="l"/>
                <a:tab pos="2261235" algn="l"/>
              </a:tabLst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	</a:t>
            </a:r>
            <a:r>
              <a:rPr sz="1750" b="1" spc="15" dirty="0">
                <a:latin typeface="Courier New"/>
                <a:cs typeface="Courier New"/>
              </a:rPr>
              <a:t>2	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	</a:t>
            </a:r>
            <a:r>
              <a:rPr sz="1750" b="1" spc="15" dirty="0">
                <a:latin typeface="Courier New"/>
                <a:cs typeface="Courier New"/>
              </a:rPr>
              <a:t>4	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7	</a:t>
            </a:r>
            <a:r>
              <a:rPr sz="1750" b="1" spc="20" dirty="0">
                <a:latin typeface="Courier New"/>
                <a:cs typeface="Courier New"/>
              </a:rPr>
              <a:t>5</a:t>
            </a:r>
            <a:r>
              <a:rPr sz="1725" b="1" spc="30" baseline="-21739" dirty="0">
                <a:latin typeface="Courier New"/>
                <a:cs typeface="Courier New"/>
              </a:rPr>
              <a:t>O</a:t>
            </a:r>
            <a:endParaRPr sz="1725" baseline="-2173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8391" y="2595058"/>
            <a:ext cx="3779520" cy="11163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Digit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count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binary</a:t>
            </a:r>
            <a:r>
              <a:rPr sz="235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number  not a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multiple of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35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=&gt;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pad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zeros on</a:t>
            </a:r>
            <a:r>
              <a:rPr sz="235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left</a:t>
            </a:r>
            <a:endParaRPr sz="2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8391" y="4253169"/>
            <a:ext cx="2924810" cy="11163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Discard leading</a:t>
            </a:r>
            <a:r>
              <a:rPr sz="235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zeros  from binary number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if 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appropriate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8881" y="4365104"/>
            <a:ext cx="2877185" cy="652145"/>
            <a:chOff x="1048881" y="4365104"/>
            <a:chExt cx="2877185" cy="652145"/>
          </a:xfrm>
        </p:grpSpPr>
        <p:sp>
          <p:nvSpPr>
            <p:cNvPr id="8" name="object 8"/>
            <p:cNvSpPr/>
            <p:nvPr/>
          </p:nvSpPr>
          <p:spPr>
            <a:xfrm>
              <a:off x="1055162" y="4371385"/>
              <a:ext cx="2864485" cy="639445"/>
            </a:xfrm>
            <a:custGeom>
              <a:avLst/>
              <a:gdLst/>
              <a:ahLst/>
              <a:cxnLst/>
              <a:rect l="l" t="t" r="r" b="b"/>
              <a:pathLst>
                <a:path w="2864485" h="639445">
                  <a:moveTo>
                    <a:pt x="2864011" y="0"/>
                  </a:moveTo>
                  <a:lnTo>
                    <a:pt x="0" y="0"/>
                  </a:lnTo>
                  <a:lnTo>
                    <a:pt x="0" y="639064"/>
                  </a:lnTo>
                  <a:lnTo>
                    <a:pt x="2864011" y="639064"/>
                  </a:lnTo>
                  <a:lnTo>
                    <a:pt x="2864011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5162" y="4371385"/>
              <a:ext cx="2864485" cy="639445"/>
            </a:xfrm>
            <a:custGeom>
              <a:avLst/>
              <a:gdLst/>
              <a:ahLst/>
              <a:cxnLst/>
              <a:rect l="l" t="t" r="r" b="b"/>
              <a:pathLst>
                <a:path w="2864485" h="639445">
                  <a:moveTo>
                    <a:pt x="0" y="0"/>
                  </a:moveTo>
                  <a:lnTo>
                    <a:pt x="2864011" y="0"/>
                  </a:lnTo>
                  <a:lnTo>
                    <a:pt x="2864011" y="639064"/>
                  </a:lnTo>
                  <a:lnTo>
                    <a:pt x="0" y="639064"/>
                  </a:lnTo>
                  <a:lnTo>
                    <a:pt x="0" y="0"/>
                  </a:lnTo>
                  <a:close/>
                </a:path>
              </a:pathLst>
            </a:custGeom>
            <a:ln w="1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1854" y="3743174"/>
            <a:ext cx="3237865" cy="12369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Octal to</a:t>
            </a:r>
            <a:r>
              <a:rPr sz="235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binary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L="789305">
              <a:lnSpc>
                <a:spcPct val="100000"/>
              </a:lnSpc>
              <a:tabLst>
                <a:tab pos="1196340" algn="l"/>
                <a:tab pos="1603375" algn="l"/>
                <a:tab pos="2010410" algn="l"/>
                <a:tab pos="2417445" algn="l"/>
                <a:tab pos="2824480" algn="l"/>
              </a:tabLst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	</a:t>
            </a:r>
            <a:r>
              <a:rPr sz="1750" b="1" spc="15" dirty="0">
                <a:latin typeface="Courier New"/>
                <a:cs typeface="Courier New"/>
              </a:rPr>
              <a:t>2	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	</a:t>
            </a:r>
            <a:r>
              <a:rPr sz="1750" b="1" spc="15" dirty="0">
                <a:latin typeface="Courier New"/>
                <a:cs typeface="Courier New"/>
              </a:rPr>
              <a:t>4	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7	</a:t>
            </a:r>
            <a:r>
              <a:rPr sz="1750" b="1" spc="20" dirty="0">
                <a:latin typeface="Courier New"/>
                <a:cs typeface="Courier New"/>
              </a:rPr>
              <a:t>5</a:t>
            </a:r>
            <a:r>
              <a:rPr sz="1725" b="1" spc="30" baseline="-21739" dirty="0">
                <a:latin typeface="Courier New"/>
                <a:cs typeface="Courier New"/>
              </a:rPr>
              <a:t>O</a:t>
            </a:r>
            <a:endParaRPr sz="1725" baseline="-21739">
              <a:latin typeface="Courier New"/>
              <a:cs typeface="Courier New"/>
            </a:endParaRPr>
          </a:p>
          <a:p>
            <a:pPr marL="653415">
              <a:lnSpc>
                <a:spcPct val="100000"/>
              </a:lnSpc>
              <a:spcBef>
                <a:spcPts val="75"/>
              </a:spcBef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001</a:t>
            </a:r>
            <a:r>
              <a:rPr sz="1750" b="1" spc="15" dirty="0">
                <a:latin typeface="Courier New"/>
                <a:cs typeface="Courier New"/>
              </a:rPr>
              <a:t>010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000</a:t>
            </a:r>
            <a:r>
              <a:rPr sz="1750" b="1" spc="15" dirty="0">
                <a:latin typeface="Courier New"/>
                <a:cs typeface="Courier New"/>
              </a:rPr>
              <a:t>100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111</a:t>
            </a:r>
            <a:r>
              <a:rPr sz="1750" b="1" spc="15" dirty="0">
                <a:latin typeface="Courier New"/>
                <a:cs typeface="Courier New"/>
              </a:rPr>
              <a:t>101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17</a:t>
            </a:fld>
            <a:endParaRPr spc="1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168338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18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29954" y="1605214"/>
            <a:ext cx="6527800" cy="1639551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Systems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350" b="1" spc="5" dirty="0">
                <a:solidFill>
                  <a:srgbClr val="800000"/>
                </a:solidFill>
                <a:latin typeface="Arial"/>
                <a:cs typeface="Arial"/>
              </a:rPr>
              <a:t>Finite </a:t>
            </a:r>
            <a:r>
              <a:rPr sz="2350" b="1" spc="10" dirty="0">
                <a:solidFill>
                  <a:srgbClr val="800000"/>
                </a:solidFill>
                <a:latin typeface="Arial"/>
                <a:cs typeface="Arial"/>
              </a:rPr>
              <a:t>representation </a:t>
            </a:r>
            <a:r>
              <a:rPr sz="2350" b="1" spc="5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350" b="1" spc="10" dirty="0">
                <a:solidFill>
                  <a:srgbClr val="800000"/>
                </a:solidFill>
                <a:latin typeface="Arial"/>
                <a:cs typeface="Arial"/>
              </a:rPr>
              <a:t>unsigned</a:t>
            </a:r>
            <a:r>
              <a:rPr sz="2350" b="1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350" b="1" spc="5" dirty="0">
                <a:solidFill>
                  <a:srgbClr val="800000"/>
                </a:solidFill>
                <a:latin typeface="Arial"/>
                <a:cs typeface="Arial"/>
              </a:rPr>
              <a:t>integers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Finite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signed</a:t>
            </a:r>
            <a:r>
              <a:rPr sz="235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integers</a:t>
            </a:r>
            <a:endParaRPr sz="2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711327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Unsigned </a:t>
            </a:r>
            <a:r>
              <a:rPr spc="5" dirty="0">
                <a:solidFill>
                  <a:srgbClr val="000000"/>
                </a:solidFill>
              </a:rPr>
              <a:t>Data </a:t>
            </a:r>
            <a:r>
              <a:rPr dirty="0">
                <a:solidFill>
                  <a:srgbClr val="000000"/>
                </a:solidFill>
              </a:rPr>
              <a:t>Types: </a:t>
            </a:r>
            <a:r>
              <a:rPr spc="5" dirty="0">
                <a:solidFill>
                  <a:srgbClr val="000000"/>
                </a:solidFill>
              </a:rPr>
              <a:t>Java vs.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19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29954" y="1199229"/>
            <a:ext cx="7332345" cy="50742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Java has</a:t>
            </a:r>
            <a:r>
              <a:rPr sz="235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type</a:t>
            </a:r>
            <a:endParaRPr sz="235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290"/>
              </a:spcBef>
              <a:buFont typeface="Courier New"/>
              <a:buChar char="•"/>
              <a:tabLst>
                <a:tab pos="573405" algn="l"/>
              </a:tabLst>
            </a:pP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int</a:t>
            </a:r>
            <a:endParaRPr sz="1950">
              <a:latin typeface="Courier New"/>
              <a:cs typeface="Courier New"/>
            </a:endParaRPr>
          </a:p>
          <a:p>
            <a:pPr marL="908685" lvl="1" indent="-231140">
              <a:lnSpc>
                <a:spcPct val="100000"/>
              </a:lnSpc>
              <a:spcBef>
                <a:spcPts val="234"/>
              </a:spcBef>
              <a:buChar char="•"/>
              <a:tabLst>
                <a:tab pos="908685" algn="l"/>
                <a:tab pos="909319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Can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represent signed</a:t>
            </a:r>
            <a:r>
              <a:rPr sz="1950" spc="-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integers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C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has</a:t>
            </a:r>
            <a:r>
              <a:rPr sz="235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type:</a:t>
            </a:r>
            <a:endParaRPr sz="235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250"/>
              </a:spcBef>
              <a:buFont typeface="Courier New"/>
              <a:buChar char="•"/>
              <a:tabLst>
                <a:tab pos="573405" algn="l"/>
              </a:tabLst>
            </a:pP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signed int</a:t>
            </a:r>
            <a:endParaRPr sz="1950">
              <a:latin typeface="Courier New"/>
              <a:cs typeface="Courier New"/>
            </a:endParaRPr>
          </a:p>
          <a:p>
            <a:pPr marL="908685" lvl="1" indent="-231140">
              <a:lnSpc>
                <a:spcPct val="100000"/>
              </a:lnSpc>
              <a:spcBef>
                <a:spcPts val="234"/>
              </a:spcBef>
              <a:buChar char="•"/>
              <a:tabLst>
                <a:tab pos="908685" algn="l"/>
                <a:tab pos="909319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Can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represent signed</a:t>
            </a:r>
            <a:r>
              <a:rPr sz="1950" spc="-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integers</a:t>
            </a:r>
            <a:endParaRPr sz="195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330"/>
              </a:spcBef>
              <a:buFont typeface="Courier New"/>
              <a:buChar char="•"/>
              <a:tabLst>
                <a:tab pos="573405" algn="l"/>
              </a:tabLst>
            </a:pP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int</a:t>
            </a:r>
            <a:endParaRPr sz="1950">
              <a:latin typeface="Courier New"/>
              <a:cs typeface="Courier New"/>
            </a:endParaRPr>
          </a:p>
          <a:p>
            <a:pPr marL="908685" lvl="1" indent="-231140">
              <a:lnSpc>
                <a:spcPct val="100000"/>
              </a:lnSpc>
              <a:spcBef>
                <a:spcPts val="229"/>
              </a:spcBef>
              <a:buChar char="•"/>
              <a:tabLst>
                <a:tab pos="908685" algn="l"/>
                <a:tab pos="909319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Same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as 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signed</a:t>
            </a:r>
            <a:r>
              <a:rPr sz="195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int</a:t>
            </a:r>
            <a:endParaRPr sz="1950">
              <a:latin typeface="Courier New"/>
              <a:cs typeface="Courier New"/>
            </a:endParaRPr>
          </a:p>
          <a:p>
            <a:pPr marL="572770" indent="-221615">
              <a:lnSpc>
                <a:spcPct val="100000"/>
              </a:lnSpc>
              <a:spcBef>
                <a:spcPts val="229"/>
              </a:spcBef>
              <a:buFont typeface="Courier New"/>
              <a:buChar char="•"/>
              <a:tabLst>
                <a:tab pos="573405" algn="l"/>
              </a:tabLst>
            </a:pP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unsigned int</a:t>
            </a:r>
            <a:endParaRPr sz="1950">
              <a:latin typeface="Courier New"/>
              <a:cs typeface="Courier New"/>
            </a:endParaRPr>
          </a:p>
          <a:p>
            <a:pPr marL="908685" lvl="1" indent="-231140">
              <a:lnSpc>
                <a:spcPct val="100000"/>
              </a:lnSpc>
              <a:spcBef>
                <a:spcPts val="330"/>
              </a:spcBef>
              <a:buChar char="•"/>
              <a:tabLst>
                <a:tab pos="908685" algn="l"/>
                <a:tab pos="909319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Can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represent only unsigned</a:t>
            </a:r>
            <a:r>
              <a:rPr sz="1950" spc="-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integers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Arial"/>
              <a:cs typeface="Arial"/>
            </a:endParaRPr>
          </a:p>
          <a:p>
            <a:pPr marL="238760" marR="5080" indent="-226695">
              <a:lnSpc>
                <a:spcPct val="103800"/>
              </a:lnSpc>
              <a:spcBef>
                <a:spcPts val="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To understand C, must consider representation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35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both  unsigned and signed</a:t>
            </a:r>
            <a:r>
              <a:rPr sz="235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integers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452310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Goals of this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750424"/>
            <a:ext cx="7176770" cy="2606482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Help you learn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(or refresh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your memory)</a:t>
            </a:r>
            <a:r>
              <a:rPr sz="235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about:</a:t>
            </a:r>
            <a:endParaRPr sz="2350" dirty="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250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The binary, hexadecimal,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and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octal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number</a:t>
            </a:r>
            <a:r>
              <a:rPr sz="1950" spc="-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systems</a:t>
            </a:r>
            <a:endParaRPr sz="1950" dirty="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229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Finite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representation of unsigned</a:t>
            </a:r>
            <a:r>
              <a:rPr sz="1950"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integers</a:t>
            </a:r>
            <a:endParaRPr sz="1950" dirty="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330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Finite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representation of signed</a:t>
            </a:r>
            <a:r>
              <a:rPr sz="1950"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integers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Why?</a:t>
            </a:r>
            <a:endParaRPr sz="2350" dirty="0">
              <a:latin typeface="Arial"/>
              <a:cs typeface="Arial"/>
            </a:endParaRPr>
          </a:p>
          <a:p>
            <a:pPr marL="565150" marR="5080" indent="-213995">
              <a:lnSpc>
                <a:spcPct val="100000"/>
              </a:lnSpc>
              <a:spcBef>
                <a:spcPts val="250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A power programmer must know number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systems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and</a:t>
            </a:r>
            <a:r>
              <a:rPr sz="1950" spc="-1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data  representation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to fully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understand C’s </a:t>
            </a:r>
            <a:r>
              <a:rPr sz="1950" b="1" spc="10" dirty="0">
                <a:solidFill>
                  <a:srgbClr val="800000"/>
                </a:solidFill>
                <a:latin typeface="Arial"/>
                <a:cs typeface="Arial"/>
              </a:rPr>
              <a:t>primitive data</a:t>
            </a:r>
            <a:r>
              <a:rPr sz="1950" b="1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800000"/>
                </a:solidFill>
                <a:latin typeface="Arial"/>
                <a:cs typeface="Arial"/>
              </a:rPr>
              <a:t>types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1340" y="5459069"/>
            <a:ext cx="3109595" cy="7518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Primitive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values and 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operations on</a:t>
            </a:r>
            <a:r>
              <a:rPr sz="235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them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88089" y="4748212"/>
            <a:ext cx="315595" cy="615950"/>
            <a:chOff x="5188089" y="4748212"/>
            <a:chExt cx="315595" cy="615950"/>
          </a:xfrm>
        </p:grpSpPr>
        <p:sp>
          <p:nvSpPr>
            <p:cNvPr id="6" name="object 6"/>
            <p:cNvSpPr/>
            <p:nvPr/>
          </p:nvSpPr>
          <p:spPr>
            <a:xfrm>
              <a:off x="5200651" y="4770683"/>
              <a:ext cx="290830" cy="581025"/>
            </a:xfrm>
            <a:custGeom>
              <a:avLst/>
              <a:gdLst/>
              <a:ahLst/>
              <a:cxnLst/>
              <a:rect l="l" t="t" r="r" b="b"/>
              <a:pathLst>
                <a:path w="290829" h="581025">
                  <a:moveTo>
                    <a:pt x="0" y="580778"/>
                  </a:moveTo>
                  <a:lnTo>
                    <a:pt x="290389" y="0"/>
                  </a:lnTo>
                </a:path>
              </a:pathLst>
            </a:custGeom>
            <a:ln w="25122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34863" y="4748212"/>
              <a:ext cx="67945" cy="84455"/>
            </a:xfrm>
            <a:custGeom>
              <a:avLst/>
              <a:gdLst/>
              <a:ahLst/>
              <a:cxnLst/>
              <a:rect l="l" t="t" r="r" b="b"/>
              <a:pathLst>
                <a:path w="67945" h="84454">
                  <a:moveTo>
                    <a:pt x="67411" y="0"/>
                  </a:moveTo>
                  <a:lnTo>
                    <a:pt x="0" y="50559"/>
                  </a:lnTo>
                  <a:lnTo>
                    <a:pt x="67411" y="84265"/>
                  </a:lnTo>
                  <a:lnTo>
                    <a:pt x="6741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2</a:t>
            </a:fld>
            <a:endParaRPr spc="1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6985634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Representing Unsigned Integers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20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04554" y="1199229"/>
            <a:ext cx="6488430" cy="49187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Mathematics</a:t>
            </a:r>
            <a:endParaRPr sz="2350">
              <a:latin typeface="Arial"/>
              <a:cs typeface="Arial"/>
            </a:endParaRPr>
          </a:p>
          <a:p>
            <a:pPr marL="598170" indent="-221615">
              <a:lnSpc>
                <a:spcPct val="100000"/>
              </a:lnSpc>
              <a:spcBef>
                <a:spcPts val="290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Range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is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0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to</a:t>
            </a:r>
            <a:r>
              <a:rPr sz="1950" spc="-3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20" dirty="0">
                <a:solidFill>
                  <a:srgbClr val="000066"/>
                </a:solidFill>
                <a:latin typeface="Arial"/>
                <a:cs typeface="Arial"/>
              </a:rPr>
              <a:t>∞</a:t>
            </a:r>
            <a:endParaRPr sz="19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41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Computer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programming</a:t>
            </a:r>
            <a:endParaRPr sz="2350">
              <a:latin typeface="Arial"/>
              <a:cs typeface="Arial"/>
            </a:endParaRPr>
          </a:p>
          <a:p>
            <a:pPr marL="598170" indent="-221615">
              <a:lnSpc>
                <a:spcPct val="100000"/>
              </a:lnSpc>
              <a:spcBef>
                <a:spcPts val="250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Range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limited by computer’s </a:t>
            </a:r>
            <a:r>
              <a:rPr sz="1950" b="1" spc="15" dirty="0">
                <a:solidFill>
                  <a:srgbClr val="800000"/>
                </a:solidFill>
                <a:latin typeface="Arial"/>
                <a:cs typeface="Arial"/>
              </a:rPr>
              <a:t>word</a:t>
            </a:r>
            <a:r>
              <a:rPr sz="1950" b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size</a:t>
            </a:r>
            <a:endParaRPr sz="1950">
              <a:latin typeface="Arial"/>
              <a:cs typeface="Arial"/>
            </a:endParaRPr>
          </a:p>
          <a:p>
            <a:pPr marL="598170" indent="-221615">
              <a:lnSpc>
                <a:spcPct val="100000"/>
              </a:lnSpc>
              <a:spcBef>
                <a:spcPts val="330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Word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size is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n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bits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=&gt;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range is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0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to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2</a:t>
            </a:r>
            <a:r>
              <a:rPr sz="1950" spc="15" baseline="25641" dirty="0">
                <a:solidFill>
                  <a:srgbClr val="000066"/>
                </a:solidFill>
                <a:latin typeface="Arial"/>
                <a:cs typeface="Arial"/>
              </a:rPr>
              <a:t>n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–</a:t>
            </a:r>
            <a:r>
              <a:rPr sz="1950" spc="-26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1</a:t>
            </a:r>
            <a:endParaRPr sz="1950">
              <a:latin typeface="Arial"/>
              <a:cs typeface="Arial"/>
            </a:endParaRPr>
          </a:p>
          <a:p>
            <a:pPr marL="598170" indent="-221615">
              <a:lnSpc>
                <a:spcPct val="100000"/>
              </a:lnSpc>
              <a:spcBef>
                <a:spcPts val="234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Exceed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range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=&gt;</a:t>
            </a:r>
            <a:r>
              <a:rPr sz="1950" spc="-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800000"/>
                </a:solidFill>
                <a:latin typeface="Arial"/>
                <a:cs typeface="Arial"/>
              </a:rPr>
              <a:t>overflow</a:t>
            </a:r>
            <a:endParaRPr sz="19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51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Nobel computers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235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gcc217</a:t>
            </a:r>
            <a:endParaRPr sz="2350">
              <a:latin typeface="Arial"/>
              <a:cs typeface="Arial"/>
            </a:endParaRPr>
          </a:p>
          <a:p>
            <a:pPr marL="598170" indent="-221615">
              <a:lnSpc>
                <a:spcPct val="100000"/>
              </a:lnSpc>
              <a:spcBef>
                <a:spcPts val="250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n =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32, so range is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0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to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2</a:t>
            </a:r>
            <a:r>
              <a:rPr sz="1950" spc="15" baseline="25641" dirty="0">
                <a:solidFill>
                  <a:srgbClr val="000066"/>
                </a:solidFill>
                <a:latin typeface="Arial"/>
                <a:cs typeface="Arial"/>
              </a:rPr>
              <a:t>32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– 1</a:t>
            </a:r>
            <a:r>
              <a:rPr sz="1950" spc="-26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(4,294,967,295)</a:t>
            </a:r>
            <a:endParaRPr sz="19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41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Pretend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computer</a:t>
            </a:r>
            <a:endParaRPr sz="2350">
              <a:latin typeface="Arial"/>
              <a:cs typeface="Arial"/>
            </a:endParaRPr>
          </a:p>
          <a:p>
            <a:pPr marL="598170" indent="-221615">
              <a:lnSpc>
                <a:spcPct val="100000"/>
              </a:lnSpc>
              <a:spcBef>
                <a:spcPts val="250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n =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4, so range is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0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to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2</a:t>
            </a:r>
            <a:r>
              <a:rPr sz="1950" spc="15" baseline="25641" dirty="0">
                <a:solidFill>
                  <a:srgbClr val="000066"/>
                </a:solidFill>
                <a:latin typeface="Arial"/>
                <a:cs typeface="Arial"/>
              </a:rPr>
              <a:t>4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– 1</a:t>
            </a:r>
            <a:r>
              <a:rPr sz="1950" spc="-26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(15)</a:t>
            </a:r>
            <a:endParaRPr sz="19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515"/>
              </a:spcBef>
            </a:pP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Hereafter,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assume word size =</a:t>
            </a:r>
            <a:r>
              <a:rPr sz="235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sz="2350">
              <a:latin typeface="Arial"/>
              <a:cs typeface="Arial"/>
            </a:endParaRPr>
          </a:p>
          <a:p>
            <a:pPr marL="598170" indent="-221615">
              <a:lnSpc>
                <a:spcPct val="100000"/>
              </a:lnSpc>
              <a:spcBef>
                <a:spcPts val="250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All points generalize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to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word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size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=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32,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word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size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=</a:t>
            </a:r>
            <a:r>
              <a:rPr sz="1950" spc="-7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n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6985634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Representing Unsigned Integers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29954" y="1238421"/>
            <a:ext cx="287464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On pretend</a:t>
            </a:r>
            <a:r>
              <a:rPr sz="235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computer</a:t>
            </a:r>
            <a:endParaRPr sz="235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41948" y="1356636"/>
          <a:ext cx="2336164" cy="5023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742">
                <a:tc>
                  <a:txBody>
                    <a:bodyPr/>
                    <a:lstStyle/>
                    <a:p>
                      <a:pPr marL="90170" marR="127635">
                        <a:lnSpc>
                          <a:spcPct val="103600"/>
                        </a:lnSpc>
                        <a:spcBef>
                          <a:spcPts val="500"/>
                        </a:spcBef>
                      </a:pPr>
                      <a:r>
                        <a:rPr sz="175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Unsigned 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50" b="1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Integer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1750" b="1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Rep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263525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263525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263525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263525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263525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263525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263525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263525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352">
                <a:tc>
                  <a:txBody>
                    <a:bodyPr/>
                    <a:lstStyle/>
                    <a:p>
                      <a:pPr marR="263525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8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263525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9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070">
                <a:tc>
                  <a:txBody>
                    <a:bodyPr/>
                    <a:lstStyle/>
                    <a:p>
                      <a:pPr marR="263525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263525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263525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263525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263525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9358">
                <a:tc>
                  <a:txBody>
                    <a:bodyPr/>
                    <a:lstStyle/>
                    <a:p>
                      <a:pPr marR="263525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65340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Adding Unsigned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Integers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238421"/>
            <a:ext cx="111506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Addi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ion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554" y="5577147"/>
            <a:ext cx="263461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Results are </a:t>
            </a: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mod</a:t>
            </a:r>
            <a:r>
              <a:rPr sz="235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325" spc="15" baseline="25089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sz="2325" baseline="25089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50286" y="3460610"/>
            <a:ext cx="3329304" cy="1475105"/>
            <a:chOff x="1350286" y="3460610"/>
            <a:chExt cx="3329304" cy="1475105"/>
          </a:xfrm>
        </p:grpSpPr>
        <p:sp>
          <p:nvSpPr>
            <p:cNvPr id="6" name="object 6"/>
            <p:cNvSpPr/>
            <p:nvPr/>
          </p:nvSpPr>
          <p:spPr>
            <a:xfrm>
              <a:off x="1356637" y="3466961"/>
              <a:ext cx="3316604" cy="1462405"/>
            </a:xfrm>
            <a:custGeom>
              <a:avLst/>
              <a:gdLst/>
              <a:ahLst/>
              <a:cxnLst/>
              <a:rect l="l" t="t" r="r" b="b"/>
              <a:pathLst>
                <a:path w="3316604" h="1462404">
                  <a:moveTo>
                    <a:pt x="3316224" y="0"/>
                  </a:moveTo>
                  <a:lnTo>
                    <a:pt x="0" y="0"/>
                  </a:lnTo>
                  <a:lnTo>
                    <a:pt x="0" y="1461839"/>
                  </a:lnTo>
                  <a:lnTo>
                    <a:pt x="3316224" y="1461839"/>
                  </a:lnTo>
                  <a:lnTo>
                    <a:pt x="3316224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6636" y="3466960"/>
              <a:ext cx="3316604" cy="1462405"/>
            </a:xfrm>
            <a:custGeom>
              <a:avLst/>
              <a:gdLst/>
              <a:ahLst/>
              <a:cxnLst/>
              <a:rect l="l" t="t" r="r" b="b"/>
              <a:pathLst>
                <a:path w="3316604" h="1462404">
                  <a:moveTo>
                    <a:pt x="0" y="0"/>
                  </a:moveTo>
                  <a:lnTo>
                    <a:pt x="3316223" y="0"/>
                  </a:lnTo>
                  <a:lnTo>
                    <a:pt x="3316223" y="1461839"/>
                  </a:lnTo>
                  <a:lnTo>
                    <a:pt x="0" y="1461839"/>
                  </a:lnTo>
                  <a:lnTo>
                    <a:pt x="0" y="0"/>
                  </a:lnTo>
                  <a:close/>
                </a:path>
              </a:pathLst>
            </a:custGeom>
            <a:ln w="1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47079" y="3783213"/>
            <a:ext cx="555625" cy="5607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ts val="2090"/>
              </a:lnSpc>
              <a:spcBef>
                <a:spcPts val="130"/>
              </a:spcBef>
            </a:pPr>
            <a:r>
              <a:rPr sz="1750" b="1" spc="15" dirty="0">
                <a:latin typeface="Courier New"/>
                <a:cs typeface="Courier New"/>
              </a:rPr>
              <a:t>7</a:t>
            </a:r>
            <a:endParaRPr sz="1750">
              <a:latin typeface="Courier New"/>
              <a:cs typeface="Courier New"/>
            </a:endParaRPr>
          </a:p>
          <a:p>
            <a:pPr marR="5080" algn="r">
              <a:lnSpc>
                <a:spcPts val="2090"/>
              </a:lnSpc>
            </a:pPr>
            <a:r>
              <a:rPr sz="1750" b="1" spc="15" dirty="0">
                <a:latin typeface="Courier New"/>
                <a:cs typeface="Courier New"/>
              </a:rPr>
              <a:t>+</a:t>
            </a:r>
            <a:r>
              <a:rPr sz="1750" b="1" spc="-80" dirty="0">
                <a:latin typeface="Courier New"/>
                <a:cs typeface="Courier New"/>
              </a:rPr>
              <a:t> </a:t>
            </a:r>
            <a:r>
              <a:rPr sz="1750" b="1" spc="10" dirty="0">
                <a:latin typeface="Courier New"/>
                <a:cs typeface="Courier New"/>
              </a:rPr>
              <a:t>10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7103" y="3506863"/>
            <a:ext cx="968375" cy="8369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30"/>
              </a:spcBef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11</a:t>
            </a:r>
            <a:endParaRPr sz="1750">
              <a:latin typeface="Courier New"/>
              <a:cs typeface="Courier New"/>
            </a:endParaRPr>
          </a:p>
          <a:p>
            <a:pPr marR="30480" algn="r">
              <a:lnSpc>
                <a:spcPts val="209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0111</a:t>
            </a:r>
            <a:r>
              <a:rPr sz="1725" b="1" spc="30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  <a:p>
            <a:pPr marR="30480" algn="r">
              <a:lnSpc>
                <a:spcPts val="2090"/>
              </a:lnSpc>
            </a:pPr>
            <a:r>
              <a:rPr sz="1750" b="1" spc="15" dirty="0">
                <a:latin typeface="Courier New"/>
                <a:cs typeface="Courier New"/>
              </a:rPr>
              <a:t>+</a:t>
            </a:r>
            <a:r>
              <a:rPr sz="1750" b="1" spc="-6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1010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18451" y="4487774"/>
            <a:ext cx="1628139" cy="20955"/>
            <a:chOff x="1718451" y="4487774"/>
            <a:chExt cx="1628139" cy="20955"/>
          </a:xfrm>
        </p:grpSpPr>
        <p:sp>
          <p:nvSpPr>
            <p:cNvPr id="11" name="object 11"/>
            <p:cNvSpPr/>
            <p:nvPr/>
          </p:nvSpPr>
          <p:spPr>
            <a:xfrm>
              <a:off x="1718451" y="4498062"/>
              <a:ext cx="271780" cy="0"/>
            </a:xfrm>
            <a:custGeom>
              <a:avLst/>
              <a:gdLst/>
              <a:ahLst/>
              <a:cxnLst/>
              <a:rect l="l" t="t" r="r" b="b"/>
              <a:pathLst>
                <a:path w="271780">
                  <a:moveTo>
                    <a:pt x="0" y="0"/>
                  </a:moveTo>
                  <a:lnTo>
                    <a:pt x="271328" y="0"/>
                  </a:lnTo>
                </a:path>
              </a:pathLst>
            </a:custGeom>
            <a:ln w="20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03898" y="4498062"/>
              <a:ext cx="542925" cy="0"/>
            </a:xfrm>
            <a:custGeom>
              <a:avLst/>
              <a:gdLst/>
              <a:ahLst/>
              <a:cxnLst/>
              <a:rect l="l" t="t" r="r" b="b"/>
              <a:pathLst>
                <a:path w="542925">
                  <a:moveTo>
                    <a:pt x="0" y="0"/>
                  </a:moveTo>
                  <a:lnTo>
                    <a:pt x="542656" y="0"/>
                  </a:lnTo>
                </a:path>
              </a:pathLst>
            </a:custGeom>
            <a:ln w="20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54137" y="4587147"/>
            <a:ext cx="14859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750" b="1" spc="15" dirty="0">
                <a:latin typeface="Courier New"/>
                <a:cs typeface="Courier New"/>
              </a:rPr>
              <a:t>1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42851" y="4587147"/>
            <a:ext cx="83248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750" b="1" spc="15" dirty="0">
                <a:latin typeface="Courier New"/>
                <a:cs typeface="Courier New"/>
              </a:rPr>
              <a:t>0001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350356" y="1733480"/>
          <a:ext cx="3316604" cy="1461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6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612">
                <a:tc gridSpan="4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75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  <a:p>
                      <a:pPr marR="730250" algn="ctr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949325" algn="l"/>
                        </a:tabLst>
                      </a:pPr>
                      <a:r>
                        <a:rPr sz="1750" b="1" spc="15" dirty="0">
                          <a:latin typeface="Courier New"/>
                          <a:cs typeface="Courier New"/>
                        </a:rPr>
                        <a:t>3	0011</a:t>
                      </a:r>
                      <a:r>
                        <a:rPr sz="1725" b="1" spc="22" baseline="-21739" dirty="0">
                          <a:latin typeface="Courier New"/>
                          <a:cs typeface="Courier New"/>
                        </a:rPr>
                        <a:t>B</a:t>
                      </a:r>
                      <a:endParaRPr sz="1725" baseline="-21739">
                        <a:latin typeface="Courier New"/>
                        <a:cs typeface="Courier New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315">
                <a:tc>
                  <a:txBody>
                    <a:bodyPr/>
                    <a:lstStyle/>
                    <a:p>
                      <a:pPr marL="90170">
                        <a:lnSpc>
                          <a:spcPts val="183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+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3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--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83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+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30"/>
                        </a:lnSpc>
                      </a:pPr>
                      <a:r>
                        <a:rPr sz="1750" b="1" spc="15" dirty="0">
                          <a:latin typeface="Courier New"/>
                          <a:cs typeface="Courier New"/>
                        </a:rPr>
                        <a:t>1010</a:t>
                      </a:r>
                      <a:r>
                        <a:rPr sz="1725" b="1" spc="22" baseline="-21739" dirty="0">
                          <a:latin typeface="Courier New"/>
                          <a:cs typeface="Courier New"/>
                        </a:rPr>
                        <a:t>B</a:t>
                      </a:r>
                      <a:endParaRPr sz="1725" baseline="-21739">
                        <a:latin typeface="Courier New"/>
                        <a:cs typeface="Courier New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----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9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750" b="1" spc="15" dirty="0">
                          <a:latin typeface="Courier New"/>
                          <a:cs typeface="Courier New"/>
                        </a:rPr>
                        <a:t>1101</a:t>
                      </a:r>
                      <a:r>
                        <a:rPr sz="1725" b="1" spc="22" baseline="-21739" dirty="0">
                          <a:latin typeface="Courier New"/>
                          <a:cs typeface="Courier New"/>
                        </a:rPr>
                        <a:t>B</a:t>
                      </a:r>
                      <a:endParaRPr sz="1725" baseline="-21739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5052079" y="1841369"/>
            <a:ext cx="3276600" cy="11163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57530">
              <a:lnSpc>
                <a:spcPct val="101699"/>
              </a:lnSpc>
              <a:spcBef>
                <a:spcPts val="75"/>
              </a:spcBef>
            </a:pP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Start at right</a:t>
            </a:r>
            <a:r>
              <a:rPr sz="235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column  Proceed</a:t>
            </a:r>
            <a:r>
              <a:rPr sz="235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leftward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Carry 1 when</a:t>
            </a:r>
            <a:r>
              <a:rPr sz="235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necessary</a:t>
            </a:r>
            <a:endParaRPr sz="23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52079" y="3650219"/>
            <a:ext cx="258953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Beware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35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overflow</a:t>
            </a:r>
            <a:endParaRPr sz="235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660844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Subtracting Unsigned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Integers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238421"/>
            <a:ext cx="155067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Sub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rac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ion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50286" y="3762085"/>
            <a:ext cx="3329304" cy="1475105"/>
            <a:chOff x="1350286" y="3762085"/>
            <a:chExt cx="3329304" cy="1475105"/>
          </a:xfrm>
        </p:grpSpPr>
        <p:sp>
          <p:nvSpPr>
            <p:cNvPr id="5" name="object 5"/>
            <p:cNvSpPr/>
            <p:nvPr/>
          </p:nvSpPr>
          <p:spPr>
            <a:xfrm>
              <a:off x="1356637" y="3768436"/>
              <a:ext cx="3316604" cy="1462405"/>
            </a:xfrm>
            <a:custGeom>
              <a:avLst/>
              <a:gdLst/>
              <a:ahLst/>
              <a:cxnLst/>
              <a:rect l="l" t="t" r="r" b="b"/>
              <a:pathLst>
                <a:path w="3316604" h="1462404">
                  <a:moveTo>
                    <a:pt x="3316224" y="0"/>
                  </a:moveTo>
                  <a:lnTo>
                    <a:pt x="0" y="0"/>
                  </a:lnTo>
                  <a:lnTo>
                    <a:pt x="0" y="1461839"/>
                  </a:lnTo>
                  <a:lnTo>
                    <a:pt x="3316224" y="1461839"/>
                  </a:lnTo>
                  <a:lnTo>
                    <a:pt x="3316224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6636" y="3768435"/>
              <a:ext cx="3316604" cy="1462405"/>
            </a:xfrm>
            <a:custGeom>
              <a:avLst/>
              <a:gdLst/>
              <a:ahLst/>
              <a:cxnLst/>
              <a:rect l="l" t="t" r="r" b="b"/>
              <a:pathLst>
                <a:path w="3316604" h="1462404">
                  <a:moveTo>
                    <a:pt x="0" y="0"/>
                  </a:moveTo>
                  <a:lnTo>
                    <a:pt x="3316223" y="0"/>
                  </a:lnTo>
                  <a:lnTo>
                    <a:pt x="3316223" y="1461839"/>
                  </a:lnTo>
                  <a:lnTo>
                    <a:pt x="0" y="1461839"/>
                  </a:lnTo>
                  <a:lnTo>
                    <a:pt x="0" y="0"/>
                  </a:lnTo>
                  <a:close/>
                </a:path>
              </a:pathLst>
            </a:custGeom>
            <a:ln w="1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47079" y="4084689"/>
            <a:ext cx="555625" cy="5607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ts val="2090"/>
              </a:lnSpc>
              <a:spcBef>
                <a:spcPts val="130"/>
              </a:spcBef>
            </a:pPr>
            <a:r>
              <a:rPr sz="1750" b="1" spc="15" dirty="0">
                <a:latin typeface="Courier New"/>
                <a:cs typeface="Courier New"/>
              </a:rPr>
              <a:t>3</a:t>
            </a:r>
            <a:endParaRPr sz="1750">
              <a:latin typeface="Courier New"/>
              <a:cs typeface="Courier New"/>
            </a:endParaRPr>
          </a:p>
          <a:p>
            <a:pPr marR="5080" algn="r">
              <a:lnSpc>
                <a:spcPts val="2090"/>
              </a:lnSpc>
            </a:pPr>
            <a:r>
              <a:rPr sz="1750" b="1" spc="15" dirty="0">
                <a:latin typeface="Courier New"/>
                <a:cs typeface="Courier New"/>
              </a:rPr>
              <a:t>-</a:t>
            </a:r>
            <a:r>
              <a:rPr sz="1750" b="1" spc="-80" dirty="0">
                <a:latin typeface="Courier New"/>
                <a:cs typeface="Courier New"/>
              </a:rPr>
              <a:t> </a:t>
            </a:r>
            <a:r>
              <a:rPr sz="1750" b="1" spc="10" dirty="0">
                <a:latin typeface="Courier New"/>
                <a:cs typeface="Courier New"/>
              </a:rPr>
              <a:t>10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7103" y="3808336"/>
            <a:ext cx="968375" cy="8369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30"/>
              </a:spcBef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endParaRPr sz="1750">
              <a:latin typeface="Courier New"/>
              <a:cs typeface="Courier New"/>
            </a:endParaRPr>
          </a:p>
          <a:p>
            <a:pPr marR="30480" algn="r">
              <a:lnSpc>
                <a:spcPts val="209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0011</a:t>
            </a:r>
            <a:r>
              <a:rPr sz="1725" b="1" spc="30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  <a:p>
            <a:pPr marR="30480" algn="r">
              <a:lnSpc>
                <a:spcPts val="2090"/>
              </a:lnSpc>
            </a:pPr>
            <a:r>
              <a:rPr sz="1750" b="1" spc="15" dirty="0">
                <a:latin typeface="Courier New"/>
                <a:cs typeface="Courier New"/>
              </a:rPr>
              <a:t>-</a:t>
            </a:r>
            <a:r>
              <a:rPr sz="1750" b="1" spc="-6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1010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18451" y="4789248"/>
            <a:ext cx="1628139" cy="20955"/>
            <a:chOff x="1718451" y="4789248"/>
            <a:chExt cx="1628139" cy="20955"/>
          </a:xfrm>
        </p:grpSpPr>
        <p:sp>
          <p:nvSpPr>
            <p:cNvPr id="10" name="object 10"/>
            <p:cNvSpPr/>
            <p:nvPr/>
          </p:nvSpPr>
          <p:spPr>
            <a:xfrm>
              <a:off x="1718451" y="4799536"/>
              <a:ext cx="271780" cy="0"/>
            </a:xfrm>
            <a:custGeom>
              <a:avLst/>
              <a:gdLst/>
              <a:ahLst/>
              <a:cxnLst/>
              <a:rect l="l" t="t" r="r" b="b"/>
              <a:pathLst>
                <a:path w="271780">
                  <a:moveTo>
                    <a:pt x="0" y="0"/>
                  </a:moveTo>
                  <a:lnTo>
                    <a:pt x="271328" y="0"/>
                  </a:lnTo>
                </a:path>
              </a:pathLst>
            </a:custGeom>
            <a:ln w="20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03898" y="4799536"/>
              <a:ext cx="542925" cy="0"/>
            </a:xfrm>
            <a:custGeom>
              <a:avLst/>
              <a:gdLst/>
              <a:ahLst/>
              <a:cxnLst/>
              <a:rect l="l" t="t" r="r" b="b"/>
              <a:pathLst>
                <a:path w="542925">
                  <a:moveTo>
                    <a:pt x="0" y="0"/>
                  </a:moveTo>
                  <a:lnTo>
                    <a:pt x="542656" y="0"/>
                  </a:lnTo>
                </a:path>
              </a:pathLst>
            </a:custGeom>
            <a:ln w="20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91854" y="4888621"/>
            <a:ext cx="3009265" cy="10756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62075">
              <a:lnSpc>
                <a:spcPct val="100000"/>
              </a:lnSpc>
              <a:spcBef>
                <a:spcPts val="130"/>
              </a:spcBef>
              <a:tabLst>
                <a:tab pos="2311400" algn="l"/>
              </a:tabLst>
            </a:pPr>
            <a:r>
              <a:rPr sz="1750" b="1" spc="15" dirty="0">
                <a:latin typeface="Courier New"/>
                <a:cs typeface="Courier New"/>
              </a:rPr>
              <a:t>9	1001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Results are </a:t>
            </a: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mod</a:t>
            </a:r>
            <a:r>
              <a:rPr sz="235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325" spc="15" baseline="25089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sz="2325" baseline="25089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50286" y="1802498"/>
            <a:ext cx="3329304" cy="1748155"/>
            <a:chOff x="1350286" y="1802498"/>
            <a:chExt cx="3329304" cy="1748155"/>
          </a:xfrm>
        </p:grpSpPr>
        <p:sp>
          <p:nvSpPr>
            <p:cNvPr id="14" name="object 14"/>
            <p:cNvSpPr/>
            <p:nvPr/>
          </p:nvSpPr>
          <p:spPr>
            <a:xfrm>
              <a:off x="1356637" y="1808849"/>
              <a:ext cx="3316604" cy="1735455"/>
            </a:xfrm>
            <a:custGeom>
              <a:avLst/>
              <a:gdLst/>
              <a:ahLst/>
              <a:cxnLst/>
              <a:rect l="l" t="t" r="r" b="b"/>
              <a:pathLst>
                <a:path w="3316604" h="1735454">
                  <a:moveTo>
                    <a:pt x="3316224" y="0"/>
                  </a:moveTo>
                  <a:lnTo>
                    <a:pt x="0" y="0"/>
                  </a:lnTo>
                  <a:lnTo>
                    <a:pt x="0" y="1735051"/>
                  </a:lnTo>
                  <a:lnTo>
                    <a:pt x="3316224" y="1735051"/>
                  </a:lnTo>
                  <a:lnTo>
                    <a:pt x="3316224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56636" y="1808848"/>
              <a:ext cx="3316604" cy="1735455"/>
            </a:xfrm>
            <a:custGeom>
              <a:avLst/>
              <a:gdLst/>
              <a:ahLst/>
              <a:cxnLst/>
              <a:rect l="l" t="t" r="r" b="b"/>
              <a:pathLst>
                <a:path w="3316604" h="1735454">
                  <a:moveTo>
                    <a:pt x="0" y="0"/>
                  </a:moveTo>
                  <a:lnTo>
                    <a:pt x="3316223" y="0"/>
                  </a:lnTo>
                  <a:lnTo>
                    <a:pt x="3316223" y="1735051"/>
                  </a:lnTo>
                  <a:lnTo>
                    <a:pt x="0" y="1735051"/>
                  </a:lnTo>
                  <a:lnTo>
                    <a:pt x="0" y="0"/>
                  </a:lnTo>
                  <a:close/>
                </a:path>
              </a:pathLst>
            </a:custGeom>
            <a:ln w="1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47079" y="2389836"/>
            <a:ext cx="555625" cy="5734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750" b="1" spc="10" dirty="0">
                <a:latin typeface="Courier New"/>
                <a:cs typeface="Courier New"/>
              </a:rPr>
              <a:t>10</a:t>
            </a:r>
            <a:endParaRPr sz="17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5"/>
              </a:spcBef>
              <a:tabLst>
                <a:tab pos="406400" algn="l"/>
              </a:tabLst>
            </a:pPr>
            <a:r>
              <a:rPr sz="1750" spc="15" dirty="0">
                <a:latin typeface="Courier New"/>
                <a:cs typeface="Courier New"/>
              </a:rPr>
              <a:t>-	</a:t>
            </a:r>
            <a:r>
              <a:rPr sz="1750" b="1" spc="15" dirty="0">
                <a:latin typeface="Courier New"/>
                <a:cs typeface="Courier New"/>
              </a:rPr>
              <a:t>7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07146" y="1849692"/>
            <a:ext cx="968375" cy="11137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32434">
              <a:lnSpc>
                <a:spcPct val="100000"/>
              </a:lnSpc>
              <a:spcBef>
                <a:spcPts val="130"/>
              </a:spcBef>
            </a:pPr>
            <a:r>
              <a:rPr sz="1750" b="1" spc="10" dirty="0">
                <a:solidFill>
                  <a:srgbClr val="FF0000"/>
                </a:solidFill>
                <a:latin typeface="Courier New"/>
                <a:cs typeface="Courier New"/>
              </a:rPr>
              <a:t>12</a:t>
            </a:r>
            <a:endParaRPr sz="1750">
              <a:latin typeface="Courier New"/>
              <a:cs typeface="Courier New"/>
            </a:endParaRPr>
          </a:p>
          <a:p>
            <a:pPr marL="296545">
              <a:lnSpc>
                <a:spcPts val="2090"/>
              </a:lnSpc>
              <a:spcBef>
                <a:spcPts val="75"/>
              </a:spcBef>
            </a:pPr>
            <a:r>
              <a:rPr sz="1750" b="1" spc="10" dirty="0">
                <a:solidFill>
                  <a:srgbClr val="FF0000"/>
                </a:solidFill>
                <a:latin typeface="Courier New"/>
                <a:cs typeface="Courier New"/>
              </a:rPr>
              <a:t>0202</a:t>
            </a:r>
            <a:endParaRPr sz="1750">
              <a:latin typeface="Courier New"/>
              <a:cs typeface="Courier New"/>
            </a:endParaRPr>
          </a:p>
          <a:p>
            <a:pPr marL="296545">
              <a:lnSpc>
                <a:spcPts val="2090"/>
              </a:lnSpc>
            </a:pPr>
            <a:r>
              <a:rPr sz="1750" b="1" spc="15" dirty="0">
                <a:latin typeface="Courier New"/>
                <a:cs typeface="Courier New"/>
              </a:rPr>
              <a:t>1010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-</a:t>
            </a:r>
            <a:r>
              <a:rPr sz="1750" b="1" spc="-6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0111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18451" y="3094394"/>
            <a:ext cx="1628139" cy="20955"/>
            <a:chOff x="1718451" y="3094394"/>
            <a:chExt cx="1628139" cy="20955"/>
          </a:xfrm>
        </p:grpSpPr>
        <p:sp>
          <p:nvSpPr>
            <p:cNvPr id="19" name="object 19"/>
            <p:cNvSpPr/>
            <p:nvPr/>
          </p:nvSpPr>
          <p:spPr>
            <a:xfrm>
              <a:off x="1718451" y="3104682"/>
              <a:ext cx="271780" cy="0"/>
            </a:xfrm>
            <a:custGeom>
              <a:avLst/>
              <a:gdLst/>
              <a:ahLst/>
              <a:cxnLst/>
              <a:rect l="l" t="t" r="r" b="b"/>
              <a:pathLst>
                <a:path w="271780">
                  <a:moveTo>
                    <a:pt x="0" y="0"/>
                  </a:moveTo>
                  <a:lnTo>
                    <a:pt x="271328" y="0"/>
                  </a:lnTo>
                </a:path>
              </a:pathLst>
            </a:custGeom>
            <a:ln w="20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03898" y="3104682"/>
              <a:ext cx="542925" cy="0"/>
            </a:xfrm>
            <a:custGeom>
              <a:avLst/>
              <a:gdLst/>
              <a:ahLst/>
              <a:cxnLst/>
              <a:rect l="l" t="t" r="r" b="b"/>
              <a:pathLst>
                <a:path w="542925">
                  <a:moveTo>
                    <a:pt x="0" y="0"/>
                  </a:moveTo>
                  <a:lnTo>
                    <a:pt x="542656" y="0"/>
                  </a:lnTo>
                </a:path>
              </a:pathLst>
            </a:custGeom>
            <a:ln w="20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54137" y="3206329"/>
            <a:ext cx="14859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750" b="1" spc="15" dirty="0">
                <a:latin typeface="Courier New"/>
                <a:cs typeface="Courier New"/>
              </a:rPr>
              <a:t>3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78520" y="3206329"/>
            <a:ext cx="69723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1750" b="1" spc="15" dirty="0">
                <a:latin typeface="Courier New"/>
                <a:cs typeface="Courier New"/>
              </a:rPr>
              <a:t>0011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52079" y="1841369"/>
            <a:ext cx="3494404" cy="11163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775970">
              <a:lnSpc>
                <a:spcPct val="101699"/>
              </a:lnSpc>
              <a:spcBef>
                <a:spcPts val="75"/>
              </a:spcBef>
            </a:pP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Start at right</a:t>
            </a:r>
            <a:r>
              <a:rPr sz="235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column  Proceed</a:t>
            </a:r>
            <a:r>
              <a:rPr sz="235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leftward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Borrow 2 when</a:t>
            </a:r>
            <a:r>
              <a:rPr sz="235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necessary</a:t>
            </a:r>
            <a:endParaRPr sz="23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52079" y="4027062"/>
            <a:ext cx="258953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Beware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35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overflow</a:t>
            </a:r>
            <a:endParaRPr sz="235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23</a:t>
            </a:fld>
            <a:endParaRPr spc="1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77913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Shifting Unsigned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Integers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554" y="5614830"/>
            <a:ext cx="263461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Results are </a:t>
            </a: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mod</a:t>
            </a:r>
            <a:r>
              <a:rPr sz="235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325" spc="15" baseline="25089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sz="2325" baseline="2508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5162" y="4131147"/>
            <a:ext cx="2110740" cy="36639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0"/>
              </a:spcBef>
            </a:pPr>
            <a:r>
              <a:rPr sz="1750" b="1" spc="15" dirty="0">
                <a:latin typeface="Courier New"/>
                <a:cs typeface="Courier New"/>
              </a:rPr>
              <a:t>5 &lt;&lt; 1 =&gt;</a:t>
            </a:r>
            <a:r>
              <a:rPr sz="1750" b="1" spc="-35" dirty="0">
                <a:latin typeface="Courier New"/>
                <a:cs typeface="Courier New"/>
              </a:rPr>
              <a:t> </a:t>
            </a:r>
            <a:r>
              <a:rPr sz="1750" b="1" spc="10" dirty="0">
                <a:latin typeface="Courier New"/>
                <a:cs typeface="Courier New"/>
              </a:rPr>
              <a:t>10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5162" y="4960203"/>
            <a:ext cx="2110740" cy="36639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0"/>
              </a:spcBef>
            </a:pPr>
            <a:r>
              <a:rPr sz="1750" b="1" spc="15" dirty="0">
                <a:latin typeface="Courier New"/>
                <a:cs typeface="Courier New"/>
              </a:rPr>
              <a:t>3 &lt;&lt; 2 =&gt;</a:t>
            </a:r>
            <a:r>
              <a:rPr sz="1750" b="1" spc="-35" dirty="0">
                <a:latin typeface="Courier New"/>
                <a:cs typeface="Courier New"/>
              </a:rPr>
              <a:t> </a:t>
            </a:r>
            <a:r>
              <a:rPr sz="1750" b="1" spc="10" dirty="0">
                <a:latin typeface="Courier New"/>
                <a:cs typeface="Courier New"/>
              </a:rPr>
              <a:t>12</a:t>
            </a:r>
            <a:endParaRPr sz="175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40408" y="1728692"/>
            <a:ext cx="3623945" cy="1812925"/>
            <a:chOff x="4140408" y="1728692"/>
            <a:chExt cx="3623945" cy="1812925"/>
          </a:xfrm>
        </p:grpSpPr>
        <p:sp>
          <p:nvSpPr>
            <p:cNvPr id="7" name="object 7"/>
            <p:cNvSpPr/>
            <p:nvPr/>
          </p:nvSpPr>
          <p:spPr>
            <a:xfrm>
              <a:off x="4143894" y="1733204"/>
              <a:ext cx="3620192" cy="18080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45119" y="1733403"/>
              <a:ext cx="3467100" cy="1657985"/>
            </a:xfrm>
            <a:custGeom>
              <a:avLst/>
              <a:gdLst/>
              <a:ahLst/>
              <a:cxnLst/>
              <a:rect l="l" t="t" r="r" b="b"/>
              <a:pathLst>
                <a:path w="3467100" h="1657985">
                  <a:moveTo>
                    <a:pt x="2222162" y="1500515"/>
                  </a:moveTo>
                  <a:lnTo>
                    <a:pt x="1321939" y="1500515"/>
                  </a:lnTo>
                  <a:lnTo>
                    <a:pt x="1321003" y="1500846"/>
                  </a:lnTo>
                  <a:lnTo>
                    <a:pt x="1353119" y="1529078"/>
                  </a:lnTo>
                  <a:lnTo>
                    <a:pt x="1389035" y="1554858"/>
                  </a:lnTo>
                  <a:lnTo>
                    <a:pt x="1428385" y="1578045"/>
                  </a:lnTo>
                  <a:lnTo>
                    <a:pt x="1470831" y="1598521"/>
                  </a:lnTo>
                  <a:lnTo>
                    <a:pt x="1516032" y="1616170"/>
                  </a:lnTo>
                  <a:lnTo>
                    <a:pt x="1563651" y="1630873"/>
                  </a:lnTo>
                  <a:lnTo>
                    <a:pt x="1613349" y="1642513"/>
                  </a:lnTo>
                  <a:lnTo>
                    <a:pt x="1664785" y="1650973"/>
                  </a:lnTo>
                  <a:lnTo>
                    <a:pt x="1717622" y="1656135"/>
                  </a:lnTo>
                  <a:lnTo>
                    <a:pt x="1771520" y="1657882"/>
                  </a:lnTo>
                  <a:lnTo>
                    <a:pt x="1826051" y="1656096"/>
                  </a:lnTo>
                  <a:lnTo>
                    <a:pt x="1879281" y="1650837"/>
                  </a:lnTo>
                  <a:lnTo>
                    <a:pt x="1930898" y="1642257"/>
                  </a:lnTo>
                  <a:lnTo>
                    <a:pt x="1980592" y="1630504"/>
                  </a:lnTo>
                  <a:lnTo>
                    <a:pt x="2028054" y="1615729"/>
                  </a:lnTo>
                  <a:lnTo>
                    <a:pt x="2072972" y="1598082"/>
                  </a:lnTo>
                  <a:lnTo>
                    <a:pt x="2115037" y="1577711"/>
                  </a:lnTo>
                  <a:lnTo>
                    <a:pt x="2153938" y="1554768"/>
                  </a:lnTo>
                  <a:lnTo>
                    <a:pt x="2189364" y="1529402"/>
                  </a:lnTo>
                  <a:lnTo>
                    <a:pt x="2221006" y="1501764"/>
                  </a:lnTo>
                  <a:lnTo>
                    <a:pt x="2222162" y="1500515"/>
                  </a:lnTo>
                  <a:close/>
                </a:path>
                <a:path w="3467100" h="1657985">
                  <a:moveTo>
                    <a:pt x="2883103" y="1353357"/>
                  </a:moveTo>
                  <a:lnTo>
                    <a:pt x="467076" y="1353357"/>
                  </a:lnTo>
                  <a:lnTo>
                    <a:pt x="465179" y="1354868"/>
                  </a:lnTo>
                  <a:lnTo>
                    <a:pt x="494685" y="1385324"/>
                  </a:lnTo>
                  <a:lnTo>
                    <a:pt x="527897" y="1413647"/>
                  </a:lnTo>
                  <a:lnTo>
                    <a:pt x="564514" y="1439756"/>
                  </a:lnTo>
                  <a:lnTo>
                    <a:pt x="604269" y="1463550"/>
                  </a:lnTo>
                  <a:lnTo>
                    <a:pt x="646890" y="1484928"/>
                  </a:lnTo>
                  <a:lnTo>
                    <a:pt x="692108" y="1503786"/>
                  </a:lnTo>
                  <a:lnTo>
                    <a:pt x="739653" y="1520023"/>
                  </a:lnTo>
                  <a:lnTo>
                    <a:pt x="789256" y="1533537"/>
                  </a:lnTo>
                  <a:lnTo>
                    <a:pt x="840647" y="1544225"/>
                  </a:lnTo>
                  <a:lnTo>
                    <a:pt x="893556" y="1551986"/>
                  </a:lnTo>
                  <a:lnTo>
                    <a:pt x="947714" y="1556718"/>
                  </a:lnTo>
                  <a:lnTo>
                    <a:pt x="1002850" y="1558317"/>
                  </a:lnTo>
                  <a:lnTo>
                    <a:pt x="1058811" y="1556664"/>
                  </a:lnTo>
                  <a:lnTo>
                    <a:pt x="1114112" y="1551741"/>
                  </a:lnTo>
                  <a:lnTo>
                    <a:pt x="1168414" y="1543608"/>
                  </a:lnTo>
                  <a:lnTo>
                    <a:pt x="1221378" y="1532320"/>
                  </a:lnTo>
                  <a:lnTo>
                    <a:pt x="1272666" y="1517937"/>
                  </a:lnTo>
                  <a:lnTo>
                    <a:pt x="1321003" y="1500846"/>
                  </a:lnTo>
                  <a:lnTo>
                    <a:pt x="1321939" y="1500515"/>
                  </a:lnTo>
                  <a:lnTo>
                    <a:pt x="2222162" y="1500515"/>
                  </a:lnTo>
                  <a:lnTo>
                    <a:pt x="2248553" y="1472002"/>
                  </a:lnTo>
                  <a:lnTo>
                    <a:pt x="2271694" y="1440267"/>
                  </a:lnTo>
                  <a:lnTo>
                    <a:pt x="2290119" y="1406709"/>
                  </a:lnTo>
                  <a:lnTo>
                    <a:pt x="2785893" y="1406709"/>
                  </a:lnTo>
                  <a:lnTo>
                    <a:pt x="2800527" y="1400919"/>
                  </a:lnTo>
                  <a:lnTo>
                    <a:pt x="2843528" y="1379025"/>
                  </a:lnTo>
                  <a:lnTo>
                    <a:pt x="2882254" y="1354050"/>
                  </a:lnTo>
                  <a:lnTo>
                    <a:pt x="2883103" y="1353357"/>
                  </a:lnTo>
                  <a:close/>
                </a:path>
                <a:path w="3467100" h="1657985">
                  <a:moveTo>
                    <a:pt x="2785893" y="1406709"/>
                  </a:moveTo>
                  <a:lnTo>
                    <a:pt x="2290119" y="1406709"/>
                  </a:lnTo>
                  <a:lnTo>
                    <a:pt x="2290601" y="1408704"/>
                  </a:lnTo>
                  <a:lnTo>
                    <a:pt x="2336175" y="1424959"/>
                  </a:lnTo>
                  <a:lnTo>
                    <a:pt x="2383999" y="1437742"/>
                  </a:lnTo>
                  <a:lnTo>
                    <a:pt x="2433625" y="1446973"/>
                  </a:lnTo>
                  <a:lnTo>
                    <a:pt x="2484607" y="1452572"/>
                  </a:lnTo>
                  <a:lnTo>
                    <a:pt x="2536498" y="1454456"/>
                  </a:lnTo>
                  <a:lnTo>
                    <a:pt x="2594403" y="1452129"/>
                  </a:lnTo>
                  <a:lnTo>
                    <a:pt x="2650189" y="1445335"/>
                  </a:lnTo>
                  <a:lnTo>
                    <a:pt x="2703427" y="1434351"/>
                  </a:lnTo>
                  <a:lnTo>
                    <a:pt x="2753683" y="1419453"/>
                  </a:lnTo>
                  <a:lnTo>
                    <a:pt x="2785893" y="1406709"/>
                  </a:lnTo>
                  <a:close/>
                </a:path>
                <a:path w="3467100" h="1657985">
                  <a:moveTo>
                    <a:pt x="169410" y="973681"/>
                  </a:moveTo>
                  <a:lnTo>
                    <a:pt x="130412" y="1006464"/>
                  </a:lnTo>
                  <a:lnTo>
                    <a:pt x="100758" y="1044351"/>
                  </a:lnTo>
                  <a:lnTo>
                    <a:pt x="82480" y="1085131"/>
                  </a:lnTo>
                  <a:lnTo>
                    <a:pt x="76240" y="1127746"/>
                  </a:lnTo>
                  <a:lnTo>
                    <a:pt x="80863" y="1164607"/>
                  </a:lnTo>
                  <a:lnTo>
                    <a:pt x="115401" y="1232176"/>
                  </a:lnTo>
                  <a:lnTo>
                    <a:pt x="143877" y="1261949"/>
                  </a:lnTo>
                  <a:lnTo>
                    <a:pt x="178865" y="1288424"/>
                  </a:lnTo>
                  <a:lnTo>
                    <a:pt x="219645" y="1311133"/>
                  </a:lnTo>
                  <a:lnTo>
                    <a:pt x="265499" y="1329610"/>
                  </a:lnTo>
                  <a:lnTo>
                    <a:pt x="315707" y="1343387"/>
                  </a:lnTo>
                  <a:lnTo>
                    <a:pt x="369549" y="1351995"/>
                  </a:lnTo>
                  <a:lnTo>
                    <a:pt x="426307" y="1354969"/>
                  </a:lnTo>
                  <a:lnTo>
                    <a:pt x="436447" y="1354868"/>
                  </a:lnTo>
                  <a:lnTo>
                    <a:pt x="446632" y="1354566"/>
                  </a:lnTo>
                  <a:lnTo>
                    <a:pt x="456846" y="1354062"/>
                  </a:lnTo>
                  <a:lnTo>
                    <a:pt x="467076" y="1353357"/>
                  </a:lnTo>
                  <a:lnTo>
                    <a:pt x="2883103" y="1353357"/>
                  </a:lnTo>
                  <a:lnTo>
                    <a:pt x="2916274" y="1326270"/>
                  </a:lnTo>
                  <a:lnTo>
                    <a:pt x="2945157" y="1295962"/>
                  </a:lnTo>
                  <a:lnTo>
                    <a:pt x="2968471" y="1263404"/>
                  </a:lnTo>
                  <a:lnTo>
                    <a:pt x="2985785" y="1228872"/>
                  </a:lnTo>
                  <a:lnTo>
                    <a:pt x="3000687" y="1154997"/>
                  </a:lnTo>
                  <a:lnTo>
                    <a:pt x="2999883" y="1154230"/>
                  </a:lnTo>
                  <a:lnTo>
                    <a:pt x="3056154" y="1147016"/>
                  </a:lnTo>
                  <a:lnTo>
                    <a:pt x="3110037" y="1136209"/>
                  </a:lnTo>
                  <a:lnTo>
                    <a:pt x="3161248" y="1122021"/>
                  </a:lnTo>
                  <a:lnTo>
                    <a:pt x="3209500" y="1104668"/>
                  </a:lnTo>
                  <a:lnTo>
                    <a:pt x="3254509" y="1084361"/>
                  </a:lnTo>
                  <a:lnTo>
                    <a:pt x="3295991" y="1061315"/>
                  </a:lnTo>
                  <a:lnTo>
                    <a:pt x="3333659" y="1035744"/>
                  </a:lnTo>
                  <a:lnTo>
                    <a:pt x="3367230" y="1007860"/>
                  </a:lnTo>
                  <a:lnTo>
                    <a:pt x="3396418" y="977877"/>
                  </a:lnTo>
                  <a:lnTo>
                    <a:pt x="3398525" y="975139"/>
                  </a:lnTo>
                  <a:lnTo>
                    <a:pt x="172546" y="975139"/>
                  </a:lnTo>
                  <a:lnTo>
                    <a:pt x="169410" y="973681"/>
                  </a:lnTo>
                  <a:close/>
                </a:path>
                <a:path w="3467100" h="1657985">
                  <a:moveTo>
                    <a:pt x="3400533" y="972529"/>
                  </a:moveTo>
                  <a:lnTo>
                    <a:pt x="170780" y="972529"/>
                  </a:lnTo>
                  <a:lnTo>
                    <a:pt x="172546" y="975139"/>
                  </a:lnTo>
                  <a:lnTo>
                    <a:pt x="3398525" y="975139"/>
                  </a:lnTo>
                  <a:lnTo>
                    <a:pt x="3400533" y="972529"/>
                  </a:lnTo>
                  <a:close/>
                </a:path>
                <a:path w="3467100" h="1657985">
                  <a:moveTo>
                    <a:pt x="311809" y="551391"/>
                  </a:moveTo>
                  <a:lnTo>
                    <a:pt x="255416" y="558332"/>
                  </a:lnTo>
                  <a:lnTo>
                    <a:pt x="201767" y="571241"/>
                  </a:lnTo>
                  <a:lnTo>
                    <a:pt x="152802" y="589420"/>
                  </a:lnTo>
                  <a:lnTo>
                    <a:pt x="109283" y="612317"/>
                  </a:lnTo>
                  <a:lnTo>
                    <a:pt x="71970" y="639379"/>
                  </a:lnTo>
                  <a:lnTo>
                    <a:pt x="41624" y="670054"/>
                  </a:lnTo>
                  <a:lnTo>
                    <a:pt x="19007" y="703790"/>
                  </a:lnTo>
                  <a:lnTo>
                    <a:pt x="4878" y="740036"/>
                  </a:lnTo>
                  <a:lnTo>
                    <a:pt x="0" y="778238"/>
                  </a:lnTo>
                  <a:lnTo>
                    <a:pt x="5368" y="818102"/>
                  </a:lnTo>
                  <a:lnTo>
                    <a:pt x="21014" y="856188"/>
                  </a:lnTo>
                  <a:lnTo>
                    <a:pt x="46246" y="891715"/>
                  </a:lnTo>
                  <a:lnTo>
                    <a:pt x="80372" y="923902"/>
                  </a:lnTo>
                  <a:lnTo>
                    <a:pt x="122702" y="951971"/>
                  </a:lnTo>
                  <a:lnTo>
                    <a:pt x="169410" y="973681"/>
                  </a:lnTo>
                  <a:lnTo>
                    <a:pt x="170780" y="972529"/>
                  </a:lnTo>
                  <a:lnTo>
                    <a:pt x="3400533" y="972529"/>
                  </a:lnTo>
                  <a:lnTo>
                    <a:pt x="3440505" y="912469"/>
                  </a:lnTo>
                  <a:lnTo>
                    <a:pt x="3463641" y="841228"/>
                  </a:lnTo>
                  <a:lnTo>
                    <a:pt x="3466640" y="803954"/>
                  </a:lnTo>
                  <a:lnTo>
                    <a:pt x="3461934" y="757519"/>
                  </a:lnTo>
                  <a:lnTo>
                    <a:pt x="3448021" y="712178"/>
                  </a:lnTo>
                  <a:lnTo>
                    <a:pt x="3425209" y="668492"/>
                  </a:lnTo>
                  <a:lnTo>
                    <a:pt x="3393807" y="627020"/>
                  </a:lnTo>
                  <a:lnTo>
                    <a:pt x="3354123" y="588322"/>
                  </a:lnTo>
                  <a:lnTo>
                    <a:pt x="3353000" y="588170"/>
                  </a:lnTo>
                  <a:lnTo>
                    <a:pt x="3368033" y="561633"/>
                  </a:lnTo>
                  <a:lnTo>
                    <a:pt x="3371976" y="551705"/>
                  </a:lnTo>
                  <a:lnTo>
                    <a:pt x="311866" y="551705"/>
                  </a:lnTo>
                  <a:lnTo>
                    <a:pt x="311809" y="551391"/>
                  </a:lnTo>
                  <a:close/>
                </a:path>
                <a:path w="3467100" h="1657985">
                  <a:moveTo>
                    <a:pt x="3372158" y="551246"/>
                  </a:moveTo>
                  <a:lnTo>
                    <a:pt x="312988" y="551246"/>
                  </a:lnTo>
                  <a:lnTo>
                    <a:pt x="311866" y="551705"/>
                  </a:lnTo>
                  <a:lnTo>
                    <a:pt x="3371976" y="551705"/>
                  </a:lnTo>
                  <a:lnTo>
                    <a:pt x="3372158" y="551246"/>
                  </a:lnTo>
                  <a:close/>
                </a:path>
                <a:path w="3467100" h="1657985">
                  <a:moveTo>
                    <a:pt x="848923" y="151380"/>
                  </a:moveTo>
                  <a:lnTo>
                    <a:pt x="789867" y="153463"/>
                  </a:lnTo>
                  <a:lnTo>
                    <a:pt x="732655" y="159541"/>
                  </a:lnTo>
                  <a:lnTo>
                    <a:pt x="677619" y="169398"/>
                  </a:lnTo>
                  <a:lnTo>
                    <a:pt x="625089" y="182818"/>
                  </a:lnTo>
                  <a:lnTo>
                    <a:pt x="575395" y="199587"/>
                  </a:lnTo>
                  <a:lnTo>
                    <a:pt x="528866" y="219491"/>
                  </a:lnTo>
                  <a:lnTo>
                    <a:pt x="485834" y="242313"/>
                  </a:lnTo>
                  <a:lnTo>
                    <a:pt x="446627" y="267840"/>
                  </a:lnTo>
                  <a:lnTo>
                    <a:pt x="411578" y="295856"/>
                  </a:lnTo>
                  <a:lnTo>
                    <a:pt x="381014" y="326146"/>
                  </a:lnTo>
                  <a:lnTo>
                    <a:pt x="355267" y="358496"/>
                  </a:lnTo>
                  <a:lnTo>
                    <a:pt x="334668" y="392690"/>
                  </a:lnTo>
                  <a:lnTo>
                    <a:pt x="319545" y="428514"/>
                  </a:lnTo>
                  <a:lnTo>
                    <a:pt x="310229" y="465752"/>
                  </a:lnTo>
                  <a:lnTo>
                    <a:pt x="307050" y="504189"/>
                  </a:lnTo>
                  <a:lnTo>
                    <a:pt x="307283" y="516104"/>
                  </a:lnTo>
                  <a:lnTo>
                    <a:pt x="308194" y="528005"/>
                  </a:lnTo>
                  <a:lnTo>
                    <a:pt x="309736" y="539876"/>
                  </a:lnTo>
                  <a:lnTo>
                    <a:pt x="311809" y="551391"/>
                  </a:lnTo>
                  <a:lnTo>
                    <a:pt x="312988" y="551246"/>
                  </a:lnTo>
                  <a:lnTo>
                    <a:pt x="3372158" y="551246"/>
                  </a:lnTo>
                  <a:lnTo>
                    <a:pt x="3378882" y="534319"/>
                  </a:lnTo>
                  <a:lnTo>
                    <a:pt x="3385457" y="506429"/>
                  </a:lnTo>
                  <a:lnTo>
                    <a:pt x="3387669" y="478166"/>
                  </a:lnTo>
                  <a:lnTo>
                    <a:pt x="3383860" y="440925"/>
                  </a:lnTo>
                  <a:lnTo>
                    <a:pt x="3354698" y="370717"/>
                  </a:lnTo>
                  <a:lnTo>
                    <a:pt x="3330215" y="338491"/>
                  </a:lnTo>
                  <a:lnTo>
                    <a:pt x="3299711" y="308679"/>
                  </a:lnTo>
                  <a:lnTo>
                    <a:pt x="3263622" y="281651"/>
                  </a:lnTo>
                  <a:lnTo>
                    <a:pt x="3222382" y="257779"/>
                  </a:lnTo>
                  <a:lnTo>
                    <a:pt x="3176426" y="237432"/>
                  </a:lnTo>
                  <a:lnTo>
                    <a:pt x="3126191" y="220982"/>
                  </a:lnTo>
                  <a:lnTo>
                    <a:pt x="3072112" y="208799"/>
                  </a:lnTo>
                  <a:lnTo>
                    <a:pt x="3073557" y="208262"/>
                  </a:lnTo>
                  <a:lnTo>
                    <a:pt x="3070248" y="199817"/>
                  </a:lnTo>
                  <a:lnTo>
                    <a:pt x="1122909" y="199817"/>
                  </a:lnTo>
                  <a:lnTo>
                    <a:pt x="1080433" y="185222"/>
                  </a:lnTo>
                  <a:lnTo>
                    <a:pt x="1036202" y="173144"/>
                  </a:lnTo>
                  <a:lnTo>
                    <a:pt x="990852" y="163710"/>
                  </a:lnTo>
                  <a:lnTo>
                    <a:pt x="944282" y="156893"/>
                  </a:lnTo>
                  <a:lnTo>
                    <a:pt x="896884" y="152766"/>
                  </a:lnTo>
                  <a:lnTo>
                    <a:pt x="848923" y="151380"/>
                  </a:lnTo>
                  <a:close/>
                </a:path>
                <a:path w="3467100" h="1657985">
                  <a:moveTo>
                    <a:pt x="1502189" y="49897"/>
                  </a:moveTo>
                  <a:lnTo>
                    <a:pt x="1449991" y="51975"/>
                  </a:lnTo>
                  <a:lnTo>
                    <a:pt x="1399224" y="58085"/>
                  </a:lnTo>
                  <a:lnTo>
                    <a:pt x="1350367" y="68039"/>
                  </a:lnTo>
                  <a:lnTo>
                    <a:pt x="1303899" y="81649"/>
                  </a:lnTo>
                  <a:lnTo>
                    <a:pt x="1260301" y="98728"/>
                  </a:lnTo>
                  <a:lnTo>
                    <a:pt x="1220052" y="119087"/>
                  </a:lnTo>
                  <a:lnTo>
                    <a:pt x="1183632" y="142540"/>
                  </a:lnTo>
                  <a:lnTo>
                    <a:pt x="1151519" y="168899"/>
                  </a:lnTo>
                  <a:lnTo>
                    <a:pt x="1124193" y="197976"/>
                  </a:lnTo>
                  <a:lnTo>
                    <a:pt x="1122909" y="199817"/>
                  </a:lnTo>
                  <a:lnTo>
                    <a:pt x="3070248" y="199817"/>
                  </a:lnTo>
                  <a:lnTo>
                    <a:pt x="3059795" y="173144"/>
                  </a:lnTo>
                  <a:lnTo>
                    <a:pt x="3038946" y="140323"/>
                  </a:lnTo>
                  <a:lnTo>
                    <a:pt x="3029709" y="130116"/>
                  </a:lnTo>
                  <a:lnTo>
                    <a:pt x="1802498" y="130116"/>
                  </a:lnTo>
                  <a:lnTo>
                    <a:pt x="1760245" y="106315"/>
                  </a:lnTo>
                  <a:lnTo>
                    <a:pt x="1714011" y="86460"/>
                  </a:lnTo>
                  <a:lnTo>
                    <a:pt x="1664442" y="70719"/>
                  </a:lnTo>
                  <a:lnTo>
                    <a:pt x="1612184" y="59265"/>
                  </a:lnTo>
                  <a:lnTo>
                    <a:pt x="1557884" y="52267"/>
                  </a:lnTo>
                  <a:lnTo>
                    <a:pt x="1502189" y="49897"/>
                  </a:lnTo>
                  <a:close/>
                </a:path>
                <a:path w="3467100" h="1657985">
                  <a:moveTo>
                    <a:pt x="2114685" y="0"/>
                  </a:moveTo>
                  <a:lnTo>
                    <a:pt x="2058634" y="2938"/>
                  </a:lnTo>
                  <a:lnTo>
                    <a:pt x="2004851" y="11514"/>
                  </a:lnTo>
                  <a:lnTo>
                    <a:pt x="1954229" y="25367"/>
                  </a:lnTo>
                  <a:lnTo>
                    <a:pt x="1907662" y="44137"/>
                  </a:lnTo>
                  <a:lnTo>
                    <a:pt x="1866041" y="67465"/>
                  </a:lnTo>
                  <a:lnTo>
                    <a:pt x="1830261" y="94991"/>
                  </a:lnTo>
                  <a:lnTo>
                    <a:pt x="1801214" y="126354"/>
                  </a:lnTo>
                  <a:lnTo>
                    <a:pt x="1802498" y="130116"/>
                  </a:lnTo>
                  <a:lnTo>
                    <a:pt x="3029709" y="130116"/>
                  </a:lnTo>
                  <a:lnTo>
                    <a:pt x="3011618" y="110128"/>
                  </a:lnTo>
                  <a:lnTo>
                    <a:pt x="2986953" y="89891"/>
                  </a:lnTo>
                  <a:lnTo>
                    <a:pt x="2393166" y="89891"/>
                  </a:lnTo>
                  <a:lnTo>
                    <a:pt x="2392523" y="89508"/>
                  </a:lnTo>
                  <a:lnTo>
                    <a:pt x="2357167" y="63562"/>
                  </a:lnTo>
                  <a:lnTo>
                    <a:pt x="2315867" y="41407"/>
                  </a:lnTo>
                  <a:lnTo>
                    <a:pt x="2270117" y="23701"/>
                  </a:lnTo>
                  <a:lnTo>
                    <a:pt x="2220769" y="10715"/>
                  </a:lnTo>
                  <a:lnTo>
                    <a:pt x="2168674" y="2724"/>
                  </a:lnTo>
                  <a:lnTo>
                    <a:pt x="2114685" y="0"/>
                  </a:lnTo>
                  <a:close/>
                </a:path>
                <a:path w="3467100" h="1657985">
                  <a:moveTo>
                    <a:pt x="2689945" y="0"/>
                  </a:moveTo>
                  <a:lnTo>
                    <a:pt x="2633270" y="2690"/>
                  </a:lnTo>
                  <a:lnTo>
                    <a:pt x="2578379" y="10599"/>
                  </a:lnTo>
                  <a:lnTo>
                    <a:pt x="2526066" y="23480"/>
                  </a:lnTo>
                  <a:lnTo>
                    <a:pt x="2477123" y="41089"/>
                  </a:lnTo>
                  <a:lnTo>
                    <a:pt x="2432344" y="63180"/>
                  </a:lnTo>
                  <a:lnTo>
                    <a:pt x="2392585" y="89467"/>
                  </a:lnTo>
                  <a:lnTo>
                    <a:pt x="2393166" y="89891"/>
                  </a:lnTo>
                  <a:lnTo>
                    <a:pt x="2986953" y="89891"/>
                  </a:lnTo>
                  <a:lnTo>
                    <a:pt x="2978418" y="82889"/>
                  </a:lnTo>
                  <a:lnTo>
                    <a:pt x="2939954" y="58935"/>
                  </a:lnTo>
                  <a:lnTo>
                    <a:pt x="2896834" y="38598"/>
                  </a:lnTo>
                  <a:lnTo>
                    <a:pt x="2849665" y="22206"/>
                  </a:lnTo>
                  <a:lnTo>
                    <a:pt x="2799056" y="10089"/>
                  </a:lnTo>
                  <a:lnTo>
                    <a:pt x="2745613" y="2577"/>
                  </a:lnTo>
                  <a:lnTo>
                    <a:pt x="2689945" y="0"/>
                  </a:lnTo>
                  <a:close/>
                </a:path>
              </a:pathLst>
            </a:custGeom>
            <a:solidFill>
              <a:srgbClr val="FFC9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5119" y="1733402"/>
              <a:ext cx="3467100" cy="1657985"/>
            </a:xfrm>
            <a:custGeom>
              <a:avLst/>
              <a:gdLst/>
              <a:ahLst/>
              <a:cxnLst/>
              <a:rect l="l" t="t" r="r" b="b"/>
              <a:pathLst>
                <a:path w="3467100" h="1657985">
                  <a:moveTo>
                    <a:pt x="312989" y="551246"/>
                  </a:moveTo>
                  <a:lnTo>
                    <a:pt x="255417" y="558332"/>
                  </a:lnTo>
                  <a:lnTo>
                    <a:pt x="201767" y="571241"/>
                  </a:lnTo>
                  <a:lnTo>
                    <a:pt x="152803" y="589420"/>
                  </a:lnTo>
                  <a:lnTo>
                    <a:pt x="109283" y="612316"/>
                  </a:lnTo>
                  <a:lnTo>
                    <a:pt x="71970" y="639378"/>
                  </a:lnTo>
                  <a:lnTo>
                    <a:pt x="41624" y="670054"/>
                  </a:lnTo>
                  <a:lnTo>
                    <a:pt x="19007" y="703790"/>
                  </a:lnTo>
                  <a:lnTo>
                    <a:pt x="4878" y="740036"/>
                  </a:lnTo>
                  <a:lnTo>
                    <a:pt x="0" y="778238"/>
                  </a:lnTo>
                  <a:lnTo>
                    <a:pt x="5368" y="818102"/>
                  </a:lnTo>
                  <a:lnTo>
                    <a:pt x="21014" y="856188"/>
                  </a:lnTo>
                  <a:lnTo>
                    <a:pt x="46246" y="891715"/>
                  </a:lnTo>
                  <a:lnTo>
                    <a:pt x="80372" y="923902"/>
                  </a:lnTo>
                  <a:lnTo>
                    <a:pt x="122702" y="951970"/>
                  </a:lnTo>
                  <a:lnTo>
                    <a:pt x="172544" y="975138"/>
                  </a:lnTo>
                  <a:lnTo>
                    <a:pt x="130412" y="1006465"/>
                  </a:lnTo>
                  <a:lnTo>
                    <a:pt x="100758" y="1044351"/>
                  </a:lnTo>
                  <a:lnTo>
                    <a:pt x="82480" y="1085131"/>
                  </a:lnTo>
                  <a:lnTo>
                    <a:pt x="76241" y="1127746"/>
                  </a:lnTo>
                  <a:lnTo>
                    <a:pt x="94157" y="1199573"/>
                  </a:lnTo>
                  <a:lnTo>
                    <a:pt x="115401" y="1232176"/>
                  </a:lnTo>
                  <a:lnTo>
                    <a:pt x="143877" y="1261949"/>
                  </a:lnTo>
                  <a:lnTo>
                    <a:pt x="178865" y="1288424"/>
                  </a:lnTo>
                  <a:lnTo>
                    <a:pt x="219645" y="1311133"/>
                  </a:lnTo>
                  <a:lnTo>
                    <a:pt x="265499" y="1329610"/>
                  </a:lnTo>
                  <a:lnTo>
                    <a:pt x="315707" y="1343387"/>
                  </a:lnTo>
                  <a:lnTo>
                    <a:pt x="369550" y="1351995"/>
                  </a:lnTo>
                  <a:lnTo>
                    <a:pt x="426308" y="1354969"/>
                  </a:lnTo>
                  <a:lnTo>
                    <a:pt x="436447" y="1354868"/>
                  </a:lnTo>
                  <a:lnTo>
                    <a:pt x="446631" y="1354566"/>
                  </a:lnTo>
                  <a:lnTo>
                    <a:pt x="456846" y="1354062"/>
                  </a:lnTo>
                  <a:lnTo>
                    <a:pt x="467076" y="1353357"/>
                  </a:lnTo>
                  <a:lnTo>
                    <a:pt x="465149" y="1354892"/>
                  </a:lnTo>
                  <a:lnTo>
                    <a:pt x="494685" y="1385325"/>
                  </a:lnTo>
                  <a:lnTo>
                    <a:pt x="527896" y="1413647"/>
                  </a:lnTo>
                  <a:lnTo>
                    <a:pt x="564514" y="1439756"/>
                  </a:lnTo>
                  <a:lnTo>
                    <a:pt x="604268" y="1463551"/>
                  </a:lnTo>
                  <a:lnTo>
                    <a:pt x="646890" y="1484928"/>
                  </a:lnTo>
                  <a:lnTo>
                    <a:pt x="692108" y="1503786"/>
                  </a:lnTo>
                  <a:lnTo>
                    <a:pt x="739654" y="1520023"/>
                  </a:lnTo>
                  <a:lnTo>
                    <a:pt x="789257" y="1533537"/>
                  </a:lnTo>
                  <a:lnTo>
                    <a:pt x="840648" y="1544226"/>
                  </a:lnTo>
                  <a:lnTo>
                    <a:pt x="893557" y="1551987"/>
                  </a:lnTo>
                  <a:lnTo>
                    <a:pt x="947714" y="1556718"/>
                  </a:lnTo>
                  <a:lnTo>
                    <a:pt x="1002851" y="1558318"/>
                  </a:lnTo>
                  <a:lnTo>
                    <a:pt x="1058811" y="1556664"/>
                  </a:lnTo>
                  <a:lnTo>
                    <a:pt x="1114112" y="1551742"/>
                  </a:lnTo>
                  <a:lnTo>
                    <a:pt x="1168414" y="1543608"/>
                  </a:lnTo>
                  <a:lnTo>
                    <a:pt x="1221379" y="1532320"/>
                  </a:lnTo>
                  <a:lnTo>
                    <a:pt x="1272667" y="1517937"/>
                  </a:lnTo>
                  <a:lnTo>
                    <a:pt x="1321939" y="1500515"/>
                  </a:lnTo>
                  <a:lnTo>
                    <a:pt x="1353119" y="1529077"/>
                  </a:lnTo>
                  <a:lnTo>
                    <a:pt x="1389035" y="1554857"/>
                  </a:lnTo>
                  <a:lnTo>
                    <a:pt x="1428385" y="1578044"/>
                  </a:lnTo>
                  <a:lnTo>
                    <a:pt x="1470831" y="1598521"/>
                  </a:lnTo>
                  <a:lnTo>
                    <a:pt x="1516032" y="1616169"/>
                  </a:lnTo>
                  <a:lnTo>
                    <a:pt x="1563651" y="1630872"/>
                  </a:lnTo>
                  <a:lnTo>
                    <a:pt x="1613349" y="1642512"/>
                  </a:lnTo>
                  <a:lnTo>
                    <a:pt x="1664785" y="1650972"/>
                  </a:lnTo>
                  <a:lnTo>
                    <a:pt x="1717622" y="1656134"/>
                  </a:lnTo>
                  <a:lnTo>
                    <a:pt x="1771520" y="1657881"/>
                  </a:lnTo>
                  <a:lnTo>
                    <a:pt x="1826052" y="1656095"/>
                  </a:lnTo>
                  <a:lnTo>
                    <a:pt x="1879281" y="1650837"/>
                  </a:lnTo>
                  <a:lnTo>
                    <a:pt x="1930898" y="1642256"/>
                  </a:lnTo>
                  <a:lnTo>
                    <a:pt x="1980593" y="1630504"/>
                  </a:lnTo>
                  <a:lnTo>
                    <a:pt x="2028054" y="1615729"/>
                  </a:lnTo>
                  <a:lnTo>
                    <a:pt x="2072973" y="1598081"/>
                  </a:lnTo>
                  <a:lnTo>
                    <a:pt x="2115037" y="1577711"/>
                  </a:lnTo>
                  <a:lnTo>
                    <a:pt x="2153938" y="1554768"/>
                  </a:lnTo>
                  <a:lnTo>
                    <a:pt x="2189365" y="1529402"/>
                  </a:lnTo>
                  <a:lnTo>
                    <a:pt x="2221006" y="1501763"/>
                  </a:lnTo>
                  <a:lnTo>
                    <a:pt x="2248553" y="1472001"/>
                  </a:lnTo>
                  <a:lnTo>
                    <a:pt x="2271694" y="1440266"/>
                  </a:lnTo>
                  <a:lnTo>
                    <a:pt x="2290120" y="1406708"/>
                  </a:lnTo>
                  <a:lnTo>
                    <a:pt x="2290601" y="1408704"/>
                  </a:lnTo>
                  <a:lnTo>
                    <a:pt x="2336175" y="1424958"/>
                  </a:lnTo>
                  <a:lnTo>
                    <a:pt x="2383999" y="1437742"/>
                  </a:lnTo>
                  <a:lnTo>
                    <a:pt x="2433625" y="1446973"/>
                  </a:lnTo>
                  <a:lnTo>
                    <a:pt x="2484608" y="1452571"/>
                  </a:lnTo>
                  <a:lnTo>
                    <a:pt x="2536499" y="1454456"/>
                  </a:lnTo>
                  <a:lnTo>
                    <a:pt x="2594403" y="1452129"/>
                  </a:lnTo>
                  <a:lnTo>
                    <a:pt x="2650190" y="1445335"/>
                  </a:lnTo>
                  <a:lnTo>
                    <a:pt x="2703427" y="1434351"/>
                  </a:lnTo>
                  <a:lnTo>
                    <a:pt x="2753683" y="1419453"/>
                  </a:lnTo>
                  <a:lnTo>
                    <a:pt x="2800527" y="1400919"/>
                  </a:lnTo>
                  <a:lnTo>
                    <a:pt x="2843528" y="1379025"/>
                  </a:lnTo>
                  <a:lnTo>
                    <a:pt x="2882254" y="1354050"/>
                  </a:lnTo>
                  <a:lnTo>
                    <a:pt x="2916274" y="1326270"/>
                  </a:lnTo>
                  <a:lnTo>
                    <a:pt x="2945157" y="1295962"/>
                  </a:lnTo>
                  <a:lnTo>
                    <a:pt x="2968471" y="1263404"/>
                  </a:lnTo>
                  <a:lnTo>
                    <a:pt x="2985784" y="1228872"/>
                  </a:lnTo>
                  <a:lnTo>
                    <a:pt x="3000686" y="1154997"/>
                  </a:lnTo>
                  <a:lnTo>
                    <a:pt x="2999883" y="1154230"/>
                  </a:lnTo>
                  <a:lnTo>
                    <a:pt x="3056154" y="1147016"/>
                  </a:lnTo>
                  <a:lnTo>
                    <a:pt x="3110037" y="1136209"/>
                  </a:lnTo>
                  <a:lnTo>
                    <a:pt x="3161247" y="1122021"/>
                  </a:lnTo>
                  <a:lnTo>
                    <a:pt x="3209500" y="1104668"/>
                  </a:lnTo>
                  <a:lnTo>
                    <a:pt x="3254509" y="1084361"/>
                  </a:lnTo>
                  <a:lnTo>
                    <a:pt x="3295990" y="1061315"/>
                  </a:lnTo>
                  <a:lnTo>
                    <a:pt x="3333659" y="1035744"/>
                  </a:lnTo>
                  <a:lnTo>
                    <a:pt x="3367230" y="1007860"/>
                  </a:lnTo>
                  <a:lnTo>
                    <a:pt x="3396418" y="977877"/>
                  </a:lnTo>
                  <a:lnTo>
                    <a:pt x="3420938" y="946009"/>
                  </a:lnTo>
                  <a:lnTo>
                    <a:pt x="3440505" y="912469"/>
                  </a:lnTo>
                  <a:lnTo>
                    <a:pt x="3463641" y="841228"/>
                  </a:lnTo>
                  <a:lnTo>
                    <a:pt x="3466640" y="803953"/>
                  </a:lnTo>
                  <a:lnTo>
                    <a:pt x="3461934" y="757518"/>
                  </a:lnTo>
                  <a:lnTo>
                    <a:pt x="3448021" y="712177"/>
                  </a:lnTo>
                  <a:lnTo>
                    <a:pt x="3425209" y="668491"/>
                  </a:lnTo>
                  <a:lnTo>
                    <a:pt x="3393807" y="627020"/>
                  </a:lnTo>
                  <a:lnTo>
                    <a:pt x="3354123" y="588323"/>
                  </a:lnTo>
                  <a:lnTo>
                    <a:pt x="3353000" y="588169"/>
                  </a:lnTo>
                  <a:lnTo>
                    <a:pt x="3368032" y="561633"/>
                  </a:lnTo>
                  <a:lnTo>
                    <a:pt x="3378882" y="534319"/>
                  </a:lnTo>
                  <a:lnTo>
                    <a:pt x="3385457" y="506429"/>
                  </a:lnTo>
                  <a:lnTo>
                    <a:pt x="3387669" y="478166"/>
                  </a:lnTo>
                  <a:lnTo>
                    <a:pt x="3383861" y="440925"/>
                  </a:lnTo>
                  <a:lnTo>
                    <a:pt x="3354699" y="370717"/>
                  </a:lnTo>
                  <a:lnTo>
                    <a:pt x="3330215" y="338491"/>
                  </a:lnTo>
                  <a:lnTo>
                    <a:pt x="3299711" y="308679"/>
                  </a:lnTo>
                  <a:lnTo>
                    <a:pt x="3263622" y="281652"/>
                  </a:lnTo>
                  <a:lnTo>
                    <a:pt x="3222382" y="257779"/>
                  </a:lnTo>
                  <a:lnTo>
                    <a:pt x="3176426" y="237432"/>
                  </a:lnTo>
                  <a:lnTo>
                    <a:pt x="3126191" y="220982"/>
                  </a:lnTo>
                  <a:lnTo>
                    <a:pt x="3072112" y="208799"/>
                  </a:lnTo>
                  <a:lnTo>
                    <a:pt x="3073558" y="208261"/>
                  </a:lnTo>
                  <a:lnTo>
                    <a:pt x="3038947" y="140323"/>
                  </a:lnTo>
                  <a:lnTo>
                    <a:pt x="3011618" y="110128"/>
                  </a:lnTo>
                  <a:lnTo>
                    <a:pt x="2978418" y="82889"/>
                  </a:lnTo>
                  <a:lnTo>
                    <a:pt x="2939954" y="58936"/>
                  </a:lnTo>
                  <a:lnTo>
                    <a:pt x="2896834" y="38598"/>
                  </a:lnTo>
                  <a:lnTo>
                    <a:pt x="2849665" y="22206"/>
                  </a:lnTo>
                  <a:lnTo>
                    <a:pt x="2799056" y="10089"/>
                  </a:lnTo>
                  <a:lnTo>
                    <a:pt x="2745613" y="2577"/>
                  </a:lnTo>
                  <a:lnTo>
                    <a:pt x="2689945" y="0"/>
                  </a:lnTo>
                  <a:lnTo>
                    <a:pt x="2633270" y="2690"/>
                  </a:lnTo>
                  <a:lnTo>
                    <a:pt x="2578379" y="10599"/>
                  </a:lnTo>
                  <a:lnTo>
                    <a:pt x="2526066" y="23480"/>
                  </a:lnTo>
                  <a:lnTo>
                    <a:pt x="2477123" y="41089"/>
                  </a:lnTo>
                  <a:lnTo>
                    <a:pt x="2432344" y="63179"/>
                  </a:lnTo>
                  <a:lnTo>
                    <a:pt x="2392523" y="89507"/>
                  </a:lnTo>
                  <a:lnTo>
                    <a:pt x="2357167" y="63562"/>
                  </a:lnTo>
                  <a:lnTo>
                    <a:pt x="2315867" y="41407"/>
                  </a:lnTo>
                  <a:lnTo>
                    <a:pt x="2270117" y="23701"/>
                  </a:lnTo>
                  <a:lnTo>
                    <a:pt x="2220768" y="10715"/>
                  </a:lnTo>
                  <a:lnTo>
                    <a:pt x="2168674" y="2724"/>
                  </a:lnTo>
                  <a:lnTo>
                    <a:pt x="2114685" y="0"/>
                  </a:lnTo>
                  <a:lnTo>
                    <a:pt x="2058633" y="2938"/>
                  </a:lnTo>
                  <a:lnTo>
                    <a:pt x="2004850" y="11514"/>
                  </a:lnTo>
                  <a:lnTo>
                    <a:pt x="1954229" y="25367"/>
                  </a:lnTo>
                  <a:lnTo>
                    <a:pt x="1907662" y="44137"/>
                  </a:lnTo>
                  <a:lnTo>
                    <a:pt x="1866042" y="67465"/>
                  </a:lnTo>
                  <a:lnTo>
                    <a:pt x="1830262" y="94991"/>
                  </a:lnTo>
                  <a:lnTo>
                    <a:pt x="1801215" y="126354"/>
                  </a:lnTo>
                  <a:lnTo>
                    <a:pt x="1802498" y="130115"/>
                  </a:lnTo>
                  <a:lnTo>
                    <a:pt x="1760245" y="106315"/>
                  </a:lnTo>
                  <a:lnTo>
                    <a:pt x="1714011" y="86460"/>
                  </a:lnTo>
                  <a:lnTo>
                    <a:pt x="1664441" y="70719"/>
                  </a:lnTo>
                  <a:lnTo>
                    <a:pt x="1612184" y="59265"/>
                  </a:lnTo>
                  <a:lnTo>
                    <a:pt x="1557884" y="52268"/>
                  </a:lnTo>
                  <a:lnTo>
                    <a:pt x="1502189" y="49897"/>
                  </a:lnTo>
                  <a:lnTo>
                    <a:pt x="1449991" y="51975"/>
                  </a:lnTo>
                  <a:lnTo>
                    <a:pt x="1399224" y="58085"/>
                  </a:lnTo>
                  <a:lnTo>
                    <a:pt x="1350367" y="68039"/>
                  </a:lnTo>
                  <a:lnTo>
                    <a:pt x="1303899" y="81649"/>
                  </a:lnTo>
                  <a:lnTo>
                    <a:pt x="1260301" y="98728"/>
                  </a:lnTo>
                  <a:lnTo>
                    <a:pt x="1220052" y="119087"/>
                  </a:lnTo>
                  <a:lnTo>
                    <a:pt x="1183631" y="142540"/>
                  </a:lnTo>
                  <a:lnTo>
                    <a:pt x="1151519" y="168898"/>
                  </a:lnTo>
                  <a:lnTo>
                    <a:pt x="1124193" y="197975"/>
                  </a:lnTo>
                  <a:lnTo>
                    <a:pt x="1122910" y="199818"/>
                  </a:lnTo>
                  <a:lnTo>
                    <a:pt x="1080433" y="185222"/>
                  </a:lnTo>
                  <a:lnTo>
                    <a:pt x="1036325" y="173169"/>
                  </a:lnTo>
                  <a:lnTo>
                    <a:pt x="990852" y="163710"/>
                  </a:lnTo>
                  <a:lnTo>
                    <a:pt x="944283" y="156893"/>
                  </a:lnTo>
                  <a:lnTo>
                    <a:pt x="896884" y="152766"/>
                  </a:lnTo>
                  <a:lnTo>
                    <a:pt x="848924" y="151380"/>
                  </a:lnTo>
                  <a:lnTo>
                    <a:pt x="789867" y="153464"/>
                  </a:lnTo>
                  <a:lnTo>
                    <a:pt x="732656" y="159541"/>
                  </a:lnTo>
                  <a:lnTo>
                    <a:pt x="677620" y="169398"/>
                  </a:lnTo>
                  <a:lnTo>
                    <a:pt x="625090" y="182818"/>
                  </a:lnTo>
                  <a:lnTo>
                    <a:pt x="575395" y="199587"/>
                  </a:lnTo>
                  <a:lnTo>
                    <a:pt x="528866" y="219491"/>
                  </a:lnTo>
                  <a:lnTo>
                    <a:pt x="485834" y="242313"/>
                  </a:lnTo>
                  <a:lnTo>
                    <a:pt x="446628" y="267840"/>
                  </a:lnTo>
                  <a:lnTo>
                    <a:pt x="411578" y="295856"/>
                  </a:lnTo>
                  <a:lnTo>
                    <a:pt x="381014" y="326146"/>
                  </a:lnTo>
                  <a:lnTo>
                    <a:pt x="355267" y="358496"/>
                  </a:lnTo>
                  <a:lnTo>
                    <a:pt x="334667" y="392690"/>
                  </a:lnTo>
                  <a:lnTo>
                    <a:pt x="319544" y="428513"/>
                  </a:lnTo>
                  <a:lnTo>
                    <a:pt x="310229" y="465751"/>
                  </a:lnTo>
                  <a:lnTo>
                    <a:pt x="307050" y="504189"/>
                  </a:lnTo>
                  <a:lnTo>
                    <a:pt x="307284" y="516104"/>
                  </a:lnTo>
                  <a:lnTo>
                    <a:pt x="308194" y="528005"/>
                  </a:lnTo>
                  <a:lnTo>
                    <a:pt x="309736" y="539877"/>
                  </a:lnTo>
                  <a:lnTo>
                    <a:pt x="311866" y="551705"/>
                  </a:lnTo>
                  <a:lnTo>
                    <a:pt x="312989" y="551246"/>
                  </a:lnTo>
                  <a:close/>
                </a:path>
                <a:path w="3467100" h="1657985">
                  <a:moveTo>
                    <a:pt x="172544" y="975138"/>
                  </a:moveTo>
                  <a:lnTo>
                    <a:pt x="213918" y="988667"/>
                  </a:lnTo>
                  <a:lnTo>
                    <a:pt x="257474" y="998446"/>
                  </a:lnTo>
                  <a:lnTo>
                    <a:pt x="302624" y="1004382"/>
                  </a:lnTo>
                  <a:lnTo>
                    <a:pt x="348783" y="1006382"/>
                  </a:lnTo>
                  <a:lnTo>
                    <a:pt x="355549" y="1006350"/>
                  </a:lnTo>
                  <a:lnTo>
                    <a:pt x="362345" y="1006247"/>
                  </a:lnTo>
                  <a:lnTo>
                    <a:pt x="369141" y="1006058"/>
                  </a:lnTo>
                  <a:lnTo>
                    <a:pt x="375907" y="1005767"/>
                  </a:lnTo>
                </a:path>
                <a:path w="3467100" h="1657985">
                  <a:moveTo>
                    <a:pt x="467076" y="1353357"/>
                  </a:moveTo>
                  <a:lnTo>
                    <a:pt x="489818" y="1351143"/>
                  </a:lnTo>
                  <a:lnTo>
                    <a:pt x="512259" y="1347964"/>
                  </a:lnTo>
                  <a:lnTo>
                    <a:pt x="534338" y="1343836"/>
                  </a:lnTo>
                  <a:lnTo>
                    <a:pt x="555997" y="1338772"/>
                  </a:lnTo>
                </a:path>
                <a:path w="3467100" h="1657985">
                  <a:moveTo>
                    <a:pt x="1267366" y="1434036"/>
                  </a:moveTo>
                  <a:lnTo>
                    <a:pt x="1278677" y="1451402"/>
                  </a:lnTo>
                  <a:lnTo>
                    <a:pt x="1291402" y="1468350"/>
                  </a:lnTo>
                  <a:lnTo>
                    <a:pt x="1305512" y="1484837"/>
                  </a:lnTo>
                  <a:lnTo>
                    <a:pt x="1320976" y="1500821"/>
                  </a:lnTo>
                </a:path>
                <a:path w="3467100" h="1657985">
                  <a:moveTo>
                    <a:pt x="2290120" y="1406708"/>
                  </a:moveTo>
                  <a:lnTo>
                    <a:pt x="2297676" y="1388681"/>
                  </a:lnTo>
                  <a:lnTo>
                    <a:pt x="2303742" y="1370437"/>
                  </a:lnTo>
                  <a:lnTo>
                    <a:pt x="2308335" y="1352021"/>
                  </a:lnTo>
                  <a:lnTo>
                    <a:pt x="2311467" y="1333475"/>
                  </a:lnTo>
                </a:path>
                <a:path w="3467100" h="1657985">
                  <a:moveTo>
                    <a:pt x="3000686" y="1154997"/>
                  </a:moveTo>
                  <a:lnTo>
                    <a:pt x="3000686" y="1154153"/>
                  </a:lnTo>
                  <a:lnTo>
                    <a:pt x="3000848" y="1153386"/>
                  </a:lnTo>
                  <a:lnTo>
                    <a:pt x="3000848" y="1152541"/>
                  </a:lnTo>
                  <a:lnTo>
                    <a:pt x="2996177" y="1109782"/>
                  </a:lnTo>
                  <a:lnTo>
                    <a:pt x="2982505" y="1068503"/>
                  </a:lnTo>
                  <a:lnTo>
                    <a:pt x="2960337" y="1029224"/>
                  </a:lnTo>
                  <a:lnTo>
                    <a:pt x="2930184" y="992468"/>
                  </a:lnTo>
                  <a:lnTo>
                    <a:pt x="2892552" y="958756"/>
                  </a:lnTo>
                  <a:lnTo>
                    <a:pt x="2847948" y="928609"/>
                  </a:lnTo>
                  <a:lnTo>
                    <a:pt x="2796882" y="902551"/>
                  </a:lnTo>
                  <a:lnTo>
                    <a:pt x="2739861" y="881101"/>
                  </a:lnTo>
                </a:path>
                <a:path w="3467100" h="1657985">
                  <a:moveTo>
                    <a:pt x="3236792" y="690879"/>
                  </a:moveTo>
                  <a:lnTo>
                    <a:pt x="3272533" y="668613"/>
                  </a:lnTo>
                  <a:lnTo>
                    <a:pt x="3303985" y="643900"/>
                  </a:lnTo>
                  <a:lnTo>
                    <a:pt x="3330892" y="616999"/>
                  </a:lnTo>
                  <a:lnTo>
                    <a:pt x="3353000" y="588169"/>
                  </a:lnTo>
                </a:path>
                <a:path w="3467100" h="1657985">
                  <a:moveTo>
                    <a:pt x="3079655" y="256776"/>
                  </a:moveTo>
                  <a:lnTo>
                    <a:pt x="3079655" y="255549"/>
                  </a:lnTo>
                  <a:lnTo>
                    <a:pt x="3079817" y="254398"/>
                  </a:lnTo>
                  <a:lnTo>
                    <a:pt x="3079817" y="253169"/>
                  </a:lnTo>
                  <a:lnTo>
                    <a:pt x="3079425" y="241888"/>
                  </a:lnTo>
                  <a:lnTo>
                    <a:pt x="3078252" y="230629"/>
                  </a:lnTo>
                  <a:lnTo>
                    <a:pt x="3076296" y="219413"/>
                  </a:lnTo>
                  <a:lnTo>
                    <a:pt x="3073558" y="208261"/>
                  </a:lnTo>
                </a:path>
                <a:path w="3467100" h="1657985">
                  <a:moveTo>
                    <a:pt x="2392523" y="89507"/>
                  </a:moveTo>
                  <a:lnTo>
                    <a:pt x="2375141" y="103892"/>
                  </a:lnTo>
                  <a:lnTo>
                    <a:pt x="2359399" y="119033"/>
                  </a:lnTo>
                  <a:lnTo>
                    <a:pt x="2345372" y="134879"/>
                  </a:lnTo>
                  <a:lnTo>
                    <a:pt x="2333136" y="151380"/>
                  </a:lnTo>
                </a:path>
                <a:path w="3467100" h="1657985">
                  <a:moveTo>
                    <a:pt x="1801215" y="126354"/>
                  </a:moveTo>
                  <a:lnTo>
                    <a:pt x="1792096" y="139246"/>
                  </a:lnTo>
                  <a:lnTo>
                    <a:pt x="1784241" y="152454"/>
                  </a:lnTo>
                  <a:lnTo>
                    <a:pt x="1777650" y="165950"/>
                  </a:lnTo>
                  <a:lnTo>
                    <a:pt x="1772323" y="179705"/>
                  </a:lnTo>
                </a:path>
                <a:path w="3467100" h="1657985">
                  <a:moveTo>
                    <a:pt x="1227240" y="251557"/>
                  </a:moveTo>
                  <a:lnTo>
                    <a:pt x="1202993" y="237082"/>
                  </a:lnTo>
                  <a:lnTo>
                    <a:pt x="1177482" y="223615"/>
                  </a:lnTo>
                  <a:lnTo>
                    <a:pt x="1150768" y="211184"/>
                  </a:lnTo>
                  <a:lnTo>
                    <a:pt x="1122910" y="199818"/>
                  </a:lnTo>
                </a:path>
                <a:path w="3467100" h="1657985">
                  <a:moveTo>
                    <a:pt x="311866" y="551705"/>
                  </a:moveTo>
                  <a:lnTo>
                    <a:pt x="315176" y="565478"/>
                  </a:lnTo>
                  <a:lnTo>
                    <a:pt x="319329" y="579149"/>
                  </a:lnTo>
                  <a:lnTo>
                    <a:pt x="324324" y="592705"/>
                  </a:lnTo>
                  <a:lnTo>
                    <a:pt x="330163" y="606132"/>
                  </a:lnTo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9954" y="1238421"/>
            <a:ext cx="6342380" cy="263027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Bitwise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right shift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(&gt;&gt;): 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fill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left with</a:t>
            </a:r>
            <a:r>
              <a:rPr sz="235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zeros</a:t>
            </a:r>
            <a:endParaRPr sz="2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50" dirty="0">
              <a:latin typeface="Arial"/>
              <a:cs typeface="Arial"/>
            </a:endParaRPr>
          </a:p>
          <a:p>
            <a:pPr marL="4183379" marR="69850">
              <a:lnSpc>
                <a:spcPct val="101400"/>
              </a:lnSpc>
              <a:spcBef>
                <a:spcPts val="5"/>
              </a:spcBef>
            </a:pPr>
            <a:r>
              <a:rPr sz="1950" spc="15" dirty="0">
                <a:latin typeface="Arial"/>
                <a:cs typeface="Arial"/>
              </a:rPr>
              <a:t>What </a:t>
            </a:r>
            <a:r>
              <a:rPr sz="1950" spc="10" dirty="0">
                <a:latin typeface="Arial"/>
                <a:cs typeface="Arial"/>
              </a:rPr>
              <a:t>is the </a:t>
            </a:r>
            <a:r>
              <a:rPr sz="1950" dirty="0">
                <a:latin typeface="Arial"/>
                <a:cs typeface="Arial"/>
              </a:rPr>
              <a:t>effect  </a:t>
            </a:r>
            <a:r>
              <a:rPr sz="1950" spc="10" dirty="0">
                <a:latin typeface="Arial"/>
                <a:cs typeface="Arial"/>
              </a:rPr>
              <a:t>arithmetically?</a:t>
            </a:r>
            <a:r>
              <a:rPr sz="1950" spc="-7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(No  </a:t>
            </a:r>
            <a:r>
              <a:rPr sz="1950" spc="5" dirty="0">
                <a:latin typeface="Arial"/>
                <a:cs typeface="Arial"/>
              </a:rPr>
              <a:t>fair </a:t>
            </a:r>
            <a:r>
              <a:rPr sz="1950" spc="10" dirty="0">
                <a:latin typeface="Arial"/>
                <a:cs typeface="Arial"/>
              </a:rPr>
              <a:t>looking</a:t>
            </a:r>
            <a:r>
              <a:rPr sz="1950" spc="-3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ahead)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Bitwise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left shift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(&lt;&lt;): 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fill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right with</a:t>
            </a:r>
            <a:r>
              <a:rPr sz="235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zeros</a:t>
            </a:r>
            <a:endParaRPr sz="235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40408" y="4065122"/>
            <a:ext cx="3623945" cy="1812289"/>
            <a:chOff x="4140408" y="4065122"/>
            <a:chExt cx="3623945" cy="1812289"/>
          </a:xfrm>
        </p:grpSpPr>
        <p:sp>
          <p:nvSpPr>
            <p:cNvPr id="12" name="object 12"/>
            <p:cNvSpPr/>
            <p:nvPr/>
          </p:nvSpPr>
          <p:spPr>
            <a:xfrm>
              <a:off x="4143894" y="4069080"/>
              <a:ext cx="3620192" cy="18080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45119" y="4069833"/>
              <a:ext cx="3467100" cy="1657985"/>
            </a:xfrm>
            <a:custGeom>
              <a:avLst/>
              <a:gdLst/>
              <a:ahLst/>
              <a:cxnLst/>
              <a:rect l="l" t="t" r="r" b="b"/>
              <a:pathLst>
                <a:path w="3467100" h="1657985">
                  <a:moveTo>
                    <a:pt x="2222162" y="1500515"/>
                  </a:moveTo>
                  <a:lnTo>
                    <a:pt x="1321939" y="1500515"/>
                  </a:lnTo>
                  <a:lnTo>
                    <a:pt x="1321004" y="1500845"/>
                  </a:lnTo>
                  <a:lnTo>
                    <a:pt x="1353119" y="1529077"/>
                  </a:lnTo>
                  <a:lnTo>
                    <a:pt x="1389035" y="1554857"/>
                  </a:lnTo>
                  <a:lnTo>
                    <a:pt x="1428385" y="1578044"/>
                  </a:lnTo>
                  <a:lnTo>
                    <a:pt x="1470831" y="1598521"/>
                  </a:lnTo>
                  <a:lnTo>
                    <a:pt x="1516032" y="1616170"/>
                  </a:lnTo>
                  <a:lnTo>
                    <a:pt x="1563651" y="1630873"/>
                  </a:lnTo>
                  <a:lnTo>
                    <a:pt x="1613349" y="1642513"/>
                  </a:lnTo>
                  <a:lnTo>
                    <a:pt x="1664785" y="1650973"/>
                  </a:lnTo>
                  <a:lnTo>
                    <a:pt x="1717622" y="1656135"/>
                  </a:lnTo>
                  <a:lnTo>
                    <a:pt x="1771520" y="1657882"/>
                  </a:lnTo>
                  <a:lnTo>
                    <a:pt x="1826051" y="1656096"/>
                  </a:lnTo>
                  <a:lnTo>
                    <a:pt x="1879281" y="1650837"/>
                  </a:lnTo>
                  <a:lnTo>
                    <a:pt x="1930898" y="1642257"/>
                  </a:lnTo>
                  <a:lnTo>
                    <a:pt x="1980592" y="1630504"/>
                  </a:lnTo>
                  <a:lnTo>
                    <a:pt x="2028054" y="1615729"/>
                  </a:lnTo>
                  <a:lnTo>
                    <a:pt x="2072972" y="1598082"/>
                  </a:lnTo>
                  <a:lnTo>
                    <a:pt x="2115037" y="1577711"/>
                  </a:lnTo>
                  <a:lnTo>
                    <a:pt x="2153938" y="1554768"/>
                  </a:lnTo>
                  <a:lnTo>
                    <a:pt x="2189364" y="1529402"/>
                  </a:lnTo>
                  <a:lnTo>
                    <a:pt x="2221006" y="1501764"/>
                  </a:lnTo>
                  <a:lnTo>
                    <a:pt x="2222162" y="1500515"/>
                  </a:lnTo>
                  <a:close/>
                </a:path>
                <a:path w="3467100" h="1657985">
                  <a:moveTo>
                    <a:pt x="2883103" y="1353357"/>
                  </a:moveTo>
                  <a:lnTo>
                    <a:pt x="467076" y="1353357"/>
                  </a:lnTo>
                  <a:lnTo>
                    <a:pt x="465179" y="1354868"/>
                  </a:lnTo>
                  <a:lnTo>
                    <a:pt x="494685" y="1385324"/>
                  </a:lnTo>
                  <a:lnTo>
                    <a:pt x="527897" y="1413647"/>
                  </a:lnTo>
                  <a:lnTo>
                    <a:pt x="564514" y="1439756"/>
                  </a:lnTo>
                  <a:lnTo>
                    <a:pt x="604269" y="1463550"/>
                  </a:lnTo>
                  <a:lnTo>
                    <a:pt x="646890" y="1484928"/>
                  </a:lnTo>
                  <a:lnTo>
                    <a:pt x="692108" y="1503786"/>
                  </a:lnTo>
                  <a:lnTo>
                    <a:pt x="739653" y="1520023"/>
                  </a:lnTo>
                  <a:lnTo>
                    <a:pt x="789256" y="1533537"/>
                  </a:lnTo>
                  <a:lnTo>
                    <a:pt x="840647" y="1544225"/>
                  </a:lnTo>
                  <a:lnTo>
                    <a:pt x="893556" y="1551986"/>
                  </a:lnTo>
                  <a:lnTo>
                    <a:pt x="947714" y="1556718"/>
                  </a:lnTo>
                  <a:lnTo>
                    <a:pt x="1002850" y="1558317"/>
                  </a:lnTo>
                  <a:lnTo>
                    <a:pt x="1058811" y="1556664"/>
                  </a:lnTo>
                  <a:lnTo>
                    <a:pt x="1114112" y="1551741"/>
                  </a:lnTo>
                  <a:lnTo>
                    <a:pt x="1168414" y="1543608"/>
                  </a:lnTo>
                  <a:lnTo>
                    <a:pt x="1221378" y="1532320"/>
                  </a:lnTo>
                  <a:lnTo>
                    <a:pt x="1272666" y="1517937"/>
                  </a:lnTo>
                  <a:lnTo>
                    <a:pt x="1321004" y="1500845"/>
                  </a:lnTo>
                  <a:lnTo>
                    <a:pt x="1321939" y="1500515"/>
                  </a:lnTo>
                  <a:lnTo>
                    <a:pt x="2222162" y="1500515"/>
                  </a:lnTo>
                  <a:lnTo>
                    <a:pt x="2248553" y="1472002"/>
                  </a:lnTo>
                  <a:lnTo>
                    <a:pt x="2271694" y="1440267"/>
                  </a:lnTo>
                  <a:lnTo>
                    <a:pt x="2290119" y="1406709"/>
                  </a:lnTo>
                  <a:lnTo>
                    <a:pt x="2785893" y="1406709"/>
                  </a:lnTo>
                  <a:lnTo>
                    <a:pt x="2800527" y="1400919"/>
                  </a:lnTo>
                  <a:lnTo>
                    <a:pt x="2843528" y="1379025"/>
                  </a:lnTo>
                  <a:lnTo>
                    <a:pt x="2882254" y="1354050"/>
                  </a:lnTo>
                  <a:lnTo>
                    <a:pt x="2883103" y="1353357"/>
                  </a:lnTo>
                  <a:close/>
                </a:path>
                <a:path w="3467100" h="1657985">
                  <a:moveTo>
                    <a:pt x="2785893" y="1406709"/>
                  </a:moveTo>
                  <a:lnTo>
                    <a:pt x="2290119" y="1406709"/>
                  </a:lnTo>
                  <a:lnTo>
                    <a:pt x="2290601" y="1408704"/>
                  </a:lnTo>
                  <a:lnTo>
                    <a:pt x="2336175" y="1424958"/>
                  </a:lnTo>
                  <a:lnTo>
                    <a:pt x="2383999" y="1437742"/>
                  </a:lnTo>
                  <a:lnTo>
                    <a:pt x="2433625" y="1446973"/>
                  </a:lnTo>
                  <a:lnTo>
                    <a:pt x="2484607" y="1452571"/>
                  </a:lnTo>
                  <a:lnTo>
                    <a:pt x="2536498" y="1454456"/>
                  </a:lnTo>
                  <a:lnTo>
                    <a:pt x="2594403" y="1452129"/>
                  </a:lnTo>
                  <a:lnTo>
                    <a:pt x="2650189" y="1445335"/>
                  </a:lnTo>
                  <a:lnTo>
                    <a:pt x="2703427" y="1434351"/>
                  </a:lnTo>
                  <a:lnTo>
                    <a:pt x="2753683" y="1419453"/>
                  </a:lnTo>
                  <a:lnTo>
                    <a:pt x="2785893" y="1406709"/>
                  </a:lnTo>
                  <a:close/>
                </a:path>
                <a:path w="3467100" h="1657985">
                  <a:moveTo>
                    <a:pt x="169410" y="973681"/>
                  </a:moveTo>
                  <a:lnTo>
                    <a:pt x="130412" y="1006464"/>
                  </a:lnTo>
                  <a:lnTo>
                    <a:pt x="100758" y="1044351"/>
                  </a:lnTo>
                  <a:lnTo>
                    <a:pt x="82480" y="1085131"/>
                  </a:lnTo>
                  <a:lnTo>
                    <a:pt x="76240" y="1127746"/>
                  </a:lnTo>
                  <a:lnTo>
                    <a:pt x="80863" y="1164607"/>
                  </a:lnTo>
                  <a:lnTo>
                    <a:pt x="115401" y="1232176"/>
                  </a:lnTo>
                  <a:lnTo>
                    <a:pt x="143877" y="1261949"/>
                  </a:lnTo>
                  <a:lnTo>
                    <a:pt x="178865" y="1288424"/>
                  </a:lnTo>
                  <a:lnTo>
                    <a:pt x="219645" y="1311133"/>
                  </a:lnTo>
                  <a:lnTo>
                    <a:pt x="265499" y="1329610"/>
                  </a:lnTo>
                  <a:lnTo>
                    <a:pt x="315707" y="1343387"/>
                  </a:lnTo>
                  <a:lnTo>
                    <a:pt x="369549" y="1351995"/>
                  </a:lnTo>
                  <a:lnTo>
                    <a:pt x="426307" y="1354969"/>
                  </a:lnTo>
                  <a:lnTo>
                    <a:pt x="436447" y="1354868"/>
                  </a:lnTo>
                  <a:lnTo>
                    <a:pt x="446632" y="1354566"/>
                  </a:lnTo>
                  <a:lnTo>
                    <a:pt x="456846" y="1354062"/>
                  </a:lnTo>
                  <a:lnTo>
                    <a:pt x="467076" y="1353357"/>
                  </a:lnTo>
                  <a:lnTo>
                    <a:pt x="2883103" y="1353357"/>
                  </a:lnTo>
                  <a:lnTo>
                    <a:pt x="2916274" y="1326270"/>
                  </a:lnTo>
                  <a:lnTo>
                    <a:pt x="2945157" y="1295962"/>
                  </a:lnTo>
                  <a:lnTo>
                    <a:pt x="2968471" y="1263404"/>
                  </a:lnTo>
                  <a:lnTo>
                    <a:pt x="2985785" y="1228872"/>
                  </a:lnTo>
                  <a:lnTo>
                    <a:pt x="3000687" y="1154997"/>
                  </a:lnTo>
                  <a:lnTo>
                    <a:pt x="2999883" y="1154230"/>
                  </a:lnTo>
                  <a:lnTo>
                    <a:pt x="3056154" y="1147016"/>
                  </a:lnTo>
                  <a:lnTo>
                    <a:pt x="3110037" y="1136209"/>
                  </a:lnTo>
                  <a:lnTo>
                    <a:pt x="3161248" y="1122021"/>
                  </a:lnTo>
                  <a:lnTo>
                    <a:pt x="3209500" y="1104668"/>
                  </a:lnTo>
                  <a:lnTo>
                    <a:pt x="3254509" y="1084361"/>
                  </a:lnTo>
                  <a:lnTo>
                    <a:pt x="3295991" y="1061315"/>
                  </a:lnTo>
                  <a:lnTo>
                    <a:pt x="3333659" y="1035744"/>
                  </a:lnTo>
                  <a:lnTo>
                    <a:pt x="3367230" y="1007860"/>
                  </a:lnTo>
                  <a:lnTo>
                    <a:pt x="3396418" y="977877"/>
                  </a:lnTo>
                  <a:lnTo>
                    <a:pt x="3398525" y="975139"/>
                  </a:lnTo>
                  <a:lnTo>
                    <a:pt x="172546" y="975139"/>
                  </a:lnTo>
                  <a:lnTo>
                    <a:pt x="169410" y="973681"/>
                  </a:lnTo>
                  <a:close/>
                </a:path>
                <a:path w="3467100" h="1657985">
                  <a:moveTo>
                    <a:pt x="3400533" y="972529"/>
                  </a:moveTo>
                  <a:lnTo>
                    <a:pt x="170780" y="972529"/>
                  </a:lnTo>
                  <a:lnTo>
                    <a:pt x="172546" y="975139"/>
                  </a:lnTo>
                  <a:lnTo>
                    <a:pt x="3398525" y="975139"/>
                  </a:lnTo>
                  <a:lnTo>
                    <a:pt x="3400533" y="972529"/>
                  </a:lnTo>
                  <a:close/>
                </a:path>
                <a:path w="3467100" h="1657985">
                  <a:moveTo>
                    <a:pt x="311809" y="551391"/>
                  </a:moveTo>
                  <a:lnTo>
                    <a:pt x="255416" y="558332"/>
                  </a:lnTo>
                  <a:lnTo>
                    <a:pt x="201767" y="571241"/>
                  </a:lnTo>
                  <a:lnTo>
                    <a:pt x="152802" y="589420"/>
                  </a:lnTo>
                  <a:lnTo>
                    <a:pt x="109283" y="612316"/>
                  </a:lnTo>
                  <a:lnTo>
                    <a:pt x="71970" y="639378"/>
                  </a:lnTo>
                  <a:lnTo>
                    <a:pt x="41624" y="670053"/>
                  </a:lnTo>
                  <a:lnTo>
                    <a:pt x="19007" y="703790"/>
                  </a:lnTo>
                  <a:lnTo>
                    <a:pt x="4878" y="740035"/>
                  </a:lnTo>
                  <a:lnTo>
                    <a:pt x="0" y="778238"/>
                  </a:lnTo>
                  <a:lnTo>
                    <a:pt x="5368" y="818102"/>
                  </a:lnTo>
                  <a:lnTo>
                    <a:pt x="21014" y="856188"/>
                  </a:lnTo>
                  <a:lnTo>
                    <a:pt x="46246" y="891715"/>
                  </a:lnTo>
                  <a:lnTo>
                    <a:pt x="80372" y="923902"/>
                  </a:lnTo>
                  <a:lnTo>
                    <a:pt x="122702" y="951971"/>
                  </a:lnTo>
                  <a:lnTo>
                    <a:pt x="169410" y="973681"/>
                  </a:lnTo>
                  <a:lnTo>
                    <a:pt x="170780" y="972529"/>
                  </a:lnTo>
                  <a:lnTo>
                    <a:pt x="3400533" y="972529"/>
                  </a:lnTo>
                  <a:lnTo>
                    <a:pt x="3440505" y="912469"/>
                  </a:lnTo>
                  <a:lnTo>
                    <a:pt x="3463641" y="841228"/>
                  </a:lnTo>
                  <a:lnTo>
                    <a:pt x="3466640" y="803954"/>
                  </a:lnTo>
                  <a:lnTo>
                    <a:pt x="3461934" y="757519"/>
                  </a:lnTo>
                  <a:lnTo>
                    <a:pt x="3448021" y="712178"/>
                  </a:lnTo>
                  <a:lnTo>
                    <a:pt x="3425209" y="668492"/>
                  </a:lnTo>
                  <a:lnTo>
                    <a:pt x="3393807" y="627020"/>
                  </a:lnTo>
                  <a:lnTo>
                    <a:pt x="3354123" y="588322"/>
                  </a:lnTo>
                  <a:lnTo>
                    <a:pt x="3353000" y="588170"/>
                  </a:lnTo>
                  <a:lnTo>
                    <a:pt x="3368033" y="561633"/>
                  </a:lnTo>
                  <a:lnTo>
                    <a:pt x="3371976" y="551705"/>
                  </a:lnTo>
                  <a:lnTo>
                    <a:pt x="311866" y="551705"/>
                  </a:lnTo>
                  <a:lnTo>
                    <a:pt x="311809" y="551391"/>
                  </a:lnTo>
                  <a:close/>
                </a:path>
                <a:path w="3467100" h="1657985">
                  <a:moveTo>
                    <a:pt x="3372158" y="551246"/>
                  </a:moveTo>
                  <a:lnTo>
                    <a:pt x="312988" y="551246"/>
                  </a:lnTo>
                  <a:lnTo>
                    <a:pt x="311866" y="551705"/>
                  </a:lnTo>
                  <a:lnTo>
                    <a:pt x="3371976" y="551705"/>
                  </a:lnTo>
                  <a:lnTo>
                    <a:pt x="3372158" y="551246"/>
                  </a:lnTo>
                  <a:close/>
                </a:path>
                <a:path w="3467100" h="1657985">
                  <a:moveTo>
                    <a:pt x="848923" y="151380"/>
                  </a:moveTo>
                  <a:lnTo>
                    <a:pt x="789867" y="153463"/>
                  </a:lnTo>
                  <a:lnTo>
                    <a:pt x="732655" y="159541"/>
                  </a:lnTo>
                  <a:lnTo>
                    <a:pt x="677619" y="169398"/>
                  </a:lnTo>
                  <a:lnTo>
                    <a:pt x="625089" y="182818"/>
                  </a:lnTo>
                  <a:lnTo>
                    <a:pt x="575395" y="199587"/>
                  </a:lnTo>
                  <a:lnTo>
                    <a:pt x="528866" y="219491"/>
                  </a:lnTo>
                  <a:lnTo>
                    <a:pt x="485834" y="242313"/>
                  </a:lnTo>
                  <a:lnTo>
                    <a:pt x="446627" y="267840"/>
                  </a:lnTo>
                  <a:lnTo>
                    <a:pt x="411578" y="295856"/>
                  </a:lnTo>
                  <a:lnTo>
                    <a:pt x="381014" y="326146"/>
                  </a:lnTo>
                  <a:lnTo>
                    <a:pt x="355267" y="358496"/>
                  </a:lnTo>
                  <a:lnTo>
                    <a:pt x="334668" y="392689"/>
                  </a:lnTo>
                  <a:lnTo>
                    <a:pt x="319545" y="428513"/>
                  </a:lnTo>
                  <a:lnTo>
                    <a:pt x="310229" y="465751"/>
                  </a:lnTo>
                  <a:lnTo>
                    <a:pt x="307050" y="504188"/>
                  </a:lnTo>
                  <a:lnTo>
                    <a:pt x="307283" y="516104"/>
                  </a:lnTo>
                  <a:lnTo>
                    <a:pt x="308194" y="528004"/>
                  </a:lnTo>
                  <a:lnTo>
                    <a:pt x="309736" y="539876"/>
                  </a:lnTo>
                  <a:lnTo>
                    <a:pt x="311809" y="551391"/>
                  </a:lnTo>
                  <a:lnTo>
                    <a:pt x="312988" y="551246"/>
                  </a:lnTo>
                  <a:lnTo>
                    <a:pt x="3372158" y="551246"/>
                  </a:lnTo>
                  <a:lnTo>
                    <a:pt x="3378882" y="534319"/>
                  </a:lnTo>
                  <a:lnTo>
                    <a:pt x="3385457" y="506429"/>
                  </a:lnTo>
                  <a:lnTo>
                    <a:pt x="3387669" y="478165"/>
                  </a:lnTo>
                  <a:lnTo>
                    <a:pt x="3383860" y="440924"/>
                  </a:lnTo>
                  <a:lnTo>
                    <a:pt x="3354698" y="370716"/>
                  </a:lnTo>
                  <a:lnTo>
                    <a:pt x="3330215" y="338491"/>
                  </a:lnTo>
                  <a:lnTo>
                    <a:pt x="3299711" y="308679"/>
                  </a:lnTo>
                  <a:lnTo>
                    <a:pt x="3263622" y="281652"/>
                  </a:lnTo>
                  <a:lnTo>
                    <a:pt x="3222382" y="257779"/>
                  </a:lnTo>
                  <a:lnTo>
                    <a:pt x="3176426" y="237432"/>
                  </a:lnTo>
                  <a:lnTo>
                    <a:pt x="3126191" y="220982"/>
                  </a:lnTo>
                  <a:lnTo>
                    <a:pt x="3072112" y="208799"/>
                  </a:lnTo>
                  <a:lnTo>
                    <a:pt x="3073557" y="208262"/>
                  </a:lnTo>
                  <a:lnTo>
                    <a:pt x="3070248" y="199817"/>
                  </a:lnTo>
                  <a:lnTo>
                    <a:pt x="1122909" y="199817"/>
                  </a:lnTo>
                  <a:lnTo>
                    <a:pt x="1080433" y="185221"/>
                  </a:lnTo>
                  <a:lnTo>
                    <a:pt x="1036205" y="173144"/>
                  </a:lnTo>
                  <a:lnTo>
                    <a:pt x="990852" y="163709"/>
                  </a:lnTo>
                  <a:lnTo>
                    <a:pt x="944282" y="156892"/>
                  </a:lnTo>
                  <a:lnTo>
                    <a:pt x="896884" y="152766"/>
                  </a:lnTo>
                  <a:lnTo>
                    <a:pt x="848923" y="151380"/>
                  </a:lnTo>
                  <a:close/>
                </a:path>
                <a:path w="3467100" h="1657985">
                  <a:moveTo>
                    <a:pt x="1502189" y="49897"/>
                  </a:moveTo>
                  <a:lnTo>
                    <a:pt x="1449991" y="51975"/>
                  </a:lnTo>
                  <a:lnTo>
                    <a:pt x="1399224" y="58085"/>
                  </a:lnTo>
                  <a:lnTo>
                    <a:pt x="1350367" y="68039"/>
                  </a:lnTo>
                  <a:lnTo>
                    <a:pt x="1303899" y="81649"/>
                  </a:lnTo>
                  <a:lnTo>
                    <a:pt x="1260301" y="98727"/>
                  </a:lnTo>
                  <a:lnTo>
                    <a:pt x="1220052" y="119087"/>
                  </a:lnTo>
                  <a:lnTo>
                    <a:pt x="1183632" y="142540"/>
                  </a:lnTo>
                  <a:lnTo>
                    <a:pt x="1151519" y="168898"/>
                  </a:lnTo>
                  <a:lnTo>
                    <a:pt x="1124193" y="197975"/>
                  </a:lnTo>
                  <a:lnTo>
                    <a:pt x="1122909" y="199817"/>
                  </a:lnTo>
                  <a:lnTo>
                    <a:pt x="3070248" y="199817"/>
                  </a:lnTo>
                  <a:lnTo>
                    <a:pt x="3059795" y="173144"/>
                  </a:lnTo>
                  <a:lnTo>
                    <a:pt x="3038946" y="140323"/>
                  </a:lnTo>
                  <a:lnTo>
                    <a:pt x="3029708" y="130115"/>
                  </a:lnTo>
                  <a:lnTo>
                    <a:pt x="1802498" y="130115"/>
                  </a:lnTo>
                  <a:lnTo>
                    <a:pt x="1760245" y="106315"/>
                  </a:lnTo>
                  <a:lnTo>
                    <a:pt x="1714011" y="86459"/>
                  </a:lnTo>
                  <a:lnTo>
                    <a:pt x="1664442" y="70719"/>
                  </a:lnTo>
                  <a:lnTo>
                    <a:pt x="1612184" y="59265"/>
                  </a:lnTo>
                  <a:lnTo>
                    <a:pt x="1557884" y="52267"/>
                  </a:lnTo>
                  <a:lnTo>
                    <a:pt x="1502189" y="49897"/>
                  </a:lnTo>
                  <a:close/>
                </a:path>
                <a:path w="3467100" h="1657985">
                  <a:moveTo>
                    <a:pt x="2114685" y="0"/>
                  </a:moveTo>
                  <a:lnTo>
                    <a:pt x="2058634" y="2938"/>
                  </a:lnTo>
                  <a:lnTo>
                    <a:pt x="2004851" y="11514"/>
                  </a:lnTo>
                  <a:lnTo>
                    <a:pt x="1954229" y="25367"/>
                  </a:lnTo>
                  <a:lnTo>
                    <a:pt x="1907662" y="44137"/>
                  </a:lnTo>
                  <a:lnTo>
                    <a:pt x="1866041" y="67465"/>
                  </a:lnTo>
                  <a:lnTo>
                    <a:pt x="1830261" y="94991"/>
                  </a:lnTo>
                  <a:lnTo>
                    <a:pt x="1801214" y="126354"/>
                  </a:lnTo>
                  <a:lnTo>
                    <a:pt x="1802498" y="130115"/>
                  </a:lnTo>
                  <a:lnTo>
                    <a:pt x="3029708" y="130115"/>
                  </a:lnTo>
                  <a:lnTo>
                    <a:pt x="3011618" y="110128"/>
                  </a:lnTo>
                  <a:lnTo>
                    <a:pt x="2986953" y="89891"/>
                  </a:lnTo>
                  <a:lnTo>
                    <a:pt x="2393166" y="89891"/>
                  </a:lnTo>
                  <a:lnTo>
                    <a:pt x="2392523" y="89507"/>
                  </a:lnTo>
                  <a:lnTo>
                    <a:pt x="2357167" y="63562"/>
                  </a:lnTo>
                  <a:lnTo>
                    <a:pt x="2315867" y="41407"/>
                  </a:lnTo>
                  <a:lnTo>
                    <a:pt x="2270117" y="23701"/>
                  </a:lnTo>
                  <a:lnTo>
                    <a:pt x="2220769" y="10715"/>
                  </a:lnTo>
                  <a:lnTo>
                    <a:pt x="2168674" y="2724"/>
                  </a:lnTo>
                  <a:lnTo>
                    <a:pt x="2114685" y="0"/>
                  </a:lnTo>
                  <a:close/>
                </a:path>
                <a:path w="3467100" h="1657985">
                  <a:moveTo>
                    <a:pt x="2689945" y="0"/>
                  </a:moveTo>
                  <a:lnTo>
                    <a:pt x="2633270" y="2690"/>
                  </a:lnTo>
                  <a:lnTo>
                    <a:pt x="2578379" y="10599"/>
                  </a:lnTo>
                  <a:lnTo>
                    <a:pt x="2526066" y="23480"/>
                  </a:lnTo>
                  <a:lnTo>
                    <a:pt x="2477123" y="41088"/>
                  </a:lnTo>
                  <a:lnTo>
                    <a:pt x="2432344" y="63179"/>
                  </a:lnTo>
                  <a:lnTo>
                    <a:pt x="2392584" y="89466"/>
                  </a:lnTo>
                  <a:lnTo>
                    <a:pt x="2393166" y="89891"/>
                  </a:lnTo>
                  <a:lnTo>
                    <a:pt x="2986953" y="89891"/>
                  </a:lnTo>
                  <a:lnTo>
                    <a:pt x="2978418" y="82889"/>
                  </a:lnTo>
                  <a:lnTo>
                    <a:pt x="2939954" y="58935"/>
                  </a:lnTo>
                  <a:lnTo>
                    <a:pt x="2896834" y="38598"/>
                  </a:lnTo>
                  <a:lnTo>
                    <a:pt x="2849665" y="22206"/>
                  </a:lnTo>
                  <a:lnTo>
                    <a:pt x="2799056" y="10089"/>
                  </a:lnTo>
                  <a:lnTo>
                    <a:pt x="2745613" y="2577"/>
                  </a:lnTo>
                  <a:lnTo>
                    <a:pt x="2689945" y="0"/>
                  </a:lnTo>
                  <a:close/>
                </a:path>
              </a:pathLst>
            </a:custGeom>
            <a:solidFill>
              <a:srgbClr val="FFC9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45119" y="4069833"/>
              <a:ext cx="3467100" cy="1657985"/>
            </a:xfrm>
            <a:custGeom>
              <a:avLst/>
              <a:gdLst/>
              <a:ahLst/>
              <a:cxnLst/>
              <a:rect l="l" t="t" r="r" b="b"/>
              <a:pathLst>
                <a:path w="3467100" h="1657985">
                  <a:moveTo>
                    <a:pt x="312989" y="551246"/>
                  </a:moveTo>
                  <a:lnTo>
                    <a:pt x="255417" y="558332"/>
                  </a:lnTo>
                  <a:lnTo>
                    <a:pt x="201767" y="571241"/>
                  </a:lnTo>
                  <a:lnTo>
                    <a:pt x="152803" y="589420"/>
                  </a:lnTo>
                  <a:lnTo>
                    <a:pt x="109283" y="612316"/>
                  </a:lnTo>
                  <a:lnTo>
                    <a:pt x="71970" y="639378"/>
                  </a:lnTo>
                  <a:lnTo>
                    <a:pt x="41624" y="670054"/>
                  </a:lnTo>
                  <a:lnTo>
                    <a:pt x="19007" y="703790"/>
                  </a:lnTo>
                  <a:lnTo>
                    <a:pt x="4878" y="740036"/>
                  </a:lnTo>
                  <a:lnTo>
                    <a:pt x="0" y="778238"/>
                  </a:lnTo>
                  <a:lnTo>
                    <a:pt x="5368" y="818102"/>
                  </a:lnTo>
                  <a:lnTo>
                    <a:pt x="21014" y="856188"/>
                  </a:lnTo>
                  <a:lnTo>
                    <a:pt x="46246" y="891715"/>
                  </a:lnTo>
                  <a:lnTo>
                    <a:pt x="80372" y="923903"/>
                  </a:lnTo>
                  <a:lnTo>
                    <a:pt x="122702" y="951971"/>
                  </a:lnTo>
                  <a:lnTo>
                    <a:pt x="172544" y="975138"/>
                  </a:lnTo>
                  <a:lnTo>
                    <a:pt x="130412" y="1006465"/>
                  </a:lnTo>
                  <a:lnTo>
                    <a:pt x="100758" y="1044351"/>
                  </a:lnTo>
                  <a:lnTo>
                    <a:pt x="82480" y="1085131"/>
                  </a:lnTo>
                  <a:lnTo>
                    <a:pt x="76241" y="1127746"/>
                  </a:lnTo>
                  <a:lnTo>
                    <a:pt x="94157" y="1199573"/>
                  </a:lnTo>
                  <a:lnTo>
                    <a:pt x="115401" y="1232176"/>
                  </a:lnTo>
                  <a:lnTo>
                    <a:pt x="143877" y="1261949"/>
                  </a:lnTo>
                  <a:lnTo>
                    <a:pt x="178865" y="1288424"/>
                  </a:lnTo>
                  <a:lnTo>
                    <a:pt x="219645" y="1311133"/>
                  </a:lnTo>
                  <a:lnTo>
                    <a:pt x="265499" y="1329610"/>
                  </a:lnTo>
                  <a:lnTo>
                    <a:pt x="315707" y="1343387"/>
                  </a:lnTo>
                  <a:lnTo>
                    <a:pt x="369550" y="1351995"/>
                  </a:lnTo>
                  <a:lnTo>
                    <a:pt x="426308" y="1354969"/>
                  </a:lnTo>
                  <a:lnTo>
                    <a:pt x="436447" y="1354868"/>
                  </a:lnTo>
                  <a:lnTo>
                    <a:pt x="446631" y="1354566"/>
                  </a:lnTo>
                  <a:lnTo>
                    <a:pt x="456846" y="1354062"/>
                  </a:lnTo>
                  <a:lnTo>
                    <a:pt x="467076" y="1353357"/>
                  </a:lnTo>
                  <a:lnTo>
                    <a:pt x="465149" y="1354892"/>
                  </a:lnTo>
                  <a:lnTo>
                    <a:pt x="494685" y="1385325"/>
                  </a:lnTo>
                  <a:lnTo>
                    <a:pt x="527896" y="1413647"/>
                  </a:lnTo>
                  <a:lnTo>
                    <a:pt x="564514" y="1439756"/>
                  </a:lnTo>
                  <a:lnTo>
                    <a:pt x="604268" y="1463551"/>
                  </a:lnTo>
                  <a:lnTo>
                    <a:pt x="646890" y="1484928"/>
                  </a:lnTo>
                  <a:lnTo>
                    <a:pt x="692108" y="1503786"/>
                  </a:lnTo>
                  <a:lnTo>
                    <a:pt x="739654" y="1520023"/>
                  </a:lnTo>
                  <a:lnTo>
                    <a:pt x="789257" y="1533537"/>
                  </a:lnTo>
                  <a:lnTo>
                    <a:pt x="840648" y="1544226"/>
                  </a:lnTo>
                  <a:lnTo>
                    <a:pt x="893557" y="1551987"/>
                  </a:lnTo>
                  <a:lnTo>
                    <a:pt x="947714" y="1556718"/>
                  </a:lnTo>
                  <a:lnTo>
                    <a:pt x="1002851" y="1558318"/>
                  </a:lnTo>
                  <a:lnTo>
                    <a:pt x="1058811" y="1556664"/>
                  </a:lnTo>
                  <a:lnTo>
                    <a:pt x="1114112" y="1551742"/>
                  </a:lnTo>
                  <a:lnTo>
                    <a:pt x="1168414" y="1543608"/>
                  </a:lnTo>
                  <a:lnTo>
                    <a:pt x="1221379" y="1532320"/>
                  </a:lnTo>
                  <a:lnTo>
                    <a:pt x="1272667" y="1517937"/>
                  </a:lnTo>
                  <a:lnTo>
                    <a:pt x="1321939" y="1500515"/>
                  </a:lnTo>
                  <a:lnTo>
                    <a:pt x="1353119" y="1529077"/>
                  </a:lnTo>
                  <a:lnTo>
                    <a:pt x="1389035" y="1554857"/>
                  </a:lnTo>
                  <a:lnTo>
                    <a:pt x="1428385" y="1578045"/>
                  </a:lnTo>
                  <a:lnTo>
                    <a:pt x="1470831" y="1598521"/>
                  </a:lnTo>
                  <a:lnTo>
                    <a:pt x="1516032" y="1616170"/>
                  </a:lnTo>
                  <a:lnTo>
                    <a:pt x="1563651" y="1630873"/>
                  </a:lnTo>
                  <a:lnTo>
                    <a:pt x="1613349" y="1642513"/>
                  </a:lnTo>
                  <a:lnTo>
                    <a:pt x="1664785" y="1650973"/>
                  </a:lnTo>
                  <a:lnTo>
                    <a:pt x="1717622" y="1656135"/>
                  </a:lnTo>
                  <a:lnTo>
                    <a:pt x="1771520" y="1657882"/>
                  </a:lnTo>
                  <a:lnTo>
                    <a:pt x="1826052" y="1656096"/>
                  </a:lnTo>
                  <a:lnTo>
                    <a:pt x="1879281" y="1650838"/>
                  </a:lnTo>
                  <a:lnTo>
                    <a:pt x="1930898" y="1642257"/>
                  </a:lnTo>
                  <a:lnTo>
                    <a:pt x="1980593" y="1630504"/>
                  </a:lnTo>
                  <a:lnTo>
                    <a:pt x="2028054" y="1615729"/>
                  </a:lnTo>
                  <a:lnTo>
                    <a:pt x="2072973" y="1598082"/>
                  </a:lnTo>
                  <a:lnTo>
                    <a:pt x="2115037" y="1577711"/>
                  </a:lnTo>
                  <a:lnTo>
                    <a:pt x="2153938" y="1554768"/>
                  </a:lnTo>
                  <a:lnTo>
                    <a:pt x="2189365" y="1529402"/>
                  </a:lnTo>
                  <a:lnTo>
                    <a:pt x="2221006" y="1501763"/>
                  </a:lnTo>
                  <a:lnTo>
                    <a:pt x="2248553" y="1472001"/>
                  </a:lnTo>
                  <a:lnTo>
                    <a:pt x="2271694" y="1440266"/>
                  </a:lnTo>
                  <a:lnTo>
                    <a:pt x="2290120" y="1406708"/>
                  </a:lnTo>
                  <a:lnTo>
                    <a:pt x="2290601" y="1408704"/>
                  </a:lnTo>
                  <a:lnTo>
                    <a:pt x="2336175" y="1424958"/>
                  </a:lnTo>
                  <a:lnTo>
                    <a:pt x="2383999" y="1437742"/>
                  </a:lnTo>
                  <a:lnTo>
                    <a:pt x="2433625" y="1446973"/>
                  </a:lnTo>
                  <a:lnTo>
                    <a:pt x="2484608" y="1452571"/>
                  </a:lnTo>
                  <a:lnTo>
                    <a:pt x="2536499" y="1454456"/>
                  </a:lnTo>
                  <a:lnTo>
                    <a:pt x="2594403" y="1452129"/>
                  </a:lnTo>
                  <a:lnTo>
                    <a:pt x="2650190" y="1445335"/>
                  </a:lnTo>
                  <a:lnTo>
                    <a:pt x="2703427" y="1434351"/>
                  </a:lnTo>
                  <a:lnTo>
                    <a:pt x="2753683" y="1419453"/>
                  </a:lnTo>
                  <a:lnTo>
                    <a:pt x="2800527" y="1400919"/>
                  </a:lnTo>
                  <a:lnTo>
                    <a:pt x="2843528" y="1379025"/>
                  </a:lnTo>
                  <a:lnTo>
                    <a:pt x="2882254" y="1354050"/>
                  </a:lnTo>
                  <a:lnTo>
                    <a:pt x="2916274" y="1326270"/>
                  </a:lnTo>
                  <a:lnTo>
                    <a:pt x="2945157" y="1295962"/>
                  </a:lnTo>
                  <a:lnTo>
                    <a:pt x="2968471" y="1263404"/>
                  </a:lnTo>
                  <a:lnTo>
                    <a:pt x="2985784" y="1228872"/>
                  </a:lnTo>
                  <a:lnTo>
                    <a:pt x="3000686" y="1154997"/>
                  </a:lnTo>
                  <a:lnTo>
                    <a:pt x="2999883" y="1154230"/>
                  </a:lnTo>
                  <a:lnTo>
                    <a:pt x="3056154" y="1147016"/>
                  </a:lnTo>
                  <a:lnTo>
                    <a:pt x="3110037" y="1136209"/>
                  </a:lnTo>
                  <a:lnTo>
                    <a:pt x="3161247" y="1122022"/>
                  </a:lnTo>
                  <a:lnTo>
                    <a:pt x="3209500" y="1104668"/>
                  </a:lnTo>
                  <a:lnTo>
                    <a:pt x="3254509" y="1084362"/>
                  </a:lnTo>
                  <a:lnTo>
                    <a:pt x="3295990" y="1061316"/>
                  </a:lnTo>
                  <a:lnTo>
                    <a:pt x="3333659" y="1035744"/>
                  </a:lnTo>
                  <a:lnTo>
                    <a:pt x="3367230" y="1007860"/>
                  </a:lnTo>
                  <a:lnTo>
                    <a:pt x="3396418" y="977878"/>
                  </a:lnTo>
                  <a:lnTo>
                    <a:pt x="3420938" y="946010"/>
                  </a:lnTo>
                  <a:lnTo>
                    <a:pt x="3440505" y="912470"/>
                  </a:lnTo>
                  <a:lnTo>
                    <a:pt x="3463641" y="841229"/>
                  </a:lnTo>
                  <a:lnTo>
                    <a:pt x="3466640" y="803954"/>
                  </a:lnTo>
                  <a:lnTo>
                    <a:pt x="3461934" y="757519"/>
                  </a:lnTo>
                  <a:lnTo>
                    <a:pt x="3448021" y="712178"/>
                  </a:lnTo>
                  <a:lnTo>
                    <a:pt x="3425209" y="668491"/>
                  </a:lnTo>
                  <a:lnTo>
                    <a:pt x="3393807" y="627020"/>
                  </a:lnTo>
                  <a:lnTo>
                    <a:pt x="3354123" y="588323"/>
                  </a:lnTo>
                  <a:lnTo>
                    <a:pt x="3353000" y="588169"/>
                  </a:lnTo>
                  <a:lnTo>
                    <a:pt x="3368032" y="561633"/>
                  </a:lnTo>
                  <a:lnTo>
                    <a:pt x="3378882" y="534319"/>
                  </a:lnTo>
                  <a:lnTo>
                    <a:pt x="3385457" y="506429"/>
                  </a:lnTo>
                  <a:lnTo>
                    <a:pt x="3387669" y="478166"/>
                  </a:lnTo>
                  <a:lnTo>
                    <a:pt x="3383861" y="440925"/>
                  </a:lnTo>
                  <a:lnTo>
                    <a:pt x="3354699" y="370717"/>
                  </a:lnTo>
                  <a:lnTo>
                    <a:pt x="3330215" y="338491"/>
                  </a:lnTo>
                  <a:lnTo>
                    <a:pt x="3299711" y="308679"/>
                  </a:lnTo>
                  <a:lnTo>
                    <a:pt x="3263622" y="281652"/>
                  </a:lnTo>
                  <a:lnTo>
                    <a:pt x="3222382" y="257779"/>
                  </a:lnTo>
                  <a:lnTo>
                    <a:pt x="3176426" y="237432"/>
                  </a:lnTo>
                  <a:lnTo>
                    <a:pt x="3126191" y="220982"/>
                  </a:lnTo>
                  <a:lnTo>
                    <a:pt x="3072112" y="208799"/>
                  </a:lnTo>
                  <a:lnTo>
                    <a:pt x="3073558" y="208262"/>
                  </a:lnTo>
                  <a:lnTo>
                    <a:pt x="3038947" y="140323"/>
                  </a:lnTo>
                  <a:lnTo>
                    <a:pt x="3011618" y="110128"/>
                  </a:lnTo>
                  <a:lnTo>
                    <a:pt x="2978418" y="82889"/>
                  </a:lnTo>
                  <a:lnTo>
                    <a:pt x="2939954" y="58936"/>
                  </a:lnTo>
                  <a:lnTo>
                    <a:pt x="2896834" y="38598"/>
                  </a:lnTo>
                  <a:lnTo>
                    <a:pt x="2849665" y="22206"/>
                  </a:lnTo>
                  <a:lnTo>
                    <a:pt x="2799056" y="10089"/>
                  </a:lnTo>
                  <a:lnTo>
                    <a:pt x="2745613" y="2577"/>
                  </a:lnTo>
                  <a:lnTo>
                    <a:pt x="2689945" y="0"/>
                  </a:lnTo>
                  <a:lnTo>
                    <a:pt x="2633270" y="2690"/>
                  </a:lnTo>
                  <a:lnTo>
                    <a:pt x="2578379" y="10599"/>
                  </a:lnTo>
                  <a:lnTo>
                    <a:pt x="2526066" y="23480"/>
                  </a:lnTo>
                  <a:lnTo>
                    <a:pt x="2477123" y="41089"/>
                  </a:lnTo>
                  <a:lnTo>
                    <a:pt x="2432344" y="63179"/>
                  </a:lnTo>
                  <a:lnTo>
                    <a:pt x="2392523" y="89507"/>
                  </a:lnTo>
                  <a:lnTo>
                    <a:pt x="2357167" y="63562"/>
                  </a:lnTo>
                  <a:lnTo>
                    <a:pt x="2315867" y="41407"/>
                  </a:lnTo>
                  <a:lnTo>
                    <a:pt x="2270117" y="23701"/>
                  </a:lnTo>
                  <a:lnTo>
                    <a:pt x="2220768" y="10715"/>
                  </a:lnTo>
                  <a:lnTo>
                    <a:pt x="2168674" y="2724"/>
                  </a:lnTo>
                  <a:lnTo>
                    <a:pt x="2114685" y="0"/>
                  </a:lnTo>
                  <a:lnTo>
                    <a:pt x="2058633" y="2938"/>
                  </a:lnTo>
                  <a:lnTo>
                    <a:pt x="2004850" y="11514"/>
                  </a:lnTo>
                  <a:lnTo>
                    <a:pt x="1954229" y="25367"/>
                  </a:lnTo>
                  <a:lnTo>
                    <a:pt x="1907662" y="44137"/>
                  </a:lnTo>
                  <a:lnTo>
                    <a:pt x="1866042" y="67465"/>
                  </a:lnTo>
                  <a:lnTo>
                    <a:pt x="1830262" y="94991"/>
                  </a:lnTo>
                  <a:lnTo>
                    <a:pt x="1801215" y="126354"/>
                  </a:lnTo>
                  <a:lnTo>
                    <a:pt x="1802498" y="130115"/>
                  </a:lnTo>
                  <a:lnTo>
                    <a:pt x="1760245" y="106315"/>
                  </a:lnTo>
                  <a:lnTo>
                    <a:pt x="1714011" y="86460"/>
                  </a:lnTo>
                  <a:lnTo>
                    <a:pt x="1664441" y="70719"/>
                  </a:lnTo>
                  <a:lnTo>
                    <a:pt x="1612184" y="59265"/>
                  </a:lnTo>
                  <a:lnTo>
                    <a:pt x="1557884" y="52268"/>
                  </a:lnTo>
                  <a:lnTo>
                    <a:pt x="1502189" y="49897"/>
                  </a:lnTo>
                  <a:lnTo>
                    <a:pt x="1449991" y="51975"/>
                  </a:lnTo>
                  <a:lnTo>
                    <a:pt x="1399224" y="58085"/>
                  </a:lnTo>
                  <a:lnTo>
                    <a:pt x="1350367" y="68039"/>
                  </a:lnTo>
                  <a:lnTo>
                    <a:pt x="1303899" y="81649"/>
                  </a:lnTo>
                  <a:lnTo>
                    <a:pt x="1260301" y="98728"/>
                  </a:lnTo>
                  <a:lnTo>
                    <a:pt x="1220052" y="119087"/>
                  </a:lnTo>
                  <a:lnTo>
                    <a:pt x="1183631" y="142540"/>
                  </a:lnTo>
                  <a:lnTo>
                    <a:pt x="1151519" y="168899"/>
                  </a:lnTo>
                  <a:lnTo>
                    <a:pt x="1124193" y="197976"/>
                  </a:lnTo>
                  <a:lnTo>
                    <a:pt x="1122910" y="199818"/>
                  </a:lnTo>
                  <a:lnTo>
                    <a:pt x="1080433" y="185221"/>
                  </a:lnTo>
                  <a:lnTo>
                    <a:pt x="1036325" y="173169"/>
                  </a:lnTo>
                  <a:lnTo>
                    <a:pt x="990852" y="163710"/>
                  </a:lnTo>
                  <a:lnTo>
                    <a:pt x="944283" y="156892"/>
                  </a:lnTo>
                  <a:lnTo>
                    <a:pt x="896884" y="152766"/>
                  </a:lnTo>
                  <a:lnTo>
                    <a:pt x="848924" y="151380"/>
                  </a:lnTo>
                  <a:lnTo>
                    <a:pt x="789867" y="153464"/>
                  </a:lnTo>
                  <a:lnTo>
                    <a:pt x="732656" y="159541"/>
                  </a:lnTo>
                  <a:lnTo>
                    <a:pt x="677620" y="169398"/>
                  </a:lnTo>
                  <a:lnTo>
                    <a:pt x="625090" y="182818"/>
                  </a:lnTo>
                  <a:lnTo>
                    <a:pt x="575395" y="199587"/>
                  </a:lnTo>
                  <a:lnTo>
                    <a:pt x="528866" y="219491"/>
                  </a:lnTo>
                  <a:lnTo>
                    <a:pt x="485834" y="242313"/>
                  </a:lnTo>
                  <a:lnTo>
                    <a:pt x="446628" y="267840"/>
                  </a:lnTo>
                  <a:lnTo>
                    <a:pt x="411578" y="295856"/>
                  </a:lnTo>
                  <a:lnTo>
                    <a:pt x="381014" y="326146"/>
                  </a:lnTo>
                  <a:lnTo>
                    <a:pt x="355267" y="358496"/>
                  </a:lnTo>
                  <a:lnTo>
                    <a:pt x="334667" y="392690"/>
                  </a:lnTo>
                  <a:lnTo>
                    <a:pt x="319544" y="428513"/>
                  </a:lnTo>
                  <a:lnTo>
                    <a:pt x="310229" y="465751"/>
                  </a:lnTo>
                  <a:lnTo>
                    <a:pt x="307050" y="504189"/>
                  </a:lnTo>
                  <a:lnTo>
                    <a:pt x="307284" y="516104"/>
                  </a:lnTo>
                  <a:lnTo>
                    <a:pt x="308194" y="528005"/>
                  </a:lnTo>
                  <a:lnTo>
                    <a:pt x="309736" y="539877"/>
                  </a:lnTo>
                  <a:lnTo>
                    <a:pt x="311866" y="551706"/>
                  </a:lnTo>
                  <a:lnTo>
                    <a:pt x="312989" y="551246"/>
                  </a:lnTo>
                  <a:close/>
                </a:path>
                <a:path w="3467100" h="1657985">
                  <a:moveTo>
                    <a:pt x="172544" y="975138"/>
                  </a:moveTo>
                  <a:lnTo>
                    <a:pt x="213918" y="988667"/>
                  </a:lnTo>
                  <a:lnTo>
                    <a:pt x="257474" y="998446"/>
                  </a:lnTo>
                  <a:lnTo>
                    <a:pt x="302624" y="1004382"/>
                  </a:lnTo>
                  <a:lnTo>
                    <a:pt x="348783" y="1006382"/>
                  </a:lnTo>
                  <a:lnTo>
                    <a:pt x="355549" y="1006350"/>
                  </a:lnTo>
                  <a:lnTo>
                    <a:pt x="362345" y="1006247"/>
                  </a:lnTo>
                  <a:lnTo>
                    <a:pt x="369141" y="1006058"/>
                  </a:lnTo>
                  <a:lnTo>
                    <a:pt x="375907" y="1005767"/>
                  </a:lnTo>
                </a:path>
                <a:path w="3467100" h="1657985">
                  <a:moveTo>
                    <a:pt x="467076" y="1353357"/>
                  </a:moveTo>
                  <a:lnTo>
                    <a:pt x="489818" y="1351143"/>
                  </a:lnTo>
                  <a:lnTo>
                    <a:pt x="512259" y="1347964"/>
                  </a:lnTo>
                  <a:lnTo>
                    <a:pt x="534338" y="1343836"/>
                  </a:lnTo>
                  <a:lnTo>
                    <a:pt x="555997" y="1338772"/>
                  </a:lnTo>
                </a:path>
                <a:path w="3467100" h="1657985">
                  <a:moveTo>
                    <a:pt x="1267366" y="1434037"/>
                  </a:moveTo>
                  <a:lnTo>
                    <a:pt x="1278677" y="1451402"/>
                  </a:lnTo>
                  <a:lnTo>
                    <a:pt x="1291402" y="1468350"/>
                  </a:lnTo>
                  <a:lnTo>
                    <a:pt x="1305512" y="1484838"/>
                  </a:lnTo>
                  <a:lnTo>
                    <a:pt x="1320976" y="1500821"/>
                  </a:lnTo>
                </a:path>
                <a:path w="3467100" h="1657985">
                  <a:moveTo>
                    <a:pt x="2290120" y="1406708"/>
                  </a:moveTo>
                  <a:lnTo>
                    <a:pt x="2297676" y="1388681"/>
                  </a:lnTo>
                  <a:lnTo>
                    <a:pt x="2303742" y="1370437"/>
                  </a:lnTo>
                  <a:lnTo>
                    <a:pt x="2308335" y="1352021"/>
                  </a:lnTo>
                  <a:lnTo>
                    <a:pt x="2311467" y="1333475"/>
                  </a:lnTo>
                </a:path>
                <a:path w="3467100" h="1657985">
                  <a:moveTo>
                    <a:pt x="3000686" y="1154997"/>
                  </a:moveTo>
                  <a:lnTo>
                    <a:pt x="3000686" y="1154154"/>
                  </a:lnTo>
                  <a:lnTo>
                    <a:pt x="3000848" y="1153386"/>
                  </a:lnTo>
                  <a:lnTo>
                    <a:pt x="3000848" y="1152542"/>
                  </a:lnTo>
                  <a:lnTo>
                    <a:pt x="2996177" y="1109783"/>
                  </a:lnTo>
                  <a:lnTo>
                    <a:pt x="2982505" y="1068503"/>
                  </a:lnTo>
                  <a:lnTo>
                    <a:pt x="2960337" y="1029225"/>
                  </a:lnTo>
                  <a:lnTo>
                    <a:pt x="2930184" y="992468"/>
                  </a:lnTo>
                  <a:lnTo>
                    <a:pt x="2892552" y="958756"/>
                  </a:lnTo>
                  <a:lnTo>
                    <a:pt x="2847948" y="928610"/>
                  </a:lnTo>
                  <a:lnTo>
                    <a:pt x="2796882" y="902551"/>
                  </a:lnTo>
                  <a:lnTo>
                    <a:pt x="2739861" y="881102"/>
                  </a:lnTo>
                </a:path>
                <a:path w="3467100" h="1657985">
                  <a:moveTo>
                    <a:pt x="3236792" y="690879"/>
                  </a:moveTo>
                  <a:lnTo>
                    <a:pt x="3272533" y="668613"/>
                  </a:lnTo>
                  <a:lnTo>
                    <a:pt x="3303985" y="643900"/>
                  </a:lnTo>
                  <a:lnTo>
                    <a:pt x="3330892" y="616999"/>
                  </a:lnTo>
                  <a:lnTo>
                    <a:pt x="3353000" y="588169"/>
                  </a:lnTo>
                </a:path>
                <a:path w="3467100" h="1657985">
                  <a:moveTo>
                    <a:pt x="3079655" y="256777"/>
                  </a:moveTo>
                  <a:lnTo>
                    <a:pt x="3079655" y="255549"/>
                  </a:lnTo>
                  <a:lnTo>
                    <a:pt x="3079817" y="254398"/>
                  </a:lnTo>
                  <a:lnTo>
                    <a:pt x="3079817" y="253169"/>
                  </a:lnTo>
                  <a:lnTo>
                    <a:pt x="3079425" y="241888"/>
                  </a:lnTo>
                  <a:lnTo>
                    <a:pt x="3078252" y="230629"/>
                  </a:lnTo>
                  <a:lnTo>
                    <a:pt x="3076296" y="219413"/>
                  </a:lnTo>
                  <a:lnTo>
                    <a:pt x="3073558" y="208262"/>
                  </a:lnTo>
                </a:path>
                <a:path w="3467100" h="1657985">
                  <a:moveTo>
                    <a:pt x="2392523" y="89507"/>
                  </a:moveTo>
                  <a:lnTo>
                    <a:pt x="2375141" y="103892"/>
                  </a:lnTo>
                  <a:lnTo>
                    <a:pt x="2359399" y="119033"/>
                  </a:lnTo>
                  <a:lnTo>
                    <a:pt x="2345372" y="134879"/>
                  </a:lnTo>
                  <a:lnTo>
                    <a:pt x="2333136" y="151380"/>
                  </a:lnTo>
                </a:path>
                <a:path w="3467100" h="1657985">
                  <a:moveTo>
                    <a:pt x="1801215" y="126354"/>
                  </a:moveTo>
                  <a:lnTo>
                    <a:pt x="1792096" y="139246"/>
                  </a:lnTo>
                  <a:lnTo>
                    <a:pt x="1784241" y="152454"/>
                  </a:lnTo>
                  <a:lnTo>
                    <a:pt x="1777650" y="165950"/>
                  </a:lnTo>
                  <a:lnTo>
                    <a:pt x="1772323" y="179705"/>
                  </a:lnTo>
                </a:path>
                <a:path w="3467100" h="1657985">
                  <a:moveTo>
                    <a:pt x="1227240" y="251557"/>
                  </a:moveTo>
                  <a:lnTo>
                    <a:pt x="1202993" y="237082"/>
                  </a:lnTo>
                  <a:lnTo>
                    <a:pt x="1177482" y="223615"/>
                  </a:lnTo>
                  <a:lnTo>
                    <a:pt x="1150768" y="211184"/>
                  </a:lnTo>
                  <a:lnTo>
                    <a:pt x="1122910" y="199818"/>
                  </a:lnTo>
                </a:path>
                <a:path w="3467100" h="1657985">
                  <a:moveTo>
                    <a:pt x="311866" y="551706"/>
                  </a:moveTo>
                  <a:lnTo>
                    <a:pt x="315176" y="565478"/>
                  </a:lnTo>
                  <a:lnTo>
                    <a:pt x="319329" y="579149"/>
                  </a:lnTo>
                  <a:lnTo>
                    <a:pt x="324324" y="592705"/>
                  </a:lnTo>
                  <a:lnTo>
                    <a:pt x="330163" y="606132"/>
                  </a:lnTo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00853" y="4352837"/>
            <a:ext cx="2106295" cy="930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95"/>
              </a:spcBef>
            </a:pPr>
            <a:r>
              <a:rPr sz="1950" spc="15" dirty="0">
                <a:latin typeface="Arial"/>
                <a:cs typeface="Arial"/>
              </a:rPr>
              <a:t>What </a:t>
            </a:r>
            <a:r>
              <a:rPr sz="1950" spc="10" dirty="0">
                <a:latin typeface="Arial"/>
                <a:cs typeface="Arial"/>
              </a:rPr>
              <a:t>is the </a:t>
            </a:r>
            <a:r>
              <a:rPr sz="1950" dirty="0">
                <a:latin typeface="Arial"/>
                <a:cs typeface="Arial"/>
              </a:rPr>
              <a:t>effect  </a:t>
            </a:r>
            <a:r>
              <a:rPr sz="1950" spc="10" dirty="0">
                <a:latin typeface="Arial"/>
                <a:cs typeface="Arial"/>
              </a:rPr>
              <a:t>arithmetically?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(No  </a:t>
            </a:r>
            <a:r>
              <a:rPr sz="1950" spc="5" dirty="0">
                <a:latin typeface="Arial"/>
                <a:cs typeface="Arial"/>
              </a:rPr>
              <a:t>fair </a:t>
            </a:r>
            <a:r>
              <a:rPr sz="1950" spc="10" dirty="0">
                <a:latin typeface="Arial"/>
                <a:cs typeface="Arial"/>
              </a:rPr>
              <a:t>looking</a:t>
            </a:r>
            <a:r>
              <a:rPr sz="1950" spc="-3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ahead)</a:t>
            </a:r>
            <a:endParaRPr sz="195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24</a:t>
            </a:fld>
            <a:endParaRPr spc="15" dirty="0"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048881" y="1870086"/>
          <a:ext cx="2111374" cy="15177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5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50" b="1" spc="15" dirty="0"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175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50" b="1" spc="10" dirty="0">
                          <a:latin typeface="Courier New"/>
                          <a:cs typeface="Courier New"/>
                        </a:rPr>
                        <a:t>&gt;&gt;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50" b="1" spc="15" dirty="0">
                          <a:latin typeface="Courier New"/>
                          <a:cs typeface="Courier New"/>
                        </a:rPr>
                        <a:t>=&gt;</a:t>
                      </a:r>
                      <a:r>
                        <a:rPr sz="1750" b="1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50" b="1" spc="15" dirty="0">
                          <a:latin typeface="Courier New"/>
                          <a:cs typeface="Courier New"/>
                        </a:rPr>
                        <a:t>5</a:t>
                      </a:r>
                      <a:endParaRPr sz="1750" dirty="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204">
                <a:tc>
                  <a:txBody>
                    <a:bodyPr/>
                    <a:lstStyle/>
                    <a:p>
                      <a:pPr marL="90170">
                        <a:lnSpc>
                          <a:spcPts val="2090"/>
                        </a:lnSpc>
                      </a:pPr>
                      <a:r>
                        <a:rPr sz="1750" b="1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1010</a:t>
                      </a:r>
                      <a:r>
                        <a:rPr sz="1725" b="1" spc="22" baseline="-21739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725" baseline="-21739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2090"/>
                        </a:lnSpc>
                      </a:pPr>
                      <a:r>
                        <a:rPr sz="175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0101</a:t>
                      </a:r>
                      <a:r>
                        <a:rPr sz="1725" b="1" baseline="-21739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725" baseline="-21739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52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50" b="1" spc="15" dirty="0"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175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50" b="1" spc="10" dirty="0">
                          <a:latin typeface="Courier New"/>
                          <a:cs typeface="Courier New"/>
                        </a:rPr>
                        <a:t>&gt;&gt;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50" b="1" spc="15" dirty="0">
                          <a:latin typeface="Courier New"/>
                          <a:cs typeface="Courier New"/>
                        </a:rPr>
                        <a:t>=&gt;</a:t>
                      </a:r>
                      <a:r>
                        <a:rPr sz="1750" b="1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50" b="1" spc="15" dirty="0">
                          <a:latin typeface="Courier New"/>
                          <a:cs typeface="Courier New"/>
                        </a:rPr>
                        <a:t>2</a:t>
                      </a:r>
                      <a:endParaRPr sz="1750" dirty="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874">
                <a:tc>
                  <a:txBody>
                    <a:bodyPr/>
                    <a:lstStyle/>
                    <a:p>
                      <a:pPr marL="90170">
                        <a:lnSpc>
                          <a:spcPts val="2090"/>
                        </a:lnSpc>
                      </a:pPr>
                      <a:r>
                        <a:rPr sz="1750" b="1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1010</a:t>
                      </a:r>
                      <a:r>
                        <a:rPr sz="1725" b="1" spc="22" baseline="-21739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725" baseline="-21739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2090"/>
                        </a:lnSpc>
                      </a:pPr>
                      <a:r>
                        <a:rPr sz="175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0010</a:t>
                      </a:r>
                      <a:r>
                        <a:rPr sz="1725" b="1" baseline="-21739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725" baseline="-21739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094805" y="4479275"/>
            <a:ext cx="186563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181100" algn="l"/>
              </a:tabLst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0101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	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1010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4805" y="5308331"/>
            <a:ext cx="186563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181100" algn="l"/>
              </a:tabLst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0011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	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1100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500" y="269875"/>
            <a:ext cx="6629400" cy="714500"/>
          </a:xfrm>
          <a:prstGeom prst="rect">
            <a:avLst/>
          </a:prstGeom>
        </p:spPr>
        <p:txBody>
          <a:bodyPr vert="horz" wrap="square" lIns="0" tIns="61985" rIns="0" bIns="0" rtlCol="0">
            <a:spAutoFit/>
          </a:bodyPr>
          <a:lstStyle/>
          <a:p>
            <a:pPr marL="7559" marR="3024" indent="247559">
              <a:lnSpc>
                <a:spcPts val="5714"/>
              </a:lnSpc>
              <a:spcBef>
                <a:spcPts val="487"/>
              </a:spcBef>
            </a:pPr>
            <a:r>
              <a:rPr spc="-3" dirty="0"/>
              <a:t>Shift Left </a:t>
            </a:r>
            <a:r>
              <a:rPr dirty="0"/>
              <a:t>as Mul</a:t>
            </a:r>
            <a:r>
              <a:rPr spc="-3" dirty="0"/>
              <a:t>t</a:t>
            </a:r>
            <a:r>
              <a:rPr dirty="0"/>
              <a:t>ipl</a:t>
            </a:r>
            <a:r>
              <a:rPr spc="-3" dirty="0"/>
              <a:t>i</a:t>
            </a:r>
            <a:r>
              <a:rPr dirty="0"/>
              <a:t>c</a:t>
            </a:r>
            <a:r>
              <a:rPr spc="-3" dirty="0"/>
              <a:t>at</a:t>
            </a:r>
            <a:r>
              <a:rPr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1200" y="1701730"/>
            <a:ext cx="4898765" cy="1683797"/>
          </a:xfrm>
          <a:prstGeom prst="rect">
            <a:avLst/>
          </a:prstGeom>
        </p:spPr>
        <p:txBody>
          <a:bodyPr vert="horz" wrap="square" lIns="0" tIns="7559" rIns="0" bIns="0" rtlCol="0">
            <a:spAutoFit/>
          </a:bodyPr>
          <a:lstStyle/>
          <a:p>
            <a:pPr marL="7559">
              <a:spcBef>
                <a:spcPts val="60"/>
              </a:spcBef>
              <a:buSzPct val="170238"/>
              <a:tabLst>
                <a:tab pos="347716" algn="l"/>
              </a:tabLst>
            </a:pPr>
            <a:r>
              <a:rPr sz="2500" spc="-3" dirty="0">
                <a:latin typeface="Gill Sans MT"/>
                <a:cs typeface="Gill Sans MT"/>
              </a:rPr>
              <a:t>Equivalent decimal</a:t>
            </a:r>
            <a:r>
              <a:rPr sz="2500" spc="3" dirty="0">
                <a:latin typeface="Gill Sans MT"/>
                <a:cs typeface="Gill Sans MT"/>
              </a:rPr>
              <a:t> </a:t>
            </a:r>
            <a:r>
              <a:rPr sz="2500" spc="-3" dirty="0">
                <a:latin typeface="Gill Sans MT"/>
                <a:cs typeface="Gill Sans MT"/>
              </a:rPr>
              <a:t>operation:</a:t>
            </a:r>
            <a:endParaRPr sz="2500" dirty="0">
              <a:latin typeface="Gill Sans MT"/>
              <a:cs typeface="Gill Sans MT"/>
            </a:endParaRPr>
          </a:p>
          <a:p>
            <a:pPr>
              <a:spcBef>
                <a:spcPts val="15"/>
              </a:spcBef>
            </a:pPr>
            <a:endParaRPr sz="5892" dirty="0">
              <a:latin typeface="Times New Roman"/>
              <a:cs typeface="Times New Roman"/>
            </a:endParaRPr>
          </a:p>
          <a:p>
            <a:pPr marL="2212909"/>
            <a:r>
              <a:rPr sz="2500" dirty="0">
                <a:latin typeface="Courier New"/>
                <a:cs typeface="Courier New"/>
              </a:rPr>
              <a:t>234</a:t>
            </a:r>
          </a:p>
        </p:txBody>
      </p:sp>
      <p:sp>
        <p:nvSpPr>
          <p:cNvPr id="5" name="object 19">
            <a:extLst>
              <a:ext uri="{FF2B5EF4-FFF2-40B4-BE49-F238E27FC236}">
                <a16:creationId xmlns:a16="http://schemas.microsoft.com/office/drawing/2014/main" id="{5491A39F-E0A7-4C68-A348-423A183AF6D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518762" y="6307274"/>
            <a:ext cx="25209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92200" y="1641475"/>
            <a:ext cx="4670165" cy="1853844"/>
          </a:xfrm>
          <a:prstGeom prst="rect">
            <a:avLst/>
          </a:prstGeom>
        </p:spPr>
        <p:txBody>
          <a:bodyPr vert="horz" wrap="square" lIns="0" tIns="7559" rIns="0" bIns="0" rtlCol="0">
            <a:spAutoFit/>
          </a:bodyPr>
          <a:lstStyle/>
          <a:p>
            <a:pPr marL="7559">
              <a:spcBef>
                <a:spcPts val="60"/>
              </a:spcBef>
              <a:buSzPct val="170238"/>
              <a:tabLst>
                <a:tab pos="347716" algn="l"/>
              </a:tabLst>
            </a:pPr>
            <a:r>
              <a:rPr sz="2500" spc="-3" dirty="0">
                <a:latin typeface="Gill Sans MT"/>
                <a:cs typeface="Gill Sans MT"/>
              </a:rPr>
              <a:t>Equivalent decimal</a:t>
            </a:r>
            <a:r>
              <a:rPr sz="2500" spc="3" dirty="0">
                <a:latin typeface="Gill Sans MT"/>
                <a:cs typeface="Gill Sans MT"/>
              </a:rPr>
              <a:t> </a:t>
            </a:r>
            <a:r>
              <a:rPr sz="2500" spc="-3" dirty="0">
                <a:latin typeface="Gill Sans MT"/>
                <a:cs typeface="Gill Sans MT"/>
              </a:rPr>
              <a:t>operation:</a:t>
            </a:r>
            <a:endParaRPr sz="2500" dirty="0">
              <a:latin typeface="Gill Sans MT"/>
              <a:cs typeface="Gill Sans MT"/>
            </a:endParaRPr>
          </a:p>
          <a:p>
            <a:pPr>
              <a:spcBef>
                <a:spcPts val="24"/>
              </a:spcBef>
            </a:pPr>
            <a:endParaRPr sz="4643" dirty="0">
              <a:latin typeface="Times New Roman"/>
              <a:cs typeface="Times New Roman"/>
            </a:endParaRPr>
          </a:p>
          <a:p>
            <a:pPr marL="1542422">
              <a:lnSpc>
                <a:spcPts val="2928"/>
              </a:lnSpc>
            </a:pPr>
            <a:r>
              <a:rPr sz="2500" spc="-3" dirty="0">
                <a:latin typeface="Courier New"/>
                <a:cs typeface="Courier New"/>
              </a:rPr>
              <a:t>234 &lt;&lt; </a:t>
            </a:r>
            <a:r>
              <a:rPr sz="2500" dirty="0">
                <a:latin typeface="Courier New"/>
                <a:cs typeface="Courier New"/>
              </a:rPr>
              <a:t>1</a:t>
            </a:r>
            <a:r>
              <a:rPr sz="2500" spc="-30" dirty="0">
                <a:latin typeface="Courier New"/>
                <a:cs typeface="Courier New"/>
              </a:rPr>
              <a:t> </a:t>
            </a:r>
            <a:r>
              <a:rPr sz="2500" dirty="0">
                <a:latin typeface="Courier New"/>
                <a:cs typeface="Courier New"/>
              </a:rPr>
              <a:t>=</a:t>
            </a:r>
          </a:p>
          <a:p>
            <a:pPr marL="1542422">
              <a:lnSpc>
                <a:spcPts val="2928"/>
              </a:lnSpc>
            </a:pPr>
            <a:r>
              <a:rPr sz="2500" dirty="0">
                <a:latin typeface="Courier New"/>
                <a:cs typeface="Courier New"/>
              </a:rPr>
              <a:t>2340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3E0B172-8EB6-4B77-A658-25DB308CBB12}"/>
              </a:ext>
            </a:extLst>
          </p:cNvPr>
          <p:cNvSpPr txBox="1">
            <a:spLocks/>
          </p:cNvSpPr>
          <p:nvPr/>
        </p:nvSpPr>
        <p:spPr>
          <a:xfrm>
            <a:off x="1206500" y="269875"/>
            <a:ext cx="6629400" cy="714500"/>
          </a:xfrm>
          <a:prstGeom prst="rect">
            <a:avLst/>
          </a:prstGeom>
        </p:spPr>
        <p:txBody>
          <a:bodyPr vert="horz" wrap="square" lIns="0" tIns="61985" rIns="0" bIns="0" rtlCol="0">
            <a:spAutoFit/>
          </a:bodyPr>
          <a:lstStyle>
            <a:lvl1pPr>
              <a:defRPr sz="3550" b="1" i="0">
                <a:solidFill>
                  <a:schemeClr val="hlink"/>
                </a:solidFill>
                <a:latin typeface="Arial"/>
                <a:ea typeface="+mj-ea"/>
                <a:cs typeface="Arial"/>
              </a:defRPr>
            </a:lvl1pPr>
          </a:lstStyle>
          <a:p>
            <a:pPr marL="7559" marR="3024" indent="247559">
              <a:lnSpc>
                <a:spcPts val="5714"/>
              </a:lnSpc>
              <a:spcBef>
                <a:spcPts val="487"/>
              </a:spcBef>
            </a:pPr>
            <a:r>
              <a:rPr lang="en-US" kern="0" spc="-3"/>
              <a:t>Shift Left </a:t>
            </a:r>
            <a:r>
              <a:rPr lang="en-US" kern="0"/>
              <a:t>as Mul</a:t>
            </a:r>
            <a:r>
              <a:rPr lang="en-US" kern="0" spc="-3"/>
              <a:t>t</a:t>
            </a:r>
            <a:r>
              <a:rPr lang="en-US" kern="0"/>
              <a:t>ipl</a:t>
            </a:r>
            <a:r>
              <a:rPr lang="en-US" kern="0" spc="-3"/>
              <a:t>i</a:t>
            </a:r>
            <a:r>
              <a:rPr lang="en-US" kern="0"/>
              <a:t>c</a:t>
            </a:r>
            <a:r>
              <a:rPr lang="en-US" kern="0" spc="-3"/>
              <a:t>at</a:t>
            </a:r>
            <a:r>
              <a:rPr lang="en-US" kern="0"/>
              <a:t>ion</a:t>
            </a:r>
            <a:endParaRPr lang="en-US" kern="0" dirty="0"/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34DA0F53-8993-496C-A4E4-570DA9C9163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518762" y="6307274"/>
            <a:ext cx="25209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1200" y="1565275"/>
            <a:ext cx="6934199" cy="3179335"/>
          </a:xfrm>
          <a:prstGeom prst="rect">
            <a:avLst/>
          </a:prstGeom>
        </p:spPr>
        <p:txBody>
          <a:bodyPr vert="horz" wrap="square" lIns="0" tIns="7559" rIns="0" bIns="0" rtlCol="0">
            <a:spAutoFit/>
          </a:bodyPr>
          <a:lstStyle/>
          <a:p>
            <a:pPr marL="7559">
              <a:spcBef>
                <a:spcPts val="60"/>
              </a:spcBef>
              <a:buSzPct val="170238"/>
              <a:tabLst>
                <a:tab pos="347716" algn="l"/>
              </a:tabLst>
            </a:pPr>
            <a:r>
              <a:rPr sz="2500" spc="-3" dirty="0">
                <a:latin typeface="Gill Sans MT"/>
                <a:cs typeface="Gill Sans MT"/>
              </a:rPr>
              <a:t>Equivalent decimal</a:t>
            </a:r>
            <a:r>
              <a:rPr sz="2500" spc="3" dirty="0">
                <a:latin typeface="Gill Sans MT"/>
                <a:cs typeface="Gill Sans MT"/>
              </a:rPr>
              <a:t> </a:t>
            </a:r>
            <a:r>
              <a:rPr sz="2500" spc="-3" dirty="0">
                <a:latin typeface="Gill Sans MT"/>
                <a:cs typeface="Gill Sans MT"/>
              </a:rPr>
              <a:t>operation:</a:t>
            </a:r>
            <a:endParaRPr sz="2500" dirty="0">
              <a:latin typeface="Gill Sans MT"/>
              <a:cs typeface="Gill Sans MT"/>
            </a:endParaRPr>
          </a:p>
          <a:p>
            <a:pPr>
              <a:spcBef>
                <a:spcPts val="24"/>
              </a:spcBef>
            </a:pPr>
            <a:endParaRPr sz="4643" dirty="0">
              <a:latin typeface="Times New Roman"/>
              <a:cs typeface="Times New Roman"/>
            </a:endParaRPr>
          </a:p>
          <a:p>
            <a:pPr marL="1542422">
              <a:lnSpc>
                <a:spcPts val="2928"/>
              </a:lnSpc>
            </a:pPr>
            <a:r>
              <a:rPr sz="2500" spc="-3" dirty="0">
                <a:latin typeface="Courier New"/>
                <a:cs typeface="Courier New"/>
              </a:rPr>
              <a:t>234 &lt;&lt; </a:t>
            </a:r>
            <a:r>
              <a:rPr sz="2500" dirty="0">
                <a:latin typeface="Courier New"/>
                <a:cs typeface="Courier New"/>
              </a:rPr>
              <a:t>1</a:t>
            </a:r>
            <a:r>
              <a:rPr sz="2500" spc="-30" dirty="0">
                <a:latin typeface="Courier New"/>
                <a:cs typeface="Courier New"/>
              </a:rPr>
              <a:t> </a:t>
            </a:r>
            <a:r>
              <a:rPr sz="2500" dirty="0">
                <a:latin typeface="Courier New"/>
                <a:cs typeface="Courier New"/>
              </a:rPr>
              <a:t>=</a:t>
            </a:r>
          </a:p>
          <a:p>
            <a:pPr marL="1542422">
              <a:lnSpc>
                <a:spcPts val="2928"/>
              </a:lnSpc>
            </a:pPr>
            <a:r>
              <a:rPr sz="2500" dirty="0">
                <a:latin typeface="Courier New"/>
                <a:cs typeface="Courier New"/>
              </a:rPr>
              <a:t>2340</a:t>
            </a:r>
          </a:p>
          <a:p>
            <a:pPr>
              <a:spcBef>
                <a:spcPts val="3"/>
              </a:spcBef>
            </a:pPr>
            <a:endParaRPr sz="3780" dirty="0">
              <a:latin typeface="Times New Roman"/>
              <a:cs typeface="Times New Roman"/>
            </a:endParaRPr>
          </a:p>
          <a:p>
            <a:pPr marL="1542044">
              <a:lnSpc>
                <a:spcPts val="2928"/>
              </a:lnSpc>
            </a:pPr>
            <a:r>
              <a:rPr sz="2500" spc="-3" dirty="0">
                <a:latin typeface="Courier New"/>
                <a:cs typeface="Courier New"/>
              </a:rPr>
              <a:t>234 &lt;&lt; </a:t>
            </a:r>
            <a:r>
              <a:rPr sz="2500" dirty="0">
                <a:latin typeface="Courier New"/>
                <a:cs typeface="Courier New"/>
              </a:rPr>
              <a:t>2</a:t>
            </a:r>
            <a:r>
              <a:rPr sz="2500" spc="-30" dirty="0">
                <a:latin typeface="Courier New"/>
                <a:cs typeface="Courier New"/>
              </a:rPr>
              <a:t> </a:t>
            </a:r>
            <a:r>
              <a:rPr sz="2500" dirty="0">
                <a:latin typeface="Courier New"/>
                <a:cs typeface="Courier New"/>
              </a:rPr>
              <a:t>=</a:t>
            </a:r>
          </a:p>
          <a:p>
            <a:pPr marL="1542044">
              <a:lnSpc>
                <a:spcPts val="2928"/>
              </a:lnSpc>
            </a:pPr>
            <a:r>
              <a:rPr sz="2500" dirty="0">
                <a:latin typeface="Courier New"/>
                <a:cs typeface="Courier New"/>
              </a:rPr>
              <a:t>23400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72ED6FE-A95C-4BAE-BF31-4B738D3468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500" y="269875"/>
            <a:ext cx="6629400" cy="714500"/>
          </a:xfrm>
          <a:prstGeom prst="rect">
            <a:avLst/>
          </a:prstGeom>
        </p:spPr>
        <p:txBody>
          <a:bodyPr vert="horz" wrap="square" lIns="0" tIns="61985" rIns="0" bIns="0" rtlCol="0">
            <a:spAutoFit/>
          </a:bodyPr>
          <a:lstStyle/>
          <a:p>
            <a:pPr marL="7559" marR="3024" indent="247559">
              <a:lnSpc>
                <a:spcPts val="5714"/>
              </a:lnSpc>
              <a:spcBef>
                <a:spcPts val="487"/>
              </a:spcBef>
            </a:pPr>
            <a:r>
              <a:rPr spc="-3" dirty="0"/>
              <a:t>Shift Left </a:t>
            </a:r>
            <a:r>
              <a:rPr dirty="0"/>
              <a:t>as Mul</a:t>
            </a:r>
            <a:r>
              <a:rPr spc="-3" dirty="0"/>
              <a:t>t</a:t>
            </a:r>
            <a:r>
              <a:rPr dirty="0"/>
              <a:t>ipl</a:t>
            </a:r>
            <a:r>
              <a:rPr spc="-3" dirty="0"/>
              <a:t>i</a:t>
            </a:r>
            <a:r>
              <a:rPr dirty="0"/>
              <a:t>c</a:t>
            </a:r>
            <a:r>
              <a:rPr spc="-3" dirty="0"/>
              <a:t>at</a:t>
            </a:r>
            <a:r>
              <a:rPr dirty="0"/>
              <a:t>ion</a:t>
            </a: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E28B3ABA-2C7A-48A4-8753-4CA1C991431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518762" y="6307274"/>
            <a:ext cx="25209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27</a:t>
            </a:fld>
            <a:endParaRPr spc="1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0335" y="453551"/>
            <a:ext cx="3482140" cy="553936"/>
          </a:xfrm>
          <a:prstGeom prst="rect">
            <a:avLst/>
          </a:prstGeom>
        </p:spPr>
        <p:txBody>
          <a:bodyPr vert="horz" wrap="square" lIns="0" tIns="7559" rIns="0" bIns="0" rtlCol="0">
            <a:spAutoFit/>
          </a:bodyPr>
          <a:lstStyle/>
          <a:p>
            <a:pPr marL="7559">
              <a:spcBef>
                <a:spcPts val="60"/>
              </a:spcBef>
            </a:pPr>
            <a:r>
              <a:rPr spc="-3" dirty="0"/>
              <a:t>Multiplication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600" y="1398450"/>
            <a:ext cx="8036162" cy="3704158"/>
          </a:xfrm>
          <a:prstGeom prst="rect">
            <a:avLst/>
          </a:prstGeom>
        </p:spPr>
        <p:txBody>
          <a:bodyPr vert="horz" wrap="square" lIns="0" tIns="7559" rIns="0" bIns="0" rtlCol="0">
            <a:spAutoFit/>
          </a:bodyPr>
          <a:lstStyle/>
          <a:p>
            <a:pPr marL="385511" indent="-340157">
              <a:lnSpc>
                <a:spcPts val="2928"/>
              </a:lnSpc>
              <a:spcBef>
                <a:spcPts val="60"/>
              </a:spcBef>
              <a:buSzPct val="170238"/>
              <a:buChar char="•"/>
              <a:tabLst>
                <a:tab pos="385511" algn="l"/>
              </a:tabLst>
            </a:pPr>
            <a:r>
              <a:rPr sz="2500" dirty="0">
                <a:latin typeface="Gill Sans MT"/>
                <a:cs typeface="Gill Sans MT"/>
              </a:rPr>
              <a:t>Shifting </a:t>
            </a:r>
            <a:r>
              <a:rPr sz="2500" spc="-3" dirty="0">
                <a:latin typeface="Gill Sans MT"/>
                <a:cs typeface="Gill Sans MT"/>
              </a:rPr>
              <a:t>left </a:t>
            </a:r>
            <a:r>
              <a:rPr sz="2500" dirty="0">
                <a:latin typeface="Courier New"/>
                <a:cs typeface="Courier New"/>
              </a:rPr>
              <a:t>N</a:t>
            </a:r>
            <a:r>
              <a:rPr sz="2500" spc="-821" dirty="0">
                <a:latin typeface="Courier New"/>
                <a:cs typeface="Courier New"/>
              </a:rPr>
              <a:t> </a:t>
            </a:r>
            <a:r>
              <a:rPr sz="2500" spc="-3" dirty="0">
                <a:latin typeface="Gill Sans MT"/>
                <a:cs typeface="Gill Sans MT"/>
              </a:rPr>
              <a:t>positions multiplies </a:t>
            </a:r>
            <a:r>
              <a:rPr sz="2500" spc="-15" dirty="0">
                <a:latin typeface="Gill Sans MT"/>
                <a:cs typeface="Gill Sans MT"/>
              </a:rPr>
              <a:t>by</a:t>
            </a:r>
            <a:endParaRPr sz="2500" dirty="0">
              <a:latin typeface="Gill Sans MT"/>
              <a:cs typeface="Gill Sans MT"/>
            </a:endParaRPr>
          </a:p>
          <a:p>
            <a:pPr marL="385511">
              <a:lnSpc>
                <a:spcPts val="2928"/>
              </a:lnSpc>
            </a:pPr>
            <a:r>
              <a:rPr sz="2500" spc="-3" dirty="0">
                <a:latin typeface="Courier New"/>
                <a:cs typeface="Courier New"/>
              </a:rPr>
              <a:t>(base)</a:t>
            </a:r>
            <a:r>
              <a:rPr sz="2500" spc="-4" baseline="22817" dirty="0">
                <a:latin typeface="Courier New"/>
                <a:cs typeface="Courier New"/>
              </a:rPr>
              <a:t>N</a:t>
            </a:r>
            <a:endParaRPr sz="2500" baseline="22817" dirty="0">
              <a:latin typeface="Courier New"/>
              <a:cs typeface="Courier New"/>
            </a:endParaRPr>
          </a:p>
          <a:p>
            <a:pPr marL="385511" marR="439936" indent="-340157">
              <a:lnSpc>
                <a:spcPts val="2916"/>
              </a:lnSpc>
              <a:spcBef>
                <a:spcPts val="1690"/>
              </a:spcBef>
              <a:buSzPct val="170238"/>
              <a:buChar char="•"/>
              <a:tabLst>
                <a:tab pos="385511" algn="l"/>
                <a:tab pos="2236342" algn="l"/>
                <a:tab pos="2872435" algn="l"/>
                <a:tab pos="3399300" algn="l"/>
              </a:tabLst>
            </a:pPr>
            <a:r>
              <a:rPr sz="2500" spc="-3" dirty="0">
                <a:latin typeface="Gill Sans MT"/>
                <a:cs typeface="Gill Sans MT"/>
              </a:rPr>
              <a:t>Multiplying</a:t>
            </a:r>
            <a:r>
              <a:rPr sz="2500" spc="3" dirty="0">
                <a:latin typeface="Gill Sans MT"/>
                <a:cs typeface="Gill Sans MT"/>
              </a:rPr>
              <a:t> </a:t>
            </a:r>
            <a:r>
              <a:rPr sz="2500" spc="-15" dirty="0">
                <a:latin typeface="Gill Sans MT"/>
                <a:cs typeface="Gill Sans MT"/>
              </a:rPr>
              <a:t>by	</a:t>
            </a:r>
            <a:r>
              <a:rPr sz="2500" dirty="0">
                <a:latin typeface="Gill Sans MT"/>
                <a:cs typeface="Gill Sans MT"/>
              </a:rPr>
              <a:t>2</a:t>
            </a:r>
            <a:r>
              <a:rPr sz="2500" spc="-3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or	4</a:t>
            </a:r>
            <a:r>
              <a:rPr sz="2500" spc="-3" dirty="0">
                <a:latin typeface="Gill Sans MT"/>
                <a:cs typeface="Gill Sans MT"/>
              </a:rPr>
              <a:t> is	</a:t>
            </a:r>
            <a:r>
              <a:rPr sz="2500" dirty="0">
                <a:latin typeface="Gill Sans MT"/>
                <a:cs typeface="Gill Sans MT"/>
              </a:rPr>
              <a:t>often</a:t>
            </a:r>
            <a:r>
              <a:rPr sz="2500" spc="-45" dirty="0">
                <a:latin typeface="Gill Sans MT"/>
                <a:cs typeface="Gill Sans MT"/>
              </a:rPr>
              <a:t> </a:t>
            </a:r>
            <a:r>
              <a:rPr sz="2500" spc="6" dirty="0">
                <a:latin typeface="Gill Sans MT"/>
                <a:cs typeface="Gill Sans MT"/>
              </a:rPr>
              <a:t>necessary </a:t>
            </a:r>
            <a:r>
              <a:rPr sz="2500" spc="-3" dirty="0">
                <a:latin typeface="Gill Sans MT"/>
                <a:cs typeface="Gill Sans MT"/>
              </a:rPr>
              <a:t>(shift left</a:t>
            </a:r>
            <a:r>
              <a:rPr sz="2500" spc="9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1</a:t>
            </a:r>
            <a:r>
              <a:rPr sz="2500" spc="3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or</a:t>
            </a:r>
            <a:r>
              <a:rPr lang="en-US" sz="2500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2 </a:t>
            </a:r>
            <a:r>
              <a:rPr sz="2500" spc="-3" dirty="0">
                <a:latin typeface="Gill Sans MT"/>
                <a:cs typeface="Gill Sans MT"/>
              </a:rPr>
              <a:t>positions,</a:t>
            </a:r>
            <a:r>
              <a:rPr sz="2500" spc="-268" dirty="0">
                <a:latin typeface="Gill Sans MT"/>
                <a:cs typeface="Gill Sans MT"/>
              </a:rPr>
              <a:t> </a:t>
            </a:r>
            <a:r>
              <a:rPr sz="2500" spc="-12" dirty="0">
                <a:latin typeface="Gill Sans MT"/>
                <a:cs typeface="Gill Sans MT"/>
              </a:rPr>
              <a:t>respectively)</a:t>
            </a:r>
            <a:endParaRPr sz="2500" dirty="0">
              <a:latin typeface="Gill Sans MT"/>
              <a:cs typeface="Gill Sans MT"/>
            </a:endParaRPr>
          </a:p>
          <a:p>
            <a:pPr marL="385511" marR="18142" indent="-340157">
              <a:lnSpc>
                <a:spcPts val="2916"/>
              </a:lnSpc>
              <a:spcBef>
                <a:spcPts val="1428"/>
              </a:spcBef>
              <a:buSzPct val="170238"/>
              <a:buChar char="•"/>
              <a:tabLst>
                <a:tab pos="385511" algn="l"/>
                <a:tab pos="1454359" algn="l"/>
                <a:tab pos="1761634" algn="l"/>
              </a:tabLst>
            </a:pPr>
            <a:r>
              <a:rPr sz="2500" spc="-3" dirty="0">
                <a:latin typeface="Gill Sans MT"/>
                <a:cs typeface="Gill Sans MT"/>
              </a:rPr>
              <a:t>Often</a:t>
            </a:r>
            <a:r>
              <a:rPr sz="2500" spc="3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a	</a:t>
            </a:r>
            <a:r>
              <a:rPr sz="2500" spc="-3" dirty="0">
                <a:latin typeface="Gill Sans MT"/>
                <a:cs typeface="Gill Sans MT"/>
              </a:rPr>
              <a:t>whooole lot faster than telling the</a:t>
            </a:r>
            <a:r>
              <a:rPr lang="en-US" sz="2500" spc="-3" dirty="0">
                <a:latin typeface="Gill Sans MT"/>
                <a:cs typeface="Gill Sans MT"/>
              </a:rPr>
              <a:t> </a:t>
            </a:r>
            <a:r>
              <a:rPr sz="2500" spc="-9" dirty="0">
                <a:latin typeface="Gill Sans MT"/>
                <a:cs typeface="Gill Sans MT"/>
              </a:rPr>
              <a:t>processor	</a:t>
            </a:r>
            <a:r>
              <a:rPr sz="2500" dirty="0">
                <a:latin typeface="Gill Sans MT"/>
                <a:cs typeface="Gill Sans MT"/>
              </a:rPr>
              <a:t>to</a:t>
            </a:r>
            <a:r>
              <a:rPr sz="2500" spc="-6" dirty="0">
                <a:latin typeface="Gill Sans MT"/>
                <a:cs typeface="Gill Sans MT"/>
              </a:rPr>
              <a:t> </a:t>
            </a:r>
            <a:r>
              <a:rPr sz="2500" spc="-9" dirty="0">
                <a:latin typeface="Gill Sans MT"/>
                <a:cs typeface="Gill Sans MT"/>
              </a:rPr>
              <a:t>multiply</a:t>
            </a:r>
            <a:endParaRPr sz="2500" dirty="0">
              <a:latin typeface="Gill Sans MT"/>
              <a:cs typeface="Gill Sans MT"/>
            </a:endParaRPr>
          </a:p>
          <a:p>
            <a:pPr marL="1980468">
              <a:lnSpc>
                <a:spcPts val="2928"/>
              </a:lnSpc>
              <a:spcBef>
                <a:spcPts val="2536"/>
              </a:spcBef>
            </a:pPr>
            <a:r>
              <a:rPr sz="2500" spc="-3" dirty="0">
                <a:latin typeface="Courier New"/>
                <a:cs typeface="Courier New"/>
              </a:rPr>
              <a:t>234 &lt;&lt; </a:t>
            </a:r>
            <a:r>
              <a:rPr sz="2500" dirty="0">
                <a:latin typeface="Courier New"/>
                <a:cs typeface="Courier New"/>
              </a:rPr>
              <a:t>2</a:t>
            </a:r>
            <a:r>
              <a:rPr sz="2500" spc="-18" dirty="0">
                <a:latin typeface="Courier New"/>
                <a:cs typeface="Courier New"/>
              </a:rPr>
              <a:t> </a:t>
            </a:r>
            <a:r>
              <a:rPr sz="2500" dirty="0">
                <a:latin typeface="Courier New"/>
                <a:cs typeface="Courier New"/>
              </a:rPr>
              <a:t>=</a:t>
            </a:r>
          </a:p>
          <a:p>
            <a:pPr marL="1980468">
              <a:lnSpc>
                <a:spcPts val="2928"/>
              </a:lnSpc>
            </a:pPr>
            <a:r>
              <a:rPr sz="2500" dirty="0">
                <a:latin typeface="Courier New"/>
                <a:cs typeface="Courier New"/>
              </a:rPr>
              <a:t>23400</a:t>
            </a:r>
          </a:p>
        </p:txBody>
      </p:sp>
      <p:sp>
        <p:nvSpPr>
          <p:cNvPr id="5" name="object 19">
            <a:extLst>
              <a:ext uri="{FF2B5EF4-FFF2-40B4-BE49-F238E27FC236}">
                <a16:creationId xmlns:a16="http://schemas.microsoft.com/office/drawing/2014/main" id="{72781468-D95F-453F-A792-A877D253583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518762" y="6307274"/>
            <a:ext cx="25209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28</a:t>
            </a:fld>
            <a:endParaRPr spc="1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3801" y="346075"/>
            <a:ext cx="5029200" cy="553936"/>
          </a:xfrm>
          <a:prstGeom prst="rect">
            <a:avLst/>
          </a:prstGeom>
        </p:spPr>
        <p:txBody>
          <a:bodyPr vert="horz" wrap="square" lIns="0" tIns="7559" rIns="0" bIns="0" rtlCol="0">
            <a:spAutoFit/>
          </a:bodyPr>
          <a:lstStyle/>
          <a:p>
            <a:pPr marL="7559">
              <a:spcBef>
                <a:spcPts val="60"/>
              </a:spcBef>
            </a:pPr>
            <a:r>
              <a:rPr spc="-3" dirty="0"/>
              <a:t>Shift </a:t>
            </a:r>
            <a:r>
              <a:rPr dirty="0"/>
              <a:t>Right</a:t>
            </a:r>
            <a:r>
              <a:rPr lang="en-US" dirty="0"/>
              <a:t> as Division</a:t>
            </a:r>
            <a:endParaRPr spc="-125" dirty="0"/>
          </a:p>
        </p:txBody>
      </p:sp>
      <p:sp>
        <p:nvSpPr>
          <p:cNvPr id="3" name="object 3"/>
          <p:cNvSpPr txBox="1"/>
          <p:nvPr/>
        </p:nvSpPr>
        <p:spPr>
          <a:xfrm>
            <a:off x="787399" y="1565275"/>
            <a:ext cx="7983457" cy="952335"/>
          </a:xfrm>
          <a:prstGeom prst="rect">
            <a:avLst/>
          </a:prstGeom>
        </p:spPr>
        <p:txBody>
          <a:bodyPr vert="horz" wrap="square" lIns="0" tIns="28725" rIns="0" bIns="0" rtlCol="0">
            <a:spAutoFit/>
          </a:bodyPr>
          <a:lstStyle/>
          <a:p>
            <a:pPr marL="22677" marR="87685">
              <a:lnSpc>
                <a:spcPts val="2916"/>
              </a:lnSpc>
              <a:spcBef>
                <a:spcPts val="226"/>
              </a:spcBef>
              <a:buSzPct val="170238"/>
              <a:tabLst>
                <a:tab pos="362834" algn="l"/>
              </a:tabLst>
            </a:pPr>
            <a:r>
              <a:rPr sz="2500" spc="-3" dirty="0">
                <a:latin typeface="Gill Sans MT"/>
                <a:cs typeface="Gill Sans MT"/>
              </a:rPr>
              <a:t>Question: </a:t>
            </a:r>
            <a:r>
              <a:rPr sz="2500" dirty="0">
                <a:latin typeface="Gill Sans MT"/>
                <a:cs typeface="Gill Sans MT"/>
              </a:rPr>
              <a:t>If shifting </a:t>
            </a:r>
            <a:r>
              <a:rPr sz="2500" spc="-3" dirty="0">
                <a:latin typeface="Gill Sans MT"/>
                <a:cs typeface="Gill Sans MT"/>
              </a:rPr>
              <a:t>left multiplies,</a:t>
            </a:r>
            <a:r>
              <a:rPr sz="2500" spc="-530" dirty="0">
                <a:latin typeface="Gill Sans MT"/>
                <a:cs typeface="Gill Sans MT"/>
              </a:rPr>
              <a:t> </a:t>
            </a:r>
            <a:r>
              <a:rPr lang="en-US" sz="2500" spc="-530" dirty="0">
                <a:latin typeface="Gill Sans MT"/>
                <a:cs typeface="Gill Sans MT"/>
              </a:rPr>
              <a:t> </a:t>
            </a:r>
            <a:r>
              <a:rPr sz="2500" spc="-3" dirty="0">
                <a:latin typeface="Gill Sans MT"/>
                <a:cs typeface="Gill Sans MT"/>
              </a:rPr>
              <a:t>what</a:t>
            </a:r>
            <a:r>
              <a:rPr lang="en-US" sz="2500" spc="-3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does shift right</a:t>
            </a:r>
            <a:r>
              <a:rPr sz="2500" spc="-15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do?</a:t>
            </a:r>
          </a:p>
          <a:p>
            <a:pPr marL="551810" marR="18142" lvl="1">
              <a:lnSpc>
                <a:spcPts val="2916"/>
              </a:lnSpc>
              <a:spcBef>
                <a:spcPts val="1428"/>
              </a:spcBef>
              <a:buSzPct val="170238"/>
              <a:tabLst>
                <a:tab pos="891967" algn="l"/>
                <a:tab pos="3524402" algn="l"/>
                <a:tab pos="4449629" algn="l"/>
              </a:tabLst>
            </a:pPr>
            <a:r>
              <a:rPr sz="2500" spc="3" dirty="0">
                <a:latin typeface="Gill Sans MT"/>
                <a:cs typeface="Gill Sans MT"/>
              </a:rPr>
              <a:t>Answer: </a:t>
            </a:r>
            <a:r>
              <a:rPr sz="2500" spc="-3" dirty="0">
                <a:latin typeface="Gill Sans MT"/>
                <a:cs typeface="Gill Sans MT"/>
              </a:rPr>
              <a:t>divides</a:t>
            </a:r>
            <a:r>
              <a:rPr sz="2500" spc="-250" dirty="0">
                <a:latin typeface="Gill Sans MT"/>
                <a:cs typeface="Gill Sans MT"/>
              </a:rPr>
              <a:t> </a:t>
            </a:r>
            <a:r>
              <a:rPr sz="2500" spc="-3" dirty="0">
                <a:latin typeface="Gill Sans MT"/>
                <a:cs typeface="Gill Sans MT"/>
              </a:rPr>
              <a:t>in</a:t>
            </a:r>
            <a:r>
              <a:rPr sz="2500" spc="3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a</a:t>
            </a:r>
            <a:r>
              <a:rPr lang="en-US" sz="2500" dirty="0">
                <a:latin typeface="Gill Sans MT"/>
                <a:cs typeface="Gill Sans MT"/>
              </a:rPr>
              <a:t> </a:t>
            </a:r>
            <a:r>
              <a:rPr sz="2500" spc="-3" dirty="0">
                <a:latin typeface="Gill Sans MT"/>
                <a:cs typeface="Gill Sans MT"/>
              </a:rPr>
              <a:t>similar</a:t>
            </a:r>
            <a:r>
              <a:rPr lang="en-US" sz="2500" spc="-3" dirty="0">
                <a:latin typeface="Gill Sans MT"/>
                <a:cs typeface="Gill Sans MT"/>
              </a:rPr>
              <a:t> </a:t>
            </a:r>
            <a:r>
              <a:rPr sz="2500" spc="-77" dirty="0">
                <a:latin typeface="Gill Sans MT"/>
                <a:cs typeface="Gill Sans MT"/>
              </a:rPr>
              <a:t>way,</a:t>
            </a:r>
            <a:r>
              <a:rPr sz="2500" spc="-310" dirty="0">
                <a:latin typeface="Gill Sans MT"/>
                <a:cs typeface="Gill Sans MT"/>
              </a:rPr>
              <a:t> </a:t>
            </a:r>
            <a:r>
              <a:rPr lang="en-US" sz="2500" spc="-310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but</a:t>
            </a:r>
            <a:r>
              <a:rPr lang="en-US" sz="2500" dirty="0">
                <a:latin typeface="Gill Sans MT"/>
                <a:cs typeface="Gill Sans MT"/>
              </a:rPr>
              <a:t> </a:t>
            </a:r>
            <a:r>
              <a:rPr sz="2500" spc="-3" dirty="0">
                <a:latin typeface="Gill Sans MT"/>
                <a:cs typeface="Gill Sans MT"/>
              </a:rPr>
              <a:t>truncates</a:t>
            </a:r>
            <a:r>
              <a:rPr lang="en-US" sz="2500" spc="-3" dirty="0">
                <a:latin typeface="Gill Sans MT"/>
                <a:cs typeface="Gill Sans MT"/>
              </a:rPr>
              <a:t> </a:t>
            </a:r>
            <a:r>
              <a:rPr sz="2500" spc="-9" dirty="0">
                <a:latin typeface="Gill Sans MT"/>
                <a:cs typeface="Gill Sans MT"/>
              </a:rPr>
              <a:t>result</a:t>
            </a:r>
            <a:endParaRPr sz="2500" dirty="0">
              <a:latin typeface="Gill Sans MT"/>
              <a:cs typeface="Gill Sans MT"/>
            </a:endParaRPr>
          </a:p>
        </p:txBody>
      </p:sp>
      <p:sp>
        <p:nvSpPr>
          <p:cNvPr id="5" name="object 19">
            <a:extLst>
              <a:ext uri="{FF2B5EF4-FFF2-40B4-BE49-F238E27FC236}">
                <a16:creationId xmlns:a16="http://schemas.microsoft.com/office/drawing/2014/main" id="{9F033B79-10F7-4A36-8C19-17CBACF3627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518762" y="6307274"/>
            <a:ext cx="25209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29</a:t>
            </a:fld>
            <a:endParaRPr spc="1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168338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3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29954" y="1605214"/>
            <a:ext cx="6527800" cy="1581395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2350" b="1" spc="10" dirty="0">
                <a:solidFill>
                  <a:srgbClr val="800000"/>
                </a:solidFill>
                <a:latin typeface="Arial"/>
                <a:cs typeface="Arial"/>
              </a:rPr>
              <a:t>Number</a:t>
            </a:r>
            <a:r>
              <a:rPr sz="2350" b="1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800000"/>
                </a:solidFill>
                <a:latin typeface="Arial"/>
                <a:cs typeface="Arial"/>
              </a:rPr>
              <a:t>Systems</a:t>
            </a:r>
            <a:endParaRPr sz="2350" dirty="0">
              <a:latin typeface="Arial"/>
              <a:cs typeface="Arial"/>
            </a:endParaRPr>
          </a:p>
          <a:p>
            <a:pPr marL="12700" marR="958850">
              <a:lnSpc>
                <a:spcPct val="150800"/>
              </a:lnSpc>
            </a:pP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Finite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unsigned</a:t>
            </a:r>
            <a:r>
              <a:rPr sz="235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integers 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Finite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signed</a:t>
            </a:r>
            <a:r>
              <a:rPr sz="235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integers</a:t>
            </a:r>
            <a:endParaRPr lang="en-US" sz="2350" spc="1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696" y="346075"/>
            <a:ext cx="5051008" cy="553936"/>
          </a:xfrm>
          <a:prstGeom prst="rect">
            <a:avLst/>
          </a:prstGeom>
        </p:spPr>
        <p:txBody>
          <a:bodyPr vert="horz" wrap="square" lIns="0" tIns="7559" rIns="0" bIns="0" rtlCol="0">
            <a:spAutoFit/>
          </a:bodyPr>
          <a:lstStyle/>
          <a:p>
            <a:pPr marL="7559">
              <a:spcBef>
                <a:spcPts val="60"/>
              </a:spcBef>
            </a:pPr>
            <a:r>
              <a:rPr lang="en-US" spc="-3" dirty="0"/>
              <a:t>Shift </a:t>
            </a:r>
            <a:r>
              <a:rPr lang="en-US" dirty="0"/>
              <a:t>Right as Division</a:t>
            </a:r>
            <a:endParaRPr spc="-125" dirty="0"/>
          </a:p>
        </p:txBody>
      </p:sp>
      <p:sp>
        <p:nvSpPr>
          <p:cNvPr id="3" name="object 3"/>
          <p:cNvSpPr txBox="1"/>
          <p:nvPr/>
        </p:nvSpPr>
        <p:spPr>
          <a:xfrm>
            <a:off x="711200" y="2486973"/>
            <a:ext cx="7807562" cy="1606360"/>
          </a:xfrm>
          <a:prstGeom prst="rect">
            <a:avLst/>
          </a:prstGeom>
        </p:spPr>
        <p:txBody>
          <a:bodyPr vert="horz" wrap="square" lIns="0" tIns="28725" rIns="0" bIns="0" rtlCol="0">
            <a:spAutoFit/>
          </a:bodyPr>
          <a:lstStyle/>
          <a:p>
            <a:pPr marL="30236" marR="95244">
              <a:lnSpc>
                <a:spcPts val="2916"/>
              </a:lnSpc>
              <a:spcBef>
                <a:spcPts val="226"/>
              </a:spcBef>
              <a:buSzPct val="170238"/>
              <a:tabLst>
                <a:tab pos="370393" algn="l"/>
              </a:tabLst>
            </a:pPr>
            <a:r>
              <a:rPr sz="2500" spc="-3" dirty="0">
                <a:latin typeface="Gill Sans MT"/>
                <a:cs typeface="Gill Sans MT"/>
              </a:rPr>
              <a:t>Question: </a:t>
            </a:r>
            <a:r>
              <a:rPr sz="2500" dirty="0">
                <a:latin typeface="Gill Sans MT"/>
                <a:cs typeface="Gill Sans MT"/>
              </a:rPr>
              <a:t>If shifting </a:t>
            </a:r>
            <a:r>
              <a:rPr sz="2500" spc="-3" dirty="0">
                <a:latin typeface="Gill Sans MT"/>
                <a:cs typeface="Gill Sans MT"/>
              </a:rPr>
              <a:t>left multiplies,</a:t>
            </a:r>
            <a:r>
              <a:rPr sz="2500" spc="-530" dirty="0">
                <a:latin typeface="Gill Sans MT"/>
                <a:cs typeface="Gill Sans MT"/>
              </a:rPr>
              <a:t> </a:t>
            </a:r>
            <a:r>
              <a:rPr lang="en-US" sz="2500" spc="-530" dirty="0">
                <a:latin typeface="Gill Sans MT"/>
                <a:cs typeface="Gill Sans MT"/>
              </a:rPr>
              <a:t> </a:t>
            </a:r>
            <a:r>
              <a:rPr sz="2500" spc="-3" dirty="0">
                <a:latin typeface="Gill Sans MT"/>
                <a:cs typeface="Gill Sans MT"/>
              </a:rPr>
              <a:t>what</a:t>
            </a:r>
            <a:r>
              <a:rPr lang="en-US" sz="2500" spc="-3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does shift right</a:t>
            </a:r>
            <a:r>
              <a:rPr sz="2500" spc="-15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do?</a:t>
            </a:r>
          </a:p>
          <a:p>
            <a:pPr marL="559369" marR="25701" lvl="1">
              <a:lnSpc>
                <a:spcPts val="2916"/>
              </a:lnSpc>
              <a:spcBef>
                <a:spcPts val="1428"/>
              </a:spcBef>
              <a:buSzPct val="170238"/>
              <a:tabLst>
                <a:tab pos="899526" algn="l"/>
                <a:tab pos="3531961" algn="l"/>
                <a:tab pos="4457188" algn="l"/>
              </a:tabLst>
            </a:pPr>
            <a:r>
              <a:rPr sz="2500" spc="3" dirty="0">
                <a:latin typeface="Gill Sans MT"/>
                <a:cs typeface="Gill Sans MT"/>
              </a:rPr>
              <a:t>Answer: </a:t>
            </a:r>
            <a:r>
              <a:rPr sz="2500" spc="-3" dirty="0">
                <a:latin typeface="Gill Sans MT"/>
                <a:cs typeface="Gill Sans MT"/>
              </a:rPr>
              <a:t>divides</a:t>
            </a:r>
            <a:r>
              <a:rPr sz="2500" spc="-250" dirty="0">
                <a:latin typeface="Gill Sans MT"/>
                <a:cs typeface="Gill Sans MT"/>
              </a:rPr>
              <a:t> </a:t>
            </a:r>
            <a:r>
              <a:rPr sz="2500" spc="-3" dirty="0">
                <a:latin typeface="Gill Sans MT"/>
                <a:cs typeface="Gill Sans MT"/>
              </a:rPr>
              <a:t>in</a:t>
            </a:r>
            <a:r>
              <a:rPr sz="2500" spc="3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a</a:t>
            </a:r>
            <a:r>
              <a:rPr lang="en-US" sz="2500" dirty="0">
                <a:latin typeface="Gill Sans MT"/>
                <a:cs typeface="Gill Sans MT"/>
              </a:rPr>
              <a:t> </a:t>
            </a:r>
            <a:r>
              <a:rPr sz="2500" spc="-3" dirty="0">
                <a:latin typeface="Gill Sans MT"/>
                <a:cs typeface="Gill Sans MT"/>
              </a:rPr>
              <a:t>similar</a:t>
            </a:r>
            <a:r>
              <a:rPr lang="en-US" sz="2500" spc="-3" dirty="0">
                <a:latin typeface="Gill Sans MT"/>
                <a:cs typeface="Gill Sans MT"/>
              </a:rPr>
              <a:t> </a:t>
            </a:r>
            <a:r>
              <a:rPr sz="2500" spc="-77" dirty="0">
                <a:latin typeface="Gill Sans MT"/>
                <a:cs typeface="Gill Sans MT"/>
              </a:rPr>
              <a:t>way,</a:t>
            </a:r>
            <a:r>
              <a:rPr sz="2500" spc="-310" dirty="0">
                <a:latin typeface="Gill Sans MT"/>
                <a:cs typeface="Gill Sans MT"/>
              </a:rPr>
              <a:t> </a:t>
            </a:r>
            <a:r>
              <a:rPr lang="en-US" sz="2500" spc="-310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but </a:t>
            </a:r>
            <a:r>
              <a:rPr sz="2500" spc="-3" dirty="0">
                <a:latin typeface="Gill Sans MT"/>
                <a:cs typeface="Gill Sans MT"/>
              </a:rPr>
              <a:t>truncates</a:t>
            </a:r>
            <a:r>
              <a:rPr sz="2500" spc="-6" dirty="0">
                <a:latin typeface="Gill Sans MT"/>
                <a:cs typeface="Gill Sans MT"/>
              </a:rPr>
              <a:t> </a:t>
            </a:r>
            <a:r>
              <a:rPr sz="2500" spc="-9" dirty="0">
                <a:latin typeface="Gill Sans MT"/>
                <a:cs typeface="Gill Sans MT"/>
              </a:rPr>
              <a:t>result</a:t>
            </a:r>
            <a:endParaRPr sz="2500" dirty="0">
              <a:latin typeface="Gill Sans MT"/>
              <a:cs typeface="Gill Sans MT"/>
            </a:endParaRPr>
          </a:p>
          <a:p>
            <a:pPr marL="342802" algn="ctr">
              <a:spcBef>
                <a:spcPts val="2124"/>
              </a:spcBef>
            </a:pPr>
            <a:r>
              <a:rPr sz="2500" dirty="0">
                <a:latin typeface="Courier New"/>
                <a:cs typeface="Courier New"/>
              </a:rPr>
              <a:t>234</a:t>
            </a:r>
          </a:p>
        </p:txBody>
      </p:sp>
      <p:sp>
        <p:nvSpPr>
          <p:cNvPr id="5" name="object 19">
            <a:extLst>
              <a:ext uri="{FF2B5EF4-FFF2-40B4-BE49-F238E27FC236}">
                <a16:creationId xmlns:a16="http://schemas.microsoft.com/office/drawing/2014/main" id="{60D6F1CA-E17A-4293-84DA-D62163BB795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518762" y="6307274"/>
            <a:ext cx="25209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30</a:t>
            </a:fld>
            <a:endParaRPr spc="1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9996" y="412583"/>
            <a:ext cx="4822408" cy="553936"/>
          </a:xfrm>
          <a:prstGeom prst="rect">
            <a:avLst/>
          </a:prstGeom>
        </p:spPr>
        <p:txBody>
          <a:bodyPr vert="horz" wrap="square" lIns="0" tIns="7559" rIns="0" bIns="0" rtlCol="0">
            <a:spAutoFit/>
          </a:bodyPr>
          <a:lstStyle/>
          <a:p>
            <a:pPr marL="7559">
              <a:spcBef>
                <a:spcPts val="60"/>
              </a:spcBef>
            </a:pPr>
            <a:r>
              <a:rPr lang="en-US" spc="-3" dirty="0"/>
              <a:t>Shift </a:t>
            </a:r>
            <a:r>
              <a:rPr lang="en-US" dirty="0"/>
              <a:t>Right as Division</a:t>
            </a:r>
            <a:endParaRPr spc="-125" dirty="0"/>
          </a:p>
        </p:txBody>
      </p:sp>
      <p:sp>
        <p:nvSpPr>
          <p:cNvPr id="3" name="object 3"/>
          <p:cNvSpPr txBox="1"/>
          <p:nvPr/>
        </p:nvSpPr>
        <p:spPr>
          <a:xfrm>
            <a:off x="787400" y="2486973"/>
            <a:ext cx="7731362" cy="1503768"/>
          </a:xfrm>
          <a:prstGeom prst="rect">
            <a:avLst/>
          </a:prstGeom>
        </p:spPr>
        <p:txBody>
          <a:bodyPr vert="horz" wrap="square" lIns="0" tIns="28725" rIns="0" bIns="0" rtlCol="0">
            <a:spAutoFit/>
          </a:bodyPr>
          <a:lstStyle/>
          <a:p>
            <a:pPr marL="15118" marR="80126">
              <a:lnSpc>
                <a:spcPts val="2916"/>
              </a:lnSpc>
              <a:spcBef>
                <a:spcPts val="226"/>
              </a:spcBef>
              <a:buSzPct val="170238"/>
              <a:tabLst>
                <a:tab pos="355275" algn="l"/>
              </a:tabLst>
            </a:pPr>
            <a:r>
              <a:rPr sz="2500" spc="-3" dirty="0">
                <a:latin typeface="Gill Sans MT"/>
                <a:cs typeface="Gill Sans MT"/>
              </a:rPr>
              <a:t>Question: </a:t>
            </a:r>
            <a:r>
              <a:rPr sz="2500" dirty="0">
                <a:latin typeface="Gill Sans MT"/>
                <a:cs typeface="Gill Sans MT"/>
              </a:rPr>
              <a:t>If shifting </a:t>
            </a:r>
            <a:r>
              <a:rPr sz="2500" spc="-3" dirty="0">
                <a:latin typeface="Gill Sans MT"/>
                <a:cs typeface="Gill Sans MT"/>
              </a:rPr>
              <a:t>left multiplies,</a:t>
            </a:r>
            <a:r>
              <a:rPr sz="2500" spc="-530" dirty="0">
                <a:latin typeface="Gill Sans MT"/>
                <a:cs typeface="Gill Sans MT"/>
              </a:rPr>
              <a:t> </a:t>
            </a:r>
            <a:r>
              <a:rPr lang="en-US" sz="2500" spc="-530" dirty="0">
                <a:latin typeface="Gill Sans MT"/>
                <a:cs typeface="Gill Sans MT"/>
              </a:rPr>
              <a:t> </a:t>
            </a:r>
            <a:r>
              <a:rPr sz="2500" spc="-3" dirty="0">
                <a:latin typeface="Gill Sans MT"/>
                <a:cs typeface="Gill Sans MT"/>
              </a:rPr>
              <a:t>what</a:t>
            </a:r>
            <a:r>
              <a:rPr lang="en-US" sz="2500" spc="-3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does shift right</a:t>
            </a:r>
            <a:r>
              <a:rPr sz="2500" spc="-15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do?</a:t>
            </a:r>
          </a:p>
          <a:p>
            <a:pPr marL="544251" lvl="1">
              <a:spcBef>
                <a:spcPts val="1262"/>
              </a:spcBef>
              <a:buSzPct val="170238"/>
              <a:tabLst>
                <a:tab pos="884408" algn="l"/>
                <a:tab pos="3516843" algn="l"/>
                <a:tab pos="4442070" algn="l"/>
              </a:tabLst>
            </a:pPr>
            <a:r>
              <a:rPr sz="2500" spc="3" dirty="0">
                <a:latin typeface="Gill Sans MT"/>
                <a:cs typeface="Gill Sans MT"/>
              </a:rPr>
              <a:t>Answer: </a:t>
            </a:r>
            <a:r>
              <a:rPr sz="2500" spc="-3" dirty="0">
                <a:latin typeface="Gill Sans MT"/>
                <a:cs typeface="Gill Sans MT"/>
              </a:rPr>
              <a:t>divides</a:t>
            </a:r>
            <a:r>
              <a:rPr sz="2500" spc="-250" dirty="0">
                <a:latin typeface="Gill Sans MT"/>
                <a:cs typeface="Gill Sans MT"/>
              </a:rPr>
              <a:t> </a:t>
            </a:r>
            <a:r>
              <a:rPr sz="2500" spc="-3" dirty="0">
                <a:latin typeface="Gill Sans MT"/>
                <a:cs typeface="Gill Sans MT"/>
              </a:rPr>
              <a:t>in</a:t>
            </a:r>
            <a:r>
              <a:rPr sz="2500" spc="3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a</a:t>
            </a:r>
            <a:r>
              <a:rPr lang="en-US" sz="2500" dirty="0">
                <a:latin typeface="Gill Sans MT"/>
                <a:cs typeface="Gill Sans MT"/>
              </a:rPr>
              <a:t> </a:t>
            </a:r>
            <a:r>
              <a:rPr sz="2500" spc="-3" dirty="0">
                <a:latin typeface="Gill Sans MT"/>
                <a:cs typeface="Gill Sans MT"/>
              </a:rPr>
              <a:t>similar</a:t>
            </a:r>
            <a:r>
              <a:rPr lang="en-US" sz="2500" spc="-3" dirty="0">
                <a:latin typeface="Gill Sans MT"/>
                <a:cs typeface="Gill Sans MT"/>
              </a:rPr>
              <a:t> </a:t>
            </a:r>
            <a:r>
              <a:rPr sz="2500" spc="-77" dirty="0">
                <a:latin typeface="Gill Sans MT"/>
                <a:cs typeface="Gill Sans MT"/>
              </a:rPr>
              <a:t>way,</a:t>
            </a:r>
            <a:r>
              <a:rPr sz="2500" spc="-298" dirty="0">
                <a:latin typeface="Gill Sans MT"/>
                <a:cs typeface="Gill Sans MT"/>
              </a:rPr>
              <a:t> </a:t>
            </a:r>
            <a:r>
              <a:rPr lang="en-US" sz="2500" spc="-298" dirty="0">
                <a:latin typeface="Gill Sans MT"/>
                <a:cs typeface="Gill Sans MT"/>
              </a:rPr>
              <a:t> </a:t>
            </a:r>
            <a:r>
              <a:rPr sz="2500" dirty="0">
                <a:latin typeface="Gill Sans MT"/>
                <a:cs typeface="Gill Sans MT"/>
              </a:rPr>
              <a:t>but</a:t>
            </a:r>
            <a:r>
              <a:rPr lang="en-US" sz="2500" dirty="0">
                <a:latin typeface="Gill Sans MT"/>
                <a:cs typeface="Gill Sans MT"/>
              </a:rPr>
              <a:t> </a:t>
            </a:r>
            <a:r>
              <a:rPr lang="en-US" sz="2500" spc="-3" dirty="0">
                <a:latin typeface="Gill Sans MT"/>
                <a:cs typeface="Gill Sans MT"/>
              </a:rPr>
              <a:t>truncates</a:t>
            </a:r>
            <a:r>
              <a:rPr lang="en-US" sz="2500" spc="-6" dirty="0">
                <a:latin typeface="Gill Sans MT"/>
                <a:cs typeface="Gill Sans MT"/>
              </a:rPr>
              <a:t> </a:t>
            </a:r>
            <a:r>
              <a:rPr lang="en-US" sz="2500" spc="-9" dirty="0">
                <a:latin typeface="Gill Sans MT"/>
                <a:cs typeface="Gill Sans MT"/>
              </a:rPr>
              <a:t>result</a:t>
            </a:r>
            <a:endParaRPr lang="en-US" sz="2500" dirty="0">
              <a:latin typeface="Gill Sans MT"/>
              <a:cs typeface="Gill Sans MT"/>
            </a:endParaRPr>
          </a:p>
          <a:p>
            <a:pPr marL="544251" lvl="1">
              <a:spcBef>
                <a:spcPts val="1262"/>
              </a:spcBef>
              <a:buSzPct val="170238"/>
              <a:tabLst>
                <a:tab pos="884408" algn="l"/>
                <a:tab pos="3516843" algn="l"/>
                <a:tab pos="4442070" algn="l"/>
              </a:tabLst>
            </a:pPr>
            <a:endParaRPr sz="25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7779" y="3680568"/>
            <a:ext cx="2986635" cy="854625"/>
          </a:xfrm>
          <a:prstGeom prst="rect">
            <a:avLst/>
          </a:prstGeom>
        </p:spPr>
        <p:txBody>
          <a:bodyPr vert="horz" wrap="square" lIns="0" tIns="106585" rIns="0" bIns="0" rtlCol="0">
            <a:spAutoFit/>
          </a:bodyPr>
          <a:lstStyle/>
          <a:p>
            <a:pPr marL="1073762">
              <a:lnSpc>
                <a:spcPts val="2928"/>
              </a:lnSpc>
              <a:spcBef>
                <a:spcPts val="780"/>
              </a:spcBef>
            </a:pPr>
            <a:r>
              <a:rPr sz="2500" spc="-3" dirty="0">
                <a:latin typeface="Courier New"/>
                <a:cs typeface="Courier New"/>
              </a:rPr>
              <a:t>234 &gt;&gt; </a:t>
            </a:r>
            <a:r>
              <a:rPr sz="2500" dirty="0">
                <a:latin typeface="Courier New"/>
                <a:cs typeface="Courier New"/>
              </a:rPr>
              <a:t>1</a:t>
            </a:r>
            <a:r>
              <a:rPr sz="2500" spc="-57" dirty="0">
                <a:latin typeface="Courier New"/>
                <a:cs typeface="Courier New"/>
              </a:rPr>
              <a:t> </a:t>
            </a:r>
            <a:r>
              <a:rPr sz="2500" dirty="0">
                <a:latin typeface="Courier New"/>
                <a:cs typeface="Courier New"/>
              </a:rPr>
              <a:t>=</a:t>
            </a:r>
          </a:p>
          <a:p>
            <a:pPr marL="1073762">
              <a:lnSpc>
                <a:spcPts val="2928"/>
              </a:lnSpc>
            </a:pPr>
            <a:r>
              <a:rPr sz="2500" dirty="0">
                <a:latin typeface="Courier New"/>
                <a:cs typeface="Courier New"/>
              </a:rPr>
              <a:t>23</a:t>
            </a:r>
          </a:p>
        </p:txBody>
      </p:sp>
      <p:sp>
        <p:nvSpPr>
          <p:cNvPr id="6" name="object 19">
            <a:extLst>
              <a:ext uri="{FF2B5EF4-FFF2-40B4-BE49-F238E27FC236}">
                <a16:creationId xmlns:a16="http://schemas.microsoft.com/office/drawing/2014/main" id="{9B327FF3-A027-4612-9FF9-2C38CA86160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518762" y="6307274"/>
            <a:ext cx="25209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31</a:t>
            </a:fld>
            <a:endParaRPr spc="1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753745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Other Operations on Unsigned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199229"/>
            <a:ext cx="2781300" cy="7607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Bitwise </a:t>
            </a: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NOT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(~)</a:t>
            </a:r>
            <a:endParaRPr sz="2350" dirty="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290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Flip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each</a:t>
            </a:r>
            <a:r>
              <a:rPr sz="1950" spc="-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bit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9110" y="2467117"/>
            <a:ext cx="1733550" cy="36639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0"/>
              </a:spcBef>
            </a:pPr>
            <a:r>
              <a:rPr sz="1750" b="1" spc="10" dirty="0">
                <a:latin typeface="Courier New"/>
                <a:cs typeface="Courier New"/>
              </a:rPr>
              <a:t>~10 </a:t>
            </a:r>
            <a:r>
              <a:rPr sz="1750" b="1" spc="15" dirty="0">
                <a:latin typeface="Courier New"/>
                <a:cs typeface="Courier New"/>
              </a:rPr>
              <a:t>=&gt;</a:t>
            </a:r>
            <a:r>
              <a:rPr sz="1750" b="1" spc="-10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5</a:t>
            </a:r>
            <a:endParaRPr sz="175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8881" y="4138998"/>
            <a:ext cx="2424430" cy="1200150"/>
            <a:chOff x="1048881" y="4138998"/>
            <a:chExt cx="2424430" cy="1200150"/>
          </a:xfrm>
        </p:grpSpPr>
        <p:sp>
          <p:nvSpPr>
            <p:cNvPr id="6" name="object 6"/>
            <p:cNvSpPr/>
            <p:nvPr/>
          </p:nvSpPr>
          <p:spPr>
            <a:xfrm>
              <a:off x="1055162" y="4145279"/>
              <a:ext cx="2412365" cy="1187450"/>
            </a:xfrm>
            <a:custGeom>
              <a:avLst/>
              <a:gdLst/>
              <a:ahLst/>
              <a:cxnLst/>
              <a:rect l="l" t="t" r="r" b="b"/>
              <a:pathLst>
                <a:path w="2412365" h="1187450">
                  <a:moveTo>
                    <a:pt x="2411799" y="0"/>
                  </a:moveTo>
                  <a:lnTo>
                    <a:pt x="0" y="0"/>
                  </a:lnTo>
                  <a:lnTo>
                    <a:pt x="0" y="1187057"/>
                  </a:lnTo>
                  <a:lnTo>
                    <a:pt x="2411799" y="1187057"/>
                  </a:lnTo>
                  <a:lnTo>
                    <a:pt x="2411799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5162" y="4145279"/>
              <a:ext cx="2412365" cy="1187450"/>
            </a:xfrm>
            <a:custGeom>
              <a:avLst/>
              <a:gdLst/>
              <a:ahLst/>
              <a:cxnLst/>
              <a:rect l="l" t="t" r="r" b="b"/>
              <a:pathLst>
                <a:path w="2412365" h="1187450">
                  <a:moveTo>
                    <a:pt x="0" y="0"/>
                  </a:moveTo>
                  <a:lnTo>
                    <a:pt x="2411799" y="0"/>
                  </a:lnTo>
                  <a:lnTo>
                    <a:pt x="2411799" y="1187057"/>
                  </a:lnTo>
                  <a:lnTo>
                    <a:pt x="0" y="1187057"/>
                  </a:lnTo>
                  <a:lnTo>
                    <a:pt x="0" y="0"/>
                  </a:lnTo>
                  <a:close/>
                </a:path>
              </a:pathLst>
            </a:custGeom>
            <a:ln w="1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45605" y="4183453"/>
            <a:ext cx="420370" cy="11137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750" b="1" spc="10" dirty="0">
                <a:latin typeface="Courier New"/>
                <a:cs typeface="Courier New"/>
              </a:rPr>
              <a:t>10</a:t>
            </a:r>
            <a:endParaRPr sz="1750">
              <a:latin typeface="Courier New"/>
              <a:cs typeface="Courier New"/>
            </a:endParaRPr>
          </a:p>
          <a:p>
            <a:pPr marR="5080" algn="r">
              <a:lnSpc>
                <a:spcPts val="209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&amp;</a:t>
            </a:r>
            <a:r>
              <a:rPr sz="1750" b="1" spc="-80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7</a:t>
            </a:r>
            <a:endParaRPr sz="1750">
              <a:latin typeface="Courier New"/>
              <a:cs typeface="Courier New"/>
            </a:endParaRPr>
          </a:p>
          <a:p>
            <a:pPr marR="50165" algn="r">
              <a:lnSpc>
                <a:spcPts val="2090"/>
              </a:lnSpc>
            </a:pPr>
            <a:r>
              <a:rPr sz="1750" b="1" spc="10" dirty="0">
                <a:latin typeface="Courier New"/>
                <a:cs typeface="Courier New"/>
              </a:rPr>
              <a:t>--</a:t>
            </a:r>
            <a:endParaRPr sz="17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2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32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2069965" y="4183453"/>
            <a:ext cx="968375" cy="11137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30480" indent="271145">
              <a:lnSpc>
                <a:spcPct val="103600"/>
              </a:lnSpc>
              <a:spcBef>
                <a:spcPts val="55"/>
              </a:spcBef>
            </a:pPr>
            <a:r>
              <a:rPr sz="1750" b="1" spc="15" dirty="0">
                <a:latin typeface="Courier New"/>
                <a:cs typeface="Courier New"/>
              </a:rPr>
              <a:t>1010</a:t>
            </a:r>
            <a:r>
              <a:rPr sz="1725" b="1" spc="30" baseline="-21739" dirty="0">
                <a:latin typeface="Courier New"/>
                <a:cs typeface="Courier New"/>
              </a:rPr>
              <a:t>B  </a:t>
            </a:r>
            <a:r>
              <a:rPr sz="1750" b="1" spc="15" dirty="0">
                <a:latin typeface="Courier New"/>
                <a:cs typeface="Courier New"/>
              </a:rPr>
              <a:t>&amp;</a:t>
            </a:r>
            <a:r>
              <a:rPr sz="1750" b="1" spc="-6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0111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  <a:p>
            <a:pPr marL="251460">
              <a:lnSpc>
                <a:spcPts val="2075"/>
              </a:lnSpc>
            </a:pPr>
            <a:r>
              <a:rPr sz="1750" b="1" spc="10" dirty="0">
                <a:latin typeface="Courier New"/>
                <a:cs typeface="Courier New"/>
              </a:rPr>
              <a:t>----</a:t>
            </a:r>
            <a:endParaRPr sz="1750">
              <a:latin typeface="Courier New"/>
              <a:cs typeface="Courier New"/>
            </a:endParaRPr>
          </a:p>
          <a:p>
            <a:pPr marL="296545">
              <a:lnSpc>
                <a:spcPct val="10000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0010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75234" y="4403907"/>
            <a:ext cx="2287905" cy="7518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Useful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235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setting 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selected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bits to</a:t>
            </a:r>
            <a:r>
              <a:rPr sz="235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5689" y="2710909"/>
            <a:ext cx="4131310" cy="131318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R="1328420" algn="ctr">
              <a:lnSpc>
                <a:spcPct val="100000"/>
              </a:lnSpc>
              <a:spcBef>
                <a:spcPts val="1225"/>
              </a:spcBef>
              <a:tabLst>
                <a:tab pos="904240" algn="l"/>
              </a:tabLst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1010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	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0101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lang="en-US" sz="1725" baseline="-21739" dirty="0">
              <a:latin typeface="Courier New"/>
              <a:cs typeface="Courier New"/>
            </a:endParaRPr>
          </a:p>
          <a:p>
            <a:pPr marR="1290955" algn="ctr">
              <a:lnSpc>
                <a:spcPct val="100000"/>
              </a:lnSpc>
              <a:spcBef>
                <a:spcPts val="1495"/>
              </a:spcBef>
            </a:pPr>
            <a:r>
              <a:rPr lang="en-US" sz="2350" spc="10" dirty="0">
                <a:solidFill>
                  <a:srgbClr val="0000FF"/>
                </a:solidFill>
                <a:latin typeface="Arial"/>
                <a:cs typeface="Arial"/>
              </a:rPr>
              <a:t>Bitwise </a:t>
            </a:r>
            <a:r>
              <a:rPr lang="en-US" sz="2350" spc="1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lang="en-US" sz="2350" spc="10" dirty="0">
                <a:solidFill>
                  <a:srgbClr val="0000FF"/>
                </a:solidFill>
                <a:latin typeface="Arial"/>
                <a:cs typeface="Arial"/>
              </a:rPr>
              <a:t>(&amp;)                            </a:t>
            </a:r>
            <a:endParaRPr lang="en-US" sz="2350" dirty="0">
              <a:latin typeface="Arial"/>
              <a:cs typeface="Arial"/>
            </a:endParaRPr>
          </a:p>
          <a:p>
            <a:pPr marL="585470" indent="-221615">
              <a:lnSpc>
                <a:spcPct val="100000"/>
              </a:lnSpc>
              <a:spcBef>
                <a:spcPts val="250"/>
              </a:spcBef>
              <a:buChar char="•"/>
              <a:tabLst>
                <a:tab pos="585470" algn="l"/>
                <a:tab pos="5861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Logical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AND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corresponding</a:t>
            </a:r>
            <a:r>
              <a:rPr sz="1950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bits</a:t>
            </a:r>
            <a:endParaRPr sz="1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753745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Other Operations on Unsigned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199229"/>
            <a:ext cx="3952240" cy="7607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Bitwise OR: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(|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350" dirty="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290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Logical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OR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corresponding</a:t>
            </a:r>
            <a:r>
              <a:rPr sz="1950" spc="-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bits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954" y="3710012"/>
            <a:ext cx="5055235" cy="74993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Bitwise exclusive </a:t>
            </a: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OR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(^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350" dirty="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250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Logical exclusive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OR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corresponding</a:t>
            </a:r>
            <a:r>
              <a:rPr sz="195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bits</a:t>
            </a:r>
            <a:endParaRPr sz="195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24250" y="2104043"/>
            <a:ext cx="2424430" cy="1200150"/>
            <a:chOff x="1124250" y="2104043"/>
            <a:chExt cx="2424430" cy="1200150"/>
          </a:xfrm>
        </p:grpSpPr>
        <p:sp>
          <p:nvSpPr>
            <p:cNvPr id="6" name="object 6"/>
            <p:cNvSpPr/>
            <p:nvPr/>
          </p:nvSpPr>
          <p:spPr>
            <a:xfrm>
              <a:off x="1130530" y="2110324"/>
              <a:ext cx="2412365" cy="1187450"/>
            </a:xfrm>
            <a:custGeom>
              <a:avLst/>
              <a:gdLst/>
              <a:ahLst/>
              <a:cxnLst/>
              <a:rect l="l" t="t" r="r" b="b"/>
              <a:pathLst>
                <a:path w="2412365" h="1187450">
                  <a:moveTo>
                    <a:pt x="2411798" y="0"/>
                  </a:moveTo>
                  <a:lnTo>
                    <a:pt x="0" y="0"/>
                  </a:lnTo>
                  <a:lnTo>
                    <a:pt x="0" y="1187057"/>
                  </a:lnTo>
                  <a:lnTo>
                    <a:pt x="2411798" y="1187057"/>
                  </a:lnTo>
                  <a:lnTo>
                    <a:pt x="2411798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0530" y="2110323"/>
              <a:ext cx="2412365" cy="1187450"/>
            </a:xfrm>
            <a:custGeom>
              <a:avLst/>
              <a:gdLst/>
              <a:ahLst/>
              <a:cxnLst/>
              <a:rect l="l" t="t" r="r" b="b"/>
              <a:pathLst>
                <a:path w="2412365" h="1187450">
                  <a:moveTo>
                    <a:pt x="0" y="0"/>
                  </a:moveTo>
                  <a:lnTo>
                    <a:pt x="2411799" y="0"/>
                  </a:lnTo>
                  <a:lnTo>
                    <a:pt x="2411799" y="1187057"/>
                  </a:lnTo>
                  <a:lnTo>
                    <a:pt x="0" y="1187057"/>
                  </a:lnTo>
                  <a:lnTo>
                    <a:pt x="0" y="0"/>
                  </a:lnTo>
                  <a:close/>
                </a:path>
              </a:pathLst>
            </a:custGeom>
            <a:ln w="1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20973" y="2148498"/>
            <a:ext cx="555625" cy="11137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750" b="1" spc="10" dirty="0">
                <a:latin typeface="Courier New"/>
                <a:cs typeface="Courier New"/>
              </a:rPr>
              <a:t>10</a:t>
            </a:r>
            <a:endParaRPr sz="1750">
              <a:latin typeface="Courier New"/>
              <a:cs typeface="Courier New"/>
            </a:endParaRPr>
          </a:p>
          <a:p>
            <a:pPr marR="5080" algn="r">
              <a:lnSpc>
                <a:spcPts val="2090"/>
              </a:lnSpc>
              <a:spcBef>
                <a:spcPts val="75"/>
              </a:spcBef>
              <a:tabLst>
                <a:tab pos="406400" algn="l"/>
              </a:tabLst>
            </a:pPr>
            <a:r>
              <a:rPr sz="1750" b="1" spc="15" dirty="0">
                <a:latin typeface="Courier New"/>
                <a:cs typeface="Courier New"/>
              </a:rPr>
              <a:t>|	1</a:t>
            </a:r>
            <a:endParaRPr sz="1750">
              <a:latin typeface="Courier New"/>
              <a:cs typeface="Courier New"/>
            </a:endParaRPr>
          </a:p>
          <a:p>
            <a:pPr marR="5080" algn="r">
              <a:lnSpc>
                <a:spcPts val="2090"/>
              </a:lnSpc>
            </a:pPr>
            <a:r>
              <a:rPr sz="1750" b="1" spc="10" dirty="0">
                <a:latin typeface="Courier New"/>
                <a:cs typeface="Courier New"/>
              </a:rPr>
              <a:t>--</a:t>
            </a:r>
            <a:endParaRPr sz="17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5"/>
              </a:spcBef>
            </a:pPr>
            <a:r>
              <a:rPr sz="1750" b="1" spc="10" dirty="0">
                <a:latin typeface="Courier New"/>
                <a:cs typeface="Courier New"/>
              </a:rPr>
              <a:t>11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1019" y="2148498"/>
            <a:ext cx="968375" cy="11137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30"/>
              </a:spcBef>
            </a:pPr>
            <a:r>
              <a:rPr sz="1750" b="1" spc="15" dirty="0">
                <a:latin typeface="Courier New"/>
                <a:cs typeface="Courier New"/>
              </a:rPr>
              <a:t>1010</a:t>
            </a:r>
            <a:r>
              <a:rPr sz="1725" b="1" spc="30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  <a:p>
            <a:pPr marR="30480" algn="r">
              <a:lnSpc>
                <a:spcPts val="209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|</a:t>
            </a:r>
            <a:r>
              <a:rPr sz="1750" b="1" spc="-6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0001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  <a:p>
            <a:pPr marL="296545">
              <a:lnSpc>
                <a:spcPts val="2090"/>
              </a:lnSpc>
            </a:pPr>
            <a:r>
              <a:rPr sz="1750" b="1" spc="10" dirty="0">
                <a:latin typeface="Courier New"/>
                <a:cs typeface="Courier New"/>
              </a:rPr>
              <a:t>----</a:t>
            </a:r>
            <a:endParaRPr sz="1750">
              <a:latin typeface="Courier New"/>
              <a:cs typeface="Courier New"/>
            </a:endParaRPr>
          </a:p>
          <a:p>
            <a:pPr marL="296545">
              <a:lnSpc>
                <a:spcPct val="10000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1011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73759" y="2368952"/>
            <a:ext cx="2412365" cy="7518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Useful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235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setting 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selected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bits to</a:t>
            </a:r>
            <a:r>
              <a:rPr sz="235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35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24250" y="4666579"/>
            <a:ext cx="2424430" cy="1200150"/>
            <a:chOff x="1124250" y="4666579"/>
            <a:chExt cx="2424430" cy="1200150"/>
          </a:xfrm>
        </p:grpSpPr>
        <p:sp>
          <p:nvSpPr>
            <p:cNvPr id="12" name="object 12"/>
            <p:cNvSpPr/>
            <p:nvPr/>
          </p:nvSpPr>
          <p:spPr>
            <a:xfrm>
              <a:off x="1130530" y="4672860"/>
              <a:ext cx="2412365" cy="1187450"/>
            </a:xfrm>
            <a:custGeom>
              <a:avLst/>
              <a:gdLst/>
              <a:ahLst/>
              <a:cxnLst/>
              <a:rect l="l" t="t" r="r" b="b"/>
              <a:pathLst>
                <a:path w="2412365" h="1187450">
                  <a:moveTo>
                    <a:pt x="2411798" y="0"/>
                  </a:moveTo>
                  <a:lnTo>
                    <a:pt x="0" y="0"/>
                  </a:lnTo>
                  <a:lnTo>
                    <a:pt x="0" y="1187057"/>
                  </a:lnTo>
                  <a:lnTo>
                    <a:pt x="2411798" y="1187057"/>
                  </a:lnTo>
                  <a:lnTo>
                    <a:pt x="2411798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30530" y="4672860"/>
              <a:ext cx="2412365" cy="1187450"/>
            </a:xfrm>
            <a:custGeom>
              <a:avLst/>
              <a:gdLst/>
              <a:ahLst/>
              <a:cxnLst/>
              <a:rect l="l" t="t" r="r" b="b"/>
              <a:pathLst>
                <a:path w="2412365" h="1187450">
                  <a:moveTo>
                    <a:pt x="0" y="0"/>
                  </a:moveTo>
                  <a:lnTo>
                    <a:pt x="2411799" y="0"/>
                  </a:lnTo>
                  <a:lnTo>
                    <a:pt x="2411799" y="1187057"/>
                  </a:lnTo>
                  <a:lnTo>
                    <a:pt x="0" y="1187057"/>
                  </a:lnTo>
                  <a:lnTo>
                    <a:pt x="0" y="0"/>
                  </a:lnTo>
                  <a:close/>
                </a:path>
              </a:pathLst>
            </a:custGeom>
            <a:ln w="1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20973" y="4711035"/>
            <a:ext cx="555625" cy="11137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750" b="1" spc="10" dirty="0">
                <a:latin typeface="Courier New"/>
                <a:cs typeface="Courier New"/>
              </a:rPr>
              <a:t>10</a:t>
            </a:r>
            <a:endParaRPr sz="1750">
              <a:latin typeface="Courier New"/>
              <a:cs typeface="Courier New"/>
            </a:endParaRPr>
          </a:p>
          <a:p>
            <a:pPr marR="5080" algn="r">
              <a:lnSpc>
                <a:spcPts val="209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^</a:t>
            </a:r>
            <a:r>
              <a:rPr sz="1750" b="1" spc="-80" dirty="0">
                <a:latin typeface="Courier New"/>
                <a:cs typeface="Courier New"/>
              </a:rPr>
              <a:t> </a:t>
            </a:r>
            <a:r>
              <a:rPr sz="1750" b="1" spc="10" dirty="0">
                <a:latin typeface="Courier New"/>
                <a:cs typeface="Courier New"/>
              </a:rPr>
              <a:t>10</a:t>
            </a:r>
            <a:endParaRPr sz="1750">
              <a:latin typeface="Courier New"/>
              <a:cs typeface="Courier New"/>
            </a:endParaRPr>
          </a:p>
          <a:p>
            <a:pPr marR="5080" algn="r">
              <a:lnSpc>
                <a:spcPts val="2090"/>
              </a:lnSpc>
            </a:pPr>
            <a:r>
              <a:rPr sz="1750" b="1" spc="10" dirty="0">
                <a:latin typeface="Courier New"/>
                <a:cs typeface="Courier New"/>
              </a:rPr>
              <a:t>--</a:t>
            </a:r>
            <a:endParaRPr sz="17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0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33</a:t>
            </a:fld>
            <a:endParaRPr spc="15" dirty="0"/>
          </a:p>
        </p:txBody>
      </p:sp>
      <p:sp>
        <p:nvSpPr>
          <p:cNvPr id="15" name="object 15"/>
          <p:cNvSpPr txBox="1"/>
          <p:nvPr/>
        </p:nvSpPr>
        <p:spPr>
          <a:xfrm>
            <a:off x="2280997" y="4711035"/>
            <a:ext cx="968375" cy="11137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30"/>
              </a:spcBef>
            </a:pPr>
            <a:r>
              <a:rPr sz="1750" b="1" spc="15" dirty="0">
                <a:latin typeface="Courier New"/>
                <a:cs typeface="Courier New"/>
              </a:rPr>
              <a:t>1010</a:t>
            </a:r>
            <a:r>
              <a:rPr sz="1725" b="1" spc="30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  <a:p>
            <a:pPr marR="30480" algn="r">
              <a:lnSpc>
                <a:spcPts val="209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^</a:t>
            </a:r>
            <a:r>
              <a:rPr sz="1750" b="1" spc="-6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1010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  <a:p>
            <a:pPr marL="296545">
              <a:lnSpc>
                <a:spcPts val="2090"/>
              </a:lnSpc>
            </a:pPr>
            <a:r>
              <a:rPr sz="1750" b="1" spc="10" dirty="0">
                <a:latin typeface="Courier New"/>
                <a:cs typeface="Courier New"/>
              </a:rPr>
              <a:t>----</a:t>
            </a:r>
            <a:endParaRPr sz="1750">
              <a:latin typeface="Courier New"/>
              <a:cs typeface="Courier New"/>
            </a:endParaRPr>
          </a:p>
          <a:p>
            <a:pPr marL="296545">
              <a:lnSpc>
                <a:spcPct val="10000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0000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3759" y="4931488"/>
            <a:ext cx="1466850" cy="7518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x ^ x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sets  all bits to</a:t>
            </a:r>
            <a:r>
              <a:rPr sz="235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350">
              <a:latin typeface="Arial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57487C-6C62-4D8F-97A7-BED26F14DE35}"/>
              </a:ext>
            </a:extLst>
          </p:cNvPr>
          <p:cNvSpPr/>
          <p:nvPr/>
        </p:nvSpPr>
        <p:spPr>
          <a:xfrm>
            <a:off x="426841" y="5947477"/>
            <a:ext cx="8285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binary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operation will always produce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output if either of its inputs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will produce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output if both of its inputs are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741235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Aside: Using Bitwise Ops for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Arith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238421"/>
            <a:ext cx="736600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Can use &lt;&lt;, &gt;&gt;, and </a:t>
            </a: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&amp;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do some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arithmetic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efficiently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154" y="1762978"/>
            <a:ext cx="4804046" cy="3917097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84"/>
              </a:spcBef>
              <a:tabLst>
                <a:tab pos="1269365" algn="l"/>
              </a:tabLst>
            </a:pP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x *</a:t>
            </a:r>
            <a:r>
              <a:rPr sz="2350" b="1" spc="15" dirty="0">
                <a:solidFill>
                  <a:srgbClr val="0000FF"/>
                </a:solidFill>
                <a:latin typeface="Courier New"/>
                <a:cs typeface="Courier New"/>
              </a:rPr>
              <a:t> 2</a:t>
            </a:r>
            <a:r>
              <a:rPr sz="2325" b="1" spc="22" baseline="40000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2325" b="1" spc="22" baseline="25089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== x &lt;&lt;</a:t>
            </a:r>
            <a:r>
              <a:rPr sz="23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endParaRPr sz="2350" dirty="0">
              <a:latin typeface="Courier New"/>
              <a:cs typeface="Courier New"/>
            </a:endParaRPr>
          </a:p>
          <a:p>
            <a:pPr marL="623570" indent="-221615">
              <a:lnSpc>
                <a:spcPct val="100000"/>
              </a:lnSpc>
              <a:spcBef>
                <a:spcPts val="250"/>
              </a:spcBef>
              <a:buFont typeface="Courier New"/>
              <a:buChar char="•"/>
              <a:tabLst>
                <a:tab pos="624205" algn="l"/>
                <a:tab pos="2232025" algn="l"/>
              </a:tabLst>
            </a:pP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3*4</a:t>
            </a:r>
            <a:r>
              <a:rPr sz="1950" b="1" spc="2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950" b="1" spc="2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3*2</a:t>
            </a:r>
            <a:r>
              <a:rPr sz="1950" b="1" spc="22" baseline="25641" dirty="0">
                <a:solidFill>
                  <a:srgbClr val="000066"/>
                </a:solidFill>
                <a:latin typeface="Courier New"/>
                <a:cs typeface="Courier New"/>
              </a:rPr>
              <a:t>2	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= 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3</a:t>
            </a:r>
            <a:r>
              <a:rPr lang="en-US"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&lt;&lt;</a:t>
            </a:r>
            <a:r>
              <a:rPr lang="en-US"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2 =&gt;</a:t>
            </a:r>
            <a:r>
              <a:rPr sz="1950" b="1" spc="-2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12</a:t>
            </a:r>
            <a:endParaRPr sz="1950" dirty="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1415"/>
              </a:spcBef>
            </a:pPr>
            <a:endParaRPr lang="en-US" sz="2350" b="1" spc="1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1415"/>
              </a:spcBef>
            </a:pP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x / </a:t>
            </a:r>
            <a:r>
              <a:rPr sz="2350" b="1" spc="15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sz="2325" b="1" spc="22" baseline="40000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2325" b="1" spc="22" baseline="2508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== x &gt;&gt;</a:t>
            </a:r>
            <a:r>
              <a:rPr sz="2350" b="1" spc="-4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endParaRPr sz="2350" dirty="0">
              <a:latin typeface="Courier New"/>
              <a:cs typeface="Courier New"/>
            </a:endParaRPr>
          </a:p>
          <a:p>
            <a:pPr marL="623570" indent="-221615">
              <a:lnSpc>
                <a:spcPct val="100000"/>
              </a:lnSpc>
              <a:spcBef>
                <a:spcPts val="350"/>
              </a:spcBef>
              <a:buFont typeface="Courier New"/>
              <a:buChar char="•"/>
              <a:tabLst>
                <a:tab pos="624205" algn="l"/>
                <a:tab pos="2533650" algn="l"/>
              </a:tabLst>
            </a:pP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13/4</a:t>
            </a:r>
            <a:r>
              <a:rPr sz="1950" b="1" spc="2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950" b="1" spc="2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13/2</a:t>
            </a:r>
            <a:r>
              <a:rPr sz="1950" b="1" spc="22" baseline="25641" dirty="0">
                <a:solidFill>
                  <a:srgbClr val="000066"/>
                </a:solidFill>
                <a:latin typeface="Courier New"/>
                <a:cs typeface="Courier New"/>
              </a:rPr>
              <a:t>2	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= 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13</a:t>
            </a:r>
            <a:r>
              <a:rPr lang="en-US"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&gt;&gt;</a:t>
            </a:r>
            <a:r>
              <a:rPr lang="en-US"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2 =&gt;</a:t>
            </a:r>
            <a:r>
              <a:rPr sz="1950" b="1" spc="-4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3</a:t>
            </a:r>
            <a:endParaRPr sz="1950" dirty="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1410"/>
              </a:spcBef>
            </a:pPr>
            <a:endParaRPr lang="en-US" sz="2350" b="1" spc="1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1410"/>
              </a:spcBef>
            </a:pP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x % </a:t>
            </a:r>
            <a:r>
              <a:rPr sz="2350" b="1" spc="15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sz="2325" b="1" spc="22" baseline="40000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2325" b="1" spc="22" baseline="2508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== x &amp;</a:t>
            </a:r>
            <a:r>
              <a:rPr sz="235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5" dirty="0">
                <a:solidFill>
                  <a:srgbClr val="0000FF"/>
                </a:solidFill>
                <a:latin typeface="Courier New"/>
                <a:cs typeface="Courier New"/>
              </a:rPr>
              <a:t>(2</a:t>
            </a:r>
            <a:r>
              <a:rPr sz="2325" b="1" spc="22" baseline="40000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2350" b="1" spc="15" dirty="0">
                <a:solidFill>
                  <a:srgbClr val="0000FF"/>
                </a:solidFill>
                <a:latin typeface="Courier New"/>
                <a:cs typeface="Courier New"/>
              </a:rPr>
              <a:t>-1)</a:t>
            </a:r>
            <a:endParaRPr sz="2350" dirty="0">
              <a:latin typeface="Courier New"/>
              <a:cs typeface="Courier New"/>
            </a:endParaRPr>
          </a:p>
          <a:p>
            <a:pPr marL="623570" indent="-221615">
              <a:lnSpc>
                <a:spcPct val="100000"/>
              </a:lnSpc>
              <a:spcBef>
                <a:spcPts val="250"/>
              </a:spcBef>
              <a:buFont typeface="Courier New"/>
              <a:buChar char="•"/>
              <a:tabLst>
                <a:tab pos="624205" algn="l"/>
                <a:tab pos="2482850" algn="l"/>
              </a:tabLst>
            </a:pP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13%4</a:t>
            </a:r>
            <a:r>
              <a:rPr sz="1950" b="1" spc="-37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950" b="1" spc="2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13%2</a:t>
            </a:r>
            <a:r>
              <a:rPr sz="1950" b="1" spc="22" baseline="25641" dirty="0">
                <a:solidFill>
                  <a:srgbClr val="000066"/>
                </a:solidFill>
                <a:latin typeface="Courier New"/>
                <a:cs typeface="Courier New"/>
              </a:rPr>
              <a:t>2	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95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13&amp;(2</a:t>
            </a:r>
            <a:r>
              <a:rPr sz="1950" b="1" spc="15" baseline="25641" dirty="0">
                <a:solidFill>
                  <a:srgbClr val="000066"/>
                </a:solidFill>
                <a:latin typeface="Courier New"/>
                <a:cs typeface="Courier New"/>
              </a:rPr>
              <a:t>2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-1)</a:t>
            </a:r>
            <a:endParaRPr sz="1950" dirty="0">
              <a:latin typeface="Courier New"/>
              <a:cs typeface="Courier New"/>
            </a:endParaRPr>
          </a:p>
          <a:p>
            <a:pPr marL="615950">
              <a:lnSpc>
                <a:spcPct val="100000"/>
              </a:lnSpc>
              <a:spcBef>
                <a:spcPts val="95"/>
              </a:spcBef>
            </a:pP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= 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13&amp;3 =&gt;</a:t>
            </a:r>
            <a:r>
              <a:rPr sz="1950" b="1" spc="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1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5766" y="1916739"/>
            <a:ext cx="2806700" cy="330603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Fast way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35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b="1" spc="5" dirty="0">
                <a:solidFill>
                  <a:srgbClr val="FF0000"/>
                </a:solidFill>
                <a:latin typeface="Arial"/>
                <a:cs typeface="Arial"/>
              </a:rPr>
              <a:t>multiply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by a power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35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lang="en-US" sz="2350" spc="1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Fast way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35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FF0000"/>
                </a:solidFill>
                <a:latin typeface="Arial"/>
                <a:cs typeface="Arial"/>
              </a:rPr>
              <a:t>divide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by a power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35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lang="en-US" sz="2350" spc="1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Fast way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35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FF0000"/>
                </a:solidFill>
                <a:latin typeface="Arial"/>
                <a:cs typeface="Arial"/>
              </a:rPr>
              <a:t>mod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by a power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35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34</a:t>
            </a:fld>
            <a:endParaRPr spc="15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DE53462-FA94-4AEB-B3D9-00DC66F2BC8A}"/>
              </a:ext>
            </a:extLst>
          </p:cNvPr>
          <p:cNvGrpSpPr/>
          <p:nvPr/>
        </p:nvGrpSpPr>
        <p:grpSpPr>
          <a:xfrm>
            <a:off x="4007304" y="5375275"/>
            <a:ext cx="2425065" cy="1200150"/>
            <a:chOff x="1425655" y="4741878"/>
            <a:chExt cx="2425065" cy="1200150"/>
          </a:xfrm>
        </p:grpSpPr>
        <p:grpSp>
          <p:nvGrpSpPr>
            <p:cNvPr id="6" name="object 6"/>
            <p:cNvGrpSpPr/>
            <p:nvPr/>
          </p:nvGrpSpPr>
          <p:grpSpPr>
            <a:xfrm>
              <a:off x="1425655" y="4741878"/>
              <a:ext cx="2425065" cy="1200150"/>
              <a:chOff x="1425655" y="4741878"/>
              <a:chExt cx="2425065" cy="1200150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1432005" y="4748228"/>
                <a:ext cx="2412365" cy="1187450"/>
              </a:xfrm>
              <a:custGeom>
                <a:avLst/>
                <a:gdLst/>
                <a:ahLst/>
                <a:cxnLst/>
                <a:rect l="l" t="t" r="r" b="b"/>
                <a:pathLst>
                  <a:path w="2412365" h="1187450">
                    <a:moveTo>
                      <a:pt x="2411798" y="0"/>
                    </a:moveTo>
                    <a:lnTo>
                      <a:pt x="0" y="0"/>
                    </a:lnTo>
                    <a:lnTo>
                      <a:pt x="0" y="1187057"/>
                    </a:lnTo>
                    <a:lnTo>
                      <a:pt x="2411798" y="1187057"/>
                    </a:lnTo>
                    <a:lnTo>
                      <a:pt x="2411798" y="0"/>
                    </a:lnTo>
                    <a:close/>
                  </a:path>
                </a:pathLst>
              </a:custGeom>
              <a:solidFill>
                <a:srgbClr val="A8D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1432005" y="4748228"/>
                <a:ext cx="2412365" cy="1187450"/>
              </a:xfrm>
              <a:custGeom>
                <a:avLst/>
                <a:gdLst/>
                <a:ahLst/>
                <a:cxnLst/>
                <a:rect l="l" t="t" r="r" b="b"/>
                <a:pathLst>
                  <a:path w="2412365" h="1187450">
                    <a:moveTo>
                      <a:pt x="0" y="0"/>
                    </a:moveTo>
                    <a:lnTo>
                      <a:pt x="2411799" y="0"/>
                    </a:lnTo>
                    <a:lnTo>
                      <a:pt x="2411799" y="1187057"/>
                    </a:lnTo>
                    <a:lnTo>
                      <a:pt x="0" y="1187057"/>
                    </a:lnTo>
                    <a:lnTo>
                      <a:pt x="0" y="0"/>
                    </a:lnTo>
                    <a:close/>
                  </a:path>
                </a:pathLst>
              </a:custGeom>
              <a:ln w="1256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" name="object 9"/>
            <p:cNvSpPr txBox="1"/>
            <p:nvPr/>
          </p:nvSpPr>
          <p:spPr>
            <a:xfrm>
              <a:off x="1522448" y="4786403"/>
              <a:ext cx="419734" cy="57340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130"/>
                </a:spcBef>
              </a:pPr>
              <a:r>
                <a:rPr sz="1750" b="1" spc="10" dirty="0">
                  <a:latin typeface="Courier New"/>
                  <a:cs typeface="Courier New"/>
                </a:rPr>
                <a:t>13</a:t>
              </a:r>
              <a:endParaRPr sz="1750">
                <a:latin typeface="Courier New"/>
                <a:cs typeface="Courier New"/>
              </a:endParaRPr>
            </a:p>
            <a:p>
              <a:pPr marR="5080" algn="r">
                <a:lnSpc>
                  <a:spcPct val="100000"/>
                </a:lnSpc>
                <a:spcBef>
                  <a:spcPts val="75"/>
                </a:spcBef>
              </a:pPr>
              <a:r>
                <a:rPr sz="1750" b="1" spc="15" dirty="0">
                  <a:latin typeface="Courier New"/>
                  <a:cs typeface="Courier New"/>
                </a:rPr>
                <a:t>&amp;</a:t>
              </a:r>
              <a:r>
                <a:rPr sz="1750" b="1" spc="-80" dirty="0">
                  <a:latin typeface="Courier New"/>
                  <a:cs typeface="Courier New"/>
                </a:rPr>
                <a:t> </a:t>
              </a:r>
              <a:r>
                <a:rPr sz="1750" b="1" spc="15" dirty="0">
                  <a:latin typeface="Courier New"/>
                  <a:cs typeface="Courier New"/>
                </a:rPr>
                <a:t>3</a:t>
              </a:r>
              <a:endParaRPr sz="1750">
                <a:latin typeface="Courier New"/>
                <a:cs typeface="Courier New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2446808" y="4786403"/>
              <a:ext cx="968375" cy="573405"/>
            </a:xfrm>
            <a:prstGeom prst="rect">
              <a:avLst/>
            </a:prstGeom>
          </p:spPr>
          <p:txBody>
            <a:bodyPr vert="horz" wrap="square" lIns="0" tIns="6985" rIns="0" bIns="0" rtlCol="0">
              <a:spAutoFit/>
            </a:bodyPr>
            <a:lstStyle/>
            <a:p>
              <a:pPr marL="25400" marR="30480" indent="271145">
                <a:lnSpc>
                  <a:spcPct val="103600"/>
                </a:lnSpc>
                <a:spcBef>
                  <a:spcPts val="55"/>
                </a:spcBef>
              </a:pPr>
              <a:r>
                <a:rPr sz="1750" b="1" spc="15" dirty="0">
                  <a:latin typeface="Courier New"/>
                  <a:cs typeface="Courier New"/>
                </a:rPr>
                <a:t>1101</a:t>
              </a:r>
              <a:r>
                <a:rPr sz="1725" b="1" spc="30" baseline="-21739" dirty="0">
                  <a:latin typeface="Courier New"/>
                  <a:cs typeface="Courier New"/>
                </a:rPr>
                <a:t>B  </a:t>
              </a:r>
              <a:r>
                <a:rPr sz="1750" b="1" spc="15" dirty="0">
                  <a:latin typeface="Courier New"/>
                  <a:cs typeface="Courier New"/>
                </a:rPr>
                <a:t>&amp;</a:t>
              </a:r>
              <a:r>
                <a:rPr sz="1750" b="1" spc="-65" dirty="0">
                  <a:latin typeface="Courier New"/>
                  <a:cs typeface="Courier New"/>
                </a:rPr>
                <a:t> </a:t>
              </a:r>
              <a:r>
                <a:rPr sz="1750" b="1" spc="15" dirty="0">
                  <a:latin typeface="Courier New"/>
                  <a:cs typeface="Courier New"/>
                </a:rPr>
                <a:t>0011</a:t>
              </a:r>
              <a:r>
                <a:rPr sz="1725" b="1" spc="22" baseline="-21739" dirty="0">
                  <a:latin typeface="Courier New"/>
                  <a:cs typeface="Courier New"/>
                </a:rPr>
                <a:t>B</a:t>
              </a:r>
              <a:endParaRPr sz="1725" baseline="-21739">
                <a:latin typeface="Courier New"/>
                <a:cs typeface="Courier New"/>
              </a:endParaRPr>
            </a:p>
          </p:txBody>
        </p:sp>
        <p:grpSp>
          <p:nvGrpSpPr>
            <p:cNvPr id="11" name="object 11"/>
            <p:cNvGrpSpPr/>
            <p:nvPr/>
          </p:nvGrpSpPr>
          <p:grpSpPr>
            <a:xfrm>
              <a:off x="1612905" y="5490963"/>
              <a:ext cx="1628139" cy="20955"/>
              <a:chOff x="1612905" y="5490963"/>
              <a:chExt cx="1628139" cy="20955"/>
            </a:xfrm>
          </p:grpSpPr>
          <p:sp>
            <p:nvSpPr>
              <p:cNvPr id="12" name="object 12"/>
              <p:cNvSpPr/>
              <p:nvPr/>
            </p:nvSpPr>
            <p:spPr>
              <a:xfrm>
                <a:off x="1612905" y="5501251"/>
                <a:ext cx="2717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1780">
                    <a:moveTo>
                      <a:pt x="0" y="0"/>
                    </a:moveTo>
                    <a:lnTo>
                      <a:pt x="271328" y="0"/>
                    </a:lnTo>
                  </a:path>
                </a:pathLst>
              </a:custGeom>
              <a:ln w="20575">
                <a:solidFill>
                  <a:srgbClr val="000000"/>
                </a:solidFill>
                <a:prstDash val="dash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2698352" y="5501251"/>
                <a:ext cx="5429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2925">
                    <a:moveTo>
                      <a:pt x="0" y="0"/>
                    </a:moveTo>
                    <a:lnTo>
                      <a:pt x="542656" y="0"/>
                    </a:lnTo>
                  </a:path>
                </a:pathLst>
              </a:custGeom>
              <a:ln w="20575">
                <a:solidFill>
                  <a:srgbClr val="000000"/>
                </a:solidFill>
                <a:prstDash val="dash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object 14"/>
            <p:cNvSpPr txBox="1"/>
            <p:nvPr/>
          </p:nvSpPr>
          <p:spPr>
            <a:xfrm>
              <a:off x="1793821" y="5602897"/>
              <a:ext cx="148590" cy="29718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1750" b="1" spc="15" dirty="0">
                  <a:latin typeface="Courier New"/>
                  <a:cs typeface="Courier New"/>
                </a:rPr>
                <a:t>1</a:t>
              </a:r>
              <a:endParaRPr sz="1750">
                <a:latin typeface="Courier New"/>
                <a:cs typeface="Courier New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2718203" y="5602897"/>
              <a:ext cx="697230" cy="29718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30"/>
                </a:spcBef>
              </a:pPr>
              <a:r>
                <a:rPr sz="1750" b="1" spc="15" dirty="0">
                  <a:latin typeface="Courier New"/>
                  <a:cs typeface="Courier New"/>
                </a:rPr>
                <a:t>0001</a:t>
              </a:r>
              <a:r>
                <a:rPr sz="1725" b="1" spc="22" baseline="-21739" dirty="0">
                  <a:latin typeface="Courier New"/>
                  <a:cs typeface="Courier New"/>
                </a:rPr>
                <a:t>B</a:t>
              </a:r>
              <a:endParaRPr sz="1725" baseline="-21739">
                <a:latin typeface="Courier New"/>
                <a:cs typeface="Courier New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86BF1BA-DEAD-4D07-95A1-288D20B32E2B}"/>
              </a:ext>
            </a:extLst>
          </p:cNvPr>
          <p:cNvSpPr/>
          <p:nvPr/>
        </p:nvSpPr>
        <p:spPr>
          <a:xfrm>
            <a:off x="2638187" y="2375896"/>
            <a:ext cx="929678" cy="3635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170">
              <a:lnSpc>
                <a:spcPts val="2090"/>
              </a:lnSpc>
            </a:pPr>
            <a:r>
              <a:rPr lang="en-US" b="1" spc="15" dirty="0">
                <a:solidFill>
                  <a:srgbClr val="FF0000"/>
                </a:solidFill>
                <a:latin typeface="Courier New"/>
                <a:cs typeface="Courier New"/>
              </a:rPr>
              <a:t>0011</a:t>
            </a:r>
            <a:r>
              <a:rPr lang="en-US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lang="en-US" baseline="-21739" dirty="0">
              <a:latin typeface="Courier New"/>
              <a:cs typeface="Courier New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2C28F5-ADFC-4F0C-96F2-4090FD9D4C5B}"/>
              </a:ext>
            </a:extLst>
          </p:cNvPr>
          <p:cNvSpPr/>
          <p:nvPr/>
        </p:nvSpPr>
        <p:spPr>
          <a:xfrm>
            <a:off x="4191462" y="2411309"/>
            <a:ext cx="929678" cy="3635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170">
              <a:lnSpc>
                <a:spcPts val="2090"/>
              </a:lnSpc>
            </a:pPr>
            <a:r>
              <a:rPr lang="en-US" b="1" spc="15" dirty="0">
                <a:solidFill>
                  <a:srgbClr val="FF0000"/>
                </a:solidFill>
                <a:latin typeface="Courier New"/>
                <a:cs typeface="Courier New"/>
              </a:rPr>
              <a:t>1100</a:t>
            </a:r>
            <a:r>
              <a:rPr lang="en-US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lang="en-US" baseline="-21739" dirty="0">
              <a:latin typeface="Courier New"/>
              <a:cs typeface="Courier New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F63E93-FAA1-442A-8DDB-389B7C8568C8}"/>
              </a:ext>
            </a:extLst>
          </p:cNvPr>
          <p:cNvSpPr/>
          <p:nvPr/>
        </p:nvSpPr>
        <p:spPr>
          <a:xfrm>
            <a:off x="3095769" y="3866913"/>
            <a:ext cx="929678" cy="3635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170">
              <a:lnSpc>
                <a:spcPts val="2090"/>
              </a:lnSpc>
            </a:pPr>
            <a:r>
              <a:rPr lang="en-US" b="1" spc="15" dirty="0">
                <a:solidFill>
                  <a:srgbClr val="FF0000"/>
                </a:solidFill>
                <a:latin typeface="Courier New"/>
                <a:cs typeface="Courier New"/>
              </a:rPr>
              <a:t>1101</a:t>
            </a:r>
            <a:r>
              <a:rPr lang="en-US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lang="en-US" baseline="-21739" dirty="0">
              <a:latin typeface="Courier New"/>
              <a:cs typeface="Courier New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7F856E-CD19-4802-A96C-60191A5CF31E}"/>
              </a:ext>
            </a:extLst>
          </p:cNvPr>
          <p:cNvSpPr/>
          <p:nvPr/>
        </p:nvSpPr>
        <p:spPr>
          <a:xfrm>
            <a:off x="4505922" y="3851275"/>
            <a:ext cx="929678" cy="3635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170">
              <a:lnSpc>
                <a:spcPts val="2090"/>
              </a:lnSpc>
            </a:pPr>
            <a:r>
              <a:rPr lang="en-US" b="1" spc="15" dirty="0">
                <a:solidFill>
                  <a:srgbClr val="FF0000"/>
                </a:solidFill>
                <a:latin typeface="Courier New"/>
                <a:cs typeface="Courier New"/>
              </a:rPr>
              <a:t>0011</a:t>
            </a:r>
            <a:r>
              <a:rPr lang="en-US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lang="en-US" baseline="-21739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168338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29954" y="1605214"/>
            <a:ext cx="6527800" cy="1639551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Systems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Finite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unsigned</a:t>
            </a:r>
            <a:r>
              <a:rPr sz="235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integers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350" b="1" spc="5" dirty="0">
                <a:solidFill>
                  <a:srgbClr val="800000"/>
                </a:solidFill>
                <a:latin typeface="Arial"/>
                <a:cs typeface="Arial"/>
              </a:rPr>
              <a:t>Finite </a:t>
            </a:r>
            <a:r>
              <a:rPr sz="2350" b="1" spc="10" dirty="0">
                <a:solidFill>
                  <a:srgbClr val="800000"/>
                </a:solidFill>
                <a:latin typeface="Arial"/>
                <a:cs typeface="Arial"/>
              </a:rPr>
              <a:t>representation </a:t>
            </a:r>
            <a:r>
              <a:rPr sz="2350" b="1" spc="5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350" b="1" spc="10" dirty="0">
                <a:solidFill>
                  <a:srgbClr val="800000"/>
                </a:solidFill>
                <a:latin typeface="Arial"/>
                <a:cs typeface="Arial"/>
              </a:rPr>
              <a:t>signed</a:t>
            </a:r>
            <a:r>
              <a:rPr sz="2350" b="1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350" b="1" spc="5" dirty="0">
                <a:solidFill>
                  <a:srgbClr val="800000"/>
                </a:solidFill>
                <a:latin typeface="Arial"/>
                <a:cs typeface="Arial"/>
              </a:rPr>
              <a:t>integers</a:t>
            </a:r>
            <a:endParaRPr sz="2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39192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Signed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Magnitude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6669" y="1507373"/>
          <a:ext cx="2101214" cy="4748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944">
                <a:tc>
                  <a:txBody>
                    <a:bodyPr/>
                    <a:lstStyle/>
                    <a:p>
                      <a:pPr marR="19558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Integer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Rep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1000</a:t>
                      </a:r>
                      <a:endParaRPr sz="17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0000</a:t>
                      </a:r>
                      <a:endParaRPr sz="17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0101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352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6374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0111</a:t>
                      </a:r>
                      <a:endParaRPr sz="17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921000" y="1574528"/>
            <a:ext cx="4634865" cy="1831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5" dirty="0">
                <a:solidFill>
                  <a:srgbClr val="0000FF"/>
                </a:solidFill>
                <a:latin typeface="Arial"/>
                <a:cs typeface="Arial"/>
              </a:rPr>
              <a:t>Definition</a:t>
            </a:r>
            <a:endParaRPr sz="2350" dirty="0">
              <a:latin typeface="Arial"/>
              <a:cs typeface="Arial"/>
            </a:endParaRPr>
          </a:p>
          <a:p>
            <a:pPr marL="514984" marR="876300" indent="-502920">
              <a:lnSpc>
                <a:spcPct val="101699"/>
              </a:lnSpc>
              <a:spcBef>
                <a:spcPts val="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High-order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bit indicates</a:t>
            </a:r>
            <a:r>
              <a:rPr sz="235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sign  0 =&gt;</a:t>
            </a:r>
            <a:r>
              <a:rPr sz="235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positive</a:t>
            </a:r>
            <a:endParaRPr sz="2350" dirty="0">
              <a:latin typeface="Arial"/>
              <a:cs typeface="Arial"/>
            </a:endParaRPr>
          </a:p>
          <a:p>
            <a:pPr marL="514984">
              <a:lnSpc>
                <a:spcPts val="2770"/>
              </a:lnSpc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1 =&gt;</a:t>
            </a:r>
            <a:r>
              <a:rPr sz="235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negative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Remaining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bits indicate</a:t>
            </a:r>
            <a:r>
              <a:rPr sz="235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magnitude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4498" y="3560452"/>
            <a:ext cx="153352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99540" algn="l"/>
              </a:tabLst>
            </a:pPr>
            <a:r>
              <a:rPr sz="1550" b="1" spc="15" dirty="0">
                <a:solidFill>
                  <a:srgbClr val="FF0000"/>
                </a:solidFill>
                <a:latin typeface="Courier New"/>
                <a:cs typeface="Courier New"/>
              </a:rPr>
              <a:t>B	B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4084" y="3394075"/>
            <a:ext cx="316166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37590" algn="l"/>
                <a:tab pos="2424430" algn="l"/>
              </a:tabLst>
            </a:pPr>
            <a:r>
              <a:rPr sz="2350" b="1" spc="10" dirty="0">
                <a:solidFill>
                  <a:srgbClr val="FF0000"/>
                </a:solidFill>
                <a:latin typeface="Courier New"/>
                <a:cs typeface="Courier New"/>
              </a:rPr>
              <a:t>1101	=</a:t>
            </a:r>
            <a:r>
              <a:rPr sz="2350" b="1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50" b="1" spc="10" dirty="0">
                <a:solidFill>
                  <a:srgbClr val="FF0000"/>
                </a:solidFill>
                <a:latin typeface="Courier New"/>
                <a:cs typeface="Courier New"/>
              </a:rPr>
              <a:t>-101	=</a:t>
            </a:r>
            <a:r>
              <a:rPr sz="2350" b="1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50" b="1" spc="10" dirty="0">
                <a:solidFill>
                  <a:srgbClr val="FF0000"/>
                </a:solidFill>
                <a:latin typeface="Courier New"/>
                <a:cs typeface="Courier New"/>
              </a:rPr>
              <a:t>-5</a:t>
            </a:r>
            <a:endParaRPr sz="23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5443" y="3748874"/>
            <a:ext cx="92075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50" b="1" spc="15" dirty="0">
                <a:solidFill>
                  <a:srgbClr val="008000"/>
                </a:solidFill>
                <a:latin typeface="Courier New"/>
                <a:cs typeface="Courier New"/>
              </a:rPr>
              <a:t>0101</a:t>
            </a:r>
            <a:r>
              <a:rPr sz="2325" b="1" spc="22" baseline="-21505" dirty="0">
                <a:solidFill>
                  <a:srgbClr val="008000"/>
                </a:solidFill>
                <a:latin typeface="Courier New"/>
                <a:cs typeface="Courier New"/>
              </a:rPr>
              <a:t>B</a:t>
            </a:r>
            <a:endParaRPr sz="2325" baseline="-21505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0623" y="3748874"/>
            <a:ext cx="219964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580390" algn="l"/>
                <a:tab pos="1424940" algn="l"/>
                <a:tab pos="1967230" algn="l"/>
              </a:tabLst>
            </a:pPr>
            <a:r>
              <a:rPr sz="2350" b="1" spc="10" dirty="0">
                <a:solidFill>
                  <a:srgbClr val="008000"/>
                </a:solidFill>
                <a:latin typeface="Courier New"/>
                <a:cs typeface="Courier New"/>
              </a:rPr>
              <a:t>=	</a:t>
            </a:r>
            <a:r>
              <a:rPr sz="2350" b="1" spc="15" dirty="0">
                <a:solidFill>
                  <a:srgbClr val="008000"/>
                </a:solidFill>
                <a:latin typeface="Courier New"/>
                <a:cs typeface="Courier New"/>
              </a:rPr>
              <a:t>101</a:t>
            </a:r>
            <a:r>
              <a:rPr sz="2325" b="1" spc="22" baseline="-21505" dirty="0">
                <a:solidFill>
                  <a:srgbClr val="008000"/>
                </a:solidFill>
                <a:latin typeface="Courier New"/>
                <a:cs typeface="Courier New"/>
              </a:rPr>
              <a:t>B	</a:t>
            </a:r>
            <a:r>
              <a:rPr sz="2350" b="1" spc="10" dirty="0">
                <a:solidFill>
                  <a:srgbClr val="008000"/>
                </a:solidFill>
                <a:latin typeface="Courier New"/>
                <a:cs typeface="Courier New"/>
              </a:rPr>
              <a:t>=	5</a:t>
            </a:r>
            <a:endParaRPr sz="2350" dirty="0">
              <a:latin typeface="Courier New"/>
              <a:cs typeface="Courier New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D3428DC1-8F50-47A8-BCA7-A00B1532B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14" y="4766968"/>
            <a:ext cx="3860020" cy="127399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42607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Signed Magnitude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(cont.)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6669" y="1501093"/>
            <a:ext cx="2113915" cy="4761230"/>
            <a:chOff x="596669" y="1501093"/>
            <a:chExt cx="2113915" cy="4761230"/>
          </a:xfrm>
        </p:grpSpPr>
        <p:sp>
          <p:nvSpPr>
            <p:cNvPr id="4" name="object 4"/>
            <p:cNvSpPr/>
            <p:nvPr/>
          </p:nvSpPr>
          <p:spPr>
            <a:xfrm>
              <a:off x="602949" y="1507374"/>
              <a:ext cx="2101215" cy="4748530"/>
            </a:xfrm>
            <a:custGeom>
              <a:avLst/>
              <a:gdLst/>
              <a:ahLst/>
              <a:cxnLst/>
              <a:rect l="l" t="t" r="r" b="b"/>
              <a:pathLst>
                <a:path w="2101215" h="4748530">
                  <a:moveTo>
                    <a:pt x="2100902" y="0"/>
                  </a:moveTo>
                  <a:lnTo>
                    <a:pt x="0" y="0"/>
                  </a:lnTo>
                  <a:lnTo>
                    <a:pt x="0" y="4748229"/>
                  </a:lnTo>
                  <a:lnTo>
                    <a:pt x="2100902" y="4748229"/>
                  </a:lnTo>
                  <a:lnTo>
                    <a:pt x="2100902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2949" y="1507373"/>
              <a:ext cx="2101215" cy="4748530"/>
            </a:xfrm>
            <a:custGeom>
              <a:avLst/>
              <a:gdLst/>
              <a:ahLst/>
              <a:cxnLst/>
              <a:rect l="l" t="t" r="r" b="b"/>
              <a:pathLst>
                <a:path w="2101215" h="4748530">
                  <a:moveTo>
                    <a:pt x="0" y="0"/>
                  </a:moveTo>
                  <a:lnTo>
                    <a:pt x="2100903" y="0"/>
                  </a:lnTo>
                  <a:lnTo>
                    <a:pt x="2100903" y="4748229"/>
                  </a:lnTo>
                  <a:lnTo>
                    <a:pt x="0" y="4748229"/>
                  </a:lnTo>
                  <a:lnTo>
                    <a:pt x="0" y="0"/>
                  </a:lnTo>
                  <a:close/>
                </a:path>
              </a:pathLst>
            </a:custGeom>
            <a:ln w="1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61642" y="1613074"/>
          <a:ext cx="1962785" cy="3509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243">
                <a:tc>
                  <a:txBody>
                    <a:bodyPr/>
                    <a:lstStyle/>
                    <a:p>
                      <a:pPr marR="195580" algn="r">
                        <a:lnSpc>
                          <a:spcPts val="1830"/>
                        </a:lnSpc>
                      </a:pPr>
                      <a:r>
                        <a:rPr sz="175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Integer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30"/>
                        </a:lnSpc>
                      </a:pPr>
                      <a:r>
                        <a:rPr sz="1750" b="1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Rep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963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494810" y="5130142"/>
            <a:ext cx="161290" cy="1098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750" b="1" spc="15" dirty="0">
                <a:latin typeface="Courier New"/>
                <a:cs typeface="Courier New"/>
              </a:rPr>
              <a:t>4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2090"/>
              </a:lnSpc>
            </a:pPr>
            <a:r>
              <a:rPr sz="1750" b="1" spc="15" dirty="0">
                <a:latin typeface="Courier New"/>
                <a:cs typeface="Courier New"/>
              </a:rPr>
              <a:t>5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6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7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7533" y="5130142"/>
            <a:ext cx="568325" cy="1098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750" b="1" spc="10" dirty="0">
                <a:latin typeface="Courier New"/>
                <a:cs typeface="Courier New"/>
              </a:rPr>
              <a:t>0100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2090"/>
              </a:lnSpc>
            </a:pPr>
            <a:r>
              <a:rPr sz="1750" b="1" spc="10" dirty="0">
                <a:solidFill>
                  <a:srgbClr val="008000"/>
                </a:solidFill>
                <a:latin typeface="Courier New"/>
                <a:cs typeface="Courier New"/>
              </a:rPr>
              <a:t>0101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750" b="1" spc="10" dirty="0">
                <a:latin typeface="Courier New"/>
                <a:cs typeface="Courier New"/>
              </a:rPr>
              <a:t>0110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750" b="1" spc="10" dirty="0">
                <a:latin typeface="Courier New"/>
                <a:cs typeface="Courier New"/>
              </a:rPr>
              <a:t>0111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  <p:sp>
        <p:nvSpPr>
          <p:cNvPr id="7" name="object 7"/>
          <p:cNvSpPr txBox="1"/>
          <p:nvPr/>
        </p:nvSpPr>
        <p:spPr>
          <a:xfrm>
            <a:off x="2768600" y="1515991"/>
            <a:ext cx="6029198" cy="39421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Computing</a:t>
            </a:r>
            <a:r>
              <a:rPr sz="235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negative</a:t>
            </a:r>
            <a:endParaRPr sz="2350" dirty="0">
              <a:latin typeface="Arial"/>
              <a:cs typeface="Arial"/>
            </a:endParaRPr>
          </a:p>
          <a:p>
            <a:pPr marL="580390" marR="282575" indent="-542925">
              <a:lnSpc>
                <a:spcPct val="100000"/>
              </a:lnSpc>
              <a:spcBef>
                <a:spcPts val="5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neg(x) =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flip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high order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bit of</a:t>
            </a:r>
            <a:r>
              <a:rPr sz="235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x  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neg(</a:t>
            </a:r>
            <a:r>
              <a:rPr sz="2350" b="1" spc="10" dirty="0">
                <a:solidFill>
                  <a:srgbClr val="008000"/>
                </a:solidFill>
                <a:latin typeface="Courier New"/>
                <a:cs typeface="Courier New"/>
              </a:rPr>
              <a:t>0101</a:t>
            </a:r>
            <a:r>
              <a:rPr sz="2325" b="1" spc="15" baseline="-2150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) = </a:t>
            </a:r>
            <a:r>
              <a:rPr sz="2350" b="1" spc="15" dirty="0">
                <a:solidFill>
                  <a:srgbClr val="FF0000"/>
                </a:solidFill>
                <a:latin typeface="Courier New"/>
                <a:cs typeface="Courier New"/>
              </a:rPr>
              <a:t>1101</a:t>
            </a:r>
            <a:r>
              <a:rPr sz="2325" b="1" spc="22" baseline="-21505" dirty="0">
                <a:solidFill>
                  <a:srgbClr val="0000FF"/>
                </a:solidFill>
                <a:latin typeface="Courier New"/>
                <a:cs typeface="Courier New"/>
              </a:rPr>
              <a:t>B  </a:t>
            </a:r>
            <a:r>
              <a:rPr lang="en-US" sz="2325" b="1" spc="22" baseline="-215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neg(</a:t>
            </a:r>
            <a:r>
              <a:rPr sz="2350" b="1" spc="10" dirty="0">
                <a:solidFill>
                  <a:srgbClr val="FF0000"/>
                </a:solidFill>
                <a:latin typeface="Courier New"/>
                <a:cs typeface="Courier New"/>
              </a:rPr>
              <a:t>1101</a:t>
            </a:r>
            <a:r>
              <a:rPr sz="2325" b="1" spc="15" baseline="-2150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) =</a:t>
            </a:r>
            <a:r>
              <a:rPr sz="235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5" dirty="0">
                <a:solidFill>
                  <a:srgbClr val="008000"/>
                </a:solidFill>
                <a:latin typeface="Courier New"/>
                <a:cs typeface="Courier New"/>
              </a:rPr>
              <a:t>0101</a:t>
            </a:r>
            <a:r>
              <a:rPr sz="2325" b="1" spc="22" baseline="-2150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endParaRPr sz="2325" baseline="-21505" dirty="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2325"/>
              </a:spcBef>
            </a:pP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Pros and</a:t>
            </a:r>
            <a:r>
              <a:rPr sz="235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cons</a:t>
            </a:r>
            <a:endParaRPr sz="235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+ easy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people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35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understand</a:t>
            </a:r>
            <a:r>
              <a:rPr lang="en-US" sz="235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endParaRPr sz="2350" dirty="0">
              <a:latin typeface="Arial"/>
              <a:cs typeface="Arial"/>
            </a:endParaRPr>
          </a:p>
          <a:p>
            <a:pPr marL="38100">
              <a:lnSpc>
                <a:spcPts val="2795"/>
              </a:lnSpc>
              <a:spcBef>
                <a:spcPts val="5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symmetric</a:t>
            </a:r>
            <a:endParaRPr sz="2350" dirty="0">
              <a:latin typeface="Arial"/>
              <a:cs typeface="Arial"/>
            </a:endParaRPr>
          </a:p>
          <a:p>
            <a:pPr marL="38100">
              <a:lnSpc>
                <a:spcPts val="2795"/>
              </a:lnSpc>
            </a:pP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-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two reps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35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zero</a:t>
            </a:r>
            <a:endParaRPr lang="en-US" sz="2350" spc="10" dirty="0">
              <a:solidFill>
                <a:srgbClr val="0000FF"/>
              </a:solidFill>
              <a:latin typeface="Arial"/>
              <a:cs typeface="Arial"/>
            </a:endParaRPr>
          </a:p>
          <a:p>
            <a:pPr marL="38100">
              <a:lnSpc>
                <a:spcPts val="2795"/>
              </a:lnSpc>
            </a:pPr>
            <a:r>
              <a:rPr lang="en-US" sz="2350" spc="10" dirty="0">
                <a:solidFill>
                  <a:srgbClr val="0000FF"/>
                </a:solidFill>
                <a:latin typeface="Arial"/>
                <a:cs typeface="Arial"/>
              </a:rPr>
              <a:t>- one of the bit patterns is wasted. </a:t>
            </a:r>
          </a:p>
          <a:p>
            <a:pPr marL="38100">
              <a:lnSpc>
                <a:spcPts val="2795"/>
              </a:lnSpc>
            </a:pPr>
            <a:r>
              <a:rPr lang="en-US" sz="2350" spc="10" dirty="0">
                <a:solidFill>
                  <a:srgbClr val="0000FF"/>
                </a:solidFill>
                <a:latin typeface="Arial"/>
                <a:cs typeface="Arial"/>
              </a:rPr>
              <a:t>- addition doesn't work the way we want it to.</a:t>
            </a:r>
            <a:endParaRPr sz="2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42607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Signed Magnitude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38</a:t>
            </a:fld>
            <a:endParaRPr spc="15" dirty="0"/>
          </a:p>
        </p:txBody>
      </p:sp>
      <p:sp>
        <p:nvSpPr>
          <p:cNvPr id="7" name="object 7"/>
          <p:cNvSpPr txBox="1"/>
          <p:nvPr/>
        </p:nvSpPr>
        <p:spPr>
          <a:xfrm>
            <a:off x="177801" y="1334537"/>
            <a:ext cx="8864600" cy="41190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65760" marR="282575">
              <a:lnSpc>
                <a:spcPct val="150000"/>
              </a:lnSpc>
            </a:pPr>
            <a:r>
              <a:rPr lang="en-US" b="1" spc="10" dirty="0">
                <a:solidFill>
                  <a:srgbClr val="0000FF"/>
                </a:solidFill>
                <a:latin typeface="Arial"/>
                <a:cs typeface="Arial"/>
              </a:rPr>
              <a:t>Problem #1: </a:t>
            </a:r>
            <a:r>
              <a:rPr lang="en-US" spc="10" dirty="0">
                <a:solidFill>
                  <a:srgbClr val="0000FF"/>
                </a:solidFill>
                <a:latin typeface="Arial"/>
                <a:cs typeface="Arial"/>
              </a:rPr>
              <a:t>"The Case of the Missing Bit Pattern": </a:t>
            </a:r>
          </a:p>
          <a:p>
            <a:pPr marL="365760" marR="282575">
              <a:lnSpc>
                <a:spcPct val="150000"/>
              </a:lnSpc>
            </a:pPr>
            <a:r>
              <a:rPr lang="en-US" spc="10" dirty="0">
                <a:solidFill>
                  <a:srgbClr val="0000FF"/>
                </a:solidFill>
                <a:latin typeface="Arial"/>
                <a:cs typeface="Arial"/>
              </a:rPr>
              <a:t>How many possible bit patterns can be created with 4 bits? </a:t>
            </a:r>
          </a:p>
          <a:p>
            <a:pPr marL="365760" marR="282575">
              <a:lnSpc>
                <a:spcPct val="150000"/>
              </a:lnSpc>
            </a:pPr>
            <a:r>
              <a:rPr lang="en-US" spc="10" dirty="0">
                <a:solidFill>
                  <a:srgbClr val="0000FF"/>
                </a:solidFill>
                <a:latin typeface="Arial"/>
                <a:cs typeface="Arial"/>
              </a:rPr>
              <a:t>Easy, we know that's 16. In unsigned representation, we were able to represent 16 numbers: 0, 1, 2, 3, 4, 5, 6, 7, 8, 9, 10, 11, 12, 13, 14, and 15. </a:t>
            </a:r>
          </a:p>
          <a:p>
            <a:pPr marL="365760" marR="282575">
              <a:lnSpc>
                <a:spcPct val="150000"/>
              </a:lnSpc>
            </a:pPr>
            <a:r>
              <a:rPr lang="en-US" spc="10" dirty="0">
                <a:solidFill>
                  <a:srgbClr val="0000FF"/>
                </a:solidFill>
                <a:latin typeface="Arial"/>
                <a:cs typeface="Arial"/>
              </a:rPr>
              <a:t>But with signed magnitude, we are only able to represent 15 numbers: -7, -6, -5, -4, -3, -2, -1, 0, 1, 2, 3, 4, 5, 6, and 7. </a:t>
            </a:r>
          </a:p>
          <a:p>
            <a:pPr marL="365760" marR="282575">
              <a:lnSpc>
                <a:spcPct val="150000"/>
              </a:lnSpc>
            </a:pPr>
            <a:r>
              <a:rPr lang="en-US" spc="10" dirty="0">
                <a:solidFill>
                  <a:srgbClr val="0000FF"/>
                </a:solidFill>
                <a:latin typeface="Arial"/>
                <a:cs typeface="Arial"/>
              </a:rPr>
              <a:t>There's still 16 bit patterns, but one of them is either not being used or is duplicating a number. That bit pattern is '1000B’. </a:t>
            </a:r>
          </a:p>
          <a:p>
            <a:pPr marL="365760" marR="282575">
              <a:lnSpc>
                <a:spcPct val="150000"/>
              </a:lnSpc>
            </a:pPr>
            <a:r>
              <a:rPr lang="en-US" spc="10" dirty="0">
                <a:solidFill>
                  <a:srgbClr val="0000FF"/>
                </a:solidFill>
                <a:latin typeface="Arial"/>
                <a:cs typeface="Arial"/>
              </a:rPr>
              <a:t>When we interpret this pattern, we get '-0' which is both nonsensical (negative zero? come on!) and redundant (we already have '0000B' to represent 0).</a:t>
            </a:r>
            <a:endParaRPr spc="1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6786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42607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Signed Magnitude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39</a:t>
            </a:fld>
            <a:endParaRPr spc="15" dirty="0"/>
          </a:p>
        </p:txBody>
      </p:sp>
      <p:sp>
        <p:nvSpPr>
          <p:cNvPr id="7" name="object 7"/>
          <p:cNvSpPr txBox="1"/>
          <p:nvPr/>
        </p:nvSpPr>
        <p:spPr>
          <a:xfrm>
            <a:off x="634942" y="1303152"/>
            <a:ext cx="8659553" cy="52221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80390" marR="282575" indent="-542925">
              <a:lnSpc>
                <a:spcPct val="150000"/>
              </a:lnSpc>
              <a:spcBef>
                <a:spcPts val="50"/>
              </a:spcBef>
            </a:pPr>
            <a:r>
              <a:rPr lang="en-US" sz="1700" b="1" spc="10" dirty="0">
                <a:solidFill>
                  <a:srgbClr val="0000FF"/>
                </a:solidFill>
                <a:latin typeface="Arial"/>
                <a:cs typeface="Arial"/>
              </a:rPr>
              <a:t>Problem #2: </a:t>
            </a:r>
            <a:r>
              <a:rPr lang="en-US" sz="1700" spc="10" dirty="0">
                <a:solidFill>
                  <a:srgbClr val="0000FF"/>
                </a:solidFill>
                <a:latin typeface="Arial"/>
                <a:cs typeface="Arial"/>
              </a:rPr>
              <a:t>"Requires Special Care and Feeding": Remember we wanted to   </a:t>
            </a:r>
          </a:p>
          <a:p>
            <a:pPr marL="580390" marR="282575" indent="-542925">
              <a:lnSpc>
                <a:spcPct val="150000"/>
              </a:lnSpc>
              <a:spcBef>
                <a:spcPts val="50"/>
              </a:spcBef>
            </a:pPr>
            <a:r>
              <a:rPr lang="en-US" sz="1700" spc="10" dirty="0">
                <a:solidFill>
                  <a:srgbClr val="0000FF"/>
                </a:solidFill>
                <a:latin typeface="Arial"/>
                <a:cs typeface="Arial"/>
              </a:rPr>
              <a:t>have negative binary numbers so we could use our binary addition algorithm to </a:t>
            </a:r>
          </a:p>
          <a:p>
            <a:pPr marL="580390" marR="282575" indent="-542925">
              <a:lnSpc>
                <a:spcPct val="150000"/>
              </a:lnSpc>
              <a:spcBef>
                <a:spcPts val="50"/>
              </a:spcBef>
            </a:pPr>
            <a:r>
              <a:rPr lang="en-US" sz="1700" spc="10" dirty="0">
                <a:solidFill>
                  <a:srgbClr val="0000FF"/>
                </a:solidFill>
                <a:latin typeface="Arial"/>
                <a:cs typeface="Arial"/>
              </a:rPr>
              <a:t>simulate binary subtraction. How does signed magnitude fare with addition? To</a:t>
            </a:r>
          </a:p>
          <a:p>
            <a:pPr marL="580390" marR="282575" indent="-542925">
              <a:lnSpc>
                <a:spcPct val="150000"/>
              </a:lnSpc>
              <a:spcBef>
                <a:spcPts val="50"/>
              </a:spcBef>
            </a:pPr>
            <a:r>
              <a:rPr lang="en-US" sz="1700" spc="10" dirty="0">
                <a:solidFill>
                  <a:srgbClr val="0000FF"/>
                </a:solidFill>
                <a:latin typeface="Arial"/>
                <a:cs typeface="Arial"/>
              </a:rPr>
              <a:t>test it, let's try subtracting 2 from 5 by adding 5 and -2. A positive 5 would be </a:t>
            </a:r>
          </a:p>
          <a:p>
            <a:pPr marL="580390" marR="282575" indent="-542925">
              <a:lnSpc>
                <a:spcPct val="150000"/>
              </a:lnSpc>
              <a:spcBef>
                <a:spcPts val="50"/>
              </a:spcBef>
            </a:pPr>
            <a:r>
              <a:rPr lang="en-US" sz="1700" spc="10" dirty="0">
                <a:solidFill>
                  <a:srgbClr val="0000FF"/>
                </a:solidFill>
                <a:latin typeface="Arial"/>
                <a:cs typeface="Arial"/>
              </a:rPr>
              <a:t>represented with the bit pattern '0101B' and -2 with '1010B'. Let's add  these two </a:t>
            </a:r>
          </a:p>
          <a:p>
            <a:pPr marL="580390" marR="282575" indent="-542925">
              <a:lnSpc>
                <a:spcPct val="150000"/>
              </a:lnSpc>
              <a:spcBef>
                <a:spcPts val="50"/>
              </a:spcBef>
            </a:pPr>
            <a:r>
              <a:rPr lang="en-US" sz="1700" spc="10" dirty="0">
                <a:solidFill>
                  <a:srgbClr val="0000FF"/>
                </a:solidFill>
                <a:latin typeface="Arial"/>
                <a:cs typeface="Arial"/>
              </a:rPr>
              <a:t>numbers and see what the result is:</a:t>
            </a:r>
          </a:p>
          <a:p>
            <a:pPr marL="580390" marR="282575" indent="-542925">
              <a:lnSpc>
                <a:spcPct val="150000"/>
              </a:lnSpc>
              <a:spcBef>
                <a:spcPts val="50"/>
              </a:spcBef>
            </a:pPr>
            <a:endParaRPr lang="en-US" sz="1700" spc="10" dirty="0">
              <a:solidFill>
                <a:srgbClr val="0000FF"/>
              </a:solidFill>
              <a:latin typeface="Arial"/>
              <a:cs typeface="Arial"/>
            </a:endParaRPr>
          </a:p>
          <a:p>
            <a:pPr marL="580390" marR="282575" indent="-542925">
              <a:lnSpc>
                <a:spcPct val="150000"/>
              </a:lnSpc>
              <a:spcBef>
                <a:spcPts val="50"/>
              </a:spcBef>
            </a:pPr>
            <a:endParaRPr lang="en-US" sz="1700" spc="10" dirty="0">
              <a:solidFill>
                <a:srgbClr val="0000FF"/>
              </a:solidFill>
              <a:latin typeface="Arial"/>
              <a:cs typeface="Arial"/>
            </a:endParaRPr>
          </a:p>
          <a:p>
            <a:pPr marL="580390" marR="282575" indent="-542925">
              <a:lnSpc>
                <a:spcPct val="150000"/>
              </a:lnSpc>
              <a:spcBef>
                <a:spcPts val="50"/>
              </a:spcBef>
            </a:pPr>
            <a:r>
              <a:rPr lang="en-US" sz="1700" spc="10" dirty="0">
                <a:solidFill>
                  <a:srgbClr val="0000FF"/>
                </a:solidFill>
                <a:latin typeface="Arial"/>
                <a:cs typeface="Arial"/>
              </a:rPr>
              <a:t>Now we interpret the result as a signed magnitude number. The sign is '0' (non-</a:t>
            </a:r>
          </a:p>
          <a:p>
            <a:pPr marL="580390" marR="282575" indent="-542925">
              <a:lnSpc>
                <a:spcPct val="150000"/>
              </a:lnSpc>
              <a:spcBef>
                <a:spcPts val="50"/>
              </a:spcBef>
            </a:pPr>
            <a:r>
              <a:rPr lang="en-US" sz="1700" spc="10" dirty="0">
                <a:solidFill>
                  <a:srgbClr val="0000FF"/>
                </a:solidFill>
                <a:latin typeface="Arial"/>
                <a:cs typeface="Arial"/>
              </a:rPr>
              <a:t>negative) and the magnitude is '7'. So the answer is a positive 7. But, wait a </a:t>
            </a:r>
          </a:p>
          <a:p>
            <a:pPr marL="580390" marR="282575" indent="-542925">
              <a:lnSpc>
                <a:spcPct val="150000"/>
              </a:lnSpc>
              <a:spcBef>
                <a:spcPts val="50"/>
              </a:spcBef>
            </a:pPr>
            <a:r>
              <a:rPr lang="en-US" sz="1700" spc="10" dirty="0">
                <a:solidFill>
                  <a:srgbClr val="0000FF"/>
                </a:solidFill>
                <a:latin typeface="Arial"/>
                <a:cs typeface="Arial"/>
              </a:rPr>
              <a:t>minute, 5-2=3! This obviously didn't work. </a:t>
            </a:r>
          </a:p>
          <a:p>
            <a:pPr marL="580390" marR="282575" indent="-542925">
              <a:lnSpc>
                <a:spcPct val="150000"/>
              </a:lnSpc>
              <a:spcBef>
                <a:spcPts val="50"/>
              </a:spcBef>
            </a:pPr>
            <a:r>
              <a:rPr lang="en-US" sz="1700" spc="10" dirty="0">
                <a:solidFill>
                  <a:srgbClr val="0000FF"/>
                </a:solidFill>
                <a:latin typeface="Arial"/>
                <a:cs typeface="Arial"/>
              </a:rPr>
              <a:t>Conclusion: signed magnitude doesn't work with regular binary addition </a:t>
            </a:r>
          </a:p>
          <a:p>
            <a:pPr marL="580390" marR="282575" indent="-542925">
              <a:lnSpc>
                <a:spcPct val="150000"/>
              </a:lnSpc>
              <a:spcBef>
                <a:spcPts val="50"/>
              </a:spcBef>
            </a:pPr>
            <a:r>
              <a:rPr lang="en-US" sz="1700" spc="10" dirty="0">
                <a:solidFill>
                  <a:srgbClr val="0000FF"/>
                </a:solidFill>
                <a:latin typeface="Arial"/>
                <a:cs typeface="Arial"/>
              </a:rPr>
              <a:t>algorithms. </a:t>
            </a:r>
          </a:p>
        </p:txBody>
      </p:sp>
    </p:spTree>
    <p:extLst>
      <p:ext uri="{BB962C8B-B14F-4D97-AF65-F5344CB8AC3E}">
        <p14:creationId xmlns:p14="http://schemas.microsoft.com/office/powerpoint/2010/main" val="19185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625856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The </a:t>
            </a:r>
            <a:r>
              <a:rPr spc="5" dirty="0">
                <a:solidFill>
                  <a:srgbClr val="000000"/>
                </a:solidFill>
              </a:rPr>
              <a:t>Decimal Number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554" y="1199229"/>
            <a:ext cx="7405370" cy="29591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endParaRPr sz="2350">
              <a:latin typeface="Arial"/>
              <a:cs typeface="Arial"/>
            </a:endParaRPr>
          </a:p>
          <a:p>
            <a:pPr marL="598170" indent="-221615">
              <a:lnSpc>
                <a:spcPct val="100000"/>
              </a:lnSpc>
              <a:spcBef>
                <a:spcPts val="290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“decem” (Latin)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=&gt;</a:t>
            </a:r>
            <a:r>
              <a:rPr sz="1950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ten</a:t>
            </a:r>
            <a:endParaRPr sz="1950">
              <a:latin typeface="Arial"/>
              <a:cs typeface="Arial"/>
            </a:endParaRPr>
          </a:p>
          <a:p>
            <a:pPr marR="5365750" algn="r">
              <a:lnSpc>
                <a:spcPct val="100000"/>
              </a:lnSpc>
              <a:spcBef>
                <a:spcPts val="141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Charac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eris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ics</a:t>
            </a:r>
            <a:endParaRPr sz="2350">
              <a:latin typeface="Arial"/>
              <a:cs typeface="Arial"/>
            </a:endParaRPr>
          </a:p>
          <a:p>
            <a:pPr marL="220979" marR="5374640" indent="-220979" algn="r">
              <a:lnSpc>
                <a:spcPct val="100000"/>
              </a:lnSpc>
              <a:spcBef>
                <a:spcPts val="250"/>
              </a:spcBef>
              <a:buChar char="•"/>
              <a:tabLst>
                <a:tab pos="220979" algn="l"/>
                <a:tab pos="5988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Ten</a:t>
            </a:r>
            <a:r>
              <a:rPr sz="1950" spc="-5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symbols</a:t>
            </a:r>
            <a:endParaRPr sz="1950">
              <a:latin typeface="Arial"/>
              <a:cs typeface="Arial"/>
            </a:endParaRPr>
          </a:p>
          <a:p>
            <a:pPr marL="934085" lvl="1" indent="-231140">
              <a:lnSpc>
                <a:spcPct val="100000"/>
              </a:lnSpc>
              <a:spcBef>
                <a:spcPts val="330"/>
              </a:spcBef>
              <a:buFont typeface="Courier New"/>
              <a:buChar char="•"/>
              <a:tabLst>
                <a:tab pos="934719" algn="l"/>
              </a:tabLst>
            </a:pP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0 1 2 3 4 5 6 7 8</a:t>
            </a:r>
            <a:r>
              <a:rPr sz="1950" b="1" spc="-1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9</a:t>
            </a:r>
            <a:endParaRPr sz="1950">
              <a:latin typeface="Courier New"/>
              <a:cs typeface="Courier New"/>
            </a:endParaRPr>
          </a:p>
          <a:p>
            <a:pPr marL="598170" indent="-221615">
              <a:lnSpc>
                <a:spcPct val="100000"/>
              </a:lnSpc>
              <a:spcBef>
                <a:spcPts val="234"/>
              </a:spcBef>
              <a:buChar char="•"/>
              <a:tabLst>
                <a:tab pos="598170" algn="l"/>
                <a:tab pos="5988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Positional</a:t>
            </a:r>
            <a:endParaRPr sz="1950">
              <a:latin typeface="Arial"/>
              <a:cs typeface="Arial"/>
            </a:endParaRPr>
          </a:p>
          <a:p>
            <a:pPr marL="934085" lvl="1" indent="-231140">
              <a:lnSpc>
                <a:spcPct val="100000"/>
              </a:lnSpc>
              <a:spcBef>
                <a:spcPts val="330"/>
              </a:spcBef>
              <a:buFont typeface="Courier New"/>
              <a:buChar char="•"/>
              <a:tabLst>
                <a:tab pos="934719" algn="l"/>
              </a:tabLst>
            </a:pP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2945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≠ 2495</a:t>
            </a:r>
            <a:endParaRPr sz="1950">
              <a:latin typeface="Courier New"/>
              <a:cs typeface="Courier New"/>
            </a:endParaRPr>
          </a:p>
          <a:p>
            <a:pPr marL="934085" lvl="1" indent="-231140">
              <a:lnSpc>
                <a:spcPct val="100000"/>
              </a:lnSpc>
              <a:spcBef>
                <a:spcPts val="229"/>
              </a:spcBef>
              <a:buFont typeface="Courier New"/>
              <a:buChar char="•"/>
              <a:tabLst>
                <a:tab pos="934719" algn="l"/>
              </a:tabLst>
            </a:pP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2945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= (2*10</a:t>
            </a:r>
            <a:r>
              <a:rPr sz="1950" b="1" spc="22" baseline="25641" dirty="0">
                <a:solidFill>
                  <a:srgbClr val="000066"/>
                </a:solidFill>
                <a:latin typeface="Courier New"/>
                <a:cs typeface="Courier New"/>
              </a:rPr>
              <a:t>3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) + (9*10</a:t>
            </a:r>
            <a:r>
              <a:rPr sz="1950" b="1" spc="22" baseline="25641" dirty="0">
                <a:solidFill>
                  <a:srgbClr val="000066"/>
                </a:solidFill>
                <a:latin typeface="Courier New"/>
                <a:cs typeface="Courier New"/>
              </a:rPr>
              <a:t>2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) + (4*10</a:t>
            </a:r>
            <a:r>
              <a:rPr sz="1950" b="1" spc="22" baseline="25641" dirty="0">
                <a:solidFill>
                  <a:srgbClr val="000066"/>
                </a:solidFill>
                <a:latin typeface="Courier New"/>
                <a:cs typeface="Courier New"/>
              </a:rPr>
              <a:t>1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) +</a:t>
            </a:r>
            <a:r>
              <a:rPr sz="1950" b="1" spc="-3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(5*10</a:t>
            </a:r>
            <a:r>
              <a:rPr sz="1950" b="1" spc="22" baseline="25641" dirty="0">
                <a:solidFill>
                  <a:srgbClr val="000066"/>
                </a:solidFill>
                <a:latin typeface="Courier New"/>
                <a:cs typeface="Courier New"/>
              </a:rPr>
              <a:t>0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954" y="4308440"/>
            <a:ext cx="620903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(Most) people use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decimal number</a:t>
            </a:r>
            <a:r>
              <a:rPr sz="235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system</a:t>
            </a:r>
            <a:endParaRPr sz="235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4</a:t>
            </a:fld>
            <a:endParaRPr spc="1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414655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Ones’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Complement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6669" y="1501093"/>
            <a:ext cx="2113915" cy="4761230"/>
            <a:chOff x="596669" y="1501093"/>
            <a:chExt cx="2113915" cy="4761230"/>
          </a:xfrm>
        </p:grpSpPr>
        <p:sp>
          <p:nvSpPr>
            <p:cNvPr id="4" name="object 4"/>
            <p:cNvSpPr/>
            <p:nvPr/>
          </p:nvSpPr>
          <p:spPr>
            <a:xfrm>
              <a:off x="602949" y="1507374"/>
              <a:ext cx="2101215" cy="4748530"/>
            </a:xfrm>
            <a:custGeom>
              <a:avLst/>
              <a:gdLst/>
              <a:ahLst/>
              <a:cxnLst/>
              <a:rect l="l" t="t" r="r" b="b"/>
              <a:pathLst>
                <a:path w="2101215" h="4748530">
                  <a:moveTo>
                    <a:pt x="2100902" y="0"/>
                  </a:moveTo>
                  <a:lnTo>
                    <a:pt x="0" y="0"/>
                  </a:lnTo>
                  <a:lnTo>
                    <a:pt x="0" y="4748229"/>
                  </a:lnTo>
                  <a:lnTo>
                    <a:pt x="2100902" y="4748229"/>
                  </a:lnTo>
                  <a:lnTo>
                    <a:pt x="2100902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2949" y="1507373"/>
              <a:ext cx="2101215" cy="4748530"/>
            </a:xfrm>
            <a:custGeom>
              <a:avLst/>
              <a:gdLst/>
              <a:ahLst/>
              <a:cxnLst/>
              <a:rect l="l" t="t" r="r" b="b"/>
              <a:pathLst>
                <a:path w="2101215" h="4748530">
                  <a:moveTo>
                    <a:pt x="0" y="0"/>
                  </a:moveTo>
                  <a:lnTo>
                    <a:pt x="2100903" y="0"/>
                  </a:lnTo>
                  <a:lnTo>
                    <a:pt x="2100903" y="4748229"/>
                  </a:lnTo>
                  <a:lnTo>
                    <a:pt x="0" y="4748229"/>
                  </a:lnTo>
                  <a:lnTo>
                    <a:pt x="0" y="0"/>
                  </a:lnTo>
                  <a:close/>
                </a:path>
              </a:pathLst>
            </a:custGeom>
            <a:ln w="1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61642" y="1613074"/>
          <a:ext cx="1962785" cy="3509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243">
                <a:tc>
                  <a:txBody>
                    <a:bodyPr/>
                    <a:lstStyle/>
                    <a:p>
                      <a:pPr marR="195580" algn="r">
                        <a:lnSpc>
                          <a:spcPts val="1830"/>
                        </a:lnSpc>
                      </a:pPr>
                      <a:r>
                        <a:rPr sz="175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Integer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30"/>
                        </a:lnSpc>
                      </a:pPr>
                      <a:r>
                        <a:rPr sz="1750" b="1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Rep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0010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963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494810" y="5130142"/>
            <a:ext cx="161290" cy="1098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750" b="1" spc="15" dirty="0">
                <a:latin typeface="Courier New"/>
                <a:cs typeface="Courier New"/>
              </a:rPr>
              <a:t>4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2090"/>
              </a:lnSpc>
            </a:pPr>
            <a:r>
              <a:rPr sz="1750" b="1" spc="15" dirty="0">
                <a:latin typeface="Courier New"/>
                <a:cs typeface="Courier New"/>
              </a:rPr>
              <a:t>5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6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750" b="1" spc="15" dirty="0">
                <a:latin typeface="Courier New"/>
                <a:cs typeface="Courier New"/>
              </a:rPr>
              <a:t>7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37533" y="5130142"/>
            <a:ext cx="568325" cy="1098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750" b="1" spc="10" dirty="0">
                <a:latin typeface="Courier New"/>
                <a:cs typeface="Courier New"/>
              </a:rPr>
              <a:t>0100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2090"/>
              </a:lnSpc>
            </a:pPr>
            <a:r>
              <a:rPr sz="1750" b="1" spc="10" dirty="0">
                <a:latin typeface="Courier New"/>
                <a:cs typeface="Courier New"/>
              </a:rPr>
              <a:t>0101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750" b="1" spc="10" dirty="0">
                <a:latin typeface="Courier New"/>
                <a:cs typeface="Courier New"/>
              </a:rPr>
              <a:t>0110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750" b="1" spc="10" dirty="0">
                <a:latin typeface="Courier New"/>
                <a:cs typeface="Courier New"/>
              </a:rPr>
              <a:t>0111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40</a:t>
            </a:fld>
            <a:endParaRPr spc="15" dirty="0"/>
          </a:p>
        </p:txBody>
      </p:sp>
      <p:sp>
        <p:nvSpPr>
          <p:cNvPr id="7" name="object 7"/>
          <p:cNvSpPr txBox="1"/>
          <p:nvPr/>
        </p:nvSpPr>
        <p:spPr>
          <a:xfrm>
            <a:off x="2840985" y="1507373"/>
            <a:ext cx="5083815" cy="7514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5" dirty="0">
                <a:solidFill>
                  <a:srgbClr val="0000FF"/>
                </a:solidFill>
                <a:latin typeface="Arial"/>
                <a:cs typeface="Arial"/>
              </a:rPr>
              <a:t>Definition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High-order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bit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has weight</a:t>
            </a:r>
            <a:r>
              <a:rPr sz="235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-7</a:t>
            </a:r>
            <a:r>
              <a:rPr lang="en-US" sz="2350" spc="10" dirty="0">
                <a:solidFill>
                  <a:srgbClr val="0000FF"/>
                </a:solidFill>
                <a:latin typeface="Arial"/>
                <a:cs typeface="Arial"/>
              </a:rPr>
              <a:t> (- 2</a:t>
            </a:r>
            <a:r>
              <a:rPr lang="en-US" sz="2350" spc="10" baseline="30000" dirty="0">
                <a:solidFill>
                  <a:srgbClr val="0000FF"/>
                </a:solidFill>
                <a:latin typeface="Arial"/>
                <a:cs typeface="Arial"/>
              </a:rPr>
              <a:t>n </a:t>
            </a:r>
            <a:r>
              <a:rPr lang="en-US" sz="2350" spc="10" dirty="0">
                <a:solidFill>
                  <a:srgbClr val="0000FF"/>
                </a:solidFill>
                <a:latin typeface="Arial"/>
                <a:cs typeface="Arial"/>
              </a:rPr>
              <a:t>+ 1 )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90042" y="2731736"/>
            <a:ext cx="14605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6385" y="3317223"/>
            <a:ext cx="92075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50" b="1" spc="15" dirty="0">
                <a:solidFill>
                  <a:srgbClr val="008000"/>
                </a:solidFill>
                <a:latin typeface="Courier New"/>
                <a:cs typeface="Courier New"/>
              </a:rPr>
              <a:t>0010</a:t>
            </a:r>
            <a:r>
              <a:rPr sz="2325" b="1" spc="22" baseline="-21505" dirty="0">
                <a:solidFill>
                  <a:srgbClr val="008000"/>
                </a:solidFill>
                <a:latin typeface="Courier New"/>
                <a:cs typeface="Courier New"/>
              </a:rPr>
              <a:t>B</a:t>
            </a:r>
            <a:endParaRPr sz="2325" baseline="-21505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2866385" y="2555875"/>
            <a:ext cx="5753734" cy="14674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795"/>
              </a:lnSpc>
              <a:spcBef>
                <a:spcPts val="120"/>
              </a:spcBef>
              <a:tabLst>
                <a:tab pos="1037590" algn="l"/>
              </a:tabLst>
            </a:pPr>
            <a:r>
              <a:rPr spc="10" dirty="0"/>
              <a:t>1010	=</a:t>
            </a:r>
            <a:r>
              <a:rPr spc="15" dirty="0"/>
              <a:t> </a:t>
            </a:r>
            <a:r>
              <a:rPr spc="5" dirty="0"/>
              <a:t>(1*-7)+(0*4)+(1*2)+(0*1)</a:t>
            </a:r>
          </a:p>
          <a:p>
            <a:pPr marL="1097915">
              <a:lnSpc>
                <a:spcPts val="2795"/>
              </a:lnSpc>
            </a:pPr>
            <a:r>
              <a:rPr spc="10" dirty="0"/>
              <a:t>=</a:t>
            </a:r>
            <a:r>
              <a:rPr spc="5" dirty="0"/>
              <a:t> </a:t>
            </a:r>
            <a:r>
              <a:rPr spc="10" dirty="0"/>
              <a:t>-5</a:t>
            </a:r>
          </a:p>
          <a:p>
            <a:pPr marL="1037590">
              <a:lnSpc>
                <a:spcPct val="100000"/>
              </a:lnSpc>
              <a:spcBef>
                <a:spcPts val="50"/>
              </a:spcBef>
            </a:pPr>
            <a:r>
              <a:rPr spc="10" dirty="0">
                <a:solidFill>
                  <a:srgbClr val="008000"/>
                </a:solidFill>
              </a:rPr>
              <a:t>=</a:t>
            </a:r>
            <a:r>
              <a:rPr spc="15" dirty="0">
                <a:solidFill>
                  <a:srgbClr val="008000"/>
                </a:solidFill>
              </a:rPr>
              <a:t> </a:t>
            </a:r>
            <a:r>
              <a:rPr spc="5" dirty="0">
                <a:solidFill>
                  <a:srgbClr val="008000"/>
                </a:solidFill>
              </a:rPr>
              <a:t>(0*-7)+(0*4)+(1*2)+(0*1)</a:t>
            </a:r>
          </a:p>
          <a:p>
            <a:pPr marL="1097915">
              <a:lnSpc>
                <a:spcPct val="100000"/>
              </a:lnSpc>
              <a:spcBef>
                <a:spcPts val="50"/>
              </a:spcBef>
            </a:pPr>
            <a:r>
              <a:rPr spc="10" dirty="0">
                <a:solidFill>
                  <a:srgbClr val="008000"/>
                </a:solidFill>
              </a:rPr>
              <a:t>=</a:t>
            </a:r>
            <a:r>
              <a:rPr spc="5" dirty="0">
                <a:solidFill>
                  <a:srgbClr val="008000"/>
                </a:solidFill>
              </a:rPr>
              <a:t> </a:t>
            </a:r>
            <a:r>
              <a:rPr spc="10" dirty="0">
                <a:solidFill>
                  <a:srgbClr val="00800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65340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Ones’ Complement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494810" y="5946637"/>
            <a:ext cx="16129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sz="1750" b="1" spc="15" dirty="0">
                <a:latin typeface="Courier New"/>
                <a:cs typeface="Courier New"/>
              </a:rPr>
              <a:t>7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37533" y="5946637"/>
            <a:ext cx="568325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sz="1750" b="1" spc="10" dirty="0">
                <a:latin typeface="Courier New"/>
                <a:cs typeface="Courier New"/>
              </a:rPr>
              <a:t>0111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66385" y="6140822"/>
            <a:ext cx="235458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-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two reps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35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zero</a:t>
            </a:r>
            <a:endParaRPr sz="235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41</a:t>
            </a:fld>
            <a:endParaRPr spc="1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6669" y="1507373"/>
          <a:ext cx="2101214" cy="4748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944">
                <a:tc>
                  <a:txBody>
                    <a:bodyPr/>
                    <a:lstStyle/>
                    <a:p>
                      <a:pPr marR="19558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Integer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Rep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1111</a:t>
                      </a:r>
                      <a:endParaRPr sz="17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0101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82726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0110</a:t>
                      </a:r>
                      <a:endParaRPr sz="17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66385" y="1464526"/>
            <a:ext cx="2922905" cy="751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Computing</a:t>
            </a:r>
            <a:r>
              <a:rPr sz="235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negative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neg(x) =</a:t>
            </a:r>
            <a:r>
              <a:rPr sz="235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~x</a:t>
            </a:r>
            <a:endParaRPr sz="2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9130" y="2193091"/>
            <a:ext cx="304101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neg(</a:t>
            </a:r>
            <a:r>
              <a:rPr sz="2350" b="1" spc="10" dirty="0">
                <a:solidFill>
                  <a:srgbClr val="008000"/>
                </a:solidFill>
                <a:latin typeface="Courier New"/>
                <a:cs typeface="Courier New"/>
              </a:rPr>
              <a:t>0101 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) =</a:t>
            </a:r>
            <a:r>
              <a:rPr sz="2350" b="1" spc="-5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0" dirty="0">
                <a:solidFill>
                  <a:srgbClr val="FF0000"/>
                </a:solidFill>
                <a:latin typeface="Courier New"/>
                <a:cs typeface="Courier New"/>
              </a:rPr>
              <a:t>1010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6443" y="2368951"/>
            <a:ext cx="171450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80515" algn="l"/>
              </a:tabLst>
            </a:pPr>
            <a:r>
              <a:rPr sz="1550" b="1" spc="15" dirty="0">
                <a:solidFill>
                  <a:srgbClr val="0000FF"/>
                </a:solidFill>
                <a:latin typeface="Courier New"/>
                <a:cs typeface="Courier New"/>
              </a:rPr>
              <a:t>B	B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6385" y="5383701"/>
            <a:ext cx="2103120" cy="751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Pros and</a:t>
            </a:r>
            <a:r>
              <a:rPr sz="235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cons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35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symmetric</a:t>
            </a:r>
            <a:endParaRPr sz="2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8285" y="2544811"/>
            <a:ext cx="4792345" cy="1329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461009" algn="ctr">
              <a:lnSpc>
                <a:spcPct val="100000"/>
              </a:lnSpc>
              <a:spcBef>
                <a:spcPts val="120"/>
              </a:spcBef>
            </a:pP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neg(</a:t>
            </a:r>
            <a:r>
              <a:rPr sz="2350" b="1" spc="10" dirty="0">
                <a:solidFill>
                  <a:srgbClr val="FF0000"/>
                </a:solidFill>
                <a:latin typeface="Courier New"/>
                <a:cs typeface="Courier New"/>
              </a:rPr>
              <a:t>1010</a:t>
            </a:r>
            <a:r>
              <a:rPr sz="2325" b="1" spc="15" baseline="-2150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) =</a:t>
            </a:r>
            <a:r>
              <a:rPr sz="23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5" dirty="0">
                <a:solidFill>
                  <a:srgbClr val="008000"/>
                </a:solidFill>
                <a:latin typeface="Courier New"/>
                <a:cs typeface="Courier New"/>
              </a:rPr>
              <a:t>0101</a:t>
            </a:r>
            <a:r>
              <a:rPr sz="2325" b="1" spc="22" baseline="-2150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endParaRPr sz="2325" baseline="-21505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1730"/>
              </a:spcBef>
            </a:pP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Computing negative</a:t>
            </a:r>
            <a:r>
              <a:rPr sz="235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b="1" spc="5" dirty="0">
                <a:solidFill>
                  <a:srgbClr val="0000FF"/>
                </a:solidFill>
                <a:latin typeface="Arial"/>
                <a:cs typeface="Arial"/>
              </a:rPr>
              <a:t>(alternative)</a:t>
            </a:r>
            <a:endParaRPr sz="23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neg(x) = </a:t>
            </a:r>
            <a:r>
              <a:rPr sz="2350" spc="-95" dirty="0">
                <a:solidFill>
                  <a:srgbClr val="0000FF"/>
                </a:solidFill>
                <a:latin typeface="Arial"/>
                <a:cs typeface="Arial"/>
              </a:rPr>
              <a:t>1111</a:t>
            </a:r>
            <a:r>
              <a:rPr sz="2325" spc="-142" baseline="-21505" dirty="0">
                <a:solidFill>
                  <a:srgbClr val="0000FF"/>
                </a:solidFill>
                <a:latin typeface="Arial"/>
                <a:cs typeface="Arial"/>
              </a:rPr>
              <a:t>B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35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endParaRPr sz="2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9130" y="3851203"/>
            <a:ext cx="442785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29304" algn="l"/>
              </a:tabLst>
            </a:pP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neg(</a:t>
            </a:r>
            <a:r>
              <a:rPr sz="2350" b="1" spc="10" dirty="0">
                <a:solidFill>
                  <a:srgbClr val="008000"/>
                </a:solidFill>
                <a:latin typeface="Courier New"/>
                <a:cs typeface="Courier New"/>
              </a:rPr>
              <a:t>0101 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2350" b="1" spc="-4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2350" b="1" spc="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1111	–</a:t>
            </a:r>
            <a:r>
              <a:rPr sz="235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0" dirty="0">
                <a:solidFill>
                  <a:srgbClr val="008000"/>
                </a:solidFill>
                <a:latin typeface="Courier New"/>
                <a:cs typeface="Courier New"/>
              </a:rPr>
              <a:t>0101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6443" y="4027063"/>
            <a:ext cx="310134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80515" algn="l"/>
                <a:tab pos="2967355" algn="l"/>
              </a:tabLst>
            </a:pPr>
            <a:r>
              <a:rPr sz="1550" b="1" spc="15" dirty="0">
                <a:solidFill>
                  <a:srgbClr val="0000FF"/>
                </a:solidFill>
                <a:latin typeface="Courier New"/>
                <a:cs typeface="Courier New"/>
              </a:rPr>
              <a:t>B	B	B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3796" y="4202923"/>
            <a:ext cx="128270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23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5" dirty="0">
                <a:solidFill>
                  <a:srgbClr val="FF0000"/>
                </a:solidFill>
                <a:latin typeface="Courier New"/>
                <a:cs typeface="Courier New"/>
              </a:rPr>
              <a:t>1010</a:t>
            </a:r>
            <a:r>
              <a:rPr sz="2325" b="1" spc="22" baseline="-2150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endParaRPr sz="2325" baseline="-21505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83730" y="4567206"/>
            <a:ext cx="4599305" cy="751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  <a:tabLst>
                <a:tab pos="3316604" algn="l"/>
              </a:tabLst>
            </a:pP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neg(</a:t>
            </a:r>
            <a:r>
              <a:rPr sz="2350" b="1" spc="10" dirty="0">
                <a:solidFill>
                  <a:srgbClr val="FF0000"/>
                </a:solidFill>
                <a:latin typeface="Courier New"/>
                <a:cs typeface="Courier New"/>
              </a:rPr>
              <a:t>1010</a:t>
            </a:r>
            <a:r>
              <a:rPr sz="2325" b="1" spc="15" baseline="-2150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2350" b="1" spc="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2350" b="1" spc="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5" dirty="0">
                <a:solidFill>
                  <a:srgbClr val="0000FF"/>
                </a:solidFill>
                <a:latin typeface="Courier New"/>
                <a:cs typeface="Courier New"/>
              </a:rPr>
              <a:t>1111</a:t>
            </a:r>
            <a:r>
              <a:rPr sz="2325" b="1" spc="22" baseline="-21505" dirty="0">
                <a:solidFill>
                  <a:srgbClr val="0000FF"/>
                </a:solidFill>
                <a:latin typeface="Courier New"/>
                <a:cs typeface="Courier New"/>
              </a:rPr>
              <a:t>B	</a:t>
            </a: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–</a:t>
            </a:r>
            <a:r>
              <a:rPr sz="23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5" dirty="0">
                <a:solidFill>
                  <a:srgbClr val="FF0000"/>
                </a:solidFill>
                <a:latin typeface="Courier New"/>
                <a:cs typeface="Courier New"/>
              </a:rPr>
              <a:t>1010</a:t>
            </a:r>
            <a:r>
              <a:rPr sz="2325" b="1" spc="22" baseline="-2150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endParaRPr sz="2325" baseline="-21505">
              <a:latin typeface="Courier New"/>
              <a:cs typeface="Courier New"/>
            </a:endParaRPr>
          </a:p>
          <a:p>
            <a:pPr marL="662940" algn="ctr">
              <a:lnSpc>
                <a:spcPct val="100000"/>
              </a:lnSpc>
              <a:spcBef>
                <a:spcPts val="50"/>
              </a:spcBef>
            </a:pPr>
            <a:r>
              <a:rPr sz="2350" b="1" spc="1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235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350" b="1" spc="10" dirty="0">
                <a:solidFill>
                  <a:srgbClr val="008000"/>
                </a:solidFill>
                <a:latin typeface="Courier New"/>
                <a:cs typeface="Courier New"/>
              </a:rPr>
              <a:t>0101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44978" y="5107348"/>
            <a:ext cx="14605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endParaRPr sz="1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65340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Ones’ Complement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42</a:t>
            </a:fld>
            <a:endParaRPr spc="15" dirty="0"/>
          </a:p>
        </p:txBody>
      </p:sp>
      <p:pic>
        <p:nvPicPr>
          <p:cNvPr id="19" name="Picture 18" descr="A picture containing bird&#10;&#10;Description automatically generated">
            <a:extLst>
              <a:ext uri="{FF2B5EF4-FFF2-40B4-BE49-F238E27FC236}">
                <a16:creationId xmlns:a16="http://schemas.microsoft.com/office/drawing/2014/main" id="{D75BD714-D0B8-40B2-8E55-B01B0BB0B0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5"/>
          <a:stretch/>
        </p:blipFill>
        <p:spPr>
          <a:xfrm>
            <a:off x="558800" y="1412875"/>
            <a:ext cx="7658100" cy="451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74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417131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Two’s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Complement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44162" y="6307274"/>
            <a:ext cx="20129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5"/>
              </a:lnSpc>
            </a:pPr>
            <a:r>
              <a:rPr sz="1350" spc="15" dirty="0">
                <a:latin typeface="Times New Roman"/>
                <a:cs typeface="Times New Roman"/>
              </a:rPr>
              <a:t>35</a:t>
            </a:r>
            <a:endParaRPr sz="135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6669" y="1507373"/>
          <a:ext cx="2101214" cy="4748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944">
                <a:tc>
                  <a:txBody>
                    <a:bodyPr/>
                    <a:lstStyle/>
                    <a:p>
                      <a:pPr marR="19558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Integer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Rep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-8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0010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352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6374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66384" y="1565275"/>
            <a:ext cx="5083815" cy="751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5" dirty="0">
                <a:solidFill>
                  <a:srgbClr val="0000FF"/>
                </a:solidFill>
                <a:latin typeface="Arial"/>
                <a:cs typeface="Arial"/>
              </a:rPr>
              <a:t>Definition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High-order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bit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has weight</a:t>
            </a:r>
            <a:r>
              <a:rPr sz="235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-8</a:t>
            </a:r>
            <a:r>
              <a:rPr lang="en-US" sz="2350" spc="10" dirty="0">
                <a:solidFill>
                  <a:srgbClr val="0000FF"/>
                </a:solidFill>
                <a:latin typeface="Arial"/>
                <a:cs typeface="Arial"/>
              </a:rPr>
              <a:t> (-2</a:t>
            </a:r>
            <a:r>
              <a:rPr lang="en-US" sz="2350" spc="10" baseline="30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en-US" sz="2350" spc="1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0042" y="2508883"/>
            <a:ext cx="14605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0985" y="3049024"/>
            <a:ext cx="92075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50" b="1" spc="15" dirty="0">
                <a:solidFill>
                  <a:srgbClr val="008000"/>
                </a:solidFill>
                <a:latin typeface="Courier New"/>
                <a:cs typeface="Courier New"/>
              </a:rPr>
              <a:t>0010</a:t>
            </a:r>
            <a:r>
              <a:rPr sz="2325" b="1" spc="22" baseline="-21505" dirty="0">
                <a:solidFill>
                  <a:srgbClr val="008000"/>
                </a:solidFill>
                <a:latin typeface="Courier New"/>
                <a:cs typeface="Courier New"/>
              </a:rPr>
              <a:t>B</a:t>
            </a:r>
            <a:endParaRPr sz="2325" baseline="-21505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2866385" y="2333022"/>
            <a:ext cx="5753734" cy="14674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795"/>
              </a:lnSpc>
              <a:spcBef>
                <a:spcPts val="120"/>
              </a:spcBef>
              <a:tabLst>
                <a:tab pos="1037590" algn="l"/>
              </a:tabLst>
            </a:pPr>
            <a:r>
              <a:rPr spc="10" dirty="0"/>
              <a:t>1010	=</a:t>
            </a:r>
            <a:r>
              <a:rPr spc="15" dirty="0"/>
              <a:t> </a:t>
            </a:r>
            <a:r>
              <a:rPr spc="5" dirty="0"/>
              <a:t>(1*-8)+(0*4)+(1*2)+(0*1)</a:t>
            </a:r>
          </a:p>
          <a:p>
            <a:pPr marL="1097915">
              <a:lnSpc>
                <a:spcPts val="2795"/>
              </a:lnSpc>
            </a:pPr>
            <a:r>
              <a:rPr spc="10" dirty="0"/>
              <a:t>=</a:t>
            </a:r>
            <a:r>
              <a:rPr spc="5" dirty="0"/>
              <a:t> </a:t>
            </a:r>
            <a:r>
              <a:rPr spc="10" dirty="0"/>
              <a:t>-6</a:t>
            </a:r>
          </a:p>
          <a:p>
            <a:pPr marL="1037590">
              <a:lnSpc>
                <a:spcPct val="100000"/>
              </a:lnSpc>
              <a:spcBef>
                <a:spcPts val="50"/>
              </a:spcBef>
            </a:pPr>
            <a:r>
              <a:rPr spc="10" dirty="0">
                <a:solidFill>
                  <a:srgbClr val="008000"/>
                </a:solidFill>
              </a:rPr>
              <a:t>=</a:t>
            </a:r>
            <a:r>
              <a:rPr spc="15" dirty="0">
                <a:solidFill>
                  <a:srgbClr val="008000"/>
                </a:solidFill>
              </a:rPr>
              <a:t> </a:t>
            </a:r>
            <a:r>
              <a:rPr spc="5" dirty="0">
                <a:solidFill>
                  <a:srgbClr val="008000"/>
                </a:solidFill>
              </a:rPr>
              <a:t>(0*-8)+(0*4)+(1*2)+(0*1)</a:t>
            </a:r>
          </a:p>
          <a:p>
            <a:pPr marL="1097915">
              <a:lnSpc>
                <a:spcPct val="100000"/>
              </a:lnSpc>
              <a:spcBef>
                <a:spcPts val="50"/>
              </a:spcBef>
            </a:pPr>
            <a:r>
              <a:rPr spc="10" dirty="0">
                <a:solidFill>
                  <a:srgbClr val="008000"/>
                </a:solidFill>
              </a:rPr>
              <a:t>=</a:t>
            </a:r>
            <a:r>
              <a:rPr spc="5" dirty="0">
                <a:solidFill>
                  <a:srgbClr val="008000"/>
                </a:solidFill>
              </a:rPr>
              <a:t> </a:t>
            </a:r>
            <a:r>
              <a:rPr spc="10" dirty="0">
                <a:solidFill>
                  <a:srgbClr val="00800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67817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Two’s Complement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6669" y="1507373"/>
          <a:ext cx="2101214" cy="4748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944">
                <a:tc>
                  <a:txBody>
                    <a:bodyPr/>
                    <a:lstStyle/>
                    <a:p>
                      <a:pPr marR="19558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Integer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Rep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-8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-1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1111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195580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750" b="1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0101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352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6374">
                <a:tc>
                  <a:txBody>
                    <a:bodyPr/>
                    <a:lstStyle/>
                    <a:p>
                      <a:pPr marR="195580" algn="r">
                        <a:lnSpc>
                          <a:spcPts val="191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10"/>
                        </a:lnSpc>
                      </a:pPr>
                      <a:r>
                        <a:rPr sz="1750" b="1" spc="10" dirty="0">
                          <a:latin typeface="Courier New"/>
                          <a:cs typeface="Courier New"/>
                        </a:rPr>
                        <a:t>0111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66385" y="1916739"/>
            <a:ext cx="3477895" cy="11163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Computing</a:t>
            </a:r>
            <a:r>
              <a:rPr sz="235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negative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neg(x) = ~x +</a:t>
            </a:r>
            <a:r>
              <a:rPr sz="235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neg(x) = onescomp(x) +</a:t>
            </a:r>
            <a:r>
              <a:rPr sz="235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163232"/>
              </p:ext>
            </p:extLst>
          </p:nvPr>
        </p:nvGraphicFramePr>
        <p:xfrm>
          <a:off x="3390080" y="3060215"/>
          <a:ext cx="5380778" cy="750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5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00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5494">
                <a:tc>
                  <a:txBody>
                    <a:bodyPr/>
                    <a:lstStyle/>
                    <a:p>
                      <a:pPr marL="31750">
                        <a:lnSpc>
                          <a:spcPts val="2445"/>
                        </a:lnSpc>
                      </a:pPr>
                      <a:r>
                        <a:rPr sz="2350" b="1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neg(</a:t>
                      </a:r>
                      <a:r>
                        <a:rPr sz="2350" b="1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0101</a:t>
                      </a:r>
                      <a:r>
                        <a:rPr sz="2325" b="1" spc="15" baseline="-2150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350" b="1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445"/>
                        </a:lnSpc>
                      </a:pPr>
                      <a:r>
                        <a:rPr sz="235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2445"/>
                        </a:lnSpc>
                      </a:pPr>
                      <a:r>
                        <a:rPr sz="2350" b="1" spc="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1010</a:t>
                      </a:r>
                      <a:r>
                        <a:rPr sz="2325" b="1" spc="22" baseline="-2150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2325" baseline="-21505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2445"/>
                        </a:lnSpc>
                      </a:pPr>
                      <a:r>
                        <a:rPr sz="235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2445"/>
                        </a:lnSpc>
                      </a:pPr>
                      <a:r>
                        <a:rPr sz="235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2445"/>
                        </a:lnSpc>
                      </a:pPr>
                      <a:r>
                        <a:rPr sz="235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2445"/>
                        </a:lnSpc>
                      </a:pPr>
                      <a:r>
                        <a:rPr sz="2350" b="1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1011</a:t>
                      </a:r>
                      <a:r>
                        <a:rPr sz="2325" b="1" spc="22" baseline="-2150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2325" baseline="-21505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94">
                <a:tc>
                  <a:txBody>
                    <a:bodyPr/>
                    <a:lstStyle/>
                    <a:p>
                      <a:pPr marL="31750">
                        <a:lnSpc>
                          <a:spcPts val="2360"/>
                        </a:lnSpc>
                      </a:pPr>
                      <a:r>
                        <a:rPr sz="2350" b="1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neg(</a:t>
                      </a:r>
                      <a:r>
                        <a:rPr sz="235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1011</a:t>
                      </a:r>
                      <a:r>
                        <a:rPr sz="2325" b="1" spc="15" baseline="-2150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350" b="1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360"/>
                        </a:lnSpc>
                      </a:pPr>
                      <a:r>
                        <a:rPr sz="235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2360"/>
                        </a:lnSpc>
                      </a:pPr>
                      <a:r>
                        <a:rPr sz="2350" b="1" spc="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0100</a:t>
                      </a:r>
                      <a:r>
                        <a:rPr sz="2325" b="1" spc="22" baseline="-2150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2325" baseline="-21505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2360"/>
                        </a:lnSpc>
                      </a:pPr>
                      <a:r>
                        <a:rPr sz="235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3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2360"/>
                        </a:lnSpc>
                      </a:pPr>
                      <a:r>
                        <a:rPr sz="235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2360"/>
                        </a:lnSpc>
                      </a:pPr>
                      <a:r>
                        <a:rPr sz="235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3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360"/>
                        </a:lnSpc>
                      </a:pPr>
                      <a:r>
                        <a:rPr sz="2350" b="1" spc="1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0101</a:t>
                      </a:r>
                      <a:r>
                        <a:rPr sz="2325" b="1" spc="22" baseline="-2150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2325" baseline="-21505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866385" y="4177800"/>
            <a:ext cx="2313305" cy="11163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Pros and</a:t>
            </a:r>
            <a:r>
              <a:rPr sz="235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cons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-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not</a:t>
            </a:r>
            <a:r>
              <a:rPr sz="235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symmetric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+ one rep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35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zero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67817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Two’s Complement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29954" y="1783587"/>
            <a:ext cx="8182246" cy="16542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8760" marR="5080" indent="-226695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Almost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all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computers use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two’s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complement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represent  signed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integers</a:t>
            </a:r>
            <a:endParaRPr sz="2350" dirty="0">
              <a:latin typeface="Arial"/>
              <a:cs typeface="Arial"/>
            </a:endParaRPr>
          </a:p>
          <a:p>
            <a:pPr marL="238760" marR="238760" indent="-226695">
              <a:lnSpc>
                <a:spcPct val="100000"/>
              </a:lnSpc>
              <a:spcBef>
                <a:spcPts val="1515"/>
              </a:spcBef>
            </a:pP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Hereafter,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assume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two’s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complement representation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 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signed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integers</a:t>
            </a:r>
            <a:endParaRPr sz="2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67817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Two’s Complement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46</a:t>
            </a:fld>
            <a:endParaRPr spc="15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BD42C8-9762-4CF0-808F-F7CB689424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7"/>
          <a:stretch/>
        </p:blipFill>
        <p:spPr>
          <a:xfrm>
            <a:off x="635000" y="1216446"/>
            <a:ext cx="6869159" cy="527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383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6" y="431974"/>
            <a:ext cx="7875783" cy="5604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dirty="0">
                <a:solidFill>
                  <a:srgbClr val="000000"/>
                </a:solidFill>
              </a:rPr>
              <a:t>Signed decimal number to binary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47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29954" y="1336675"/>
            <a:ext cx="8334646" cy="77970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8760" marR="5080" indent="-226695">
              <a:lnSpc>
                <a:spcPct val="100000"/>
              </a:lnSpc>
              <a:spcBef>
                <a:spcPts val="120"/>
              </a:spcBef>
            </a:pPr>
            <a:r>
              <a:rPr lang="en-US" sz="1600" b="1" spc="10" dirty="0">
                <a:solidFill>
                  <a:srgbClr val="0000FF"/>
                </a:solidFill>
                <a:latin typeface="Arial"/>
                <a:cs typeface="Arial"/>
              </a:rPr>
              <a:t>Step 1: </a:t>
            </a:r>
            <a:r>
              <a:rPr lang="en-US" sz="1600" spc="10" dirty="0">
                <a:solidFill>
                  <a:srgbClr val="0000FF"/>
                </a:solidFill>
                <a:latin typeface="Arial"/>
                <a:cs typeface="Arial"/>
              </a:rPr>
              <a:t>Ignore the sign for now and convert the </a:t>
            </a:r>
            <a:r>
              <a:rPr lang="en-US" sz="1600" b="1" spc="10" dirty="0">
                <a:solidFill>
                  <a:srgbClr val="0000FF"/>
                </a:solidFill>
                <a:latin typeface="Arial"/>
                <a:cs typeface="Arial"/>
              </a:rPr>
              <a:t>absolute value </a:t>
            </a:r>
            <a:r>
              <a:rPr lang="en-US" sz="1600" spc="10" dirty="0">
                <a:solidFill>
                  <a:srgbClr val="0000FF"/>
                </a:solidFill>
                <a:latin typeface="Arial"/>
                <a:cs typeface="Arial"/>
              </a:rPr>
              <a:t>of the number to </a:t>
            </a:r>
            <a:r>
              <a:rPr lang="en-US" sz="1600" b="1" spc="10" dirty="0">
                <a:solidFill>
                  <a:srgbClr val="0000FF"/>
                </a:solidFill>
                <a:latin typeface="Arial"/>
                <a:cs typeface="Arial"/>
              </a:rPr>
              <a:t>binary</a:t>
            </a:r>
            <a:r>
              <a:rPr lang="en-US" sz="1600" spc="10" dirty="0">
                <a:solidFill>
                  <a:srgbClr val="0000FF"/>
                </a:solidFill>
                <a:latin typeface="Arial"/>
                <a:cs typeface="Arial"/>
              </a:rPr>
              <a:t>. </a:t>
            </a:r>
          </a:p>
          <a:p>
            <a:pPr marL="238760" marR="5080" indent="-226695">
              <a:lnSpc>
                <a:spcPct val="100000"/>
              </a:lnSpc>
              <a:spcBef>
                <a:spcPts val="120"/>
              </a:spcBef>
            </a:pPr>
            <a:r>
              <a:rPr lang="en-US" sz="1600" b="1" spc="10" dirty="0">
                <a:solidFill>
                  <a:srgbClr val="0000FF"/>
                </a:solidFill>
                <a:latin typeface="Arial"/>
                <a:cs typeface="Arial"/>
              </a:rPr>
              <a:t>Step 2: </a:t>
            </a:r>
            <a:r>
              <a:rPr lang="en-US" sz="1600" spc="10" dirty="0">
                <a:solidFill>
                  <a:srgbClr val="0000FF"/>
                </a:solidFill>
                <a:latin typeface="Arial"/>
                <a:cs typeface="Arial"/>
              </a:rPr>
              <a:t>Represent the number of step 1 with the proper number of bits </a:t>
            </a:r>
          </a:p>
          <a:p>
            <a:pPr marL="238760" marR="5080" indent="-226695">
              <a:lnSpc>
                <a:spcPct val="100000"/>
              </a:lnSpc>
              <a:spcBef>
                <a:spcPts val="120"/>
              </a:spcBef>
            </a:pPr>
            <a:r>
              <a:rPr lang="en-US" sz="1600" b="1" spc="10" dirty="0">
                <a:solidFill>
                  <a:srgbClr val="0000FF"/>
                </a:solidFill>
                <a:latin typeface="Arial"/>
                <a:cs typeface="Arial"/>
              </a:rPr>
              <a:t>Step 3: </a:t>
            </a:r>
            <a:r>
              <a:rPr lang="en-US" sz="1600" spc="10" dirty="0">
                <a:solidFill>
                  <a:srgbClr val="0000FF"/>
                </a:solidFill>
                <a:latin typeface="Arial"/>
                <a:cs typeface="Arial"/>
              </a:rPr>
              <a:t>Convert the number of step 2 into the requested number systems.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C14E-D212-43D8-96CD-FD1B3614EEA5}"/>
              </a:ext>
            </a:extLst>
          </p:cNvPr>
          <p:cNvSpPr/>
          <p:nvPr/>
        </p:nvSpPr>
        <p:spPr>
          <a:xfrm>
            <a:off x="482600" y="2353350"/>
            <a:ext cx="81395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Example: </a:t>
            </a:r>
          </a:p>
          <a:p>
            <a:r>
              <a:rPr lang="en-US" b="1" dirty="0"/>
              <a:t>What is -65d in binary (two’s complement and consider 8 bits )?</a:t>
            </a:r>
          </a:p>
          <a:p>
            <a:endParaRPr lang="en-US" b="1" dirty="0"/>
          </a:p>
          <a:p>
            <a:r>
              <a:rPr lang="en-US" b="1" dirty="0"/>
              <a:t>Step 1: |-65| = 65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 1000001b</a:t>
            </a:r>
          </a:p>
          <a:p>
            <a:r>
              <a:rPr lang="en-US" b="1" dirty="0"/>
              <a:t>Step 2: 8-bit </a:t>
            </a:r>
            <a:r>
              <a:rPr lang="en-US" b="1" dirty="0">
                <a:sym typeface="Wingdings" panose="05000000000000000000" pitchFamily="2" charset="2"/>
              </a:rPr>
              <a:t> 01000001b</a:t>
            </a:r>
          </a:p>
          <a:p>
            <a:r>
              <a:rPr lang="en-US" b="1" dirty="0"/>
              <a:t>Step 3: 2’s Complement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</a:p>
          <a:p>
            <a:r>
              <a:rPr lang="en-US" b="1" dirty="0">
                <a:sym typeface="Wingdings" panose="05000000000000000000" pitchFamily="2" charset="2"/>
              </a:rPr>
              <a:t>		</a:t>
            </a:r>
            <a:r>
              <a:rPr lang="en-US" b="1" dirty="0"/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5BC88D3-355C-4560-AA0F-E9FD8131A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77" y="4410750"/>
            <a:ext cx="750276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3.a: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 01000001 to its one’s complement.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01000001  --&gt;  10111110</a:t>
            </a: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3.b: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 10111110b to its two’s complement by adding 1 to the one’s complement.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10111110    +     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Arial Unicode MS"/>
              </a:rPr>
              <a:t>  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---------------------   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10111111  &lt;---  Two's complement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Therefore, the answer is: 10111111b is -65d in binary.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349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6" y="431974"/>
            <a:ext cx="7875783" cy="5604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dirty="0">
                <a:solidFill>
                  <a:srgbClr val="000000"/>
                </a:solidFill>
              </a:rPr>
              <a:t>Signed (negative) binary to decimal 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48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458298" y="1254380"/>
            <a:ext cx="8406302" cy="17902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8760" marR="5080" indent="-226695">
              <a:spcBef>
                <a:spcPts val="120"/>
              </a:spcBef>
            </a:pPr>
            <a:r>
              <a:rPr lang="en-US" sz="1600" spc="10" dirty="0">
                <a:solidFill>
                  <a:srgbClr val="0000FF"/>
                </a:solidFill>
                <a:latin typeface="Arial"/>
                <a:cs typeface="Arial"/>
              </a:rPr>
              <a:t>These are the steps for converting </a:t>
            </a:r>
            <a:r>
              <a:rPr lang="en-US" sz="1600" b="1" spc="10" dirty="0">
                <a:solidFill>
                  <a:srgbClr val="0000FF"/>
                </a:solidFill>
                <a:latin typeface="Arial"/>
                <a:cs typeface="Arial"/>
              </a:rPr>
              <a:t>negative</a:t>
            </a:r>
            <a:r>
              <a:rPr lang="en-US" sz="1600" spc="10" dirty="0">
                <a:solidFill>
                  <a:srgbClr val="0000FF"/>
                </a:solidFill>
                <a:latin typeface="Arial"/>
                <a:cs typeface="Arial"/>
              </a:rPr>
              <a:t> binary numbers to decimal as converting the positive binary numbers are the </a:t>
            </a:r>
            <a:r>
              <a:rPr lang="en-US" sz="1600" b="1" spc="10" dirty="0">
                <a:solidFill>
                  <a:srgbClr val="0000FF"/>
                </a:solidFill>
                <a:latin typeface="Arial"/>
                <a:cs typeface="Arial"/>
              </a:rPr>
              <a:t>same </a:t>
            </a:r>
            <a:r>
              <a:rPr lang="en-US" sz="1600" spc="10" dirty="0">
                <a:solidFill>
                  <a:srgbClr val="0000FF"/>
                </a:solidFill>
                <a:latin typeface="Arial"/>
                <a:cs typeface="Arial"/>
              </a:rPr>
              <a:t>in all the three methods.</a:t>
            </a:r>
          </a:p>
          <a:p>
            <a:pPr marL="238760" marR="5080" indent="-226695">
              <a:spcBef>
                <a:spcPts val="120"/>
              </a:spcBef>
            </a:pPr>
            <a:endParaRPr lang="en-US" sz="1600" spc="10" dirty="0">
              <a:solidFill>
                <a:srgbClr val="0000FF"/>
              </a:solidFill>
              <a:latin typeface="Arial"/>
              <a:cs typeface="Arial"/>
            </a:endParaRPr>
          </a:p>
          <a:p>
            <a:pPr marL="238760" marR="5080" indent="-226695">
              <a:spcBef>
                <a:spcPts val="120"/>
              </a:spcBef>
            </a:pPr>
            <a:r>
              <a:rPr lang="en-US" sz="1600" b="1" spc="10" dirty="0">
                <a:solidFill>
                  <a:srgbClr val="0000FF"/>
                </a:solidFill>
                <a:latin typeface="Arial"/>
                <a:cs typeface="Arial"/>
              </a:rPr>
              <a:t>Step 1: </a:t>
            </a:r>
            <a:r>
              <a:rPr lang="en-US" sz="1600" spc="10" dirty="0">
                <a:solidFill>
                  <a:srgbClr val="0000FF"/>
                </a:solidFill>
                <a:latin typeface="Arial"/>
                <a:cs typeface="Arial"/>
              </a:rPr>
              <a:t>Convert the signed binary number to unsigned binary number based on the requested number systems.</a:t>
            </a:r>
            <a:endParaRPr lang="en-US" sz="1600" dirty="0">
              <a:latin typeface="Arial"/>
              <a:cs typeface="Arial"/>
            </a:endParaRPr>
          </a:p>
          <a:p>
            <a:pPr marL="238760" marR="5080" indent="-226695">
              <a:lnSpc>
                <a:spcPct val="100000"/>
              </a:lnSpc>
              <a:spcBef>
                <a:spcPts val="120"/>
              </a:spcBef>
            </a:pPr>
            <a:r>
              <a:rPr lang="en-US" sz="1600" b="1" spc="10" dirty="0">
                <a:solidFill>
                  <a:srgbClr val="0000FF"/>
                </a:solidFill>
                <a:latin typeface="Arial"/>
                <a:cs typeface="Arial"/>
              </a:rPr>
              <a:t>Step 2: </a:t>
            </a:r>
            <a:r>
              <a:rPr lang="en-US" sz="1600" spc="10" dirty="0">
                <a:solidFill>
                  <a:srgbClr val="0000FF"/>
                </a:solidFill>
                <a:latin typeface="Arial"/>
                <a:cs typeface="Arial"/>
              </a:rPr>
              <a:t>Convert the binary number of step 1 into decimal (based 10). </a:t>
            </a:r>
          </a:p>
          <a:p>
            <a:pPr marL="238760" marR="5080" indent="-226695">
              <a:lnSpc>
                <a:spcPct val="100000"/>
              </a:lnSpc>
              <a:spcBef>
                <a:spcPts val="120"/>
              </a:spcBef>
            </a:pPr>
            <a:r>
              <a:rPr lang="en-US" sz="1600" b="1" spc="10" dirty="0">
                <a:solidFill>
                  <a:srgbClr val="0000FF"/>
                </a:solidFill>
                <a:latin typeface="Arial"/>
                <a:cs typeface="Arial"/>
              </a:rPr>
              <a:t>Step 3: </a:t>
            </a:r>
            <a:r>
              <a:rPr lang="en-US" sz="1600" spc="10" dirty="0">
                <a:solidFill>
                  <a:srgbClr val="0000FF"/>
                </a:solidFill>
                <a:latin typeface="Arial"/>
                <a:cs typeface="Arial"/>
              </a:rPr>
              <a:t>Represent the number of step 2 with the negative sign (-)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C14E-D212-43D8-96CD-FD1B3614EEA5}"/>
              </a:ext>
            </a:extLst>
          </p:cNvPr>
          <p:cNvSpPr/>
          <p:nvPr/>
        </p:nvSpPr>
        <p:spPr>
          <a:xfrm>
            <a:off x="379216" y="3212154"/>
            <a:ext cx="8991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Example: </a:t>
            </a:r>
          </a:p>
          <a:p>
            <a:r>
              <a:rPr lang="en-US" b="1" dirty="0"/>
              <a:t>What is 1010101b in decimal (represent all three signed number systems)</a:t>
            </a:r>
          </a:p>
          <a:p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/>
              <a:t>1010101b</a:t>
            </a:r>
            <a:r>
              <a:rPr lang="en-US" b="1" dirty="0">
                <a:sym typeface="Wingdings" panose="05000000000000000000" pitchFamily="2" charset="2"/>
              </a:rPr>
              <a:t>   ( ? )d based on signed magnitude</a:t>
            </a:r>
          </a:p>
          <a:p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/>
              <a:t>1010101b</a:t>
            </a:r>
            <a:r>
              <a:rPr lang="en-US" b="1" dirty="0">
                <a:sym typeface="Wingdings" panose="05000000000000000000" pitchFamily="2" charset="2"/>
              </a:rPr>
              <a:t>   ( ? )d based on 1’s complement</a:t>
            </a:r>
          </a:p>
          <a:p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/>
              <a:t>1010101b</a:t>
            </a:r>
            <a:r>
              <a:rPr lang="en-US" b="1" dirty="0">
                <a:sym typeface="Wingdings" panose="05000000000000000000" pitchFamily="2" charset="2"/>
              </a:rPr>
              <a:t>   ( ? )d based on 2’s complement</a:t>
            </a:r>
          </a:p>
          <a:p>
            <a:r>
              <a:rPr lang="en-US" b="1" dirty="0">
                <a:sym typeface="Wingdings" panose="05000000000000000000" pitchFamily="2" charset="2"/>
              </a:rPr>
              <a:t> 		</a:t>
            </a:r>
            <a:r>
              <a:rPr lang="en-US" b="1" dirty="0"/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5BC88D3-355C-4560-AA0F-E9FD8131A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837" y="5004442"/>
            <a:ext cx="831255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Answers: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1- step 1: 0010101b, step 2: 0010101b </a:t>
            </a:r>
            <a:r>
              <a:rPr lang="en-US" altLang="en-US" sz="1400" b="1" dirty="0">
                <a:latin typeface="Arial" panose="020B0604020202020204" pitchFamily="34" charset="0"/>
                <a:sym typeface="Wingdings" panose="05000000000000000000" pitchFamily="2" charset="2"/>
              </a:rPr>
              <a:t> +21d, step 3: </a:t>
            </a:r>
            <a:r>
              <a:rPr lang="en-US" altLang="en-US" sz="1400" b="1" dirty="0">
                <a:latin typeface="Arial" panose="020B0604020202020204" pitchFamily="34" charset="0"/>
              </a:rPr>
              <a:t>-21d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2- step 1: 0101010b, step 2: </a:t>
            </a:r>
            <a:r>
              <a:rPr lang="en-US" altLang="en-US" sz="1400" b="1" dirty="0">
                <a:latin typeface="Arial" panose="020B0604020202020204" pitchFamily="34" charset="0"/>
              </a:rPr>
              <a:t>0101010b </a:t>
            </a:r>
            <a:r>
              <a:rPr lang="en-US" altLang="en-US" sz="1400" b="1" dirty="0">
                <a:latin typeface="Arial" panose="020B0604020202020204" pitchFamily="34" charset="0"/>
                <a:sym typeface="Wingdings" panose="05000000000000000000" pitchFamily="2" charset="2"/>
              </a:rPr>
              <a:t> +42d, step 3: -42d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3- step 1: 1’s complement + 1 </a:t>
            </a:r>
            <a:r>
              <a:rPr lang="en-US" altLang="en-US" sz="1400" b="1" dirty="0">
                <a:latin typeface="Arial" panose="020B0604020202020204" pitchFamily="34" charset="0"/>
                <a:sym typeface="Wingdings" panose="05000000000000000000" pitchFamily="2" charset="2"/>
              </a:rPr>
              <a:t> 0101010 + 1 = 0101011b, step 2: 0101011b  +43d, step 3: -43d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357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1003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Adding Signed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Integers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44162" y="6288125"/>
            <a:ext cx="20129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15" dirty="0">
                <a:latin typeface="Times New Roman"/>
                <a:cs typeface="Times New Roman"/>
              </a:rPr>
              <a:t>38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3443" y="1651761"/>
            <a:ext cx="2273935" cy="1322705"/>
            <a:chOff x="973443" y="1651761"/>
            <a:chExt cx="2273935" cy="1322705"/>
          </a:xfrm>
        </p:grpSpPr>
        <p:sp>
          <p:nvSpPr>
            <p:cNvPr id="5" name="object 5"/>
            <p:cNvSpPr/>
            <p:nvPr/>
          </p:nvSpPr>
          <p:spPr>
            <a:xfrm>
              <a:off x="979793" y="1658111"/>
              <a:ext cx="2261235" cy="1310005"/>
            </a:xfrm>
            <a:custGeom>
              <a:avLst/>
              <a:gdLst/>
              <a:ahLst/>
              <a:cxnLst/>
              <a:rect l="l" t="t" r="r" b="b"/>
              <a:pathLst>
                <a:path w="2261235" h="1310005">
                  <a:moveTo>
                    <a:pt x="2261061" y="0"/>
                  </a:moveTo>
                  <a:lnTo>
                    <a:pt x="0" y="0"/>
                  </a:lnTo>
                  <a:lnTo>
                    <a:pt x="0" y="1309531"/>
                  </a:lnTo>
                  <a:lnTo>
                    <a:pt x="2261061" y="1309531"/>
                  </a:lnTo>
                  <a:lnTo>
                    <a:pt x="2261061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9793" y="1658111"/>
              <a:ext cx="2261235" cy="1310005"/>
            </a:xfrm>
            <a:custGeom>
              <a:avLst/>
              <a:gdLst/>
              <a:ahLst/>
              <a:cxnLst/>
              <a:rect l="l" t="t" r="r" b="b"/>
              <a:pathLst>
                <a:path w="2261235" h="1310005">
                  <a:moveTo>
                    <a:pt x="0" y="0"/>
                  </a:moveTo>
                  <a:lnTo>
                    <a:pt x="2261061" y="0"/>
                  </a:lnTo>
                  <a:lnTo>
                    <a:pt x="2261061" y="1309531"/>
                  </a:lnTo>
                  <a:lnTo>
                    <a:pt x="0" y="1309531"/>
                  </a:lnTo>
                  <a:lnTo>
                    <a:pt x="0" y="0"/>
                  </a:lnTo>
                  <a:close/>
                </a:path>
              </a:pathLst>
            </a:custGeom>
            <a:ln w="1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90845" y="1935895"/>
            <a:ext cx="374650" cy="5054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latin typeface="Courier New"/>
                <a:cs typeface="Courier New"/>
              </a:rPr>
              <a:t>3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latin typeface="Courier New"/>
                <a:cs typeface="Courier New"/>
              </a:rPr>
              <a:t>+</a:t>
            </a:r>
            <a:r>
              <a:rPr sz="1550" b="1" spc="-80" dirty="0">
                <a:latin typeface="Courier New"/>
                <a:cs typeface="Courier New"/>
              </a:rPr>
              <a:t> </a:t>
            </a:r>
            <a:r>
              <a:rPr sz="1550" b="1" spc="15" dirty="0">
                <a:latin typeface="Courier New"/>
                <a:cs typeface="Courier New"/>
              </a:rPr>
              <a:t>3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9676" y="1697227"/>
            <a:ext cx="868044" cy="744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solidFill>
                  <a:srgbClr val="FF0000"/>
                </a:solidFill>
                <a:latin typeface="Courier New"/>
                <a:cs typeface="Courier New"/>
              </a:rPr>
              <a:t>11</a:t>
            </a:r>
            <a:endParaRPr sz="1550">
              <a:latin typeface="Courier New"/>
              <a:cs typeface="Courier New"/>
            </a:endParaRPr>
          </a:p>
          <a:p>
            <a:pPr marR="30480" algn="r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latin typeface="Courier New"/>
                <a:cs typeface="Courier New"/>
              </a:rPr>
              <a:t>0011</a:t>
            </a:r>
            <a:r>
              <a:rPr sz="1575" b="1" baseline="-21164" dirty="0">
                <a:latin typeface="Courier New"/>
                <a:cs typeface="Courier New"/>
              </a:rPr>
              <a:t>B</a:t>
            </a:r>
            <a:endParaRPr sz="1575" baseline="-21164">
              <a:latin typeface="Courier New"/>
              <a:cs typeface="Courier New"/>
            </a:endParaRPr>
          </a:p>
          <a:p>
            <a:pPr marR="30480" algn="r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latin typeface="Courier New"/>
                <a:cs typeface="Courier New"/>
              </a:rPr>
              <a:t>+</a:t>
            </a:r>
            <a:r>
              <a:rPr sz="1550" b="1" spc="-75" dirty="0">
                <a:latin typeface="Courier New"/>
                <a:cs typeface="Courier New"/>
              </a:rPr>
              <a:t> </a:t>
            </a:r>
            <a:r>
              <a:rPr sz="1550" b="1" spc="15" dirty="0">
                <a:latin typeface="Courier New"/>
                <a:cs typeface="Courier New"/>
              </a:rPr>
              <a:t>0011</a:t>
            </a:r>
            <a:r>
              <a:rPr sz="1575" b="1" spc="22" baseline="-21164" dirty="0">
                <a:latin typeface="Courier New"/>
                <a:cs typeface="Courier New"/>
              </a:rPr>
              <a:t>B</a:t>
            </a:r>
            <a:endParaRPr sz="1575" baseline="-21164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11455" y="2573352"/>
            <a:ext cx="1447800" cy="18415"/>
            <a:chOff x="1311455" y="2573352"/>
            <a:chExt cx="1447800" cy="18415"/>
          </a:xfrm>
        </p:grpSpPr>
        <p:sp>
          <p:nvSpPr>
            <p:cNvPr id="10" name="object 10"/>
            <p:cNvSpPr/>
            <p:nvPr/>
          </p:nvSpPr>
          <p:spPr>
            <a:xfrm>
              <a:off x="1311455" y="2582496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0" y="0"/>
                  </a:moveTo>
                  <a:lnTo>
                    <a:pt x="241180" y="0"/>
                  </a:lnTo>
                </a:path>
              </a:pathLst>
            </a:custGeom>
            <a:ln w="1828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6297" y="2582496"/>
              <a:ext cx="482600" cy="0"/>
            </a:xfrm>
            <a:custGeom>
              <a:avLst/>
              <a:gdLst/>
              <a:ahLst/>
              <a:cxnLst/>
              <a:rect l="l" t="t" r="r" b="b"/>
              <a:pathLst>
                <a:path w="482600">
                  <a:moveTo>
                    <a:pt x="0" y="0"/>
                  </a:moveTo>
                  <a:lnTo>
                    <a:pt x="482361" y="0"/>
                  </a:lnTo>
                </a:path>
              </a:pathLst>
            </a:custGeom>
            <a:ln w="1828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515773" y="1651761"/>
            <a:ext cx="2199005" cy="1322705"/>
            <a:chOff x="4515773" y="1651761"/>
            <a:chExt cx="2199005" cy="1322705"/>
          </a:xfrm>
        </p:grpSpPr>
        <p:sp>
          <p:nvSpPr>
            <p:cNvPr id="13" name="object 13"/>
            <p:cNvSpPr/>
            <p:nvPr/>
          </p:nvSpPr>
          <p:spPr>
            <a:xfrm>
              <a:off x="4522123" y="1658111"/>
              <a:ext cx="2186305" cy="1310005"/>
            </a:xfrm>
            <a:custGeom>
              <a:avLst/>
              <a:gdLst/>
              <a:ahLst/>
              <a:cxnLst/>
              <a:rect l="l" t="t" r="r" b="b"/>
              <a:pathLst>
                <a:path w="2186304" h="1310005">
                  <a:moveTo>
                    <a:pt x="2185692" y="0"/>
                  </a:moveTo>
                  <a:lnTo>
                    <a:pt x="0" y="0"/>
                  </a:lnTo>
                  <a:lnTo>
                    <a:pt x="0" y="1309531"/>
                  </a:lnTo>
                  <a:lnTo>
                    <a:pt x="2185692" y="1309531"/>
                  </a:lnTo>
                  <a:lnTo>
                    <a:pt x="2185692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2123" y="1658111"/>
              <a:ext cx="2186305" cy="1310005"/>
            </a:xfrm>
            <a:custGeom>
              <a:avLst/>
              <a:gdLst/>
              <a:ahLst/>
              <a:cxnLst/>
              <a:rect l="l" t="t" r="r" b="b"/>
              <a:pathLst>
                <a:path w="2186304" h="1310005">
                  <a:moveTo>
                    <a:pt x="0" y="0"/>
                  </a:moveTo>
                  <a:lnTo>
                    <a:pt x="2185692" y="0"/>
                  </a:lnTo>
                  <a:lnTo>
                    <a:pt x="2185692" y="1309531"/>
                  </a:lnTo>
                  <a:lnTo>
                    <a:pt x="0" y="1309531"/>
                  </a:lnTo>
                  <a:lnTo>
                    <a:pt x="0" y="0"/>
                  </a:lnTo>
                  <a:close/>
                </a:path>
              </a:pathLst>
            </a:custGeom>
            <a:ln w="1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33176" y="1935895"/>
            <a:ext cx="374650" cy="5054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latin typeface="Courier New"/>
                <a:cs typeface="Courier New"/>
              </a:rPr>
              <a:t>7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latin typeface="Courier New"/>
                <a:cs typeface="Courier New"/>
              </a:rPr>
              <a:t>+</a:t>
            </a:r>
            <a:r>
              <a:rPr sz="1550" b="1" spc="-80" dirty="0">
                <a:latin typeface="Courier New"/>
                <a:cs typeface="Courier New"/>
              </a:rPr>
              <a:t> </a:t>
            </a:r>
            <a:r>
              <a:rPr sz="1550" b="1" spc="15" dirty="0">
                <a:latin typeface="Courier New"/>
                <a:cs typeface="Courier New"/>
              </a:rPr>
              <a:t>1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52008" y="1697227"/>
            <a:ext cx="868044" cy="744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solidFill>
                  <a:srgbClr val="FF0000"/>
                </a:solidFill>
                <a:latin typeface="Courier New"/>
                <a:cs typeface="Courier New"/>
              </a:rPr>
              <a:t>111</a:t>
            </a:r>
            <a:endParaRPr sz="1550">
              <a:latin typeface="Courier New"/>
              <a:cs typeface="Courier New"/>
            </a:endParaRPr>
          </a:p>
          <a:p>
            <a:pPr marL="266065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latin typeface="Courier New"/>
                <a:cs typeface="Courier New"/>
              </a:rPr>
              <a:t>0111</a:t>
            </a:r>
            <a:r>
              <a:rPr sz="1575" b="1" spc="22" baseline="-21164" dirty="0">
                <a:latin typeface="Courier New"/>
                <a:cs typeface="Courier New"/>
              </a:rPr>
              <a:t>B</a:t>
            </a:r>
            <a:endParaRPr sz="1575" baseline="-21164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latin typeface="Courier New"/>
                <a:cs typeface="Courier New"/>
              </a:rPr>
              <a:t>+</a:t>
            </a:r>
            <a:r>
              <a:rPr sz="1550" b="1" spc="-75" dirty="0">
                <a:latin typeface="Courier New"/>
                <a:cs typeface="Courier New"/>
              </a:rPr>
              <a:t> </a:t>
            </a:r>
            <a:r>
              <a:rPr sz="1550" b="1" spc="15" dirty="0">
                <a:latin typeface="Courier New"/>
                <a:cs typeface="Courier New"/>
              </a:rPr>
              <a:t>0001</a:t>
            </a:r>
            <a:r>
              <a:rPr sz="1575" b="1" spc="22" baseline="-21164" dirty="0">
                <a:latin typeface="Courier New"/>
                <a:cs typeface="Courier New"/>
              </a:rPr>
              <a:t>B</a:t>
            </a:r>
            <a:endParaRPr sz="1575" baseline="-21164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53786" y="2573352"/>
            <a:ext cx="1447800" cy="18415"/>
            <a:chOff x="4853786" y="2573352"/>
            <a:chExt cx="1447800" cy="18415"/>
          </a:xfrm>
        </p:grpSpPr>
        <p:sp>
          <p:nvSpPr>
            <p:cNvPr id="18" name="object 18"/>
            <p:cNvSpPr/>
            <p:nvPr/>
          </p:nvSpPr>
          <p:spPr>
            <a:xfrm>
              <a:off x="4853786" y="2582496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0" y="0"/>
                  </a:moveTo>
                  <a:lnTo>
                    <a:pt x="241180" y="0"/>
                  </a:lnTo>
                </a:path>
              </a:pathLst>
            </a:custGeom>
            <a:ln w="1828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18627" y="2582496"/>
              <a:ext cx="482600" cy="0"/>
            </a:xfrm>
            <a:custGeom>
              <a:avLst/>
              <a:gdLst/>
              <a:ahLst/>
              <a:cxnLst/>
              <a:rect l="l" t="t" r="r" b="b"/>
              <a:pathLst>
                <a:path w="482600">
                  <a:moveTo>
                    <a:pt x="0" y="0"/>
                  </a:moveTo>
                  <a:lnTo>
                    <a:pt x="482361" y="0"/>
                  </a:lnTo>
                </a:path>
              </a:pathLst>
            </a:custGeom>
            <a:ln w="1828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853786" y="2664459"/>
            <a:ext cx="25400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latin typeface="Courier New"/>
                <a:cs typeface="Courier New"/>
              </a:rPr>
              <a:t>-8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93262" y="2664459"/>
            <a:ext cx="62674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latin typeface="Courier New"/>
                <a:cs typeface="Courier New"/>
              </a:rPr>
              <a:t>1000</a:t>
            </a:r>
            <a:r>
              <a:rPr sz="1575" b="1" spc="22" baseline="-21164" dirty="0">
                <a:latin typeface="Courier New"/>
                <a:cs typeface="Courier New"/>
              </a:rPr>
              <a:t>B</a:t>
            </a:r>
            <a:endParaRPr sz="1575" baseline="-21164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34379" y="1238421"/>
            <a:ext cx="561276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876550" algn="l"/>
              </a:tabLst>
            </a:pPr>
            <a:r>
              <a:rPr sz="2350" spc="10" dirty="0">
                <a:latin typeface="Arial"/>
                <a:cs typeface="Arial"/>
              </a:rPr>
              <a:t>pos + pos	pos + pos</a:t>
            </a:r>
            <a:r>
              <a:rPr sz="2350" spc="-8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(overflow)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73443" y="3460610"/>
            <a:ext cx="2199005" cy="1322705"/>
            <a:chOff x="973443" y="3460610"/>
            <a:chExt cx="2199005" cy="1322705"/>
          </a:xfrm>
        </p:grpSpPr>
        <p:sp>
          <p:nvSpPr>
            <p:cNvPr id="24" name="object 24"/>
            <p:cNvSpPr/>
            <p:nvPr/>
          </p:nvSpPr>
          <p:spPr>
            <a:xfrm>
              <a:off x="979793" y="3466961"/>
              <a:ext cx="2186305" cy="1310005"/>
            </a:xfrm>
            <a:custGeom>
              <a:avLst/>
              <a:gdLst/>
              <a:ahLst/>
              <a:cxnLst/>
              <a:rect l="l" t="t" r="r" b="b"/>
              <a:pathLst>
                <a:path w="2186305" h="1310004">
                  <a:moveTo>
                    <a:pt x="2185692" y="0"/>
                  </a:moveTo>
                  <a:lnTo>
                    <a:pt x="0" y="0"/>
                  </a:lnTo>
                  <a:lnTo>
                    <a:pt x="0" y="1309531"/>
                  </a:lnTo>
                  <a:lnTo>
                    <a:pt x="2185692" y="1309531"/>
                  </a:lnTo>
                  <a:lnTo>
                    <a:pt x="2185692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9793" y="3466960"/>
              <a:ext cx="2186305" cy="1310005"/>
            </a:xfrm>
            <a:custGeom>
              <a:avLst/>
              <a:gdLst/>
              <a:ahLst/>
              <a:cxnLst/>
              <a:rect l="l" t="t" r="r" b="b"/>
              <a:pathLst>
                <a:path w="2186305" h="1310004">
                  <a:moveTo>
                    <a:pt x="0" y="0"/>
                  </a:moveTo>
                  <a:lnTo>
                    <a:pt x="2185692" y="0"/>
                  </a:lnTo>
                  <a:lnTo>
                    <a:pt x="2185692" y="1309531"/>
                  </a:lnTo>
                  <a:lnTo>
                    <a:pt x="0" y="1309531"/>
                  </a:lnTo>
                  <a:lnTo>
                    <a:pt x="0" y="0"/>
                  </a:lnTo>
                  <a:close/>
                </a:path>
              </a:pathLst>
            </a:custGeom>
            <a:ln w="1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70235" y="3744745"/>
            <a:ext cx="495300" cy="5054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latin typeface="Courier New"/>
                <a:cs typeface="Courier New"/>
              </a:rPr>
              <a:t>3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latin typeface="Courier New"/>
                <a:cs typeface="Courier New"/>
              </a:rPr>
              <a:t>+</a:t>
            </a:r>
            <a:r>
              <a:rPr sz="1550" b="1" spc="-75" dirty="0">
                <a:latin typeface="Courier New"/>
                <a:cs typeface="Courier New"/>
              </a:rPr>
              <a:t> </a:t>
            </a:r>
            <a:r>
              <a:rPr sz="1550" b="1" spc="10" dirty="0">
                <a:latin typeface="Courier New"/>
                <a:cs typeface="Courier New"/>
              </a:rPr>
              <a:t>-1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09657" y="3506077"/>
            <a:ext cx="868044" cy="744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solidFill>
                  <a:srgbClr val="FF0000"/>
                </a:solidFill>
                <a:latin typeface="Courier New"/>
                <a:cs typeface="Courier New"/>
              </a:rPr>
              <a:t>1111</a:t>
            </a:r>
            <a:endParaRPr sz="1550">
              <a:latin typeface="Courier New"/>
              <a:cs typeface="Courier New"/>
            </a:endParaRPr>
          </a:p>
          <a:p>
            <a:pPr marR="30480" algn="r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latin typeface="Courier New"/>
                <a:cs typeface="Courier New"/>
              </a:rPr>
              <a:t>0011</a:t>
            </a:r>
            <a:r>
              <a:rPr sz="1575" b="1" baseline="-21164" dirty="0">
                <a:latin typeface="Courier New"/>
                <a:cs typeface="Courier New"/>
              </a:rPr>
              <a:t>B</a:t>
            </a:r>
            <a:endParaRPr sz="1575" baseline="-21164">
              <a:latin typeface="Courier New"/>
              <a:cs typeface="Courier New"/>
            </a:endParaRPr>
          </a:p>
          <a:p>
            <a:pPr marR="30480" algn="r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latin typeface="Courier New"/>
                <a:cs typeface="Courier New"/>
              </a:rPr>
              <a:t>+</a:t>
            </a:r>
            <a:r>
              <a:rPr sz="1550" b="1" spc="-75" dirty="0">
                <a:latin typeface="Courier New"/>
                <a:cs typeface="Courier New"/>
              </a:rPr>
              <a:t> </a:t>
            </a:r>
            <a:r>
              <a:rPr sz="1550" b="1" spc="15" dirty="0">
                <a:latin typeface="Courier New"/>
                <a:cs typeface="Courier New"/>
              </a:rPr>
              <a:t>1111</a:t>
            </a:r>
            <a:r>
              <a:rPr sz="1575" b="1" spc="22" baseline="-21164" dirty="0">
                <a:latin typeface="Courier New"/>
                <a:cs typeface="Courier New"/>
              </a:rPr>
              <a:t>B</a:t>
            </a:r>
            <a:endParaRPr sz="1575" baseline="-21164">
              <a:latin typeface="Courier New"/>
              <a:cs typeface="Courier Ne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311455" y="4382201"/>
            <a:ext cx="1447800" cy="18415"/>
            <a:chOff x="1311455" y="4382201"/>
            <a:chExt cx="1447800" cy="18415"/>
          </a:xfrm>
        </p:grpSpPr>
        <p:sp>
          <p:nvSpPr>
            <p:cNvPr id="29" name="object 29"/>
            <p:cNvSpPr/>
            <p:nvPr/>
          </p:nvSpPr>
          <p:spPr>
            <a:xfrm>
              <a:off x="1311455" y="4391346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0" y="0"/>
                  </a:moveTo>
                  <a:lnTo>
                    <a:pt x="241180" y="0"/>
                  </a:lnTo>
                </a:path>
              </a:pathLst>
            </a:custGeom>
            <a:ln w="1828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76297" y="4391346"/>
              <a:ext cx="482600" cy="0"/>
            </a:xfrm>
            <a:custGeom>
              <a:avLst/>
              <a:gdLst/>
              <a:ahLst/>
              <a:cxnLst/>
              <a:rect l="l" t="t" r="r" b="b"/>
              <a:pathLst>
                <a:path w="482600">
                  <a:moveTo>
                    <a:pt x="0" y="0"/>
                  </a:moveTo>
                  <a:lnTo>
                    <a:pt x="482361" y="0"/>
                  </a:lnTo>
                </a:path>
              </a:pathLst>
            </a:custGeom>
            <a:ln w="1828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393965" y="2570038"/>
            <a:ext cx="1508760" cy="864869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75"/>
              </a:spcBef>
              <a:tabLst>
                <a:tab pos="882015" algn="l"/>
              </a:tabLst>
            </a:pPr>
            <a:r>
              <a:rPr sz="1550" b="1" spc="15" dirty="0">
                <a:latin typeface="Courier New"/>
                <a:cs typeface="Courier New"/>
              </a:rPr>
              <a:t>6	0110</a:t>
            </a:r>
            <a:r>
              <a:rPr sz="1575" b="1" spc="22" baseline="-21164" dirty="0">
                <a:latin typeface="Courier New"/>
                <a:cs typeface="Courier New"/>
              </a:rPr>
              <a:t>B</a:t>
            </a:r>
            <a:endParaRPr sz="1575" baseline="-21164">
              <a:latin typeface="Courier New"/>
              <a:cs typeface="Courier New"/>
            </a:endParaRPr>
          </a:p>
          <a:p>
            <a:pPr marL="52705">
              <a:lnSpc>
                <a:spcPct val="100000"/>
              </a:lnSpc>
              <a:spcBef>
                <a:spcPts val="1145"/>
              </a:spcBef>
            </a:pPr>
            <a:r>
              <a:rPr sz="2350" spc="10" dirty="0">
                <a:latin typeface="Arial"/>
                <a:cs typeface="Arial"/>
              </a:rPr>
              <a:t>pos +</a:t>
            </a:r>
            <a:r>
              <a:rPr sz="2350" spc="-8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neg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73443" y="5269460"/>
            <a:ext cx="2199005" cy="1322705"/>
            <a:chOff x="973443" y="5269460"/>
            <a:chExt cx="2199005" cy="1322705"/>
          </a:xfrm>
        </p:grpSpPr>
        <p:sp>
          <p:nvSpPr>
            <p:cNvPr id="33" name="object 33"/>
            <p:cNvSpPr/>
            <p:nvPr/>
          </p:nvSpPr>
          <p:spPr>
            <a:xfrm>
              <a:off x="979793" y="5275810"/>
              <a:ext cx="2186305" cy="1310005"/>
            </a:xfrm>
            <a:custGeom>
              <a:avLst/>
              <a:gdLst/>
              <a:ahLst/>
              <a:cxnLst/>
              <a:rect l="l" t="t" r="r" b="b"/>
              <a:pathLst>
                <a:path w="2186305" h="1310004">
                  <a:moveTo>
                    <a:pt x="2185692" y="0"/>
                  </a:moveTo>
                  <a:lnTo>
                    <a:pt x="0" y="0"/>
                  </a:lnTo>
                  <a:lnTo>
                    <a:pt x="0" y="1309531"/>
                  </a:lnTo>
                  <a:lnTo>
                    <a:pt x="2185692" y="1309531"/>
                  </a:lnTo>
                  <a:lnTo>
                    <a:pt x="2185692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79793" y="5275810"/>
              <a:ext cx="2186305" cy="1310005"/>
            </a:xfrm>
            <a:custGeom>
              <a:avLst/>
              <a:gdLst/>
              <a:ahLst/>
              <a:cxnLst/>
              <a:rect l="l" t="t" r="r" b="b"/>
              <a:pathLst>
                <a:path w="2186305" h="1310004">
                  <a:moveTo>
                    <a:pt x="0" y="0"/>
                  </a:moveTo>
                  <a:lnTo>
                    <a:pt x="2185692" y="0"/>
                  </a:lnTo>
                  <a:lnTo>
                    <a:pt x="2185692" y="1309531"/>
                  </a:lnTo>
                  <a:lnTo>
                    <a:pt x="0" y="1309531"/>
                  </a:lnTo>
                  <a:lnTo>
                    <a:pt x="0" y="0"/>
                  </a:lnTo>
                  <a:close/>
                </a:path>
              </a:pathLst>
            </a:custGeom>
            <a:ln w="1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70235" y="5553593"/>
            <a:ext cx="495300" cy="5054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550" b="1" spc="10" dirty="0">
                <a:latin typeface="Courier New"/>
                <a:cs typeface="Courier New"/>
              </a:rPr>
              <a:t>-3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latin typeface="Courier New"/>
                <a:cs typeface="Courier New"/>
              </a:rPr>
              <a:t>+</a:t>
            </a:r>
            <a:r>
              <a:rPr sz="1550" b="1" spc="-75" dirty="0">
                <a:latin typeface="Courier New"/>
                <a:cs typeface="Courier New"/>
              </a:rPr>
              <a:t> </a:t>
            </a:r>
            <a:r>
              <a:rPr sz="1550" b="1" spc="10" dirty="0">
                <a:latin typeface="Courier New"/>
                <a:cs typeface="Courier New"/>
              </a:rPr>
              <a:t>-2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09657" y="5314926"/>
            <a:ext cx="868044" cy="744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solidFill>
                  <a:srgbClr val="FF0000"/>
                </a:solidFill>
                <a:latin typeface="Courier New"/>
                <a:cs typeface="Courier New"/>
              </a:rPr>
              <a:t>11</a:t>
            </a:r>
            <a:endParaRPr sz="1550">
              <a:latin typeface="Courier New"/>
              <a:cs typeface="Courier New"/>
            </a:endParaRPr>
          </a:p>
          <a:p>
            <a:pPr marR="30480" algn="r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latin typeface="Courier New"/>
                <a:cs typeface="Courier New"/>
              </a:rPr>
              <a:t>1101</a:t>
            </a:r>
            <a:r>
              <a:rPr sz="1575" b="1" baseline="-21164" dirty="0">
                <a:latin typeface="Courier New"/>
                <a:cs typeface="Courier New"/>
              </a:rPr>
              <a:t>B</a:t>
            </a:r>
            <a:endParaRPr sz="1575" baseline="-21164">
              <a:latin typeface="Courier New"/>
              <a:cs typeface="Courier New"/>
            </a:endParaRPr>
          </a:p>
          <a:p>
            <a:pPr marR="30480" algn="r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latin typeface="Courier New"/>
                <a:cs typeface="Courier New"/>
              </a:rPr>
              <a:t>+</a:t>
            </a:r>
            <a:r>
              <a:rPr sz="1550" b="1" spc="-75" dirty="0">
                <a:latin typeface="Courier New"/>
                <a:cs typeface="Courier New"/>
              </a:rPr>
              <a:t> </a:t>
            </a:r>
            <a:r>
              <a:rPr sz="1550" b="1" spc="15" dirty="0">
                <a:latin typeface="Courier New"/>
                <a:cs typeface="Courier New"/>
              </a:rPr>
              <a:t>1110</a:t>
            </a:r>
            <a:r>
              <a:rPr sz="1575" b="1" spc="22" baseline="-21164" dirty="0">
                <a:latin typeface="Courier New"/>
                <a:cs typeface="Courier New"/>
              </a:rPr>
              <a:t>B</a:t>
            </a:r>
            <a:endParaRPr sz="1575" baseline="-21164">
              <a:latin typeface="Courier New"/>
              <a:cs typeface="Courier New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311455" y="6191050"/>
            <a:ext cx="1447800" cy="18415"/>
            <a:chOff x="1311455" y="6191050"/>
            <a:chExt cx="1447800" cy="18415"/>
          </a:xfrm>
        </p:grpSpPr>
        <p:sp>
          <p:nvSpPr>
            <p:cNvPr id="38" name="object 38"/>
            <p:cNvSpPr/>
            <p:nvPr/>
          </p:nvSpPr>
          <p:spPr>
            <a:xfrm>
              <a:off x="1311455" y="6200195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0" y="0"/>
                  </a:moveTo>
                  <a:lnTo>
                    <a:pt x="241180" y="0"/>
                  </a:lnTo>
                </a:path>
              </a:pathLst>
            </a:custGeom>
            <a:ln w="1828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76297" y="6200195"/>
              <a:ext cx="482600" cy="0"/>
            </a:xfrm>
            <a:custGeom>
              <a:avLst/>
              <a:gdLst/>
              <a:ahLst/>
              <a:cxnLst/>
              <a:rect l="l" t="t" r="r" b="b"/>
              <a:pathLst>
                <a:path w="482600">
                  <a:moveTo>
                    <a:pt x="0" y="0"/>
                  </a:moveTo>
                  <a:lnTo>
                    <a:pt x="482361" y="0"/>
                  </a:lnTo>
                </a:path>
              </a:pathLst>
            </a:custGeom>
            <a:ln w="1828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11455" y="6282158"/>
            <a:ext cx="25400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550" b="1" spc="10" dirty="0">
                <a:latin typeface="Courier New"/>
                <a:cs typeface="Courier New"/>
              </a:rPr>
              <a:t>-5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30322" y="6282158"/>
            <a:ext cx="74739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550" b="1" spc="15" dirty="0">
                <a:latin typeface="Courier New"/>
                <a:cs typeface="Courier New"/>
              </a:rPr>
              <a:t>1011</a:t>
            </a:r>
            <a:r>
              <a:rPr sz="1575" b="1" spc="22" baseline="-21164" dirty="0">
                <a:latin typeface="Courier New"/>
                <a:cs typeface="Courier New"/>
              </a:rPr>
              <a:t>B</a:t>
            </a:r>
            <a:endParaRPr sz="1575" baseline="-21164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93965" y="4378889"/>
            <a:ext cx="1508760" cy="864869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75"/>
              </a:spcBef>
              <a:tabLst>
                <a:tab pos="761365" algn="l"/>
              </a:tabLst>
            </a:pPr>
            <a:r>
              <a:rPr sz="1550" b="1" spc="15" dirty="0">
                <a:latin typeface="Courier New"/>
                <a:cs typeface="Courier New"/>
              </a:rPr>
              <a:t>2	</a:t>
            </a:r>
            <a:r>
              <a:rPr sz="1550" b="1" spc="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550" b="1" spc="15" dirty="0">
                <a:latin typeface="Courier New"/>
                <a:cs typeface="Courier New"/>
              </a:rPr>
              <a:t>0010</a:t>
            </a:r>
            <a:r>
              <a:rPr sz="1575" b="1" spc="22" baseline="-21164" dirty="0">
                <a:latin typeface="Courier New"/>
                <a:cs typeface="Courier New"/>
              </a:rPr>
              <a:t>B</a:t>
            </a:r>
            <a:endParaRPr sz="1575" baseline="-21164">
              <a:latin typeface="Courier New"/>
              <a:cs typeface="Courier New"/>
            </a:endParaRPr>
          </a:p>
          <a:p>
            <a:pPr marL="52705">
              <a:lnSpc>
                <a:spcPct val="100000"/>
              </a:lnSpc>
              <a:spcBef>
                <a:spcPts val="1145"/>
              </a:spcBef>
            </a:pPr>
            <a:r>
              <a:rPr sz="2350" spc="10" dirty="0">
                <a:latin typeface="Arial"/>
                <a:cs typeface="Arial"/>
              </a:rPr>
              <a:t>neg +</a:t>
            </a:r>
            <a:r>
              <a:rPr sz="2350" spc="-8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neg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515773" y="5269460"/>
            <a:ext cx="2199005" cy="1322705"/>
            <a:chOff x="4515773" y="5269460"/>
            <a:chExt cx="2199005" cy="1322705"/>
          </a:xfrm>
        </p:grpSpPr>
        <p:sp>
          <p:nvSpPr>
            <p:cNvPr id="44" name="object 44"/>
            <p:cNvSpPr/>
            <p:nvPr/>
          </p:nvSpPr>
          <p:spPr>
            <a:xfrm>
              <a:off x="4522123" y="5275810"/>
              <a:ext cx="2186305" cy="1310005"/>
            </a:xfrm>
            <a:custGeom>
              <a:avLst/>
              <a:gdLst/>
              <a:ahLst/>
              <a:cxnLst/>
              <a:rect l="l" t="t" r="r" b="b"/>
              <a:pathLst>
                <a:path w="2186304" h="1310004">
                  <a:moveTo>
                    <a:pt x="2185692" y="0"/>
                  </a:moveTo>
                  <a:lnTo>
                    <a:pt x="0" y="0"/>
                  </a:lnTo>
                  <a:lnTo>
                    <a:pt x="0" y="1309531"/>
                  </a:lnTo>
                  <a:lnTo>
                    <a:pt x="2185692" y="1309531"/>
                  </a:lnTo>
                  <a:lnTo>
                    <a:pt x="2185692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22123" y="5275810"/>
              <a:ext cx="2186305" cy="1310005"/>
            </a:xfrm>
            <a:custGeom>
              <a:avLst/>
              <a:gdLst/>
              <a:ahLst/>
              <a:cxnLst/>
              <a:rect l="l" t="t" r="r" b="b"/>
              <a:pathLst>
                <a:path w="2186304" h="1310004">
                  <a:moveTo>
                    <a:pt x="0" y="0"/>
                  </a:moveTo>
                  <a:lnTo>
                    <a:pt x="2185692" y="0"/>
                  </a:lnTo>
                  <a:lnTo>
                    <a:pt x="2185692" y="1309531"/>
                  </a:lnTo>
                  <a:lnTo>
                    <a:pt x="0" y="1309531"/>
                  </a:lnTo>
                  <a:lnTo>
                    <a:pt x="0" y="0"/>
                  </a:lnTo>
                  <a:close/>
                </a:path>
              </a:pathLst>
            </a:custGeom>
            <a:ln w="12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612566" y="5553593"/>
            <a:ext cx="495300" cy="5054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550" b="1" spc="10" dirty="0">
                <a:latin typeface="Courier New"/>
                <a:cs typeface="Courier New"/>
              </a:rPr>
              <a:t>-6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latin typeface="Courier New"/>
                <a:cs typeface="Courier New"/>
              </a:rPr>
              <a:t>+</a:t>
            </a:r>
            <a:r>
              <a:rPr sz="1550" b="1" spc="-75" dirty="0">
                <a:latin typeface="Courier New"/>
                <a:cs typeface="Courier New"/>
              </a:rPr>
              <a:t> </a:t>
            </a:r>
            <a:r>
              <a:rPr sz="1550" b="1" spc="10" dirty="0">
                <a:latin typeface="Courier New"/>
                <a:cs typeface="Courier New"/>
              </a:rPr>
              <a:t>-5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51988" y="5314926"/>
            <a:ext cx="868044" cy="744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55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b="1" spc="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sz="1550">
              <a:latin typeface="Courier New"/>
              <a:cs typeface="Courier New"/>
            </a:endParaRPr>
          </a:p>
          <a:p>
            <a:pPr marR="30480" algn="r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latin typeface="Courier New"/>
                <a:cs typeface="Courier New"/>
              </a:rPr>
              <a:t>1010</a:t>
            </a:r>
            <a:r>
              <a:rPr sz="1575" b="1" baseline="-21164" dirty="0">
                <a:latin typeface="Courier New"/>
                <a:cs typeface="Courier New"/>
              </a:rPr>
              <a:t>B</a:t>
            </a:r>
            <a:endParaRPr sz="1575" baseline="-21164">
              <a:latin typeface="Courier New"/>
              <a:cs typeface="Courier New"/>
            </a:endParaRPr>
          </a:p>
          <a:p>
            <a:pPr marR="30480" algn="r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latin typeface="Courier New"/>
                <a:cs typeface="Courier New"/>
              </a:rPr>
              <a:t>+</a:t>
            </a:r>
            <a:r>
              <a:rPr sz="1550" b="1" spc="-75" dirty="0">
                <a:latin typeface="Courier New"/>
                <a:cs typeface="Courier New"/>
              </a:rPr>
              <a:t> </a:t>
            </a:r>
            <a:r>
              <a:rPr sz="1550" b="1" spc="15" dirty="0">
                <a:latin typeface="Courier New"/>
                <a:cs typeface="Courier New"/>
              </a:rPr>
              <a:t>1011</a:t>
            </a:r>
            <a:r>
              <a:rPr sz="1575" b="1" spc="22" baseline="-21164" dirty="0">
                <a:latin typeface="Courier New"/>
                <a:cs typeface="Courier New"/>
              </a:rPr>
              <a:t>B</a:t>
            </a:r>
            <a:endParaRPr sz="1575" baseline="-21164">
              <a:latin typeface="Courier New"/>
              <a:cs typeface="Courier New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853786" y="6191050"/>
            <a:ext cx="1447800" cy="18415"/>
            <a:chOff x="4853786" y="6191050"/>
            <a:chExt cx="1447800" cy="18415"/>
          </a:xfrm>
        </p:grpSpPr>
        <p:sp>
          <p:nvSpPr>
            <p:cNvPr id="49" name="object 49"/>
            <p:cNvSpPr/>
            <p:nvPr/>
          </p:nvSpPr>
          <p:spPr>
            <a:xfrm>
              <a:off x="4853786" y="6200195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0" y="0"/>
                  </a:moveTo>
                  <a:lnTo>
                    <a:pt x="241180" y="0"/>
                  </a:lnTo>
                </a:path>
              </a:pathLst>
            </a:custGeom>
            <a:ln w="1828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18627" y="6200195"/>
              <a:ext cx="482600" cy="0"/>
            </a:xfrm>
            <a:custGeom>
              <a:avLst/>
              <a:gdLst/>
              <a:ahLst/>
              <a:cxnLst/>
              <a:rect l="l" t="t" r="r" b="b"/>
              <a:pathLst>
                <a:path w="482600">
                  <a:moveTo>
                    <a:pt x="0" y="0"/>
                  </a:moveTo>
                  <a:lnTo>
                    <a:pt x="482361" y="0"/>
                  </a:lnTo>
                </a:path>
              </a:pathLst>
            </a:custGeom>
            <a:ln w="1828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974396" y="6282158"/>
            <a:ext cx="13335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latin typeface="Courier New"/>
                <a:cs typeface="Courier New"/>
              </a:rPr>
              <a:t>5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72652" y="6282158"/>
            <a:ext cx="74739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550" b="1" spc="15" dirty="0">
                <a:latin typeface="Courier New"/>
                <a:cs typeface="Courier New"/>
              </a:rPr>
              <a:t>0101</a:t>
            </a:r>
            <a:r>
              <a:rPr sz="1575" b="1" spc="22" baseline="-21164" dirty="0">
                <a:latin typeface="Courier New"/>
                <a:cs typeface="Courier New"/>
              </a:rPr>
              <a:t>B</a:t>
            </a:r>
            <a:endParaRPr sz="1575" baseline="-21164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98391" y="4856118"/>
            <a:ext cx="278257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latin typeface="Arial"/>
                <a:cs typeface="Arial"/>
              </a:rPr>
              <a:t>neg + neg</a:t>
            </a:r>
            <a:r>
              <a:rPr sz="2350" spc="-8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(overflow)</a:t>
            </a:r>
            <a:endParaRPr sz="2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93153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The Binary </a:t>
            </a:r>
            <a:r>
              <a:rPr spc="5" dirty="0">
                <a:solidFill>
                  <a:srgbClr val="000000"/>
                </a:solidFill>
              </a:rPr>
              <a:t>Number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9154" y="1199229"/>
            <a:ext cx="7466330" cy="49187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30"/>
              </a:spcBef>
            </a:pP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endParaRPr sz="2350" dirty="0">
              <a:latin typeface="Arial"/>
              <a:cs typeface="Arial"/>
            </a:endParaRPr>
          </a:p>
          <a:p>
            <a:pPr marL="623570" indent="-221615">
              <a:lnSpc>
                <a:spcPct val="100000"/>
              </a:lnSpc>
              <a:spcBef>
                <a:spcPts val="290"/>
              </a:spcBef>
              <a:buChar char="•"/>
              <a:tabLst>
                <a:tab pos="623570" algn="l"/>
                <a:tab pos="6242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“binarius” (Latin)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=&gt;</a:t>
            </a:r>
            <a:r>
              <a:rPr sz="1950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two</a:t>
            </a:r>
            <a:endParaRPr sz="1950" dirty="0">
              <a:latin typeface="Arial"/>
              <a:cs typeface="Arial"/>
            </a:endParaRPr>
          </a:p>
          <a:p>
            <a:pPr marR="5401945" algn="r">
              <a:lnSpc>
                <a:spcPct val="100000"/>
              </a:lnSpc>
              <a:spcBef>
                <a:spcPts val="141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Charac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eris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ics</a:t>
            </a:r>
            <a:endParaRPr sz="2350" dirty="0">
              <a:latin typeface="Arial"/>
              <a:cs typeface="Arial"/>
            </a:endParaRPr>
          </a:p>
          <a:p>
            <a:pPr marL="220979" marR="5368290" indent="-220979" algn="r">
              <a:lnSpc>
                <a:spcPct val="100000"/>
              </a:lnSpc>
              <a:spcBef>
                <a:spcPts val="250"/>
              </a:spcBef>
              <a:buChar char="•"/>
              <a:tabLst>
                <a:tab pos="220979" algn="l"/>
                <a:tab pos="624205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Two</a:t>
            </a:r>
            <a:r>
              <a:rPr sz="1950" spc="-6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symbols</a:t>
            </a:r>
            <a:endParaRPr sz="1950" dirty="0">
              <a:latin typeface="Arial"/>
              <a:cs typeface="Arial"/>
            </a:endParaRPr>
          </a:p>
          <a:p>
            <a:pPr marL="959485" lvl="1" indent="-231140">
              <a:lnSpc>
                <a:spcPct val="100000"/>
              </a:lnSpc>
              <a:spcBef>
                <a:spcPts val="330"/>
              </a:spcBef>
              <a:buFont typeface="Courier New"/>
              <a:buChar char="•"/>
              <a:tabLst>
                <a:tab pos="960119" algn="l"/>
              </a:tabLst>
            </a:pP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0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1</a:t>
            </a:r>
            <a:endParaRPr sz="1950" dirty="0">
              <a:latin typeface="Courier New"/>
              <a:cs typeface="Courier New"/>
            </a:endParaRPr>
          </a:p>
          <a:p>
            <a:pPr marL="623570" indent="-221615">
              <a:lnSpc>
                <a:spcPct val="100000"/>
              </a:lnSpc>
              <a:spcBef>
                <a:spcPts val="234"/>
              </a:spcBef>
              <a:buChar char="•"/>
              <a:tabLst>
                <a:tab pos="623570" algn="l"/>
                <a:tab pos="6242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Positional</a:t>
            </a:r>
            <a:endParaRPr sz="1950" dirty="0">
              <a:latin typeface="Arial"/>
              <a:cs typeface="Arial"/>
            </a:endParaRPr>
          </a:p>
          <a:p>
            <a:pPr marL="959485" lvl="1" indent="-231140">
              <a:lnSpc>
                <a:spcPct val="100000"/>
              </a:lnSpc>
              <a:spcBef>
                <a:spcPts val="330"/>
              </a:spcBef>
              <a:buFont typeface="Courier New"/>
              <a:buChar char="•"/>
              <a:tabLst>
                <a:tab pos="960119" algn="l"/>
                <a:tab pos="1814195" algn="l"/>
              </a:tabLst>
            </a:pP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1010</a:t>
            </a:r>
            <a:r>
              <a:rPr sz="1950" b="1" spc="22" baseline="-21367" dirty="0">
                <a:solidFill>
                  <a:srgbClr val="000066"/>
                </a:solidFill>
                <a:latin typeface="Courier New"/>
                <a:cs typeface="Courier New"/>
              </a:rPr>
              <a:t>B	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≠</a:t>
            </a:r>
            <a:r>
              <a:rPr sz="1950" b="1" spc="10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00066"/>
                </a:solidFill>
                <a:latin typeface="Courier New"/>
                <a:cs typeface="Courier New"/>
              </a:rPr>
              <a:t>1100</a:t>
            </a:r>
            <a:r>
              <a:rPr sz="1950" b="1" spc="22" baseline="-21367" dirty="0">
                <a:solidFill>
                  <a:srgbClr val="000066"/>
                </a:solidFill>
                <a:latin typeface="Courier New"/>
                <a:cs typeface="Courier New"/>
              </a:rPr>
              <a:t>B</a:t>
            </a:r>
            <a:endParaRPr sz="1950" baseline="-21367" dirty="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141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Most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(digital)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computers use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binary number</a:t>
            </a:r>
            <a:r>
              <a:rPr sz="235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system</a:t>
            </a:r>
            <a:endParaRPr sz="2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50" dirty="0">
              <a:latin typeface="Arial"/>
              <a:cs typeface="Arial"/>
            </a:endParaRPr>
          </a:p>
          <a:p>
            <a:pPr marL="6526530">
              <a:lnSpc>
                <a:spcPct val="100000"/>
              </a:lnSpc>
            </a:pPr>
            <a:endParaRPr sz="195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75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Terminology</a:t>
            </a:r>
            <a:endParaRPr sz="2350" dirty="0">
              <a:latin typeface="Arial"/>
              <a:cs typeface="Arial"/>
            </a:endParaRPr>
          </a:p>
          <a:p>
            <a:pPr marL="623570" indent="-22161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623570" algn="l"/>
                <a:tab pos="624205" algn="l"/>
              </a:tabLst>
            </a:pPr>
            <a:r>
              <a:rPr sz="1950" b="1" spc="10" dirty="0">
                <a:solidFill>
                  <a:srgbClr val="800000"/>
                </a:solidFill>
                <a:latin typeface="Arial"/>
                <a:cs typeface="Arial"/>
              </a:rPr>
              <a:t>Bit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: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a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binary</a:t>
            </a:r>
            <a:r>
              <a:rPr sz="1950" spc="-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digit</a:t>
            </a:r>
            <a:endParaRPr sz="1950" dirty="0">
              <a:latin typeface="Arial"/>
              <a:cs typeface="Arial"/>
            </a:endParaRPr>
          </a:p>
          <a:p>
            <a:pPr marL="623570" indent="-221615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23570" algn="l"/>
                <a:tab pos="624205" algn="l"/>
              </a:tabLst>
            </a:pPr>
            <a:r>
              <a:rPr sz="1950" b="1" spc="10" dirty="0">
                <a:solidFill>
                  <a:srgbClr val="800000"/>
                </a:solidFill>
                <a:latin typeface="Arial"/>
                <a:cs typeface="Arial"/>
              </a:rPr>
              <a:t>Byte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: (typically)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8</a:t>
            </a:r>
            <a:r>
              <a:rPr sz="1950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bits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5</a:t>
            </a:fld>
            <a:endParaRPr spc="1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22605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Shifting Signed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Integers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785" y="1212673"/>
            <a:ext cx="8512446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0" dirty="0">
                <a:solidFill>
                  <a:srgbClr val="0000FF"/>
                </a:solidFill>
                <a:latin typeface="Arial"/>
                <a:cs typeface="Arial"/>
              </a:rPr>
              <a:t>Bitwise </a:t>
            </a:r>
            <a:r>
              <a:rPr lang="en-US" sz="2000" spc="1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lang="en-US" sz="2000" b="1" spc="10" dirty="0">
                <a:solidFill>
                  <a:srgbClr val="0000FF"/>
                </a:solidFill>
                <a:latin typeface="Arial"/>
                <a:cs typeface="Arial"/>
              </a:rPr>
              <a:t>logical/arithmetic</a:t>
            </a:r>
            <a:r>
              <a:rPr lang="en-US" sz="2000" spc="10" dirty="0">
                <a:solidFill>
                  <a:srgbClr val="0000FF"/>
                </a:solidFill>
                <a:latin typeface="Arial"/>
                <a:cs typeface="Arial"/>
              </a:rPr>
              <a:t>) 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left shift </a:t>
            </a:r>
            <a:r>
              <a:rPr sz="2000" spc="10" dirty="0">
                <a:solidFill>
                  <a:srgbClr val="0000FF"/>
                </a:solidFill>
                <a:latin typeface="Arial"/>
                <a:cs typeface="Arial"/>
              </a:rPr>
              <a:t>(&lt;&lt;):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fill </a:t>
            </a:r>
            <a:r>
              <a:rPr sz="2000" spc="10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right with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0000FF"/>
                </a:solidFill>
                <a:latin typeface="Arial"/>
                <a:cs typeface="Arial"/>
              </a:rPr>
              <a:t>zeros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954" y="3404014"/>
            <a:ext cx="7011034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Bitwise </a:t>
            </a:r>
            <a:r>
              <a:rPr sz="2350" b="1" spc="5" dirty="0">
                <a:solidFill>
                  <a:srgbClr val="0000FF"/>
                </a:solidFill>
                <a:latin typeface="Arial"/>
                <a:cs typeface="Arial"/>
              </a:rPr>
              <a:t>arithmetic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right shift: 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fill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left </a:t>
            </a:r>
            <a:r>
              <a:rPr sz="2350" b="1" spc="5" dirty="0">
                <a:solidFill>
                  <a:srgbClr val="0000FF"/>
                </a:solidFill>
                <a:latin typeface="Arial"/>
                <a:cs typeface="Arial"/>
              </a:rPr>
              <a:t>with sign</a:t>
            </a:r>
            <a:r>
              <a:rPr sz="2350" b="1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b="1" spc="5" dirty="0">
                <a:solidFill>
                  <a:srgbClr val="0000FF"/>
                </a:solidFill>
                <a:latin typeface="Arial"/>
                <a:cs typeface="Arial"/>
              </a:rPr>
              <a:t>bit</a:t>
            </a:r>
            <a:endParaRPr sz="2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554" y="5577147"/>
            <a:ext cx="263461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Results are </a:t>
            </a: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mod</a:t>
            </a:r>
            <a:r>
              <a:rPr sz="235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325" spc="15" baseline="25089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sz="2325" baseline="25089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5162" y="4055779"/>
            <a:ext cx="1959610" cy="36639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0"/>
              </a:spcBef>
            </a:pPr>
            <a:r>
              <a:rPr sz="1750" b="1" spc="15" dirty="0">
                <a:latin typeface="Courier New"/>
                <a:cs typeface="Courier New"/>
              </a:rPr>
              <a:t>6 &gt;&gt; 1 =&gt;</a:t>
            </a:r>
            <a:r>
              <a:rPr sz="1750" b="1" spc="-40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3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5162" y="4884835"/>
            <a:ext cx="2035175" cy="36639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0"/>
              </a:spcBef>
            </a:pPr>
            <a:r>
              <a:rPr sz="1750" b="1" spc="15" dirty="0">
                <a:latin typeface="Courier New"/>
                <a:cs typeface="Courier New"/>
              </a:rPr>
              <a:t>-6 &gt;&gt; 1 =&gt;</a:t>
            </a:r>
            <a:r>
              <a:rPr sz="1750" b="1" spc="-50" dirty="0">
                <a:latin typeface="Courier New"/>
                <a:cs typeface="Courier New"/>
              </a:rPr>
              <a:t> </a:t>
            </a:r>
            <a:r>
              <a:rPr sz="1750" b="1" spc="10" dirty="0">
                <a:latin typeface="Courier New"/>
                <a:cs typeface="Courier New"/>
              </a:rPr>
              <a:t>-3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5162" y="1870086"/>
            <a:ext cx="1959610" cy="36639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0"/>
              </a:spcBef>
            </a:pPr>
            <a:r>
              <a:rPr sz="1750" b="1" spc="15" dirty="0">
                <a:latin typeface="Courier New"/>
                <a:cs typeface="Courier New"/>
              </a:rPr>
              <a:t>3 &lt;&lt; 1 =&gt;</a:t>
            </a:r>
            <a:r>
              <a:rPr sz="1750" b="1" spc="-40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6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5162" y="2699142"/>
            <a:ext cx="2035175" cy="36639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0"/>
              </a:spcBef>
            </a:pPr>
            <a:r>
              <a:rPr sz="1750" b="1" spc="15" dirty="0">
                <a:latin typeface="Courier New"/>
                <a:cs typeface="Courier New"/>
              </a:rPr>
              <a:t>-3 &lt;&lt; 1 =&gt;</a:t>
            </a:r>
            <a:r>
              <a:rPr sz="1750" b="1" spc="-50" dirty="0">
                <a:latin typeface="Courier New"/>
                <a:cs typeface="Courier New"/>
              </a:rPr>
              <a:t> </a:t>
            </a:r>
            <a:r>
              <a:rPr sz="1750" b="1" spc="10" dirty="0">
                <a:latin typeface="Courier New"/>
                <a:cs typeface="Courier New"/>
              </a:rPr>
              <a:t>-6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50</a:t>
            </a:fld>
            <a:endParaRPr spc="15" dirty="0"/>
          </a:p>
        </p:txBody>
      </p:sp>
      <p:sp>
        <p:nvSpPr>
          <p:cNvPr id="22" name="object 22"/>
          <p:cNvSpPr txBox="1"/>
          <p:nvPr/>
        </p:nvSpPr>
        <p:spPr>
          <a:xfrm>
            <a:off x="1094805" y="2251075"/>
            <a:ext cx="186563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181100" algn="l"/>
              </a:tabLst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0011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	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0110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94805" y="3047270"/>
            <a:ext cx="200152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181100" algn="l"/>
              </a:tabLst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1101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	</a:t>
            </a:r>
            <a:r>
              <a:rPr lang="en-US" sz="1750" b="1" spc="15" baseline="-2173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1010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sz="1725" baseline="-21739" dirty="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94805" y="4403907"/>
            <a:ext cx="194119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256030" algn="l"/>
              </a:tabLst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0110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	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0011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94805" y="5232963"/>
            <a:ext cx="194119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256030" algn="l"/>
              </a:tabLst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1010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	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1101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81349BD0-BEA8-485C-AD3A-9596F7C51520}"/>
              </a:ext>
            </a:extLst>
          </p:cNvPr>
          <p:cNvSpPr/>
          <p:nvPr/>
        </p:nvSpPr>
        <p:spPr>
          <a:xfrm>
            <a:off x="4072663" y="1577234"/>
            <a:ext cx="3620192" cy="1808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63B53B05-12D1-4C97-A0F5-AA06EFF2DBD7}"/>
              </a:ext>
            </a:extLst>
          </p:cNvPr>
          <p:cNvSpPr/>
          <p:nvPr/>
        </p:nvSpPr>
        <p:spPr>
          <a:xfrm>
            <a:off x="4073888" y="1577987"/>
            <a:ext cx="3467100" cy="1657985"/>
          </a:xfrm>
          <a:custGeom>
            <a:avLst/>
            <a:gdLst/>
            <a:ahLst/>
            <a:cxnLst/>
            <a:rect l="l" t="t" r="r" b="b"/>
            <a:pathLst>
              <a:path w="3467100" h="1657985">
                <a:moveTo>
                  <a:pt x="2222162" y="1500515"/>
                </a:moveTo>
                <a:lnTo>
                  <a:pt x="1321939" y="1500515"/>
                </a:lnTo>
                <a:lnTo>
                  <a:pt x="1321004" y="1500845"/>
                </a:lnTo>
                <a:lnTo>
                  <a:pt x="1353119" y="1529077"/>
                </a:lnTo>
                <a:lnTo>
                  <a:pt x="1389035" y="1554857"/>
                </a:lnTo>
                <a:lnTo>
                  <a:pt x="1428385" y="1578044"/>
                </a:lnTo>
                <a:lnTo>
                  <a:pt x="1470831" y="1598521"/>
                </a:lnTo>
                <a:lnTo>
                  <a:pt x="1516032" y="1616170"/>
                </a:lnTo>
                <a:lnTo>
                  <a:pt x="1563651" y="1630873"/>
                </a:lnTo>
                <a:lnTo>
                  <a:pt x="1613349" y="1642513"/>
                </a:lnTo>
                <a:lnTo>
                  <a:pt x="1664785" y="1650973"/>
                </a:lnTo>
                <a:lnTo>
                  <a:pt x="1717622" y="1656135"/>
                </a:lnTo>
                <a:lnTo>
                  <a:pt x="1771520" y="1657882"/>
                </a:lnTo>
                <a:lnTo>
                  <a:pt x="1826051" y="1656096"/>
                </a:lnTo>
                <a:lnTo>
                  <a:pt x="1879281" y="1650837"/>
                </a:lnTo>
                <a:lnTo>
                  <a:pt x="1930898" y="1642257"/>
                </a:lnTo>
                <a:lnTo>
                  <a:pt x="1980592" y="1630504"/>
                </a:lnTo>
                <a:lnTo>
                  <a:pt x="2028054" y="1615729"/>
                </a:lnTo>
                <a:lnTo>
                  <a:pt x="2072972" y="1598082"/>
                </a:lnTo>
                <a:lnTo>
                  <a:pt x="2115037" y="1577711"/>
                </a:lnTo>
                <a:lnTo>
                  <a:pt x="2153938" y="1554768"/>
                </a:lnTo>
                <a:lnTo>
                  <a:pt x="2189364" y="1529402"/>
                </a:lnTo>
                <a:lnTo>
                  <a:pt x="2221006" y="1501764"/>
                </a:lnTo>
                <a:lnTo>
                  <a:pt x="2222162" y="1500515"/>
                </a:lnTo>
                <a:close/>
              </a:path>
              <a:path w="3467100" h="1657985">
                <a:moveTo>
                  <a:pt x="2883103" y="1353357"/>
                </a:moveTo>
                <a:lnTo>
                  <a:pt x="467076" y="1353357"/>
                </a:lnTo>
                <a:lnTo>
                  <a:pt x="465179" y="1354868"/>
                </a:lnTo>
                <a:lnTo>
                  <a:pt x="494685" y="1385324"/>
                </a:lnTo>
                <a:lnTo>
                  <a:pt x="527897" y="1413647"/>
                </a:lnTo>
                <a:lnTo>
                  <a:pt x="564514" y="1439756"/>
                </a:lnTo>
                <a:lnTo>
                  <a:pt x="604269" y="1463550"/>
                </a:lnTo>
                <a:lnTo>
                  <a:pt x="646890" y="1484928"/>
                </a:lnTo>
                <a:lnTo>
                  <a:pt x="692108" y="1503786"/>
                </a:lnTo>
                <a:lnTo>
                  <a:pt x="739653" y="1520023"/>
                </a:lnTo>
                <a:lnTo>
                  <a:pt x="789256" y="1533537"/>
                </a:lnTo>
                <a:lnTo>
                  <a:pt x="840647" y="1544225"/>
                </a:lnTo>
                <a:lnTo>
                  <a:pt x="893556" y="1551986"/>
                </a:lnTo>
                <a:lnTo>
                  <a:pt x="947714" y="1556718"/>
                </a:lnTo>
                <a:lnTo>
                  <a:pt x="1002850" y="1558317"/>
                </a:lnTo>
                <a:lnTo>
                  <a:pt x="1058811" y="1556664"/>
                </a:lnTo>
                <a:lnTo>
                  <a:pt x="1114112" y="1551741"/>
                </a:lnTo>
                <a:lnTo>
                  <a:pt x="1168414" y="1543608"/>
                </a:lnTo>
                <a:lnTo>
                  <a:pt x="1221378" y="1532320"/>
                </a:lnTo>
                <a:lnTo>
                  <a:pt x="1272666" y="1517937"/>
                </a:lnTo>
                <a:lnTo>
                  <a:pt x="1321004" y="1500845"/>
                </a:lnTo>
                <a:lnTo>
                  <a:pt x="1321939" y="1500515"/>
                </a:lnTo>
                <a:lnTo>
                  <a:pt x="2222162" y="1500515"/>
                </a:lnTo>
                <a:lnTo>
                  <a:pt x="2248553" y="1472002"/>
                </a:lnTo>
                <a:lnTo>
                  <a:pt x="2271694" y="1440267"/>
                </a:lnTo>
                <a:lnTo>
                  <a:pt x="2290119" y="1406709"/>
                </a:lnTo>
                <a:lnTo>
                  <a:pt x="2785893" y="1406709"/>
                </a:lnTo>
                <a:lnTo>
                  <a:pt x="2800527" y="1400919"/>
                </a:lnTo>
                <a:lnTo>
                  <a:pt x="2843528" y="1379025"/>
                </a:lnTo>
                <a:lnTo>
                  <a:pt x="2882254" y="1354050"/>
                </a:lnTo>
                <a:lnTo>
                  <a:pt x="2883103" y="1353357"/>
                </a:lnTo>
                <a:close/>
              </a:path>
              <a:path w="3467100" h="1657985">
                <a:moveTo>
                  <a:pt x="2785893" y="1406709"/>
                </a:moveTo>
                <a:lnTo>
                  <a:pt x="2290119" y="1406709"/>
                </a:lnTo>
                <a:lnTo>
                  <a:pt x="2290601" y="1408704"/>
                </a:lnTo>
                <a:lnTo>
                  <a:pt x="2336175" y="1424958"/>
                </a:lnTo>
                <a:lnTo>
                  <a:pt x="2383999" y="1437742"/>
                </a:lnTo>
                <a:lnTo>
                  <a:pt x="2433625" y="1446973"/>
                </a:lnTo>
                <a:lnTo>
                  <a:pt x="2484607" y="1452571"/>
                </a:lnTo>
                <a:lnTo>
                  <a:pt x="2536498" y="1454456"/>
                </a:lnTo>
                <a:lnTo>
                  <a:pt x="2594403" y="1452129"/>
                </a:lnTo>
                <a:lnTo>
                  <a:pt x="2650189" y="1445335"/>
                </a:lnTo>
                <a:lnTo>
                  <a:pt x="2703427" y="1434351"/>
                </a:lnTo>
                <a:lnTo>
                  <a:pt x="2753683" y="1419453"/>
                </a:lnTo>
                <a:lnTo>
                  <a:pt x="2785893" y="1406709"/>
                </a:lnTo>
                <a:close/>
              </a:path>
              <a:path w="3467100" h="1657985">
                <a:moveTo>
                  <a:pt x="169410" y="973681"/>
                </a:moveTo>
                <a:lnTo>
                  <a:pt x="130412" y="1006464"/>
                </a:lnTo>
                <a:lnTo>
                  <a:pt x="100758" y="1044351"/>
                </a:lnTo>
                <a:lnTo>
                  <a:pt x="82480" y="1085131"/>
                </a:lnTo>
                <a:lnTo>
                  <a:pt x="76240" y="1127746"/>
                </a:lnTo>
                <a:lnTo>
                  <a:pt x="80863" y="1164607"/>
                </a:lnTo>
                <a:lnTo>
                  <a:pt x="115401" y="1232176"/>
                </a:lnTo>
                <a:lnTo>
                  <a:pt x="143877" y="1261949"/>
                </a:lnTo>
                <a:lnTo>
                  <a:pt x="178865" y="1288424"/>
                </a:lnTo>
                <a:lnTo>
                  <a:pt x="219645" y="1311133"/>
                </a:lnTo>
                <a:lnTo>
                  <a:pt x="265499" y="1329610"/>
                </a:lnTo>
                <a:lnTo>
                  <a:pt x="315707" y="1343387"/>
                </a:lnTo>
                <a:lnTo>
                  <a:pt x="369549" y="1351995"/>
                </a:lnTo>
                <a:lnTo>
                  <a:pt x="426307" y="1354969"/>
                </a:lnTo>
                <a:lnTo>
                  <a:pt x="436447" y="1354868"/>
                </a:lnTo>
                <a:lnTo>
                  <a:pt x="446632" y="1354566"/>
                </a:lnTo>
                <a:lnTo>
                  <a:pt x="456846" y="1354062"/>
                </a:lnTo>
                <a:lnTo>
                  <a:pt x="467076" y="1353357"/>
                </a:lnTo>
                <a:lnTo>
                  <a:pt x="2883103" y="1353357"/>
                </a:lnTo>
                <a:lnTo>
                  <a:pt x="2916274" y="1326270"/>
                </a:lnTo>
                <a:lnTo>
                  <a:pt x="2945157" y="1295962"/>
                </a:lnTo>
                <a:lnTo>
                  <a:pt x="2968471" y="1263404"/>
                </a:lnTo>
                <a:lnTo>
                  <a:pt x="2985785" y="1228872"/>
                </a:lnTo>
                <a:lnTo>
                  <a:pt x="3000687" y="1154997"/>
                </a:lnTo>
                <a:lnTo>
                  <a:pt x="2999883" y="1154230"/>
                </a:lnTo>
                <a:lnTo>
                  <a:pt x="3056154" y="1147016"/>
                </a:lnTo>
                <a:lnTo>
                  <a:pt x="3110037" y="1136209"/>
                </a:lnTo>
                <a:lnTo>
                  <a:pt x="3161248" y="1122021"/>
                </a:lnTo>
                <a:lnTo>
                  <a:pt x="3209500" y="1104668"/>
                </a:lnTo>
                <a:lnTo>
                  <a:pt x="3254509" y="1084361"/>
                </a:lnTo>
                <a:lnTo>
                  <a:pt x="3295991" y="1061315"/>
                </a:lnTo>
                <a:lnTo>
                  <a:pt x="3333659" y="1035744"/>
                </a:lnTo>
                <a:lnTo>
                  <a:pt x="3367230" y="1007860"/>
                </a:lnTo>
                <a:lnTo>
                  <a:pt x="3396418" y="977877"/>
                </a:lnTo>
                <a:lnTo>
                  <a:pt x="3398525" y="975139"/>
                </a:lnTo>
                <a:lnTo>
                  <a:pt x="172546" y="975139"/>
                </a:lnTo>
                <a:lnTo>
                  <a:pt x="169410" y="973681"/>
                </a:lnTo>
                <a:close/>
              </a:path>
              <a:path w="3467100" h="1657985">
                <a:moveTo>
                  <a:pt x="3400533" y="972529"/>
                </a:moveTo>
                <a:lnTo>
                  <a:pt x="170780" y="972529"/>
                </a:lnTo>
                <a:lnTo>
                  <a:pt x="172546" y="975139"/>
                </a:lnTo>
                <a:lnTo>
                  <a:pt x="3398525" y="975139"/>
                </a:lnTo>
                <a:lnTo>
                  <a:pt x="3400533" y="972529"/>
                </a:lnTo>
                <a:close/>
              </a:path>
              <a:path w="3467100" h="1657985">
                <a:moveTo>
                  <a:pt x="311809" y="551391"/>
                </a:moveTo>
                <a:lnTo>
                  <a:pt x="255416" y="558332"/>
                </a:lnTo>
                <a:lnTo>
                  <a:pt x="201767" y="571241"/>
                </a:lnTo>
                <a:lnTo>
                  <a:pt x="152802" y="589420"/>
                </a:lnTo>
                <a:lnTo>
                  <a:pt x="109283" y="612316"/>
                </a:lnTo>
                <a:lnTo>
                  <a:pt x="71970" y="639378"/>
                </a:lnTo>
                <a:lnTo>
                  <a:pt x="41624" y="670053"/>
                </a:lnTo>
                <a:lnTo>
                  <a:pt x="19007" y="703790"/>
                </a:lnTo>
                <a:lnTo>
                  <a:pt x="4878" y="740035"/>
                </a:lnTo>
                <a:lnTo>
                  <a:pt x="0" y="778238"/>
                </a:lnTo>
                <a:lnTo>
                  <a:pt x="5368" y="818102"/>
                </a:lnTo>
                <a:lnTo>
                  <a:pt x="21014" y="856188"/>
                </a:lnTo>
                <a:lnTo>
                  <a:pt x="46246" y="891715"/>
                </a:lnTo>
                <a:lnTo>
                  <a:pt x="80372" y="923902"/>
                </a:lnTo>
                <a:lnTo>
                  <a:pt x="122702" y="951971"/>
                </a:lnTo>
                <a:lnTo>
                  <a:pt x="169410" y="973681"/>
                </a:lnTo>
                <a:lnTo>
                  <a:pt x="170780" y="972529"/>
                </a:lnTo>
                <a:lnTo>
                  <a:pt x="3400533" y="972529"/>
                </a:lnTo>
                <a:lnTo>
                  <a:pt x="3440505" y="912469"/>
                </a:lnTo>
                <a:lnTo>
                  <a:pt x="3463641" y="841228"/>
                </a:lnTo>
                <a:lnTo>
                  <a:pt x="3466640" y="803954"/>
                </a:lnTo>
                <a:lnTo>
                  <a:pt x="3461934" y="757519"/>
                </a:lnTo>
                <a:lnTo>
                  <a:pt x="3448021" y="712178"/>
                </a:lnTo>
                <a:lnTo>
                  <a:pt x="3425209" y="668492"/>
                </a:lnTo>
                <a:lnTo>
                  <a:pt x="3393807" y="627020"/>
                </a:lnTo>
                <a:lnTo>
                  <a:pt x="3354123" y="588322"/>
                </a:lnTo>
                <a:lnTo>
                  <a:pt x="3353000" y="588170"/>
                </a:lnTo>
                <a:lnTo>
                  <a:pt x="3368033" y="561633"/>
                </a:lnTo>
                <a:lnTo>
                  <a:pt x="3371976" y="551705"/>
                </a:lnTo>
                <a:lnTo>
                  <a:pt x="311866" y="551705"/>
                </a:lnTo>
                <a:lnTo>
                  <a:pt x="311809" y="551391"/>
                </a:lnTo>
                <a:close/>
              </a:path>
              <a:path w="3467100" h="1657985">
                <a:moveTo>
                  <a:pt x="3372158" y="551246"/>
                </a:moveTo>
                <a:lnTo>
                  <a:pt x="312988" y="551246"/>
                </a:lnTo>
                <a:lnTo>
                  <a:pt x="311866" y="551705"/>
                </a:lnTo>
                <a:lnTo>
                  <a:pt x="3371976" y="551705"/>
                </a:lnTo>
                <a:lnTo>
                  <a:pt x="3372158" y="551246"/>
                </a:lnTo>
                <a:close/>
              </a:path>
              <a:path w="3467100" h="1657985">
                <a:moveTo>
                  <a:pt x="848923" y="151380"/>
                </a:moveTo>
                <a:lnTo>
                  <a:pt x="789867" y="153463"/>
                </a:lnTo>
                <a:lnTo>
                  <a:pt x="732655" y="159541"/>
                </a:lnTo>
                <a:lnTo>
                  <a:pt x="677619" y="169398"/>
                </a:lnTo>
                <a:lnTo>
                  <a:pt x="625089" y="182818"/>
                </a:lnTo>
                <a:lnTo>
                  <a:pt x="575395" y="199587"/>
                </a:lnTo>
                <a:lnTo>
                  <a:pt x="528866" y="219491"/>
                </a:lnTo>
                <a:lnTo>
                  <a:pt x="485834" y="242313"/>
                </a:lnTo>
                <a:lnTo>
                  <a:pt x="446627" y="267840"/>
                </a:lnTo>
                <a:lnTo>
                  <a:pt x="411578" y="295856"/>
                </a:lnTo>
                <a:lnTo>
                  <a:pt x="381014" y="326146"/>
                </a:lnTo>
                <a:lnTo>
                  <a:pt x="355267" y="358496"/>
                </a:lnTo>
                <a:lnTo>
                  <a:pt x="334668" y="392689"/>
                </a:lnTo>
                <a:lnTo>
                  <a:pt x="319545" y="428513"/>
                </a:lnTo>
                <a:lnTo>
                  <a:pt x="310229" y="465751"/>
                </a:lnTo>
                <a:lnTo>
                  <a:pt x="307050" y="504188"/>
                </a:lnTo>
                <a:lnTo>
                  <a:pt x="307283" y="516104"/>
                </a:lnTo>
                <a:lnTo>
                  <a:pt x="308194" y="528004"/>
                </a:lnTo>
                <a:lnTo>
                  <a:pt x="309736" y="539876"/>
                </a:lnTo>
                <a:lnTo>
                  <a:pt x="311809" y="551391"/>
                </a:lnTo>
                <a:lnTo>
                  <a:pt x="312988" y="551246"/>
                </a:lnTo>
                <a:lnTo>
                  <a:pt x="3372158" y="551246"/>
                </a:lnTo>
                <a:lnTo>
                  <a:pt x="3378882" y="534319"/>
                </a:lnTo>
                <a:lnTo>
                  <a:pt x="3385457" y="506429"/>
                </a:lnTo>
                <a:lnTo>
                  <a:pt x="3387669" y="478165"/>
                </a:lnTo>
                <a:lnTo>
                  <a:pt x="3383860" y="440924"/>
                </a:lnTo>
                <a:lnTo>
                  <a:pt x="3354698" y="370716"/>
                </a:lnTo>
                <a:lnTo>
                  <a:pt x="3330215" y="338491"/>
                </a:lnTo>
                <a:lnTo>
                  <a:pt x="3299711" y="308679"/>
                </a:lnTo>
                <a:lnTo>
                  <a:pt x="3263622" y="281652"/>
                </a:lnTo>
                <a:lnTo>
                  <a:pt x="3222382" y="257779"/>
                </a:lnTo>
                <a:lnTo>
                  <a:pt x="3176426" y="237432"/>
                </a:lnTo>
                <a:lnTo>
                  <a:pt x="3126191" y="220982"/>
                </a:lnTo>
                <a:lnTo>
                  <a:pt x="3072112" y="208799"/>
                </a:lnTo>
                <a:lnTo>
                  <a:pt x="3073557" y="208262"/>
                </a:lnTo>
                <a:lnTo>
                  <a:pt x="3070248" y="199817"/>
                </a:lnTo>
                <a:lnTo>
                  <a:pt x="1122909" y="199817"/>
                </a:lnTo>
                <a:lnTo>
                  <a:pt x="1080433" y="185221"/>
                </a:lnTo>
                <a:lnTo>
                  <a:pt x="1036205" y="173144"/>
                </a:lnTo>
                <a:lnTo>
                  <a:pt x="990852" y="163709"/>
                </a:lnTo>
                <a:lnTo>
                  <a:pt x="944282" y="156892"/>
                </a:lnTo>
                <a:lnTo>
                  <a:pt x="896884" y="152766"/>
                </a:lnTo>
                <a:lnTo>
                  <a:pt x="848923" y="151380"/>
                </a:lnTo>
                <a:close/>
              </a:path>
              <a:path w="3467100" h="1657985">
                <a:moveTo>
                  <a:pt x="1502189" y="49897"/>
                </a:moveTo>
                <a:lnTo>
                  <a:pt x="1449991" y="51975"/>
                </a:lnTo>
                <a:lnTo>
                  <a:pt x="1399224" y="58085"/>
                </a:lnTo>
                <a:lnTo>
                  <a:pt x="1350367" y="68039"/>
                </a:lnTo>
                <a:lnTo>
                  <a:pt x="1303899" y="81649"/>
                </a:lnTo>
                <a:lnTo>
                  <a:pt x="1260301" y="98727"/>
                </a:lnTo>
                <a:lnTo>
                  <a:pt x="1220052" y="119087"/>
                </a:lnTo>
                <a:lnTo>
                  <a:pt x="1183632" y="142540"/>
                </a:lnTo>
                <a:lnTo>
                  <a:pt x="1151519" y="168898"/>
                </a:lnTo>
                <a:lnTo>
                  <a:pt x="1124193" y="197975"/>
                </a:lnTo>
                <a:lnTo>
                  <a:pt x="1122909" y="199817"/>
                </a:lnTo>
                <a:lnTo>
                  <a:pt x="3070248" y="199817"/>
                </a:lnTo>
                <a:lnTo>
                  <a:pt x="3059795" y="173144"/>
                </a:lnTo>
                <a:lnTo>
                  <a:pt x="3038946" y="140323"/>
                </a:lnTo>
                <a:lnTo>
                  <a:pt x="3029708" y="130115"/>
                </a:lnTo>
                <a:lnTo>
                  <a:pt x="1802498" y="130115"/>
                </a:lnTo>
                <a:lnTo>
                  <a:pt x="1760245" y="106315"/>
                </a:lnTo>
                <a:lnTo>
                  <a:pt x="1714011" y="86459"/>
                </a:lnTo>
                <a:lnTo>
                  <a:pt x="1664442" y="70719"/>
                </a:lnTo>
                <a:lnTo>
                  <a:pt x="1612184" y="59265"/>
                </a:lnTo>
                <a:lnTo>
                  <a:pt x="1557884" y="52267"/>
                </a:lnTo>
                <a:lnTo>
                  <a:pt x="1502189" y="49897"/>
                </a:lnTo>
                <a:close/>
              </a:path>
              <a:path w="3467100" h="1657985">
                <a:moveTo>
                  <a:pt x="2114685" y="0"/>
                </a:moveTo>
                <a:lnTo>
                  <a:pt x="2058634" y="2938"/>
                </a:lnTo>
                <a:lnTo>
                  <a:pt x="2004851" y="11514"/>
                </a:lnTo>
                <a:lnTo>
                  <a:pt x="1954229" y="25367"/>
                </a:lnTo>
                <a:lnTo>
                  <a:pt x="1907662" y="44137"/>
                </a:lnTo>
                <a:lnTo>
                  <a:pt x="1866041" y="67465"/>
                </a:lnTo>
                <a:lnTo>
                  <a:pt x="1830261" y="94991"/>
                </a:lnTo>
                <a:lnTo>
                  <a:pt x="1801214" y="126354"/>
                </a:lnTo>
                <a:lnTo>
                  <a:pt x="1802498" y="130115"/>
                </a:lnTo>
                <a:lnTo>
                  <a:pt x="3029708" y="130115"/>
                </a:lnTo>
                <a:lnTo>
                  <a:pt x="3011618" y="110128"/>
                </a:lnTo>
                <a:lnTo>
                  <a:pt x="2986953" y="89891"/>
                </a:lnTo>
                <a:lnTo>
                  <a:pt x="2393166" y="89891"/>
                </a:lnTo>
                <a:lnTo>
                  <a:pt x="2392523" y="89507"/>
                </a:lnTo>
                <a:lnTo>
                  <a:pt x="2357167" y="63562"/>
                </a:lnTo>
                <a:lnTo>
                  <a:pt x="2315867" y="41407"/>
                </a:lnTo>
                <a:lnTo>
                  <a:pt x="2270117" y="23701"/>
                </a:lnTo>
                <a:lnTo>
                  <a:pt x="2220769" y="10715"/>
                </a:lnTo>
                <a:lnTo>
                  <a:pt x="2168674" y="2724"/>
                </a:lnTo>
                <a:lnTo>
                  <a:pt x="2114685" y="0"/>
                </a:lnTo>
                <a:close/>
              </a:path>
              <a:path w="3467100" h="1657985">
                <a:moveTo>
                  <a:pt x="2689945" y="0"/>
                </a:moveTo>
                <a:lnTo>
                  <a:pt x="2633270" y="2690"/>
                </a:lnTo>
                <a:lnTo>
                  <a:pt x="2578379" y="10599"/>
                </a:lnTo>
                <a:lnTo>
                  <a:pt x="2526066" y="23480"/>
                </a:lnTo>
                <a:lnTo>
                  <a:pt x="2477123" y="41088"/>
                </a:lnTo>
                <a:lnTo>
                  <a:pt x="2432344" y="63179"/>
                </a:lnTo>
                <a:lnTo>
                  <a:pt x="2392584" y="89466"/>
                </a:lnTo>
                <a:lnTo>
                  <a:pt x="2393166" y="89891"/>
                </a:lnTo>
                <a:lnTo>
                  <a:pt x="2986953" y="89891"/>
                </a:lnTo>
                <a:lnTo>
                  <a:pt x="2978418" y="82889"/>
                </a:lnTo>
                <a:lnTo>
                  <a:pt x="2939954" y="58935"/>
                </a:lnTo>
                <a:lnTo>
                  <a:pt x="2896834" y="38598"/>
                </a:lnTo>
                <a:lnTo>
                  <a:pt x="2849665" y="22206"/>
                </a:lnTo>
                <a:lnTo>
                  <a:pt x="2799056" y="10089"/>
                </a:lnTo>
                <a:lnTo>
                  <a:pt x="2745613" y="2577"/>
                </a:lnTo>
                <a:lnTo>
                  <a:pt x="2689945" y="0"/>
                </a:lnTo>
                <a:close/>
              </a:path>
            </a:pathLst>
          </a:custGeom>
          <a:solidFill>
            <a:srgbClr val="FFC98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F326A9-FC55-4BB0-AF7D-D593CF5CDC10}"/>
              </a:ext>
            </a:extLst>
          </p:cNvPr>
          <p:cNvSpPr txBox="1"/>
          <p:nvPr/>
        </p:nvSpPr>
        <p:spPr>
          <a:xfrm>
            <a:off x="4755893" y="1896707"/>
            <a:ext cx="2296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Shift by n = multiplying by 2</a:t>
            </a:r>
            <a:r>
              <a:rPr lang="en-US" sz="2400" baseline="30000" dirty="0"/>
              <a:t>n</a:t>
            </a: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141A6DE2-DE6C-4053-A182-8EDF8283AB09}"/>
              </a:ext>
            </a:extLst>
          </p:cNvPr>
          <p:cNvSpPr/>
          <p:nvPr/>
        </p:nvSpPr>
        <p:spPr>
          <a:xfrm>
            <a:off x="4143894" y="4069080"/>
            <a:ext cx="3620192" cy="1808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B7AC9AB0-1C87-4E1D-A61F-3E096B0CF0F0}"/>
              </a:ext>
            </a:extLst>
          </p:cNvPr>
          <p:cNvSpPr/>
          <p:nvPr/>
        </p:nvSpPr>
        <p:spPr>
          <a:xfrm>
            <a:off x="4145119" y="4069833"/>
            <a:ext cx="3467100" cy="1657985"/>
          </a:xfrm>
          <a:custGeom>
            <a:avLst/>
            <a:gdLst/>
            <a:ahLst/>
            <a:cxnLst/>
            <a:rect l="l" t="t" r="r" b="b"/>
            <a:pathLst>
              <a:path w="3467100" h="1657985">
                <a:moveTo>
                  <a:pt x="2222162" y="1500515"/>
                </a:moveTo>
                <a:lnTo>
                  <a:pt x="1321939" y="1500515"/>
                </a:lnTo>
                <a:lnTo>
                  <a:pt x="1321004" y="1500845"/>
                </a:lnTo>
                <a:lnTo>
                  <a:pt x="1353119" y="1529077"/>
                </a:lnTo>
                <a:lnTo>
                  <a:pt x="1389035" y="1554857"/>
                </a:lnTo>
                <a:lnTo>
                  <a:pt x="1428385" y="1578044"/>
                </a:lnTo>
                <a:lnTo>
                  <a:pt x="1470831" y="1598521"/>
                </a:lnTo>
                <a:lnTo>
                  <a:pt x="1516032" y="1616170"/>
                </a:lnTo>
                <a:lnTo>
                  <a:pt x="1563651" y="1630873"/>
                </a:lnTo>
                <a:lnTo>
                  <a:pt x="1613349" y="1642513"/>
                </a:lnTo>
                <a:lnTo>
                  <a:pt x="1664785" y="1650973"/>
                </a:lnTo>
                <a:lnTo>
                  <a:pt x="1717622" y="1656135"/>
                </a:lnTo>
                <a:lnTo>
                  <a:pt x="1771520" y="1657882"/>
                </a:lnTo>
                <a:lnTo>
                  <a:pt x="1826051" y="1656096"/>
                </a:lnTo>
                <a:lnTo>
                  <a:pt x="1879281" y="1650837"/>
                </a:lnTo>
                <a:lnTo>
                  <a:pt x="1930898" y="1642257"/>
                </a:lnTo>
                <a:lnTo>
                  <a:pt x="1980592" y="1630504"/>
                </a:lnTo>
                <a:lnTo>
                  <a:pt x="2028054" y="1615729"/>
                </a:lnTo>
                <a:lnTo>
                  <a:pt x="2072972" y="1598082"/>
                </a:lnTo>
                <a:lnTo>
                  <a:pt x="2115037" y="1577711"/>
                </a:lnTo>
                <a:lnTo>
                  <a:pt x="2153938" y="1554768"/>
                </a:lnTo>
                <a:lnTo>
                  <a:pt x="2189364" y="1529402"/>
                </a:lnTo>
                <a:lnTo>
                  <a:pt x="2221006" y="1501764"/>
                </a:lnTo>
                <a:lnTo>
                  <a:pt x="2222162" y="1500515"/>
                </a:lnTo>
                <a:close/>
              </a:path>
              <a:path w="3467100" h="1657985">
                <a:moveTo>
                  <a:pt x="2883103" y="1353357"/>
                </a:moveTo>
                <a:lnTo>
                  <a:pt x="467076" y="1353357"/>
                </a:lnTo>
                <a:lnTo>
                  <a:pt x="465179" y="1354868"/>
                </a:lnTo>
                <a:lnTo>
                  <a:pt x="494685" y="1385324"/>
                </a:lnTo>
                <a:lnTo>
                  <a:pt x="527897" y="1413647"/>
                </a:lnTo>
                <a:lnTo>
                  <a:pt x="564514" y="1439756"/>
                </a:lnTo>
                <a:lnTo>
                  <a:pt x="604269" y="1463550"/>
                </a:lnTo>
                <a:lnTo>
                  <a:pt x="646890" y="1484928"/>
                </a:lnTo>
                <a:lnTo>
                  <a:pt x="692108" y="1503786"/>
                </a:lnTo>
                <a:lnTo>
                  <a:pt x="739653" y="1520023"/>
                </a:lnTo>
                <a:lnTo>
                  <a:pt x="789256" y="1533537"/>
                </a:lnTo>
                <a:lnTo>
                  <a:pt x="840647" y="1544225"/>
                </a:lnTo>
                <a:lnTo>
                  <a:pt x="893556" y="1551986"/>
                </a:lnTo>
                <a:lnTo>
                  <a:pt x="947714" y="1556718"/>
                </a:lnTo>
                <a:lnTo>
                  <a:pt x="1002850" y="1558317"/>
                </a:lnTo>
                <a:lnTo>
                  <a:pt x="1058811" y="1556664"/>
                </a:lnTo>
                <a:lnTo>
                  <a:pt x="1114112" y="1551741"/>
                </a:lnTo>
                <a:lnTo>
                  <a:pt x="1168414" y="1543608"/>
                </a:lnTo>
                <a:lnTo>
                  <a:pt x="1221378" y="1532320"/>
                </a:lnTo>
                <a:lnTo>
                  <a:pt x="1272666" y="1517937"/>
                </a:lnTo>
                <a:lnTo>
                  <a:pt x="1321004" y="1500845"/>
                </a:lnTo>
                <a:lnTo>
                  <a:pt x="1321939" y="1500515"/>
                </a:lnTo>
                <a:lnTo>
                  <a:pt x="2222162" y="1500515"/>
                </a:lnTo>
                <a:lnTo>
                  <a:pt x="2248553" y="1472002"/>
                </a:lnTo>
                <a:lnTo>
                  <a:pt x="2271694" y="1440267"/>
                </a:lnTo>
                <a:lnTo>
                  <a:pt x="2290119" y="1406709"/>
                </a:lnTo>
                <a:lnTo>
                  <a:pt x="2785893" y="1406709"/>
                </a:lnTo>
                <a:lnTo>
                  <a:pt x="2800527" y="1400919"/>
                </a:lnTo>
                <a:lnTo>
                  <a:pt x="2843528" y="1379025"/>
                </a:lnTo>
                <a:lnTo>
                  <a:pt x="2882254" y="1354050"/>
                </a:lnTo>
                <a:lnTo>
                  <a:pt x="2883103" y="1353357"/>
                </a:lnTo>
                <a:close/>
              </a:path>
              <a:path w="3467100" h="1657985">
                <a:moveTo>
                  <a:pt x="2785893" y="1406709"/>
                </a:moveTo>
                <a:lnTo>
                  <a:pt x="2290119" y="1406709"/>
                </a:lnTo>
                <a:lnTo>
                  <a:pt x="2290601" y="1408704"/>
                </a:lnTo>
                <a:lnTo>
                  <a:pt x="2336175" y="1424958"/>
                </a:lnTo>
                <a:lnTo>
                  <a:pt x="2383999" y="1437742"/>
                </a:lnTo>
                <a:lnTo>
                  <a:pt x="2433625" y="1446973"/>
                </a:lnTo>
                <a:lnTo>
                  <a:pt x="2484607" y="1452571"/>
                </a:lnTo>
                <a:lnTo>
                  <a:pt x="2536498" y="1454456"/>
                </a:lnTo>
                <a:lnTo>
                  <a:pt x="2594403" y="1452129"/>
                </a:lnTo>
                <a:lnTo>
                  <a:pt x="2650189" y="1445335"/>
                </a:lnTo>
                <a:lnTo>
                  <a:pt x="2703427" y="1434351"/>
                </a:lnTo>
                <a:lnTo>
                  <a:pt x="2753683" y="1419453"/>
                </a:lnTo>
                <a:lnTo>
                  <a:pt x="2785893" y="1406709"/>
                </a:lnTo>
                <a:close/>
              </a:path>
              <a:path w="3467100" h="1657985">
                <a:moveTo>
                  <a:pt x="169410" y="973681"/>
                </a:moveTo>
                <a:lnTo>
                  <a:pt x="130412" y="1006464"/>
                </a:lnTo>
                <a:lnTo>
                  <a:pt x="100758" y="1044351"/>
                </a:lnTo>
                <a:lnTo>
                  <a:pt x="82480" y="1085131"/>
                </a:lnTo>
                <a:lnTo>
                  <a:pt x="76240" y="1127746"/>
                </a:lnTo>
                <a:lnTo>
                  <a:pt x="80863" y="1164607"/>
                </a:lnTo>
                <a:lnTo>
                  <a:pt x="115401" y="1232176"/>
                </a:lnTo>
                <a:lnTo>
                  <a:pt x="143877" y="1261949"/>
                </a:lnTo>
                <a:lnTo>
                  <a:pt x="178865" y="1288424"/>
                </a:lnTo>
                <a:lnTo>
                  <a:pt x="219645" y="1311133"/>
                </a:lnTo>
                <a:lnTo>
                  <a:pt x="265499" y="1329610"/>
                </a:lnTo>
                <a:lnTo>
                  <a:pt x="315707" y="1343387"/>
                </a:lnTo>
                <a:lnTo>
                  <a:pt x="369549" y="1351995"/>
                </a:lnTo>
                <a:lnTo>
                  <a:pt x="426307" y="1354969"/>
                </a:lnTo>
                <a:lnTo>
                  <a:pt x="436447" y="1354868"/>
                </a:lnTo>
                <a:lnTo>
                  <a:pt x="446632" y="1354566"/>
                </a:lnTo>
                <a:lnTo>
                  <a:pt x="456846" y="1354062"/>
                </a:lnTo>
                <a:lnTo>
                  <a:pt x="467076" y="1353357"/>
                </a:lnTo>
                <a:lnTo>
                  <a:pt x="2883103" y="1353357"/>
                </a:lnTo>
                <a:lnTo>
                  <a:pt x="2916274" y="1326270"/>
                </a:lnTo>
                <a:lnTo>
                  <a:pt x="2945157" y="1295962"/>
                </a:lnTo>
                <a:lnTo>
                  <a:pt x="2968471" y="1263404"/>
                </a:lnTo>
                <a:lnTo>
                  <a:pt x="2985785" y="1228872"/>
                </a:lnTo>
                <a:lnTo>
                  <a:pt x="3000687" y="1154997"/>
                </a:lnTo>
                <a:lnTo>
                  <a:pt x="2999883" y="1154230"/>
                </a:lnTo>
                <a:lnTo>
                  <a:pt x="3056154" y="1147016"/>
                </a:lnTo>
                <a:lnTo>
                  <a:pt x="3110037" y="1136209"/>
                </a:lnTo>
                <a:lnTo>
                  <a:pt x="3161248" y="1122021"/>
                </a:lnTo>
                <a:lnTo>
                  <a:pt x="3209500" y="1104668"/>
                </a:lnTo>
                <a:lnTo>
                  <a:pt x="3254509" y="1084361"/>
                </a:lnTo>
                <a:lnTo>
                  <a:pt x="3295991" y="1061315"/>
                </a:lnTo>
                <a:lnTo>
                  <a:pt x="3333659" y="1035744"/>
                </a:lnTo>
                <a:lnTo>
                  <a:pt x="3367230" y="1007860"/>
                </a:lnTo>
                <a:lnTo>
                  <a:pt x="3396418" y="977877"/>
                </a:lnTo>
                <a:lnTo>
                  <a:pt x="3398525" y="975139"/>
                </a:lnTo>
                <a:lnTo>
                  <a:pt x="172546" y="975139"/>
                </a:lnTo>
                <a:lnTo>
                  <a:pt x="169410" y="973681"/>
                </a:lnTo>
                <a:close/>
              </a:path>
              <a:path w="3467100" h="1657985">
                <a:moveTo>
                  <a:pt x="3400533" y="972529"/>
                </a:moveTo>
                <a:lnTo>
                  <a:pt x="170780" y="972529"/>
                </a:lnTo>
                <a:lnTo>
                  <a:pt x="172546" y="975139"/>
                </a:lnTo>
                <a:lnTo>
                  <a:pt x="3398525" y="975139"/>
                </a:lnTo>
                <a:lnTo>
                  <a:pt x="3400533" y="972529"/>
                </a:lnTo>
                <a:close/>
              </a:path>
              <a:path w="3467100" h="1657985">
                <a:moveTo>
                  <a:pt x="311809" y="551391"/>
                </a:moveTo>
                <a:lnTo>
                  <a:pt x="255416" y="558332"/>
                </a:lnTo>
                <a:lnTo>
                  <a:pt x="201767" y="571241"/>
                </a:lnTo>
                <a:lnTo>
                  <a:pt x="152802" y="589420"/>
                </a:lnTo>
                <a:lnTo>
                  <a:pt x="109283" y="612316"/>
                </a:lnTo>
                <a:lnTo>
                  <a:pt x="71970" y="639378"/>
                </a:lnTo>
                <a:lnTo>
                  <a:pt x="41624" y="670053"/>
                </a:lnTo>
                <a:lnTo>
                  <a:pt x="19007" y="703790"/>
                </a:lnTo>
                <a:lnTo>
                  <a:pt x="4878" y="740035"/>
                </a:lnTo>
                <a:lnTo>
                  <a:pt x="0" y="778238"/>
                </a:lnTo>
                <a:lnTo>
                  <a:pt x="5368" y="818102"/>
                </a:lnTo>
                <a:lnTo>
                  <a:pt x="21014" y="856188"/>
                </a:lnTo>
                <a:lnTo>
                  <a:pt x="46246" y="891715"/>
                </a:lnTo>
                <a:lnTo>
                  <a:pt x="80372" y="923902"/>
                </a:lnTo>
                <a:lnTo>
                  <a:pt x="122702" y="951971"/>
                </a:lnTo>
                <a:lnTo>
                  <a:pt x="169410" y="973681"/>
                </a:lnTo>
                <a:lnTo>
                  <a:pt x="170780" y="972529"/>
                </a:lnTo>
                <a:lnTo>
                  <a:pt x="3400533" y="972529"/>
                </a:lnTo>
                <a:lnTo>
                  <a:pt x="3440505" y="912469"/>
                </a:lnTo>
                <a:lnTo>
                  <a:pt x="3463641" y="841228"/>
                </a:lnTo>
                <a:lnTo>
                  <a:pt x="3466640" y="803954"/>
                </a:lnTo>
                <a:lnTo>
                  <a:pt x="3461934" y="757519"/>
                </a:lnTo>
                <a:lnTo>
                  <a:pt x="3448021" y="712178"/>
                </a:lnTo>
                <a:lnTo>
                  <a:pt x="3425209" y="668492"/>
                </a:lnTo>
                <a:lnTo>
                  <a:pt x="3393807" y="627020"/>
                </a:lnTo>
                <a:lnTo>
                  <a:pt x="3354123" y="588322"/>
                </a:lnTo>
                <a:lnTo>
                  <a:pt x="3353000" y="588170"/>
                </a:lnTo>
                <a:lnTo>
                  <a:pt x="3368033" y="561633"/>
                </a:lnTo>
                <a:lnTo>
                  <a:pt x="3371976" y="551705"/>
                </a:lnTo>
                <a:lnTo>
                  <a:pt x="311866" y="551705"/>
                </a:lnTo>
                <a:lnTo>
                  <a:pt x="311809" y="551391"/>
                </a:lnTo>
                <a:close/>
              </a:path>
              <a:path w="3467100" h="1657985">
                <a:moveTo>
                  <a:pt x="3372158" y="551246"/>
                </a:moveTo>
                <a:lnTo>
                  <a:pt x="312988" y="551246"/>
                </a:lnTo>
                <a:lnTo>
                  <a:pt x="311866" y="551705"/>
                </a:lnTo>
                <a:lnTo>
                  <a:pt x="3371976" y="551705"/>
                </a:lnTo>
                <a:lnTo>
                  <a:pt x="3372158" y="551246"/>
                </a:lnTo>
                <a:close/>
              </a:path>
              <a:path w="3467100" h="1657985">
                <a:moveTo>
                  <a:pt x="848923" y="151380"/>
                </a:moveTo>
                <a:lnTo>
                  <a:pt x="789867" y="153463"/>
                </a:lnTo>
                <a:lnTo>
                  <a:pt x="732655" y="159541"/>
                </a:lnTo>
                <a:lnTo>
                  <a:pt x="677619" y="169398"/>
                </a:lnTo>
                <a:lnTo>
                  <a:pt x="625089" y="182818"/>
                </a:lnTo>
                <a:lnTo>
                  <a:pt x="575395" y="199587"/>
                </a:lnTo>
                <a:lnTo>
                  <a:pt x="528866" y="219491"/>
                </a:lnTo>
                <a:lnTo>
                  <a:pt x="485834" y="242313"/>
                </a:lnTo>
                <a:lnTo>
                  <a:pt x="446627" y="267840"/>
                </a:lnTo>
                <a:lnTo>
                  <a:pt x="411578" y="295856"/>
                </a:lnTo>
                <a:lnTo>
                  <a:pt x="381014" y="326146"/>
                </a:lnTo>
                <a:lnTo>
                  <a:pt x="355267" y="358496"/>
                </a:lnTo>
                <a:lnTo>
                  <a:pt x="334668" y="392689"/>
                </a:lnTo>
                <a:lnTo>
                  <a:pt x="319545" y="428513"/>
                </a:lnTo>
                <a:lnTo>
                  <a:pt x="310229" y="465751"/>
                </a:lnTo>
                <a:lnTo>
                  <a:pt x="307050" y="504188"/>
                </a:lnTo>
                <a:lnTo>
                  <a:pt x="307283" y="516104"/>
                </a:lnTo>
                <a:lnTo>
                  <a:pt x="308194" y="528004"/>
                </a:lnTo>
                <a:lnTo>
                  <a:pt x="309736" y="539876"/>
                </a:lnTo>
                <a:lnTo>
                  <a:pt x="311809" y="551391"/>
                </a:lnTo>
                <a:lnTo>
                  <a:pt x="312988" y="551246"/>
                </a:lnTo>
                <a:lnTo>
                  <a:pt x="3372158" y="551246"/>
                </a:lnTo>
                <a:lnTo>
                  <a:pt x="3378882" y="534319"/>
                </a:lnTo>
                <a:lnTo>
                  <a:pt x="3385457" y="506429"/>
                </a:lnTo>
                <a:lnTo>
                  <a:pt x="3387669" y="478165"/>
                </a:lnTo>
                <a:lnTo>
                  <a:pt x="3383860" y="440924"/>
                </a:lnTo>
                <a:lnTo>
                  <a:pt x="3354698" y="370716"/>
                </a:lnTo>
                <a:lnTo>
                  <a:pt x="3330215" y="338491"/>
                </a:lnTo>
                <a:lnTo>
                  <a:pt x="3299711" y="308679"/>
                </a:lnTo>
                <a:lnTo>
                  <a:pt x="3263622" y="281652"/>
                </a:lnTo>
                <a:lnTo>
                  <a:pt x="3222382" y="257779"/>
                </a:lnTo>
                <a:lnTo>
                  <a:pt x="3176426" y="237432"/>
                </a:lnTo>
                <a:lnTo>
                  <a:pt x="3126191" y="220982"/>
                </a:lnTo>
                <a:lnTo>
                  <a:pt x="3072112" y="208799"/>
                </a:lnTo>
                <a:lnTo>
                  <a:pt x="3073557" y="208262"/>
                </a:lnTo>
                <a:lnTo>
                  <a:pt x="3070248" y="199817"/>
                </a:lnTo>
                <a:lnTo>
                  <a:pt x="1122909" y="199817"/>
                </a:lnTo>
                <a:lnTo>
                  <a:pt x="1080433" y="185221"/>
                </a:lnTo>
                <a:lnTo>
                  <a:pt x="1036205" y="173144"/>
                </a:lnTo>
                <a:lnTo>
                  <a:pt x="990852" y="163709"/>
                </a:lnTo>
                <a:lnTo>
                  <a:pt x="944282" y="156892"/>
                </a:lnTo>
                <a:lnTo>
                  <a:pt x="896884" y="152766"/>
                </a:lnTo>
                <a:lnTo>
                  <a:pt x="848923" y="151380"/>
                </a:lnTo>
                <a:close/>
              </a:path>
              <a:path w="3467100" h="1657985">
                <a:moveTo>
                  <a:pt x="1502189" y="49897"/>
                </a:moveTo>
                <a:lnTo>
                  <a:pt x="1449991" y="51975"/>
                </a:lnTo>
                <a:lnTo>
                  <a:pt x="1399224" y="58085"/>
                </a:lnTo>
                <a:lnTo>
                  <a:pt x="1350367" y="68039"/>
                </a:lnTo>
                <a:lnTo>
                  <a:pt x="1303899" y="81649"/>
                </a:lnTo>
                <a:lnTo>
                  <a:pt x="1260301" y="98727"/>
                </a:lnTo>
                <a:lnTo>
                  <a:pt x="1220052" y="119087"/>
                </a:lnTo>
                <a:lnTo>
                  <a:pt x="1183632" y="142540"/>
                </a:lnTo>
                <a:lnTo>
                  <a:pt x="1151519" y="168898"/>
                </a:lnTo>
                <a:lnTo>
                  <a:pt x="1124193" y="197975"/>
                </a:lnTo>
                <a:lnTo>
                  <a:pt x="1122909" y="199817"/>
                </a:lnTo>
                <a:lnTo>
                  <a:pt x="3070248" y="199817"/>
                </a:lnTo>
                <a:lnTo>
                  <a:pt x="3059795" y="173144"/>
                </a:lnTo>
                <a:lnTo>
                  <a:pt x="3038946" y="140323"/>
                </a:lnTo>
                <a:lnTo>
                  <a:pt x="3029708" y="130115"/>
                </a:lnTo>
                <a:lnTo>
                  <a:pt x="1802498" y="130115"/>
                </a:lnTo>
                <a:lnTo>
                  <a:pt x="1760245" y="106315"/>
                </a:lnTo>
                <a:lnTo>
                  <a:pt x="1714011" y="86459"/>
                </a:lnTo>
                <a:lnTo>
                  <a:pt x="1664442" y="70719"/>
                </a:lnTo>
                <a:lnTo>
                  <a:pt x="1612184" y="59265"/>
                </a:lnTo>
                <a:lnTo>
                  <a:pt x="1557884" y="52267"/>
                </a:lnTo>
                <a:lnTo>
                  <a:pt x="1502189" y="49897"/>
                </a:lnTo>
                <a:close/>
              </a:path>
              <a:path w="3467100" h="1657985">
                <a:moveTo>
                  <a:pt x="2114685" y="0"/>
                </a:moveTo>
                <a:lnTo>
                  <a:pt x="2058634" y="2938"/>
                </a:lnTo>
                <a:lnTo>
                  <a:pt x="2004851" y="11514"/>
                </a:lnTo>
                <a:lnTo>
                  <a:pt x="1954229" y="25367"/>
                </a:lnTo>
                <a:lnTo>
                  <a:pt x="1907662" y="44137"/>
                </a:lnTo>
                <a:lnTo>
                  <a:pt x="1866041" y="67465"/>
                </a:lnTo>
                <a:lnTo>
                  <a:pt x="1830261" y="94991"/>
                </a:lnTo>
                <a:lnTo>
                  <a:pt x="1801214" y="126354"/>
                </a:lnTo>
                <a:lnTo>
                  <a:pt x="1802498" y="130115"/>
                </a:lnTo>
                <a:lnTo>
                  <a:pt x="3029708" y="130115"/>
                </a:lnTo>
                <a:lnTo>
                  <a:pt x="3011618" y="110128"/>
                </a:lnTo>
                <a:lnTo>
                  <a:pt x="2986953" y="89891"/>
                </a:lnTo>
                <a:lnTo>
                  <a:pt x="2393166" y="89891"/>
                </a:lnTo>
                <a:lnTo>
                  <a:pt x="2392523" y="89507"/>
                </a:lnTo>
                <a:lnTo>
                  <a:pt x="2357167" y="63562"/>
                </a:lnTo>
                <a:lnTo>
                  <a:pt x="2315867" y="41407"/>
                </a:lnTo>
                <a:lnTo>
                  <a:pt x="2270117" y="23701"/>
                </a:lnTo>
                <a:lnTo>
                  <a:pt x="2220769" y="10715"/>
                </a:lnTo>
                <a:lnTo>
                  <a:pt x="2168674" y="2724"/>
                </a:lnTo>
                <a:lnTo>
                  <a:pt x="2114685" y="0"/>
                </a:lnTo>
                <a:close/>
              </a:path>
              <a:path w="3467100" h="1657985">
                <a:moveTo>
                  <a:pt x="2689945" y="0"/>
                </a:moveTo>
                <a:lnTo>
                  <a:pt x="2633270" y="2690"/>
                </a:lnTo>
                <a:lnTo>
                  <a:pt x="2578379" y="10599"/>
                </a:lnTo>
                <a:lnTo>
                  <a:pt x="2526066" y="23480"/>
                </a:lnTo>
                <a:lnTo>
                  <a:pt x="2477123" y="41088"/>
                </a:lnTo>
                <a:lnTo>
                  <a:pt x="2432344" y="63179"/>
                </a:lnTo>
                <a:lnTo>
                  <a:pt x="2392584" y="89466"/>
                </a:lnTo>
                <a:lnTo>
                  <a:pt x="2393166" y="89891"/>
                </a:lnTo>
                <a:lnTo>
                  <a:pt x="2986953" y="89891"/>
                </a:lnTo>
                <a:lnTo>
                  <a:pt x="2978418" y="82889"/>
                </a:lnTo>
                <a:lnTo>
                  <a:pt x="2939954" y="58935"/>
                </a:lnTo>
                <a:lnTo>
                  <a:pt x="2896834" y="38598"/>
                </a:lnTo>
                <a:lnTo>
                  <a:pt x="2849665" y="22206"/>
                </a:lnTo>
                <a:lnTo>
                  <a:pt x="2799056" y="10089"/>
                </a:lnTo>
                <a:lnTo>
                  <a:pt x="2745613" y="2577"/>
                </a:lnTo>
                <a:lnTo>
                  <a:pt x="2689945" y="0"/>
                </a:lnTo>
                <a:close/>
              </a:path>
            </a:pathLst>
          </a:custGeom>
          <a:solidFill>
            <a:srgbClr val="FFC9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B60655-6027-4408-944C-92267015795E}"/>
              </a:ext>
            </a:extLst>
          </p:cNvPr>
          <p:cNvSpPr txBox="1"/>
          <p:nvPr/>
        </p:nvSpPr>
        <p:spPr>
          <a:xfrm>
            <a:off x="4521200" y="4422174"/>
            <a:ext cx="3015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Shift by n = dividing by 2</a:t>
            </a:r>
            <a:r>
              <a:rPr lang="en-US" sz="2000" baseline="30000" dirty="0"/>
              <a:t>n</a:t>
            </a:r>
          </a:p>
          <a:p>
            <a:pPr algn="ctr"/>
            <a:r>
              <a:rPr lang="en-US" sz="2000" dirty="0"/>
              <a:t>and Round-floor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673290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Shifting Signed Integers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238421"/>
            <a:ext cx="624141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Bitwise </a:t>
            </a: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logical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right shift: 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fill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left </a:t>
            </a:r>
            <a:r>
              <a:rPr sz="2350" b="1" spc="5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235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0000FF"/>
                </a:solidFill>
                <a:latin typeface="Arial"/>
                <a:cs typeface="Arial"/>
              </a:rPr>
              <a:t>zeros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954" y="3948679"/>
            <a:ext cx="7420246" cy="2065308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lang="en-US" sz="2350" spc="5" dirty="0">
                <a:solidFill>
                  <a:srgbClr val="0000FF"/>
                </a:solidFill>
                <a:latin typeface="Arial"/>
                <a:cs typeface="Arial"/>
              </a:rPr>
              <a:t>Right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 shift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(&gt;&gt;) could be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logical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sz="2350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arithmetic</a:t>
            </a:r>
            <a:endParaRPr sz="2350" dirty="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330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Compiler designer</a:t>
            </a:r>
            <a:r>
              <a:rPr sz="1950"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decides</a:t>
            </a:r>
            <a:endParaRPr lang="en-US" sz="1950" spc="10" dirty="0">
              <a:solidFill>
                <a:srgbClr val="000066"/>
              </a:solidFill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330"/>
              </a:spcBef>
              <a:buChar char="•"/>
              <a:tabLst>
                <a:tab pos="572770" algn="l"/>
                <a:tab pos="573405" algn="l"/>
              </a:tabLst>
            </a:pPr>
            <a:r>
              <a:rPr lang="en-US" sz="1950" b="1" spc="10" dirty="0">
                <a:solidFill>
                  <a:srgbClr val="000066"/>
                </a:solidFill>
                <a:latin typeface="Arial"/>
                <a:cs typeface="Arial"/>
              </a:rPr>
              <a:t>Logical</a:t>
            </a:r>
            <a:r>
              <a:rPr lang="en-US" sz="1950" spc="10" dirty="0">
                <a:solidFill>
                  <a:srgbClr val="000066"/>
                </a:solidFill>
                <a:latin typeface="Arial"/>
                <a:cs typeface="Arial"/>
              </a:rPr>
              <a:t> shift is ideal for unsigned binary numbers</a:t>
            </a:r>
          </a:p>
          <a:p>
            <a:pPr marL="572770" indent="-221615">
              <a:spcBef>
                <a:spcPts val="330"/>
              </a:spcBef>
              <a:buFontTx/>
              <a:buChar char="•"/>
              <a:tabLst>
                <a:tab pos="572770" algn="l"/>
                <a:tab pos="573405" algn="l"/>
              </a:tabLst>
            </a:pPr>
            <a:r>
              <a:rPr lang="en-US" sz="1950" b="1" spc="10" dirty="0">
                <a:solidFill>
                  <a:srgbClr val="000066"/>
                </a:solidFill>
                <a:latin typeface="Arial"/>
                <a:cs typeface="Arial"/>
              </a:rPr>
              <a:t>Arithmetic</a:t>
            </a:r>
            <a:r>
              <a:rPr lang="en-US" sz="1950" spc="10" dirty="0">
                <a:solidFill>
                  <a:srgbClr val="000066"/>
                </a:solidFill>
                <a:latin typeface="Arial"/>
                <a:cs typeface="Arial"/>
              </a:rPr>
              <a:t> shift is ideal for signed two’s complement binary numbers</a:t>
            </a:r>
          </a:p>
          <a:p>
            <a:pPr marL="572770" indent="-221615">
              <a:spcBef>
                <a:spcPts val="330"/>
              </a:spcBef>
              <a:buFontTx/>
              <a:buChar char="•"/>
              <a:tabLst>
                <a:tab pos="572770" algn="l"/>
                <a:tab pos="573405" algn="l"/>
              </a:tabLst>
            </a:pPr>
            <a:endParaRPr sz="19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5162" y="1870086"/>
            <a:ext cx="1884680" cy="36639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0"/>
              </a:spcBef>
            </a:pPr>
            <a:r>
              <a:rPr sz="1750" b="1" spc="15" dirty="0">
                <a:latin typeface="Courier New"/>
                <a:cs typeface="Courier New"/>
              </a:rPr>
              <a:t>6 &gt;&gt; 1 =&gt;</a:t>
            </a:r>
            <a:r>
              <a:rPr sz="1750" b="1" spc="-4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3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5162" y="2699142"/>
            <a:ext cx="1884680" cy="36639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0"/>
              </a:spcBef>
            </a:pPr>
            <a:r>
              <a:rPr sz="1750" b="1" spc="15" dirty="0">
                <a:latin typeface="Courier New"/>
                <a:cs typeface="Courier New"/>
              </a:rPr>
              <a:t>-6 &gt;&gt; 1 =&gt;</a:t>
            </a:r>
            <a:r>
              <a:rPr sz="1750" b="1" spc="-5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5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51</a:t>
            </a:fld>
            <a:endParaRPr spc="15" dirty="0"/>
          </a:p>
        </p:txBody>
      </p:sp>
      <p:sp>
        <p:nvSpPr>
          <p:cNvPr id="13" name="object 13"/>
          <p:cNvSpPr txBox="1"/>
          <p:nvPr/>
        </p:nvSpPr>
        <p:spPr>
          <a:xfrm>
            <a:off x="1094805" y="2218214"/>
            <a:ext cx="186563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181100" algn="l"/>
              </a:tabLst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0110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	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0011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4805" y="3047270"/>
            <a:ext cx="186563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181100" algn="l"/>
              </a:tabLst>
            </a:pP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1010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	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0101</a:t>
            </a:r>
            <a:r>
              <a:rPr sz="1725" b="1" spc="22" baseline="-21739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C03A4C-4F96-40E2-A25B-5F61C5943CDC}"/>
              </a:ext>
            </a:extLst>
          </p:cNvPr>
          <p:cNvSpPr txBox="1"/>
          <p:nvPr/>
        </p:nvSpPr>
        <p:spPr>
          <a:xfrm>
            <a:off x="3142661" y="2729531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?</a:t>
            </a:r>
            <a:endParaRPr lang="en-US" b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698500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Other Operations on Signed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52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29954" y="1199229"/>
            <a:ext cx="4916805" cy="41742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Bitwise </a:t>
            </a: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NOT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(~)</a:t>
            </a:r>
            <a:endParaRPr sz="2350" dirty="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290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Same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as with unsigned</a:t>
            </a:r>
            <a:r>
              <a:rPr sz="1950" spc="-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ints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Bitwise </a:t>
            </a: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(&amp;)</a:t>
            </a:r>
            <a:endParaRPr sz="2350" dirty="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250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Same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as with unsigned</a:t>
            </a:r>
            <a:r>
              <a:rPr sz="1950" spc="-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ints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Bitwise OR: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(|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350" dirty="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250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Same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as with unsigned</a:t>
            </a:r>
            <a:r>
              <a:rPr sz="1950" spc="-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ints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Bitwise exclusive </a:t>
            </a:r>
            <a:r>
              <a:rPr sz="2350" spc="15" dirty="0">
                <a:solidFill>
                  <a:srgbClr val="0000FF"/>
                </a:solidFill>
                <a:latin typeface="Arial"/>
                <a:cs typeface="Arial"/>
              </a:rPr>
              <a:t>OR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(^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350" dirty="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350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Same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as with unsigned</a:t>
            </a:r>
            <a:r>
              <a:rPr sz="1950" spc="-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ints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608330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Decimal-Binary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Equivalence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6</a:t>
            </a:fld>
            <a:endParaRPr spc="1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48881" y="1356636"/>
          <a:ext cx="5726428" cy="5023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7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807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Decimal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75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Binary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750" b="1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Decimal</a:t>
                      </a:r>
                      <a:r>
                        <a:rPr sz="175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50" b="1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Binary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92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10000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87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10001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92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10010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85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87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10011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92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10100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92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10101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6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85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87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2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10110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92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10111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8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85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1000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87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11000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9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92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11001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92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11010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070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85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87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11011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92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11100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071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85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87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11101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1110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92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11110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762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905"/>
                        </a:lnSpc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1111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920"/>
                        </a:lnSpc>
                        <a:tabLst>
                          <a:tab pos="542290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11111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5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0080" algn="r">
                        <a:lnSpc>
                          <a:spcPts val="1830"/>
                        </a:lnSpc>
                        <a:tabLst>
                          <a:tab pos="949325" algn="l"/>
                        </a:tabLst>
                      </a:pPr>
                      <a:r>
                        <a:rPr sz="1750" b="1" spc="-5" dirty="0">
                          <a:latin typeface="Courier New"/>
                          <a:cs typeface="Courier New"/>
                        </a:rPr>
                        <a:t>..</a:t>
                      </a:r>
                      <a:r>
                        <a:rPr sz="1750" b="1" dirty="0">
                          <a:latin typeface="Courier New"/>
                          <a:cs typeface="Courier New"/>
                        </a:rPr>
                        <a:t>.	</a:t>
                      </a:r>
                      <a:r>
                        <a:rPr sz="1750" b="1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93153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Decimal-Binary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Conversion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7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29954" y="1783587"/>
            <a:ext cx="681355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Binary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decimal: expand using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positional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notation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4482" y="2449030"/>
            <a:ext cx="369506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750" b="1" spc="15" dirty="0">
                <a:latin typeface="Courier New"/>
                <a:cs typeface="Courier New"/>
              </a:rPr>
              <a:t>(1*2</a:t>
            </a:r>
            <a:r>
              <a:rPr sz="1725" b="1" spc="22" baseline="26570" dirty="0">
                <a:latin typeface="Courier New"/>
                <a:cs typeface="Courier New"/>
              </a:rPr>
              <a:t>5</a:t>
            </a:r>
            <a:r>
              <a:rPr sz="1750" b="1" spc="15" dirty="0">
                <a:latin typeface="Courier New"/>
                <a:cs typeface="Courier New"/>
              </a:rPr>
              <a:t>)+(0*2</a:t>
            </a:r>
            <a:r>
              <a:rPr sz="1725" b="1" spc="22" baseline="26570" dirty="0">
                <a:latin typeface="Courier New"/>
                <a:cs typeface="Courier New"/>
              </a:rPr>
              <a:t>4</a:t>
            </a:r>
            <a:r>
              <a:rPr sz="1750" b="1" spc="15" dirty="0">
                <a:latin typeface="Courier New"/>
                <a:cs typeface="Courier New"/>
              </a:rPr>
              <a:t>)+(0*2</a:t>
            </a:r>
            <a:r>
              <a:rPr sz="1725" b="1" spc="22" baseline="26570" dirty="0">
                <a:latin typeface="Courier New"/>
                <a:cs typeface="Courier New"/>
              </a:rPr>
              <a:t>3</a:t>
            </a:r>
            <a:r>
              <a:rPr sz="1750" b="1" spc="15" dirty="0">
                <a:latin typeface="Courier New"/>
                <a:cs typeface="Courier New"/>
              </a:rPr>
              <a:t>)+(1*2</a:t>
            </a:r>
            <a:r>
              <a:rPr sz="1725" b="1" spc="22" baseline="26570" dirty="0">
                <a:latin typeface="Courier New"/>
                <a:cs typeface="Courier New"/>
              </a:rPr>
              <a:t>2</a:t>
            </a:r>
            <a:r>
              <a:rPr sz="1750" b="1" spc="15" dirty="0">
                <a:latin typeface="Courier New"/>
                <a:cs typeface="Courier New"/>
              </a:rPr>
              <a:t>)+</a:t>
            </a:r>
            <a:endParaRPr sz="175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051349"/>
              </p:ext>
            </p:extLst>
          </p:nvPr>
        </p:nvGraphicFramePr>
        <p:xfrm>
          <a:off x="1124248" y="2411798"/>
          <a:ext cx="7283152" cy="91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6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1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31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6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36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853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2411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20"/>
                        </a:spcBef>
                        <a:tabLst>
                          <a:tab pos="1130300" algn="l"/>
                        </a:tabLst>
                      </a:pPr>
                      <a:r>
                        <a:rPr sz="1750" b="1" spc="15" dirty="0">
                          <a:latin typeface="Courier New"/>
                          <a:cs typeface="Courier New"/>
                        </a:rPr>
                        <a:t>100101</a:t>
                      </a:r>
                      <a:r>
                        <a:rPr sz="1725" b="1" spc="22" baseline="-21739" dirty="0">
                          <a:latin typeface="Courier New"/>
                          <a:cs typeface="Courier New"/>
                        </a:rPr>
                        <a:t>B	</a:t>
                      </a:r>
                      <a:r>
                        <a:rPr sz="1750" b="1" spc="15" dirty="0">
                          <a:latin typeface="Courier New"/>
                          <a:cs typeface="Courier New"/>
                        </a:rPr>
                        <a:t>=</a:t>
                      </a:r>
                      <a:endParaRPr sz="1750" dirty="0">
                        <a:latin typeface="Courier New"/>
                        <a:cs typeface="Courier New"/>
                      </a:endParaRPr>
                    </a:p>
                    <a:p>
                      <a:pPr marL="9042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=</a:t>
                      </a:r>
                      <a:endParaRPr sz="1750" dirty="0">
                        <a:latin typeface="Courier New"/>
                        <a:cs typeface="Courier New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 gridSpan="11">
                  <a:txBody>
                    <a:bodyPr/>
                    <a:lstStyle/>
                    <a:p>
                      <a:r>
                        <a:rPr lang="pl-PL" sz="1800" b="1" dirty="0">
                          <a:latin typeface="CourierNewPS-BoldMT"/>
                        </a:rPr>
                        <a:t>(1*</a:t>
                      </a:r>
                      <a:r>
                        <a:rPr lang="en-US" sz="1800" b="1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lang="en-US" sz="1800" b="1" baseline="26570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lang="pl-PL" sz="1800" b="1" dirty="0">
                          <a:latin typeface="CourierNewPS-BoldMT"/>
                        </a:rPr>
                        <a:t>)+(0*</a:t>
                      </a:r>
                      <a:r>
                        <a:rPr lang="en-US" sz="1800" b="1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lang="en-US" sz="1800" b="1" baseline="2657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lang="pl-PL" sz="1800" b="1" dirty="0">
                          <a:latin typeface="CourierNewPS-BoldMT"/>
                        </a:rPr>
                        <a:t>)+(0*</a:t>
                      </a:r>
                      <a:r>
                        <a:rPr lang="en-US" sz="1800" b="1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lang="en-US" sz="1800" b="1" baseline="2657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lang="pl-PL" sz="1800" b="1" dirty="0">
                          <a:latin typeface="CourierNewPS-BoldMT"/>
                        </a:rPr>
                        <a:t>)+(1*</a:t>
                      </a:r>
                      <a:r>
                        <a:rPr lang="en-US" sz="1800" b="1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lang="en-US" sz="1800" b="1" baseline="2657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lang="pl-PL" sz="1800" b="1" dirty="0">
                          <a:latin typeface="CourierNewPS-BoldMT"/>
                        </a:rPr>
                        <a:t>)+(0*</a:t>
                      </a:r>
                      <a:r>
                        <a:rPr lang="en-US" sz="1800" b="1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lang="en-US" sz="1800" b="1" baseline="2657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lang="pl-PL" sz="1800" b="1" dirty="0">
                          <a:latin typeface="CourierNewPS-BoldMT"/>
                        </a:rPr>
                        <a:t>)+(1*</a:t>
                      </a:r>
                      <a:r>
                        <a:rPr lang="en-US" sz="1800" b="1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lang="en-US" sz="1800" b="1" baseline="2657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lang="pl-PL" sz="1800" b="1" dirty="0">
                          <a:latin typeface="CourierNewPS-BoldMT"/>
                        </a:rPr>
                        <a:t>)</a:t>
                      </a:r>
                    </a:p>
                    <a:p>
                      <a:pPr marL="271145">
                        <a:lnSpc>
                          <a:spcPct val="100000"/>
                        </a:lnSpc>
                        <a:tabLst>
                          <a:tab pos="813435" algn="l"/>
                          <a:tab pos="1220470" algn="l"/>
                          <a:tab pos="1763395" algn="l"/>
                          <a:tab pos="2170430" algn="l"/>
                          <a:tab pos="2713355" algn="l"/>
                          <a:tab pos="3120390" algn="l"/>
                          <a:tab pos="3527425" algn="l"/>
                        </a:tabLst>
                      </a:pPr>
                      <a:r>
                        <a:rPr sz="1600" b="1" spc="15" dirty="0">
                          <a:latin typeface="Courier New"/>
                          <a:cs typeface="Courier New"/>
                        </a:rPr>
                        <a:t>32	+	0	+	0	+	4	+</a:t>
                      </a:r>
                      <a:r>
                        <a:rPr lang="en-US" sz="1600" b="1" spc="15" dirty="0">
                          <a:latin typeface="Courier New"/>
                          <a:cs typeface="Courier New"/>
                        </a:rPr>
                        <a:t>  </a:t>
                      </a:r>
                      <a:r>
                        <a:rPr sz="1600" b="1" spc="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lang="en-US" sz="1600" b="1" spc="15" dirty="0">
                          <a:latin typeface="Courier New"/>
                          <a:cs typeface="Courier New"/>
                        </a:rPr>
                        <a:t>   </a:t>
                      </a:r>
                      <a:r>
                        <a:rPr sz="1600" b="1" spc="1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lang="en-US" sz="1600" b="1" spc="15" dirty="0">
                          <a:latin typeface="Courier New"/>
                          <a:cs typeface="Courier New"/>
                        </a:rPr>
                        <a:t>   </a:t>
                      </a:r>
                      <a:r>
                        <a:rPr sz="1600" b="1" spc="15" dirty="0">
                          <a:latin typeface="Courier New"/>
                          <a:cs typeface="Courier New"/>
                        </a:rPr>
                        <a:t>1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135255" marR="307340" indent="-226060">
                        <a:lnSpc>
                          <a:spcPct val="103600"/>
                        </a:lnSpc>
                        <a:spcBef>
                          <a:spcPts val="345"/>
                        </a:spcBef>
                        <a:tabLst>
                          <a:tab pos="678180" algn="l"/>
                          <a:tab pos="1085215" algn="l"/>
                        </a:tabLst>
                      </a:pPr>
                      <a:endParaRPr sz="1750" dirty="0">
                        <a:latin typeface="Courier New"/>
                        <a:cs typeface="Courier New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30">
                <a:tc>
                  <a:txBody>
                    <a:bodyPr/>
                    <a:lstStyle/>
                    <a:p>
                      <a:pPr marR="263525" algn="r">
                        <a:lnSpc>
                          <a:spcPts val="1860"/>
                        </a:lnSpc>
                      </a:pPr>
                      <a:r>
                        <a:rPr sz="1750" b="1" dirty="0">
                          <a:latin typeface="Courier New"/>
                          <a:cs typeface="Courier New"/>
                        </a:rPr>
                        <a:t>=</a:t>
                      </a:r>
                      <a:endParaRPr sz="17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860"/>
                        </a:lnSpc>
                      </a:pPr>
                      <a:r>
                        <a:rPr sz="1750" b="1" spc="15" dirty="0">
                          <a:latin typeface="Courier New"/>
                          <a:cs typeface="Courier New"/>
                        </a:rPr>
                        <a:t>37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93153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Decimal-Binary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Conversion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8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29954" y="1199229"/>
            <a:ext cx="6644640" cy="7607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Decimal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binary: do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35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reverse</a:t>
            </a:r>
            <a:endParaRPr sz="235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290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Determine largest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power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of </a:t>
            </a:r>
            <a:r>
              <a:rPr sz="1950" spc="15" dirty="0">
                <a:solidFill>
                  <a:srgbClr val="000066"/>
                </a:solidFill>
                <a:latin typeface="Arial"/>
                <a:cs typeface="Arial"/>
              </a:rPr>
              <a:t>2 ≤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number; write</a:t>
            </a:r>
            <a:r>
              <a:rPr sz="1950" spc="-3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template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114" y="2625205"/>
            <a:ext cx="1866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3679" indent="-221615">
              <a:lnSpc>
                <a:spcPct val="100000"/>
              </a:lnSpc>
              <a:spcBef>
                <a:spcPts val="125"/>
              </a:spcBef>
              <a:buChar char="•"/>
              <a:tabLst>
                <a:tab pos="233679" algn="l"/>
                <a:tab pos="234315" algn="l"/>
              </a:tabLst>
            </a:pPr>
            <a:r>
              <a:rPr sz="1950" spc="5" dirty="0">
                <a:solidFill>
                  <a:srgbClr val="000066"/>
                </a:solidFill>
                <a:latin typeface="Arial"/>
                <a:cs typeface="Arial"/>
              </a:rPr>
              <a:t>Fill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in</a:t>
            </a:r>
            <a:r>
              <a:rPr sz="1950" spc="-6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template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5899" y="2110323"/>
            <a:ext cx="7009765" cy="36639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0"/>
              </a:spcBef>
            </a:pPr>
            <a:r>
              <a:rPr sz="1750" b="1" spc="15" dirty="0">
                <a:latin typeface="Courier New"/>
                <a:cs typeface="Courier New"/>
              </a:rPr>
              <a:t>37 =</a:t>
            </a:r>
            <a:r>
              <a:rPr sz="1750" b="1" spc="2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(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r>
              <a:rPr sz="1750" b="1" spc="15" dirty="0">
                <a:latin typeface="Courier New"/>
                <a:cs typeface="Courier New"/>
              </a:rPr>
              <a:t>*2</a:t>
            </a:r>
            <a:r>
              <a:rPr sz="1725" b="1" spc="22" baseline="26570" dirty="0">
                <a:latin typeface="Courier New"/>
                <a:cs typeface="Courier New"/>
              </a:rPr>
              <a:t>5</a:t>
            </a:r>
            <a:r>
              <a:rPr sz="1750" b="1" spc="15" dirty="0">
                <a:latin typeface="Courier New"/>
                <a:cs typeface="Courier New"/>
              </a:rPr>
              <a:t>)+(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r>
              <a:rPr sz="1750" b="1" spc="15" dirty="0">
                <a:latin typeface="Courier New"/>
                <a:cs typeface="Courier New"/>
              </a:rPr>
              <a:t>*2</a:t>
            </a:r>
            <a:r>
              <a:rPr sz="1725" b="1" spc="22" baseline="26570" dirty="0">
                <a:latin typeface="Courier New"/>
                <a:cs typeface="Courier New"/>
              </a:rPr>
              <a:t>4</a:t>
            </a:r>
            <a:r>
              <a:rPr sz="1750" b="1" spc="15" dirty="0">
                <a:latin typeface="Courier New"/>
                <a:cs typeface="Courier New"/>
              </a:rPr>
              <a:t>)+(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r>
              <a:rPr sz="1750" b="1" spc="15" dirty="0">
                <a:latin typeface="Courier New"/>
                <a:cs typeface="Courier New"/>
              </a:rPr>
              <a:t>*2</a:t>
            </a:r>
            <a:r>
              <a:rPr sz="1725" b="1" spc="22" baseline="26570" dirty="0">
                <a:latin typeface="Courier New"/>
                <a:cs typeface="Courier New"/>
              </a:rPr>
              <a:t>3</a:t>
            </a:r>
            <a:r>
              <a:rPr sz="1750" b="1" spc="15" dirty="0">
                <a:latin typeface="Courier New"/>
                <a:cs typeface="Courier New"/>
              </a:rPr>
              <a:t>)+(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r>
              <a:rPr sz="1750" b="1" spc="15" dirty="0">
                <a:latin typeface="Courier New"/>
                <a:cs typeface="Courier New"/>
              </a:rPr>
              <a:t>*2</a:t>
            </a:r>
            <a:r>
              <a:rPr sz="1725" b="1" spc="22" baseline="26570" dirty="0">
                <a:latin typeface="Courier New"/>
                <a:cs typeface="Courier New"/>
              </a:rPr>
              <a:t>2</a:t>
            </a:r>
            <a:r>
              <a:rPr sz="1750" b="1" spc="15" dirty="0">
                <a:latin typeface="Courier New"/>
                <a:cs typeface="Courier New"/>
              </a:rPr>
              <a:t>)+(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r>
              <a:rPr sz="1750" b="1" spc="15" dirty="0">
                <a:latin typeface="Courier New"/>
                <a:cs typeface="Courier New"/>
              </a:rPr>
              <a:t>*2</a:t>
            </a:r>
            <a:r>
              <a:rPr sz="1725" b="1" spc="22" baseline="26570" dirty="0">
                <a:latin typeface="Courier New"/>
                <a:cs typeface="Courier New"/>
              </a:rPr>
              <a:t>1</a:t>
            </a:r>
            <a:r>
              <a:rPr sz="1750" b="1" spc="15" dirty="0">
                <a:latin typeface="Courier New"/>
                <a:cs typeface="Courier New"/>
              </a:rPr>
              <a:t>)+(</a:t>
            </a:r>
            <a:r>
              <a:rPr sz="1750" b="1" spc="15" dirty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r>
              <a:rPr sz="1750" b="1" spc="15" dirty="0">
                <a:latin typeface="Courier New"/>
                <a:cs typeface="Courier New"/>
              </a:rPr>
              <a:t>*2</a:t>
            </a:r>
            <a:r>
              <a:rPr sz="1725" b="1" spc="22" baseline="26570" dirty="0">
                <a:latin typeface="Courier New"/>
                <a:cs typeface="Courier New"/>
              </a:rPr>
              <a:t>0</a:t>
            </a:r>
            <a:r>
              <a:rPr sz="1750" b="1" spc="15" dirty="0">
                <a:latin typeface="Courier New"/>
                <a:cs typeface="Courier New"/>
              </a:rPr>
              <a:t>)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5899" y="3165485"/>
            <a:ext cx="7009765" cy="2010410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465"/>
              </a:spcBef>
            </a:pPr>
            <a:r>
              <a:rPr sz="1750" b="1" spc="15" dirty="0">
                <a:latin typeface="Courier New"/>
                <a:cs typeface="Courier New"/>
              </a:rPr>
              <a:t>37 =</a:t>
            </a:r>
            <a:r>
              <a:rPr sz="1750" b="1" spc="30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(</a:t>
            </a:r>
            <a:r>
              <a:rPr sz="1750" b="1" spc="15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1750" b="1" spc="15" dirty="0">
                <a:latin typeface="Courier New"/>
                <a:cs typeface="Courier New"/>
              </a:rPr>
              <a:t>*2</a:t>
            </a:r>
            <a:r>
              <a:rPr sz="1725" b="1" spc="22" baseline="26570" dirty="0">
                <a:latin typeface="Courier New"/>
                <a:cs typeface="Courier New"/>
              </a:rPr>
              <a:t>5</a:t>
            </a:r>
            <a:r>
              <a:rPr sz="1750" b="1" spc="15" dirty="0">
                <a:latin typeface="Courier New"/>
                <a:cs typeface="Courier New"/>
              </a:rPr>
              <a:t>)+(0*2</a:t>
            </a:r>
            <a:r>
              <a:rPr sz="1725" b="1" spc="22" baseline="26570" dirty="0">
                <a:latin typeface="Courier New"/>
                <a:cs typeface="Courier New"/>
              </a:rPr>
              <a:t>4</a:t>
            </a:r>
            <a:r>
              <a:rPr sz="1750" b="1" spc="15" dirty="0">
                <a:latin typeface="Courier New"/>
                <a:cs typeface="Courier New"/>
              </a:rPr>
              <a:t>)+(0*2</a:t>
            </a:r>
            <a:r>
              <a:rPr sz="1725" b="1" spc="22" baseline="26570" dirty="0">
                <a:latin typeface="Courier New"/>
                <a:cs typeface="Courier New"/>
              </a:rPr>
              <a:t>3</a:t>
            </a:r>
            <a:r>
              <a:rPr sz="1750" b="1" spc="15" dirty="0">
                <a:latin typeface="Courier New"/>
                <a:cs typeface="Courier New"/>
              </a:rPr>
              <a:t>)+(</a:t>
            </a:r>
            <a:r>
              <a:rPr sz="1750" b="1" spc="15" dirty="0">
                <a:solidFill>
                  <a:srgbClr val="008000"/>
                </a:solidFill>
                <a:latin typeface="Courier New"/>
                <a:cs typeface="Courier New"/>
              </a:rPr>
              <a:t>1</a:t>
            </a:r>
            <a:r>
              <a:rPr sz="1750" b="1" spc="15" dirty="0">
                <a:latin typeface="Courier New"/>
                <a:cs typeface="Courier New"/>
              </a:rPr>
              <a:t>*2</a:t>
            </a:r>
            <a:r>
              <a:rPr sz="1725" b="1" spc="22" baseline="26570" dirty="0">
                <a:latin typeface="Courier New"/>
                <a:cs typeface="Courier New"/>
              </a:rPr>
              <a:t>2</a:t>
            </a:r>
            <a:r>
              <a:rPr sz="1750" b="1" spc="15" dirty="0">
                <a:latin typeface="Courier New"/>
                <a:cs typeface="Courier New"/>
              </a:rPr>
              <a:t>)+(0*2</a:t>
            </a:r>
            <a:r>
              <a:rPr sz="1725" b="1" spc="22" baseline="26570" dirty="0">
                <a:latin typeface="Courier New"/>
                <a:cs typeface="Courier New"/>
              </a:rPr>
              <a:t>1</a:t>
            </a:r>
            <a:r>
              <a:rPr sz="1750" b="1" spc="15" dirty="0">
                <a:latin typeface="Courier New"/>
                <a:cs typeface="Courier New"/>
              </a:rPr>
              <a:t>)+(</a:t>
            </a:r>
            <a:r>
              <a:rPr sz="1750" b="1" spc="15" dirty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sz="1750" b="1" spc="15" dirty="0">
                <a:latin typeface="Courier New"/>
                <a:cs typeface="Courier New"/>
              </a:rPr>
              <a:t>*2</a:t>
            </a:r>
            <a:r>
              <a:rPr sz="1725" b="1" spc="22" baseline="26570" dirty="0">
                <a:latin typeface="Courier New"/>
                <a:cs typeface="Courier New"/>
              </a:rPr>
              <a:t>0</a:t>
            </a:r>
            <a:r>
              <a:rPr sz="1750" b="1" spc="15" dirty="0">
                <a:latin typeface="Courier New"/>
                <a:cs typeface="Courier New"/>
              </a:rPr>
              <a:t>)</a:t>
            </a:r>
            <a:endParaRPr sz="1750">
              <a:latin typeface="Courier New"/>
              <a:cs typeface="Courier New"/>
            </a:endParaRPr>
          </a:p>
          <a:p>
            <a:pPr marR="6503670" algn="r">
              <a:lnSpc>
                <a:spcPts val="2090"/>
              </a:lnSpc>
              <a:spcBef>
                <a:spcPts val="75"/>
              </a:spcBef>
            </a:pPr>
            <a:r>
              <a:rPr sz="1750" b="1" u="sng" spc="10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ourier New"/>
                <a:cs typeface="Courier New"/>
              </a:rPr>
              <a:t>-32</a:t>
            </a:r>
            <a:endParaRPr sz="1750">
              <a:latin typeface="Courier New"/>
              <a:cs typeface="Courier New"/>
            </a:endParaRPr>
          </a:p>
          <a:p>
            <a:pPr marR="6503670" algn="r">
              <a:lnSpc>
                <a:spcPts val="2090"/>
              </a:lnSpc>
            </a:pPr>
            <a:r>
              <a:rPr sz="1750" b="1" spc="15" dirty="0">
                <a:latin typeface="Courier New"/>
                <a:cs typeface="Courier New"/>
              </a:rPr>
              <a:t>5</a:t>
            </a:r>
            <a:endParaRPr sz="1750">
              <a:latin typeface="Courier New"/>
              <a:cs typeface="Courier New"/>
            </a:endParaRPr>
          </a:p>
          <a:p>
            <a:pPr marR="6503670" algn="r">
              <a:lnSpc>
                <a:spcPts val="2090"/>
              </a:lnSpc>
              <a:spcBef>
                <a:spcPts val="75"/>
              </a:spcBef>
            </a:pPr>
            <a:r>
              <a:rPr sz="1750" b="1" u="sng" spc="15" dirty="0">
                <a:solidFill>
                  <a:srgbClr val="008000"/>
                </a:solidFill>
                <a:uFill>
                  <a:solidFill>
                    <a:srgbClr val="008F00"/>
                  </a:solidFill>
                </a:uFill>
                <a:latin typeface="Courier New"/>
                <a:cs typeface="Courier New"/>
              </a:rPr>
              <a:t> </a:t>
            </a:r>
            <a:r>
              <a:rPr sz="1750" b="1" u="sng" spc="10" dirty="0">
                <a:solidFill>
                  <a:srgbClr val="008000"/>
                </a:solidFill>
                <a:uFill>
                  <a:solidFill>
                    <a:srgbClr val="008F00"/>
                  </a:solidFill>
                </a:uFill>
                <a:latin typeface="Courier New"/>
                <a:cs typeface="Courier New"/>
              </a:rPr>
              <a:t>-4</a:t>
            </a:r>
            <a:endParaRPr sz="1750">
              <a:latin typeface="Courier New"/>
              <a:cs typeface="Courier New"/>
            </a:endParaRPr>
          </a:p>
          <a:p>
            <a:pPr marL="361315">
              <a:lnSpc>
                <a:spcPts val="2090"/>
              </a:lnSpc>
              <a:tabLst>
                <a:tab pos="3075305" algn="l"/>
              </a:tabLst>
            </a:pPr>
            <a:r>
              <a:rPr sz="1750" b="1" spc="15" dirty="0">
                <a:latin typeface="Courier New"/>
                <a:cs typeface="Courier New"/>
              </a:rPr>
              <a:t>1	</a:t>
            </a:r>
            <a:r>
              <a:rPr sz="1750" b="1" spc="15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1750" b="1" spc="15" dirty="0">
                <a:latin typeface="Courier New"/>
                <a:cs typeface="Courier New"/>
              </a:rPr>
              <a:t>00</a:t>
            </a:r>
            <a:r>
              <a:rPr sz="1750" b="1" spc="15" dirty="0">
                <a:solidFill>
                  <a:srgbClr val="008000"/>
                </a:solidFill>
                <a:latin typeface="Courier New"/>
                <a:cs typeface="Courier New"/>
              </a:rPr>
              <a:t>1</a:t>
            </a:r>
            <a:r>
              <a:rPr sz="1750" b="1" spc="15" dirty="0">
                <a:latin typeface="Courier New"/>
                <a:cs typeface="Courier New"/>
              </a:rPr>
              <a:t>0</a:t>
            </a:r>
            <a:r>
              <a:rPr sz="1750" b="1" spc="15" dirty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sz="1725" b="1" spc="22" baseline="-21739" dirty="0">
                <a:latin typeface="Courier New"/>
                <a:cs typeface="Courier New"/>
              </a:rPr>
              <a:t>B</a:t>
            </a:r>
            <a:endParaRPr sz="1725" baseline="-21739">
              <a:latin typeface="Courier New"/>
              <a:cs typeface="Courier New"/>
            </a:endParaRPr>
          </a:p>
          <a:p>
            <a:pPr marR="6503670" algn="r">
              <a:lnSpc>
                <a:spcPct val="100000"/>
              </a:lnSpc>
              <a:spcBef>
                <a:spcPts val="75"/>
              </a:spcBef>
            </a:pPr>
            <a:r>
              <a:rPr sz="1750" b="1" u="sng" spc="15" dirty="0">
                <a:solidFill>
                  <a:srgbClr val="FF6600"/>
                </a:solidFill>
                <a:uFill>
                  <a:solidFill>
                    <a:srgbClr val="FF7C00"/>
                  </a:solidFill>
                </a:uFill>
                <a:latin typeface="Courier New"/>
                <a:cs typeface="Courier New"/>
              </a:rPr>
              <a:t> </a:t>
            </a:r>
            <a:r>
              <a:rPr sz="1750" b="1" u="sng" spc="10" dirty="0">
                <a:solidFill>
                  <a:srgbClr val="FF6600"/>
                </a:solidFill>
                <a:uFill>
                  <a:solidFill>
                    <a:srgbClr val="FF7C00"/>
                  </a:solidFill>
                </a:uFill>
                <a:latin typeface="Courier New"/>
                <a:cs typeface="Courier New"/>
              </a:rPr>
              <a:t>-1</a:t>
            </a:r>
            <a:endParaRPr sz="1750">
              <a:latin typeface="Courier New"/>
              <a:cs typeface="Courier New"/>
            </a:endParaRPr>
          </a:p>
          <a:p>
            <a:pPr marR="6503670" algn="r">
              <a:lnSpc>
                <a:spcPct val="100000"/>
              </a:lnSpc>
              <a:spcBef>
                <a:spcPts val="80"/>
              </a:spcBef>
            </a:pPr>
            <a:r>
              <a:rPr sz="1750" b="1" spc="15" dirty="0">
                <a:latin typeface="Courier New"/>
                <a:cs typeface="Courier New"/>
              </a:rPr>
              <a:t>0</a:t>
            </a:r>
            <a:endParaRPr sz="1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593153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Decimal-Binary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199229"/>
            <a:ext cx="5418455" cy="7607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Decimal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binary</a:t>
            </a:r>
            <a:r>
              <a:rPr sz="235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shortcut</a:t>
            </a:r>
            <a:endParaRPr sz="2350">
              <a:latin typeface="Arial"/>
              <a:cs typeface="Arial"/>
            </a:endParaRPr>
          </a:p>
          <a:p>
            <a:pPr marL="572770" indent="-221615">
              <a:lnSpc>
                <a:spcPct val="100000"/>
              </a:lnSpc>
              <a:spcBef>
                <a:spcPts val="290"/>
              </a:spcBef>
              <a:buChar char="•"/>
              <a:tabLst>
                <a:tab pos="572770" algn="l"/>
                <a:tab pos="573405" algn="l"/>
              </a:tabLst>
            </a:pPr>
            <a:r>
              <a:rPr sz="1950" spc="10" dirty="0">
                <a:solidFill>
                  <a:srgbClr val="000066"/>
                </a:solidFill>
                <a:latin typeface="Arial"/>
                <a:cs typeface="Arial"/>
              </a:rPr>
              <a:t>Repeatedly divide by 2, consider remainder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530" y="2261061"/>
            <a:ext cx="2713355" cy="173545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R="579755" algn="r">
              <a:lnSpc>
                <a:spcPct val="100000"/>
              </a:lnSpc>
              <a:spcBef>
                <a:spcPts val="450"/>
              </a:spcBef>
            </a:pPr>
            <a:r>
              <a:rPr sz="1750" b="1" spc="15" dirty="0">
                <a:latin typeface="Courier New"/>
                <a:cs typeface="Courier New"/>
              </a:rPr>
              <a:t>37 / 2 = 18 R</a:t>
            </a:r>
            <a:r>
              <a:rPr sz="1750" b="1" spc="-70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1</a:t>
            </a:r>
            <a:endParaRPr sz="1750">
              <a:latin typeface="Courier New"/>
              <a:cs typeface="Courier New"/>
            </a:endParaRPr>
          </a:p>
          <a:p>
            <a:pPr marR="579755" algn="r">
              <a:lnSpc>
                <a:spcPts val="2090"/>
              </a:lnSpc>
              <a:spcBef>
                <a:spcPts val="75"/>
              </a:spcBef>
              <a:tabLst>
                <a:tab pos="1356360" algn="l"/>
              </a:tabLst>
            </a:pPr>
            <a:r>
              <a:rPr sz="1750" b="1" spc="15" dirty="0">
                <a:latin typeface="Courier New"/>
                <a:cs typeface="Courier New"/>
              </a:rPr>
              <a:t>18 /</a:t>
            </a:r>
            <a:r>
              <a:rPr sz="1750" b="1" spc="20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2 =	9 R</a:t>
            </a:r>
            <a:r>
              <a:rPr sz="1750" b="1" spc="-7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0</a:t>
            </a:r>
            <a:endParaRPr sz="1750">
              <a:latin typeface="Courier New"/>
              <a:cs typeface="Courier New"/>
            </a:endParaRPr>
          </a:p>
          <a:p>
            <a:pPr marR="579755" algn="r">
              <a:lnSpc>
                <a:spcPts val="2090"/>
              </a:lnSpc>
              <a:tabLst>
                <a:tab pos="1220470" algn="l"/>
              </a:tabLst>
            </a:pPr>
            <a:r>
              <a:rPr sz="1750" b="1" spc="15" dirty="0">
                <a:latin typeface="Courier New"/>
                <a:cs typeface="Courier New"/>
              </a:rPr>
              <a:t>9 /</a:t>
            </a:r>
            <a:r>
              <a:rPr sz="1750" b="1" spc="20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2 =	4 R</a:t>
            </a:r>
            <a:r>
              <a:rPr sz="1750" b="1" spc="-7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1</a:t>
            </a:r>
            <a:endParaRPr sz="1750">
              <a:latin typeface="Courier New"/>
              <a:cs typeface="Courier New"/>
            </a:endParaRPr>
          </a:p>
          <a:p>
            <a:pPr marR="579755" algn="r">
              <a:lnSpc>
                <a:spcPts val="2090"/>
              </a:lnSpc>
              <a:spcBef>
                <a:spcPts val="75"/>
              </a:spcBef>
              <a:tabLst>
                <a:tab pos="1220470" algn="l"/>
              </a:tabLst>
            </a:pPr>
            <a:r>
              <a:rPr sz="1750" b="1" spc="15" dirty="0">
                <a:latin typeface="Courier New"/>
                <a:cs typeface="Courier New"/>
              </a:rPr>
              <a:t>4 /</a:t>
            </a:r>
            <a:r>
              <a:rPr sz="1750" b="1" spc="20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2 =	2 R</a:t>
            </a:r>
            <a:r>
              <a:rPr sz="1750" b="1" spc="-7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0</a:t>
            </a:r>
            <a:endParaRPr sz="1750">
              <a:latin typeface="Courier New"/>
              <a:cs typeface="Courier New"/>
            </a:endParaRPr>
          </a:p>
          <a:p>
            <a:pPr marR="579755" algn="r">
              <a:lnSpc>
                <a:spcPts val="2090"/>
              </a:lnSpc>
              <a:tabLst>
                <a:tab pos="1220470" algn="l"/>
              </a:tabLst>
            </a:pPr>
            <a:r>
              <a:rPr sz="1750" b="1" spc="15" dirty="0">
                <a:latin typeface="Courier New"/>
                <a:cs typeface="Courier New"/>
              </a:rPr>
              <a:t>2 /</a:t>
            </a:r>
            <a:r>
              <a:rPr sz="1750" b="1" spc="20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2 =	1 R</a:t>
            </a:r>
            <a:r>
              <a:rPr sz="1750" b="1" spc="-7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0</a:t>
            </a:r>
            <a:endParaRPr sz="1750">
              <a:latin typeface="Courier New"/>
              <a:cs typeface="Courier New"/>
            </a:endParaRPr>
          </a:p>
          <a:p>
            <a:pPr marR="579755" algn="r">
              <a:lnSpc>
                <a:spcPct val="100000"/>
              </a:lnSpc>
              <a:spcBef>
                <a:spcPts val="80"/>
              </a:spcBef>
              <a:tabLst>
                <a:tab pos="1220470" algn="l"/>
              </a:tabLst>
            </a:pPr>
            <a:r>
              <a:rPr sz="1750" b="1" spc="15" dirty="0">
                <a:latin typeface="Courier New"/>
                <a:cs typeface="Courier New"/>
              </a:rPr>
              <a:t>1 /</a:t>
            </a:r>
            <a:r>
              <a:rPr sz="1750" b="1" spc="20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2 =	0 R</a:t>
            </a:r>
            <a:r>
              <a:rPr sz="1750" b="1" spc="-75" dirty="0">
                <a:latin typeface="Courier New"/>
                <a:cs typeface="Courier New"/>
              </a:rPr>
              <a:t> </a:t>
            </a:r>
            <a:r>
              <a:rPr sz="1750" b="1" spc="15" dirty="0">
                <a:latin typeface="Courier New"/>
                <a:cs typeface="Courier New"/>
              </a:rPr>
              <a:t>1</a:t>
            </a:r>
            <a:endParaRPr sz="175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16026" y="2262982"/>
            <a:ext cx="113664" cy="1677035"/>
            <a:chOff x="4316026" y="2262982"/>
            <a:chExt cx="113664" cy="1677035"/>
          </a:xfrm>
        </p:grpSpPr>
        <p:sp>
          <p:nvSpPr>
            <p:cNvPr id="6" name="object 6"/>
            <p:cNvSpPr/>
            <p:nvPr/>
          </p:nvSpPr>
          <p:spPr>
            <a:xfrm>
              <a:off x="4369594" y="2300665"/>
              <a:ext cx="3175" cy="1620520"/>
            </a:xfrm>
            <a:custGeom>
              <a:avLst/>
              <a:gdLst/>
              <a:ahLst/>
              <a:cxnLst/>
              <a:rect l="l" t="t" r="r" b="b"/>
              <a:pathLst>
                <a:path w="3175" h="1620520">
                  <a:moveTo>
                    <a:pt x="0" y="1620459"/>
                  </a:moveTo>
                  <a:lnTo>
                    <a:pt x="3102" y="0"/>
                  </a:lnTo>
                </a:path>
              </a:pathLst>
            </a:custGeom>
            <a:ln w="3768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16026" y="2262982"/>
              <a:ext cx="113664" cy="113664"/>
            </a:xfrm>
            <a:custGeom>
              <a:avLst/>
              <a:gdLst/>
              <a:ahLst/>
              <a:cxnLst/>
              <a:rect l="l" t="t" r="r" b="b"/>
              <a:pathLst>
                <a:path w="113664" h="113664">
                  <a:moveTo>
                    <a:pt x="56742" y="0"/>
                  </a:moveTo>
                  <a:lnTo>
                    <a:pt x="0" y="112943"/>
                  </a:lnTo>
                  <a:lnTo>
                    <a:pt x="113051" y="113160"/>
                  </a:lnTo>
                  <a:lnTo>
                    <a:pt x="5674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800572" y="2670425"/>
            <a:ext cx="2489200" cy="7518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 marR="30480">
              <a:lnSpc>
                <a:spcPct val="101699"/>
              </a:lnSpc>
              <a:spcBef>
                <a:spcPts val="75"/>
              </a:spcBef>
            </a:pP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Read from</a:t>
            </a:r>
            <a:r>
              <a:rPr sz="235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bottom  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to top:</a:t>
            </a:r>
            <a:r>
              <a:rPr sz="235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100101</a:t>
            </a:r>
            <a:r>
              <a:rPr sz="2325" spc="15" baseline="-2150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325" baseline="-21505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9</a:t>
            </a:fld>
            <a:endParaRPr spc="1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</TotalTime>
  <Words>3629</Words>
  <Application>Microsoft Office PowerPoint</Application>
  <PresentationFormat>Custom</PresentationFormat>
  <Paragraphs>1079</Paragraphs>
  <Slides>52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Arial Unicode MS</vt:lpstr>
      <vt:lpstr>Calibri</vt:lpstr>
      <vt:lpstr>Courier New</vt:lpstr>
      <vt:lpstr>CourierNewPS-BoldMT</vt:lpstr>
      <vt:lpstr>Gill Sans MT</vt:lpstr>
      <vt:lpstr>Times New Roman</vt:lpstr>
      <vt:lpstr>Office Theme</vt:lpstr>
      <vt:lpstr>Number Systems  and Number Representation</vt:lpstr>
      <vt:lpstr>Goals of this Lecture</vt:lpstr>
      <vt:lpstr>Agenda</vt:lpstr>
      <vt:lpstr>The Decimal Number System</vt:lpstr>
      <vt:lpstr>The Binary Number System</vt:lpstr>
      <vt:lpstr>Decimal-Binary Equivalence</vt:lpstr>
      <vt:lpstr>Decimal-Binary Conversion</vt:lpstr>
      <vt:lpstr>Decimal-Binary Conversion</vt:lpstr>
      <vt:lpstr>Decimal-Binary Conversion</vt:lpstr>
      <vt:lpstr>The Hexadecimal Number System</vt:lpstr>
      <vt:lpstr>Decimal-Hexadecimal Equivalence</vt:lpstr>
      <vt:lpstr>Decimal-Hexadecimal Conversion</vt:lpstr>
      <vt:lpstr>Binary-Hexadecimal Conversion</vt:lpstr>
      <vt:lpstr>The Octal Number System</vt:lpstr>
      <vt:lpstr>Decimal-Octal Equivalence</vt:lpstr>
      <vt:lpstr>Decimal-Octal Conversion</vt:lpstr>
      <vt:lpstr>Binary-Octal Conversion</vt:lpstr>
      <vt:lpstr>Agenda</vt:lpstr>
      <vt:lpstr>Unsigned Data Types: Java vs. C</vt:lpstr>
      <vt:lpstr>Representing Unsigned Integers</vt:lpstr>
      <vt:lpstr>Representing Unsigned Integers</vt:lpstr>
      <vt:lpstr>Adding Unsigned Integers</vt:lpstr>
      <vt:lpstr>Subtracting Unsigned Integers</vt:lpstr>
      <vt:lpstr>Shifting Unsigned Integers</vt:lpstr>
      <vt:lpstr>Shift Left as Multiplication</vt:lpstr>
      <vt:lpstr>PowerPoint Presentation</vt:lpstr>
      <vt:lpstr>Shift Left as Multiplication</vt:lpstr>
      <vt:lpstr>Multiplication</vt:lpstr>
      <vt:lpstr>Shift Right as Division</vt:lpstr>
      <vt:lpstr>Shift Right as Division</vt:lpstr>
      <vt:lpstr>Shift Right as Division</vt:lpstr>
      <vt:lpstr>Other Operations on Unsigned Ints</vt:lpstr>
      <vt:lpstr>Other Operations on Unsigned Ints</vt:lpstr>
      <vt:lpstr>Aside: Using Bitwise Ops for Arith</vt:lpstr>
      <vt:lpstr>Agenda</vt:lpstr>
      <vt:lpstr>Signed Magnitude</vt:lpstr>
      <vt:lpstr>Signed Magnitude (cont.)</vt:lpstr>
      <vt:lpstr>Signed Magnitude (cont.)</vt:lpstr>
      <vt:lpstr>Signed Magnitude (cont.)</vt:lpstr>
      <vt:lpstr>Ones’ Complement</vt:lpstr>
      <vt:lpstr>Ones’ Complement (cont.)</vt:lpstr>
      <vt:lpstr>Ones’ Complement (cont.)</vt:lpstr>
      <vt:lpstr>Two’s Complement</vt:lpstr>
      <vt:lpstr>Two’s Complement (cont.)</vt:lpstr>
      <vt:lpstr>Two’s Complement (cont.)</vt:lpstr>
      <vt:lpstr>Two’s Complement (cont.)</vt:lpstr>
      <vt:lpstr>Signed decimal number to binary</vt:lpstr>
      <vt:lpstr>Signed (negative) binary to decimal </vt:lpstr>
      <vt:lpstr>Adding Signed Integers</vt:lpstr>
      <vt:lpstr>Shifting Signed Integers</vt:lpstr>
      <vt:lpstr>Shifting Signed Integers (cont.)</vt:lpstr>
      <vt:lpstr>Other Operations on Signed 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Systems  and Number Representation</dc:title>
  <dc:creator>Mahdi Ebi</dc:creator>
  <cp:lastModifiedBy>Mahdi Ebi</cp:lastModifiedBy>
  <cp:revision>48</cp:revision>
  <cp:lastPrinted>2020-07-16T06:51:00Z</cp:lastPrinted>
  <dcterms:created xsi:type="dcterms:W3CDTF">2020-07-13T02:02:27Z</dcterms:created>
  <dcterms:modified xsi:type="dcterms:W3CDTF">2020-08-03T06:11:13Z</dcterms:modified>
</cp:coreProperties>
</file>