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71"/>
  </p:notesMasterIdLst>
  <p:sldIdLst>
    <p:sldId id="256" r:id="rId3"/>
    <p:sldId id="257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270" r:id="rId45"/>
    <p:sldId id="271" r:id="rId46"/>
    <p:sldId id="272" r:id="rId47"/>
    <p:sldId id="273" r:id="rId48"/>
    <p:sldId id="274" r:id="rId49"/>
    <p:sldId id="275" r:id="rId50"/>
    <p:sldId id="276" r:id="rId51"/>
    <p:sldId id="277" r:id="rId52"/>
    <p:sldId id="278" r:id="rId53"/>
    <p:sldId id="279" r:id="rId54"/>
    <p:sldId id="280" r:id="rId55"/>
    <p:sldId id="281" r:id="rId56"/>
    <p:sldId id="282" r:id="rId57"/>
    <p:sldId id="283" r:id="rId58"/>
    <p:sldId id="284" r:id="rId59"/>
    <p:sldId id="285" r:id="rId60"/>
    <p:sldId id="286" r:id="rId61"/>
    <p:sldId id="287" r:id="rId62"/>
    <p:sldId id="288" r:id="rId63"/>
    <p:sldId id="289" r:id="rId64"/>
    <p:sldId id="290" r:id="rId65"/>
    <p:sldId id="291" r:id="rId66"/>
    <p:sldId id="292" r:id="rId67"/>
    <p:sldId id="293" r:id="rId68"/>
    <p:sldId id="294" r:id="rId69"/>
    <p:sldId id="295" r:id="rId70"/>
  </p:sldIdLst>
  <p:sldSz cx="13004800" cy="10744200"/>
  <p:notesSz cx="13004800" cy="1074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41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38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38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0F4D5-F4BD-4412-810D-6067A650ECB3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8475" y="1343025"/>
            <a:ext cx="4387850" cy="3625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170488"/>
            <a:ext cx="10404475" cy="42306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206038"/>
            <a:ext cx="5635625" cy="538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0206038"/>
            <a:ext cx="5635625" cy="538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81AC2-6361-4BEE-9CAB-8AFD4606D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7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-This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the intuition </a:t>
            </a:r>
            <a:r>
              <a:rPr lang="en-US" sz="1200" dirty="0">
                <a:latin typeface="Lucida Sans Unicode"/>
                <a:cs typeface="Lucida Sans Unicode"/>
              </a:rPr>
              <a:t>from </a:t>
            </a:r>
            <a:r>
              <a:rPr lang="en-US" sz="1200" spc="-5" dirty="0">
                <a:latin typeface="Lucida Sans Unicode"/>
                <a:cs typeface="Lucida Sans Unicode"/>
              </a:rPr>
              <a:t>Wikipedia, </a:t>
            </a:r>
            <a:r>
              <a:rPr lang="en-US" sz="1200" dirty="0">
                <a:latin typeface="Lucida Sans Unicode"/>
                <a:cs typeface="Lucida Sans Unicode"/>
              </a:rPr>
              <a:t>which </a:t>
            </a:r>
            <a:r>
              <a:rPr lang="en-US" sz="1200" spc="-5" dirty="0">
                <a:latin typeface="Lucida Sans Unicode"/>
                <a:cs typeface="Lucida Sans Unicode"/>
              </a:rPr>
              <a:t>makes </a:t>
            </a:r>
            <a:r>
              <a:rPr lang="en-US" sz="1200" dirty="0">
                <a:latin typeface="Lucida Sans Unicode"/>
                <a:cs typeface="Lucida Sans Unicode"/>
              </a:rPr>
              <a:t>a whole lot more</a:t>
            </a:r>
            <a:r>
              <a:rPr lang="en-US" sz="1200" spc="2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sense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939737-6C89-4F20-93A2-6617BE7F0A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161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710565">
              <a:lnSpc>
                <a:spcPts val="2600"/>
              </a:lnSpc>
              <a:spcBef>
                <a:spcPts val="219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-101 (-3) shifted right yields 110 (-2), </a:t>
            </a:r>
            <a:r>
              <a:rPr lang="en-US" sz="1200" dirty="0">
                <a:latin typeface="Lucida Sans Unicode"/>
                <a:cs typeface="Lucida Sans Unicode"/>
              </a:rPr>
              <a:t>NOT </a:t>
            </a:r>
            <a:r>
              <a:rPr lang="en-US" sz="1200" spc="-5" dirty="0">
                <a:latin typeface="Lucida Sans Unicode"/>
                <a:cs typeface="Lucida Sans Unicode"/>
              </a:rPr>
              <a:t>111 (-1) as expected </a:t>
            </a:r>
            <a:r>
              <a:rPr lang="en-US" sz="1200" dirty="0">
                <a:latin typeface="Lucida Sans Unicode"/>
                <a:cs typeface="Lucida Sans Unicode"/>
              </a:rPr>
              <a:t>from </a:t>
            </a:r>
            <a:r>
              <a:rPr lang="en-US" sz="1200" spc="-5" dirty="0">
                <a:latin typeface="Lucida Sans Unicode"/>
                <a:cs typeface="Lucida Sans Unicode"/>
              </a:rPr>
              <a:t>typical integer  division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50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-Integer </a:t>
            </a:r>
            <a:r>
              <a:rPr lang="en-US" sz="1200" dirty="0">
                <a:latin typeface="Lucida Sans Unicode"/>
                <a:cs typeface="Lucida Sans Unicode"/>
              </a:rPr>
              <a:t>division rounds </a:t>
            </a:r>
            <a:r>
              <a:rPr lang="en-US" sz="1200" spc="-5" dirty="0">
                <a:latin typeface="Lucida Sans Unicode"/>
                <a:cs typeface="Lucida Sans Unicode"/>
              </a:rPr>
              <a:t>towards zero, whereas </a:t>
            </a:r>
            <a:r>
              <a:rPr lang="en-US" sz="1200" dirty="0">
                <a:latin typeface="Lucida Sans Unicode"/>
                <a:cs typeface="Lucida Sans Unicode"/>
              </a:rPr>
              <a:t>shift </a:t>
            </a:r>
            <a:r>
              <a:rPr lang="en-US" sz="1200" spc="-5" dirty="0">
                <a:latin typeface="Lucida Sans Unicode"/>
                <a:cs typeface="Lucida Sans Unicode"/>
              </a:rPr>
              <a:t>right </a:t>
            </a:r>
            <a:r>
              <a:rPr lang="en-US" sz="1200" dirty="0">
                <a:latin typeface="Lucida Sans Unicode"/>
                <a:cs typeface="Lucida Sans Unicode"/>
              </a:rPr>
              <a:t>rounds </a:t>
            </a:r>
            <a:r>
              <a:rPr lang="en-US" sz="1200" spc="-5" dirty="0">
                <a:latin typeface="Lucida Sans Unicode"/>
                <a:cs typeface="Lucida Sans Unicode"/>
              </a:rPr>
              <a:t>towards negative</a:t>
            </a:r>
            <a:r>
              <a:rPr lang="en-US" sz="1200" spc="100" dirty="0">
                <a:latin typeface="Lucida Sans Unicode"/>
                <a:cs typeface="Lucida Sans Unicode"/>
              </a:rPr>
              <a:t> </a:t>
            </a:r>
            <a:r>
              <a:rPr lang="en-US" sz="1200" spc="-10" dirty="0">
                <a:latin typeface="Lucida Sans Unicode"/>
                <a:cs typeface="Lucida Sans Unicode"/>
              </a:rPr>
              <a:t>infinity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359410">
              <a:lnSpc>
                <a:spcPts val="260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-This means they </a:t>
            </a:r>
            <a:r>
              <a:rPr lang="en-US" sz="1200" dirty="0">
                <a:latin typeface="Lucida Sans Unicode"/>
                <a:cs typeface="Lucida Sans Unicode"/>
              </a:rPr>
              <a:t>work </a:t>
            </a:r>
            <a:r>
              <a:rPr lang="en-US" sz="1200" spc="-5" dirty="0">
                <a:latin typeface="Lucida Sans Unicode"/>
                <a:cs typeface="Lucida Sans Unicode"/>
              </a:rPr>
              <a:t>_identically_ </a:t>
            </a:r>
            <a:r>
              <a:rPr lang="en-US" sz="1200" dirty="0">
                <a:latin typeface="Lucida Sans Unicode"/>
                <a:cs typeface="Lucida Sans Unicode"/>
              </a:rPr>
              <a:t>for </a:t>
            </a:r>
            <a:r>
              <a:rPr lang="en-US" sz="1200" spc="-5" dirty="0">
                <a:latin typeface="Lucida Sans Unicode"/>
                <a:cs typeface="Lucida Sans Unicode"/>
              </a:rPr>
              <a:t>positive values, </a:t>
            </a:r>
            <a:r>
              <a:rPr lang="en-US" sz="1200" dirty="0">
                <a:latin typeface="Lucida Sans Unicode"/>
                <a:cs typeface="Lucida Sans Unicode"/>
              </a:rPr>
              <a:t>but not for </a:t>
            </a:r>
            <a:r>
              <a:rPr lang="en-US" sz="1200" spc="-5" dirty="0">
                <a:latin typeface="Lucida Sans Unicode"/>
                <a:cs typeface="Lucida Sans Unicode"/>
              </a:rPr>
              <a:t>negative values (also  meaning they are always the same </a:t>
            </a:r>
            <a:r>
              <a:rPr lang="en-US" sz="1200" dirty="0">
                <a:latin typeface="Lucida Sans Unicode"/>
                <a:cs typeface="Lucida Sans Unicode"/>
              </a:rPr>
              <a:t>for </a:t>
            </a:r>
            <a:r>
              <a:rPr lang="en-US" sz="1200" spc="-5" dirty="0">
                <a:latin typeface="Lucida Sans Unicode"/>
                <a:cs typeface="Lucida Sans Unicode"/>
              </a:rPr>
              <a:t>_unsigned_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values)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939737-6C89-4F20-93A2-6617BE7F0A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703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-This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the intuition </a:t>
            </a:r>
            <a:r>
              <a:rPr lang="en-US" sz="1200" dirty="0">
                <a:latin typeface="Lucida Sans Unicode"/>
                <a:cs typeface="Lucida Sans Unicode"/>
              </a:rPr>
              <a:t>from </a:t>
            </a:r>
            <a:r>
              <a:rPr lang="en-US" sz="1200" spc="-5" dirty="0">
                <a:latin typeface="Lucida Sans Unicode"/>
                <a:cs typeface="Lucida Sans Unicode"/>
              </a:rPr>
              <a:t>Wikipedia, </a:t>
            </a:r>
            <a:r>
              <a:rPr lang="en-US" sz="1200" dirty="0">
                <a:latin typeface="Lucida Sans Unicode"/>
                <a:cs typeface="Lucida Sans Unicode"/>
              </a:rPr>
              <a:t>which </a:t>
            </a:r>
            <a:r>
              <a:rPr lang="en-US" sz="1200" spc="-5" dirty="0">
                <a:latin typeface="Lucida Sans Unicode"/>
                <a:cs typeface="Lucida Sans Unicode"/>
              </a:rPr>
              <a:t>makes </a:t>
            </a:r>
            <a:r>
              <a:rPr lang="en-US" sz="1200" dirty="0">
                <a:latin typeface="Lucida Sans Unicode"/>
                <a:cs typeface="Lucida Sans Unicode"/>
              </a:rPr>
              <a:t>a whole lot more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sense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1440815" algn="l"/>
              </a:tabLst>
            </a:pPr>
            <a:r>
              <a:rPr lang="en-US" sz="1200" spc="-5" dirty="0">
                <a:latin typeface="Lucida Sans Unicode"/>
                <a:cs typeface="Lucida Sans Unicode"/>
              </a:rPr>
              <a:t>-There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still </a:t>
            </a:r>
            <a:r>
              <a:rPr lang="en-US" sz="1200" dirty="0">
                <a:latin typeface="Lucida Sans Unicode"/>
                <a:cs typeface="Lucida Sans Unicode"/>
              </a:rPr>
              <a:t>a lot of </a:t>
            </a:r>
            <a:r>
              <a:rPr lang="en-US" sz="1200" spc="-5" dirty="0">
                <a:latin typeface="Lucida Sans Unicode"/>
                <a:cs typeface="Lucida Sans Unicode"/>
              </a:rPr>
              <a:t>detail </a:t>
            </a:r>
            <a:r>
              <a:rPr lang="en-US" sz="1200" dirty="0">
                <a:latin typeface="Lucida Sans Unicode"/>
                <a:cs typeface="Lucida Sans Unicode"/>
              </a:rPr>
              <a:t>missing </a:t>
            </a:r>
            <a:r>
              <a:rPr lang="en-US" sz="1200" spc="-5" dirty="0">
                <a:latin typeface="Lucida Sans Unicode"/>
                <a:cs typeface="Lucida Sans Unicode"/>
              </a:rPr>
              <a:t>here </a:t>
            </a:r>
            <a:r>
              <a:rPr lang="en-US" sz="1200" dirty="0">
                <a:latin typeface="Lucida Sans Unicode"/>
                <a:cs typeface="Lucida Sans Unicode"/>
              </a:rPr>
              <a:t>- </a:t>
            </a:r>
            <a:r>
              <a:rPr lang="en-US" sz="1200" spc="-5" dirty="0">
                <a:latin typeface="Lucida Sans Unicode"/>
                <a:cs typeface="Lucida Sans Unicode"/>
              </a:rPr>
              <a:t>it’s </a:t>
            </a:r>
            <a:r>
              <a:rPr lang="en-US" sz="1200" dirty="0">
                <a:latin typeface="Lucida Sans Unicode"/>
                <a:cs typeface="Lucida Sans Unicode"/>
              </a:rPr>
              <a:t>not </a:t>
            </a:r>
            <a:r>
              <a:rPr lang="en-US" sz="1200" spc="-5" dirty="0">
                <a:latin typeface="Lucida Sans Unicode"/>
                <a:cs typeface="Lucida Sans Unicode"/>
              </a:rPr>
              <a:t>necessary to understand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order to </a:t>
            </a:r>
            <a:r>
              <a:rPr lang="en-US" sz="1200" dirty="0">
                <a:latin typeface="Lucida Sans Unicode"/>
                <a:cs typeface="Lucida Sans Unicode"/>
              </a:rPr>
              <a:t>work  </a:t>
            </a:r>
            <a:r>
              <a:rPr lang="en-US" sz="1200" spc="-5" dirty="0">
                <a:latin typeface="Lucida Sans Unicode"/>
                <a:cs typeface="Lucida Sans Unicode"/>
              </a:rPr>
              <a:t>with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this.	</a:t>
            </a: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1440815" algn="l"/>
              </a:tabLst>
            </a:pPr>
            <a:r>
              <a:rPr lang="en-US" sz="1200" spc="-5" dirty="0">
                <a:latin typeface="Lucida Sans Unicode"/>
                <a:cs typeface="Lucida Sans Unicode"/>
              </a:rPr>
              <a:t>There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actually quite </a:t>
            </a:r>
            <a:r>
              <a:rPr lang="en-US" sz="1200" dirty="0">
                <a:latin typeface="Lucida Sans Unicode"/>
                <a:cs typeface="Lucida Sans Unicode"/>
              </a:rPr>
              <a:t>a bit of </a:t>
            </a:r>
            <a:r>
              <a:rPr lang="en-US" sz="1200" spc="-5" dirty="0">
                <a:latin typeface="Lucida Sans Unicode"/>
                <a:cs typeface="Lucida Sans Unicode"/>
              </a:rPr>
              <a:t>mathematics behind </a:t>
            </a:r>
            <a:r>
              <a:rPr lang="en-US" sz="1200" dirty="0">
                <a:latin typeface="Lucida Sans Unicode"/>
                <a:cs typeface="Lucida Sans Unicode"/>
              </a:rPr>
              <a:t>why </a:t>
            </a:r>
            <a:r>
              <a:rPr lang="en-US" sz="1200" spc="-5" dirty="0">
                <a:latin typeface="Lucida Sans Unicode"/>
                <a:cs typeface="Lucida Sans Unicode"/>
              </a:rPr>
              <a:t>this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939737-6C89-4F20-93A2-6617BE7F0A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957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-This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the intuition </a:t>
            </a:r>
            <a:r>
              <a:rPr lang="en-US" sz="1200" dirty="0">
                <a:latin typeface="Lucida Sans Unicode"/>
                <a:cs typeface="Lucida Sans Unicode"/>
              </a:rPr>
              <a:t>from </a:t>
            </a:r>
            <a:r>
              <a:rPr lang="en-US" sz="1200" spc="-5" dirty="0">
                <a:latin typeface="Lucida Sans Unicode"/>
                <a:cs typeface="Lucida Sans Unicode"/>
              </a:rPr>
              <a:t>Wikipedia, </a:t>
            </a:r>
            <a:r>
              <a:rPr lang="en-US" sz="1200" dirty="0">
                <a:latin typeface="Lucida Sans Unicode"/>
                <a:cs typeface="Lucida Sans Unicode"/>
              </a:rPr>
              <a:t>which </a:t>
            </a:r>
            <a:r>
              <a:rPr lang="en-US" sz="1200" spc="-5" dirty="0">
                <a:latin typeface="Lucida Sans Unicode"/>
                <a:cs typeface="Lucida Sans Unicode"/>
              </a:rPr>
              <a:t>makes </a:t>
            </a:r>
            <a:r>
              <a:rPr lang="en-US" sz="1200" dirty="0">
                <a:latin typeface="Lucida Sans Unicode"/>
                <a:cs typeface="Lucida Sans Unicode"/>
              </a:rPr>
              <a:t>a whole lot more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sense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1440815" algn="l"/>
              </a:tabLst>
            </a:pPr>
            <a:r>
              <a:rPr lang="en-US" sz="1200" spc="-5" dirty="0">
                <a:latin typeface="Lucida Sans Unicode"/>
                <a:cs typeface="Lucida Sans Unicode"/>
              </a:rPr>
              <a:t>-There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still </a:t>
            </a:r>
            <a:r>
              <a:rPr lang="en-US" sz="1200" dirty="0">
                <a:latin typeface="Lucida Sans Unicode"/>
                <a:cs typeface="Lucida Sans Unicode"/>
              </a:rPr>
              <a:t>a lot of </a:t>
            </a:r>
            <a:r>
              <a:rPr lang="en-US" sz="1200" spc="-5" dirty="0">
                <a:latin typeface="Lucida Sans Unicode"/>
                <a:cs typeface="Lucida Sans Unicode"/>
              </a:rPr>
              <a:t>detail </a:t>
            </a:r>
            <a:r>
              <a:rPr lang="en-US" sz="1200" dirty="0">
                <a:latin typeface="Lucida Sans Unicode"/>
                <a:cs typeface="Lucida Sans Unicode"/>
              </a:rPr>
              <a:t>missing </a:t>
            </a:r>
            <a:r>
              <a:rPr lang="en-US" sz="1200" spc="-5" dirty="0">
                <a:latin typeface="Lucida Sans Unicode"/>
                <a:cs typeface="Lucida Sans Unicode"/>
              </a:rPr>
              <a:t>here </a:t>
            </a:r>
            <a:r>
              <a:rPr lang="en-US" sz="1200" dirty="0">
                <a:latin typeface="Lucida Sans Unicode"/>
                <a:cs typeface="Lucida Sans Unicode"/>
              </a:rPr>
              <a:t>- </a:t>
            </a:r>
            <a:r>
              <a:rPr lang="en-US" sz="1200" spc="-5" dirty="0">
                <a:latin typeface="Lucida Sans Unicode"/>
                <a:cs typeface="Lucida Sans Unicode"/>
              </a:rPr>
              <a:t>it’s </a:t>
            </a:r>
            <a:r>
              <a:rPr lang="en-US" sz="1200" dirty="0">
                <a:latin typeface="Lucida Sans Unicode"/>
                <a:cs typeface="Lucida Sans Unicode"/>
              </a:rPr>
              <a:t>not </a:t>
            </a:r>
            <a:r>
              <a:rPr lang="en-US" sz="1200" spc="-5" dirty="0">
                <a:latin typeface="Lucida Sans Unicode"/>
                <a:cs typeface="Lucida Sans Unicode"/>
              </a:rPr>
              <a:t>necessary to understand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order to </a:t>
            </a:r>
            <a:r>
              <a:rPr lang="en-US" sz="1200" dirty="0">
                <a:latin typeface="Lucida Sans Unicode"/>
                <a:cs typeface="Lucida Sans Unicode"/>
              </a:rPr>
              <a:t>work  </a:t>
            </a:r>
            <a:r>
              <a:rPr lang="en-US" sz="1200" spc="-5" dirty="0">
                <a:latin typeface="Lucida Sans Unicode"/>
                <a:cs typeface="Lucida Sans Unicode"/>
              </a:rPr>
              <a:t>with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this.	</a:t>
            </a: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1440815" algn="l"/>
              </a:tabLst>
            </a:pPr>
            <a:r>
              <a:rPr lang="en-US" sz="1200" spc="-5" dirty="0">
                <a:latin typeface="Lucida Sans Unicode"/>
                <a:cs typeface="Lucida Sans Unicode"/>
              </a:rPr>
              <a:t>There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actually quite </a:t>
            </a:r>
            <a:r>
              <a:rPr lang="en-US" sz="1200" dirty="0">
                <a:latin typeface="Lucida Sans Unicode"/>
                <a:cs typeface="Lucida Sans Unicode"/>
              </a:rPr>
              <a:t>a bit of </a:t>
            </a:r>
            <a:r>
              <a:rPr lang="en-US" sz="1200" spc="-5" dirty="0">
                <a:latin typeface="Lucida Sans Unicode"/>
                <a:cs typeface="Lucida Sans Unicode"/>
              </a:rPr>
              <a:t>mathematics behind </a:t>
            </a:r>
            <a:r>
              <a:rPr lang="en-US" sz="1200" dirty="0">
                <a:latin typeface="Lucida Sans Unicode"/>
                <a:cs typeface="Lucida Sans Unicode"/>
              </a:rPr>
              <a:t>why </a:t>
            </a:r>
            <a:r>
              <a:rPr lang="en-US" sz="1200" spc="-5" dirty="0">
                <a:latin typeface="Lucida Sans Unicode"/>
                <a:cs typeface="Lucida Sans Unicode"/>
              </a:rPr>
              <a:t>this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939737-6C89-4F20-93A2-6617BE7F0A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422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-Take our wheel </a:t>
            </a:r>
            <a:r>
              <a:rPr lang="en-US" sz="1200" spc="-5" dirty="0">
                <a:latin typeface="Lucida Sans Unicode"/>
                <a:cs typeface="Lucida Sans Unicode"/>
              </a:rPr>
              <a:t>from</a:t>
            </a:r>
            <a:r>
              <a:rPr lang="en-US" sz="1200" spc="-6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before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939737-6C89-4F20-93A2-6617BE7F0A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028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-This is</a:t>
            </a:r>
            <a:r>
              <a:rPr lang="en-US" sz="1200" spc="-9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939737-6C89-4F20-93A2-6617BE7F0A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530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-Inverted</a:t>
            </a:r>
            <a:r>
              <a:rPr lang="en-US" sz="1200" spc="-5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bits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939737-6C89-4F20-93A2-6617BE7F0A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35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-Add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1</a:t>
            </a: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-This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exactly what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expected </a:t>
            </a:r>
            <a:r>
              <a:rPr lang="en-US" sz="1200" dirty="0">
                <a:latin typeface="Lucida Sans Unicode"/>
                <a:cs typeface="Lucida Sans Unicode"/>
              </a:rPr>
              <a:t>- </a:t>
            </a:r>
            <a:r>
              <a:rPr lang="en-US" sz="1200" spc="-5" dirty="0">
                <a:latin typeface="Lucida Sans Unicode"/>
                <a:cs typeface="Lucida Sans Unicode"/>
              </a:rPr>
              <a:t>binary 111 represents decimal</a:t>
            </a:r>
            <a:r>
              <a:rPr lang="en-US" sz="1200" spc="8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-1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939737-6C89-4F20-93A2-6617BE7F0A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35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-Negate all bits: 000 </a:t>
            </a:r>
            <a:r>
              <a:rPr lang="en-US" sz="1200" dirty="0">
                <a:latin typeface="Lucida Sans Unicode"/>
                <a:cs typeface="Lucida Sans Unicode"/>
              </a:rPr>
              <a:t>-&gt;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111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0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-Add one: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000</a:t>
            </a: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-Technically, adding </a:t>
            </a:r>
            <a:r>
              <a:rPr lang="en-US" sz="1200" dirty="0">
                <a:latin typeface="Lucida Sans Unicode"/>
                <a:cs typeface="Lucida Sans Unicode"/>
              </a:rPr>
              <a:t>one </a:t>
            </a:r>
            <a:r>
              <a:rPr lang="en-US" sz="1200" spc="-5" dirty="0">
                <a:latin typeface="Lucida Sans Unicode"/>
                <a:cs typeface="Lucida Sans Unicode"/>
              </a:rPr>
              <a:t>resulted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1000, </a:t>
            </a:r>
            <a:r>
              <a:rPr lang="en-US" sz="1200" dirty="0">
                <a:latin typeface="Lucida Sans Unicode"/>
                <a:cs typeface="Lucida Sans Unicode"/>
              </a:rPr>
              <a:t>but </a:t>
            </a:r>
            <a:r>
              <a:rPr lang="en-US" sz="1200" spc="-5" dirty="0">
                <a:latin typeface="Lucida Sans Unicode"/>
                <a:cs typeface="Lucida Sans Unicode"/>
              </a:rPr>
              <a:t>that got </a:t>
            </a:r>
            <a:r>
              <a:rPr lang="en-US" sz="1200" dirty="0">
                <a:latin typeface="Lucida Sans Unicode"/>
                <a:cs typeface="Lucida Sans Unicode"/>
              </a:rPr>
              <a:t>cut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-25" dirty="0">
                <a:latin typeface="Lucida Sans Unicode"/>
                <a:cs typeface="Lucida Sans Unicode"/>
              </a:rPr>
              <a:t>o</a:t>
            </a:r>
            <a:r>
              <a:rPr lang="en-US" sz="1200" spc="-25" dirty="0">
                <a:latin typeface="Lucida Sans"/>
                <a:cs typeface="Lucida Sans"/>
              </a:rPr>
              <a:t>ff</a:t>
            </a:r>
            <a:endParaRPr lang="en-US" sz="1200" dirty="0">
              <a:latin typeface="Lucida Sans"/>
              <a:cs typeface="Lucida San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939737-6C89-4F20-93A2-6617BE7F0A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331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-Negate all bits: 100 </a:t>
            </a:r>
            <a:r>
              <a:rPr lang="en-US" sz="1200" dirty="0">
                <a:latin typeface="Lucida Sans Unicode"/>
                <a:cs typeface="Lucida Sans Unicode"/>
              </a:rPr>
              <a:t>-&gt;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011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0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-Add one: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100</a:t>
            </a:r>
          </a:p>
          <a:p>
            <a:pPr marL="12700">
              <a:lnSpc>
                <a:spcPts val="260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-Uh </a:t>
            </a:r>
            <a:r>
              <a:rPr lang="en-US" sz="1200" spc="-5" dirty="0">
                <a:latin typeface="Lucida Sans Unicode"/>
                <a:cs typeface="Lucida Sans Unicode"/>
              </a:rPr>
              <a:t>oh...this states that the negation </a:t>
            </a:r>
            <a:r>
              <a:rPr lang="en-US" sz="1200" dirty="0">
                <a:latin typeface="Lucida Sans Unicode"/>
                <a:cs typeface="Lucida Sans Unicode"/>
              </a:rPr>
              <a:t>of -4 is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-4.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-Underlying problem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that </a:t>
            </a:r>
            <a:r>
              <a:rPr lang="en-US" sz="1200" dirty="0">
                <a:latin typeface="Lucida Sans Unicode"/>
                <a:cs typeface="Lucida Sans Unicode"/>
              </a:rPr>
              <a:t>we don’t </a:t>
            </a:r>
            <a:r>
              <a:rPr lang="en-US" sz="1200" spc="-5" dirty="0">
                <a:latin typeface="Lucida Sans Unicode"/>
                <a:cs typeface="Lucida Sans Unicode"/>
              </a:rPr>
              <a:t>have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representation </a:t>
            </a:r>
            <a:r>
              <a:rPr lang="en-US" sz="1200" dirty="0">
                <a:latin typeface="Lucida Sans Unicode"/>
                <a:cs typeface="Lucida Sans Unicode"/>
              </a:rPr>
              <a:t>for 4 </a:t>
            </a:r>
            <a:r>
              <a:rPr lang="en-US" sz="1200" spc="-5" dirty="0">
                <a:latin typeface="Lucida Sans Unicode"/>
                <a:cs typeface="Lucida Sans Unicode"/>
              </a:rPr>
              <a:t>with </a:t>
            </a:r>
            <a:r>
              <a:rPr lang="en-US" sz="1200" dirty="0">
                <a:latin typeface="Lucida Sans Unicode"/>
                <a:cs typeface="Lucida Sans Unicode"/>
              </a:rPr>
              <a:t>just </a:t>
            </a:r>
            <a:r>
              <a:rPr lang="en-US" sz="1200" spc="-5" dirty="0">
                <a:latin typeface="Lucida Sans Unicode"/>
                <a:cs typeface="Lucida Sans Unicode"/>
              </a:rPr>
              <a:t>three</a:t>
            </a:r>
            <a:r>
              <a:rPr lang="en-US" sz="1200" spc="6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bits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939737-6C89-4F20-93A2-6617BE7F0A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80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34300" y="762000"/>
            <a:ext cx="2136198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016752"/>
            <a:ext cx="9103360" cy="268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601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737350" y="6083300"/>
            <a:ext cx="38100" cy="3670300"/>
          </a:xfrm>
          <a:custGeom>
            <a:avLst/>
            <a:gdLst/>
            <a:ahLst/>
            <a:cxnLst/>
            <a:rect l="l" t="t" r="r" b="b"/>
            <a:pathLst>
              <a:path w="38100" h="3670300">
                <a:moveTo>
                  <a:pt x="0" y="0"/>
                </a:moveTo>
                <a:lnTo>
                  <a:pt x="38100" y="0"/>
                </a:lnTo>
                <a:lnTo>
                  <a:pt x="38100" y="3670300"/>
                </a:lnTo>
                <a:lnTo>
                  <a:pt x="0" y="36703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330702"/>
            <a:ext cx="11054080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016752"/>
            <a:ext cx="9103360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55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3226" y="191433"/>
            <a:ext cx="9458349" cy="1217898"/>
          </a:xfrm>
        </p:spPr>
        <p:txBody>
          <a:bodyPr lIns="0" tIns="0" rIns="0" bIns="0"/>
          <a:lstStyle>
            <a:lvl1pPr>
              <a:defRPr sz="7914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5745" y="1842547"/>
            <a:ext cx="9973310" cy="608949"/>
          </a:xfrm>
        </p:spPr>
        <p:txBody>
          <a:bodyPr lIns="0" tIns="0" rIns="0" bIns="0"/>
          <a:lstStyle>
            <a:lvl1pPr>
              <a:defRPr sz="3957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321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3226" y="191433"/>
            <a:ext cx="9458349" cy="1217898"/>
          </a:xfrm>
        </p:spPr>
        <p:txBody>
          <a:bodyPr lIns="0" tIns="0" rIns="0" bIns="0"/>
          <a:lstStyle>
            <a:lvl1pPr>
              <a:defRPr sz="7914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471166"/>
            <a:ext cx="5657088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471166"/>
            <a:ext cx="5657088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186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3226" y="191433"/>
            <a:ext cx="9458349" cy="1217898"/>
          </a:xfrm>
        </p:spPr>
        <p:txBody>
          <a:bodyPr lIns="0" tIns="0" rIns="0" bIns="0"/>
          <a:lstStyle>
            <a:lvl1pPr>
              <a:defRPr sz="7914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396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6513" y="762000"/>
            <a:ext cx="8911773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5745" y="1955800"/>
            <a:ext cx="9973310" cy="3821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992106"/>
            <a:ext cx="4161536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3226" y="191433"/>
            <a:ext cx="9458349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5745" y="1842547"/>
            <a:ext cx="9973310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992106"/>
            <a:ext cx="41615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992106"/>
            <a:ext cx="29911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992106"/>
            <a:ext cx="299110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26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30728">
        <a:defRPr>
          <a:latin typeface="+mn-lt"/>
          <a:ea typeface="+mn-ea"/>
          <a:cs typeface="+mn-cs"/>
        </a:defRPr>
      </a:lvl2pPr>
      <a:lvl3pPr marL="861456">
        <a:defRPr>
          <a:latin typeface="+mn-lt"/>
          <a:ea typeface="+mn-ea"/>
          <a:cs typeface="+mn-cs"/>
        </a:defRPr>
      </a:lvl3pPr>
      <a:lvl4pPr marL="1292184">
        <a:defRPr>
          <a:latin typeface="+mn-lt"/>
          <a:ea typeface="+mn-ea"/>
          <a:cs typeface="+mn-cs"/>
        </a:defRPr>
      </a:lvl4pPr>
      <a:lvl5pPr marL="1722912">
        <a:defRPr>
          <a:latin typeface="+mn-lt"/>
          <a:ea typeface="+mn-ea"/>
          <a:cs typeface="+mn-cs"/>
        </a:defRPr>
      </a:lvl5pPr>
      <a:lvl6pPr marL="2153641">
        <a:defRPr>
          <a:latin typeface="+mn-lt"/>
          <a:ea typeface="+mn-ea"/>
          <a:cs typeface="+mn-cs"/>
        </a:defRPr>
      </a:lvl6pPr>
      <a:lvl7pPr marL="2584369">
        <a:defRPr>
          <a:latin typeface="+mn-lt"/>
          <a:ea typeface="+mn-ea"/>
          <a:cs typeface="+mn-cs"/>
        </a:defRPr>
      </a:lvl7pPr>
      <a:lvl8pPr marL="3015097">
        <a:defRPr>
          <a:latin typeface="+mn-lt"/>
          <a:ea typeface="+mn-ea"/>
          <a:cs typeface="+mn-cs"/>
        </a:defRPr>
      </a:lvl8pPr>
      <a:lvl9pPr marL="344582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30728">
        <a:defRPr>
          <a:latin typeface="+mn-lt"/>
          <a:ea typeface="+mn-ea"/>
          <a:cs typeface="+mn-cs"/>
        </a:defRPr>
      </a:lvl2pPr>
      <a:lvl3pPr marL="861456">
        <a:defRPr>
          <a:latin typeface="+mn-lt"/>
          <a:ea typeface="+mn-ea"/>
          <a:cs typeface="+mn-cs"/>
        </a:defRPr>
      </a:lvl3pPr>
      <a:lvl4pPr marL="1292184">
        <a:defRPr>
          <a:latin typeface="+mn-lt"/>
          <a:ea typeface="+mn-ea"/>
          <a:cs typeface="+mn-cs"/>
        </a:defRPr>
      </a:lvl4pPr>
      <a:lvl5pPr marL="1722912">
        <a:defRPr>
          <a:latin typeface="+mn-lt"/>
          <a:ea typeface="+mn-ea"/>
          <a:cs typeface="+mn-cs"/>
        </a:defRPr>
      </a:lvl5pPr>
      <a:lvl6pPr marL="2153641">
        <a:defRPr>
          <a:latin typeface="+mn-lt"/>
          <a:ea typeface="+mn-ea"/>
          <a:cs typeface="+mn-cs"/>
        </a:defRPr>
      </a:lvl6pPr>
      <a:lvl7pPr marL="2584369">
        <a:defRPr>
          <a:latin typeface="+mn-lt"/>
          <a:ea typeface="+mn-ea"/>
          <a:cs typeface="+mn-cs"/>
        </a:defRPr>
      </a:lvl7pPr>
      <a:lvl8pPr marL="3015097">
        <a:defRPr>
          <a:latin typeface="+mn-lt"/>
          <a:ea typeface="+mn-ea"/>
          <a:cs typeface="+mn-cs"/>
        </a:defRPr>
      </a:lvl8pPr>
      <a:lvl9pPr marL="344582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70" y="2981233"/>
            <a:ext cx="10182860" cy="6772367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122/L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lang="en-US" spc="-85" dirty="0"/>
              <a:t>4</a:t>
            </a:r>
            <a:endParaRPr dirty="0"/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lang="en-US" sz="3600" spc="-70" dirty="0"/>
              <a:t>Mahdi Ebrahimi</a:t>
            </a: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r>
              <a:rPr lang="en-US" sz="2800" spc="-70" dirty="0"/>
              <a:t>Slides adapted from Dr. </a:t>
            </a:r>
            <a:r>
              <a:rPr sz="2800" spc="-70" dirty="0"/>
              <a:t>Kyle</a:t>
            </a:r>
            <a:r>
              <a:rPr sz="2800" spc="-10" dirty="0"/>
              <a:t> </a:t>
            </a:r>
            <a:r>
              <a:rPr sz="28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076" y="180348"/>
            <a:ext cx="8910650" cy="2407391"/>
          </a:xfrm>
          <a:prstGeom prst="rect">
            <a:avLst/>
          </a:prstGeom>
        </p:spPr>
        <p:txBody>
          <a:bodyPr vert="horz" wrap="square" lIns="0" tIns="98109" rIns="0" bIns="0" rtlCol="0">
            <a:spAutoFit/>
          </a:bodyPr>
          <a:lstStyle/>
          <a:p>
            <a:pPr marL="1785727" marR="4786" indent="-702326">
              <a:lnSpc>
                <a:spcPts val="9044"/>
              </a:lnSpc>
              <a:spcBef>
                <a:spcPts val="772"/>
              </a:spcBef>
            </a:pPr>
            <a:r>
              <a:rPr spc="-5" dirty="0"/>
              <a:t>Decimal to</a:t>
            </a:r>
            <a:r>
              <a:rPr spc="-1046" dirty="0"/>
              <a:t> </a:t>
            </a:r>
            <a:r>
              <a:rPr spc="-339" dirty="0"/>
              <a:t>Twos  </a:t>
            </a:r>
            <a:r>
              <a:rPr spc="-5" dirty="0"/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999" y="4953340"/>
            <a:ext cx="7893637" cy="1832708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550375" indent="-538410" defTabSz="861456">
              <a:spcBef>
                <a:spcPts val="94"/>
              </a:spcBef>
              <a:buSzPct val="170238"/>
              <a:buFontTx/>
              <a:buChar char="•"/>
              <a:tabLst>
                <a:tab pos="550375" algn="l"/>
              </a:tabLst>
            </a:pP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Then, </a:t>
            </a:r>
            <a:r>
              <a:rPr sz="3957" spc="-33" dirty="0">
                <a:solidFill>
                  <a:prstClr val="black"/>
                </a:solidFill>
                <a:latin typeface="Gill Sans MT"/>
                <a:cs typeface="Gill Sans MT"/>
              </a:rPr>
              <a:t>take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the bits,</a:t>
            </a:r>
            <a:r>
              <a:rPr sz="3957" spc="-819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lang="en-US" sz="3957" spc="-819" dirty="0">
                <a:solidFill>
                  <a:prstClr val="black"/>
                </a:solidFill>
                <a:latin typeface="Gill Sans MT"/>
                <a:cs typeface="Gill Sans MT"/>
              </a:rPr>
              <a:t> 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and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negate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them</a:t>
            </a:r>
          </a:p>
          <a:p>
            <a:pPr marL="1271246" algn="ctr" defTabSz="861456">
              <a:spcBef>
                <a:spcPts val="4673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0101</a:t>
            </a:r>
          </a:p>
        </p:txBody>
      </p:sp>
      <p:sp>
        <p:nvSpPr>
          <p:cNvPr id="4" name="object 4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076" y="180348"/>
            <a:ext cx="8910650" cy="2407391"/>
          </a:xfrm>
          <a:prstGeom prst="rect">
            <a:avLst/>
          </a:prstGeom>
        </p:spPr>
        <p:txBody>
          <a:bodyPr vert="horz" wrap="square" lIns="0" tIns="98109" rIns="0" bIns="0" rtlCol="0">
            <a:spAutoFit/>
          </a:bodyPr>
          <a:lstStyle/>
          <a:p>
            <a:pPr marL="1785727" marR="4786" indent="-702326">
              <a:lnSpc>
                <a:spcPts val="9044"/>
              </a:lnSpc>
              <a:spcBef>
                <a:spcPts val="772"/>
              </a:spcBef>
            </a:pPr>
            <a:r>
              <a:rPr spc="-5" dirty="0"/>
              <a:t>Decimal to</a:t>
            </a:r>
            <a:r>
              <a:rPr spc="-1046" dirty="0"/>
              <a:t> </a:t>
            </a:r>
            <a:r>
              <a:rPr spc="-339" dirty="0"/>
              <a:t>Twos  </a:t>
            </a:r>
            <a:r>
              <a:rPr spc="-5" dirty="0"/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999" y="4647045"/>
            <a:ext cx="7893637" cy="2451501"/>
          </a:xfrm>
          <a:prstGeom prst="rect">
            <a:avLst/>
          </a:prstGeom>
        </p:spPr>
        <p:txBody>
          <a:bodyPr vert="horz" wrap="square" lIns="0" tIns="318258" rIns="0" bIns="0" rtlCol="0">
            <a:spAutoFit/>
          </a:bodyPr>
          <a:lstStyle/>
          <a:p>
            <a:pPr marL="550375" indent="-538410" defTabSz="861456">
              <a:spcBef>
                <a:spcPts val="2506"/>
              </a:spcBef>
              <a:buSzPct val="170238"/>
              <a:buFontTx/>
              <a:buChar char="•"/>
              <a:tabLst>
                <a:tab pos="550375" algn="l"/>
              </a:tabLst>
            </a:pP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Then, </a:t>
            </a:r>
            <a:r>
              <a:rPr sz="3957" spc="-33" dirty="0">
                <a:solidFill>
                  <a:prstClr val="black"/>
                </a:solidFill>
                <a:latin typeface="Gill Sans MT"/>
                <a:cs typeface="Gill Sans MT"/>
              </a:rPr>
              <a:t>take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the bits,</a:t>
            </a:r>
            <a:r>
              <a:rPr sz="3957" spc="-819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lang="en-US" sz="3957" spc="-819" dirty="0">
                <a:solidFill>
                  <a:prstClr val="black"/>
                </a:solidFill>
                <a:latin typeface="Gill Sans MT"/>
                <a:cs typeface="Gill Sans MT"/>
              </a:rPr>
              <a:t> 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and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negate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them</a:t>
            </a:r>
          </a:p>
          <a:p>
            <a:pPr marL="4012352" marR="2064504" indent="-302108" defTabSz="861456">
              <a:lnSpc>
                <a:spcPts val="4522"/>
              </a:lnSpc>
              <a:spcBef>
                <a:spcPts val="2751"/>
              </a:spcBef>
            </a:pPr>
            <a:r>
              <a:rPr sz="3957" spc="-5" dirty="0">
                <a:solidFill>
                  <a:prstClr val="black"/>
                </a:solidFill>
                <a:latin typeface="Courier New"/>
                <a:cs typeface="Courier New"/>
              </a:rPr>
              <a:t>~0101</a:t>
            </a:r>
            <a:r>
              <a:rPr sz="3957" spc="-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=  1010</a:t>
            </a:r>
          </a:p>
        </p:txBody>
      </p:sp>
      <p:sp>
        <p:nvSpPr>
          <p:cNvPr id="4" name="object 4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076" y="180348"/>
            <a:ext cx="8910650" cy="2407391"/>
          </a:xfrm>
          <a:prstGeom prst="rect">
            <a:avLst/>
          </a:prstGeom>
        </p:spPr>
        <p:txBody>
          <a:bodyPr vert="horz" wrap="square" lIns="0" tIns="98109" rIns="0" bIns="0" rtlCol="0">
            <a:spAutoFit/>
          </a:bodyPr>
          <a:lstStyle/>
          <a:p>
            <a:pPr marL="1785727" marR="4786" indent="-702326">
              <a:lnSpc>
                <a:spcPts val="9044"/>
              </a:lnSpc>
              <a:spcBef>
                <a:spcPts val="772"/>
              </a:spcBef>
            </a:pPr>
            <a:r>
              <a:rPr spc="-5" dirty="0"/>
              <a:t>Decimal to</a:t>
            </a:r>
            <a:r>
              <a:rPr spc="-1046" dirty="0"/>
              <a:t> </a:t>
            </a:r>
            <a:r>
              <a:rPr spc="-339" dirty="0"/>
              <a:t>Twos  </a:t>
            </a:r>
            <a:r>
              <a:rPr spc="-5" dirty="0"/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998" y="4953340"/>
            <a:ext cx="3709621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550375" indent="-538410" defTabSz="861456">
              <a:spcBef>
                <a:spcPts val="94"/>
              </a:spcBef>
              <a:buSzPct val="170238"/>
              <a:buFontTx/>
              <a:buChar char="•"/>
              <a:tabLst>
                <a:tab pos="550375" algn="l"/>
                <a:tab pos="2817680" algn="l"/>
              </a:tabLst>
            </a:pP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Fi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n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al</a:t>
            </a:r>
            <a:r>
              <a:rPr sz="3957" spc="-42" dirty="0">
                <a:solidFill>
                  <a:prstClr val="black"/>
                </a:solidFill>
                <a:latin typeface="Gill Sans MT"/>
                <a:cs typeface="Gill Sans MT"/>
              </a:rPr>
              <a:t>l</a:t>
            </a:r>
            <a:r>
              <a:rPr sz="3957" spc="-320" dirty="0">
                <a:solidFill>
                  <a:prstClr val="black"/>
                </a:solidFill>
                <a:latin typeface="Gill Sans MT"/>
                <a:cs typeface="Gill Sans MT"/>
              </a:rPr>
              <a:t>y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,</a:t>
            </a:r>
            <a:r>
              <a:rPr sz="3957" spc="-400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lang="en-US" sz="3957" spc="-400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a</a:t>
            </a:r>
            <a:r>
              <a:rPr sz="3957" spc="-42" dirty="0">
                <a:solidFill>
                  <a:prstClr val="black"/>
                </a:solidFill>
                <a:latin typeface="Gill Sans MT"/>
                <a:cs typeface="Gill Sans MT"/>
              </a:rPr>
              <a:t>d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d	one:</a:t>
            </a:r>
          </a:p>
        </p:txBody>
      </p:sp>
      <p:sp>
        <p:nvSpPr>
          <p:cNvPr id="4" name="object 4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076" y="180348"/>
            <a:ext cx="8910650" cy="2407391"/>
          </a:xfrm>
          <a:prstGeom prst="rect">
            <a:avLst/>
          </a:prstGeom>
        </p:spPr>
        <p:txBody>
          <a:bodyPr vert="horz" wrap="square" lIns="0" tIns="98109" rIns="0" bIns="0" rtlCol="0">
            <a:spAutoFit/>
          </a:bodyPr>
          <a:lstStyle/>
          <a:p>
            <a:pPr marL="1785727" marR="4786" indent="-702326">
              <a:lnSpc>
                <a:spcPts val="9044"/>
              </a:lnSpc>
              <a:spcBef>
                <a:spcPts val="772"/>
              </a:spcBef>
            </a:pPr>
            <a:r>
              <a:rPr spc="-5" dirty="0"/>
              <a:t>Decimal to</a:t>
            </a:r>
            <a:r>
              <a:rPr spc="-1046" dirty="0"/>
              <a:t> </a:t>
            </a:r>
            <a:r>
              <a:rPr spc="-339" dirty="0"/>
              <a:t>Twos  </a:t>
            </a:r>
            <a:r>
              <a:rPr spc="-5" dirty="0"/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999" y="4611152"/>
            <a:ext cx="5202801" cy="1921757"/>
          </a:xfrm>
          <a:prstGeom prst="rect">
            <a:avLst/>
          </a:prstGeom>
        </p:spPr>
        <p:txBody>
          <a:bodyPr vert="horz" wrap="square" lIns="0" tIns="354152" rIns="0" bIns="0" rtlCol="0">
            <a:spAutoFit/>
          </a:bodyPr>
          <a:lstStyle/>
          <a:p>
            <a:pPr marL="550375" indent="-538410" defTabSz="861456">
              <a:spcBef>
                <a:spcPts val="2789"/>
              </a:spcBef>
              <a:buSzPct val="170238"/>
              <a:buFontTx/>
              <a:buChar char="•"/>
              <a:tabLst>
                <a:tab pos="550375" algn="l"/>
                <a:tab pos="2817680" algn="l"/>
              </a:tabLst>
            </a:pPr>
            <a:r>
              <a:rPr sz="3957" spc="-52" dirty="0">
                <a:solidFill>
                  <a:prstClr val="black"/>
                </a:solidFill>
                <a:latin typeface="Gill Sans MT"/>
                <a:cs typeface="Gill Sans MT"/>
              </a:rPr>
              <a:t>Finally,</a:t>
            </a:r>
            <a:r>
              <a:rPr sz="3957" spc="-391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lang="en-US" sz="3957" spc="-391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spc="-14" dirty="0">
                <a:solidFill>
                  <a:prstClr val="black"/>
                </a:solidFill>
                <a:latin typeface="Gill Sans MT"/>
                <a:cs typeface="Gill Sans MT"/>
              </a:rPr>
              <a:t>add	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one:</a:t>
            </a:r>
          </a:p>
          <a:p>
            <a:pPr marR="4786" algn="r" defTabSz="861456">
              <a:spcBef>
                <a:spcPts val="26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1010</a:t>
            </a:r>
          </a:p>
        </p:txBody>
      </p:sp>
      <p:sp>
        <p:nvSpPr>
          <p:cNvPr id="4" name="object 4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076" y="180348"/>
            <a:ext cx="8910650" cy="2407391"/>
          </a:xfrm>
          <a:prstGeom prst="rect">
            <a:avLst/>
          </a:prstGeom>
        </p:spPr>
        <p:txBody>
          <a:bodyPr vert="horz" wrap="square" lIns="0" tIns="98109" rIns="0" bIns="0" rtlCol="0">
            <a:spAutoFit/>
          </a:bodyPr>
          <a:lstStyle/>
          <a:p>
            <a:pPr marL="1785727" marR="4786" indent="-702326">
              <a:lnSpc>
                <a:spcPts val="9044"/>
              </a:lnSpc>
              <a:spcBef>
                <a:spcPts val="772"/>
              </a:spcBef>
            </a:pPr>
            <a:r>
              <a:rPr spc="-5" dirty="0"/>
              <a:t>Decimal to</a:t>
            </a:r>
            <a:r>
              <a:rPr spc="-1046" dirty="0"/>
              <a:t> </a:t>
            </a:r>
            <a:r>
              <a:rPr spc="-339" dirty="0"/>
              <a:t>Twos  </a:t>
            </a:r>
            <a:r>
              <a:rPr spc="-5" dirty="0"/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998" y="4898302"/>
            <a:ext cx="7011846" cy="1912457"/>
          </a:xfrm>
          <a:prstGeom prst="rect">
            <a:avLst/>
          </a:prstGeom>
        </p:spPr>
        <p:txBody>
          <a:bodyPr vert="horz" wrap="square" lIns="0" tIns="67002" rIns="0" bIns="0" rtlCol="0">
            <a:spAutoFit/>
          </a:bodyPr>
          <a:lstStyle/>
          <a:p>
            <a:pPr marL="550375" indent="-538410" defTabSz="861456">
              <a:spcBef>
                <a:spcPts val="528"/>
              </a:spcBef>
              <a:buSzPct val="170238"/>
              <a:buFontTx/>
              <a:buChar char="•"/>
              <a:tabLst>
                <a:tab pos="550375" algn="l"/>
                <a:tab pos="2817680" algn="l"/>
              </a:tabLst>
            </a:pPr>
            <a:r>
              <a:rPr sz="3957" spc="-52" dirty="0">
                <a:solidFill>
                  <a:prstClr val="black"/>
                </a:solidFill>
                <a:latin typeface="Gill Sans MT"/>
                <a:cs typeface="Gill Sans MT"/>
              </a:rPr>
              <a:t>Finally,</a:t>
            </a:r>
            <a:r>
              <a:rPr sz="3957" spc="-391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lang="en-US" sz="3957" spc="-391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spc="-14" dirty="0">
                <a:solidFill>
                  <a:prstClr val="black"/>
                </a:solidFill>
                <a:latin typeface="Gill Sans MT"/>
                <a:cs typeface="Gill Sans MT"/>
              </a:rPr>
              <a:t>add	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one:</a:t>
            </a:r>
          </a:p>
          <a:p>
            <a:pPr marL="3984235" defTabSz="861456">
              <a:lnSpc>
                <a:spcPts val="4635"/>
              </a:lnSpc>
              <a:spcBef>
                <a:spcPts val="432"/>
              </a:spcBef>
            </a:pPr>
            <a:r>
              <a:rPr sz="3957" spc="-5" dirty="0">
                <a:solidFill>
                  <a:prstClr val="black"/>
                </a:solidFill>
                <a:latin typeface="Courier New"/>
                <a:cs typeface="Courier New"/>
              </a:rPr>
              <a:t>1010 </a:t>
            </a: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+ 1</a:t>
            </a:r>
            <a:r>
              <a:rPr sz="3957" spc="-99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</a:p>
          <a:p>
            <a:pPr marL="3984235" defTabSz="861456">
              <a:lnSpc>
                <a:spcPts val="4635"/>
              </a:lnSpc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1011</a:t>
            </a:r>
          </a:p>
        </p:txBody>
      </p:sp>
      <p:sp>
        <p:nvSpPr>
          <p:cNvPr id="4" name="object 4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076" y="180348"/>
            <a:ext cx="8910650" cy="2407391"/>
          </a:xfrm>
          <a:prstGeom prst="rect">
            <a:avLst/>
          </a:prstGeom>
        </p:spPr>
        <p:txBody>
          <a:bodyPr vert="horz" wrap="square" lIns="0" tIns="98109" rIns="0" bIns="0" rtlCol="0">
            <a:spAutoFit/>
          </a:bodyPr>
          <a:lstStyle/>
          <a:p>
            <a:pPr marL="2794947" marR="4786" indent="-2783580">
              <a:lnSpc>
                <a:spcPts val="9044"/>
              </a:lnSpc>
              <a:spcBef>
                <a:spcPts val="772"/>
              </a:spcBef>
              <a:tabLst>
                <a:tab pos="2391139" algn="l"/>
              </a:tabLst>
            </a:pPr>
            <a:r>
              <a:rPr spc="-339" dirty="0"/>
              <a:t>Twos	</a:t>
            </a:r>
            <a:r>
              <a:rPr spc="-5" dirty="0"/>
              <a:t>Complement</a:t>
            </a:r>
            <a:r>
              <a:rPr spc="-80" dirty="0"/>
              <a:t> </a:t>
            </a:r>
            <a:r>
              <a:rPr spc="-5" dirty="0"/>
              <a:t>to  Decimal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998" y="4666190"/>
            <a:ext cx="9928402" cy="635814"/>
          </a:xfrm>
          <a:prstGeom prst="rect">
            <a:avLst/>
          </a:prstGeom>
        </p:spPr>
        <p:txBody>
          <a:bodyPr vert="horz" wrap="square" lIns="0" tIns="45465" rIns="0" bIns="0" rtlCol="0">
            <a:spAutoFit/>
          </a:bodyPr>
          <a:lstStyle/>
          <a:p>
            <a:pPr marL="550375" marR="4786" indent="-538410" defTabSz="861456">
              <a:lnSpc>
                <a:spcPts val="4616"/>
              </a:lnSpc>
              <a:spcBef>
                <a:spcPts val="358"/>
              </a:spcBef>
              <a:buSzPct val="170238"/>
              <a:buFontTx/>
              <a:buChar char="•"/>
              <a:tabLst>
                <a:tab pos="550375" algn="l"/>
                <a:tab pos="1762396" algn="l"/>
              </a:tabLst>
            </a:pP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Same	operation: negate the bits,</a:t>
            </a:r>
            <a:r>
              <a:rPr sz="3957" spc="-80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lang="en-US" sz="3957" spc="-80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and </a:t>
            </a:r>
            <a:r>
              <a:rPr sz="3957" spc="-14" dirty="0">
                <a:solidFill>
                  <a:prstClr val="black"/>
                </a:solidFill>
                <a:latin typeface="Gill Sans MT"/>
                <a:cs typeface="Gill Sans MT"/>
              </a:rPr>
              <a:t>add</a:t>
            </a:r>
            <a:r>
              <a:rPr lang="en-US" sz="3957" spc="-14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one</a:t>
            </a:r>
          </a:p>
        </p:txBody>
      </p:sp>
      <p:sp>
        <p:nvSpPr>
          <p:cNvPr id="4" name="object 4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076" y="180348"/>
            <a:ext cx="8910650" cy="2407391"/>
          </a:xfrm>
          <a:prstGeom prst="rect">
            <a:avLst/>
          </a:prstGeom>
        </p:spPr>
        <p:txBody>
          <a:bodyPr vert="horz" wrap="square" lIns="0" tIns="98109" rIns="0" bIns="0" rtlCol="0">
            <a:spAutoFit/>
          </a:bodyPr>
          <a:lstStyle/>
          <a:p>
            <a:pPr marL="2794947" marR="4786" indent="-2783580">
              <a:lnSpc>
                <a:spcPts val="9044"/>
              </a:lnSpc>
              <a:spcBef>
                <a:spcPts val="772"/>
              </a:spcBef>
              <a:tabLst>
                <a:tab pos="2391139" algn="l"/>
              </a:tabLst>
            </a:pPr>
            <a:r>
              <a:rPr spc="-339" dirty="0"/>
              <a:t>Twos	</a:t>
            </a:r>
            <a:r>
              <a:rPr spc="-5" dirty="0"/>
              <a:t>Complement</a:t>
            </a:r>
            <a:r>
              <a:rPr spc="-80" dirty="0"/>
              <a:t> </a:t>
            </a:r>
            <a:r>
              <a:rPr spc="-5" dirty="0"/>
              <a:t>to  Decimal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998" y="4666189"/>
            <a:ext cx="9776002" cy="1680780"/>
          </a:xfrm>
          <a:prstGeom prst="rect">
            <a:avLst/>
          </a:prstGeom>
        </p:spPr>
        <p:txBody>
          <a:bodyPr vert="horz" wrap="square" lIns="0" tIns="45465" rIns="0" bIns="0" rtlCol="0">
            <a:spAutoFit/>
          </a:bodyPr>
          <a:lstStyle/>
          <a:p>
            <a:pPr marL="550375" marR="4786" indent="-538410" defTabSz="861456">
              <a:lnSpc>
                <a:spcPts val="4616"/>
              </a:lnSpc>
              <a:spcBef>
                <a:spcPts val="358"/>
              </a:spcBef>
              <a:buSzPct val="170238"/>
              <a:buFontTx/>
              <a:buChar char="•"/>
              <a:tabLst>
                <a:tab pos="550375" algn="l"/>
                <a:tab pos="1762396" algn="l"/>
              </a:tabLst>
            </a:pP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Same	operation: negate the bits,</a:t>
            </a:r>
            <a:r>
              <a:rPr sz="3957" spc="-80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lang="en-US" sz="3957" spc="-80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and </a:t>
            </a:r>
            <a:r>
              <a:rPr sz="3957" spc="-14" dirty="0">
                <a:solidFill>
                  <a:prstClr val="black"/>
                </a:solidFill>
                <a:latin typeface="Gill Sans MT"/>
                <a:cs typeface="Gill Sans MT"/>
              </a:rPr>
              <a:t>add</a:t>
            </a:r>
            <a:r>
              <a:rPr lang="en-US" sz="3957" spc="-14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one</a:t>
            </a:r>
          </a:p>
          <a:p>
            <a:pPr marL="439103" algn="ctr" defTabSz="861456">
              <a:spcBef>
                <a:spcPts val="3409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1011</a:t>
            </a:r>
          </a:p>
        </p:txBody>
      </p:sp>
      <p:sp>
        <p:nvSpPr>
          <p:cNvPr id="4" name="object 4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076" y="180348"/>
            <a:ext cx="8910650" cy="2407391"/>
          </a:xfrm>
          <a:prstGeom prst="rect">
            <a:avLst/>
          </a:prstGeom>
        </p:spPr>
        <p:txBody>
          <a:bodyPr vert="horz" wrap="square" lIns="0" tIns="98109" rIns="0" bIns="0" rtlCol="0">
            <a:spAutoFit/>
          </a:bodyPr>
          <a:lstStyle/>
          <a:p>
            <a:pPr marL="2794947" marR="4786" indent="-2783580">
              <a:lnSpc>
                <a:spcPts val="9044"/>
              </a:lnSpc>
              <a:spcBef>
                <a:spcPts val="772"/>
              </a:spcBef>
              <a:tabLst>
                <a:tab pos="2391139" algn="l"/>
              </a:tabLst>
            </a:pPr>
            <a:r>
              <a:rPr spc="-339" dirty="0"/>
              <a:t>Twos	</a:t>
            </a:r>
            <a:r>
              <a:rPr spc="-5" dirty="0"/>
              <a:t>Complement</a:t>
            </a:r>
            <a:r>
              <a:rPr spc="-80" dirty="0"/>
              <a:t> </a:t>
            </a:r>
            <a:r>
              <a:rPr spc="-5" dirty="0"/>
              <a:t>to  Decimal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998" y="4666190"/>
            <a:ext cx="10080802" cy="1990287"/>
          </a:xfrm>
          <a:prstGeom prst="rect">
            <a:avLst/>
          </a:prstGeom>
        </p:spPr>
        <p:txBody>
          <a:bodyPr vert="horz" wrap="square" lIns="0" tIns="45465" rIns="0" bIns="0" rtlCol="0">
            <a:spAutoFit/>
          </a:bodyPr>
          <a:lstStyle/>
          <a:p>
            <a:pPr marL="550375" marR="4786" indent="-538410" defTabSz="861456">
              <a:lnSpc>
                <a:spcPts val="4616"/>
              </a:lnSpc>
              <a:spcBef>
                <a:spcPts val="358"/>
              </a:spcBef>
              <a:buSzPct val="170238"/>
              <a:buFontTx/>
              <a:buChar char="•"/>
              <a:tabLst>
                <a:tab pos="550375" algn="l"/>
                <a:tab pos="1762396" algn="l"/>
              </a:tabLst>
            </a:pP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Same	operation: negate the bits,</a:t>
            </a:r>
            <a:r>
              <a:rPr sz="3957" spc="-80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lang="en-US" sz="3957" spc="-805" dirty="0">
                <a:solidFill>
                  <a:prstClr val="black"/>
                </a:solidFill>
                <a:latin typeface="Gill Sans MT"/>
                <a:cs typeface="Gill Sans MT"/>
              </a:rPr>
              <a:t> 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and </a:t>
            </a:r>
            <a:r>
              <a:rPr sz="3957" spc="-14" dirty="0">
                <a:solidFill>
                  <a:prstClr val="black"/>
                </a:solidFill>
                <a:latin typeface="Gill Sans MT"/>
                <a:cs typeface="Gill Sans MT"/>
              </a:rPr>
              <a:t>add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one</a:t>
            </a:r>
          </a:p>
          <a:p>
            <a:pPr marL="4285745" marR="2632826" indent="-302108" defTabSz="861456">
              <a:lnSpc>
                <a:spcPts val="4522"/>
              </a:lnSpc>
              <a:spcBef>
                <a:spcPts val="1489"/>
              </a:spcBef>
            </a:pPr>
            <a:r>
              <a:rPr sz="3957" spc="-5" dirty="0">
                <a:solidFill>
                  <a:prstClr val="black"/>
                </a:solidFill>
                <a:latin typeface="Courier New"/>
                <a:cs typeface="Courier New"/>
              </a:rPr>
              <a:t>~1011</a:t>
            </a:r>
            <a:r>
              <a:rPr sz="3957" spc="-9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=  0100</a:t>
            </a:r>
          </a:p>
        </p:txBody>
      </p:sp>
      <p:sp>
        <p:nvSpPr>
          <p:cNvPr id="4" name="object 4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076" y="180348"/>
            <a:ext cx="8910650" cy="2407391"/>
          </a:xfrm>
          <a:prstGeom prst="rect">
            <a:avLst/>
          </a:prstGeom>
        </p:spPr>
        <p:txBody>
          <a:bodyPr vert="horz" wrap="square" lIns="0" tIns="98109" rIns="0" bIns="0" rtlCol="0">
            <a:spAutoFit/>
          </a:bodyPr>
          <a:lstStyle/>
          <a:p>
            <a:pPr marL="2794947" marR="4786" indent="-2783580">
              <a:lnSpc>
                <a:spcPts val="9044"/>
              </a:lnSpc>
              <a:spcBef>
                <a:spcPts val="772"/>
              </a:spcBef>
              <a:tabLst>
                <a:tab pos="2391139" algn="l"/>
              </a:tabLst>
            </a:pPr>
            <a:r>
              <a:rPr spc="-339" dirty="0"/>
              <a:t>Twos	</a:t>
            </a:r>
            <a:r>
              <a:rPr spc="-5" dirty="0"/>
              <a:t>Complement</a:t>
            </a:r>
            <a:r>
              <a:rPr spc="-80" dirty="0"/>
              <a:t> </a:t>
            </a:r>
            <a:r>
              <a:rPr spc="-5" dirty="0"/>
              <a:t>to  Decimal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998" y="4666189"/>
            <a:ext cx="9852202" cy="1680780"/>
          </a:xfrm>
          <a:prstGeom prst="rect">
            <a:avLst/>
          </a:prstGeom>
        </p:spPr>
        <p:txBody>
          <a:bodyPr vert="horz" wrap="square" lIns="0" tIns="45465" rIns="0" bIns="0" rtlCol="0">
            <a:spAutoFit/>
          </a:bodyPr>
          <a:lstStyle/>
          <a:p>
            <a:pPr marL="550375" marR="4786" indent="-538410" defTabSz="861456">
              <a:lnSpc>
                <a:spcPts val="4616"/>
              </a:lnSpc>
              <a:spcBef>
                <a:spcPts val="358"/>
              </a:spcBef>
              <a:buSzPct val="170238"/>
              <a:buFontTx/>
              <a:buChar char="•"/>
              <a:tabLst>
                <a:tab pos="550375" algn="l"/>
                <a:tab pos="1762396" algn="l"/>
              </a:tabLst>
            </a:pP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Same	operation: negate the bits,</a:t>
            </a:r>
            <a:r>
              <a:rPr lang="en-US" sz="3957" spc="-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spc="-80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and</a:t>
            </a:r>
            <a:r>
              <a:rPr lang="en-US" sz="3957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spc="-14" dirty="0">
                <a:solidFill>
                  <a:prstClr val="black"/>
                </a:solidFill>
                <a:latin typeface="Gill Sans MT"/>
                <a:cs typeface="Gill Sans MT"/>
              </a:rPr>
              <a:t>add</a:t>
            </a:r>
            <a:r>
              <a:rPr lang="en-US" sz="3957" spc="-14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one</a:t>
            </a:r>
          </a:p>
          <a:p>
            <a:pPr marL="439103" algn="ctr" defTabSz="861456">
              <a:spcBef>
                <a:spcPts val="3409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0100</a:t>
            </a:r>
          </a:p>
        </p:txBody>
      </p:sp>
      <p:sp>
        <p:nvSpPr>
          <p:cNvPr id="4" name="object 4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076" y="180348"/>
            <a:ext cx="8910650" cy="2407391"/>
          </a:xfrm>
          <a:prstGeom prst="rect">
            <a:avLst/>
          </a:prstGeom>
        </p:spPr>
        <p:txBody>
          <a:bodyPr vert="horz" wrap="square" lIns="0" tIns="98109" rIns="0" bIns="0" rtlCol="0">
            <a:spAutoFit/>
          </a:bodyPr>
          <a:lstStyle/>
          <a:p>
            <a:pPr marL="2794947" marR="4786" indent="-2783580">
              <a:lnSpc>
                <a:spcPts val="9044"/>
              </a:lnSpc>
              <a:spcBef>
                <a:spcPts val="772"/>
              </a:spcBef>
              <a:tabLst>
                <a:tab pos="2391139" algn="l"/>
              </a:tabLst>
            </a:pPr>
            <a:r>
              <a:rPr spc="-339" dirty="0"/>
              <a:t>Twos	</a:t>
            </a:r>
            <a:r>
              <a:rPr spc="-5" dirty="0"/>
              <a:t>Complement</a:t>
            </a:r>
            <a:r>
              <a:rPr spc="-80" dirty="0"/>
              <a:t> </a:t>
            </a:r>
            <a:r>
              <a:rPr spc="-5" dirty="0"/>
              <a:t>to  Decimal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998" y="4666190"/>
            <a:ext cx="9776002" cy="1961433"/>
          </a:xfrm>
          <a:prstGeom prst="rect">
            <a:avLst/>
          </a:prstGeom>
        </p:spPr>
        <p:txBody>
          <a:bodyPr vert="horz" wrap="square" lIns="0" tIns="45465" rIns="0" bIns="0" rtlCol="0">
            <a:spAutoFit/>
          </a:bodyPr>
          <a:lstStyle/>
          <a:p>
            <a:pPr marL="550375" marR="4786" indent="-538410" defTabSz="861456">
              <a:lnSpc>
                <a:spcPts val="4616"/>
              </a:lnSpc>
              <a:spcBef>
                <a:spcPts val="358"/>
              </a:spcBef>
              <a:buSzPct val="170238"/>
              <a:buFontTx/>
              <a:buChar char="•"/>
              <a:tabLst>
                <a:tab pos="550375" algn="l"/>
                <a:tab pos="1762396" algn="l"/>
              </a:tabLst>
            </a:pP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Same	operation: negate the bits,</a:t>
            </a:r>
            <a:r>
              <a:rPr sz="3957" spc="-80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lang="en-US" sz="3957" spc="-805" dirty="0">
                <a:solidFill>
                  <a:prstClr val="black"/>
                </a:solidFill>
                <a:latin typeface="Gill Sans MT"/>
                <a:cs typeface="Gill Sans MT"/>
              </a:rPr>
              <a:t> 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and </a:t>
            </a:r>
            <a:r>
              <a:rPr sz="3957" spc="-14" dirty="0">
                <a:solidFill>
                  <a:prstClr val="black"/>
                </a:solidFill>
                <a:latin typeface="Gill Sans MT"/>
                <a:cs typeface="Gill Sans MT"/>
              </a:rPr>
              <a:t>add</a:t>
            </a:r>
            <a:r>
              <a:rPr lang="en-US" sz="3957" spc="-14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one</a:t>
            </a:r>
          </a:p>
          <a:p>
            <a:pPr marL="3984235" defTabSz="861456">
              <a:lnSpc>
                <a:spcPts val="4635"/>
              </a:lnSpc>
              <a:spcBef>
                <a:spcPts val="1149"/>
              </a:spcBef>
            </a:pPr>
            <a:r>
              <a:rPr sz="3957" spc="-5" dirty="0">
                <a:solidFill>
                  <a:prstClr val="black"/>
                </a:solidFill>
                <a:latin typeface="Courier New"/>
                <a:cs typeface="Courier New"/>
              </a:rPr>
              <a:t>0100 </a:t>
            </a: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+ 1</a:t>
            </a:r>
            <a:r>
              <a:rPr sz="3957" spc="-4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</a:p>
          <a:p>
            <a:pPr marL="3984235" defTabSz="861456">
              <a:lnSpc>
                <a:spcPts val="4635"/>
              </a:lnSpc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0101</a:t>
            </a:r>
          </a:p>
        </p:txBody>
      </p:sp>
      <p:sp>
        <p:nvSpPr>
          <p:cNvPr id="4" name="object 4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873500"/>
            <a:ext cx="6758940" cy="38600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spcBef>
                <a:spcPts val="100"/>
              </a:spcBef>
              <a:buSzPct val="170238"/>
              <a:buFontTx/>
              <a:buChar char="•"/>
              <a:tabLst>
                <a:tab pos="609600" algn="l"/>
                <a:tab pos="5414645" algn="l"/>
              </a:tabLst>
            </a:pPr>
            <a:r>
              <a:rPr lang="en-US" sz="4200" spc="-180" dirty="0">
                <a:latin typeface="Gill Sans MT"/>
                <a:cs typeface="Gill Sans MT"/>
              </a:rPr>
              <a:t>Two </a:t>
            </a:r>
            <a:r>
              <a:rPr lang="en-US" sz="4200" spc="-5" dirty="0">
                <a:latin typeface="Gill Sans MT"/>
                <a:cs typeface="Gill Sans MT"/>
              </a:rPr>
              <a:t>complement</a:t>
            </a:r>
          </a:p>
          <a:p>
            <a:pPr marL="38100">
              <a:spcBef>
                <a:spcPts val="100"/>
              </a:spcBef>
              <a:buSzPct val="170238"/>
              <a:tabLst>
                <a:tab pos="609600" algn="l"/>
                <a:tab pos="5414645" algn="l"/>
              </a:tabLst>
            </a:pPr>
            <a:endParaRPr lang="en-US" sz="4200" dirty="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5414645" algn="l"/>
              </a:tabLst>
            </a:pPr>
            <a:r>
              <a:rPr sz="4200" spc="-5" dirty="0">
                <a:latin typeface="Gill Sans MT"/>
                <a:cs typeface="Gill Sans MT"/>
              </a:rPr>
              <a:t>Operations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20" dirty="0">
                <a:latin typeface="Gill Sans MT"/>
                <a:cs typeface="Gill Sans MT"/>
              </a:rPr>
              <a:t>binary	</a:t>
            </a:r>
            <a:r>
              <a:rPr sz="4200" spc="-5" dirty="0">
                <a:latin typeface="Gill Sans MT"/>
                <a:cs typeface="Gill Sans MT"/>
              </a:rPr>
              <a:t>values</a:t>
            </a:r>
            <a:endParaRPr sz="4200" dirty="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98600" algn="l"/>
              </a:tabLst>
            </a:pPr>
            <a:r>
              <a:rPr sz="4200" spc="-10" dirty="0">
                <a:latin typeface="Gill Sans MT"/>
                <a:cs typeface="Gill Sans MT"/>
              </a:rPr>
              <a:t>Addition</a:t>
            </a:r>
            <a:endParaRPr sz="4200" dirty="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98600" algn="l"/>
              </a:tabLst>
            </a:pPr>
            <a:r>
              <a:rPr sz="4200" spc="-5" dirty="0">
                <a:latin typeface="Gill Sans MT"/>
                <a:cs typeface="Gill Sans MT"/>
              </a:rPr>
              <a:t>Subtraction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076" y="180348"/>
            <a:ext cx="8910650" cy="2407391"/>
          </a:xfrm>
          <a:prstGeom prst="rect">
            <a:avLst/>
          </a:prstGeom>
        </p:spPr>
        <p:txBody>
          <a:bodyPr vert="horz" wrap="square" lIns="0" tIns="98109" rIns="0" bIns="0" rtlCol="0">
            <a:spAutoFit/>
          </a:bodyPr>
          <a:lstStyle/>
          <a:p>
            <a:pPr marL="2794947" marR="4786" indent="-2783580">
              <a:lnSpc>
                <a:spcPts val="9044"/>
              </a:lnSpc>
              <a:spcBef>
                <a:spcPts val="772"/>
              </a:spcBef>
              <a:tabLst>
                <a:tab pos="2391139" algn="l"/>
              </a:tabLst>
            </a:pPr>
            <a:r>
              <a:rPr spc="-339" dirty="0"/>
              <a:t>Twos	</a:t>
            </a:r>
            <a:r>
              <a:rPr spc="-5" dirty="0"/>
              <a:t>Complement</a:t>
            </a:r>
            <a:r>
              <a:rPr spc="-80" dirty="0"/>
              <a:t> </a:t>
            </a:r>
            <a:r>
              <a:rPr spc="-5" dirty="0"/>
              <a:t>to  Decimal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838" y="4666190"/>
            <a:ext cx="11091761" cy="4265719"/>
          </a:xfrm>
          <a:prstGeom prst="rect">
            <a:avLst/>
          </a:prstGeom>
        </p:spPr>
        <p:txBody>
          <a:bodyPr vert="horz" wrap="square" lIns="0" tIns="45465" rIns="0" bIns="0" rtlCol="0">
            <a:spAutoFit/>
          </a:bodyPr>
          <a:lstStyle/>
          <a:p>
            <a:pPr marL="1637365" marR="4786" indent="-538410" defTabSz="861456">
              <a:lnSpc>
                <a:spcPts val="4616"/>
              </a:lnSpc>
              <a:spcBef>
                <a:spcPts val="358"/>
              </a:spcBef>
              <a:buSzPct val="170238"/>
              <a:buFontTx/>
              <a:buChar char="•"/>
              <a:tabLst>
                <a:tab pos="1637963" algn="l"/>
                <a:tab pos="2849386" algn="l"/>
              </a:tabLst>
            </a:pP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Same	operation: negate the bits,</a:t>
            </a:r>
            <a:r>
              <a:rPr sz="3957" spc="-80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lang="en-US" sz="3957" spc="-805" dirty="0">
                <a:solidFill>
                  <a:prstClr val="black"/>
                </a:solidFill>
                <a:latin typeface="Gill Sans MT"/>
                <a:cs typeface="Gill Sans MT"/>
              </a:rPr>
              <a:t> 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and </a:t>
            </a:r>
            <a:r>
              <a:rPr sz="3957" spc="-14" dirty="0">
                <a:solidFill>
                  <a:prstClr val="black"/>
                </a:solidFill>
                <a:latin typeface="Gill Sans MT"/>
                <a:cs typeface="Gill Sans MT"/>
              </a:rPr>
              <a:t>add</a:t>
            </a:r>
            <a:r>
              <a:rPr lang="en-US" sz="3957" spc="-14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one</a:t>
            </a:r>
            <a:endParaRPr lang="en-US" sz="3957" dirty="0">
              <a:solidFill>
                <a:prstClr val="black"/>
              </a:solidFill>
              <a:latin typeface="Gill Sans MT"/>
              <a:cs typeface="Gill Sans MT"/>
            </a:endParaRPr>
          </a:p>
          <a:p>
            <a:pPr marL="1098955" marR="4786" defTabSz="861456">
              <a:lnSpc>
                <a:spcPts val="4616"/>
              </a:lnSpc>
              <a:spcBef>
                <a:spcPts val="358"/>
              </a:spcBef>
              <a:buSzPct val="170238"/>
              <a:tabLst>
                <a:tab pos="1637963" algn="l"/>
                <a:tab pos="2849386" algn="l"/>
              </a:tabLst>
            </a:pPr>
            <a:endParaRPr sz="3957" dirty="0">
              <a:solidFill>
                <a:prstClr val="black"/>
              </a:solidFill>
              <a:latin typeface="Gill Sans MT"/>
              <a:cs typeface="Gill Sans MT"/>
            </a:endParaRPr>
          </a:p>
          <a:p>
            <a:pPr marL="5071225" defTabSz="861456">
              <a:lnSpc>
                <a:spcPts val="3523"/>
              </a:lnSpc>
            </a:pPr>
            <a:r>
              <a:rPr sz="3957" spc="-5" dirty="0">
                <a:solidFill>
                  <a:prstClr val="black"/>
                </a:solidFill>
                <a:latin typeface="Courier New"/>
                <a:cs typeface="Courier New"/>
              </a:rPr>
              <a:t>0100 </a:t>
            </a: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+ 1</a:t>
            </a:r>
            <a:r>
              <a:rPr sz="3957" spc="-42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</a:p>
          <a:p>
            <a:pPr marL="5071225" defTabSz="861456">
              <a:lnSpc>
                <a:spcPts val="4522"/>
              </a:lnSpc>
            </a:pPr>
            <a:r>
              <a:rPr sz="3957" spc="-5" dirty="0">
                <a:solidFill>
                  <a:prstClr val="black"/>
                </a:solidFill>
                <a:latin typeface="Courier New"/>
                <a:cs typeface="Courier New"/>
              </a:rPr>
              <a:t>0101</a:t>
            </a:r>
            <a:r>
              <a:rPr sz="3957" spc="-14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=</a:t>
            </a:r>
          </a:p>
          <a:p>
            <a:pPr marL="5071225" defTabSz="861456">
              <a:lnSpc>
                <a:spcPts val="4635"/>
              </a:lnSpc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-5</a:t>
            </a:r>
          </a:p>
          <a:p>
            <a:pPr marL="11965" defTabSz="861456">
              <a:lnSpc>
                <a:spcPts val="4682"/>
              </a:lnSpc>
              <a:spcBef>
                <a:spcPts val="1281"/>
              </a:spcBef>
            </a:pPr>
            <a:r>
              <a:rPr sz="3957" spc="-179" dirty="0">
                <a:solidFill>
                  <a:prstClr val="black"/>
                </a:solidFill>
                <a:latin typeface="Gill Sans MT"/>
                <a:cs typeface="Gill Sans MT"/>
              </a:rPr>
              <a:t>We </a:t>
            </a:r>
            <a:r>
              <a:rPr sz="3957" spc="9" dirty="0">
                <a:solidFill>
                  <a:prstClr val="black"/>
                </a:solidFill>
                <a:latin typeface="Gill Sans MT"/>
                <a:cs typeface="Gill Sans MT"/>
              </a:rPr>
              <a:t>started</a:t>
            </a:r>
            <a:r>
              <a:rPr sz="3957" spc="80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with</a:t>
            </a:r>
            <a:endParaRPr sz="3957" dirty="0">
              <a:solidFill>
                <a:prstClr val="black"/>
              </a:solidFill>
              <a:latin typeface="Gill Sans MT"/>
              <a:cs typeface="Gill Sans MT"/>
            </a:endParaRPr>
          </a:p>
          <a:p>
            <a:pPr marL="31706" defTabSz="861456">
              <a:lnSpc>
                <a:spcPts val="4682"/>
              </a:lnSpc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1011</a:t>
            </a:r>
            <a:r>
              <a:rPr sz="3957" spc="-134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- </a:t>
            </a:r>
            <a:r>
              <a:rPr sz="3957" spc="-14" dirty="0">
                <a:solidFill>
                  <a:prstClr val="black"/>
                </a:solidFill>
                <a:latin typeface="Gill Sans MT"/>
                <a:cs typeface="Gill Sans MT"/>
              </a:rPr>
              <a:t>negative</a:t>
            </a:r>
            <a:endParaRPr sz="3957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2881" y="7429597"/>
            <a:ext cx="1467457" cy="515076"/>
          </a:xfrm>
          <a:custGeom>
            <a:avLst/>
            <a:gdLst/>
            <a:ahLst/>
            <a:cxnLst/>
            <a:rect l="l" t="t" r="r" b="b"/>
            <a:pathLst>
              <a:path w="1557654" h="546734">
                <a:moveTo>
                  <a:pt x="1557036" y="0"/>
                </a:moveTo>
                <a:lnTo>
                  <a:pt x="1539062" y="6309"/>
                </a:lnTo>
                <a:lnTo>
                  <a:pt x="0" y="546538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99414" y="7374105"/>
            <a:ext cx="175281" cy="149557"/>
          </a:xfrm>
          <a:custGeom>
            <a:avLst/>
            <a:gdLst/>
            <a:ahLst/>
            <a:cxnLst/>
            <a:rect l="l" t="t" r="r" b="b"/>
            <a:pathLst>
              <a:path w="186054" h="158750">
                <a:moveTo>
                  <a:pt x="0" y="0"/>
                </a:moveTo>
                <a:lnTo>
                  <a:pt x="67304" y="65210"/>
                </a:lnTo>
                <a:lnTo>
                  <a:pt x="55519" y="158179"/>
                </a:lnTo>
                <a:lnTo>
                  <a:pt x="185939" y="235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8751" y="717875"/>
            <a:ext cx="3448194" cy="1229979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>
              <a:spcBef>
                <a:spcPts val="94"/>
              </a:spcBef>
            </a:pPr>
            <a:r>
              <a:rPr spc="-5" dirty="0"/>
              <a:t>Intuition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7450" y="2333095"/>
            <a:ext cx="10052049" cy="2624756"/>
          </a:xfrm>
          <a:prstGeom prst="rect">
            <a:avLst/>
          </a:prstGeom>
        </p:spPr>
        <p:txBody>
          <a:bodyPr vert="horz" wrap="square" lIns="0" tIns="45465" rIns="0" bIns="0" rtlCol="0">
            <a:spAutoFit/>
          </a:bodyPr>
          <a:lstStyle/>
          <a:p>
            <a:pPr marL="550375" marR="4786" indent="-538410" defTabSz="861456">
              <a:lnSpc>
                <a:spcPts val="4616"/>
              </a:lnSpc>
              <a:spcBef>
                <a:spcPts val="358"/>
              </a:spcBef>
              <a:buSzPct val="170238"/>
              <a:buFontTx/>
              <a:buChar char="•"/>
              <a:tabLst>
                <a:tab pos="550375" algn="l"/>
                <a:tab pos="2390541" algn="l"/>
              </a:tabLst>
            </a:pP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Modular	</a:t>
            </a:r>
            <a:r>
              <a:rPr sz="3957" spc="5" dirty="0">
                <a:solidFill>
                  <a:prstClr val="black"/>
                </a:solidFill>
                <a:latin typeface="Gill Sans MT"/>
                <a:cs typeface="Gill Sans MT"/>
              </a:rPr>
              <a:t>arithmetic,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with the </a:t>
            </a:r>
            <a:r>
              <a:rPr sz="3957" spc="-19" dirty="0">
                <a:solidFill>
                  <a:prstClr val="black"/>
                </a:solidFill>
                <a:latin typeface="Gill Sans MT"/>
                <a:cs typeface="Gill Sans MT"/>
              </a:rPr>
              <a:t>convention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that</a:t>
            </a:r>
            <a:r>
              <a:rPr sz="3957" spc="-400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a 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leading </a:t>
            </a: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</a:t>
            </a:r>
            <a:r>
              <a:rPr sz="3957" spc="-128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bit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means </a:t>
            </a:r>
            <a:r>
              <a:rPr sz="3957" spc="-14" dirty="0">
                <a:solidFill>
                  <a:prstClr val="black"/>
                </a:solidFill>
                <a:latin typeface="Gill Sans MT"/>
                <a:cs typeface="Gill Sans MT"/>
              </a:rPr>
              <a:t>negative</a:t>
            </a:r>
            <a:endParaRPr sz="3957">
              <a:solidFill>
                <a:prstClr val="black"/>
              </a:solidFill>
              <a:latin typeface="Gill Sans MT"/>
              <a:cs typeface="Gill Sans MT"/>
            </a:endParaRPr>
          </a:p>
          <a:p>
            <a:pPr defTabSz="861456"/>
            <a:endParaRPr sz="5134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99905" algn="ctr" defTabSz="861456"/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000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33939" y="5132809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001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3054" y="6197657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010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33939" y="7274470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011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22118" y="8040204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100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0474" y="7274470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101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5465" y="6197657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110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0474" y="5132809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111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93564" y="4841992"/>
            <a:ext cx="328428" cy="328428"/>
          </a:xfrm>
          <a:custGeom>
            <a:avLst/>
            <a:gdLst/>
            <a:ahLst/>
            <a:cxnLst/>
            <a:rect l="l" t="t" r="r" b="b"/>
            <a:pathLst>
              <a:path w="348615" h="348614">
                <a:moveTo>
                  <a:pt x="348424" y="348423"/>
                </a:moveTo>
                <a:lnTo>
                  <a:pt x="334953" y="334952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25365" y="5073793"/>
            <a:ext cx="168102" cy="168102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18539" y="0"/>
                </a:moveTo>
                <a:lnTo>
                  <a:pt x="88905" y="88903"/>
                </a:lnTo>
                <a:lnTo>
                  <a:pt x="0" y="118539"/>
                </a:lnTo>
                <a:lnTo>
                  <a:pt x="177810" y="177808"/>
                </a:lnTo>
                <a:lnTo>
                  <a:pt x="118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54521" y="5793150"/>
            <a:ext cx="206389" cy="324240"/>
          </a:xfrm>
          <a:custGeom>
            <a:avLst/>
            <a:gdLst/>
            <a:ahLst/>
            <a:cxnLst/>
            <a:rect l="l" t="t" r="r" b="b"/>
            <a:pathLst>
              <a:path w="219075" h="344170">
                <a:moveTo>
                  <a:pt x="218658" y="344088"/>
                </a:moveTo>
                <a:lnTo>
                  <a:pt x="208441" y="328010"/>
                </a:ln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63069" y="6026491"/>
            <a:ext cx="151352" cy="175879"/>
          </a:xfrm>
          <a:custGeom>
            <a:avLst/>
            <a:gdLst/>
            <a:ahLst/>
            <a:cxnLst/>
            <a:rect l="l" t="t" r="r" b="b"/>
            <a:pathLst>
              <a:path w="160654" h="186690">
                <a:moveTo>
                  <a:pt x="141489" y="0"/>
                </a:moveTo>
                <a:lnTo>
                  <a:pt x="93221" y="80327"/>
                </a:lnTo>
                <a:lnTo>
                  <a:pt x="0" y="89909"/>
                </a:lnTo>
                <a:lnTo>
                  <a:pt x="160654" y="186443"/>
                </a:lnTo>
                <a:lnTo>
                  <a:pt x="141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18346" y="6915532"/>
            <a:ext cx="148361" cy="376885"/>
          </a:xfrm>
          <a:custGeom>
            <a:avLst/>
            <a:gdLst/>
            <a:ahLst/>
            <a:cxnLst/>
            <a:rect l="l" t="t" r="r" b="b"/>
            <a:pathLst>
              <a:path w="157479" h="400050">
                <a:moveTo>
                  <a:pt x="0" y="399493"/>
                </a:moveTo>
                <a:lnTo>
                  <a:pt x="6972" y="381764"/>
                </a:lnTo>
                <a:lnTo>
                  <a:pt x="15711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65875" y="7209547"/>
            <a:ext cx="146976" cy="175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95508" y="7896628"/>
            <a:ext cx="397823" cy="280570"/>
          </a:xfrm>
          <a:custGeom>
            <a:avLst/>
            <a:gdLst/>
            <a:ahLst/>
            <a:cxnLst/>
            <a:rect l="l" t="t" r="r" b="b"/>
            <a:pathLst>
              <a:path w="422275" h="297815">
                <a:moveTo>
                  <a:pt x="0" y="297422"/>
                </a:moveTo>
                <a:lnTo>
                  <a:pt x="15571" y="286448"/>
                </a:lnTo>
                <a:lnTo>
                  <a:pt x="42203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913356" y="8079196"/>
            <a:ext cx="174683" cy="155540"/>
          </a:xfrm>
          <a:custGeom>
            <a:avLst/>
            <a:gdLst/>
            <a:ahLst/>
            <a:cxnLst/>
            <a:rect l="l" t="t" r="r" b="b"/>
            <a:pathLst>
              <a:path w="185420" h="165100">
                <a:moveTo>
                  <a:pt x="88747" y="0"/>
                </a:moveTo>
                <a:lnTo>
                  <a:pt x="0" y="165083"/>
                </a:lnTo>
                <a:lnTo>
                  <a:pt x="185315" y="137031"/>
                </a:lnTo>
                <a:lnTo>
                  <a:pt x="102773" y="92657"/>
                </a:lnTo>
                <a:lnTo>
                  <a:pt x="887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13607" y="7949774"/>
            <a:ext cx="443287" cy="294329"/>
          </a:xfrm>
          <a:custGeom>
            <a:avLst/>
            <a:gdLst/>
            <a:ahLst/>
            <a:cxnLst/>
            <a:rect l="l" t="t" r="r" b="b"/>
            <a:pathLst>
              <a:path w="470535" h="312420">
                <a:moveTo>
                  <a:pt x="0" y="0"/>
                </a:moveTo>
                <a:lnTo>
                  <a:pt x="15872" y="10533"/>
                </a:lnTo>
                <a:lnTo>
                  <a:pt x="469915" y="31188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29871" y="7894197"/>
            <a:ext cx="175281" cy="153147"/>
          </a:xfrm>
          <a:custGeom>
            <a:avLst/>
            <a:gdLst/>
            <a:ahLst/>
            <a:cxnLst/>
            <a:rect l="l" t="t" r="r" b="b"/>
            <a:pathLst>
              <a:path w="186054" h="162559">
                <a:moveTo>
                  <a:pt x="0" y="0"/>
                </a:moveTo>
                <a:lnTo>
                  <a:pt x="93324" y="162539"/>
                </a:lnTo>
                <a:lnTo>
                  <a:pt x="104757" y="69526"/>
                </a:lnTo>
                <a:lnTo>
                  <a:pt x="186027" y="228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69689" y="6931766"/>
            <a:ext cx="229720" cy="414573"/>
          </a:xfrm>
          <a:custGeom>
            <a:avLst/>
            <a:gdLst/>
            <a:ahLst/>
            <a:cxnLst/>
            <a:rect l="l" t="t" r="r" b="b"/>
            <a:pathLst>
              <a:path w="243839" h="440054">
                <a:moveTo>
                  <a:pt x="0" y="0"/>
                </a:moveTo>
                <a:lnTo>
                  <a:pt x="9225" y="16667"/>
                </a:lnTo>
                <a:lnTo>
                  <a:pt x="243559" y="4399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21015" y="6843838"/>
            <a:ext cx="145968" cy="176478"/>
          </a:xfrm>
          <a:custGeom>
            <a:avLst/>
            <a:gdLst/>
            <a:ahLst/>
            <a:cxnLst/>
            <a:rect l="l" t="t" r="r" b="b"/>
            <a:pathLst>
              <a:path w="154939" h="187325">
                <a:moveTo>
                  <a:pt x="0" y="0"/>
                </a:moveTo>
                <a:lnTo>
                  <a:pt x="7854" y="187262"/>
                </a:lnTo>
                <a:lnTo>
                  <a:pt x="60891" y="110001"/>
                </a:lnTo>
                <a:lnTo>
                  <a:pt x="154523" y="1060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64137" y="5868838"/>
            <a:ext cx="284159" cy="412778"/>
          </a:xfrm>
          <a:custGeom>
            <a:avLst/>
            <a:gdLst/>
            <a:ahLst/>
            <a:cxnLst/>
            <a:rect l="l" t="t" r="r" b="b"/>
            <a:pathLst>
              <a:path w="301625" h="438150">
                <a:moveTo>
                  <a:pt x="301373" y="0"/>
                </a:moveTo>
                <a:lnTo>
                  <a:pt x="290574" y="15693"/>
                </a:lnTo>
                <a:lnTo>
                  <a:pt x="0" y="43792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50451" y="5786047"/>
            <a:ext cx="154941" cy="175281"/>
          </a:xfrm>
          <a:custGeom>
            <a:avLst/>
            <a:gdLst/>
            <a:ahLst/>
            <a:cxnLst/>
            <a:rect l="l" t="t" r="r" b="b"/>
            <a:pathLst>
              <a:path w="164464" h="186054">
                <a:moveTo>
                  <a:pt x="164085" y="0"/>
                </a:moveTo>
                <a:lnTo>
                  <a:pt x="0" y="90580"/>
                </a:lnTo>
                <a:lnTo>
                  <a:pt x="92809" y="103573"/>
                </a:lnTo>
                <a:lnTo>
                  <a:pt x="138098" y="185616"/>
                </a:lnTo>
                <a:lnTo>
                  <a:pt x="164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58083" y="4902644"/>
            <a:ext cx="467216" cy="338000"/>
          </a:xfrm>
          <a:custGeom>
            <a:avLst/>
            <a:gdLst/>
            <a:ahLst/>
            <a:cxnLst/>
            <a:rect l="l" t="t" r="r" b="b"/>
            <a:pathLst>
              <a:path w="495935" h="358775">
                <a:moveTo>
                  <a:pt x="495777" y="0"/>
                </a:moveTo>
                <a:lnTo>
                  <a:pt x="480341" y="11164"/>
                </a:lnTo>
                <a:lnTo>
                  <a:pt x="0" y="3586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32337" y="4843741"/>
            <a:ext cx="174683" cy="156736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184957" y="0"/>
                </a:moveTo>
                <a:lnTo>
                  <a:pt x="0" y="30335"/>
                </a:lnTo>
                <a:lnTo>
                  <a:pt x="83083" y="73687"/>
                </a:lnTo>
                <a:lnTo>
                  <a:pt x="98249" y="166165"/>
                </a:lnTo>
                <a:lnTo>
                  <a:pt x="18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6531" y="4917446"/>
            <a:ext cx="2133286" cy="0"/>
          </a:xfrm>
          <a:custGeom>
            <a:avLst/>
            <a:gdLst/>
            <a:ahLst/>
            <a:cxnLst/>
            <a:rect l="l" t="t" r="r" b="b"/>
            <a:pathLst>
              <a:path w="2264410">
                <a:moveTo>
                  <a:pt x="0" y="0"/>
                </a:moveTo>
                <a:lnTo>
                  <a:pt x="226409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94263" y="4917446"/>
            <a:ext cx="0" cy="1948433"/>
          </a:xfrm>
          <a:custGeom>
            <a:avLst/>
            <a:gdLst/>
            <a:ahLst/>
            <a:cxnLst/>
            <a:rect l="l" t="t" r="r" b="b"/>
            <a:pathLst>
              <a:path h="2068195">
                <a:moveTo>
                  <a:pt x="0" y="0"/>
                </a:moveTo>
                <a:lnTo>
                  <a:pt x="0" y="206778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6531" y="6855709"/>
            <a:ext cx="2133286" cy="0"/>
          </a:xfrm>
          <a:custGeom>
            <a:avLst/>
            <a:gdLst/>
            <a:ahLst/>
            <a:cxnLst/>
            <a:rect l="l" t="t" r="r" b="b"/>
            <a:pathLst>
              <a:path w="2264410">
                <a:moveTo>
                  <a:pt x="0" y="0"/>
                </a:moveTo>
                <a:lnTo>
                  <a:pt x="226409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7965" y="5515675"/>
            <a:ext cx="1617014" cy="0"/>
          </a:xfrm>
          <a:custGeom>
            <a:avLst/>
            <a:gdLst/>
            <a:ahLst/>
            <a:cxnLst/>
            <a:rect l="l" t="t" r="r" b="b"/>
            <a:pathLst>
              <a:path w="1716405">
                <a:moveTo>
                  <a:pt x="1715880" y="0"/>
                </a:moveTo>
                <a:lnTo>
                  <a:pt x="1696830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27054" y="5436708"/>
            <a:ext cx="157933" cy="157933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0824" y="5515675"/>
            <a:ext cx="1771357" cy="1174195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algn="ctr" defTabSz="861456">
              <a:lnSpc>
                <a:spcPts val="4494"/>
              </a:lnSpc>
              <a:spcBef>
                <a:spcPts val="94"/>
              </a:spcBef>
            </a:pPr>
            <a:r>
              <a:rPr sz="3957" dirty="0">
                <a:solidFill>
                  <a:srgbClr val="E32400"/>
                </a:solidFill>
                <a:latin typeface="Gill Sans MT"/>
                <a:cs typeface="Gill Sans MT"/>
              </a:rPr>
              <a:t>Den</a:t>
            </a:r>
            <a:r>
              <a:rPr sz="3957" spc="-5" dirty="0">
                <a:solidFill>
                  <a:srgbClr val="E32400"/>
                </a:solidFill>
                <a:latin typeface="Gill Sans MT"/>
                <a:cs typeface="Gill Sans MT"/>
              </a:rPr>
              <a:t>o</a:t>
            </a:r>
            <a:r>
              <a:rPr sz="3957" dirty="0">
                <a:solidFill>
                  <a:srgbClr val="E32400"/>
                </a:solidFill>
                <a:latin typeface="Gill Sans MT"/>
                <a:cs typeface="Gill Sans MT"/>
              </a:rPr>
              <a:t>tes</a:t>
            </a:r>
            <a:endParaRPr sz="3957">
              <a:solidFill>
                <a:prstClr val="black"/>
              </a:solidFill>
              <a:latin typeface="Gill Sans MT"/>
              <a:cs typeface="Gill Sans MT"/>
            </a:endParaRPr>
          </a:p>
          <a:p>
            <a:pPr algn="ctr" defTabSz="861456">
              <a:lnSpc>
                <a:spcPts val="4494"/>
              </a:lnSpc>
            </a:pPr>
            <a:r>
              <a:rPr sz="3957" dirty="0">
                <a:solidFill>
                  <a:srgbClr val="E32400"/>
                </a:solidFill>
                <a:latin typeface="Courier New"/>
                <a:cs typeface="Courier New"/>
              </a:rPr>
              <a:t>+1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8751" y="717875"/>
            <a:ext cx="3448194" cy="1229979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>
              <a:spcBef>
                <a:spcPts val="94"/>
              </a:spcBef>
            </a:pPr>
            <a:r>
              <a:rPr spc="-5" dirty="0"/>
              <a:t>Intuition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7450" y="2333095"/>
            <a:ext cx="10052049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550375" indent="-538410" defTabSz="861456">
              <a:spcBef>
                <a:spcPts val="94"/>
              </a:spcBef>
              <a:buSzPct val="170238"/>
              <a:buFontTx/>
              <a:buChar char="•"/>
              <a:tabLst>
                <a:tab pos="550375" algn="l"/>
                <a:tab pos="2390541" algn="l"/>
              </a:tabLst>
            </a:pP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Modular	</a:t>
            </a:r>
            <a:r>
              <a:rPr sz="3957" spc="5" dirty="0">
                <a:solidFill>
                  <a:prstClr val="black"/>
                </a:solidFill>
                <a:latin typeface="Gill Sans MT"/>
                <a:cs typeface="Gill Sans MT"/>
              </a:rPr>
              <a:t>arithmetic,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with the </a:t>
            </a:r>
            <a:r>
              <a:rPr sz="3957" spc="-19" dirty="0">
                <a:solidFill>
                  <a:prstClr val="black"/>
                </a:solidFill>
                <a:latin typeface="Gill Sans MT"/>
                <a:cs typeface="Gill Sans MT"/>
              </a:rPr>
              <a:t>convention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that</a:t>
            </a:r>
            <a:r>
              <a:rPr sz="3957" spc="-400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a</a:t>
            </a:r>
            <a:endParaRPr sz="3957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5494" y="4289305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000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2118" y="8040204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100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0474" y="7274470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101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93564" y="4841992"/>
            <a:ext cx="328428" cy="328428"/>
          </a:xfrm>
          <a:custGeom>
            <a:avLst/>
            <a:gdLst/>
            <a:ahLst/>
            <a:cxnLst/>
            <a:rect l="l" t="t" r="r" b="b"/>
            <a:pathLst>
              <a:path w="348615" h="348614">
                <a:moveTo>
                  <a:pt x="348424" y="348423"/>
                </a:moveTo>
                <a:lnTo>
                  <a:pt x="334953" y="334952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25365" y="5073793"/>
            <a:ext cx="168102" cy="168102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18539" y="0"/>
                </a:moveTo>
                <a:lnTo>
                  <a:pt x="88905" y="88903"/>
                </a:lnTo>
                <a:lnTo>
                  <a:pt x="0" y="118539"/>
                </a:lnTo>
                <a:lnTo>
                  <a:pt x="177810" y="177808"/>
                </a:lnTo>
                <a:lnTo>
                  <a:pt x="118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54521" y="5793150"/>
            <a:ext cx="206389" cy="324240"/>
          </a:xfrm>
          <a:custGeom>
            <a:avLst/>
            <a:gdLst/>
            <a:ahLst/>
            <a:cxnLst/>
            <a:rect l="l" t="t" r="r" b="b"/>
            <a:pathLst>
              <a:path w="219075" h="344170">
                <a:moveTo>
                  <a:pt x="218658" y="344088"/>
                </a:moveTo>
                <a:lnTo>
                  <a:pt x="208441" y="328010"/>
                </a:ln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63069" y="6026491"/>
            <a:ext cx="151352" cy="175879"/>
          </a:xfrm>
          <a:custGeom>
            <a:avLst/>
            <a:gdLst/>
            <a:ahLst/>
            <a:cxnLst/>
            <a:rect l="l" t="t" r="r" b="b"/>
            <a:pathLst>
              <a:path w="160654" h="186690">
                <a:moveTo>
                  <a:pt x="141489" y="0"/>
                </a:moveTo>
                <a:lnTo>
                  <a:pt x="93221" y="80327"/>
                </a:lnTo>
                <a:lnTo>
                  <a:pt x="0" y="89909"/>
                </a:lnTo>
                <a:lnTo>
                  <a:pt x="160654" y="186443"/>
                </a:lnTo>
                <a:lnTo>
                  <a:pt x="141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18346" y="6915532"/>
            <a:ext cx="148361" cy="376885"/>
          </a:xfrm>
          <a:custGeom>
            <a:avLst/>
            <a:gdLst/>
            <a:ahLst/>
            <a:cxnLst/>
            <a:rect l="l" t="t" r="r" b="b"/>
            <a:pathLst>
              <a:path w="157479" h="400050">
                <a:moveTo>
                  <a:pt x="0" y="399493"/>
                </a:moveTo>
                <a:lnTo>
                  <a:pt x="6972" y="381764"/>
                </a:lnTo>
                <a:lnTo>
                  <a:pt x="15711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65875" y="7209547"/>
            <a:ext cx="146976" cy="175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95508" y="7896628"/>
            <a:ext cx="397823" cy="280570"/>
          </a:xfrm>
          <a:custGeom>
            <a:avLst/>
            <a:gdLst/>
            <a:ahLst/>
            <a:cxnLst/>
            <a:rect l="l" t="t" r="r" b="b"/>
            <a:pathLst>
              <a:path w="422275" h="297815">
                <a:moveTo>
                  <a:pt x="0" y="297422"/>
                </a:moveTo>
                <a:lnTo>
                  <a:pt x="15571" y="286448"/>
                </a:lnTo>
                <a:lnTo>
                  <a:pt x="42203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13356" y="8079196"/>
            <a:ext cx="174683" cy="155540"/>
          </a:xfrm>
          <a:custGeom>
            <a:avLst/>
            <a:gdLst/>
            <a:ahLst/>
            <a:cxnLst/>
            <a:rect l="l" t="t" r="r" b="b"/>
            <a:pathLst>
              <a:path w="185420" h="165100">
                <a:moveTo>
                  <a:pt x="88747" y="0"/>
                </a:moveTo>
                <a:lnTo>
                  <a:pt x="0" y="165083"/>
                </a:lnTo>
                <a:lnTo>
                  <a:pt x="185315" y="137031"/>
                </a:lnTo>
                <a:lnTo>
                  <a:pt x="102773" y="92657"/>
                </a:lnTo>
                <a:lnTo>
                  <a:pt x="887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13607" y="7949774"/>
            <a:ext cx="443287" cy="294329"/>
          </a:xfrm>
          <a:custGeom>
            <a:avLst/>
            <a:gdLst/>
            <a:ahLst/>
            <a:cxnLst/>
            <a:rect l="l" t="t" r="r" b="b"/>
            <a:pathLst>
              <a:path w="470535" h="312420">
                <a:moveTo>
                  <a:pt x="0" y="0"/>
                </a:moveTo>
                <a:lnTo>
                  <a:pt x="15872" y="10533"/>
                </a:lnTo>
                <a:lnTo>
                  <a:pt x="469915" y="31188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29871" y="7894197"/>
            <a:ext cx="175281" cy="153147"/>
          </a:xfrm>
          <a:custGeom>
            <a:avLst/>
            <a:gdLst/>
            <a:ahLst/>
            <a:cxnLst/>
            <a:rect l="l" t="t" r="r" b="b"/>
            <a:pathLst>
              <a:path w="186054" h="162559">
                <a:moveTo>
                  <a:pt x="0" y="0"/>
                </a:moveTo>
                <a:lnTo>
                  <a:pt x="93324" y="162539"/>
                </a:lnTo>
                <a:lnTo>
                  <a:pt x="104757" y="69526"/>
                </a:lnTo>
                <a:lnTo>
                  <a:pt x="186027" y="228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69689" y="6931766"/>
            <a:ext cx="229720" cy="414573"/>
          </a:xfrm>
          <a:custGeom>
            <a:avLst/>
            <a:gdLst/>
            <a:ahLst/>
            <a:cxnLst/>
            <a:rect l="l" t="t" r="r" b="b"/>
            <a:pathLst>
              <a:path w="243839" h="440054">
                <a:moveTo>
                  <a:pt x="0" y="0"/>
                </a:moveTo>
                <a:lnTo>
                  <a:pt x="9225" y="16667"/>
                </a:lnTo>
                <a:lnTo>
                  <a:pt x="243559" y="4399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21015" y="6843838"/>
            <a:ext cx="145968" cy="176478"/>
          </a:xfrm>
          <a:custGeom>
            <a:avLst/>
            <a:gdLst/>
            <a:ahLst/>
            <a:cxnLst/>
            <a:rect l="l" t="t" r="r" b="b"/>
            <a:pathLst>
              <a:path w="154939" h="187325">
                <a:moveTo>
                  <a:pt x="0" y="0"/>
                </a:moveTo>
                <a:lnTo>
                  <a:pt x="7854" y="187262"/>
                </a:lnTo>
                <a:lnTo>
                  <a:pt x="60891" y="110001"/>
                </a:lnTo>
                <a:lnTo>
                  <a:pt x="154523" y="1060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64137" y="5868838"/>
            <a:ext cx="284159" cy="412778"/>
          </a:xfrm>
          <a:custGeom>
            <a:avLst/>
            <a:gdLst/>
            <a:ahLst/>
            <a:cxnLst/>
            <a:rect l="l" t="t" r="r" b="b"/>
            <a:pathLst>
              <a:path w="301625" h="438150">
                <a:moveTo>
                  <a:pt x="301373" y="0"/>
                </a:moveTo>
                <a:lnTo>
                  <a:pt x="290574" y="15693"/>
                </a:lnTo>
                <a:lnTo>
                  <a:pt x="0" y="43792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50451" y="5786047"/>
            <a:ext cx="154941" cy="175281"/>
          </a:xfrm>
          <a:custGeom>
            <a:avLst/>
            <a:gdLst/>
            <a:ahLst/>
            <a:cxnLst/>
            <a:rect l="l" t="t" r="r" b="b"/>
            <a:pathLst>
              <a:path w="164464" h="186054">
                <a:moveTo>
                  <a:pt x="164085" y="0"/>
                </a:moveTo>
                <a:lnTo>
                  <a:pt x="0" y="90580"/>
                </a:lnTo>
                <a:lnTo>
                  <a:pt x="92809" y="103573"/>
                </a:lnTo>
                <a:lnTo>
                  <a:pt x="138098" y="185616"/>
                </a:lnTo>
                <a:lnTo>
                  <a:pt x="164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58083" y="4902644"/>
            <a:ext cx="467216" cy="338000"/>
          </a:xfrm>
          <a:custGeom>
            <a:avLst/>
            <a:gdLst/>
            <a:ahLst/>
            <a:cxnLst/>
            <a:rect l="l" t="t" r="r" b="b"/>
            <a:pathLst>
              <a:path w="495935" h="358775">
                <a:moveTo>
                  <a:pt x="495777" y="0"/>
                </a:moveTo>
                <a:lnTo>
                  <a:pt x="480341" y="11164"/>
                </a:lnTo>
                <a:lnTo>
                  <a:pt x="0" y="3586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32337" y="4843741"/>
            <a:ext cx="174683" cy="156736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184957" y="0"/>
                </a:moveTo>
                <a:lnTo>
                  <a:pt x="0" y="30335"/>
                </a:lnTo>
                <a:lnTo>
                  <a:pt x="83083" y="73687"/>
                </a:lnTo>
                <a:lnTo>
                  <a:pt x="98249" y="166165"/>
                </a:lnTo>
                <a:lnTo>
                  <a:pt x="18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6531" y="4917446"/>
            <a:ext cx="2133286" cy="0"/>
          </a:xfrm>
          <a:custGeom>
            <a:avLst/>
            <a:gdLst/>
            <a:ahLst/>
            <a:cxnLst/>
            <a:rect l="l" t="t" r="r" b="b"/>
            <a:pathLst>
              <a:path w="2264410">
                <a:moveTo>
                  <a:pt x="0" y="0"/>
                </a:moveTo>
                <a:lnTo>
                  <a:pt x="226409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94263" y="4917446"/>
            <a:ext cx="0" cy="1948433"/>
          </a:xfrm>
          <a:custGeom>
            <a:avLst/>
            <a:gdLst/>
            <a:ahLst/>
            <a:cxnLst/>
            <a:rect l="l" t="t" r="r" b="b"/>
            <a:pathLst>
              <a:path h="2068195">
                <a:moveTo>
                  <a:pt x="0" y="0"/>
                </a:moveTo>
                <a:lnTo>
                  <a:pt x="0" y="206778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6531" y="6855709"/>
            <a:ext cx="2133286" cy="0"/>
          </a:xfrm>
          <a:custGeom>
            <a:avLst/>
            <a:gdLst/>
            <a:ahLst/>
            <a:cxnLst/>
            <a:rect l="l" t="t" r="r" b="b"/>
            <a:pathLst>
              <a:path w="2264410">
                <a:moveTo>
                  <a:pt x="0" y="0"/>
                </a:moveTo>
                <a:lnTo>
                  <a:pt x="226409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7965" y="5515675"/>
            <a:ext cx="1617014" cy="0"/>
          </a:xfrm>
          <a:custGeom>
            <a:avLst/>
            <a:gdLst/>
            <a:ahLst/>
            <a:cxnLst/>
            <a:rect l="l" t="t" r="r" b="b"/>
            <a:pathLst>
              <a:path w="1716405">
                <a:moveTo>
                  <a:pt x="1715880" y="0"/>
                </a:moveTo>
                <a:lnTo>
                  <a:pt x="1696830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27054" y="5436708"/>
            <a:ext cx="157933" cy="157933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0824" y="5515675"/>
            <a:ext cx="1771357" cy="1174195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algn="ctr" defTabSz="861456">
              <a:lnSpc>
                <a:spcPts val="4494"/>
              </a:lnSpc>
              <a:spcBef>
                <a:spcPts val="94"/>
              </a:spcBef>
            </a:pPr>
            <a:r>
              <a:rPr sz="3957" dirty="0">
                <a:solidFill>
                  <a:srgbClr val="E32400"/>
                </a:solidFill>
                <a:latin typeface="Gill Sans MT"/>
                <a:cs typeface="Gill Sans MT"/>
              </a:rPr>
              <a:t>Den</a:t>
            </a:r>
            <a:r>
              <a:rPr sz="3957" spc="-5" dirty="0">
                <a:solidFill>
                  <a:srgbClr val="E32400"/>
                </a:solidFill>
                <a:latin typeface="Gill Sans MT"/>
                <a:cs typeface="Gill Sans MT"/>
              </a:rPr>
              <a:t>o</a:t>
            </a:r>
            <a:r>
              <a:rPr sz="3957" dirty="0">
                <a:solidFill>
                  <a:srgbClr val="E32400"/>
                </a:solidFill>
                <a:latin typeface="Gill Sans MT"/>
                <a:cs typeface="Gill Sans MT"/>
              </a:rPr>
              <a:t>tes</a:t>
            </a:r>
            <a:endParaRPr sz="3957">
              <a:solidFill>
                <a:prstClr val="black"/>
              </a:solidFill>
              <a:latin typeface="Gill Sans MT"/>
              <a:cs typeface="Gill Sans MT"/>
            </a:endParaRPr>
          </a:p>
          <a:p>
            <a:pPr algn="ctr" defTabSz="861456">
              <a:lnSpc>
                <a:spcPts val="4494"/>
              </a:lnSpc>
            </a:pPr>
            <a:r>
              <a:rPr sz="3957" dirty="0">
                <a:solidFill>
                  <a:srgbClr val="E32400"/>
                </a:solidFill>
                <a:latin typeface="Courier New"/>
                <a:cs typeface="Courier New"/>
              </a:rPr>
              <a:t>+1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16307" y="5156737"/>
            <a:ext cx="7298996" cy="1665996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  <a:tabLst>
                <a:tab pos="4529226" algn="l"/>
              </a:tabLst>
            </a:pP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(least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-)</a:t>
            </a:r>
            <a:r>
              <a:rPr sz="3957" spc="-462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5935" baseline="2645" dirty="0">
                <a:solidFill>
                  <a:prstClr val="black"/>
                </a:solidFill>
                <a:latin typeface="Courier New"/>
                <a:cs typeface="Courier New"/>
              </a:rPr>
              <a:t>111	001</a:t>
            </a:r>
            <a:r>
              <a:rPr sz="5935" spc="-1688" baseline="264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5935" spc="-7" baseline="-1322" dirty="0">
                <a:solidFill>
                  <a:prstClr val="black"/>
                </a:solidFill>
                <a:latin typeface="Gill Sans MT"/>
                <a:cs typeface="Gill Sans MT"/>
              </a:rPr>
              <a:t>(least </a:t>
            </a:r>
            <a:r>
              <a:rPr sz="5935" baseline="-1322" dirty="0">
                <a:solidFill>
                  <a:prstClr val="black"/>
                </a:solidFill>
                <a:latin typeface="Gill Sans MT"/>
                <a:cs typeface="Gill Sans MT"/>
              </a:rPr>
              <a:t>+)</a:t>
            </a:r>
            <a:endParaRPr sz="5935" baseline="-1322">
              <a:solidFill>
                <a:prstClr val="black"/>
              </a:solidFill>
              <a:latin typeface="Gill Sans MT"/>
              <a:cs typeface="Gill Sans MT"/>
            </a:endParaRPr>
          </a:p>
          <a:p>
            <a:pPr marR="247070" algn="ctr" defTabSz="861456">
              <a:spcBef>
                <a:spcPts val="3448"/>
              </a:spcBef>
              <a:tabLst>
                <a:tab pos="3517015" algn="l"/>
              </a:tabLst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110	010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67841" y="7075857"/>
            <a:ext cx="2900814" cy="1614380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marR="4786" indent="65806" defTabSz="861456">
              <a:lnSpc>
                <a:spcPct val="138900"/>
              </a:lnSpc>
              <a:spcBef>
                <a:spcPts val="94"/>
              </a:spcBef>
            </a:pPr>
            <a:r>
              <a:rPr sz="5935" baseline="3968" dirty="0">
                <a:solidFill>
                  <a:prstClr val="black"/>
                </a:solidFill>
                <a:latin typeface="Courier New"/>
                <a:cs typeface="Courier New"/>
              </a:rPr>
              <a:t>011</a:t>
            </a:r>
            <a:r>
              <a:rPr sz="5935" spc="-2239" baseline="3968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(most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+) 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(most</a:t>
            </a:r>
            <a:r>
              <a:rPr sz="3957" spc="-14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-)</a:t>
            </a:r>
            <a:endParaRPr sz="3957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55856" y="2648959"/>
            <a:ext cx="5746592" cy="1772323"/>
          </a:xfrm>
          <a:prstGeom prst="rect">
            <a:avLst/>
          </a:prstGeom>
        </p:spPr>
        <p:txBody>
          <a:bodyPr vert="horz" wrap="square" lIns="0" tIns="282364" rIns="0" bIns="0" rtlCol="0">
            <a:spAutoFit/>
          </a:bodyPr>
          <a:lstStyle/>
          <a:p>
            <a:pPr marL="11965" defTabSz="861456">
              <a:spcBef>
                <a:spcPts val="2223"/>
              </a:spcBef>
            </a:pP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leading </a:t>
            </a: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</a:t>
            </a:r>
            <a:r>
              <a:rPr sz="3957" spc="-130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bit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means </a:t>
            </a:r>
            <a:r>
              <a:rPr sz="3957" spc="-14" dirty="0">
                <a:solidFill>
                  <a:prstClr val="black"/>
                </a:solidFill>
                <a:latin typeface="Gill Sans MT"/>
                <a:cs typeface="Gill Sans MT"/>
              </a:rPr>
              <a:t>negative</a:t>
            </a:r>
            <a:endParaRPr sz="3957">
              <a:solidFill>
                <a:prstClr val="black"/>
              </a:solidFill>
              <a:latin typeface="Gill Sans MT"/>
              <a:cs typeface="Gill Sans MT"/>
            </a:endParaRPr>
          </a:p>
          <a:p>
            <a:pPr marL="3817926" defTabSz="861456">
              <a:spcBef>
                <a:spcPts val="2129"/>
              </a:spcBef>
            </a:pPr>
            <a:r>
              <a:rPr sz="3957" spc="-19" dirty="0">
                <a:solidFill>
                  <a:prstClr val="black"/>
                </a:solidFill>
                <a:latin typeface="Gill Sans MT"/>
                <a:cs typeface="Gill Sans MT"/>
              </a:rPr>
              <a:t>(zero)</a:t>
            </a:r>
            <a:endParaRPr sz="3957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8751" y="717875"/>
            <a:ext cx="3448194" cy="1229979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>
              <a:spcBef>
                <a:spcPts val="94"/>
              </a:spcBef>
            </a:pPr>
            <a:r>
              <a:rPr spc="-5" dirty="0"/>
              <a:t>Intuition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7450" y="2333095"/>
            <a:ext cx="10052049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550375" indent="-538410" defTabSz="861456">
              <a:spcBef>
                <a:spcPts val="94"/>
              </a:spcBef>
              <a:buSzPct val="170238"/>
              <a:buFontTx/>
              <a:buChar char="•"/>
              <a:tabLst>
                <a:tab pos="550375" algn="l"/>
                <a:tab pos="2390541" algn="l"/>
              </a:tabLst>
            </a:pP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Modular	</a:t>
            </a:r>
            <a:r>
              <a:rPr sz="3957" spc="5" dirty="0">
                <a:solidFill>
                  <a:prstClr val="black"/>
                </a:solidFill>
                <a:latin typeface="Gill Sans MT"/>
                <a:cs typeface="Gill Sans MT"/>
              </a:rPr>
              <a:t>arithmetic,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with the </a:t>
            </a:r>
            <a:r>
              <a:rPr sz="3957" spc="-19" dirty="0">
                <a:solidFill>
                  <a:prstClr val="black"/>
                </a:solidFill>
                <a:latin typeface="Gill Sans MT"/>
                <a:cs typeface="Gill Sans MT"/>
              </a:rPr>
              <a:t>convention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that</a:t>
            </a:r>
            <a:r>
              <a:rPr sz="3957" spc="-400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a</a:t>
            </a:r>
            <a:endParaRPr sz="3957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5494" y="4289305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000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93564" y="4841992"/>
            <a:ext cx="328428" cy="328428"/>
          </a:xfrm>
          <a:custGeom>
            <a:avLst/>
            <a:gdLst/>
            <a:ahLst/>
            <a:cxnLst/>
            <a:rect l="l" t="t" r="r" b="b"/>
            <a:pathLst>
              <a:path w="348615" h="348614">
                <a:moveTo>
                  <a:pt x="348424" y="348423"/>
                </a:moveTo>
                <a:lnTo>
                  <a:pt x="334953" y="334952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25365" y="5073793"/>
            <a:ext cx="168102" cy="168102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18539" y="0"/>
                </a:moveTo>
                <a:lnTo>
                  <a:pt x="88905" y="88903"/>
                </a:lnTo>
                <a:lnTo>
                  <a:pt x="0" y="118539"/>
                </a:lnTo>
                <a:lnTo>
                  <a:pt x="177810" y="177808"/>
                </a:lnTo>
                <a:lnTo>
                  <a:pt x="118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54521" y="5793150"/>
            <a:ext cx="206389" cy="324240"/>
          </a:xfrm>
          <a:custGeom>
            <a:avLst/>
            <a:gdLst/>
            <a:ahLst/>
            <a:cxnLst/>
            <a:rect l="l" t="t" r="r" b="b"/>
            <a:pathLst>
              <a:path w="219075" h="344170">
                <a:moveTo>
                  <a:pt x="218658" y="344088"/>
                </a:moveTo>
                <a:lnTo>
                  <a:pt x="208441" y="328010"/>
                </a:ln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63069" y="6026491"/>
            <a:ext cx="151352" cy="175879"/>
          </a:xfrm>
          <a:custGeom>
            <a:avLst/>
            <a:gdLst/>
            <a:ahLst/>
            <a:cxnLst/>
            <a:rect l="l" t="t" r="r" b="b"/>
            <a:pathLst>
              <a:path w="160654" h="186690">
                <a:moveTo>
                  <a:pt x="141489" y="0"/>
                </a:moveTo>
                <a:lnTo>
                  <a:pt x="93221" y="80327"/>
                </a:lnTo>
                <a:lnTo>
                  <a:pt x="0" y="89909"/>
                </a:lnTo>
                <a:lnTo>
                  <a:pt x="160654" y="186443"/>
                </a:lnTo>
                <a:lnTo>
                  <a:pt x="141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18346" y="6915532"/>
            <a:ext cx="148361" cy="376885"/>
          </a:xfrm>
          <a:custGeom>
            <a:avLst/>
            <a:gdLst/>
            <a:ahLst/>
            <a:cxnLst/>
            <a:rect l="l" t="t" r="r" b="b"/>
            <a:pathLst>
              <a:path w="157479" h="400050">
                <a:moveTo>
                  <a:pt x="0" y="399493"/>
                </a:moveTo>
                <a:lnTo>
                  <a:pt x="6972" y="381764"/>
                </a:lnTo>
                <a:lnTo>
                  <a:pt x="15711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65875" y="7209547"/>
            <a:ext cx="146976" cy="175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95508" y="7896628"/>
            <a:ext cx="397823" cy="280570"/>
          </a:xfrm>
          <a:custGeom>
            <a:avLst/>
            <a:gdLst/>
            <a:ahLst/>
            <a:cxnLst/>
            <a:rect l="l" t="t" r="r" b="b"/>
            <a:pathLst>
              <a:path w="422275" h="297815">
                <a:moveTo>
                  <a:pt x="0" y="297422"/>
                </a:moveTo>
                <a:lnTo>
                  <a:pt x="15571" y="286448"/>
                </a:lnTo>
                <a:lnTo>
                  <a:pt x="42203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13356" y="8079196"/>
            <a:ext cx="174683" cy="155540"/>
          </a:xfrm>
          <a:custGeom>
            <a:avLst/>
            <a:gdLst/>
            <a:ahLst/>
            <a:cxnLst/>
            <a:rect l="l" t="t" r="r" b="b"/>
            <a:pathLst>
              <a:path w="185420" h="165100">
                <a:moveTo>
                  <a:pt x="88747" y="0"/>
                </a:moveTo>
                <a:lnTo>
                  <a:pt x="0" y="165083"/>
                </a:lnTo>
                <a:lnTo>
                  <a:pt x="185315" y="137031"/>
                </a:lnTo>
                <a:lnTo>
                  <a:pt x="102773" y="92657"/>
                </a:lnTo>
                <a:lnTo>
                  <a:pt x="887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13607" y="7949774"/>
            <a:ext cx="443287" cy="294329"/>
          </a:xfrm>
          <a:custGeom>
            <a:avLst/>
            <a:gdLst/>
            <a:ahLst/>
            <a:cxnLst/>
            <a:rect l="l" t="t" r="r" b="b"/>
            <a:pathLst>
              <a:path w="470535" h="312420">
                <a:moveTo>
                  <a:pt x="0" y="0"/>
                </a:moveTo>
                <a:lnTo>
                  <a:pt x="15872" y="10533"/>
                </a:lnTo>
                <a:lnTo>
                  <a:pt x="469915" y="31188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29871" y="7894197"/>
            <a:ext cx="175281" cy="153147"/>
          </a:xfrm>
          <a:custGeom>
            <a:avLst/>
            <a:gdLst/>
            <a:ahLst/>
            <a:cxnLst/>
            <a:rect l="l" t="t" r="r" b="b"/>
            <a:pathLst>
              <a:path w="186054" h="162559">
                <a:moveTo>
                  <a:pt x="0" y="0"/>
                </a:moveTo>
                <a:lnTo>
                  <a:pt x="93324" y="162539"/>
                </a:lnTo>
                <a:lnTo>
                  <a:pt x="104757" y="69526"/>
                </a:lnTo>
                <a:lnTo>
                  <a:pt x="186027" y="228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69689" y="6931766"/>
            <a:ext cx="229720" cy="414573"/>
          </a:xfrm>
          <a:custGeom>
            <a:avLst/>
            <a:gdLst/>
            <a:ahLst/>
            <a:cxnLst/>
            <a:rect l="l" t="t" r="r" b="b"/>
            <a:pathLst>
              <a:path w="243839" h="440054">
                <a:moveTo>
                  <a:pt x="0" y="0"/>
                </a:moveTo>
                <a:lnTo>
                  <a:pt x="9225" y="16667"/>
                </a:lnTo>
                <a:lnTo>
                  <a:pt x="243559" y="4399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621015" y="6843838"/>
            <a:ext cx="145968" cy="176478"/>
          </a:xfrm>
          <a:custGeom>
            <a:avLst/>
            <a:gdLst/>
            <a:ahLst/>
            <a:cxnLst/>
            <a:rect l="l" t="t" r="r" b="b"/>
            <a:pathLst>
              <a:path w="154939" h="187325">
                <a:moveTo>
                  <a:pt x="0" y="0"/>
                </a:moveTo>
                <a:lnTo>
                  <a:pt x="7854" y="187262"/>
                </a:lnTo>
                <a:lnTo>
                  <a:pt x="60891" y="110001"/>
                </a:lnTo>
                <a:lnTo>
                  <a:pt x="154523" y="1060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64137" y="5868838"/>
            <a:ext cx="284159" cy="412778"/>
          </a:xfrm>
          <a:custGeom>
            <a:avLst/>
            <a:gdLst/>
            <a:ahLst/>
            <a:cxnLst/>
            <a:rect l="l" t="t" r="r" b="b"/>
            <a:pathLst>
              <a:path w="301625" h="438150">
                <a:moveTo>
                  <a:pt x="301373" y="0"/>
                </a:moveTo>
                <a:lnTo>
                  <a:pt x="290574" y="15693"/>
                </a:lnTo>
                <a:lnTo>
                  <a:pt x="0" y="43792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50451" y="5786047"/>
            <a:ext cx="154941" cy="175281"/>
          </a:xfrm>
          <a:custGeom>
            <a:avLst/>
            <a:gdLst/>
            <a:ahLst/>
            <a:cxnLst/>
            <a:rect l="l" t="t" r="r" b="b"/>
            <a:pathLst>
              <a:path w="164464" h="186054">
                <a:moveTo>
                  <a:pt x="164085" y="0"/>
                </a:moveTo>
                <a:lnTo>
                  <a:pt x="0" y="90580"/>
                </a:lnTo>
                <a:lnTo>
                  <a:pt x="92809" y="103573"/>
                </a:lnTo>
                <a:lnTo>
                  <a:pt x="138098" y="185616"/>
                </a:lnTo>
                <a:lnTo>
                  <a:pt x="164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58083" y="4902644"/>
            <a:ext cx="467216" cy="338000"/>
          </a:xfrm>
          <a:custGeom>
            <a:avLst/>
            <a:gdLst/>
            <a:ahLst/>
            <a:cxnLst/>
            <a:rect l="l" t="t" r="r" b="b"/>
            <a:pathLst>
              <a:path w="495935" h="358775">
                <a:moveTo>
                  <a:pt x="495777" y="0"/>
                </a:moveTo>
                <a:lnTo>
                  <a:pt x="480341" y="11164"/>
                </a:lnTo>
                <a:lnTo>
                  <a:pt x="0" y="3586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32337" y="4843741"/>
            <a:ext cx="174683" cy="156736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184957" y="0"/>
                </a:moveTo>
                <a:lnTo>
                  <a:pt x="0" y="30335"/>
                </a:lnTo>
                <a:lnTo>
                  <a:pt x="83083" y="73687"/>
                </a:lnTo>
                <a:lnTo>
                  <a:pt x="98249" y="166165"/>
                </a:lnTo>
                <a:lnTo>
                  <a:pt x="18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6531" y="4917446"/>
            <a:ext cx="2133286" cy="0"/>
          </a:xfrm>
          <a:custGeom>
            <a:avLst/>
            <a:gdLst/>
            <a:ahLst/>
            <a:cxnLst/>
            <a:rect l="l" t="t" r="r" b="b"/>
            <a:pathLst>
              <a:path w="2264410">
                <a:moveTo>
                  <a:pt x="0" y="0"/>
                </a:moveTo>
                <a:lnTo>
                  <a:pt x="226409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94263" y="4917446"/>
            <a:ext cx="0" cy="1948433"/>
          </a:xfrm>
          <a:custGeom>
            <a:avLst/>
            <a:gdLst/>
            <a:ahLst/>
            <a:cxnLst/>
            <a:rect l="l" t="t" r="r" b="b"/>
            <a:pathLst>
              <a:path h="2068195">
                <a:moveTo>
                  <a:pt x="0" y="0"/>
                </a:moveTo>
                <a:lnTo>
                  <a:pt x="0" y="206778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6531" y="6855709"/>
            <a:ext cx="2133286" cy="0"/>
          </a:xfrm>
          <a:custGeom>
            <a:avLst/>
            <a:gdLst/>
            <a:ahLst/>
            <a:cxnLst/>
            <a:rect l="l" t="t" r="r" b="b"/>
            <a:pathLst>
              <a:path w="2264410">
                <a:moveTo>
                  <a:pt x="0" y="0"/>
                </a:moveTo>
                <a:lnTo>
                  <a:pt x="226409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7965" y="5515675"/>
            <a:ext cx="1617014" cy="0"/>
          </a:xfrm>
          <a:custGeom>
            <a:avLst/>
            <a:gdLst/>
            <a:ahLst/>
            <a:cxnLst/>
            <a:rect l="l" t="t" r="r" b="b"/>
            <a:pathLst>
              <a:path w="1716405">
                <a:moveTo>
                  <a:pt x="1715880" y="0"/>
                </a:moveTo>
                <a:lnTo>
                  <a:pt x="1696830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27054" y="5436708"/>
            <a:ext cx="157933" cy="157933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0824" y="5515675"/>
            <a:ext cx="1771357" cy="1174195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algn="ctr" defTabSz="861456">
              <a:lnSpc>
                <a:spcPts val="4494"/>
              </a:lnSpc>
              <a:spcBef>
                <a:spcPts val="94"/>
              </a:spcBef>
            </a:pPr>
            <a:r>
              <a:rPr sz="3957" dirty="0">
                <a:solidFill>
                  <a:srgbClr val="E32400"/>
                </a:solidFill>
                <a:latin typeface="Gill Sans MT"/>
                <a:cs typeface="Gill Sans MT"/>
              </a:rPr>
              <a:t>Den</a:t>
            </a:r>
            <a:r>
              <a:rPr sz="3957" spc="-5" dirty="0">
                <a:solidFill>
                  <a:srgbClr val="E32400"/>
                </a:solidFill>
                <a:latin typeface="Gill Sans MT"/>
                <a:cs typeface="Gill Sans MT"/>
              </a:rPr>
              <a:t>o</a:t>
            </a:r>
            <a:r>
              <a:rPr sz="3957" dirty="0">
                <a:solidFill>
                  <a:srgbClr val="E32400"/>
                </a:solidFill>
                <a:latin typeface="Gill Sans MT"/>
                <a:cs typeface="Gill Sans MT"/>
              </a:rPr>
              <a:t>tes</a:t>
            </a:r>
            <a:endParaRPr sz="3957">
              <a:solidFill>
                <a:prstClr val="black"/>
              </a:solidFill>
              <a:latin typeface="Gill Sans MT"/>
              <a:cs typeface="Gill Sans MT"/>
            </a:endParaRPr>
          </a:p>
          <a:p>
            <a:pPr algn="ctr" defTabSz="861456">
              <a:lnSpc>
                <a:spcPts val="4494"/>
              </a:lnSpc>
            </a:pPr>
            <a:r>
              <a:rPr sz="3957" dirty="0">
                <a:solidFill>
                  <a:srgbClr val="E32400"/>
                </a:solidFill>
                <a:latin typeface="Courier New"/>
                <a:cs typeface="Courier New"/>
              </a:rPr>
              <a:t>+1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55856" y="2648959"/>
            <a:ext cx="5746592" cy="1772323"/>
          </a:xfrm>
          <a:prstGeom prst="rect">
            <a:avLst/>
          </a:prstGeom>
        </p:spPr>
        <p:txBody>
          <a:bodyPr vert="horz" wrap="square" lIns="0" tIns="282364" rIns="0" bIns="0" rtlCol="0">
            <a:spAutoFit/>
          </a:bodyPr>
          <a:lstStyle/>
          <a:p>
            <a:pPr marL="11965" defTabSz="861456">
              <a:spcBef>
                <a:spcPts val="2223"/>
              </a:spcBef>
            </a:pP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leading </a:t>
            </a: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</a:t>
            </a:r>
            <a:r>
              <a:rPr sz="3957" spc="-130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bit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means </a:t>
            </a:r>
            <a:r>
              <a:rPr sz="3957" spc="-14" dirty="0">
                <a:solidFill>
                  <a:prstClr val="black"/>
                </a:solidFill>
                <a:latin typeface="Gill Sans MT"/>
                <a:cs typeface="Gill Sans MT"/>
              </a:rPr>
              <a:t>negative</a:t>
            </a:r>
            <a:endParaRPr sz="3957">
              <a:solidFill>
                <a:prstClr val="black"/>
              </a:solidFill>
              <a:latin typeface="Gill Sans MT"/>
              <a:cs typeface="Gill Sans MT"/>
            </a:endParaRPr>
          </a:p>
          <a:p>
            <a:pPr marL="4311469" defTabSz="861456">
              <a:spcBef>
                <a:spcPts val="2129"/>
              </a:spcBef>
            </a:pP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0</a:t>
            </a:r>
            <a:endParaRPr sz="3957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33939" y="5132808"/>
            <a:ext cx="1651113" cy="1691644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R="141183" algn="r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001</a:t>
            </a:r>
            <a:r>
              <a:rPr sz="3957" spc="16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5935" baseline="-2645" dirty="0">
                <a:solidFill>
                  <a:prstClr val="black"/>
                </a:solidFill>
                <a:latin typeface="Gill Sans MT"/>
                <a:cs typeface="Gill Sans MT"/>
              </a:rPr>
              <a:t>1</a:t>
            </a:r>
            <a:endParaRPr sz="5935" baseline="-2645">
              <a:solidFill>
                <a:prstClr val="black"/>
              </a:solidFill>
              <a:latin typeface="Gill Sans MT"/>
              <a:cs typeface="Gill Sans MT"/>
            </a:endParaRPr>
          </a:p>
          <a:p>
            <a:pPr marR="4786" algn="r" defTabSz="861456">
              <a:spcBef>
                <a:spcPts val="3637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010</a:t>
            </a:r>
            <a:r>
              <a:rPr sz="3957" spc="-111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5935" baseline="-3968" dirty="0">
                <a:solidFill>
                  <a:prstClr val="black"/>
                </a:solidFill>
                <a:latin typeface="Gill Sans MT"/>
                <a:cs typeface="Gill Sans MT"/>
              </a:rPr>
              <a:t>2</a:t>
            </a:r>
            <a:endParaRPr sz="5935" baseline="-3968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33939" y="7274470"/>
            <a:ext cx="1519503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011</a:t>
            </a:r>
            <a:r>
              <a:rPr sz="3957" spc="2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5935" baseline="-1322" dirty="0">
                <a:solidFill>
                  <a:prstClr val="black"/>
                </a:solidFill>
                <a:latin typeface="Gill Sans MT"/>
                <a:cs typeface="Gill Sans MT"/>
              </a:rPr>
              <a:t>3</a:t>
            </a:r>
            <a:endParaRPr sz="5935" baseline="-1322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22118" y="8040203"/>
            <a:ext cx="929050" cy="1089300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algn="ctr" defTabSz="861456">
              <a:lnSpc>
                <a:spcPts val="4211"/>
              </a:lnSpc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100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6152" algn="ctr" defTabSz="861456">
              <a:lnSpc>
                <a:spcPts val="4211"/>
              </a:lnSpc>
            </a:pP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-4</a:t>
            </a:r>
            <a:endParaRPr sz="3957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82992" y="7274470"/>
            <a:ext cx="1596673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  <a:tabLst>
                <a:tab pos="678995" algn="l"/>
              </a:tabLst>
            </a:pPr>
            <a:r>
              <a:rPr sz="5935" spc="-7" baseline="-1322" dirty="0">
                <a:solidFill>
                  <a:prstClr val="black"/>
                </a:solidFill>
                <a:latin typeface="Gill Sans MT"/>
                <a:cs typeface="Gill Sans MT"/>
              </a:rPr>
              <a:t>-</a:t>
            </a:r>
            <a:r>
              <a:rPr sz="5935" baseline="-1322" dirty="0">
                <a:solidFill>
                  <a:prstClr val="black"/>
                </a:solidFill>
                <a:latin typeface="Gill Sans MT"/>
                <a:cs typeface="Gill Sans MT"/>
              </a:rPr>
              <a:t>3	</a:t>
            </a: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101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07806" y="6197657"/>
            <a:ext cx="15368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5935" spc="-7" baseline="-3968" dirty="0">
                <a:solidFill>
                  <a:prstClr val="black"/>
                </a:solidFill>
                <a:latin typeface="Gill Sans MT"/>
                <a:cs typeface="Gill Sans MT"/>
              </a:rPr>
              <a:t>-2</a:t>
            </a:r>
            <a:r>
              <a:rPr sz="5935" spc="509" baseline="-3968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110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23169" y="5132809"/>
            <a:ext cx="1656496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  <a:tabLst>
                <a:tab pos="738818" algn="l"/>
              </a:tabLst>
            </a:pPr>
            <a:r>
              <a:rPr sz="5935" spc="-7" baseline="-3968" dirty="0">
                <a:solidFill>
                  <a:prstClr val="black"/>
                </a:solidFill>
                <a:latin typeface="Gill Sans MT"/>
                <a:cs typeface="Gill Sans MT"/>
              </a:rPr>
              <a:t>-</a:t>
            </a:r>
            <a:r>
              <a:rPr sz="5935" baseline="-3968" dirty="0">
                <a:solidFill>
                  <a:prstClr val="black"/>
                </a:solidFill>
                <a:latin typeface="Gill Sans MT"/>
                <a:cs typeface="Gill Sans MT"/>
              </a:rPr>
              <a:t>1	</a:t>
            </a: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111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8774" y="681982"/>
            <a:ext cx="5727448" cy="1229979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>
              <a:spcBef>
                <a:spcPts val="94"/>
              </a:spcBef>
            </a:pPr>
            <a:r>
              <a:rPr spc="-5" dirty="0"/>
              <a:t>Negation </a:t>
            </a:r>
            <a:r>
              <a:rPr dirty="0"/>
              <a:t>of</a:t>
            </a:r>
            <a:r>
              <a:rPr spc="-71" dirty="0"/>
              <a:t> </a:t>
            </a:r>
            <a:r>
              <a:rPr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1033" y="3475713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000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9479" y="4319217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001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8594" y="5384065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010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9479" y="6460878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011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7658" y="7226612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100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6013" y="6460878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101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1005" y="5384065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110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6013" y="4319217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111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49104" y="4028400"/>
            <a:ext cx="328428" cy="328428"/>
          </a:xfrm>
          <a:custGeom>
            <a:avLst/>
            <a:gdLst/>
            <a:ahLst/>
            <a:cxnLst/>
            <a:rect l="l" t="t" r="r" b="b"/>
            <a:pathLst>
              <a:path w="348615" h="348614">
                <a:moveTo>
                  <a:pt x="348424" y="348423"/>
                </a:moveTo>
                <a:lnTo>
                  <a:pt x="334953" y="334953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80904" y="4260201"/>
            <a:ext cx="168102" cy="168102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18539" y="0"/>
                </a:moveTo>
                <a:lnTo>
                  <a:pt x="88905" y="88905"/>
                </a:lnTo>
                <a:lnTo>
                  <a:pt x="0" y="118539"/>
                </a:lnTo>
                <a:lnTo>
                  <a:pt x="177810" y="177808"/>
                </a:lnTo>
                <a:lnTo>
                  <a:pt x="118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10061" y="4979558"/>
            <a:ext cx="206389" cy="324240"/>
          </a:xfrm>
          <a:custGeom>
            <a:avLst/>
            <a:gdLst/>
            <a:ahLst/>
            <a:cxnLst/>
            <a:rect l="l" t="t" r="r" b="b"/>
            <a:pathLst>
              <a:path w="219075" h="344170">
                <a:moveTo>
                  <a:pt x="218657" y="344088"/>
                </a:moveTo>
                <a:lnTo>
                  <a:pt x="208440" y="32801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18606" y="5212899"/>
            <a:ext cx="151352" cy="175879"/>
          </a:xfrm>
          <a:custGeom>
            <a:avLst/>
            <a:gdLst/>
            <a:ahLst/>
            <a:cxnLst/>
            <a:rect l="l" t="t" r="r" b="b"/>
            <a:pathLst>
              <a:path w="160654" h="186689">
                <a:moveTo>
                  <a:pt x="141489" y="0"/>
                </a:moveTo>
                <a:lnTo>
                  <a:pt x="93223" y="80327"/>
                </a:lnTo>
                <a:lnTo>
                  <a:pt x="0" y="89910"/>
                </a:lnTo>
                <a:lnTo>
                  <a:pt x="160656" y="186443"/>
                </a:lnTo>
                <a:lnTo>
                  <a:pt x="141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73885" y="6101940"/>
            <a:ext cx="148361" cy="376885"/>
          </a:xfrm>
          <a:custGeom>
            <a:avLst/>
            <a:gdLst/>
            <a:ahLst/>
            <a:cxnLst/>
            <a:rect l="l" t="t" r="r" b="b"/>
            <a:pathLst>
              <a:path w="157479" h="400050">
                <a:moveTo>
                  <a:pt x="0" y="399492"/>
                </a:moveTo>
                <a:lnTo>
                  <a:pt x="6972" y="381764"/>
                </a:lnTo>
                <a:lnTo>
                  <a:pt x="15711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21414" y="6395955"/>
            <a:ext cx="146976" cy="175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51048" y="7083036"/>
            <a:ext cx="397823" cy="280570"/>
          </a:xfrm>
          <a:custGeom>
            <a:avLst/>
            <a:gdLst/>
            <a:ahLst/>
            <a:cxnLst/>
            <a:rect l="l" t="t" r="r" b="b"/>
            <a:pathLst>
              <a:path w="422275" h="297815">
                <a:moveTo>
                  <a:pt x="0" y="297422"/>
                </a:moveTo>
                <a:lnTo>
                  <a:pt x="15571" y="286448"/>
                </a:lnTo>
                <a:lnTo>
                  <a:pt x="42203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68896" y="7265604"/>
            <a:ext cx="174683" cy="155540"/>
          </a:xfrm>
          <a:custGeom>
            <a:avLst/>
            <a:gdLst/>
            <a:ahLst/>
            <a:cxnLst/>
            <a:rect l="l" t="t" r="r" b="b"/>
            <a:pathLst>
              <a:path w="185420" h="165100">
                <a:moveTo>
                  <a:pt x="88748" y="0"/>
                </a:moveTo>
                <a:lnTo>
                  <a:pt x="0" y="165083"/>
                </a:lnTo>
                <a:lnTo>
                  <a:pt x="185315" y="137033"/>
                </a:lnTo>
                <a:lnTo>
                  <a:pt x="102773" y="92657"/>
                </a:lnTo>
                <a:lnTo>
                  <a:pt x="88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69147" y="7136182"/>
            <a:ext cx="443287" cy="294329"/>
          </a:xfrm>
          <a:custGeom>
            <a:avLst/>
            <a:gdLst/>
            <a:ahLst/>
            <a:cxnLst/>
            <a:rect l="l" t="t" r="r" b="b"/>
            <a:pathLst>
              <a:path w="470535" h="312420">
                <a:moveTo>
                  <a:pt x="0" y="0"/>
                </a:moveTo>
                <a:lnTo>
                  <a:pt x="15872" y="10534"/>
                </a:lnTo>
                <a:lnTo>
                  <a:pt x="469915" y="31188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85411" y="7080605"/>
            <a:ext cx="175281" cy="153147"/>
          </a:xfrm>
          <a:custGeom>
            <a:avLst/>
            <a:gdLst/>
            <a:ahLst/>
            <a:cxnLst/>
            <a:rect l="l" t="t" r="r" b="b"/>
            <a:pathLst>
              <a:path w="186054" h="162559">
                <a:moveTo>
                  <a:pt x="0" y="0"/>
                </a:moveTo>
                <a:lnTo>
                  <a:pt x="93324" y="162540"/>
                </a:lnTo>
                <a:lnTo>
                  <a:pt x="104757" y="69527"/>
                </a:lnTo>
                <a:lnTo>
                  <a:pt x="186027" y="228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25229" y="6118174"/>
            <a:ext cx="229720" cy="414573"/>
          </a:xfrm>
          <a:custGeom>
            <a:avLst/>
            <a:gdLst/>
            <a:ahLst/>
            <a:cxnLst/>
            <a:rect l="l" t="t" r="r" b="b"/>
            <a:pathLst>
              <a:path w="243839" h="440054">
                <a:moveTo>
                  <a:pt x="0" y="0"/>
                </a:moveTo>
                <a:lnTo>
                  <a:pt x="9226" y="16667"/>
                </a:lnTo>
                <a:lnTo>
                  <a:pt x="243559" y="4399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6554" y="6030246"/>
            <a:ext cx="145968" cy="176478"/>
          </a:xfrm>
          <a:custGeom>
            <a:avLst/>
            <a:gdLst/>
            <a:ahLst/>
            <a:cxnLst/>
            <a:rect l="l" t="t" r="r" b="b"/>
            <a:pathLst>
              <a:path w="154939" h="187325">
                <a:moveTo>
                  <a:pt x="0" y="0"/>
                </a:moveTo>
                <a:lnTo>
                  <a:pt x="7856" y="187262"/>
                </a:lnTo>
                <a:lnTo>
                  <a:pt x="60892" y="110001"/>
                </a:lnTo>
                <a:lnTo>
                  <a:pt x="154523" y="1060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19677" y="5055246"/>
            <a:ext cx="284159" cy="412778"/>
          </a:xfrm>
          <a:custGeom>
            <a:avLst/>
            <a:gdLst/>
            <a:ahLst/>
            <a:cxnLst/>
            <a:rect l="l" t="t" r="r" b="b"/>
            <a:pathLst>
              <a:path w="301625" h="438150">
                <a:moveTo>
                  <a:pt x="301373" y="0"/>
                </a:moveTo>
                <a:lnTo>
                  <a:pt x="290574" y="15693"/>
                </a:lnTo>
                <a:lnTo>
                  <a:pt x="0" y="43792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05990" y="4972455"/>
            <a:ext cx="154941" cy="175281"/>
          </a:xfrm>
          <a:custGeom>
            <a:avLst/>
            <a:gdLst/>
            <a:ahLst/>
            <a:cxnLst/>
            <a:rect l="l" t="t" r="r" b="b"/>
            <a:pathLst>
              <a:path w="164464" h="186054">
                <a:moveTo>
                  <a:pt x="164085" y="0"/>
                </a:moveTo>
                <a:lnTo>
                  <a:pt x="0" y="90580"/>
                </a:lnTo>
                <a:lnTo>
                  <a:pt x="92809" y="103573"/>
                </a:lnTo>
                <a:lnTo>
                  <a:pt x="138098" y="185616"/>
                </a:lnTo>
                <a:lnTo>
                  <a:pt x="164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13623" y="4089052"/>
            <a:ext cx="467216" cy="338000"/>
          </a:xfrm>
          <a:custGeom>
            <a:avLst/>
            <a:gdLst/>
            <a:ahLst/>
            <a:cxnLst/>
            <a:rect l="l" t="t" r="r" b="b"/>
            <a:pathLst>
              <a:path w="495935" h="358775">
                <a:moveTo>
                  <a:pt x="495777" y="0"/>
                </a:moveTo>
                <a:lnTo>
                  <a:pt x="480341" y="11164"/>
                </a:lnTo>
                <a:lnTo>
                  <a:pt x="0" y="3586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87877" y="4030149"/>
            <a:ext cx="174683" cy="156736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184957" y="0"/>
                </a:moveTo>
                <a:lnTo>
                  <a:pt x="0" y="30335"/>
                </a:lnTo>
                <a:lnTo>
                  <a:pt x="83083" y="73687"/>
                </a:lnTo>
                <a:lnTo>
                  <a:pt x="98249" y="166165"/>
                </a:lnTo>
                <a:lnTo>
                  <a:pt x="18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8774" y="681982"/>
            <a:ext cx="5727448" cy="1229979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>
              <a:spcBef>
                <a:spcPts val="94"/>
              </a:spcBef>
            </a:pPr>
            <a:r>
              <a:rPr spc="-5" dirty="0"/>
              <a:t>Negation </a:t>
            </a:r>
            <a:r>
              <a:rPr dirty="0"/>
              <a:t>of</a:t>
            </a:r>
            <a:r>
              <a:rPr spc="-71" dirty="0"/>
              <a:t> </a:t>
            </a:r>
            <a:r>
              <a:rPr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1033" y="3475713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000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9479" y="4319217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srgbClr val="E32400"/>
                </a:solidFill>
                <a:latin typeface="Courier New"/>
                <a:cs typeface="Courier New"/>
              </a:rPr>
              <a:t>001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8594" y="5384065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010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9479" y="6460878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011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7658" y="7226612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100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6013" y="6460878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101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1005" y="5384065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110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6013" y="4319217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111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49104" y="4028400"/>
            <a:ext cx="328428" cy="328428"/>
          </a:xfrm>
          <a:custGeom>
            <a:avLst/>
            <a:gdLst/>
            <a:ahLst/>
            <a:cxnLst/>
            <a:rect l="l" t="t" r="r" b="b"/>
            <a:pathLst>
              <a:path w="348615" h="348614">
                <a:moveTo>
                  <a:pt x="348424" y="348423"/>
                </a:moveTo>
                <a:lnTo>
                  <a:pt x="334953" y="334953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80904" y="4260201"/>
            <a:ext cx="168102" cy="168102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18539" y="0"/>
                </a:moveTo>
                <a:lnTo>
                  <a:pt x="88905" y="88905"/>
                </a:lnTo>
                <a:lnTo>
                  <a:pt x="0" y="118539"/>
                </a:lnTo>
                <a:lnTo>
                  <a:pt x="177810" y="177808"/>
                </a:lnTo>
                <a:lnTo>
                  <a:pt x="118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10061" y="4979558"/>
            <a:ext cx="206389" cy="324240"/>
          </a:xfrm>
          <a:custGeom>
            <a:avLst/>
            <a:gdLst/>
            <a:ahLst/>
            <a:cxnLst/>
            <a:rect l="l" t="t" r="r" b="b"/>
            <a:pathLst>
              <a:path w="219075" h="344170">
                <a:moveTo>
                  <a:pt x="218657" y="344088"/>
                </a:moveTo>
                <a:lnTo>
                  <a:pt x="208440" y="32801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18606" y="5212899"/>
            <a:ext cx="151352" cy="175879"/>
          </a:xfrm>
          <a:custGeom>
            <a:avLst/>
            <a:gdLst/>
            <a:ahLst/>
            <a:cxnLst/>
            <a:rect l="l" t="t" r="r" b="b"/>
            <a:pathLst>
              <a:path w="160654" h="186689">
                <a:moveTo>
                  <a:pt x="141489" y="0"/>
                </a:moveTo>
                <a:lnTo>
                  <a:pt x="93223" y="80327"/>
                </a:lnTo>
                <a:lnTo>
                  <a:pt x="0" y="89910"/>
                </a:lnTo>
                <a:lnTo>
                  <a:pt x="160656" y="186443"/>
                </a:lnTo>
                <a:lnTo>
                  <a:pt x="141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73885" y="6101940"/>
            <a:ext cx="148361" cy="376885"/>
          </a:xfrm>
          <a:custGeom>
            <a:avLst/>
            <a:gdLst/>
            <a:ahLst/>
            <a:cxnLst/>
            <a:rect l="l" t="t" r="r" b="b"/>
            <a:pathLst>
              <a:path w="157479" h="400050">
                <a:moveTo>
                  <a:pt x="0" y="399492"/>
                </a:moveTo>
                <a:lnTo>
                  <a:pt x="6972" y="381764"/>
                </a:lnTo>
                <a:lnTo>
                  <a:pt x="15711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21414" y="6395955"/>
            <a:ext cx="146976" cy="175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51048" y="7083036"/>
            <a:ext cx="397823" cy="280570"/>
          </a:xfrm>
          <a:custGeom>
            <a:avLst/>
            <a:gdLst/>
            <a:ahLst/>
            <a:cxnLst/>
            <a:rect l="l" t="t" r="r" b="b"/>
            <a:pathLst>
              <a:path w="422275" h="297815">
                <a:moveTo>
                  <a:pt x="0" y="297422"/>
                </a:moveTo>
                <a:lnTo>
                  <a:pt x="15571" y="286448"/>
                </a:lnTo>
                <a:lnTo>
                  <a:pt x="42203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68896" y="7265604"/>
            <a:ext cx="174683" cy="155540"/>
          </a:xfrm>
          <a:custGeom>
            <a:avLst/>
            <a:gdLst/>
            <a:ahLst/>
            <a:cxnLst/>
            <a:rect l="l" t="t" r="r" b="b"/>
            <a:pathLst>
              <a:path w="185420" h="165100">
                <a:moveTo>
                  <a:pt x="88748" y="0"/>
                </a:moveTo>
                <a:lnTo>
                  <a:pt x="0" y="165083"/>
                </a:lnTo>
                <a:lnTo>
                  <a:pt x="185315" y="137033"/>
                </a:lnTo>
                <a:lnTo>
                  <a:pt x="102773" y="92657"/>
                </a:lnTo>
                <a:lnTo>
                  <a:pt x="88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69147" y="7136182"/>
            <a:ext cx="443287" cy="294329"/>
          </a:xfrm>
          <a:custGeom>
            <a:avLst/>
            <a:gdLst/>
            <a:ahLst/>
            <a:cxnLst/>
            <a:rect l="l" t="t" r="r" b="b"/>
            <a:pathLst>
              <a:path w="470535" h="312420">
                <a:moveTo>
                  <a:pt x="0" y="0"/>
                </a:moveTo>
                <a:lnTo>
                  <a:pt x="15872" y="10534"/>
                </a:lnTo>
                <a:lnTo>
                  <a:pt x="469915" y="31188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85411" y="7080605"/>
            <a:ext cx="175281" cy="153147"/>
          </a:xfrm>
          <a:custGeom>
            <a:avLst/>
            <a:gdLst/>
            <a:ahLst/>
            <a:cxnLst/>
            <a:rect l="l" t="t" r="r" b="b"/>
            <a:pathLst>
              <a:path w="186054" h="162559">
                <a:moveTo>
                  <a:pt x="0" y="0"/>
                </a:moveTo>
                <a:lnTo>
                  <a:pt x="93324" y="162540"/>
                </a:lnTo>
                <a:lnTo>
                  <a:pt x="104757" y="69527"/>
                </a:lnTo>
                <a:lnTo>
                  <a:pt x="186027" y="228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25229" y="6118174"/>
            <a:ext cx="229720" cy="414573"/>
          </a:xfrm>
          <a:custGeom>
            <a:avLst/>
            <a:gdLst/>
            <a:ahLst/>
            <a:cxnLst/>
            <a:rect l="l" t="t" r="r" b="b"/>
            <a:pathLst>
              <a:path w="243839" h="440054">
                <a:moveTo>
                  <a:pt x="0" y="0"/>
                </a:moveTo>
                <a:lnTo>
                  <a:pt x="9226" y="16667"/>
                </a:lnTo>
                <a:lnTo>
                  <a:pt x="243559" y="4399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6554" y="6030246"/>
            <a:ext cx="145968" cy="176478"/>
          </a:xfrm>
          <a:custGeom>
            <a:avLst/>
            <a:gdLst/>
            <a:ahLst/>
            <a:cxnLst/>
            <a:rect l="l" t="t" r="r" b="b"/>
            <a:pathLst>
              <a:path w="154939" h="187325">
                <a:moveTo>
                  <a:pt x="0" y="0"/>
                </a:moveTo>
                <a:lnTo>
                  <a:pt x="7856" y="187262"/>
                </a:lnTo>
                <a:lnTo>
                  <a:pt x="60892" y="110001"/>
                </a:lnTo>
                <a:lnTo>
                  <a:pt x="154523" y="1060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19677" y="5055246"/>
            <a:ext cx="284159" cy="412778"/>
          </a:xfrm>
          <a:custGeom>
            <a:avLst/>
            <a:gdLst/>
            <a:ahLst/>
            <a:cxnLst/>
            <a:rect l="l" t="t" r="r" b="b"/>
            <a:pathLst>
              <a:path w="301625" h="438150">
                <a:moveTo>
                  <a:pt x="301373" y="0"/>
                </a:moveTo>
                <a:lnTo>
                  <a:pt x="290574" y="15693"/>
                </a:lnTo>
                <a:lnTo>
                  <a:pt x="0" y="43792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05990" y="4972455"/>
            <a:ext cx="154941" cy="175281"/>
          </a:xfrm>
          <a:custGeom>
            <a:avLst/>
            <a:gdLst/>
            <a:ahLst/>
            <a:cxnLst/>
            <a:rect l="l" t="t" r="r" b="b"/>
            <a:pathLst>
              <a:path w="164464" h="186054">
                <a:moveTo>
                  <a:pt x="164085" y="0"/>
                </a:moveTo>
                <a:lnTo>
                  <a:pt x="0" y="90580"/>
                </a:lnTo>
                <a:lnTo>
                  <a:pt x="92809" y="103573"/>
                </a:lnTo>
                <a:lnTo>
                  <a:pt x="138098" y="185616"/>
                </a:lnTo>
                <a:lnTo>
                  <a:pt x="164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13623" y="4089052"/>
            <a:ext cx="467216" cy="338000"/>
          </a:xfrm>
          <a:custGeom>
            <a:avLst/>
            <a:gdLst/>
            <a:ahLst/>
            <a:cxnLst/>
            <a:rect l="l" t="t" r="r" b="b"/>
            <a:pathLst>
              <a:path w="495935" h="358775">
                <a:moveTo>
                  <a:pt x="495777" y="0"/>
                </a:moveTo>
                <a:lnTo>
                  <a:pt x="480341" y="11164"/>
                </a:lnTo>
                <a:lnTo>
                  <a:pt x="0" y="3586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87877" y="4030149"/>
            <a:ext cx="174683" cy="156736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184957" y="0"/>
                </a:moveTo>
                <a:lnTo>
                  <a:pt x="0" y="30335"/>
                </a:lnTo>
                <a:lnTo>
                  <a:pt x="83083" y="73687"/>
                </a:lnTo>
                <a:lnTo>
                  <a:pt x="98249" y="166165"/>
                </a:lnTo>
                <a:lnTo>
                  <a:pt x="18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8774" y="681982"/>
            <a:ext cx="5727448" cy="1229979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>
              <a:spcBef>
                <a:spcPts val="94"/>
              </a:spcBef>
            </a:pPr>
            <a:r>
              <a:rPr spc="-5" dirty="0"/>
              <a:t>Negation </a:t>
            </a:r>
            <a:r>
              <a:rPr dirty="0"/>
              <a:t>of</a:t>
            </a:r>
            <a:r>
              <a:rPr spc="-71" dirty="0"/>
              <a:t> </a:t>
            </a:r>
            <a:r>
              <a:rPr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1033" y="3475713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000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9479" y="4319217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srgbClr val="E32400"/>
                </a:solidFill>
                <a:latin typeface="Courier New"/>
                <a:cs typeface="Courier New"/>
              </a:rPr>
              <a:t>001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8594" y="5384065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010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9479" y="6460878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011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7658" y="7226612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100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6013" y="6460878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101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1005" y="5384065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srgbClr val="E32400"/>
                </a:solidFill>
                <a:latin typeface="Courier New"/>
                <a:cs typeface="Courier New"/>
              </a:rPr>
              <a:t>110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6013" y="4319217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111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49104" y="4028400"/>
            <a:ext cx="328428" cy="328428"/>
          </a:xfrm>
          <a:custGeom>
            <a:avLst/>
            <a:gdLst/>
            <a:ahLst/>
            <a:cxnLst/>
            <a:rect l="l" t="t" r="r" b="b"/>
            <a:pathLst>
              <a:path w="348615" h="348614">
                <a:moveTo>
                  <a:pt x="348424" y="348423"/>
                </a:moveTo>
                <a:lnTo>
                  <a:pt x="334953" y="334953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80904" y="4260201"/>
            <a:ext cx="168102" cy="168102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18539" y="0"/>
                </a:moveTo>
                <a:lnTo>
                  <a:pt x="88905" y="88905"/>
                </a:lnTo>
                <a:lnTo>
                  <a:pt x="0" y="118539"/>
                </a:lnTo>
                <a:lnTo>
                  <a:pt x="177810" y="177808"/>
                </a:lnTo>
                <a:lnTo>
                  <a:pt x="118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10061" y="4979558"/>
            <a:ext cx="206389" cy="324240"/>
          </a:xfrm>
          <a:custGeom>
            <a:avLst/>
            <a:gdLst/>
            <a:ahLst/>
            <a:cxnLst/>
            <a:rect l="l" t="t" r="r" b="b"/>
            <a:pathLst>
              <a:path w="219075" h="344170">
                <a:moveTo>
                  <a:pt x="218657" y="344088"/>
                </a:moveTo>
                <a:lnTo>
                  <a:pt x="208440" y="32801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18606" y="5212899"/>
            <a:ext cx="151352" cy="175879"/>
          </a:xfrm>
          <a:custGeom>
            <a:avLst/>
            <a:gdLst/>
            <a:ahLst/>
            <a:cxnLst/>
            <a:rect l="l" t="t" r="r" b="b"/>
            <a:pathLst>
              <a:path w="160654" h="186689">
                <a:moveTo>
                  <a:pt x="141489" y="0"/>
                </a:moveTo>
                <a:lnTo>
                  <a:pt x="93223" y="80327"/>
                </a:lnTo>
                <a:lnTo>
                  <a:pt x="0" y="89910"/>
                </a:lnTo>
                <a:lnTo>
                  <a:pt x="160656" y="186443"/>
                </a:lnTo>
                <a:lnTo>
                  <a:pt x="141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73885" y="6101940"/>
            <a:ext cx="148361" cy="376885"/>
          </a:xfrm>
          <a:custGeom>
            <a:avLst/>
            <a:gdLst/>
            <a:ahLst/>
            <a:cxnLst/>
            <a:rect l="l" t="t" r="r" b="b"/>
            <a:pathLst>
              <a:path w="157479" h="400050">
                <a:moveTo>
                  <a:pt x="0" y="399492"/>
                </a:moveTo>
                <a:lnTo>
                  <a:pt x="6972" y="381764"/>
                </a:lnTo>
                <a:lnTo>
                  <a:pt x="15711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21414" y="6395955"/>
            <a:ext cx="146976" cy="175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51048" y="7083036"/>
            <a:ext cx="397823" cy="280570"/>
          </a:xfrm>
          <a:custGeom>
            <a:avLst/>
            <a:gdLst/>
            <a:ahLst/>
            <a:cxnLst/>
            <a:rect l="l" t="t" r="r" b="b"/>
            <a:pathLst>
              <a:path w="422275" h="297815">
                <a:moveTo>
                  <a:pt x="0" y="297422"/>
                </a:moveTo>
                <a:lnTo>
                  <a:pt x="15571" y="286448"/>
                </a:lnTo>
                <a:lnTo>
                  <a:pt x="42203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68896" y="7265604"/>
            <a:ext cx="174683" cy="155540"/>
          </a:xfrm>
          <a:custGeom>
            <a:avLst/>
            <a:gdLst/>
            <a:ahLst/>
            <a:cxnLst/>
            <a:rect l="l" t="t" r="r" b="b"/>
            <a:pathLst>
              <a:path w="185420" h="165100">
                <a:moveTo>
                  <a:pt x="88748" y="0"/>
                </a:moveTo>
                <a:lnTo>
                  <a:pt x="0" y="165083"/>
                </a:lnTo>
                <a:lnTo>
                  <a:pt x="185315" y="137033"/>
                </a:lnTo>
                <a:lnTo>
                  <a:pt x="102773" y="92657"/>
                </a:lnTo>
                <a:lnTo>
                  <a:pt x="88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69147" y="7136182"/>
            <a:ext cx="443287" cy="294329"/>
          </a:xfrm>
          <a:custGeom>
            <a:avLst/>
            <a:gdLst/>
            <a:ahLst/>
            <a:cxnLst/>
            <a:rect l="l" t="t" r="r" b="b"/>
            <a:pathLst>
              <a:path w="470535" h="312420">
                <a:moveTo>
                  <a:pt x="0" y="0"/>
                </a:moveTo>
                <a:lnTo>
                  <a:pt x="15872" y="10534"/>
                </a:lnTo>
                <a:lnTo>
                  <a:pt x="469915" y="31188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85411" y="7080605"/>
            <a:ext cx="175281" cy="153147"/>
          </a:xfrm>
          <a:custGeom>
            <a:avLst/>
            <a:gdLst/>
            <a:ahLst/>
            <a:cxnLst/>
            <a:rect l="l" t="t" r="r" b="b"/>
            <a:pathLst>
              <a:path w="186054" h="162559">
                <a:moveTo>
                  <a:pt x="0" y="0"/>
                </a:moveTo>
                <a:lnTo>
                  <a:pt x="93324" y="162540"/>
                </a:lnTo>
                <a:lnTo>
                  <a:pt x="104757" y="69527"/>
                </a:lnTo>
                <a:lnTo>
                  <a:pt x="186027" y="228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25229" y="6118174"/>
            <a:ext cx="229720" cy="414573"/>
          </a:xfrm>
          <a:custGeom>
            <a:avLst/>
            <a:gdLst/>
            <a:ahLst/>
            <a:cxnLst/>
            <a:rect l="l" t="t" r="r" b="b"/>
            <a:pathLst>
              <a:path w="243839" h="440054">
                <a:moveTo>
                  <a:pt x="0" y="0"/>
                </a:moveTo>
                <a:lnTo>
                  <a:pt x="9226" y="16667"/>
                </a:lnTo>
                <a:lnTo>
                  <a:pt x="243559" y="4399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6554" y="6030246"/>
            <a:ext cx="145968" cy="176478"/>
          </a:xfrm>
          <a:custGeom>
            <a:avLst/>
            <a:gdLst/>
            <a:ahLst/>
            <a:cxnLst/>
            <a:rect l="l" t="t" r="r" b="b"/>
            <a:pathLst>
              <a:path w="154939" h="187325">
                <a:moveTo>
                  <a:pt x="0" y="0"/>
                </a:moveTo>
                <a:lnTo>
                  <a:pt x="7856" y="187262"/>
                </a:lnTo>
                <a:lnTo>
                  <a:pt x="60892" y="110001"/>
                </a:lnTo>
                <a:lnTo>
                  <a:pt x="154523" y="1060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19677" y="5055246"/>
            <a:ext cx="284159" cy="412778"/>
          </a:xfrm>
          <a:custGeom>
            <a:avLst/>
            <a:gdLst/>
            <a:ahLst/>
            <a:cxnLst/>
            <a:rect l="l" t="t" r="r" b="b"/>
            <a:pathLst>
              <a:path w="301625" h="438150">
                <a:moveTo>
                  <a:pt x="301373" y="0"/>
                </a:moveTo>
                <a:lnTo>
                  <a:pt x="290574" y="15693"/>
                </a:lnTo>
                <a:lnTo>
                  <a:pt x="0" y="43792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05990" y="4972455"/>
            <a:ext cx="154941" cy="175281"/>
          </a:xfrm>
          <a:custGeom>
            <a:avLst/>
            <a:gdLst/>
            <a:ahLst/>
            <a:cxnLst/>
            <a:rect l="l" t="t" r="r" b="b"/>
            <a:pathLst>
              <a:path w="164464" h="186054">
                <a:moveTo>
                  <a:pt x="164085" y="0"/>
                </a:moveTo>
                <a:lnTo>
                  <a:pt x="0" y="90580"/>
                </a:lnTo>
                <a:lnTo>
                  <a:pt x="92809" y="103573"/>
                </a:lnTo>
                <a:lnTo>
                  <a:pt x="138098" y="185616"/>
                </a:lnTo>
                <a:lnTo>
                  <a:pt x="164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13623" y="4089052"/>
            <a:ext cx="467216" cy="338000"/>
          </a:xfrm>
          <a:custGeom>
            <a:avLst/>
            <a:gdLst/>
            <a:ahLst/>
            <a:cxnLst/>
            <a:rect l="l" t="t" r="r" b="b"/>
            <a:pathLst>
              <a:path w="495935" h="358775">
                <a:moveTo>
                  <a:pt x="495777" y="0"/>
                </a:moveTo>
                <a:lnTo>
                  <a:pt x="480341" y="11164"/>
                </a:lnTo>
                <a:lnTo>
                  <a:pt x="0" y="3586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87877" y="4030149"/>
            <a:ext cx="174683" cy="156736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184957" y="0"/>
                </a:moveTo>
                <a:lnTo>
                  <a:pt x="0" y="30335"/>
                </a:lnTo>
                <a:lnTo>
                  <a:pt x="83083" y="73687"/>
                </a:lnTo>
                <a:lnTo>
                  <a:pt x="98249" y="166165"/>
                </a:lnTo>
                <a:lnTo>
                  <a:pt x="18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86894" y="4821730"/>
            <a:ext cx="1977148" cy="807011"/>
          </a:xfrm>
          <a:custGeom>
            <a:avLst/>
            <a:gdLst/>
            <a:ahLst/>
            <a:cxnLst/>
            <a:rect l="l" t="t" r="r" b="b"/>
            <a:pathLst>
              <a:path w="2098675" h="856614">
                <a:moveTo>
                  <a:pt x="0" y="856146"/>
                </a:moveTo>
                <a:lnTo>
                  <a:pt x="17639" y="848950"/>
                </a:lnTo>
                <a:lnTo>
                  <a:pt x="2098471" y="0"/>
                </a:lnTo>
              </a:path>
            </a:pathLst>
          </a:custGeom>
          <a:ln w="381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93837" y="5533489"/>
            <a:ext cx="176478" cy="146566"/>
          </a:xfrm>
          <a:custGeom>
            <a:avLst/>
            <a:gdLst/>
            <a:ahLst/>
            <a:cxnLst/>
            <a:rect l="l" t="t" r="r" b="b"/>
            <a:pathLst>
              <a:path w="187325" h="155575">
                <a:moveTo>
                  <a:pt x="123559" y="0"/>
                </a:moveTo>
                <a:lnTo>
                  <a:pt x="0" y="140933"/>
                </a:lnTo>
                <a:lnTo>
                  <a:pt x="186881" y="155220"/>
                </a:lnTo>
                <a:lnTo>
                  <a:pt x="116415" y="93441"/>
                </a:lnTo>
                <a:lnTo>
                  <a:pt x="123559" y="0"/>
                </a:lnTo>
                <a:close/>
              </a:path>
            </a:pathLst>
          </a:custGeom>
          <a:solidFill>
            <a:srgbClr val="E324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8774" y="681982"/>
            <a:ext cx="5727448" cy="1229979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>
              <a:spcBef>
                <a:spcPts val="94"/>
              </a:spcBef>
            </a:pPr>
            <a:r>
              <a:rPr spc="-5" dirty="0"/>
              <a:t>Negation </a:t>
            </a:r>
            <a:r>
              <a:rPr dirty="0"/>
              <a:t>of</a:t>
            </a:r>
            <a:r>
              <a:rPr spc="-71" dirty="0"/>
              <a:t> </a:t>
            </a:r>
            <a:r>
              <a:rPr dirty="0">
                <a:latin typeface="Courier New"/>
                <a:cs typeface="Courier New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1033" y="3475713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000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9479" y="4319217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srgbClr val="E32400"/>
                </a:solidFill>
                <a:latin typeface="Courier New"/>
                <a:cs typeface="Courier New"/>
              </a:rPr>
              <a:t>001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8594" y="5384065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010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9479" y="6460878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011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77658" y="7226612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100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6013" y="6460878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101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1005" y="5384065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srgbClr val="E32400"/>
                </a:solidFill>
                <a:latin typeface="Courier New"/>
                <a:cs typeface="Courier New"/>
              </a:rPr>
              <a:t>110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6013" y="4319217"/>
            <a:ext cx="929050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3957" dirty="0">
                <a:solidFill>
                  <a:srgbClr val="E32400"/>
                </a:solidFill>
                <a:latin typeface="Courier New"/>
                <a:cs typeface="Courier New"/>
              </a:rPr>
              <a:t>111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49104" y="4028400"/>
            <a:ext cx="328428" cy="328428"/>
          </a:xfrm>
          <a:custGeom>
            <a:avLst/>
            <a:gdLst/>
            <a:ahLst/>
            <a:cxnLst/>
            <a:rect l="l" t="t" r="r" b="b"/>
            <a:pathLst>
              <a:path w="348615" h="348614">
                <a:moveTo>
                  <a:pt x="348424" y="348423"/>
                </a:moveTo>
                <a:lnTo>
                  <a:pt x="334953" y="334953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80904" y="4260201"/>
            <a:ext cx="168102" cy="168102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18539" y="0"/>
                </a:moveTo>
                <a:lnTo>
                  <a:pt x="88905" y="88905"/>
                </a:lnTo>
                <a:lnTo>
                  <a:pt x="0" y="118539"/>
                </a:lnTo>
                <a:lnTo>
                  <a:pt x="177810" y="177808"/>
                </a:lnTo>
                <a:lnTo>
                  <a:pt x="118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10061" y="4979558"/>
            <a:ext cx="206389" cy="324240"/>
          </a:xfrm>
          <a:custGeom>
            <a:avLst/>
            <a:gdLst/>
            <a:ahLst/>
            <a:cxnLst/>
            <a:rect l="l" t="t" r="r" b="b"/>
            <a:pathLst>
              <a:path w="219075" h="344170">
                <a:moveTo>
                  <a:pt x="218657" y="344088"/>
                </a:moveTo>
                <a:lnTo>
                  <a:pt x="208440" y="32801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18606" y="5212899"/>
            <a:ext cx="151352" cy="175879"/>
          </a:xfrm>
          <a:custGeom>
            <a:avLst/>
            <a:gdLst/>
            <a:ahLst/>
            <a:cxnLst/>
            <a:rect l="l" t="t" r="r" b="b"/>
            <a:pathLst>
              <a:path w="160654" h="186689">
                <a:moveTo>
                  <a:pt x="141489" y="0"/>
                </a:moveTo>
                <a:lnTo>
                  <a:pt x="93223" y="80327"/>
                </a:lnTo>
                <a:lnTo>
                  <a:pt x="0" y="89910"/>
                </a:lnTo>
                <a:lnTo>
                  <a:pt x="160656" y="186443"/>
                </a:lnTo>
                <a:lnTo>
                  <a:pt x="141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73885" y="6101940"/>
            <a:ext cx="148361" cy="376885"/>
          </a:xfrm>
          <a:custGeom>
            <a:avLst/>
            <a:gdLst/>
            <a:ahLst/>
            <a:cxnLst/>
            <a:rect l="l" t="t" r="r" b="b"/>
            <a:pathLst>
              <a:path w="157479" h="400050">
                <a:moveTo>
                  <a:pt x="0" y="399492"/>
                </a:moveTo>
                <a:lnTo>
                  <a:pt x="6972" y="381764"/>
                </a:lnTo>
                <a:lnTo>
                  <a:pt x="15711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21414" y="6395955"/>
            <a:ext cx="146976" cy="175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51048" y="7083036"/>
            <a:ext cx="397823" cy="280570"/>
          </a:xfrm>
          <a:custGeom>
            <a:avLst/>
            <a:gdLst/>
            <a:ahLst/>
            <a:cxnLst/>
            <a:rect l="l" t="t" r="r" b="b"/>
            <a:pathLst>
              <a:path w="422275" h="297815">
                <a:moveTo>
                  <a:pt x="0" y="297422"/>
                </a:moveTo>
                <a:lnTo>
                  <a:pt x="15571" y="286448"/>
                </a:lnTo>
                <a:lnTo>
                  <a:pt x="42203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68896" y="7265604"/>
            <a:ext cx="174683" cy="155540"/>
          </a:xfrm>
          <a:custGeom>
            <a:avLst/>
            <a:gdLst/>
            <a:ahLst/>
            <a:cxnLst/>
            <a:rect l="l" t="t" r="r" b="b"/>
            <a:pathLst>
              <a:path w="185420" h="165100">
                <a:moveTo>
                  <a:pt x="88748" y="0"/>
                </a:moveTo>
                <a:lnTo>
                  <a:pt x="0" y="165083"/>
                </a:lnTo>
                <a:lnTo>
                  <a:pt x="185315" y="137033"/>
                </a:lnTo>
                <a:lnTo>
                  <a:pt x="102773" y="92657"/>
                </a:lnTo>
                <a:lnTo>
                  <a:pt x="88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69147" y="7136182"/>
            <a:ext cx="443287" cy="294329"/>
          </a:xfrm>
          <a:custGeom>
            <a:avLst/>
            <a:gdLst/>
            <a:ahLst/>
            <a:cxnLst/>
            <a:rect l="l" t="t" r="r" b="b"/>
            <a:pathLst>
              <a:path w="470535" h="312420">
                <a:moveTo>
                  <a:pt x="0" y="0"/>
                </a:moveTo>
                <a:lnTo>
                  <a:pt x="15872" y="10534"/>
                </a:lnTo>
                <a:lnTo>
                  <a:pt x="469915" y="31188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85411" y="7080605"/>
            <a:ext cx="175281" cy="153147"/>
          </a:xfrm>
          <a:custGeom>
            <a:avLst/>
            <a:gdLst/>
            <a:ahLst/>
            <a:cxnLst/>
            <a:rect l="l" t="t" r="r" b="b"/>
            <a:pathLst>
              <a:path w="186054" h="162559">
                <a:moveTo>
                  <a:pt x="0" y="0"/>
                </a:moveTo>
                <a:lnTo>
                  <a:pt x="93324" y="162540"/>
                </a:lnTo>
                <a:lnTo>
                  <a:pt x="104757" y="69527"/>
                </a:lnTo>
                <a:lnTo>
                  <a:pt x="186027" y="2286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25229" y="6118174"/>
            <a:ext cx="229720" cy="414573"/>
          </a:xfrm>
          <a:custGeom>
            <a:avLst/>
            <a:gdLst/>
            <a:ahLst/>
            <a:cxnLst/>
            <a:rect l="l" t="t" r="r" b="b"/>
            <a:pathLst>
              <a:path w="243839" h="440054">
                <a:moveTo>
                  <a:pt x="0" y="0"/>
                </a:moveTo>
                <a:lnTo>
                  <a:pt x="9226" y="16667"/>
                </a:lnTo>
                <a:lnTo>
                  <a:pt x="243559" y="4399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76554" y="6030246"/>
            <a:ext cx="145968" cy="176478"/>
          </a:xfrm>
          <a:custGeom>
            <a:avLst/>
            <a:gdLst/>
            <a:ahLst/>
            <a:cxnLst/>
            <a:rect l="l" t="t" r="r" b="b"/>
            <a:pathLst>
              <a:path w="154939" h="187325">
                <a:moveTo>
                  <a:pt x="0" y="0"/>
                </a:moveTo>
                <a:lnTo>
                  <a:pt x="7856" y="187262"/>
                </a:lnTo>
                <a:lnTo>
                  <a:pt x="60892" y="110001"/>
                </a:lnTo>
                <a:lnTo>
                  <a:pt x="154523" y="1060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19677" y="5055246"/>
            <a:ext cx="284159" cy="412778"/>
          </a:xfrm>
          <a:custGeom>
            <a:avLst/>
            <a:gdLst/>
            <a:ahLst/>
            <a:cxnLst/>
            <a:rect l="l" t="t" r="r" b="b"/>
            <a:pathLst>
              <a:path w="301625" h="438150">
                <a:moveTo>
                  <a:pt x="301373" y="0"/>
                </a:moveTo>
                <a:lnTo>
                  <a:pt x="290574" y="15693"/>
                </a:lnTo>
                <a:lnTo>
                  <a:pt x="0" y="437929"/>
                </a:lnTo>
              </a:path>
            </a:pathLst>
          </a:custGeom>
          <a:ln w="381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05990" y="4972455"/>
            <a:ext cx="154941" cy="175281"/>
          </a:xfrm>
          <a:custGeom>
            <a:avLst/>
            <a:gdLst/>
            <a:ahLst/>
            <a:cxnLst/>
            <a:rect l="l" t="t" r="r" b="b"/>
            <a:pathLst>
              <a:path w="164464" h="186054">
                <a:moveTo>
                  <a:pt x="164085" y="0"/>
                </a:moveTo>
                <a:lnTo>
                  <a:pt x="0" y="90580"/>
                </a:lnTo>
                <a:lnTo>
                  <a:pt x="92809" y="103573"/>
                </a:lnTo>
                <a:lnTo>
                  <a:pt x="138098" y="185616"/>
                </a:lnTo>
                <a:lnTo>
                  <a:pt x="164085" y="0"/>
                </a:lnTo>
                <a:close/>
              </a:path>
            </a:pathLst>
          </a:custGeom>
          <a:solidFill>
            <a:srgbClr val="E324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13623" y="4089052"/>
            <a:ext cx="467216" cy="338000"/>
          </a:xfrm>
          <a:custGeom>
            <a:avLst/>
            <a:gdLst/>
            <a:ahLst/>
            <a:cxnLst/>
            <a:rect l="l" t="t" r="r" b="b"/>
            <a:pathLst>
              <a:path w="495935" h="358775">
                <a:moveTo>
                  <a:pt x="495777" y="0"/>
                </a:moveTo>
                <a:lnTo>
                  <a:pt x="480341" y="11164"/>
                </a:lnTo>
                <a:lnTo>
                  <a:pt x="0" y="3586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87877" y="4030149"/>
            <a:ext cx="174683" cy="156736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184957" y="0"/>
                </a:moveTo>
                <a:lnTo>
                  <a:pt x="0" y="30335"/>
                </a:lnTo>
                <a:lnTo>
                  <a:pt x="83083" y="73687"/>
                </a:lnTo>
                <a:lnTo>
                  <a:pt x="98249" y="166165"/>
                </a:lnTo>
                <a:lnTo>
                  <a:pt x="18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86894" y="4821730"/>
            <a:ext cx="1977148" cy="807011"/>
          </a:xfrm>
          <a:custGeom>
            <a:avLst/>
            <a:gdLst/>
            <a:ahLst/>
            <a:cxnLst/>
            <a:rect l="l" t="t" r="r" b="b"/>
            <a:pathLst>
              <a:path w="2098675" h="856614">
                <a:moveTo>
                  <a:pt x="0" y="856146"/>
                </a:moveTo>
                <a:lnTo>
                  <a:pt x="17639" y="848950"/>
                </a:lnTo>
                <a:lnTo>
                  <a:pt x="2098471" y="0"/>
                </a:lnTo>
              </a:path>
            </a:pathLst>
          </a:custGeom>
          <a:ln w="381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93837" y="5533489"/>
            <a:ext cx="176478" cy="146566"/>
          </a:xfrm>
          <a:custGeom>
            <a:avLst/>
            <a:gdLst/>
            <a:ahLst/>
            <a:cxnLst/>
            <a:rect l="l" t="t" r="r" b="b"/>
            <a:pathLst>
              <a:path w="187325" h="155575">
                <a:moveTo>
                  <a:pt x="123559" y="0"/>
                </a:moveTo>
                <a:lnTo>
                  <a:pt x="0" y="140933"/>
                </a:lnTo>
                <a:lnTo>
                  <a:pt x="186881" y="155220"/>
                </a:lnTo>
                <a:lnTo>
                  <a:pt x="116415" y="93441"/>
                </a:lnTo>
                <a:lnTo>
                  <a:pt x="123559" y="0"/>
                </a:lnTo>
                <a:close/>
              </a:path>
            </a:pathLst>
          </a:custGeom>
          <a:solidFill>
            <a:srgbClr val="E324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3451" y="717875"/>
            <a:ext cx="5957767" cy="1229979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>
              <a:spcBef>
                <a:spcPts val="94"/>
              </a:spcBef>
            </a:pPr>
            <a:r>
              <a:rPr spc="-5" dirty="0"/>
              <a:t>Consequences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999" y="2739890"/>
            <a:ext cx="6809645" cy="5768914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550375" indent="-538410" defTabSz="861456">
              <a:spcBef>
                <a:spcPts val="94"/>
              </a:spcBef>
              <a:buSzPct val="170238"/>
              <a:buFontTx/>
              <a:buChar char="•"/>
              <a:tabLst>
                <a:tab pos="550375" algn="l"/>
                <a:tab pos="2289440" algn="l"/>
              </a:tabLst>
            </a:pP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What</a:t>
            </a:r>
            <a:r>
              <a:rPr sz="3957" spc="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is	the negation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of</a:t>
            </a:r>
            <a:r>
              <a:rPr sz="3957" spc="-38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000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?</a:t>
            </a:r>
            <a:endParaRPr sz="3957">
              <a:solidFill>
                <a:prstClr val="black"/>
              </a:solidFill>
              <a:latin typeface="Gill Sans MT"/>
              <a:cs typeface="Gill Sans MT"/>
            </a:endParaRPr>
          </a:p>
          <a:p>
            <a:pPr marL="2465320" algn="ctr" defTabSz="861456">
              <a:spcBef>
                <a:spcPts val="5850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000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398916" algn="ctr" defTabSz="861456">
              <a:spcBef>
                <a:spcPts val="1894"/>
              </a:spcBef>
              <a:tabLst>
                <a:tab pos="5281804" algn="l"/>
              </a:tabLst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111	001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363022" algn="ctr" defTabSz="861456">
              <a:spcBef>
                <a:spcPts val="3637"/>
              </a:spcBef>
              <a:tabLst>
                <a:tab pos="5880037" algn="l"/>
              </a:tabLst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110	010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398916" algn="ctr" defTabSz="861456">
              <a:spcBef>
                <a:spcPts val="3731"/>
              </a:spcBef>
              <a:tabLst>
                <a:tab pos="5281804" algn="l"/>
              </a:tabLst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101	011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458740" algn="ctr" defTabSz="861456">
              <a:spcBef>
                <a:spcPts val="1281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100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49104" y="4638594"/>
            <a:ext cx="328428" cy="328428"/>
          </a:xfrm>
          <a:custGeom>
            <a:avLst/>
            <a:gdLst/>
            <a:ahLst/>
            <a:cxnLst/>
            <a:rect l="l" t="t" r="r" b="b"/>
            <a:pathLst>
              <a:path w="348615" h="348614">
                <a:moveTo>
                  <a:pt x="348424" y="348423"/>
                </a:moveTo>
                <a:lnTo>
                  <a:pt x="334953" y="334952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80904" y="4870395"/>
            <a:ext cx="168102" cy="168102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18539" y="0"/>
                </a:moveTo>
                <a:lnTo>
                  <a:pt x="88905" y="88903"/>
                </a:lnTo>
                <a:lnTo>
                  <a:pt x="0" y="118539"/>
                </a:lnTo>
                <a:lnTo>
                  <a:pt x="177810" y="177808"/>
                </a:lnTo>
                <a:lnTo>
                  <a:pt x="118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10061" y="5589752"/>
            <a:ext cx="206389" cy="324240"/>
          </a:xfrm>
          <a:custGeom>
            <a:avLst/>
            <a:gdLst/>
            <a:ahLst/>
            <a:cxnLst/>
            <a:rect l="l" t="t" r="r" b="b"/>
            <a:pathLst>
              <a:path w="219075" h="344170">
                <a:moveTo>
                  <a:pt x="218658" y="344088"/>
                </a:moveTo>
                <a:lnTo>
                  <a:pt x="208441" y="328010"/>
                </a:ln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18609" y="5823093"/>
            <a:ext cx="151352" cy="175879"/>
          </a:xfrm>
          <a:custGeom>
            <a:avLst/>
            <a:gdLst/>
            <a:ahLst/>
            <a:cxnLst/>
            <a:rect l="l" t="t" r="r" b="b"/>
            <a:pathLst>
              <a:path w="160654" h="186689">
                <a:moveTo>
                  <a:pt x="141489" y="0"/>
                </a:moveTo>
                <a:lnTo>
                  <a:pt x="93221" y="80327"/>
                </a:lnTo>
                <a:lnTo>
                  <a:pt x="0" y="89909"/>
                </a:lnTo>
                <a:lnTo>
                  <a:pt x="160654" y="186444"/>
                </a:lnTo>
                <a:lnTo>
                  <a:pt x="141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73886" y="6712134"/>
            <a:ext cx="148361" cy="376885"/>
          </a:xfrm>
          <a:custGeom>
            <a:avLst/>
            <a:gdLst/>
            <a:ahLst/>
            <a:cxnLst/>
            <a:rect l="l" t="t" r="r" b="b"/>
            <a:pathLst>
              <a:path w="157479" h="400050">
                <a:moveTo>
                  <a:pt x="0" y="399493"/>
                </a:moveTo>
                <a:lnTo>
                  <a:pt x="6972" y="381764"/>
                </a:lnTo>
                <a:lnTo>
                  <a:pt x="15711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21415" y="7006149"/>
            <a:ext cx="146976" cy="175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51048" y="7693230"/>
            <a:ext cx="397823" cy="280570"/>
          </a:xfrm>
          <a:custGeom>
            <a:avLst/>
            <a:gdLst/>
            <a:ahLst/>
            <a:cxnLst/>
            <a:rect l="l" t="t" r="r" b="b"/>
            <a:pathLst>
              <a:path w="422275" h="297815">
                <a:moveTo>
                  <a:pt x="0" y="297422"/>
                </a:moveTo>
                <a:lnTo>
                  <a:pt x="15571" y="286448"/>
                </a:lnTo>
                <a:lnTo>
                  <a:pt x="42203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68896" y="7875798"/>
            <a:ext cx="174683" cy="155540"/>
          </a:xfrm>
          <a:custGeom>
            <a:avLst/>
            <a:gdLst/>
            <a:ahLst/>
            <a:cxnLst/>
            <a:rect l="l" t="t" r="r" b="b"/>
            <a:pathLst>
              <a:path w="185420" h="165100">
                <a:moveTo>
                  <a:pt x="88748" y="0"/>
                </a:moveTo>
                <a:lnTo>
                  <a:pt x="0" y="165083"/>
                </a:lnTo>
                <a:lnTo>
                  <a:pt x="185315" y="137033"/>
                </a:lnTo>
                <a:lnTo>
                  <a:pt x="102773" y="92657"/>
                </a:lnTo>
                <a:lnTo>
                  <a:pt x="88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69147" y="7746376"/>
            <a:ext cx="443287" cy="294329"/>
          </a:xfrm>
          <a:custGeom>
            <a:avLst/>
            <a:gdLst/>
            <a:ahLst/>
            <a:cxnLst/>
            <a:rect l="l" t="t" r="r" b="b"/>
            <a:pathLst>
              <a:path w="470535" h="312420">
                <a:moveTo>
                  <a:pt x="0" y="0"/>
                </a:moveTo>
                <a:lnTo>
                  <a:pt x="15872" y="10533"/>
                </a:lnTo>
                <a:lnTo>
                  <a:pt x="469915" y="31188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85411" y="7690799"/>
            <a:ext cx="175281" cy="153147"/>
          </a:xfrm>
          <a:custGeom>
            <a:avLst/>
            <a:gdLst/>
            <a:ahLst/>
            <a:cxnLst/>
            <a:rect l="l" t="t" r="r" b="b"/>
            <a:pathLst>
              <a:path w="186054" h="162559">
                <a:moveTo>
                  <a:pt x="0" y="0"/>
                </a:moveTo>
                <a:lnTo>
                  <a:pt x="93325" y="162539"/>
                </a:lnTo>
                <a:lnTo>
                  <a:pt x="104757" y="69526"/>
                </a:lnTo>
                <a:lnTo>
                  <a:pt x="186027" y="228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25229" y="6728369"/>
            <a:ext cx="229720" cy="414573"/>
          </a:xfrm>
          <a:custGeom>
            <a:avLst/>
            <a:gdLst/>
            <a:ahLst/>
            <a:cxnLst/>
            <a:rect l="l" t="t" r="r" b="b"/>
            <a:pathLst>
              <a:path w="243839" h="440054">
                <a:moveTo>
                  <a:pt x="0" y="0"/>
                </a:moveTo>
                <a:lnTo>
                  <a:pt x="9226" y="16666"/>
                </a:lnTo>
                <a:lnTo>
                  <a:pt x="243559" y="43996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6554" y="6640440"/>
            <a:ext cx="145968" cy="176478"/>
          </a:xfrm>
          <a:custGeom>
            <a:avLst/>
            <a:gdLst/>
            <a:ahLst/>
            <a:cxnLst/>
            <a:rect l="l" t="t" r="r" b="b"/>
            <a:pathLst>
              <a:path w="154939" h="187325">
                <a:moveTo>
                  <a:pt x="0" y="0"/>
                </a:moveTo>
                <a:lnTo>
                  <a:pt x="7856" y="187261"/>
                </a:lnTo>
                <a:lnTo>
                  <a:pt x="60892" y="109999"/>
                </a:lnTo>
                <a:lnTo>
                  <a:pt x="154523" y="1060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19677" y="5665440"/>
            <a:ext cx="284159" cy="412778"/>
          </a:xfrm>
          <a:custGeom>
            <a:avLst/>
            <a:gdLst/>
            <a:ahLst/>
            <a:cxnLst/>
            <a:rect l="l" t="t" r="r" b="b"/>
            <a:pathLst>
              <a:path w="301625" h="438150">
                <a:moveTo>
                  <a:pt x="301373" y="0"/>
                </a:moveTo>
                <a:lnTo>
                  <a:pt x="290573" y="15693"/>
                </a:lnTo>
                <a:lnTo>
                  <a:pt x="0" y="43792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05990" y="5582649"/>
            <a:ext cx="154941" cy="175281"/>
          </a:xfrm>
          <a:custGeom>
            <a:avLst/>
            <a:gdLst/>
            <a:ahLst/>
            <a:cxnLst/>
            <a:rect l="l" t="t" r="r" b="b"/>
            <a:pathLst>
              <a:path w="164464" h="186054">
                <a:moveTo>
                  <a:pt x="164085" y="0"/>
                </a:moveTo>
                <a:lnTo>
                  <a:pt x="0" y="90580"/>
                </a:lnTo>
                <a:lnTo>
                  <a:pt x="92807" y="103573"/>
                </a:lnTo>
                <a:lnTo>
                  <a:pt x="138098" y="185616"/>
                </a:lnTo>
                <a:lnTo>
                  <a:pt x="164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13623" y="4699246"/>
            <a:ext cx="467216" cy="338000"/>
          </a:xfrm>
          <a:custGeom>
            <a:avLst/>
            <a:gdLst/>
            <a:ahLst/>
            <a:cxnLst/>
            <a:rect l="l" t="t" r="r" b="b"/>
            <a:pathLst>
              <a:path w="495935" h="358775">
                <a:moveTo>
                  <a:pt x="495777" y="0"/>
                </a:moveTo>
                <a:lnTo>
                  <a:pt x="480341" y="11164"/>
                </a:lnTo>
                <a:lnTo>
                  <a:pt x="0" y="3586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87877" y="4640343"/>
            <a:ext cx="174683" cy="156736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184957" y="0"/>
                </a:moveTo>
                <a:lnTo>
                  <a:pt x="0" y="30335"/>
                </a:lnTo>
                <a:lnTo>
                  <a:pt x="83083" y="73687"/>
                </a:lnTo>
                <a:lnTo>
                  <a:pt x="98249" y="166165"/>
                </a:lnTo>
                <a:lnTo>
                  <a:pt x="18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3451" y="717875"/>
            <a:ext cx="5957767" cy="1229979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>
              <a:spcBef>
                <a:spcPts val="94"/>
              </a:spcBef>
            </a:pPr>
            <a:r>
              <a:rPr spc="-5" dirty="0"/>
              <a:t>Consequences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999" y="2739890"/>
            <a:ext cx="6809645" cy="5768914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550375" indent="-538410" defTabSz="861456">
              <a:spcBef>
                <a:spcPts val="94"/>
              </a:spcBef>
              <a:buSzPct val="170238"/>
              <a:buFontTx/>
              <a:buChar char="•"/>
              <a:tabLst>
                <a:tab pos="550375" algn="l"/>
                <a:tab pos="2289440" algn="l"/>
              </a:tabLst>
            </a:pP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What</a:t>
            </a:r>
            <a:r>
              <a:rPr sz="3957" spc="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is	the negation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of</a:t>
            </a:r>
            <a:r>
              <a:rPr sz="3957" spc="-38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100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?</a:t>
            </a:r>
            <a:endParaRPr sz="3957">
              <a:solidFill>
                <a:prstClr val="black"/>
              </a:solidFill>
              <a:latin typeface="Gill Sans MT"/>
              <a:cs typeface="Gill Sans MT"/>
            </a:endParaRPr>
          </a:p>
          <a:p>
            <a:pPr marL="2465320" algn="ctr" defTabSz="861456">
              <a:spcBef>
                <a:spcPts val="5850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000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398916" algn="ctr" defTabSz="861456">
              <a:spcBef>
                <a:spcPts val="1894"/>
              </a:spcBef>
              <a:tabLst>
                <a:tab pos="5281804" algn="l"/>
              </a:tabLst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111	001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363022" algn="ctr" defTabSz="861456">
              <a:spcBef>
                <a:spcPts val="3637"/>
              </a:spcBef>
              <a:tabLst>
                <a:tab pos="5880037" algn="l"/>
              </a:tabLst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110	010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398916" algn="ctr" defTabSz="861456">
              <a:spcBef>
                <a:spcPts val="3731"/>
              </a:spcBef>
              <a:tabLst>
                <a:tab pos="5281804" algn="l"/>
              </a:tabLst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101	011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458740" algn="ctr" defTabSz="861456">
              <a:spcBef>
                <a:spcPts val="1281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100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49104" y="4638594"/>
            <a:ext cx="328428" cy="328428"/>
          </a:xfrm>
          <a:custGeom>
            <a:avLst/>
            <a:gdLst/>
            <a:ahLst/>
            <a:cxnLst/>
            <a:rect l="l" t="t" r="r" b="b"/>
            <a:pathLst>
              <a:path w="348615" h="348614">
                <a:moveTo>
                  <a:pt x="348424" y="348423"/>
                </a:moveTo>
                <a:lnTo>
                  <a:pt x="334953" y="334952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80904" y="4870395"/>
            <a:ext cx="168102" cy="168102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18539" y="0"/>
                </a:moveTo>
                <a:lnTo>
                  <a:pt x="88905" y="88903"/>
                </a:lnTo>
                <a:lnTo>
                  <a:pt x="0" y="118539"/>
                </a:lnTo>
                <a:lnTo>
                  <a:pt x="177810" y="177808"/>
                </a:lnTo>
                <a:lnTo>
                  <a:pt x="118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10061" y="5589752"/>
            <a:ext cx="206389" cy="324240"/>
          </a:xfrm>
          <a:custGeom>
            <a:avLst/>
            <a:gdLst/>
            <a:ahLst/>
            <a:cxnLst/>
            <a:rect l="l" t="t" r="r" b="b"/>
            <a:pathLst>
              <a:path w="219075" h="344170">
                <a:moveTo>
                  <a:pt x="218658" y="344088"/>
                </a:moveTo>
                <a:lnTo>
                  <a:pt x="208441" y="328010"/>
                </a:ln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18609" y="5823093"/>
            <a:ext cx="151352" cy="175879"/>
          </a:xfrm>
          <a:custGeom>
            <a:avLst/>
            <a:gdLst/>
            <a:ahLst/>
            <a:cxnLst/>
            <a:rect l="l" t="t" r="r" b="b"/>
            <a:pathLst>
              <a:path w="160654" h="186689">
                <a:moveTo>
                  <a:pt x="141489" y="0"/>
                </a:moveTo>
                <a:lnTo>
                  <a:pt x="93221" y="80327"/>
                </a:lnTo>
                <a:lnTo>
                  <a:pt x="0" y="89909"/>
                </a:lnTo>
                <a:lnTo>
                  <a:pt x="160654" y="186444"/>
                </a:lnTo>
                <a:lnTo>
                  <a:pt x="141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73886" y="6712134"/>
            <a:ext cx="148361" cy="376885"/>
          </a:xfrm>
          <a:custGeom>
            <a:avLst/>
            <a:gdLst/>
            <a:ahLst/>
            <a:cxnLst/>
            <a:rect l="l" t="t" r="r" b="b"/>
            <a:pathLst>
              <a:path w="157479" h="400050">
                <a:moveTo>
                  <a:pt x="0" y="399493"/>
                </a:moveTo>
                <a:lnTo>
                  <a:pt x="6972" y="381764"/>
                </a:lnTo>
                <a:lnTo>
                  <a:pt x="15711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21415" y="7006149"/>
            <a:ext cx="146976" cy="175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51048" y="7693230"/>
            <a:ext cx="397823" cy="280570"/>
          </a:xfrm>
          <a:custGeom>
            <a:avLst/>
            <a:gdLst/>
            <a:ahLst/>
            <a:cxnLst/>
            <a:rect l="l" t="t" r="r" b="b"/>
            <a:pathLst>
              <a:path w="422275" h="297815">
                <a:moveTo>
                  <a:pt x="0" y="297422"/>
                </a:moveTo>
                <a:lnTo>
                  <a:pt x="15571" y="286448"/>
                </a:lnTo>
                <a:lnTo>
                  <a:pt x="42203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68896" y="7875798"/>
            <a:ext cx="174683" cy="155540"/>
          </a:xfrm>
          <a:custGeom>
            <a:avLst/>
            <a:gdLst/>
            <a:ahLst/>
            <a:cxnLst/>
            <a:rect l="l" t="t" r="r" b="b"/>
            <a:pathLst>
              <a:path w="185420" h="165100">
                <a:moveTo>
                  <a:pt x="88748" y="0"/>
                </a:moveTo>
                <a:lnTo>
                  <a:pt x="0" y="165083"/>
                </a:lnTo>
                <a:lnTo>
                  <a:pt x="185315" y="137033"/>
                </a:lnTo>
                <a:lnTo>
                  <a:pt x="102773" y="92657"/>
                </a:lnTo>
                <a:lnTo>
                  <a:pt x="887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69147" y="7746376"/>
            <a:ext cx="443287" cy="294329"/>
          </a:xfrm>
          <a:custGeom>
            <a:avLst/>
            <a:gdLst/>
            <a:ahLst/>
            <a:cxnLst/>
            <a:rect l="l" t="t" r="r" b="b"/>
            <a:pathLst>
              <a:path w="470535" h="312420">
                <a:moveTo>
                  <a:pt x="0" y="0"/>
                </a:moveTo>
                <a:lnTo>
                  <a:pt x="15872" y="10533"/>
                </a:lnTo>
                <a:lnTo>
                  <a:pt x="469915" y="31188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85411" y="7690799"/>
            <a:ext cx="175281" cy="153147"/>
          </a:xfrm>
          <a:custGeom>
            <a:avLst/>
            <a:gdLst/>
            <a:ahLst/>
            <a:cxnLst/>
            <a:rect l="l" t="t" r="r" b="b"/>
            <a:pathLst>
              <a:path w="186054" h="162559">
                <a:moveTo>
                  <a:pt x="0" y="0"/>
                </a:moveTo>
                <a:lnTo>
                  <a:pt x="93325" y="162539"/>
                </a:lnTo>
                <a:lnTo>
                  <a:pt x="104757" y="69526"/>
                </a:lnTo>
                <a:lnTo>
                  <a:pt x="186027" y="228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25229" y="6728369"/>
            <a:ext cx="229720" cy="414573"/>
          </a:xfrm>
          <a:custGeom>
            <a:avLst/>
            <a:gdLst/>
            <a:ahLst/>
            <a:cxnLst/>
            <a:rect l="l" t="t" r="r" b="b"/>
            <a:pathLst>
              <a:path w="243839" h="440054">
                <a:moveTo>
                  <a:pt x="0" y="0"/>
                </a:moveTo>
                <a:lnTo>
                  <a:pt x="9226" y="16666"/>
                </a:lnTo>
                <a:lnTo>
                  <a:pt x="243559" y="439966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76554" y="6640440"/>
            <a:ext cx="145968" cy="176478"/>
          </a:xfrm>
          <a:custGeom>
            <a:avLst/>
            <a:gdLst/>
            <a:ahLst/>
            <a:cxnLst/>
            <a:rect l="l" t="t" r="r" b="b"/>
            <a:pathLst>
              <a:path w="154939" h="187325">
                <a:moveTo>
                  <a:pt x="0" y="0"/>
                </a:moveTo>
                <a:lnTo>
                  <a:pt x="7856" y="187261"/>
                </a:lnTo>
                <a:lnTo>
                  <a:pt x="60892" y="109999"/>
                </a:lnTo>
                <a:lnTo>
                  <a:pt x="154523" y="10607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19677" y="5665440"/>
            <a:ext cx="284159" cy="412778"/>
          </a:xfrm>
          <a:custGeom>
            <a:avLst/>
            <a:gdLst/>
            <a:ahLst/>
            <a:cxnLst/>
            <a:rect l="l" t="t" r="r" b="b"/>
            <a:pathLst>
              <a:path w="301625" h="438150">
                <a:moveTo>
                  <a:pt x="301373" y="0"/>
                </a:moveTo>
                <a:lnTo>
                  <a:pt x="290573" y="15693"/>
                </a:lnTo>
                <a:lnTo>
                  <a:pt x="0" y="43792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05990" y="5582649"/>
            <a:ext cx="154941" cy="175281"/>
          </a:xfrm>
          <a:custGeom>
            <a:avLst/>
            <a:gdLst/>
            <a:ahLst/>
            <a:cxnLst/>
            <a:rect l="l" t="t" r="r" b="b"/>
            <a:pathLst>
              <a:path w="164464" h="186054">
                <a:moveTo>
                  <a:pt x="164085" y="0"/>
                </a:moveTo>
                <a:lnTo>
                  <a:pt x="0" y="90580"/>
                </a:lnTo>
                <a:lnTo>
                  <a:pt x="92807" y="103573"/>
                </a:lnTo>
                <a:lnTo>
                  <a:pt x="138098" y="185616"/>
                </a:lnTo>
                <a:lnTo>
                  <a:pt x="164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413623" y="4699246"/>
            <a:ext cx="467216" cy="338000"/>
          </a:xfrm>
          <a:custGeom>
            <a:avLst/>
            <a:gdLst/>
            <a:ahLst/>
            <a:cxnLst/>
            <a:rect l="l" t="t" r="r" b="b"/>
            <a:pathLst>
              <a:path w="495935" h="358775">
                <a:moveTo>
                  <a:pt x="495777" y="0"/>
                </a:moveTo>
                <a:lnTo>
                  <a:pt x="480341" y="11164"/>
                </a:lnTo>
                <a:lnTo>
                  <a:pt x="0" y="3586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87877" y="4640343"/>
            <a:ext cx="174683" cy="156736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184957" y="0"/>
                </a:moveTo>
                <a:lnTo>
                  <a:pt x="0" y="30335"/>
                </a:lnTo>
                <a:lnTo>
                  <a:pt x="83083" y="73687"/>
                </a:lnTo>
                <a:lnTo>
                  <a:pt x="98249" y="166165"/>
                </a:lnTo>
                <a:lnTo>
                  <a:pt x="18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1294" y="3924385"/>
            <a:ext cx="7742285" cy="1229979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>
              <a:spcBef>
                <a:spcPts val="94"/>
              </a:spcBef>
              <a:tabLst>
                <a:tab pos="2391139" algn="l"/>
              </a:tabLst>
            </a:pPr>
            <a:r>
              <a:rPr spc="-339" dirty="0"/>
              <a:t>Twos	</a:t>
            </a:r>
            <a:r>
              <a:rPr spc="-5" dirty="0"/>
              <a:t>Complement</a:t>
            </a:r>
          </a:p>
        </p:txBody>
      </p:sp>
      <p:sp>
        <p:nvSpPr>
          <p:cNvPr id="3" name="object 3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1241" y="191434"/>
            <a:ext cx="8823285" cy="1229979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>
              <a:spcBef>
                <a:spcPts val="94"/>
              </a:spcBef>
              <a:tabLst>
                <a:tab pos="4668614" algn="l"/>
              </a:tabLst>
            </a:pPr>
            <a:r>
              <a:rPr spc="-5" dirty="0"/>
              <a:t>Arithmetic	Shift</a:t>
            </a:r>
            <a:r>
              <a:rPr spc="-85" dirty="0"/>
              <a:t> </a:t>
            </a:r>
            <a:r>
              <a:rPr dirty="0"/>
              <a:t>Right</a:t>
            </a:r>
          </a:p>
        </p:txBody>
      </p:sp>
      <p:sp>
        <p:nvSpPr>
          <p:cNvPr id="3" name="object 3"/>
          <p:cNvSpPr/>
          <p:nvPr/>
        </p:nvSpPr>
        <p:spPr>
          <a:xfrm>
            <a:off x="6893564" y="4841992"/>
            <a:ext cx="328428" cy="328428"/>
          </a:xfrm>
          <a:custGeom>
            <a:avLst/>
            <a:gdLst/>
            <a:ahLst/>
            <a:cxnLst/>
            <a:rect l="l" t="t" r="r" b="b"/>
            <a:pathLst>
              <a:path w="348615" h="348614">
                <a:moveTo>
                  <a:pt x="348424" y="348423"/>
                </a:moveTo>
                <a:lnTo>
                  <a:pt x="334953" y="334952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25365" y="5073793"/>
            <a:ext cx="168102" cy="168102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18539" y="0"/>
                </a:moveTo>
                <a:lnTo>
                  <a:pt x="88905" y="88903"/>
                </a:lnTo>
                <a:lnTo>
                  <a:pt x="0" y="118539"/>
                </a:lnTo>
                <a:lnTo>
                  <a:pt x="177810" y="177808"/>
                </a:lnTo>
                <a:lnTo>
                  <a:pt x="1185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54521" y="5793150"/>
            <a:ext cx="206389" cy="324240"/>
          </a:xfrm>
          <a:custGeom>
            <a:avLst/>
            <a:gdLst/>
            <a:ahLst/>
            <a:cxnLst/>
            <a:rect l="l" t="t" r="r" b="b"/>
            <a:pathLst>
              <a:path w="219075" h="344170">
                <a:moveTo>
                  <a:pt x="218658" y="344088"/>
                </a:moveTo>
                <a:lnTo>
                  <a:pt x="208441" y="328010"/>
                </a:ln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63069" y="6026491"/>
            <a:ext cx="151352" cy="175879"/>
          </a:xfrm>
          <a:custGeom>
            <a:avLst/>
            <a:gdLst/>
            <a:ahLst/>
            <a:cxnLst/>
            <a:rect l="l" t="t" r="r" b="b"/>
            <a:pathLst>
              <a:path w="160654" h="186690">
                <a:moveTo>
                  <a:pt x="141489" y="0"/>
                </a:moveTo>
                <a:lnTo>
                  <a:pt x="93221" y="80327"/>
                </a:lnTo>
                <a:lnTo>
                  <a:pt x="0" y="89909"/>
                </a:lnTo>
                <a:lnTo>
                  <a:pt x="160654" y="186443"/>
                </a:lnTo>
                <a:lnTo>
                  <a:pt x="141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18346" y="6915532"/>
            <a:ext cx="148361" cy="376885"/>
          </a:xfrm>
          <a:custGeom>
            <a:avLst/>
            <a:gdLst/>
            <a:ahLst/>
            <a:cxnLst/>
            <a:rect l="l" t="t" r="r" b="b"/>
            <a:pathLst>
              <a:path w="157479" h="400050">
                <a:moveTo>
                  <a:pt x="0" y="399493"/>
                </a:moveTo>
                <a:lnTo>
                  <a:pt x="6972" y="381764"/>
                </a:lnTo>
                <a:lnTo>
                  <a:pt x="157114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65875" y="7209547"/>
            <a:ext cx="146976" cy="175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95508" y="7896628"/>
            <a:ext cx="397823" cy="280570"/>
          </a:xfrm>
          <a:custGeom>
            <a:avLst/>
            <a:gdLst/>
            <a:ahLst/>
            <a:cxnLst/>
            <a:rect l="l" t="t" r="r" b="b"/>
            <a:pathLst>
              <a:path w="422275" h="297815">
                <a:moveTo>
                  <a:pt x="0" y="297422"/>
                </a:moveTo>
                <a:lnTo>
                  <a:pt x="15571" y="286448"/>
                </a:lnTo>
                <a:lnTo>
                  <a:pt x="42203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13356" y="8079196"/>
            <a:ext cx="174683" cy="155540"/>
          </a:xfrm>
          <a:custGeom>
            <a:avLst/>
            <a:gdLst/>
            <a:ahLst/>
            <a:cxnLst/>
            <a:rect l="l" t="t" r="r" b="b"/>
            <a:pathLst>
              <a:path w="185420" h="165100">
                <a:moveTo>
                  <a:pt x="88747" y="0"/>
                </a:moveTo>
                <a:lnTo>
                  <a:pt x="0" y="165083"/>
                </a:lnTo>
                <a:lnTo>
                  <a:pt x="185315" y="137031"/>
                </a:lnTo>
                <a:lnTo>
                  <a:pt x="102773" y="92657"/>
                </a:lnTo>
                <a:lnTo>
                  <a:pt x="887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13607" y="7949774"/>
            <a:ext cx="443287" cy="294329"/>
          </a:xfrm>
          <a:custGeom>
            <a:avLst/>
            <a:gdLst/>
            <a:ahLst/>
            <a:cxnLst/>
            <a:rect l="l" t="t" r="r" b="b"/>
            <a:pathLst>
              <a:path w="470535" h="312420">
                <a:moveTo>
                  <a:pt x="0" y="0"/>
                </a:moveTo>
                <a:lnTo>
                  <a:pt x="15872" y="10533"/>
                </a:lnTo>
                <a:lnTo>
                  <a:pt x="469915" y="311886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29871" y="7894197"/>
            <a:ext cx="175281" cy="153147"/>
          </a:xfrm>
          <a:custGeom>
            <a:avLst/>
            <a:gdLst/>
            <a:ahLst/>
            <a:cxnLst/>
            <a:rect l="l" t="t" r="r" b="b"/>
            <a:pathLst>
              <a:path w="186054" h="162559">
                <a:moveTo>
                  <a:pt x="0" y="0"/>
                </a:moveTo>
                <a:lnTo>
                  <a:pt x="93324" y="162539"/>
                </a:lnTo>
                <a:lnTo>
                  <a:pt x="104757" y="69526"/>
                </a:lnTo>
                <a:lnTo>
                  <a:pt x="186027" y="228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69689" y="6931766"/>
            <a:ext cx="229720" cy="414573"/>
          </a:xfrm>
          <a:custGeom>
            <a:avLst/>
            <a:gdLst/>
            <a:ahLst/>
            <a:cxnLst/>
            <a:rect l="l" t="t" r="r" b="b"/>
            <a:pathLst>
              <a:path w="243839" h="440054">
                <a:moveTo>
                  <a:pt x="0" y="0"/>
                </a:moveTo>
                <a:lnTo>
                  <a:pt x="9225" y="16667"/>
                </a:lnTo>
                <a:lnTo>
                  <a:pt x="243559" y="439967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21015" y="6843838"/>
            <a:ext cx="145968" cy="176478"/>
          </a:xfrm>
          <a:custGeom>
            <a:avLst/>
            <a:gdLst/>
            <a:ahLst/>
            <a:cxnLst/>
            <a:rect l="l" t="t" r="r" b="b"/>
            <a:pathLst>
              <a:path w="154939" h="187325">
                <a:moveTo>
                  <a:pt x="0" y="0"/>
                </a:moveTo>
                <a:lnTo>
                  <a:pt x="7854" y="187262"/>
                </a:lnTo>
                <a:lnTo>
                  <a:pt x="60891" y="110001"/>
                </a:lnTo>
                <a:lnTo>
                  <a:pt x="154523" y="1060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64137" y="5868838"/>
            <a:ext cx="284159" cy="412778"/>
          </a:xfrm>
          <a:custGeom>
            <a:avLst/>
            <a:gdLst/>
            <a:ahLst/>
            <a:cxnLst/>
            <a:rect l="l" t="t" r="r" b="b"/>
            <a:pathLst>
              <a:path w="301625" h="438150">
                <a:moveTo>
                  <a:pt x="301373" y="0"/>
                </a:moveTo>
                <a:lnTo>
                  <a:pt x="290574" y="15693"/>
                </a:lnTo>
                <a:lnTo>
                  <a:pt x="0" y="43792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50451" y="5786047"/>
            <a:ext cx="154941" cy="175281"/>
          </a:xfrm>
          <a:custGeom>
            <a:avLst/>
            <a:gdLst/>
            <a:ahLst/>
            <a:cxnLst/>
            <a:rect l="l" t="t" r="r" b="b"/>
            <a:pathLst>
              <a:path w="164464" h="186054">
                <a:moveTo>
                  <a:pt x="164085" y="0"/>
                </a:moveTo>
                <a:lnTo>
                  <a:pt x="0" y="90580"/>
                </a:lnTo>
                <a:lnTo>
                  <a:pt x="92809" y="103573"/>
                </a:lnTo>
                <a:lnTo>
                  <a:pt x="138098" y="185616"/>
                </a:lnTo>
                <a:lnTo>
                  <a:pt x="164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58083" y="4902644"/>
            <a:ext cx="467216" cy="338000"/>
          </a:xfrm>
          <a:custGeom>
            <a:avLst/>
            <a:gdLst/>
            <a:ahLst/>
            <a:cxnLst/>
            <a:rect l="l" t="t" r="r" b="b"/>
            <a:pathLst>
              <a:path w="495935" h="358775">
                <a:moveTo>
                  <a:pt x="495777" y="0"/>
                </a:moveTo>
                <a:lnTo>
                  <a:pt x="480341" y="11164"/>
                </a:lnTo>
                <a:lnTo>
                  <a:pt x="0" y="35861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32337" y="4843741"/>
            <a:ext cx="174683" cy="156736"/>
          </a:xfrm>
          <a:custGeom>
            <a:avLst/>
            <a:gdLst/>
            <a:ahLst/>
            <a:cxnLst/>
            <a:rect l="l" t="t" r="r" b="b"/>
            <a:pathLst>
              <a:path w="185420" h="166370">
                <a:moveTo>
                  <a:pt x="184957" y="0"/>
                </a:moveTo>
                <a:lnTo>
                  <a:pt x="0" y="30335"/>
                </a:lnTo>
                <a:lnTo>
                  <a:pt x="83083" y="73687"/>
                </a:lnTo>
                <a:lnTo>
                  <a:pt x="98249" y="166165"/>
                </a:lnTo>
                <a:lnTo>
                  <a:pt x="1849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6034" y="1914334"/>
            <a:ext cx="9143936" cy="3026882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562339" indent="-538410" defTabSz="861456">
              <a:spcBef>
                <a:spcPts val="94"/>
              </a:spcBef>
              <a:buSzPct val="170238"/>
              <a:buFont typeface="Gill Sans MT"/>
              <a:buChar char="•"/>
              <a:tabLst>
                <a:tab pos="562339" algn="l"/>
                <a:tab pos="5972165" algn="l"/>
                <a:tab pos="6326319" algn="l"/>
              </a:tabLst>
            </a:pPr>
            <a:r>
              <a:rPr sz="3957" b="1" spc="221" dirty="0">
                <a:solidFill>
                  <a:prstClr val="black"/>
                </a:solidFill>
                <a:latin typeface="Gill Sans MT"/>
                <a:cs typeface="Gill Sans MT"/>
              </a:rPr>
              <a:t>Not </a:t>
            </a:r>
            <a:r>
              <a:rPr sz="3957" b="1" spc="179" dirty="0">
                <a:solidFill>
                  <a:prstClr val="black"/>
                </a:solidFill>
                <a:latin typeface="Gill Sans MT"/>
                <a:cs typeface="Gill Sans MT"/>
              </a:rPr>
              <a:t>exactly</a:t>
            </a:r>
            <a:r>
              <a:rPr sz="3957" b="1" spc="-107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division</a:t>
            </a:r>
            <a:r>
              <a:rPr sz="3957" spc="14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spc="-24" dirty="0">
                <a:solidFill>
                  <a:prstClr val="black"/>
                </a:solidFill>
                <a:latin typeface="Gill Sans MT"/>
                <a:cs typeface="Gill Sans MT"/>
              </a:rPr>
              <a:t>by	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a	</a:t>
            </a:r>
            <a:r>
              <a:rPr sz="3957" spc="-28" dirty="0">
                <a:solidFill>
                  <a:prstClr val="black"/>
                </a:solidFill>
                <a:latin typeface="Gill Sans MT"/>
                <a:cs typeface="Gill Sans MT"/>
              </a:rPr>
              <a:t>power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of</a:t>
            </a:r>
            <a:r>
              <a:rPr sz="3957" spc="-47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spc="-28" dirty="0">
                <a:solidFill>
                  <a:prstClr val="black"/>
                </a:solidFill>
                <a:latin typeface="Gill Sans MT"/>
                <a:cs typeface="Gill Sans MT"/>
              </a:rPr>
              <a:t>two</a:t>
            </a:r>
            <a:endParaRPr sz="3957">
              <a:solidFill>
                <a:prstClr val="black"/>
              </a:solidFill>
              <a:latin typeface="Gill Sans MT"/>
              <a:cs typeface="Gill Sans MT"/>
            </a:endParaRPr>
          </a:p>
          <a:p>
            <a:pPr marL="562339" indent="-538410" defTabSz="861456">
              <a:spcBef>
                <a:spcPts val="2223"/>
              </a:spcBef>
              <a:buSzPct val="170238"/>
              <a:buFontTx/>
              <a:buChar char="•"/>
              <a:tabLst>
                <a:tab pos="562339" algn="l"/>
                <a:tab pos="3418904" algn="l"/>
              </a:tabLst>
            </a:pP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Consider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-3</a:t>
            </a:r>
            <a:r>
              <a:rPr sz="3957" spc="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/	2</a:t>
            </a:r>
            <a:endParaRPr sz="3957">
              <a:solidFill>
                <a:prstClr val="black"/>
              </a:solidFill>
              <a:latin typeface="Gill Sans MT"/>
              <a:cs typeface="Gill Sans MT"/>
            </a:endParaRPr>
          </a:p>
          <a:p>
            <a:pPr marR="141781" algn="ctr" defTabSz="861456">
              <a:lnSpc>
                <a:spcPts val="4329"/>
              </a:lnSpc>
              <a:spcBef>
                <a:spcPts val="3071"/>
              </a:spcBef>
            </a:pP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0</a:t>
            </a:r>
            <a:endParaRPr sz="3957">
              <a:solidFill>
                <a:prstClr val="black"/>
              </a:solidFill>
              <a:latin typeface="Gill Sans MT"/>
              <a:cs typeface="Gill Sans MT"/>
            </a:endParaRPr>
          </a:p>
          <a:p>
            <a:pPr marR="148362" algn="ctr" defTabSz="861456">
              <a:lnSpc>
                <a:spcPts val="4329"/>
              </a:lnSpc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000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33939" y="5132808"/>
            <a:ext cx="1651113" cy="2775082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R="141183" algn="r" defTabSz="861456"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001</a:t>
            </a:r>
            <a:r>
              <a:rPr sz="3957" spc="165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5935" baseline="-2645" dirty="0">
                <a:solidFill>
                  <a:prstClr val="black"/>
                </a:solidFill>
                <a:latin typeface="Gill Sans MT"/>
                <a:cs typeface="Gill Sans MT"/>
              </a:rPr>
              <a:t>1</a:t>
            </a:r>
            <a:endParaRPr sz="5935" baseline="-2645">
              <a:solidFill>
                <a:prstClr val="black"/>
              </a:solidFill>
              <a:latin typeface="Gill Sans MT"/>
              <a:cs typeface="Gill Sans MT"/>
            </a:endParaRPr>
          </a:p>
          <a:p>
            <a:pPr marR="4786" algn="r" defTabSz="861456">
              <a:spcBef>
                <a:spcPts val="3637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010</a:t>
            </a:r>
            <a:r>
              <a:rPr sz="3957" spc="-1116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5935" baseline="-3968" dirty="0">
                <a:solidFill>
                  <a:prstClr val="black"/>
                </a:solidFill>
                <a:latin typeface="Gill Sans MT"/>
                <a:cs typeface="Gill Sans MT"/>
              </a:rPr>
              <a:t>2</a:t>
            </a:r>
            <a:endParaRPr sz="5935" baseline="-3968">
              <a:solidFill>
                <a:prstClr val="black"/>
              </a:solidFill>
              <a:latin typeface="Gill Sans MT"/>
              <a:cs typeface="Gill Sans MT"/>
            </a:endParaRPr>
          </a:p>
          <a:p>
            <a:pPr marR="136397" algn="r" defTabSz="861456">
              <a:spcBef>
                <a:spcPts val="3731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011</a:t>
            </a:r>
            <a:r>
              <a:rPr sz="3957" spc="203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5935" baseline="-1322" dirty="0">
                <a:solidFill>
                  <a:prstClr val="black"/>
                </a:solidFill>
                <a:latin typeface="Gill Sans MT"/>
                <a:cs typeface="Gill Sans MT"/>
              </a:rPr>
              <a:t>3</a:t>
            </a:r>
            <a:endParaRPr sz="5935" baseline="-1322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22118" y="8040203"/>
            <a:ext cx="929050" cy="1089300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algn="ctr" defTabSz="861456">
              <a:lnSpc>
                <a:spcPts val="4211"/>
              </a:lnSpc>
              <a:spcBef>
                <a:spcPts val="94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100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16152" algn="ctr" defTabSz="861456">
              <a:lnSpc>
                <a:spcPts val="4211"/>
              </a:lnSpc>
            </a:pP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-4</a:t>
            </a:r>
            <a:endParaRPr sz="3957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07806" y="6197657"/>
            <a:ext cx="1871859" cy="1704468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</a:pPr>
            <a:r>
              <a:rPr sz="5935" spc="-7" baseline="-3968" dirty="0">
                <a:solidFill>
                  <a:prstClr val="black"/>
                </a:solidFill>
                <a:latin typeface="Gill Sans MT"/>
                <a:cs typeface="Gill Sans MT"/>
              </a:rPr>
              <a:t>-2</a:t>
            </a:r>
            <a:r>
              <a:rPr sz="5935" spc="586" baseline="-3968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110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  <a:p>
            <a:pPr marL="287152" defTabSz="861456">
              <a:spcBef>
                <a:spcPts val="3731"/>
              </a:spcBef>
              <a:tabLst>
                <a:tab pos="954182" algn="l"/>
              </a:tabLst>
            </a:pPr>
            <a:r>
              <a:rPr sz="5935" spc="-7" baseline="-1322" dirty="0">
                <a:solidFill>
                  <a:prstClr val="black"/>
                </a:solidFill>
                <a:latin typeface="Gill Sans MT"/>
                <a:cs typeface="Gill Sans MT"/>
              </a:rPr>
              <a:t>-</a:t>
            </a:r>
            <a:r>
              <a:rPr sz="5935" baseline="-1322" dirty="0">
                <a:solidFill>
                  <a:prstClr val="black"/>
                </a:solidFill>
                <a:latin typeface="Gill Sans MT"/>
                <a:cs typeface="Gill Sans MT"/>
              </a:rPr>
              <a:t>3	</a:t>
            </a: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101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23169" y="5132809"/>
            <a:ext cx="1656496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 defTabSz="861456">
              <a:spcBef>
                <a:spcPts val="94"/>
              </a:spcBef>
              <a:tabLst>
                <a:tab pos="738818" algn="l"/>
              </a:tabLst>
            </a:pPr>
            <a:r>
              <a:rPr sz="5935" spc="-7" baseline="-3968" dirty="0">
                <a:solidFill>
                  <a:prstClr val="black"/>
                </a:solidFill>
                <a:latin typeface="Gill Sans MT"/>
                <a:cs typeface="Gill Sans MT"/>
              </a:rPr>
              <a:t>-</a:t>
            </a:r>
            <a:r>
              <a:rPr sz="5935" baseline="-3968" dirty="0">
                <a:solidFill>
                  <a:prstClr val="black"/>
                </a:solidFill>
                <a:latin typeface="Gill Sans MT"/>
                <a:cs typeface="Gill Sans MT"/>
              </a:rPr>
              <a:t>1	</a:t>
            </a: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111</a:t>
            </a:r>
            <a:endParaRPr sz="3957">
              <a:solidFill>
                <a:prstClr val="black"/>
              </a:solidFill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4213" y="9164875"/>
            <a:ext cx="11645732" cy="337112"/>
          </a:xfrm>
          <a:prstGeom prst="rect">
            <a:avLst/>
          </a:prstGeom>
        </p:spPr>
        <p:txBody>
          <a:bodyPr vert="horz" wrap="square" lIns="0" tIns="26321" rIns="0" bIns="0" rtlCol="0">
            <a:spAutoFit/>
          </a:bodyPr>
          <a:lstStyle/>
          <a:p>
            <a:pPr marL="11965" marR="669423" defTabSz="861456">
              <a:lnSpc>
                <a:spcPts val="2449"/>
              </a:lnSpc>
              <a:spcBef>
                <a:spcPts val="206"/>
              </a:spcBef>
            </a:pPr>
            <a:endParaRPr sz="2073" dirty="0">
              <a:solidFill>
                <a:prstClr val="black"/>
              </a:solidFill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2800" y="4165600"/>
            <a:ext cx="37592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Addition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384" y="63500"/>
            <a:ext cx="89020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Building Up</a:t>
            </a:r>
            <a:r>
              <a:rPr spc="-885" dirty="0"/>
              <a:t> </a:t>
            </a:r>
            <a:r>
              <a:rPr spc="-15" dirty="0"/>
              <a:t>Addition</a:t>
            </a:r>
          </a:p>
        </p:txBody>
      </p:sp>
      <p:sp>
        <p:nvSpPr>
          <p:cNvPr id="3" name="object 3"/>
          <p:cNvSpPr/>
          <p:nvPr/>
        </p:nvSpPr>
        <p:spPr>
          <a:xfrm>
            <a:off x="5979970" y="489756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9342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94055" algn="l"/>
                <a:tab pos="7054850" algn="l"/>
              </a:tabLst>
            </a:pPr>
            <a:r>
              <a:rPr sz="4200" spc="-5" dirty="0"/>
              <a:t>Question: </a:t>
            </a:r>
            <a:r>
              <a:rPr sz="4200" spc="-15" dirty="0"/>
              <a:t>how </a:t>
            </a:r>
            <a:r>
              <a:rPr sz="4200" dirty="0"/>
              <a:t>might</a:t>
            </a:r>
            <a:r>
              <a:rPr sz="4200" spc="-390" dirty="0"/>
              <a:t> </a:t>
            </a:r>
            <a:r>
              <a:rPr sz="4200" spc="-45" dirty="0"/>
              <a:t>we</a:t>
            </a:r>
            <a:r>
              <a:rPr sz="4200" spc="5" dirty="0"/>
              <a:t> </a:t>
            </a:r>
            <a:r>
              <a:rPr sz="4200" spc="-15" dirty="0"/>
              <a:t>add	</a:t>
            </a:r>
            <a:r>
              <a:rPr sz="4200" spc="-5" dirty="0"/>
              <a:t>the</a:t>
            </a:r>
            <a:r>
              <a:rPr sz="4200" spc="-65" dirty="0"/>
              <a:t> </a:t>
            </a:r>
            <a:r>
              <a:rPr sz="4200" spc="-15" dirty="0"/>
              <a:t>following,  </a:t>
            </a:r>
            <a:r>
              <a:rPr sz="4200" spc="-5" dirty="0"/>
              <a:t>in</a:t>
            </a:r>
            <a:r>
              <a:rPr sz="4200" spc="-10" dirty="0"/>
              <a:t> </a:t>
            </a:r>
            <a:r>
              <a:rPr sz="4200" spc="-5" dirty="0"/>
              <a:t>decimal?</a:t>
            </a:r>
            <a:endParaRPr sz="4200"/>
          </a:p>
          <a:p>
            <a:pPr marL="109220" marR="4220210" algn="r">
              <a:lnSpc>
                <a:spcPts val="4920"/>
              </a:lnSpc>
              <a:spcBef>
                <a:spcPts val="370"/>
              </a:spcBef>
            </a:pPr>
            <a:r>
              <a:rPr dirty="0">
                <a:latin typeface="Courier New"/>
                <a:cs typeface="Courier New"/>
              </a:rPr>
              <a:t>986</a:t>
            </a:r>
          </a:p>
          <a:p>
            <a:pPr marL="109220" marR="4222750" algn="r">
              <a:lnSpc>
                <a:spcPts val="4920"/>
              </a:lnSpc>
            </a:pPr>
            <a:r>
              <a:rPr dirty="0">
                <a:latin typeface="Courier New"/>
                <a:cs typeface="Courier New"/>
              </a:rPr>
              <a:t>+123</a:t>
            </a:r>
          </a:p>
          <a:p>
            <a:pPr marL="109220">
              <a:lnSpc>
                <a:spcPct val="100000"/>
              </a:lnSpc>
              <a:spcBef>
                <a:spcPts val="25"/>
              </a:spcBef>
            </a:pPr>
            <a:endParaRPr sz="4000">
              <a:latin typeface="Courier New"/>
              <a:cs typeface="Courier New"/>
            </a:endParaRPr>
          </a:p>
          <a:p>
            <a:pPr marL="1195070" algn="ctr">
              <a:lnSpc>
                <a:spcPct val="100000"/>
              </a:lnSpc>
            </a:pPr>
            <a:r>
              <a:rPr dirty="0">
                <a:latin typeface="Courier New"/>
                <a:cs typeface="Courier New"/>
              </a:rPr>
              <a:t>?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384" y="63500"/>
            <a:ext cx="89020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Building Up</a:t>
            </a:r>
            <a:r>
              <a:rPr spc="-885" dirty="0"/>
              <a:t> </a:t>
            </a:r>
            <a:r>
              <a:rPr spc="-15" dirty="0"/>
              <a:t>Addition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881689"/>
            <a:ext cx="13004800" cy="4872355"/>
            <a:chOff x="0" y="4881689"/>
            <a:chExt cx="13004800" cy="4872355"/>
          </a:xfrm>
        </p:grpSpPr>
        <p:sp>
          <p:nvSpPr>
            <p:cNvPr id="4" name="object 4"/>
            <p:cNvSpPr/>
            <p:nvPr/>
          </p:nvSpPr>
          <p:spPr>
            <a:xfrm>
              <a:off x="5979970" y="4897564"/>
              <a:ext cx="1280795" cy="0"/>
            </a:xfrm>
            <a:custGeom>
              <a:avLst/>
              <a:gdLst/>
              <a:ahLst/>
              <a:cxnLst/>
              <a:rect l="l" t="t" r="r" b="b"/>
              <a:pathLst>
                <a:path w="1280795">
                  <a:moveTo>
                    <a:pt x="0" y="0"/>
                  </a:moveTo>
                  <a:lnTo>
                    <a:pt x="1280373" y="0"/>
                  </a:lnTo>
                </a:path>
              </a:pathLst>
            </a:custGeom>
            <a:ln w="3147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076949"/>
              <a:ext cx="13004800" cy="3676650"/>
            </a:xfrm>
            <a:custGeom>
              <a:avLst/>
              <a:gdLst/>
              <a:ahLst/>
              <a:cxnLst/>
              <a:rect l="l" t="t" r="r" b="b"/>
              <a:pathLst>
                <a:path w="13004800" h="3676650">
                  <a:moveTo>
                    <a:pt x="13004800" y="38100"/>
                  </a:moveTo>
                  <a:lnTo>
                    <a:pt x="13004787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3092450" y="38100"/>
                  </a:lnTo>
                  <a:lnTo>
                    <a:pt x="3092450" y="3676650"/>
                  </a:lnTo>
                  <a:lnTo>
                    <a:pt x="3130550" y="3676650"/>
                  </a:lnTo>
                  <a:lnTo>
                    <a:pt x="3130550" y="38100"/>
                  </a:lnTo>
                  <a:lnTo>
                    <a:pt x="6737350" y="38100"/>
                  </a:lnTo>
                  <a:lnTo>
                    <a:pt x="6737350" y="3676650"/>
                  </a:lnTo>
                  <a:lnTo>
                    <a:pt x="6775450" y="3676650"/>
                  </a:lnTo>
                  <a:lnTo>
                    <a:pt x="6775450" y="38100"/>
                  </a:lnTo>
                  <a:lnTo>
                    <a:pt x="10064750" y="38100"/>
                  </a:lnTo>
                  <a:lnTo>
                    <a:pt x="10064750" y="3676650"/>
                  </a:lnTo>
                  <a:lnTo>
                    <a:pt x="10102850" y="3676650"/>
                  </a:lnTo>
                  <a:lnTo>
                    <a:pt x="10102850" y="38100"/>
                  </a:lnTo>
                  <a:lnTo>
                    <a:pt x="130048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25600" y="1955800"/>
            <a:ext cx="10297795" cy="702948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43942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84200" algn="l"/>
                <a:tab pos="6944995" algn="l"/>
              </a:tabLst>
            </a:pPr>
            <a:r>
              <a:rPr sz="4200" spc="-5" dirty="0">
                <a:latin typeface="Gill Sans MT"/>
                <a:cs typeface="Gill Sans MT"/>
              </a:rPr>
              <a:t>Question: </a:t>
            </a: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might</a:t>
            </a:r>
            <a:r>
              <a:rPr sz="4200" spc="-390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add</a:t>
            </a:r>
            <a:r>
              <a:rPr lang="en-US"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following, 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decimal?</a:t>
            </a:r>
            <a:endParaRPr sz="4200" dirty="0">
              <a:latin typeface="Gill Sans MT"/>
              <a:cs typeface="Gill Sans MT"/>
            </a:endParaRPr>
          </a:p>
          <a:p>
            <a:pPr marR="4654550" algn="r">
              <a:lnSpc>
                <a:spcPts val="4920"/>
              </a:lnSpc>
              <a:spcBef>
                <a:spcPts val="370"/>
              </a:spcBef>
            </a:pPr>
            <a:r>
              <a:rPr sz="4200" dirty="0">
                <a:latin typeface="Courier New"/>
                <a:cs typeface="Courier New"/>
              </a:rPr>
              <a:t>986</a:t>
            </a:r>
          </a:p>
          <a:p>
            <a:pPr marR="465709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+123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 dirty="0">
              <a:latin typeface="Courier New"/>
              <a:cs typeface="Courier New"/>
            </a:endParaRPr>
          </a:p>
          <a:p>
            <a:pPr marL="651510"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?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300" dirty="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6</a:t>
            </a: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+3</a:t>
            </a: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?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6350" y="0"/>
          <a:ext cx="13004800" cy="9753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6058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400" spc="-5" dirty="0">
                          <a:latin typeface="Gill Sans MT"/>
                          <a:cs typeface="Gill Sans MT"/>
                        </a:rPr>
                        <a:t>Building Up</a:t>
                      </a:r>
                      <a:r>
                        <a:rPr sz="8400" spc="-85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8400" spc="-15" dirty="0">
                          <a:latin typeface="Gill Sans MT"/>
                          <a:cs typeface="Gill Sans MT"/>
                        </a:rPr>
                        <a:t>Addition</a:t>
                      </a:r>
                      <a:endParaRPr sz="8400">
                        <a:latin typeface="Gill Sans MT"/>
                        <a:cs typeface="Gill Sans MT"/>
                      </a:endParaRPr>
                    </a:p>
                    <a:p>
                      <a:pPr marL="2209800" marR="1520825" indent="-571500">
                        <a:lnSpc>
                          <a:spcPts val="4900"/>
                        </a:lnSpc>
                        <a:spcBef>
                          <a:spcPts val="5100"/>
                        </a:spcBef>
                        <a:buSzPct val="170238"/>
                        <a:buChar char="•"/>
                        <a:tabLst>
                          <a:tab pos="2209800" algn="l"/>
                          <a:tab pos="8570595" algn="l"/>
                        </a:tabLst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Question: </a:t>
                      </a:r>
                      <a:r>
                        <a:rPr sz="4200" spc="-15" dirty="0">
                          <a:latin typeface="Gill Sans MT"/>
                          <a:cs typeface="Gill Sans MT"/>
                        </a:rPr>
                        <a:t>how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might</a:t>
                      </a:r>
                      <a:r>
                        <a:rPr sz="4200" spc="-39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45" dirty="0">
                          <a:latin typeface="Gill Sans MT"/>
                          <a:cs typeface="Gill Sans MT"/>
                        </a:rPr>
                        <a:t>we</a:t>
                      </a:r>
                      <a:r>
                        <a:rPr sz="4200" spc="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15" dirty="0">
                          <a:latin typeface="Gill Sans MT"/>
                          <a:cs typeface="Gill Sans MT"/>
                        </a:rPr>
                        <a:t>add	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the</a:t>
                      </a:r>
                      <a:r>
                        <a:rPr sz="4200" spc="-6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15" dirty="0">
                          <a:latin typeface="Gill Sans MT"/>
                          <a:cs typeface="Gill Sans MT"/>
                        </a:rPr>
                        <a:t>following,  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in</a:t>
                      </a:r>
                      <a:r>
                        <a:rPr sz="42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decimal?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4C4C4C"/>
                      </a:solidFill>
                      <a:prstDash val="solid"/>
                    </a:lnL>
                    <a:lnR w="12700">
                      <a:solidFill>
                        <a:srgbClr val="4C4C4C"/>
                      </a:solidFill>
                      <a:prstDash val="solid"/>
                    </a:lnR>
                    <a:lnT w="12700">
                      <a:solidFill>
                        <a:srgbClr val="4C4C4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C4C4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488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986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C4C4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C4C4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+123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C4C4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8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C4C4C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?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26695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C4C4C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8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C4C4C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2875" algn="ctr"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8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9210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1480" algn="ctr"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6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92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C4C4C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9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C4C4C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20165" algn="r">
                        <a:lnSpc>
                          <a:spcPts val="424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+2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R="1320165" algn="r">
                        <a:lnSpc>
                          <a:spcPts val="480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R="1320165" algn="r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?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86485" algn="r">
                        <a:lnSpc>
                          <a:spcPts val="424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+3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R="1086485" algn="r">
                        <a:lnSpc>
                          <a:spcPts val="480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R="1086485" algn="r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9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C4C4C"/>
                      </a:solidFill>
                      <a:prstDash val="solid"/>
                    </a:lnR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6350" y="0"/>
          <a:ext cx="13004800" cy="9753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6058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8400" spc="-5" dirty="0">
                          <a:latin typeface="Gill Sans MT"/>
                          <a:cs typeface="Gill Sans MT"/>
                        </a:rPr>
                        <a:t>Building Up</a:t>
                      </a:r>
                      <a:r>
                        <a:rPr sz="8400" spc="-85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8400" spc="-15" dirty="0">
                          <a:latin typeface="Gill Sans MT"/>
                          <a:cs typeface="Gill Sans MT"/>
                        </a:rPr>
                        <a:t>Addition</a:t>
                      </a:r>
                      <a:endParaRPr sz="8400">
                        <a:latin typeface="Gill Sans MT"/>
                        <a:cs typeface="Gill Sans MT"/>
                      </a:endParaRPr>
                    </a:p>
                    <a:p>
                      <a:pPr marL="2209800" marR="1520825" indent="-571500">
                        <a:lnSpc>
                          <a:spcPts val="4900"/>
                        </a:lnSpc>
                        <a:spcBef>
                          <a:spcPts val="5100"/>
                        </a:spcBef>
                        <a:buSzPct val="170238"/>
                        <a:buChar char="•"/>
                        <a:tabLst>
                          <a:tab pos="2209800" algn="l"/>
                          <a:tab pos="8570595" algn="l"/>
                        </a:tabLst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Question: </a:t>
                      </a:r>
                      <a:r>
                        <a:rPr sz="4200" spc="-15" dirty="0">
                          <a:latin typeface="Gill Sans MT"/>
                          <a:cs typeface="Gill Sans MT"/>
                        </a:rPr>
                        <a:t>how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might</a:t>
                      </a:r>
                      <a:r>
                        <a:rPr sz="4200" spc="-39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45" dirty="0">
                          <a:latin typeface="Gill Sans MT"/>
                          <a:cs typeface="Gill Sans MT"/>
                        </a:rPr>
                        <a:t>we</a:t>
                      </a:r>
                      <a:r>
                        <a:rPr sz="4200" spc="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15" dirty="0">
                          <a:latin typeface="Gill Sans MT"/>
                          <a:cs typeface="Gill Sans MT"/>
                        </a:rPr>
                        <a:t>add	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the</a:t>
                      </a:r>
                      <a:r>
                        <a:rPr sz="4200" spc="-6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15" dirty="0">
                          <a:latin typeface="Gill Sans MT"/>
                          <a:cs typeface="Gill Sans MT"/>
                        </a:rPr>
                        <a:t>following,  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in</a:t>
                      </a:r>
                      <a:r>
                        <a:rPr sz="42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decimal?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4C4C4C"/>
                      </a:solidFill>
                      <a:prstDash val="solid"/>
                    </a:lnL>
                    <a:lnR w="12700">
                      <a:solidFill>
                        <a:srgbClr val="4C4C4C"/>
                      </a:solidFill>
                      <a:prstDash val="solid"/>
                    </a:lnR>
                    <a:lnT w="12700">
                      <a:solidFill>
                        <a:srgbClr val="4C4C4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C4C4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488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986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C4C4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C4C4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+123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C4C4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8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C4C4C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?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26695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C4C4C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8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C4C4C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1385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4200" spc="10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Carry:</a:t>
                      </a:r>
                      <a:r>
                        <a:rPr sz="4200" spc="-430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5875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2875" algn="ctr"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8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9210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11480" algn="ctr"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6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921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C4C4C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9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C4C4C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20165" algn="r">
                        <a:lnSpc>
                          <a:spcPts val="424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+2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R="1320165" algn="r">
                        <a:lnSpc>
                          <a:spcPts val="480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R="1320165" algn="r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86485" algn="r">
                        <a:lnSpc>
                          <a:spcPts val="424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+3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R="1086485" algn="r">
                        <a:lnSpc>
                          <a:spcPts val="480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R="1086485" algn="r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9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4C4C4C"/>
                      </a:solidFill>
                      <a:prstDash val="solid"/>
                    </a:lnR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384" y="63500"/>
            <a:ext cx="89020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Building Up</a:t>
            </a:r>
            <a:r>
              <a:rPr spc="-885" dirty="0"/>
              <a:t> </a:t>
            </a:r>
            <a:r>
              <a:rPr spc="-15" dirty="0"/>
              <a:t>Addition</a:t>
            </a:r>
          </a:p>
        </p:txBody>
      </p:sp>
      <p:sp>
        <p:nvSpPr>
          <p:cNvPr id="3" name="object 3"/>
          <p:cNvSpPr/>
          <p:nvPr/>
        </p:nvSpPr>
        <p:spPr>
          <a:xfrm>
            <a:off x="5977638" y="489756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9342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94055" algn="l"/>
                <a:tab pos="7054850" algn="l"/>
              </a:tabLst>
            </a:pPr>
            <a:r>
              <a:rPr sz="4200" spc="-5" dirty="0"/>
              <a:t>Question: </a:t>
            </a:r>
            <a:r>
              <a:rPr sz="4200" spc="-15" dirty="0"/>
              <a:t>how </a:t>
            </a:r>
            <a:r>
              <a:rPr sz="4200" dirty="0"/>
              <a:t>might</a:t>
            </a:r>
            <a:r>
              <a:rPr sz="4200" spc="-390" dirty="0"/>
              <a:t> </a:t>
            </a:r>
            <a:r>
              <a:rPr sz="4200" spc="-45" dirty="0"/>
              <a:t>we</a:t>
            </a:r>
            <a:r>
              <a:rPr sz="4200" spc="5" dirty="0"/>
              <a:t> </a:t>
            </a:r>
            <a:r>
              <a:rPr sz="4200" spc="-15" dirty="0"/>
              <a:t>add	</a:t>
            </a:r>
            <a:r>
              <a:rPr sz="4200" spc="-5" dirty="0"/>
              <a:t>the</a:t>
            </a:r>
            <a:r>
              <a:rPr sz="4200" spc="-65" dirty="0"/>
              <a:t> </a:t>
            </a:r>
            <a:r>
              <a:rPr sz="4200" spc="-15" dirty="0"/>
              <a:t>following,  </a:t>
            </a:r>
            <a:r>
              <a:rPr sz="4200" spc="-5" dirty="0"/>
              <a:t>in</a:t>
            </a:r>
            <a:r>
              <a:rPr sz="4200" spc="-10" dirty="0"/>
              <a:t> </a:t>
            </a:r>
            <a:r>
              <a:rPr sz="4200" spc="-5" dirty="0"/>
              <a:t>decimal?</a:t>
            </a:r>
            <a:endParaRPr sz="4200"/>
          </a:p>
          <a:p>
            <a:pPr marL="109220" marR="4222750" algn="r">
              <a:lnSpc>
                <a:spcPts val="4920"/>
              </a:lnSpc>
              <a:spcBef>
                <a:spcPts val="370"/>
              </a:spcBef>
            </a:pPr>
            <a:r>
              <a:rPr dirty="0">
                <a:latin typeface="Courier New"/>
                <a:cs typeface="Courier New"/>
              </a:rPr>
              <a:t>986</a:t>
            </a:r>
          </a:p>
          <a:p>
            <a:pPr marL="109220" marR="4222750" algn="r">
              <a:lnSpc>
                <a:spcPts val="4920"/>
              </a:lnSpc>
            </a:pPr>
            <a:r>
              <a:rPr dirty="0">
                <a:latin typeface="Courier New"/>
                <a:cs typeface="Courier New"/>
              </a:rPr>
              <a:t>+123</a:t>
            </a:r>
          </a:p>
          <a:p>
            <a:pPr marL="109220">
              <a:lnSpc>
                <a:spcPct val="100000"/>
              </a:lnSpc>
              <a:spcBef>
                <a:spcPts val="25"/>
              </a:spcBef>
            </a:pPr>
            <a:endParaRPr sz="4000">
              <a:latin typeface="Courier New"/>
              <a:cs typeface="Courier New"/>
            </a:endParaRPr>
          </a:p>
          <a:p>
            <a:pPr marL="1190625" algn="ctr">
              <a:lnSpc>
                <a:spcPct val="100000"/>
              </a:lnSpc>
            </a:pPr>
            <a:r>
              <a:rPr dirty="0">
                <a:latin typeface="Courier New"/>
                <a:cs typeface="Courier New"/>
              </a:rPr>
              <a:t>?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6076949"/>
            <a:ext cx="13004800" cy="3676650"/>
          </a:xfrm>
          <a:custGeom>
            <a:avLst/>
            <a:gdLst/>
            <a:ahLst/>
            <a:cxnLst/>
            <a:rect l="l" t="t" r="r" b="b"/>
            <a:pathLst>
              <a:path w="13004800" h="3676650">
                <a:moveTo>
                  <a:pt x="13004800" y="38100"/>
                </a:moveTo>
                <a:lnTo>
                  <a:pt x="13004787" y="0"/>
                </a:lnTo>
                <a:lnTo>
                  <a:pt x="0" y="0"/>
                </a:lnTo>
                <a:lnTo>
                  <a:pt x="0" y="38100"/>
                </a:lnTo>
                <a:lnTo>
                  <a:pt x="3092450" y="38100"/>
                </a:lnTo>
                <a:lnTo>
                  <a:pt x="3092450" y="3676650"/>
                </a:lnTo>
                <a:lnTo>
                  <a:pt x="3130550" y="3676650"/>
                </a:lnTo>
                <a:lnTo>
                  <a:pt x="3130550" y="38100"/>
                </a:lnTo>
                <a:lnTo>
                  <a:pt x="6737350" y="38100"/>
                </a:lnTo>
                <a:lnTo>
                  <a:pt x="6737350" y="3676650"/>
                </a:lnTo>
                <a:lnTo>
                  <a:pt x="6775450" y="3676650"/>
                </a:lnTo>
                <a:lnTo>
                  <a:pt x="6775450" y="38100"/>
                </a:lnTo>
                <a:lnTo>
                  <a:pt x="10064750" y="38100"/>
                </a:lnTo>
                <a:lnTo>
                  <a:pt x="10064750" y="3676650"/>
                </a:lnTo>
                <a:lnTo>
                  <a:pt x="10102850" y="3676650"/>
                </a:lnTo>
                <a:lnTo>
                  <a:pt x="10102850" y="38100"/>
                </a:lnTo>
                <a:lnTo>
                  <a:pt x="130048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257384" y="6375400"/>
            <a:ext cx="6661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6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+3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9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600" y="6375400"/>
            <a:ext cx="6661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8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+2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0100" y="6400800"/>
            <a:ext cx="666115" cy="310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9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384" y="63500"/>
            <a:ext cx="89020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Building Up</a:t>
            </a:r>
            <a:r>
              <a:rPr spc="-885" dirty="0"/>
              <a:t> </a:t>
            </a:r>
            <a:r>
              <a:rPr spc="-15" dirty="0"/>
              <a:t>Addition</a:t>
            </a:r>
          </a:p>
        </p:txBody>
      </p:sp>
      <p:sp>
        <p:nvSpPr>
          <p:cNvPr id="3" name="object 3"/>
          <p:cNvSpPr/>
          <p:nvPr/>
        </p:nvSpPr>
        <p:spPr>
          <a:xfrm>
            <a:off x="5977638" y="489756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9342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94055" algn="l"/>
                <a:tab pos="7054850" algn="l"/>
              </a:tabLst>
            </a:pPr>
            <a:r>
              <a:rPr sz="4200" spc="-5" dirty="0"/>
              <a:t>Question: </a:t>
            </a:r>
            <a:r>
              <a:rPr sz="4200" spc="-15" dirty="0"/>
              <a:t>how </a:t>
            </a:r>
            <a:r>
              <a:rPr sz="4200" dirty="0"/>
              <a:t>might</a:t>
            </a:r>
            <a:r>
              <a:rPr sz="4200" spc="-390" dirty="0"/>
              <a:t> </a:t>
            </a:r>
            <a:r>
              <a:rPr sz="4200" spc="-45" dirty="0"/>
              <a:t>we</a:t>
            </a:r>
            <a:r>
              <a:rPr sz="4200" spc="5" dirty="0"/>
              <a:t> </a:t>
            </a:r>
            <a:r>
              <a:rPr sz="4200" spc="-15" dirty="0"/>
              <a:t>add	</a:t>
            </a:r>
            <a:r>
              <a:rPr sz="4200" spc="-5" dirty="0"/>
              <a:t>the</a:t>
            </a:r>
            <a:r>
              <a:rPr sz="4200" spc="-65" dirty="0"/>
              <a:t> </a:t>
            </a:r>
            <a:r>
              <a:rPr sz="4200" spc="-15" dirty="0"/>
              <a:t>following,  </a:t>
            </a:r>
            <a:r>
              <a:rPr sz="4200" spc="-5" dirty="0"/>
              <a:t>in</a:t>
            </a:r>
            <a:r>
              <a:rPr sz="4200" spc="-10" dirty="0"/>
              <a:t> </a:t>
            </a:r>
            <a:r>
              <a:rPr sz="4200" spc="-5" dirty="0"/>
              <a:t>decimal?</a:t>
            </a:r>
            <a:endParaRPr sz="4200"/>
          </a:p>
          <a:p>
            <a:pPr marL="109220" marR="4222750" algn="r">
              <a:lnSpc>
                <a:spcPts val="4920"/>
              </a:lnSpc>
              <a:spcBef>
                <a:spcPts val="370"/>
              </a:spcBef>
            </a:pPr>
            <a:r>
              <a:rPr dirty="0">
                <a:latin typeface="Courier New"/>
                <a:cs typeface="Courier New"/>
              </a:rPr>
              <a:t>986</a:t>
            </a:r>
          </a:p>
          <a:p>
            <a:pPr marL="109220" marR="4222750" algn="r">
              <a:lnSpc>
                <a:spcPts val="4920"/>
              </a:lnSpc>
            </a:pPr>
            <a:r>
              <a:rPr dirty="0">
                <a:latin typeface="Courier New"/>
                <a:cs typeface="Courier New"/>
              </a:rPr>
              <a:t>+123</a:t>
            </a:r>
          </a:p>
          <a:p>
            <a:pPr marL="109220">
              <a:lnSpc>
                <a:spcPct val="100000"/>
              </a:lnSpc>
              <a:spcBef>
                <a:spcPts val="25"/>
              </a:spcBef>
            </a:pPr>
            <a:endParaRPr sz="4000">
              <a:latin typeface="Courier New"/>
              <a:cs typeface="Courier New"/>
            </a:endParaRPr>
          </a:p>
          <a:p>
            <a:pPr marL="1190625" algn="ctr">
              <a:lnSpc>
                <a:spcPct val="100000"/>
              </a:lnSpc>
            </a:pPr>
            <a:r>
              <a:rPr dirty="0">
                <a:latin typeface="Courier New"/>
                <a:cs typeface="Courier New"/>
              </a:rPr>
              <a:t>?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6076949"/>
            <a:ext cx="13004800" cy="3676650"/>
          </a:xfrm>
          <a:custGeom>
            <a:avLst/>
            <a:gdLst/>
            <a:ahLst/>
            <a:cxnLst/>
            <a:rect l="l" t="t" r="r" b="b"/>
            <a:pathLst>
              <a:path w="13004800" h="3676650">
                <a:moveTo>
                  <a:pt x="13004800" y="38100"/>
                </a:moveTo>
                <a:lnTo>
                  <a:pt x="13004787" y="0"/>
                </a:lnTo>
                <a:lnTo>
                  <a:pt x="0" y="0"/>
                </a:lnTo>
                <a:lnTo>
                  <a:pt x="0" y="38100"/>
                </a:lnTo>
                <a:lnTo>
                  <a:pt x="3092450" y="38100"/>
                </a:lnTo>
                <a:lnTo>
                  <a:pt x="3092450" y="3676650"/>
                </a:lnTo>
                <a:lnTo>
                  <a:pt x="3130550" y="3676650"/>
                </a:lnTo>
                <a:lnTo>
                  <a:pt x="3130550" y="38100"/>
                </a:lnTo>
                <a:lnTo>
                  <a:pt x="6737350" y="38100"/>
                </a:lnTo>
                <a:lnTo>
                  <a:pt x="6737350" y="3676650"/>
                </a:lnTo>
                <a:lnTo>
                  <a:pt x="6775450" y="3676650"/>
                </a:lnTo>
                <a:lnTo>
                  <a:pt x="6775450" y="38100"/>
                </a:lnTo>
                <a:lnTo>
                  <a:pt x="10064750" y="38100"/>
                </a:lnTo>
                <a:lnTo>
                  <a:pt x="10064750" y="3676650"/>
                </a:lnTo>
                <a:lnTo>
                  <a:pt x="10102850" y="3676650"/>
                </a:lnTo>
                <a:lnTo>
                  <a:pt x="10102850" y="38100"/>
                </a:lnTo>
                <a:lnTo>
                  <a:pt x="130048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257384" y="6375400"/>
            <a:ext cx="6661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6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+3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9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600" y="6375400"/>
            <a:ext cx="6661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8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+2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0100" y="6400800"/>
            <a:ext cx="666115" cy="310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9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736" y="6305550"/>
            <a:ext cx="1829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0" dirty="0">
                <a:solidFill>
                  <a:srgbClr val="FF4013"/>
                </a:solidFill>
                <a:latin typeface="Gill Sans MT"/>
                <a:cs typeface="Gill Sans MT"/>
              </a:rPr>
              <a:t>Carry:</a:t>
            </a:r>
            <a:r>
              <a:rPr sz="4200" spc="-49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384" y="63500"/>
            <a:ext cx="89020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Building Up</a:t>
            </a:r>
            <a:r>
              <a:rPr spc="-885" dirty="0"/>
              <a:t> </a:t>
            </a:r>
            <a:r>
              <a:rPr spc="-15" dirty="0"/>
              <a:t>Addition</a:t>
            </a:r>
          </a:p>
        </p:txBody>
      </p:sp>
      <p:sp>
        <p:nvSpPr>
          <p:cNvPr id="3" name="object 3"/>
          <p:cNvSpPr/>
          <p:nvPr/>
        </p:nvSpPr>
        <p:spPr>
          <a:xfrm>
            <a:off x="5977638" y="489756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9342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94055" algn="l"/>
                <a:tab pos="7054850" algn="l"/>
              </a:tabLst>
            </a:pPr>
            <a:r>
              <a:rPr sz="4200" spc="-5" dirty="0"/>
              <a:t>Question: </a:t>
            </a:r>
            <a:r>
              <a:rPr sz="4200" spc="-15" dirty="0"/>
              <a:t>how </a:t>
            </a:r>
            <a:r>
              <a:rPr sz="4200" dirty="0"/>
              <a:t>might</a:t>
            </a:r>
            <a:r>
              <a:rPr sz="4200" spc="-390" dirty="0"/>
              <a:t> </a:t>
            </a:r>
            <a:r>
              <a:rPr sz="4200" spc="-45" dirty="0"/>
              <a:t>we</a:t>
            </a:r>
            <a:r>
              <a:rPr sz="4200" spc="5" dirty="0"/>
              <a:t> </a:t>
            </a:r>
            <a:r>
              <a:rPr sz="4200" spc="-15" dirty="0"/>
              <a:t>add	</a:t>
            </a:r>
            <a:r>
              <a:rPr sz="4200" spc="-5" dirty="0"/>
              <a:t>the</a:t>
            </a:r>
            <a:r>
              <a:rPr sz="4200" spc="-65" dirty="0"/>
              <a:t> </a:t>
            </a:r>
            <a:r>
              <a:rPr sz="4200" spc="-15" dirty="0"/>
              <a:t>following,  </a:t>
            </a:r>
            <a:r>
              <a:rPr sz="4200" spc="-5" dirty="0"/>
              <a:t>in</a:t>
            </a:r>
            <a:r>
              <a:rPr sz="4200" spc="-10" dirty="0"/>
              <a:t> </a:t>
            </a:r>
            <a:r>
              <a:rPr sz="4200" spc="-5" dirty="0"/>
              <a:t>decimal?</a:t>
            </a:r>
            <a:endParaRPr sz="4200"/>
          </a:p>
          <a:p>
            <a:pPr marL="109220" marR="4222750" algn="r">
              <a:lnSpc>
                <a:spcPts val="4920"/>
              </a:lnSpc>
              <a:spcBef>
                <a:spcPts val="370"/>
              </a:spcBef>
            </a:pPr>
            <a:r>
              <a:rPr dirty="0">
                <a:latin typeface="Courier New"/>
                <a:cs typeface="Courier New"/>
              </a:rPr>
              <a:t>986</a:t>
            </a:r>
          </a:p>
          <a:p>
            <a:pPr marL="109220" marR="4222750" algn="r">
              <a:lnSpc>
                <a:spcPts val="4920"/>
              </a:lnSpc>
            </a:pPr>
            <a:r>
              <a:rPr dirty="0">
                <a:latin typeface="Courier New"/>
                <a:cs typeface="Courier New"/>
              </a:rPr>
              <a:t>+123</a:t>
            </a:r>
          </a:p>
          <a:p>
            <a:pPr marL="109220">
              <a:lnSpc>
                <a:spcPct val="100000"/>
              </a:lnSpc>
              <a:spcBef>
                <a:spcPts val="25"/>
              </a:spcBef>
            </a:pPr>
            <a:endParaRPr sz="4000">
              <a:latin typeface="Courier New"/>
              <a:cs typeface="Courier New"/>
            </a:endParaRPr>
          </a:p>
          <a:p>
            <a:pPr marL="1190625" algn="ctr">
              <a:lnSpc>
                <a:spcPct val="100000"/>
              </a:lnSpc>
            </a:pPr>
            <a:r>
              <a:rPr dirty="0">
                <a:latin typeface="Courier New"/>
                <a:cs typeface="Courier New"/>
              </a:rPr>
              <a:t>?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6076949"/>
            <a:ext cx="13004800" cy="3676650"/>
          </a:xfrm>
          <a:custGeom>
            <a:avLst/>
            <a:gdLst/>
            <a:ahLst/>
            <a:cxnLst/>
            <a:rect l="l" t="t" r="r" b="b"/>
            <a:pathLst>
              <a:path w="13004800" h="3676650">
                <a:moveTo>
                  <a:pt x="13004800" y="38100"/>
                </a:moveTo>
                <a:lnTo>
                  <a:pt x="13004787" y="0"/>
                </a:lnTo>
                <a:lnTo>
                  <a:pt x="0" y="0"/>
                </a:lnTo>
                <a:lnTo>
                  <a:pt x="0" y="38100"/>
                </a:lnTo>
                <a:lnTo>
                  <a:pt x="3092450" y="38100"/>
                </a:lnTo>
                <a:lnTo>
                  <a:pt x="3092450" y="3676650"/>
                </a:lnTo>
                <a:lnTo>
                  <a:pt x="3130550" y="3676650"/>
                </a:lnTo>
                <a:lnTo>
                  <a:pt x="3130550" y="38100"/>
                </a:lnTo>
                <a:lnTo>
                  <a:pt x="6737350" y="38100"/>
                </a:lnTo>
                <a:lnTo>
                  <a:pt x="6737350" y="3676650"/>
                </a:lnTo>
                <a:lnTo>
                  <a:pt x="6775450" y="3676650"/>
                </a:lnTo>
                <a:lnTo>
                  <a:pt x="6775450" y="38100"/>
                </a:lnTo>
                <a:lnTo>
                  <a:pt x="10064750" y="38100"/>
                </a:lnTo>
                <a:lnTo>
                  <a:pt x="10064750" y="3676650"/>
                </a:lnTo>
                <a:lnTo>
                  <a:pt x="10102850" y="3676650"/>
                </a:lnTo>
                <a:lnTo>
                  <a:pt x="10102850" y="38100"/>
                </a:lnTo>
                <a:lnTo>
                  <a:pt x="130048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257384" y="6375400"/>
            <a:ext cx="6661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6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+3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9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600" y="6375400"/>
            <a:ext cx="6661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8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+2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0100" y="6400800"/>
            <a:ext cx="666115" cy="310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9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900" y="6705600"/>
            <a:ext cx="6661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solidFill>
                  <a:srgbClr val="E32400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+0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6155" y="762000"/>
            <a:ext cx="67322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Core</a:t>
            </a:r>
            <a:r>
              <a:rPr spc="-75" dirty="0"/>
              <a:t> </a:t>
            </a:r>
            <a:r>
              <a:rPr spc="-5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556000"/>
            <a:ext cx="9718040" cy="40817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23304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190" dirty="0">
                <a:latin typeface="Gill Sans MT"/>
                <a:cs typeface="Gill Sans MT"/>
              </a:rPr>
              <a:t>We </a:t>
            </a:r>
            <a:r>
              <a:rPr sz="4200" spc="-60" dirty="0">
                <a:latin typeface="Gill Sans MT"/>
                <a:cs typeface="Gill Sans MT"/>
              </a:rPr>
              <a:t>have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spc="-10" dirty="0">
                <a:latin typeface="Gill Sans MT"/>
                <a:cs typeface="Gill Sans MT"/>
              </a:rPr>
              <a:t>“primitive” </a:t>
            </a:r>
            <a:r>
              <a:rPr sz="4200" spc="-5" dirty="0">
                <a:latin typeface="Gill Sans MT"/>
                <a:cs typeface="Gill Sans MT"/>
              </a:rPr>
              <a:t>notion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10" dirty="0">
                <a:latin typeface="Gill Sans MT"/>
                <a:cs typeface="Gill Sans MT"/>
              </a:rPr>
              <a:t>adding  </a:t>
            </a:r>
            <a:r>
              <a:rPr sz="4200" spc="-5" dirty="0">
                <a:latin typeface="Gill Sans MT"/>
                <a:cs typeface="Gill Sans MT"/>
              </a:rPr>
              <a:t>single digits, along with 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spc="-5" dirty="0">
                <a:latin typeface="Gill Sans MT"/>
                <a:cs typeface="Gill Sans MT"/>
              </a:rPr>
              <a:t>idea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450" dirty="0">
                <a:latin typeface="Gill Sans MT"/>
                <a:cs typeface="Gill Sans MT"/>
              </a:rPr>
              <a:t> </a:t>
            </a:r>
            <a:r>
              <a:rPr sz="4200" i="1" spc="20" dirty="0">
                <a:latin typeface="Gill Sans MT"/>
                <a:cs typeface="Gill Sans MT"/>
              </a:rPr>
              <a:t>carrying  </a:t>
            </a:r>
            <a:r>
              <a:rPr sz="4200" spc="-5" dirty="0">
                <a:latin typeface="Gill Sans MT"/>
                <a:cs typeface="Gill Sans MT"/>
              </a:rPr>
              <a:t>digits</a:t>
            </a:r>
            <a:endParaRPr sz="4200">
              <a:latin typeface="Gill Sans MT"/>
              <a:cs typeface="Gill Sans MT"/>
            </a:endParaRPr>
          </a:p>
          <a:p>
            <a:pPr marL="609600" marR="1778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09600" algn="l"/>
                <a:tab pos="3584575" algn="l"/>
                <a:tab pos="5208270" algn="l"/>
              </a:tabLst>
            </a:pPr>
            <a:r>
              <a:rPr sz="4200" spc="-190" dirty="0">
                <a:latin typeface="Gill Sans MT"/>
                <a:cs typeface="Gill Sans MT"/>
              </a:rPr>
              <a:t>We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build	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this	</a:t>
            </a:r>
            <a:r>
              <a:rPr sz="4200" spc="-5" dirty="0">
                <a:latin typeface="Gill Sans MT"/>
                <a:cs typeface="Gill Sans MT"/>
              </a:rPr>
              <a:t>notion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15" dirty="0">
                <a:latin typeface="Gill Sans MT"/>
                <a:cs typeface="Gill Sans MT"/>
              </a:rPr>
              <a:t>add  </a:t>
            </a:r>
            <a:r>
              <a:rPr sz="4200" spc="-10" dirty="0">
                <a:latin typeface="Gill Sans MT"/>
                <a:cs typeface="Gill Sans MT"/>
              </a:rPr>
              <a:t>numbers </a:t>
            </a:r>
            <a:r>
              <a:rPr sz="4200" spc="-5" dirty="0">
                <a:latin typeface="Gill Sans MT"/>
                <a:cs typeface="Gill Sans MT"/>
              </a:rPr>
              <a:t>together that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25" dirty="0">
                <a:latin typeface="Gill Sans MT"/>
                <a:cs typeface="Gill Sans MT"/>
              </a:rPr>
              <a:t>more </a:t>
            </a:r>
            <a:r>
              <a:rPr sz="4200" spc="-5" dirty="0">
                <a:latin typeface="Gill Sans MT"/>
                <a:cs typeface="Gill Sans MT"/>
              </a:rPr>
              <a:t>than </a:t>
            </a:r>
            <a:r>
              <a:rPr sz="4200" dirty="0">
                <a:latin typeface="Gill Sans MT"/>
                <a:cs typeface="Gill Sans MT"/>
              </a:rPr>
              <a:t>one  </a:t>
            </a:r>
            <a:r>
              <a:rPr sz="4200" spc="-5" dirty="0">
                <a:latin typeface="Gill Sans MT"/>
                <a:cs typeface="Gill Sans MT"/>
              </a:rPr>
              <a:t>digit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long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0960" y="717875"/>
            <a:ext cx="3443408" cy="1229979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>
              <a:spcBef>
                <a:spcPts val="94"/>
              </a:spcBef>
            </a:pPr>
            <a:r>
              <a:rPr dirty="0"/>
              <a:t>P</a:t>
            </a:r>
            <a:r>
              <a:rPr spc="-198" dirty="0"/>
              <a:t>r</a:t>
            </a:r>
            <a:r>
              <a:rPr dirty="0"/>
              <a:t>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4070" y="3936350"/>
            <a:ext cx="9141543" cy="2700482"/>
          </a:xfrm>
          <a:prstGeom prst="rect">
            <a:avLst/>
          </a:prstGeom>
        </p:spPr>
        <p:txBody>
          <a:bodyPr vert="horz" wrap="square" lIns="0" tIns="45465" rIns="0" bIns="0" rtlCol="0">
            <a:spAutoFit/>
          </a:bodyPr>
          <a:lstStyle/>
          <a:p>
            <a:pPr marL="574304" marR="28715" indent="-538410" defTabSz="861456">
              <a:lnSpc>
                <a:spcPts val="4616"/>
              </a:lnSpc>
              <a:spcBef>
                <a:spcPts val="358"/>
              </a:spcBef>
              <a:buSzPct val="170238"/>
              <a:buFontTx/>
              <a:buChar char="•"/>
              <a:tabLst>
                <a:tab pos="574304" algn="l"/>
                <a:tab pos="2006475" algn="l"/>
                <a:tab pos="5740050" algn="l"/>
                <a:tab pos="6418447" algn="l"/>
              </a:tabLst>
            </a:pPr>
            <a:r>
              <a:rPr sz="3957" spc="19" dirty="0">
                <a:solidFill>
                  <a:prstClr val="black"/>
                </a:solidFill>
                <a:latin typeface="Gill Sans MT"/>
                <a:cs typeface="Gill Sans MT"/>
              </a:rPr>
              <a:t>Binary	</a:t>
            </a:r>
            <a:r>
              <a:rPr sz="3957" spc="-14" dirty="0">
                <a:solidFill>
                  <a:prstClr val="black"/>
                </a:solidFill>
                <a:latin typeface="Gill Sans MT"/>
                <a:cs typeface="Gill Sans MT"/>
              </a:rPr>
              <a:t>representation</a:t>
            </a:r>
            <a:r>
              <a:rPr sz="3957" spc="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so	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far	</a:t>
            </a:r>
            <a:r>
              <a:rPr sz="3957" spc="-28" dirty="0">
                <a:solidFill>
                  <a:prstClr val="black"/>
                </a:solidFill>
                <a:latin typeface="Gill Sans MT"/>
                <a:cs typeface="Gill Sans MT"/>
              </a:rPr>
              <a:t>makes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it</a:t>
            </a:r>
            <a:r>
              <a:rPr sz="3957" spc="-38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easy 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to </a:t>
            </a:r>
            <a:r>
              <a:rPr sz="3957" spc="-19" dirty="0">
                <a:solidFill>
                  <a:prstClr val="black"/>
                </a:solidFill>
                <a:latin typeface="Gill Sans MT"/>
                <a:cs typeface="Gill Sans MT"/>
              </a:rPr>
              <a:t>represent </a:t>
            </a:r>
            <a:r>
              <a:rPr sz="3957" spc="-14" dirty="0">
                <a:solidFill>
                  <a:prstClr val="black"/>
                </a:solidFill>
                <a:latin typeface="Gill Sans MT"/>
                <a:cs typeface="Gill Sans MT"/>
              </a:rPr>
              <a:t>positive </a:t>
            </a:r>
            <a:r>
              <a:rPr sz="3957" spc="-9" dirty="0">
                <a:solidFill>
                  <a:prstClr val="black"/>
                </a:solidFill>
                <a:latin typeface="Gill Sans MT"/>
                <a:cs typeface="Gill Sans MT"/>
              </a:rPr>
              <a:t>numbers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and </a:t>
            </a:r>
            <a:r>
              <a:rPr sz="3957" spc="-28" dirty="0">
                <a:solidFill>
                  <a:prstClr val="black"/>
                </a:solidFill>
                <a:latin typeface="Gill Sans MT"/>
                <a:cs typeface="Gill Sans MT"/>
              </a:rPr>
              <a:t>zero</a:t>
            </a:r>
            <a:endParaRPr sz="3957">
              <a:solidFill>
                <a:prstClr val="black"/>
              </a:solidFill>
              <a:latin typeface="Gill Sans MT"/>
              <a:cs typeface="Gill Sans MT"/>
            </a:endParaRPr>
          </a:p>
          <a:p>
            <a:pPr marL="574304" marR="1381321" indent="-538410" defTabSz="861456">
              <a:lnSpc>
                <a:spcPts val="4616"/>
              </a:lnSpc>
              <a:spcBef>
                <a:spcPts val="2261"/>
              </a:spcBef>
              <a:buSzPct val="170238"/>
              <a:buFontTx/>
              <a:buChar char="•"/>
              <a:tabLst>
                <a:tab pos="574304" algn="l"/>
              </a:tabLst>
            </a:pPr>
            <a:r>
              <a:rPr sz="3957" spc="14" dirty="0">
                <a:solidFill>
                  <a:prstClr val="black"/>
                </a:solidFill>
                <a:latin typeface="Gill Sans MT"/>
                <a:cs typeface="Gill Sans MT"/>
              </a:rPr>
              <a:t>Question:What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about</a:t>
            </a:r>
            <a:r>
              <a:rPr sz="3957" spc="-8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spc="-14" dirty="0">
                <a:solidFill>
                  <a:prstClr val="black"/>
                </a:solidFill>
                <a:latin typeface="Gill Sans MT"/>
                <a:cs typeface="Gill Sans MT"/>
              </a:rPr>
              <a:t>representing  negative</a:t>
            </a:r>
            <a:r>
              <a:rPr sz="3957" spc="-9" dirty="0">
                <a:solidFill>
                  <a:prstClr val="black"/>
                </a:solidFill>
                <a:latin typeface="Gill Sans MT"/>
                <a:cs typeface="Gill Sans MT"/>
              </a:rPr>
              <a:t> numbers?</a:t>
            </a:r>
            <a:endParaRPr sz="3957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8161" y="762000"/>
            <a:ext cx="63087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Now </a:t>
            </a:r>
            <a:r>
              <a:rPr spc="-5" dirty="0"/>
              <a:t>in</a:t>
            </a:r>
            <a:r>
              <a:rPr spc="-65" dirty="0"/>
              <a:t> </a:t>
            </a:r>
            <a:r>
              <a:rPr spc="40" dirty="0"/>
              <a:t>Binary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946400"/>
            <a:ext cx="102222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2632710" algn="l"/>
              </a:tabLst>
            </a:pPr>
            <a:r>
              <a:rPr sz="4200" spc="-10" dirty="0">
                <a:latin typeface="Gill Sans MT"/>
                <a:cs typeface="Gill Sans MT"/>
              </a:rPr>
              <a:t>Arguably	</a:t>
            </a:r>
            <a:r>
              <a:rPr sz="4200" spc="-5" dirty="0">
                <a:latin typeface="Gill Sans MT"/>
                <a:cs typeface="Gill Sans MT"/>
              </a:rPr>
              <a:t>simpler </a:t>
            </a:r>
            <a:r>
              <a:rPr sz="4200" dirty="0">
                <a:latin typeface="Gill Sans MT"/>
                <a:cs typeface="Gill Sans MT"/>
              </a:rPr>
              <a:t>- </a:t>
            </a:r>
            <a:r>
              <a:rPr sz="4200" spc="-40" dirty="0">
                <a:latin typeface="Gill Sans MT"/>
                <a:cs typeface="Gill Sans MT"/>
              </a:rPr>
              <a:t>fewer </a:t>
            </a:r>
            <a:r>
              <a:rPr sz="4200" dirty="0">
                <a:latin typeface="Gill Sans MT"/>
                <a:cs typeface="Gill Sans MT"/>
              </a:rPr>
              <a:t>one-bit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possibilities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0769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71680" y="6096000"/>
          <a:ext cx="11004549" cy="3657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4680">
                <a:tc>
                  <a:txBody>
                    <a:bodyPr/>
                    <a:lstStyle/>
                    <a:p>
                      <a:pPr marR="136017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9525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9956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5826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0160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36017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995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582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36017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995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582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3719">
                <a:tc>
                  <a:txBody>
                    <a:bodyPr/>
                    <a:lstStyle/>
                    <a:p>
                      <a:pPr marR="136017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?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5995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?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3582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?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?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8161" y="762000"/>
            <a:ext cx="63087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Now </a:t>
            </a:r>
            <a:r>
              <a:rPr spc="-5" dirty="0"/>
              <a:t>in</a:t>
            </a:r>
            <a:r>
              <a:rPr spc="-65" dirty="0"/>
              <a:t> </a:t>
            </a:r>
            <a:r>
              <a:rPr spc="40" dirty="0"/>
              <a:t>Binary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946400"/>
            <a:ext cx="102222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2632710" algn="l"/>
              </a:tabLst>
            </a:pPr>
            <a:r>
              <a:rPr sz="4200" spc="-10" dirty="0">
                <a:latin typeface="Gill Sans MT"/>
                <a:cs typeface="Gill Sans MT"/>
              </a:rPr>
              <a:t>Arguably	</a:t>
            </a:r>
            <a:r>
              <a:rPr sz="4200" spc="-5" dirty="0">
                <a:latin typeface="Gill Sans MT"/>
                <a:cs typeface="Gill Sans MT"/>
              </a:rPr>
              <a:t>simpler </a:t>
            </a:r>
            <a:r>
              <a:rPr sz="4200" dirty="0">
                <a:latin typeface="Gill Sans MT"/>
                <a:cs typeface="Gill Sans MT"/>
              </a:rPr>
              <a:t>- </a:t>
            </a:r>
            <a:r>
              <a:rPr sz="4200" spc="-40" dirty="0">
                <a:latin typeface="Gill Sans MT"/>
                <a:cs typeface="Gill Sans MT"/>
              </a:rPr>
              <a:t>fewer </a:t>
            </a:r>
            <a:r>
              <a:rPr sz="4200" dirty="0">
                <a:latin typeface="Gill Sans MT"/>
                <a:cs typeface="Gill Sans MT"/>
              </a:rPr>
              <a:t>one-bit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possibilities</a:t>
            </a:r>
            <a:endParaRPr sz="4200">
              <a:latin typeface="Gill Sans MT"/>
              <a:cs typeface="Gill Sans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71680" y="6096000"/>
          <a:ext cx="11004549" cy="2623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9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4680">
                <a:tc>
                  <a:txBody>
                    <a:bodyPr/>
                    <a:lstStyle/>
                    <a:p>
                      <a:pPr marR="1360170" algn="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R="159956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R="135826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016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36017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995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2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36017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995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2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096">
                <a:tc>
                  <a:txBody>
                    <a:bodyPr/>
                    <a:lstStyle/>
                    <a:p>
                      <a:pPr marR="136017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995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5826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6076949"/>
            <a:ext cx="13004800" cy="3676650"/>
          </a:xfrm>
          <a:custGeom>
            <a:avLst/>
            <a:gdLst/>
            <a:ahLst/>
            <a:cxnLst/>
            <a:rect l="l" t="t" r="r" b="b"/>
            <a:pathLst>
              <a:path w="13004800" h="3676650">
                <a:moveTo>
                  <a:pt x="13004800" y="0"/>
                </a:moveTo>
                <a:lnTo>
                  <a:pt x="0" y="0"/>
                </a:lnTo>
                <a:lnTo>
                  <a:pt x="0" y="38100"/>
                </a:lnTo>
                <a:lnTo>
                  <a:pt x="3092450" y="38100"/>
                </a:lnTo>
                <a:lnTo>
                  <a:pt x="3092450" y="3676650"/>
                </a:lnTo>
                <a:lnTo>
                  <a:pt x="3130550" y="3676650"/>
                </a:lnTo>
                <a:lnTo>
                  <a:pt x="3130550" y="38100"/>
                </a:lnTo>
                <a:lnTo>
                  <a:pt x="6737350" y="38100"/>
                </a:lnTo>
                <a:lnTo>
                  <a:pt x="6737350" y="3676650"/>
                </a:lnTo>
                <a:lnTo>
                  <a:pt x="6775450" y="3676650"/>
                </a:lnTo>
                <a:lnTo>
                  <a:pt x="6775450" y="38100"/>
                </a:lnTo>
                <a:lnTo>
                  <a:pt x="10064750" y="38100"/>
                </a:lnTo>
                <a:lnTo>
                  <a:pt x="10064750" y="3676650"/>
                </a:lnTo>
                <a:lnTo>
                  <a:pt x="10102850" y="3676650"/>
                </a:lnTo>
                <a:lnTo>
                  <a:pt x="10102850" y="38100"/>
                </a:lnTo>
                <a:lnTo>
                  <a:pt x="13004800" y="381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802236" y="8883650"/>
            <a:ext cx="1829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0" dirty="0">
                <a:solidFill>
                  <a:srgbClr val="FF4013"/>
                </a:solidFill>
                <a:latin typeface="Gill Sans MT"/>
                <a:cs typeface="Gill Sans MT"/>
              </a:rPr>
              <a:t>Carry:</a:t>
            </a:r>
            <a:r>
              <a:rPr sz="4200" spc="-49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4547" y="0"/>
            <a:ext cx="82956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Chaining the</a:t>
            </a:r>
            <a:r>
              <a:rPr spc="-75" dirty="0"/>
              <a:t> </a:t>
            </a:r>
            <a:r>
              <a:rPr spc="30" dirty="0"/>
              <a:t>Carry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1562100"/>
            <a:ext cx="94018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1704339" algn="l"/>
                <a:tab pos="6152515" algn="l"/>
                <a:tab pos="7018020" algn="l"/>
              </a:tabLst>
            </a:pPr>
            <a:r>
              <a:rPr sz="4200" dirty="0">
                <a:latin typeface="Gill Sans MT"/>
                <a:cs typeface="Gill Sans MT"/>
              </a:rPr>
              <a:t>Also	need to </a:t>
            </a:r>
            <a:r>
              <a:rPr sz="4200" spc="-5" dirty="0">
                <a:latin typeface="Gill Sans MT"/>
                <a:cs typeface="Gill Sans MT"/>
              </a:rPr>
              <a:t>account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30" dirty="0">
                <a:latin typeface="Gill Sans MT"/>
                <a:cs typeface="Gill Sans MT"/>
              </a:rPr>
              <a:t>any	</a:t>
            </a:r>
            <a:r>
              <a:rPr sz="4200" spc="-5" dirty="0">
                <a:latin typeface="Gill Sans MT"/>
                <a:cs typeface="Gill Sans MT"/>
              </a:rPr>
              <a:t>input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carry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2450" y="2791205"/>
            <a:ext cx="7010400" cy="6962775"/>
          </a:xfrm>
          <a:custGeom>
            <a:avLst/>
            <a:gdLst/>
            <a:ahLst/>
            <a:cxnLst/>
            <a:rect l="l" t="t" r="r" b="b"/>
            <a:pathLst>
              <a:path w="7010400" h="6962775">
                <a:moveTo>
                  <a:pt x="38100" y="7099"/>
                </a:moveTo>
                <a:lnTo>
                  <a:pt x="0" y="7099"/>
                </a:lnTo>
                <a:lnTo>
                  <a:pt x="0" y="6962394"/>
                </a:lnTo>
                <a:lnTo>
                  <a:pt x="38100" y="6962394"/>
                </a:lnTo>
                <a:lnTo>
                  <a:pt x="38100" y="7099"/>
                </a:lnTo>
                <a:close/>
              </a:path>
              <a:path w="7010400" h="6962775">
                <a:moveTo>
                  <a:pt x="3683000" y="22796"/>
                </a:moveTo>
                <a:lnTo>
                  <a:pt x="3644900" y="22796"/>
                </a:lnTo>
                <a:lnTo>
                  <a:pt x="3644900" y="6962394"/>
                </a:lnTo>
                <a:lnTo>
                  <a:pt x="3683000" y="6962394"/>
                </a:lnTo>
                <a:lnTo>
                  <a:pt x="3683000" y="22796"/>
                </a:lnTo>
                <a:close/>
              </a:path>
              <a:path w="7010400" h="6962775">
                <a:moveTo>
                  <a:pt x="7010400" y="0"/>
                </a:moveTo>
                <a:lnTo>
                  <a:pt x="6972300" y="0"/>
                </a:lnTo>
                <a:lnTo>
                  <a:pt x="6972300" y="6962394"/>
                </a:lnTo>
                <a:lnTo>
                  <a:pt x="7010400" y="6962394"/>
                </a:lnTo>
                <a:lnTo>
                  <a:pt x="7010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9550" y="2794000"/>
          <a:ext cx="10800079" cy="25658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0705">
                <a:tc>
                  <a:txBody>
                    <a:bodyPr/>
                    <a:lstStyle/>
                    <a:p>
                      <a:pPr marL="351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726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7391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51790">
                        <a:lnSpc>
                          <a:spcPts val="431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6440">
                        <a:lnSpc>
                          <a:spcPts val="441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9140">
                        <a:lnSpc>
                          <a:spcPts val="441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41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528">
                <a:tc>
                  <a:txBody>
                    <a:bodyPr/>
                    <a:lstStyle/>
                    <a:p>
                      <a:pPr marL="31750">
                        <a:lnSpc>
                          <a:spcPts val="419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ts val="429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40640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9100">
                        <a:lnSpc>
                          <a:spcPts val="429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41910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429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5400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27749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0"/>
                </a:move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0" y="5359834"/>
          <a:ext cx="13050519" cy="4393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3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6165">
                <a:tc>
                  <a:txBody>
                    <a:bodyPr/>
                    <a:lstStyle/>
                    <a:p>
                      <a:pPr marR="1310005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00505" algn="r">
                        <a:lnSpc>
                          <a:spcPts val="44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2855" algn="r">
                        <a:lnSpc>
                          <a:spcPts val="44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935"/>
                        </a:lnSpc>
                      </a:pPr>
                      <a:r>
                        <a:rPr sz="6300" baseline="-19841" dirty="0">
                          <a:latin typeface="Courier New"/>
                          <a:cs typeface="Courier New"/>
                        </a:rPr>
                        <a:t>0 </a:t>
                      </a:r>
                      <a:r>
                        <a:rPr sz="4200" spc="10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Carry:</a:t>
                      </a:r>
                      <a:r>
                        <a:rPr sz="4200" spc="-919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880">
                <a:tc>
                  <a:txBody>
                    <a:bodyPr/>
                    <a:lstStyle/>
                    <a:p>
                      <a:pPr marR="131191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4445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0050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5285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83234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080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31191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0050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285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3234" algn="ct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31191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0050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285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0475" marR="39370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985">
                <a:tc>
                  <a:txBody>
                    <a:bodyPr/>
                    <a:lstStyle/>
                    <a:p>
                      <a:pPr marR="131191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0050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5285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0475" marR="39370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4534">
                <a:tc>
                  <a:txBody>
                    <a:bodyPr/>
                    <a:lstStyle/>
                    <a:p>
                      <a:pPr marR="1311910" algn="r">
                        <a:lnSpc>
                          <a:spcPts val="44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637664">
                        <a:lnSpc>
                          <a:spcPts val="4535"/>
                        </a:lnSpc>
                        <a:tabLst>
                          <a:tab pos="2722245" algn="l"/>
                          <a:tab pos="5295265" algn="l"/>
                        </a:tabLst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4200" spc="10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Carry:</a:t>
                      </a:r>
                      <a:r>
                        <a:rPr sz="4200" spc="-420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4200" spc="8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Car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0" marB="0"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4535"/>
                        </a:lnSpc>
                        <a:tabLst>
                          <a:tab pos="1580515" algn="l"/>
                        </a:tabLst>
                      </a:pPr>
                      <a:r>
                        <a:rPr sz="4200" spc="40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ry:</a:t>
                      </a:r>
                      <a:r>
                        <a:rPr sz="4200" spc="-420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4200" spc="-12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10" dirty="0">
                          <a:solidFill>
                            <a:srgbClr val="FF4013"/>
                          </a:solidFill>
                          <a:latin typeface="Gill Sans MT"/>
                          <a:cs typeface="Gill Sans MT"/>
                        </a:rPr>
                        <a:t>Carry: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4C4C4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741" y="762000"/>
            <a:ext cx="8698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Adding </a:t>
            </a:r>
            <a:r>
              <a:rPr spc="-5" dirty="0"/>
              <a:t>Multiple</a:t>
            </a:r>
            <a:r>
              <a:rPr spc="-50" dirty="0"/>
              <a:t> </a:t>
            </a:r>
            <a:r>
              <a:rPr spc="-5" dirty="0"/>
              <a:t>Bits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600" y="2997200"/>
            <a:ext cx="9210040" cy="323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4832985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might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add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numbers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below?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950">
              <a:latin typeface="Gill Sans MT"/>
              <a:cs typeface="Gill Sans MT"/>
            </a:endParaRPr>
          </a:p>
          <a:p>
            <a:pPr marR="3905885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011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20996" y="6573964"/>
            <a:ext cx="1920875" cy="0"/>
          </a:xfrm>
          <a:custGeom>
            <a:avLst/>
            <a:gdLst/>
            <a:ahLst/>
            <a:cxnLst/>
            <a:rect l="l" t="t" r="r" b="b"/>
            <a:pathLst>
              <a:path w="1920875">
                <a:moveTo>
                  <a:pt x="0" y="0"/>
                </a:moveTo>
                <a:lnTo>
                  <a:pt x="1920560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741" y="762000"/>
            <a:ext cx="8698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Adding </a:t>
            </a:r>
            <a:r>
              <a:rPr spc="-5" dirty="0"/>
              <a:t>Multiple</a:t>
            </a:r>
            <a:r>
              <a:rPr spc="-50" dirty="0"/>
              <a:t> </a:t>
            </a:r>
            <a:r>
              <a:rPr spc="-5" dirty="0"/>
              <a:t>Bits</a:t>
            </a:r>
          </a:p>
        </p:txBody>
      </p:sp>
      <p:sp>
        <p:nvSpPr>
          <p:cNvPr id="3" name="object 3"/>
          <p:cNvSpPr/>
          <p:nvPr/>
        </p:nvSpPr>
        <p:spPr>
          <a:xfrm>
            <a:off x="5320996" y="6573964"/>
            <a:ext cx="1920875" cy="0"/>
          </a:xfrm>
          <a:custGeom>
            <a:avLst/>
            <a:gdLst/>
            <a:ahLst/>
            <a:cxnLst/>
            <a:rect l="l" t="t" r="r" b="b"/>
            <a:pathLst>
              <a:path w="1920875">
                <a:moveTo>
                  <a:pt x="0" y="0"/>
                </a:moveTo>
                <a:lnTo>
                  <a:pt x="1920560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5600" y="2997200"/>
            <a:ext cx="9210040" cy="323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4832985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might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add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numbers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below?</a:t>
            </a:r>
            <a:endParaRPr sz="4200">
              <a:latin typeface="Gill Sans MT"/>
              <a:cs typeface="Gill Sans MT"/>
            </a:endParaRPr>
          </a:p>
          <a:p>
            <a:pPr marR="3922395" algn="r">
              <a:lnSpc>
                <a:spcPts val="4445"/>
              </a:lnSpc>
              <a:spcBef>
                <a:spcPts val="6559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325"/>
              </a:lnSpc>
            </a:pPr>
            <a:r>
              <a:rPr sz="4200" dirty="0">
                <a:latin typeface="Courier New"/>
                <a:cs typeface="Courier New"/>
              </a:rPr>
              <a:t>011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300" y="9812020"/>
            <a:ext cx="43700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-Need an initial carry-in </a:t>
            </a:r>
            <a:r>
              <a:rPr sz="2200" dirty="0">
                <a:latin typeface="Lucida Sans Unicode"/>
                <a:cs typeface="Lucida Sans Unicode"/>
              </a:rPr>
              <a:t>of</a:t>
            </a:r>
            <a:r>
              <a:rPr sz="2200" spc="1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zero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741" y="762000"/>
            <a:ext cx="8698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Adding </a:t>
            </a:r>
            <a:r>
              <a:rPr spc="-5" dirty="0"/>
              <a:t>Multiple</a:t>
            </a:r>
            <a:r>
              <a:rPr spc="-50" dirty="0"/>
              <a:t> </a:t>
            </a:r>
            <a:r>
              <a:rPr spc="-5" dirty="0"/>
              <a:t>Bits</a:t>
            </a:r>
          </a:p>
        </p:txBody>
      </p:sp>
      <p:sp>
        <p:nvSpPr>
          <p:cNvPr id="3" name="object 3"/>
          <p:cNvSpPr/>
          <p:nvPr/>
        </p:nvSpPr>
        <p:spPr>
          <a:xfrm>
            <a:off x="5320996" y="6573964"/>
            <a:ext cx="1920875" cy="0"/>
          </a:xfrm>
          <a:custGeom>
            <a:avLst/>
            <a:gdLst/>
            <a:ahLst/>
            <a:cxnLst/>
            <a:rect l="l" t="t" r="r" b="b"/>
            <a:pathLst>
              <a:path w="1920875">
                <a:moveTo>
                  <a:pt x="0" y="0"/>
                </a:moveTo>
                <a:lnTo>
                  <a:pt x="1920560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5600" y="2997200"/>
            <a:ext cx="9210040" cy="423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4832985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might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add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numbers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below?</a:t>
            </a:r>
            <a:endParaRPr sz="4200">
              <a:latin typeface="Gill Sans MT"/>
              <a:cs typeface="Gill Sans MT"/>
            </a:endParaRPr>
          </a:p>
          <a:p>
            <a:pPr marR="3922395" algn="r">
              <a:lnSpc>
                <a:spcPts val="4445"/>
              </a:lnSpc>
              <a:spcBef>
                <a:spcPts val="6559"/>
              </a:spcBef>
            </a:pPr>
            <a:r>
              <a:rPr sz="4200" spc="18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325"/>
              </a:lnSpc>
            </a:pPr>
            <a:r>
              <a:rPr sz="4200" dirty="0">
                <a:latin typeface="Courier New"/>
                <a:cs typeface="Courier New"/>
              </a:rPr>
              <a:t>011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  <a:p>
            <a:pPr marL="1028700" algn="ctr">
              <a:lnSpc>
                <a:spcPct val="100000"/>
              </a:lnSpc>
              <a:spcBef>
                <a:spcPts val="281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300" y="9812020"/>
            <a:ext cx="43700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-Need an initial carry-in </a:t>
            </a:r>
            <a:r>
              <a:rPr sz="2200" dirty="0">
                <a:latin typeface="Lucida Sans Unicode"/>
                <a:cs typeface="Lucida Sans Unicode"/>
              </a:rPr>
              <a:t>of</a:t>
            </a:r>
            <a:r>
              <a:rPr sz="2200" spc="1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zero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741" y="762000"/>
            <a:ext cx="8698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Adding </a:t>
            </a:r>
            <a:r>
              <a:rPr spc="-5" dirty="0"/>
              <a:t>Multiple</a:t>
            </a:r>
            <a:r>
              <a:rPr spc="-50" dirty="0"/>
              <a:t> </a:t>
            </a:r>
            <a:r>
              <a:rPr spc="-5" dirty="0"/>
              <a:t>Bits</a:t>
            </a:r>
          </a:p>
        </p:txBody>
      </p:sp>
      <p:sp>
        <p:nvSpPr>
          <p:cNvPr id="3" name="object 3"/>
          <p:cNvSpPr/>
          <p:nvPr/>
        </p:nvSpPr>
        <p:spPr>
          <a:xfrm>
            <a:off x="5320996" y="6573964"/>
            <a:ext cx="1920875" cy="0"/>
          </a:xfrm>
          <a:custGeom>
            <a:avLst/>
            <a:gdLst/>
            <a:ahLst/>
            <a:cxnLst/>
            <a:rect l="l" t="t" r="r" b="b"/>
            <a:pathLst>
              <a:path w="1920875">
                <a:moveTo>
                  <a:pt x="0" y="0"/>
                </a:moveTo>
                <a:lnTo>
                  <a:pt x="1920560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5600" y="2997200"/>
            <a:ext cx="9210040" cy="423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4832985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might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add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numbers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below?</a:t>
            </a:r>
            <a:endParaRPr sz="4200">
              <a:latin typeface="Gill Sans MT"/>
              <a:cs typeface="Gill Sans MT"/>
            </a:endParaRPr>
          </a:p>
          <a:p>
            <a:pPr marR="3922395" algn="r">
              <a:lnSpc>
                <a:spcPts val="4445"/>
              </a:lnSpc>
              <a:spcBef>
                <a:spcPts val="6559"/>
              </a:spcBef>
            </a:pPr>
            <a:r>
              <a:rPr sz="4200" spc="-22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spc="18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325"/>
              </a:lnSpc>
            </a:pPr>
            <a:r>
              <a:rPr sz="4200" dirty="0">
                <a:latin typeface="Courier New"/>
                <a:cs typeface="Courier New"/>
              </a:rPr>
              <a:t>011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  <a:p>
            <a:pPr marL="685800" algn="ctr">
              <a:lnSpc>
                <a:spcPct val="100000"/>
              </a:lnSpc>
              <a:spcBef>
                <a:spcPts val="2810"/>
              </a:spcBef>
            </a:pPr>
            <a:r>
              <a:rPr sz="4200" spc="85" dirty="0">
                <a:solidFill>
                  <a:srgbClr val="FF4013"/>
                </a:solidFill>
                <a:latin typeface="Courier New"/>
                <a:cs typeface="Courier New"/>
              </a:rPr>
              <a:t>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300" y="9728200"/>
            <a:ext cx="43700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-Need an initial carry-in </a:t>
            </a:r>
            <a:r>
              <a:rPr sz="2200" dirty="0">
                <a:latin typeface="Lucida Sans Unicode"/>
                <a:cs typeface="Lucida Sans Unicode"/>
              </a:rPr>
              <a:t>of</a:t>
            </a:r>
            <a:r>
              <a:rPr sz="2200" spc="1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zero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741" y="762000"/>
            <a:ext cx="8698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Adding </a:t>
            </a:r>
            <a:r>
              <a:rPr spc="-5" dirty="0"/>
              <a:t>Multiple</a:t>
            </a:r>
            <a:r>
              <a:rPr spc="-50" dirty="0"/>
              <a:t> </a:t>
            </a:r>
            <a:r>
              <a:rPr spc="-5" dirty="0"/>
              <a:t>Bits</a:t>
            </a:r>
          </a:p>
        </p:txBody>
      </p:sp>
      <p:sp>
        <p:nvSpPr>
          <p:cNvPr id="3" name="object 3"/>
          <p:cNvSpPr/>
          <p:nvPr/>
        </p:nvSpPr>
        <p:spPr>
          <a:xfrm>
            <a:off x="5320996" y="6573964"/>
            <a:ext cx="1920875" cy="0"/>
          </a:xfrm>
          <a:custGeom>
            <a:avLst/>
            <a:gdLst/>
            <a:ahLst/>
            <a:cxnLst/>
            <a:rect l="l" t="t" r="r" b="b"/>
            <a:pathLst>
              <a:path w="1920875">
                <a:moveTo>
                  <a:pt x="0" y="0"/>
                </a:moveTo>
                <a:lnTo>
                  <a:pt x="1920560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5600" y="2997200"/>
            <a:ext cx="9210040" cy="423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4832985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might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add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numbers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below?</a:t>
            </a:r>
            <a:endParaRPr sz="4200">
              <a:latin typeface="Gill Sans MT"/>
              <a:cs typeface="Gill Sans MT"/>
            </a:endParaRPr>
          </a:p>
          <a:p>
            <a:pPr marR="3922395" algn="r">
              <a:lnSpc>
                <a:spcPts val="4445"/>
              </a:lnSpc>
              <a:spcBef>
                <a:spcPts val="6559"/>
              </a:spcBef>
            </a:pPr>
            <a:r>
              <a:rPr sz="4200" spc="175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spc="-22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spc="18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325"/>
              </a:lnSpc>
            </a:pPr>
            <a:r>
              <a:rPr sz="4200" dirty="0">
                <a:latin typeface="Courier New"/>
                <a:cs typeface="Courier New"/>
              </a:rPr>
              <a:t>011</a:t>
            </a:r>
            <a:endParaRPr sz="4200">
              <a:latin typeface="Courier New"/>
              <a:cs typeface="Courier New"/>
            </a:endParaRPr>
          </a:p>
          <a:p>
            <a:pPr marR="3905885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  <a:p>
            <a:pPr marL="393700" algn="ctr">
              <a:lnSpc>
                <a:spcPct val="100000"/>
              </a:lnSpc>
              <a:spcBef>
                <a:spcPts val="2810"/>
              </a:spcBef>
            </a:pPr>
            <a:r>
              <a:rPr sz="4200" spc="-20" dirty="0">
                <a:solidFill>
                  <a:srgbClr val="FF4013"/>
                </a:solidFill>
                <a:latin typeface="Courier New"/>
                <a:cs typeface="Courier New"/>
              </a:rPr>
              <a:t>100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300" y="9728200"/>
            <a:ext cx="43700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-Need an initial carry-in </a:t>
            </a:r>
            <a:r>
              <a:rPr sz="2200" dirty="0">
                <a:latin typeface="Lucida Sans Unicode"/>
                <a:cs typeface="Lucida Sans Unicode"/>
              </a:rPr>
              <a:t>of</a:t>
            </a:r>
            <a:r>
              <a:rPr sz="2200" spc="1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zero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3741" y="762000"/>
            <a:ext cx="8698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Adding </a:t>
            </a:r>
            <a:r>
              <a:rPr spc="-5" dirty="0"/>
              <a:t>Multiple</a:t>
            </a:r>
            <a:r>
              <a:rPr spc="-50" dirty="0"/>
              <a:t> </a:t>
            </a:r>
            <a:r>
              <a:rPr spc="-5" dirty="0"/>
              <a:t>Bits</a:t>
            </a:r>
          </a:p>
        </p:txBody>
      </p:sp>
      <p:sp>
        <p:nvSpPr>
          <p:cNvPr id="3" name="object 3"/>
          <p:cNvSpPr/>
          <p:nvPr/>
        </p:nvSpPr>
        <p:spPr>
          <a:xfrm>
            <a:off x="5320996" y="6573964"/>
            <a:ext cx="1920875" cy="0"/>
          </a:xfrm>
          <a:custGeom>
            <a:avLst/>
            <a:gdLst/>
            <a:ahLst/>
            <a:cxnLst/>
            <a:rect l="l" t="t" r="r" b="b"/>
            <a:pathLst>
              <a:path w="1920875">
                <a:moveTo>
                  <a:pt x="0" y="0"/>
                </a:moveTo>
                <a:lnTo>
                  <a:pt x="1920560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5600" y="2997200"/>
            <a:ext cx="9210040" cy="423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  <a:tab pos="4832985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dirty="0">
                <a:latin typeface="Gill Sans MT"/>
                <a:cs typeface="Gill Sans MT"/>
              </a:rPr>
              <a:t>might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add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numbers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below?</a:t>
            </a:r>
            <a:endParaRPr sz="4200" dirty="0">
              <a:latin typeface="Gill Sans MT"/>
              <a:cs typeface="Gill Sans MT"/>
            </a:endParaRPr>
          </a:p>
          <a:p>
            <a:pPr marR="3922395" algn="r">
              <a:lnSpc>
                <a:spcPts val="4445"/>
              </a:lnSpc>
              <a:spcBef>
                <a:spcPts val="6559"/>
              </a:spcBef>
            </a:pPr>
            <a:r>
              <a:rPr sz="4200" spc="175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spc="-22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spc="18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 dirty="0">
              <a:latin typeface="Courier New"/>
              <a:cs typeface="Courier New"/>
            </a:endParaRPr>
          </a:p>
          <a:p>
            <a:pPr marR="3905885" algn="r">
              <a:lnSpc>
                <a:spcPts val="4325"/>
              </a:lnSpc>
            </a:pPr>
            <a:r>
              <a:rPr sz="4200" dirty="0">
                <a:latin typeface="Courier New"/>
                <a:cs typeface="Courier New"/>
              </a:rPr>
              <a:t>011</a:t>
            </a:r>
          </a:p>
          <a:p>
            <a:pPr marR="3905885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</a:p>
          <a:p>
            <a:pPr marL="393700" algn="ctr">
              <a:lnSpc>
                <a:spcPct val="100000"/>
              </a:lnSpc>
              <a:spcBef>
                <a:spcPts val="2810"/>
              </a:spcBef>
            </a:pPr>
            <a:r>
              <a:rPr sz="4200" spc="-20" dirty="0">
                <a:solidFill>
                  <a:srgbClr val="FF4013"/>
                </a:solidFill>
                <a:latin typeface="Courier New"/>
                <a:cs typeface="Courier New"/>
              </a:rPr>
              <a:t>100</a:t>
            </a:r>
            <a:endParaRPr sz="4200" dirty="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23405" y="4457700"/>
            <a:ext cx="5977054" cy="3180932"/>
            <a:chOff x="2323405" y="4457700"/>
            <a:chExt cx="5977054" cy="3180932"/>
          </a:xfrm>
        </p:grpSpPr>
        <p:sp>
          <p:nvSpPr>
            <p:cNvPr id="6" name="object 6"/>
            <p:cNvSpPr/>
            <p:nvPr/>
          </p:nvSpPr>
          <p:spPr>
            <a:xfrm>
              <a:off x="2323405" y="5193776"/>
              <a:ext cx="3134360" cy="2028825"/>
            </a:xfrm>
            <a:custGeom>
              <a:avLst/>
              <a:gdLst/>
              <a:ahLst/>
              <a:cxnLst/>
              <a:rect l="l" t="t" r="r" b="b"/>
              <a:pathLst>
                <a:path w="3134360" h="2028825">
                  <a:moveTo>
                    <a:pt x="3134009" y="0"/>
                  </a:moveTo>
                  <a:lnTo>
                    <a:pt x="3118017" y="10350"/>
                  </a:lnTo>
                  <a:lnTo>
                    <a:pt x="0" y="202850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2599" y="4457700"/>
              <a:ext cx="406400" cy="533400"/>
            </a:xfrm>
            <a:custGeom>
              <a:avLst/>
              <a:gdLst/>
              <a:ahLst/>
              <a:cxnLst/>
              <a:rect l="l" t="t" r="r" b="b"/>
              <a:pathLst>
                <a:path w="406400" h="533400">
                  <a:moveTo>
                    <a:pt x="0" y="0"/>
                  </a:moveTo>
                  <a:lnTo>
                    <a:pt x="406400" y="0"/>
                  </a:lnTo>
                  <a:lnTo>
                    <a:pt x="406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0695" y="5135810"/>
              <a:ext cx="186690" cy="161925"/>
            </a:xfrm>
            <a:custGeom>
              <a:avLst/>
              <a:gdLst/>
              <a:ahLst/>
              <a:cxnLst/>
              <a:rect l="l" t="t" r="r" b="b"/>
              <a:pathLst>
                <a:path w="186689" h="161925">
                  <a:moveTo>
                    <a:pt x="186277" y="0"/>
                  </a:moveTo>
                  <a:lnTo>
                    <a:pt x="0" y="20722"/>
                  </a:lnTo>
                  <a:lnTo>
                    <a:pt x="80727" y="68317"/>
                  </a:lnTo>
                  <a:lnTo>
                    <a:pt x="91089" y="161456"/>
                  </a:lnTo>
                  <a:lnTo>
                    <a:pt x="1862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05499" y="6639790"/>
              <a:ext cx="1016000" cy="533400"/>
            </a:xfrm>
            <a:custGeom>
              <a:avLst/>
              <a:gdLst/>
              <a:ahLst/>
              <a:cxnLst/>
              <a:rect l="l" t="t" r="r" b="b"/>
              <a:pathLst>
                <a:path w="1016000" h="533400">
                  <a:moveTo>
                    <a:pt x="0" y="0"/>
                  </a:moveTo>
                  <a:lnTo>
                    <a:pt x="1016000" y="0"/>
                  </a:lnTo>
                  <a:lnTo>
                    <a:pt x="10160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61574" y="7257632"/>
              <a:ext cx="1238885" cy="381000"/>
            </a:xfrm>
            <a:custGeom>
              <a:avLst/>
              <a:gdLst/>
              <a:ahLst/>
              <a:cxnLst/>
              <a:rect l="l" t="t" r="r" b="b"/>
              <a:pathLst>
                <a:path w="1238884" h="381000">
                  <a:moveTo>
                    <a:pt x="0" y="0"/>
                  </a:moveTo>
                  <a:lnTo>
                    <a:pt x="18210" y="5595"/>
                  </a:lnTo>
                  <a:lnTo>
                    <a:pt x="1238371" y="38052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59599" y="7195413"/>
              <a:ext cx="185420" cy="160655"/>
            </a:xfrm>
            <a:custGeom>
              <a:avLst/>
              <a:gdLst/>
              <a:ahLst/>
              <a:cxnLst/>
              <a:rect l="l" t="t" r="r" b="b"/>
              <a:pathLst>
                <a:path w="185420" h="160654">
                  <a:moveTo>
                    <a:pt x="184865" y="0"/>
                  </a:moveTo>
                  <a:lnTo>
                    <a:pt x="0" y="30886"/>
                  </a:lnTo>
                  <a:lnTo>
                    <a:pt x="135628" y="160247"/>
                  </a:lnTo>
                  <a:lnTo>
                    <a:pt x="120185" y="67814"/>
                  </a:lnTo>
                  <a:lnTo>
                    <a:pt x="1848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54291" y="7315200"/>
            <a:ext cx="378332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75000" algn="l"/>
              </a:tabLst>
            </a:pP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utput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spc="-45" dirty="0">
                <a:latin typeface="Gill Sans MT"/>
                <a:cs typeface="Gill Sans MT"/>
              </a:rPr>
              <a:t>r</a:t>
            </a:r>
            <a:r>
              <a:rPr sz="4200" spc="12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y	Bit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28693" y="7569200"/>
            <a:ext cx="23183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Result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300" y="9812020"/>
            <a:ext cx="43700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-Need an initial carry-in </a:t>
            </a:r>
            <a:r>
              <a:rPr sz="2200" dirty="0">
                <a:latin typeface="Lucida Sans Unicode"/>
                <a:cs typeface="Lucida Sans Unicode"/>
              </a:rPr>
              <a:t>of</a:t>
            </a:r>
            <a:r>
              <a:rPr sz="2200" spc="1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zero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2247" y="762000"/>
            <a:ext cx="76003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Another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28388" y="4959350"/>
            <a:ext cx="130619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20996" y="6573964"/>
            <a:ext cx="1920875" cy="0"/>
          </a:xfrm>
          <a:custGeom>
            <a:avLst/>
            <a:gdLst/>
            <a:ahLst/>
            <a:cxnLst/>
            <a:rect l="l" t="t" r="r" b="b"/>
            <a:pathLst>
              <a:path w="1920875">
                <a:moveTo>
                  <a:pt x="0" y="0"/>
                </a:moveTo>
                <a:lnTo>
                  <a:pt x="1920560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1294" y="717875"/>
            <a:ext cx="7742285" cy="1229979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11965">
              <a:spcBef>
                <a:spcPts val="94"/>
              </a:spcBef>
              <a:tabLst>
                <a:tab pos="2391139" algn="l"/>
              </a:tabLst>
            </a:pPr>
            <a:r>
              <a:rPr spc="-339" dirty="0"/>
              <a:t>Twos	</a:t>
            </a:r>
            <a:r>
              <a:rPr spc="-5" dirty="0"/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4069" y="3924385"/>
            <a:ext cx="9510053" cy="2675219"/>
          </a:xfrm>
          <a:prstGeom prst="rect">
            <a:avLst/>
          </a:prstGeom>
        </p:spPr>
        <p:txBody>
          <a:bodyPr vert="horz" wrap="square" lIns="0" tIns="45465" rIns="0" bIns="0" rtlCol="0">
            <a:spAutoFit/>
          </a:bodyPr>
          <a:lstStyle/>
          <a:p>
            <a:pPr marL="574304" marR="28715" indent="-538410" defTabSz="861456">
              <a:lnSpc>
                <a:spcPts val="4616"/>
              </a:lnSpc>
              <a:spcBef>
                <a:spcPts val="358"/>
              </a:spcBef>
              <a:buSzPct val="170238"/>
              <a:buFontTx/>
              <a:buChar char="•"/>
              <a:tabLst>
                <a:tab pos="574304" algn="l"/>
                <a:tab pos="1621213" algn="l"/>
              </a:tabLst>
            </a:pPr>
            <a:r>
              <a:rPr sz="3957" spc="-137" dirty="0">
                <a:solidFill>
                  <a:prstClr val="black"/>
                </a:solidFill>
                <a:latin typeface="Gill Sans MT"/>
                <a:cs typeface="Gill Sans MT"/>
              </a:rPr>
              <a:t>Way	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to </a:t>
            </a:r>
            <a:r>
              <a:rPr sz="3957" spc="-19" dirty="0">
                <a:solidFill>
                  <a:prstClr val="black"/>
                </a:solidFill>
                <a:latin typeface="Gill Sans MT"/>
                <a:cs typeface="Gill Sans MT"/>
              </a:rPr>
              <a:t>represent </a:t>
            </a:r>
            <a:r>
              <a:rPr sz="3957" spc="-14" dirty="0">
                <a:solidFill>
                  <a:prstClr val="black"/>
                </a:solidFill>
                <a:latin typeface="Gill Sans MT"/>
                <a:cs typeface="Gill Sans MT"/>
              </a:rPr>
              <a:t>positive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integers,</a:t>
            </a:r>
            <a:r>
              <a:rPr sz="3957" spc="-391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spc="-14" dirty="0">
                <a:solidFill>
                  <a:prstClr val="black"/>
                </a:solidFill>
                <a:latin typeface="Gill Sans MT"/>
                <a:cs typeface="Gill Sans MT"/>
              </a:rPr>
              <a:t>negative 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integers,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and</a:t>
            </a:r>
            <a:r>
              <a:rPr sz="3957" spc="-40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spc="-28" dirty="0">
                <a:solidFill>
                  <a:prstClr val="black"/>
                </a:solidFill>
                <a:latin typeface="Gill Sans MT"/>
                <a:cs typeface="Gill Sans MT"/>
              </a:rPr>
              <a:t>zero</a:t>
            </a:r>
            <a:endParaRPr sz="3957" dirty="0">
              <a:solidFill>
                <a:prstClr val="black"/>
              </a:solidFill>
              <a:latin typeface="Gill Sans MT"/>
              <a:cs typeface="Gill Sans MT"/>
            </a:endParaRPr>
          </a:p>
          <a:p>
            <a:pPr marL="574304" marR="235105" indent="-538410" defTabSz="861456">
              <a:lnSpc>
                <a:spcPct val="103200"/>
              </a:lnSpc>
              <a:spcBef>
                <a:spcPts val="1842"/>
              </a:spcBef>
              <a:buSzPct val="170238"/>
              <a:buFontTx/>
              <a:buChar char="•"/>
              <a:tabLst>
                <a:tab pos="574304" algn="l"/>
                <a:tab pos="964951" algn="l"/>
                <a:tab pos="1849140" algn="l"/>
                <a:tab pos="4413767" algn="l"/>
                <a:tab pos="6207869" algn="l"/>
                <a:tab pos="7617905" algn="l"/>
              </a:tabLst>
            </a:pP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If	</a:t>
            </a: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1</a:t>
            </a:r>
            <a:r>
              <a:rPr sz="3957" spc="-12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is	in the</a:t>
            </a:r>
            <a:r>
              <a:rPr sz="3957" spc="9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i="1" spc="-5" dirty="0">
                <a:solidFill>
                  <a:prstClr val="black"/>
                </a:solidFill>
                <a:latin typeface="Gill Sans MT"/>
                <a:cs typeface="Gill Sans MT"/>
              </a:rPr>
              <a:t>most</a:t>
            </a:r>
            <a:r>
              <a:rPr sz="3957" i="1" spc="5" dirty="0">
                <a:solidFill>
                  <a:prstClr val="black"/>
                </a:solidFill>
                <a:latin typeface="Gill Sans MT"/>
                <a:cs typeface="Gill Sans MT"/>
              </a:rPr>
              <a:t> significant	</a:t>
            </a:r>
            <a:r>
              <a:rPr sz="3957" i="1" spc="-5" dirty="0">
                <a:solidFill>
                  <a:prstClr val="black"/>
                </a:solidFill>
                <a:latin typeface="Gill Sans MT"/>
                <a:cs typeface="Gill Sans MT"/>
              </a:rPr>
              <a:t>bit </a:t>
            </a:r>
            <a:r>
              <a:rPr sz="3957" spc="-9" dirty="0">
                <a:solidFill>
                  <a:prstClr val="black"/>
                </a:solidFill>
                <a:latin typeface="Gill Sans MT"/>
                <a:cs typeface="Gill Sans MT"/>
              </a:rPr>
              <a:t>(generally 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l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eftm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o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st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bit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 i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n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this	class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)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,</a:t>
            </a:r>
            <a:r>
              <a:rPr sz="3957" spc="-400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the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n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 i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t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 i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s</a:t>
            </a:r>
            <a:r>
              <a:rPr lang="en-US" sz="3957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ne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g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ati</a:t>
            </a:r>
            <a:r>
              <a:rPr sz="3957" spc="-80" dirty="0">
                <a:solidFill>
                  <a:prstClr val="black"/>
                </a:solidFill>
                <a:latin typeface="Gill Sans MT"/>
                <a:cs typeface="Gill Sans MT"/>
              </a:rPr>
              <a:t>v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2247" y="762000"/>
            <a:ext cx="76003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Another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5320996" y="6573964"/>
            <a:ext cx="1920875" cy="0"/>
          </a:xfrm>
          <a:custGeom>
            <a:avLst/>
            <a:gdLst/>
            <a:ahLst/>
            <a:cxnLst/>
            <a:rect l="l" t="t" r="r" b="b"/>
            <a:pathLst>
              <a:path w="1920875">
                <a:moveTo>
                  <a:pt x="0" y="0"/>
                </a:moveTo>
                <a:lnTo>
                  <a:pt x="1920560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28388" y="4470400"/>
            <a:ext cx="130619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955" algn="r">
              <a:lnSpc>
                <a:spcPts val="4445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325"/>
              </a:lnSpc>
            </a:pPr>
            <a:r>
              <a:rPr sz="4200" dirty="0">
                <a:latin typeface="Courier New"/>
                <a:cs typeface="Courier New"/>
              </a:rPr>
              <a:t>111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2247" y="762000"/>
            <a:ext cx="76003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Another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5320996" y="6573964"/>
            <a:ext cx="1920875" cy="0"/>
          </a:xfrm>
          <a:custGeom>
            <a:avLst/>
            <a:gdLst/>
            <a:ahLst/>
            <a:cxnLst/>
            <a:rect l="l" t="t" r="r" b="b"/>
            <a:pathLst>
              <a:path w="1920875">
                <a:moveTo>
                  <a:pt x="0" y="0"/>
                </a:moveTo>
                <a:lnTo>
                  <a:pt x="1920560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28388" y="4470400"/>
            <a:ext cx="1306195" cy="276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955" algn="r">
              <a:lnSpc>
                <a:spcPts val="4445"/>
              </a:lnSpc>
              <a:spcBef>
                <a:spcPts val="100"/>
              </a:spcBef>
            </a:pPr>
            <a:r>
              <a:rPr sz="4200" spc="18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325"/>
              </a:lnSpc>
            </a:pPr>
            <a:r>
              <a:rPr sz="4200" dirty="0">
                <a:latin typeface="Courier New"/>
                <a:cs typeface="Courier New"/>
              </a:rPr>
              <a:t>111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  <a:p>
            <a:pPr marR="20955" algn="r">
              <a:lnSpc>
                <a:spcPct val="100000"/>
              </a:lnSpc>
              <a:spcBef>
                <a:spcPts val="281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2247" y="762000"/>
            <a:ext cx="76003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Another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5320996" y="6573964"/>
            <a:ext cx="1920875" cy="0"/>
          </a:xfrm>
          <a:custGeom>
            <a:avLst/>
            <a:gdLst/>
            <a:ahLst/>
            <a:cxnLst/>
            <a:rect l="l" t="t" r="r" b="b"/>
            <a:pathLst>
              <a:path w="1920875">
                <a:moveTo>
                  <a:pt x="0" y="0"/>
                </a:moveTo>
                <a:lnTo>
                  <a:pt x="1920560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28388" y="4470400"/>
            <a:ext cx="1306195" cy="276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955" algn="r">
              <a:lnSpc>
                <a:spcPts val="4445"/>
              </a:lnSpc>
              <a:spcBef>
                <a:spcPts val="100"/>
              </a:spcBef>
            </a:pPr>
            <a:r>
              <a:rPr sz="4200" spc="-22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spc="18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325"/>
              </a:lnSpc>
            </a:pPr>
            <a:r>
              <a:rPr sz="4200" dirty="0">
                <a:latin typeface="Courier New"/>
                <a:cs typeface="Courier New"/>
              </a:rPr>
              <a:t>111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  <a:endParaRPr sz="4200">
              <a:latin typeface="Courier New"/>
              <a:cs typeface="Courier New"/>
            </a:endParaRPr>
          </a:p>
          <a:p>
            <a:pPr marL="613410">
              <a:lnSpc>
                <a:spcPct val="100000"/>
              </a:lnSpc>
              <a:spcBef>
                <a:spcPts val="2810"/>
              </a:spcBef>
            </a:pPr>
            <a:r>
              <a:rPr sz="4200" spc="85" dirty="0">
                <a:solidFill>
                  <a:srgbClr val="FF4013"/>
                </a:solidFill>
                <a:latin typeface="Courier New"/>
                <a:cs typeface="Courier New"/>
              </a:rPr>
              <a:t>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2247" y="762000"/>
            <a:ext cx="76003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Another</a:t>
            </a:r>
            <a:r>
              <a:rPr spc="-6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5320996" y="6573964"/>
            <a:ext cx="1920875" cy="0"/>
          </a:xfrm>
          <a:custGeom>
            <a:avLst/>
            <a:gdLst/>
            <a:ahLst/>
            <a:cxnLst/>
            <a:rect l="l" t="t" r="r" b="b"/>
            <a:pathLst>
              <a:path w="1920875">
                <a:moveTo>
                  <a:pt x="0" y="0"/>
                </a:moveTo>
                <a:lnTo>
                  <a:pt x="1920560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94350" y="4470400"/>
            <a:ext cx="1339850" cy="2760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955" algn="r">
              <a:lnSpc>
                <a:spcPts val="4445"/>
              </a:lnSpc>
              <a:spcBef>
                <a:spcPts val="100"/>
              </a:spcBef>
            </a:pPr>
            <a:r>
              <a:rPr sz="4200" spc="17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spc="-22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spc="18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 dirty="0">
              <a:latin typeface="Courier New"/>
              <a:cs typeface="Courier New"/>
            </a:endParaRPr>
          </a:p>
          <a:p>
            <a:pPr marR="5080" algn="r">
              <a:lnSpc>
                <a:spcPts val="4325"/>
              </a:lnSpc>
            </a:pPr>
            <a:r>
              <a:rPr sz="4200" dirty="0">
                <a:latin typeface="Courier New"/>
                <a:cs typeface="Courier New"/>
              </a:rPr>
              <a:t>111</a:t>
            </a: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+001</a:t>
            </a:r>
          </a:p>
          <a:p>
            <a:pPr marL="355600">
              <a:lnSpc>
                <a:spcPct val="100000"/>
              </a:lnSpc>
              <a:spcBef>
                <a:spcPts val="2810"/>
              </a:spcBef>
            </a:pPr>
            <a:r>
              <a:rPr sz="4200" spc="-20" dirty="0">
                <a:solidFill>
                  <a:srgbClr val="FF4013"/>
                </a:solidFill>
                <a:latin typeface="Courier New"/>
                <a:cs typeface="Courier New"/>
              </a:rPr>
              <a:t>000</a:t>
            </a:r>
            <a:endParaRPr sz="4200" dirty="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23405" y="4533900"/>
            <a:ext cx="5977054" cy="3104732"/>
            <a:chOff x="2323405" y="4533900"/>
            <a:chExt cx="5977054" cy="3104732"/>
          </a:xfrm>
        </p:grpSpPr>
        <p:sp>
          <p:nvSpPr>
            <p:cNvPr id="6" name="object 6"/>
            <p:cNvSpPr/>
            <p:nvPr/>
          </p:nvSpPr>
          <p:spPr>
            <a:xfrm>
              <a:off x="2323405" y="5193776"/>
              <a:ext cx="3134360" cy="2028825"/>
            </a:xfrm>
            <a:custGeom>
              <a:avLst/>
              <a:gdLst/>
              <a:ahLst/>
              <a:cxnLst/>
              <a:rect l="l" t="t" r="r" b="b"/>
              <a:pathLst>
                <a:path w="3134360" h="2028825">
                  <a:moveTo>
                    <a:pt x="3134009" y="0"/>
                  </a:moveTo>
                  <a:lnTo>
                    <a:pt x="3118017" y="10350"/>
                  </a:lnTo>
                  <a:lnTo>
                    <a:pt x="0" y="202850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2599" y="4533900"/>
              <a:ext cx="406400" cy="533400"/>
            </a:xfrm>
            <a:custGeom>
              <a:avLst/>
              <a:gdLst/>
              <a:ahLst/>
              <a:cxnLst/>
              <a:rect l="l" t="t" r="r" b="b"/>
              <a:pathLst>
                <a:path w="406400" h="533400">
                  <a:moveTo>
                    <a:pt x="0" y="0"/>
                  </a:moveTo>
                  <a:lnTo>
                    <a:pt x="406400" y="0"/>
                  </a:lnTo>
                  <a:lnTo>
                    <a:pt x="4064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0695" y="5135810"/>
              <a:ext cx="186690" cy="161925"/>
            </a:xfrm>
            <a:custGeom>
              <a:avLst/>
              <a:gdLst/>
              <a:ahLst/>
              <a:cxnLst/>
              <a:rect l="l" t="t" r="r" b="b"/>
              <a:pathLst>
                <a:path w="186689" h="161925">
                  <a:moveTo>
                    <a:pt x="186277" y="0"/>
                  </a:moveTo>
                  <a:lnTo>
                    <a:pt x="0" y="20722"/>
                  </a:lnTo>
                  <a:lnTo>
                    <a:pt x="80727" y="68317"/>
                  </a:lnTo>
                  <a:lnTo>
                    <a:pt x="91089" y="161456"/>
                  </a:lnTo>
                  <a:lnTo>
                    <a:pt x="1862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05499" y="6619010"/>
              <a:ext cx="1016000" cy="533400"/>
            </a:xfrm>
            <a:custGeom>
              <a:avLst/>
              <a:gdLst/>
              <a:ahLst/>
              <a:cxnLst/>
              <a:rect l="l" t="t" r="r" b="b"/>
              <a:pathLst>
                <a:path w="1016000" h="533400">
                  <a:moveTo>
                    <a:pt x="0" y="0"/>
                  </a:moveTo>
                  <a:lnTo>
                    <a:pt x="1016000" y="0"/>
                  </a:lnTo>
                  <a:lnTo>
                    <a:pt x="1016000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61574" y="7257632"/>
              <a:ext cx="1238885" cy="381000"/>
            </a:xfrm>
            <a:custGeom>
              <a:avLst/>
              <a:gdLst/>
              <a:ahLst/>
              <a:cxnLst/>
              <a:rect l="l" t="t" r="r" b="b"/>
              <a:pathLst>
                <a:path w="1238884" h="381000">
                  <a:moveTo>
                    <a:pt x="0" y="0"/>
                  </a:moveTo>
                  <a:lnTo>
                    <a:pt x="18210" y="5595"/>
                  </a:lnTo>
                  <a:lnTo>
                    <a:pt x="1238371" y="38052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59599" y="7195413"/>
              <a:ext cx="185420" cy="160655"/>
            </a:xfrm>
            <a:custGeom>
              <a:avLst/>
              <a:gdLst/>
              <a:ahLst/>
              <a:cxnLst/>
              <a:rect l="l" t="t" r="r" b="b"/>
              <a:pathLst>
                <a:path w="185420" h="160654">
                  <a:moveTo>
                    <a:pt x="184865" y="0"/>
                  </a:moveTo>
                  <a:lnTo>
                    <a:pt x="0" y="30886"/>
                  </a:lnTo>
                  <a:lnTo>
                    <a:pt x="135628" y="160247"/>
                  </a:lnTo>
                  <a:lnTo>
                    <a:pt x="120185" y="67814"/>
                  </a:lnTo>
                  <a:lnTo>
                    <a:pt x="1848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54291" y="7315200"/>
            <a:ext cx="378332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75000" algn="l"/>
              </a:tabLst>
            </a:pP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utput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spc="-45" dirty="0">
                <a:latin typeface="Gill Sans MT"/>
                <a:cs typeface="Gill Sans MT"/>
              </a:rPr>
              <a:t>r</a:t>
            </a:r>
            <a:r>
              <a:rPr sz="4200" spc="12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y	Bit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28693" y="7569200"/>
            <a:ext cx="23183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Result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300" y="9812020"/>
            <a:ext cx="84124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015" algn="l"/>
              </a:tabLst>
            </a:pPr>
            <a:r>
              <a:rPr sz="2200" dirty="0">
                <a:latin typeface="Lucida Sans Unicode"/>
                <a:cs typeface="Lucida Sans Unicode"/>
              </a:rPr>
              <a:t>-Now we </a:t>
            </a:r>
            <a:r>
              <a:rPr sz="2200" spc="-5" dirty="0">
                <a:latin typeface="Lucida Sans Unicode"/>
                <a:cs typeface="Lucida Sans Unicode"/>
              </a:rPr>
              <a:t>have an output carry </a:t>
            </a:r>
            <a:r>
              <a:rPr sz="2200" dirty="0">
                <a:latin typeface="Lucida Sans Unicode"/>
                <a:cs typeface="Lucida Sans Unicode"/>
              </a:rPr>
              <a:t>bit</a:t>
            </a:r>
            <a:r>
              <a:rPr sz="2200" spc="45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of</a:t>
            </a:r>
            <a:r>
              <a:rPr sz="2200" spc="1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1.	What does this</a:t>
            </a:r>
            <a:r>
              <a:rPr sz="2200" spc="-4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mean?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8264" y="571500"/>
            <a:ext cx="10272862" cy="1230336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313815" marR="5080" indent="-1301750">
              <a:lnSpc>
                <a:spcPts val="9600"/>
              </a:lnSpc>
              <a:spcBef>
                <a:spcPts val="819"/>
              </a:spcBef>
              <a:tabLst>
                <a:tab pos="6337935" algn="l"/>
              </a:tabLst>
            </a:pPr>
            <a:r>
              <a:rPr sz="6600" spc="-5" dirty="0"/>
              <a:t>O</a:t>
            </a:r>
            <a:r>
              <a:rPr sz="6600" dirty="0"/>
              <a:t>utput</a:t>
            </a:r>
            <a:r>
              <a:rPr sz="6600" spc="-5" dirty="0"/>
              <a:t> Ca</a:t>
            </a:r>
            <a:r>
              <a:rPr sz="6600" spc="-85" dirty="0"/>
              <a:t>r</a:t>
            </a:r>
            <a:r>
              <a:rPr sz="6600" spc="250" dirty="0"/>
              <a:t>r</a:t>
            </a:r>
            <a:r>
              <a:rPr sz="6600" dirty="0"/>
              <a:t>y</a:t>
            </a:r>
            <a:r>
              <a:rPr lang="en-US" sz="6600" dirty="0"/>
              <a:t> </a:t>
            </a:r>
            <a:r>
              <a:rPr sz="6600" dirty="0"/>
              <a:t>Bit</a:t>
            </a:r>
            <a:r>
              <a:rPr lang="en-US" sz="6600" dirty="0"/>
              <a:t> </a:t>
            </a:r>
            <a:r>
              <a:rPr sz="6600" spc="20" dirty="0"/>
              <a:t>Significance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1" y="3009900"/>
            <a:ext cx="11658600" cy="222112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177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  <a:tab pos="1517650" algn="l"/>
                <a:tab pos="2801620" algn="l"/>
                <a:tab pos="6710045" algn="l"/>
              </a:tabLst>
            </a:pPr>
            <a:r>
              <a:rPr sz="4200" spc="-2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unsigned </a:t>
            </a:r>
            <a:r>
              <a:rPr sz="4200" spc="-10" dirty="0">
                <a:latin typeface="Gill Sans MT"/>
                <a:cs typeface="Gill Sans MT"/>
              </a:rPr>
              <a:t>numbers, </a:t>
            </a:r>
            <a:r>
              <a:rPr sz="4200" spc="-5" dirty="0">
                <a:latin typeface="Gill Sans MT"/>
                <a:cs typeface="Gill Sans MT"/>
              </a:rPr>
              <a:t>it indicates if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result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did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not </a:t>
            </a:r>
            <a:r>
              <a:rPr sz="4200" spc="40" dirty="0">
                <a:latin typeface="Gill Sans MT"/>
                <a:cs typeface="Gill Sans MT"/>
              </a:rPr>
              <a:t>fit </a:t>
            </a:r>
            <a:r>
              <a:rPr sz="4200" spc="-5" dirty="0">
                <a:latin typeface="Gill Sans MT"/>
                <a:cs typeface="Gill Sans MT"/>
              </a:rPr>
              <a:t>all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60" dirty="0">
                <a:latin typeface="Gill Sans MT"/>
                <a:cs typeface="Gill Sans MT"/>
              </a:rPr>
              <a:t>way</a:t>
            </a:r>
            <a:r>
              <a:rPr lang="en-US" sz="4200" spc="-6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into the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number </a:t>
            </a:r>
            <a:r>
              <a:rPr sz="4200" dirty="0">
                <a:latin typeface="Gill Sans MT"/>
                <a:cs typeface="Gill Sans MT"/>
              </a:rPr>
              <a:t>of bits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allotted</a:t>
            </a:r>
            <a:endParaRPr sz="4200" dirty="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622300" algn="l"/>
                <a:tab pos="1626235" algn="l"/>
                <a:tab pos="4252595" algn="l"/>
                <a:tab pos="7221855" algn="l"/>
              </a:tabLst>
            </a:pPr>
            <a:r>
              <a:rPr sz="4200" spc="-60" dirty="0">
                <a:latin typeface="Gill Sans MT"/>
                <a:cs typeface="Gill Sans MT"/>
              </a:rPr>
              <a:t>May	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error	</a:t>
            </a:r>
            <a:r>
              <a:rPr sz="4200" spc="-5" dirty="0">
                <a:latin typeface="Gill Sans MT"/>
                <a:cs typeface="Gill Sans MT"/>
              </a:rPr>
              <a:t>condition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software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011" y="762000"/>
            <a:ext cx="67151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Signed</a:t>
            </a:r>
            <a:r>
              <a:rPr spc="-894" dirty="0"/>
              <a:t> </a:t>
            </a:r>
            <a:r>
              <a:rPr spc="-15" dirty="0"/>
              <a:t>Addition</a:t>
            </a:r>
          </a:p>
        </p:txBody>
      </p:sp>
      <p:sp>
        <p:nvSpPr>
          <p:cNvPr id="3" name="object 3"/>
          <p:cNvSpPr/>
          <p:nvPr/>
        </p:nvSpPr>
        <p:spPr>
          <a:xfrm>
            <a:off x="5867852" y="713276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5600" y="3124200"/>
            <a:ext cx="7999730" cy="497315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84200" algn="l"/>
                <a:tab pos="4491990" algn="l"/>
              </a:tabLst>
            </a:pPr>
            <a:r>
              <a:rPr sz="4200" spc="-5" dirty="0">
                <a:latin typeface="Gill Sans MT"/>
                <a:cs typeface="Gill Sans MT"/>
              </a:rPr>
              <a:t>Question:</a:t>
            </a:r>
            <a:r>
              <a:rPr sz="4200" spc="-409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the </a:t>
            </a:r>
            <a:r>
              <a:rPr sz="4200" spc="-15" dirty="0">
                <a:latin typeface="Gill Sans MT"/>
                <a:cs typeface="Gill Sans MT"/>
              </a:rPr>
              <a:t>result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  </a:t>
            </a:r>
            <a:r>
              <a:rPr sz="4200" spc="-15" dirty="0">
                <a:latin typeface="Gill Sans MT"/>
                <a:cs typeface="Gill Sans MT"/>
              </a:rPr>
              <a:t>following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operation?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00" dirty="0">
              <a:latin typeface="Gill Sans MT"/>
              <a:cs typeface="Gill Sans MT"/>
            </a:endParaRPr>
          </a:p>
          <a:p>
            <a:pPr marR="2468880" algn="r">
              <a:lnSpc>
                <a:spcPts val="4920"/>
              </a:lnSpc>
              <a:spcBef>
                <a:spcPts val="3200"/>
              </a:spcBef>
            </a:pPr>
            <a:r>
              <a:rPr sz="4200" dirty="0">
                <a:latin typeface="Courier New"/>
                <a:cs typeface="Courier New"/>
              </a:rPr>
              <a:t>011</a:t>
            </a:r>
          </a:p>
          <a:p>
            <a:pPr marR="24688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+011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 dirty="0">
              <a:latin typeface="Courier New"/>
              <a:cs typeface="Courier New"/>
            </a:endParaRPr>
          </a:p>
          <a:p>
            <a:pPr marL="5201920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?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011" y="762000"/>
            <a:ext cx="67151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Signed</a:t>
            </a:r>
            <a:r>
              <a:rPr spc="-894" dirty="0"/>
              <a:t> </a:t>
            </a:r>
            <a:r>
              <a:rPr spc="-15" dirty="0"/>
              <a:t>Addition</a:t>
            </a:r>
          </a:p>
        </p:txBody>
      </p:sp>
      <p:sp>
        <p:nvSpPr>
          <p:cNvPr id="3" name="object 3"/>
          <p:cNvSpPr/>
          <p:nvPr/>
        </p:nvSpPr>
        <p:spPr>
          <a:xfrm>
            <a:off x="5867852" y="713276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5600" y="3124200"/>
            <a:ext cx="7999730" cy="48882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84200" marR="50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584200" algn="l"/>
                <a:tab pos="4491990" algn="l"/>
              </a:tabLst>
            </a:pPr>
            <a:r>
              <a:rPr sz="4200" spc="-5" dirty="0">
                <a:latin typeface="Gill Sans MT"/>
                <a:cs typeface="Gill Sans MT"/>
              </a:rPr>
              <a:t>Question:</a:t>
            </a:r>
            <a:r>
              <a:rPr sz="4200" spc="-409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the </a:t>
            </a:r>
            <a:r>
              <a:rPr sz="4200" spc="-15" dirty="0">
                <a:latin typeface="Gill Sans MT"/>
                <a:cs typeface="Gill Sans MT"/>
              </a:rPr>
              <a:t>result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  </a:t>
            </a:r>
            <a:r>
              <a:rPr sz="4200" spc="-15" dirty="0">
                <a:latin typeface="Gill Sans MT"/>
                <a:cs typeface="Gill Sans MT"/>
              </a:rPr>
              <a:t>following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operation?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00">
              <a:latin typeface="Gill Sans MT"/>
              <a:cs typeface="Gill Sans MT"/>
            </a:endParaRPr>
          </a:p>
          <a:p>
            <a:pPr marR="2468880" algn="r">
              <a:lnSpc>
                <a:spcPts val="4920"/>
              </a:lnSpc>
              <a:spcBef>
                <a:spcPts val="3200"/>
              </a:spcBef>
            </a:pPr>
            <a:r>
              <a:rPr sz="4200" dirty="0">
                <a:latin typeface="Courier New"/>
                <a:cs typeface="Courier New"/>
              </a:rPr>
              <a:t>011</a:t>
            </a:r>
            <a:endParaRPr sz="4200">
              <a:latin typeface="Courier New"/>
              <a:cs typeface="Courier New"/>
            </a:endParaRPr>
          </a:p>
          <a:p>
            <a:pPr marR="24688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+011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>
              <a:latin typeface="Courier New"/>
              <a:cs typeface="Courier New"/>
            </a:endParaRPr>
          </a:p>
          <a:p>
            <a:pPr marL="4241800">
              <a:lnSpc>
                <a:spcPct val="10000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dirty="0">
                <a:latin typeface="Courier New"/>
                <a:cs typeface="Courier New"/>
              </a:rPr>
              <a:t>110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300" y="9728200"/>
            <a:ext cx="12287885" cy="10210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20"/>
              </a:spcBef>
            </a:pPr>
            <a:r>
              <a:rPr sz="2000" dirty="0">
                <a:latin typeface="Lucida Sans Unicode"/>
                <a:cs typeface="Lucida Sans Unicode"/>
              </a:rPr>
              <a:t>-If </a:t>
            </a:r>
            <a:r>
              <a:rPr sz="2000" spc="-5" dirty="0">
                <a:latin typeface="Lucida Sans Unicode"/>
                <a:cs typeface="Lucida Sans Unicode"/>
              </a:rPr>
              <a:t>these are treated as signed</a:t>
            </a:r>
            <a:r>
              <a:rPr lang="en-US" sz="2000" spc="-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numbers </a:t>
            </a:r>
            <a:r>
              <a:rPr sz="2000" dirty="0">
                <a:latin typeface="Lucida Sans Unicode"/>
                <a:cs typeface="Lucida Sans Unicode"/>
              </a:rPr>
              <a:t>in </a:t>
            </a:r>
            <a:r>
              <a:rPr sz="2000" spc="-5" dirty="0">
                <a:latin typeface="Lucida Sans Unicode"/>
                <a:cs typeface="Lucida Sans Unicode"/>
              </a:rPr>
              <a:t>two’s complement, then </a:t>
            </a:r>
            <a:r>
              <a:rPr sz="2000" dirty="0">
                <a:latin typeface="Lucida Sans Unicode"/>
                <a:cs typeface="Lucida Sans Unicode"/>
              </a:rPr>
              <a:t>we </a:t>
            </a:r>
            <a:r>
              <a:rPr sz="2000" spc="-5" dirty="0">
                <a:latin typeface="Lucida Sans Unicode"/>
                <a:cs typeface="Lucida Sans Unicode"/>
              </a:rPr>
              <a:t>need </a:t>
            </a:r>
            <a:r>
              <a:rPr sz="2000" dirty="0">
                <a:latin typeface="Lucida Sans Unicode"/>
                <a:cs typeface="Lucida Sans Unicode"/>
              </a:rPr>
              <a:t>a </a:t>
            </a:r>
            <a:r>
              <a:rPr sz="2000" spc="-5" dirty="0">
                <a:latin typeface="Lucida Sans Unicode"/>
                <a:cs typeface="Lucida Sans Unicode"/>
              </a:rPr>
              <a:t>leading </a:t>
            </a:r>
            <a:r>
              <a:rPr sz="2000" dirty="0">
                <a:latin typeface="Lucida Sans Unicode"/>
                <a:cs typeface="Lucida Sans Unicode"/>
              </a:rPr>
              <a:t>0 </a:t>
            </a:r>
            <a:r>
              <a:rPr sz="2000" spc="-5" dirty="0">
                <a:latin typeface="Lucida Sans Unicode"/>
                <a:cs typeface="Lucida Sans Unicode"/>
              </a:rPr>
              <a:t>to</a:t>
            </a:r>
            <a:r>
              <a:rPr lang="en-US" sz="2000" spc="-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indicate that this </a:t>
            </a:r>
            <a:r>
              <a:rPr sz="2000" dirty="0">
                <a:latin typeface="Lucida Sans Unicode"/>
                <a:cs typeface="Lucida Sans Unicode"/>
              </a:rPr>
              <a:t>is a </a:t>
            </a:r>
            <a:r>
              <a:rPr sz="2000" spc="-5" dirty="0">
                <a:latin typeface="Lucida Sans Unicode"/>
                <a:cs typeface="Lucida Sans Unicode"/>
              </a:rPr>
              <a:t>positive</a:t>
            </a:r>
            <a:r>
              <a:rPr sz="200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number</a:t>
            </a:r>
            <a:endParaRPr sz="2000" dirty="0">
              <a:latin typeface="Lucida Sans Unicode"/>
              <a:cs typeface="Lucida Sans Unicode"/>
            </a:endParaRPr>
          </a:p>
          <a:p>
            <a:pPr marL="12700">
              <a:lnSpc>
                <a:spcPts val="2520"/>
              </a:lnSpc>
            </a:pPr>
            <a:r>
              <a:rPr sz="2000" spc="-5" dirty="0">
                <a:latin typeface="Lucida Sans Unicode"/>
                <a:cs typeface="Lucida Sans Unicode"/>
              </a:rPr>
              <a:t>-Truncated to three bits, the result </a:t>
            </a:r>
            <a:r>
              <a:rPr sz="2000" dirty="0">
                <a:latin typeface="Lucida Sans Unicode"/>
                <a:cs typeface="Lucida Sans Unicode"/>
              </a:rPr>
              <a:t>is a </a:t>
            </a:r>
            <a:r>
              <a:rPr sz="2000" spc="-5" dirty="0">
                <a:latin typeface="Lucida Sans Unicode"/>
                <a:cs typeface="Lucida Sans Unicode"/>
              </a:rPr>
              <a:t>negative</a:t>
            </a:r>
            <a:r>
              <a:rPr sz="2000" spc="1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number!</a:t>
            </a:r>
            <a:endParaRPr sz="2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21473" y="762000"/>
            <a:ext cx="41617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Overflow</a:t>
            </a:r>
          </a:p>
        </p:txBody>
      </p:sp>
      <p:sp>
        <p:nvSpPr>
          <p:cNvPr id="3" name="object 3"/>
          <p:cNvSpPr/>
          <p:nvPr/>
        </p:nvSpPr>
        <p:spPr>
          <a:xfrm>
            <a:off x="5867852" y="713276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9400" y="2997200"/>
            <a:ext cx="8973185" cy="60248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60400" marR="17780" indent="-571500" algn="just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60400" algn="l"/>
              </a:tabLst>
            </a:pPr>
            <a:r>
              <a:rPr sz="4200" dirty="0">
                <a:latin typeface="Gill Sans MT"/>
                <a:cs typeface="Gill Sans MT"/>
              </a:rPr>
              <a:t>In this </a:t>
            </a:r>
            <a:r>
              <a:rPr sz="4200" spc="-5" dirty="0">
                <a:latin typeface="Gill Sans MT"/>
                <a:cs typeface="Gill Sans MT"/>
              </a:rPr>
              <a:t>situation, </a:t>
            </a:r>
            <a:r>
              <a:rPr sz="4200" i="1" spc="-15" dirty="0">
                <a:latin typeface="Gill Sans MT"/>
                <a:cs typeface="Gill Sans MT"/>
              </a:rPr>
              <a:t>overflow </a:t>
            </a:r>
            <a:r>
              <a:rPr sz="4200" spc="-15" dirty="0">
                <a:latin typeface="Gill Sans MT"/>
                <a:cs typeface="Gill Sans MT"/>
              </a:rPr>
              <a:t>occurred:</a:t>
            </a:r>
            <a:r>
              <a:rPr sz="4200" spc="-86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this  </a:t>
            </a:r>
            <a:r>
              <a:rPr sz="4200" spc="-5" dirty="0">
                <a:latin typeface="Gill Sans MT"/>
                <a:cs typeface="Gill Sans MT"/>
              </a:rPr>
              <a:t>means that both the operands had the  </a:t>
            </a:r>
            <a:r>
              <a:rPr sz="4200" dirty="0">
                <a:latin typeface="Gill Sans MT"/>
                <a:cs typeface="Gill Sans MT"/>
              </a:rPr>
              <a:t>same </a:t>
            </a:r>
            <a:r>
              <a:rPr sz="4200" spc="-5" dirty="0">
                <a:latin typeface="Gill Sans MT"/>
                <a:cs typeface="Gill Sans MT"/>
              </a:rPr>
              <a:t>sign, </a:t>
            </a:r>
            <a:r>
              <a:rPr sz="4200" dirty="0">
                <a:latin typeface="Gill Sans MT"/>
                <a:cs typeface="Gill Sans MT"/>
              </a:rPr>
              <a:t>and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55" dirty="0">
                <a:latin typeface="Gill Sans MT"/>
                <a:cs typeface="Gill Sans MT"/>
              </a:rPr>
              <a:t>result’s </a:t>
            </a:r>
            <a:r>
              <a:rPr sz="4200" spc="-5" dirty="0">
                <a:latin typeface="Gill Sans MT"/>
                <a:cs typeface="Gill Sans MT"/>
              </a:rPr>
              <a:t>sign</a:t>
            </a:r>
            <a:r>
              <a:rPr sz="4200" spc="-39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differed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Gill Sans MT"/>
              <a:buChar char="•"/>
            </a:pPr>
            <a:endParaRPr sz="4150">
              <a:latin typeface="Gill Sans MT"/>
              <a:cs typeface="Gill Sans MT"/>
            </a:endParaRPr>
          </a:p>
          <a:p>
            <a:pPr marR="3366135" algn="r">
              <a:lnSpc>
                <a:spcPts val="492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  <a:p>
            <a:pPr marR="3366135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dirty="0">
                <a:latin typeface="Courier New"/>
                <a:cs typeface="Courier New"/>
              </a:rPr>
              <a:t>11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>
              <a:latin typeface="Courier New"/>
              <a:cs typeface="Courier New"/>
            </a:endParaRPr>
          </a:p>
          <a:p>
            <a:pPr marL="1263650" algn="ctr">
              <a:lnSpc>
                <a:spcPct val="10000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latin typeface="Courier New"/>
                <a:cs typeface="Courier New"/>
              </a:rPr>
              <a:t>10</a:t>
            </a:r>
            <a:endParaRPr sz="4200">
              <a:latin typeface="Courier New"/>
              <a:cs typeface="Courier New"/>
            </a:endParaRPr>
          </a:p>
          <a:p>
            <a:pPr marL="622300" indent="-571500">
              <a:lnSpc>
                <a:spcPct val="100000"/>
              </a:lnSpc>
              <a:spcBef>
                <a:spcPts val="2310"/>
              </a:spcBef>
              <a:buSzPct val="170238"/>
              <a:buChar char="•"/>
              <a:tabLst>
                <a:tab pos="622300" algn="l"/>
                <a:tab pos="2462530" algn="l"/>
                <a:tab pos="2838450" algn="l"/>
              </a:tabLst>
            </a:pPr>
            <a:r>
              <a:rPr sz="4200" spc="-20" dirty="0">
                <a:latin typeface="Gill Sans MT"/>
                <a:cs typeface="Gill Sans MT"/>
              </a:rPr>
              <a:t>Possibly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15" dirty="0">
                <a:latin typeface="Gill Sans MT"/>
                <a:cs typeface="Gill Sans MT"/>
              </a:rPr>
              <a:t>software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error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0641" y="762000"/>
            <a:ext cx="830325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Overflow vs.</a:t>
            </a:r>
            <a:r>
              <a:rPr spc="-894" dirty="0"/>
              <a:t> </a:t>
            </a:r>
            <a:r>
              <a:rPr spc="30" dirty="0"/>
              <a:t>Carry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2900" y="2692400"/>
            <a:ext cx="9420860" cy="2462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96900" algn="l"/>
              </a:tabLst>
            </a:pPr>
            <a:r>
              <a:rPr sz="4000" spc="-5" dirty="0">
                <a:latin typeface="Gill Sans MT"/>
                <a:cs typeface="Gill Sans MT"/>
              </a:rPr>
              <a:t>These </a:t>
            </a:r>
            <a:r>
              <a:rPr sz="4000" spc="-30" dirty="0">
                <a:latin typeface="Gill Sans MT"/>
                <a:cs typeface="Gill Sans MT"/>
              </a:rPr>
              <a:t>are </a:t>
            </a:r>
            <a:r>
              <a:rPr sz="4000" b="1" spc="210" dirty="0">
                <a:latin typeface="Gill Sans MT"/>
                <a:cs typeface="Gill Sans MT"/>
              </a:rPr>
              <a:t>different</a:t>
            </a:r>
            <a:r>
              <a:rPr sz="4000" b="1" spc="105" dirty="0">
                <a:latin typeface="Gill Sans MT"/>
                <a:cs typeface="Gill Sans MT"/>
              </a:rPr>
              <a:t> </a:t>
            </a:r>
            <a:r>
              <a:rPr sz="4000" b="1" spc="190" dirty="0">
                <a:latin typeface="Gill Sans MT"/>
                <a:cs typeface="Gill Sans MT"/>
              </a:rPr>
              <a:t>ideas</a:t>
            </a:r>
            <a:endParaRPr sz="4000" dirty="0">
              <a:latin typeface="Gill Sans MT"/>
              <a:cs typeface="Gill Sans MT"/>
            </a:endParaRPr>
          </a:p>
          <a:p>
            <a:pPr marL="10414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041400" algn="l"/>
                <a:tab pos="2461260" algn="l"/>
                <a:tab pos="2931795" algn="l"/>
              </a:tabLst>
            </a:pPr>
            <a:r>
              <a:rPr sz="4000" spc="15" dirty="0">
                <a:latin typeface="Gill Sans MT"/>
                <a:cs typeface="Gill Sans MT"/>
              </a:rPr>
              <a:t>Carry	</a:t>
            </a:r>
            <a:r>
              <a:rPr sz="4000" spc="-5" dirty="0">
                <a:latin typeface="Gill Sans MT"/>
                <a:cs typeface="Gill Sans MT"/>
              </a:rPr>
              <a:t>is	</a:t>
            </a:r>
            <a:r>
              <a:rPr sz="4000" spc="-20" dirty="0">
                <a:latin typeface="Gill Sans MT"/>
                <a:cs typeface="Gill Sans MT"/>
              </a:rPr>
              <a:t>relevant </a:t>
            </a:r>
            <a:r>
              <a:rPr sz="4000" dirty="0">
                <a:latin typeface="Gill Sans MT"/>
                <a:cs typeface="Gill Sans MT"/>
              </a:rPr>
              <a:t>to </a:t>
            </a:r>
            <a:r>
              <a:rPr sz="4000" b="1" spc="190" dirty="0">
                <a:latin typeface="Gill Sans MT"/>
                <a:cs typeface="Gill Sans MT"/>
              </a:rPr>
              <a:t>unsigned</a:t>
            </a:r>
            <a:r>
              <a:rPr sz="4000" b="1" spc="-2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values</a:t>
            </a:r>
            <a:endParaRPr sz="4000" dirty="0">
              <a:latin typeface="Gill Sans MT"/>
              <a:cs typeface="Gill Sans MT"/>
            </a:endParaRPr>
          </a:p>
          <a:p>
            <a:pPr marL="10414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041400" algn="l"/>
                <a:tab pos="3727450" algn="l"/>
              </a:tabLst>
            </a:pPr>
            <a:r>
              <a:rPr sz="4000" spc="-5" dirty="0">
                <a:latin typeface="Gill Sans MT"/>
                <a:cs typeface="Gill Sans MT"/>
              </a:rPr>
              <a:t>Overflow</a:t>
            </a:r>
            <a:r>
              <a:rPr sz="4000" spc="10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is</a:t>
            </a:r>
            <a:r>
              <a:rPr lang="en-US" sz="4000" spc="-5" dirty="0">
                <a:latin typeface="Gill Sans MT"/>
                <a:cs typeface="Gill Sans MT"/>
              </a:rPr>
              <a:t> </a:t>
            </a:r>
            <a:r>
              <a:rPr sz="4000" spc="-20" dirty="0">
                <a:latin typeface="Gill Sans MT"/>
                <a:cs typeface="Gill Sans MT"/>
              </a:rPr>
              <a:t>relevant </a:t>
            </a:r>
            <a:r>
              <a:rPr sz="4000" dirty="0">
                <a:latin typeface="Gill Sans MT"/>
                <a:cs typeface="Gill Sans MT"/>
              </a:rPr>
              <a:t>to </a:t>
            </a:r>
            <a:r>
              <a:rPr sz="4000" b="1" spc="185" dirty="0">
                <a:latin typeface="Gill Sans MT"/>
                <a:cs typeface="Gill Sans MT"/>
              </a:rPr>
              <a:t>signed</a:t>
            </a:r>
            <a:r>
              <a:rPr sz="4000" b="1" spc="-55" dirty="0">
                <a:latin typeface="Gill Sans MT"/>
                <a:cs typeface="Gill Sans MT"/>
              </a:rPr>
              <a:t> </a:t>
            </a:r>
            <a:r>
              <a:rPr sz="4000" spc="-5" dirty="0">
                <a:latin typeface="Gill Sans MT"/>
                <a:cs typeface="Gill Sans MT"/>
              </a:rPr>
              <a:t>values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594350"/>
            <a:ext cx="13004800" cy="38100"/>
          </a:xfrm>
          <a:custGeom>
            <a:avLst/>
            <a:gdLst/>
            <a:ahLst/>
            <a:cxnLst/>
            <a:rect l="l" t="t" r="r" b="b"/>
            <a:pathLst>
              <a:path w="13004800" h="38100">
                <a:moveTo>
                  <a:pt x="0" y="38100"/>
                </a:moveTo>
                <a:lnTo>
                  <a:pt x="0" y="0"/>
                </a:lnTo>
                <a:lnTo>
                  <a:pt x="13004800" y="0"/>
                </a:lnTo>
                <a:lnTo>
                  <a:pt x="13004800" y="38100"/>
                </a:lnTo>
                <a:lnTo>
                  <a:pt x="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74529" y="8324850"/>
            <a:ext cx="221615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5240" marR="5080" indent="-3175">
              <a:lnSpc>
                <a:spcPts val="4900"/>
              </a:lnSpc>
              <a:spcBef>
                <a:spcPts val="380"/>
              </a:spcBef>
              <a:tabLst>
                <a:tab pos="874394" algn="l"/>
              </a:tabLst>
            </a:pPr>
            <a:r>
              <a:rPr sz="4000" spc="-5" dirty="0">
                <a:latin typeface="Gill Sans MT"/>
                <a:cs typeface="Gill Sans MT"/>
              </a:rPr>
              <a:t>O</a:t>
            </a:r>
            <a:r>
              <a:rPr sz="4000" spc="-85" dirty="0">
                <a:latin typeface="Gill Sans MT"/>
                <a:cs typeface="Gill Sans MT"/>
              </a:rPr>
              <a:t>v</a:t>
            </a:r>
            <a:r>
              <a:rPr sz="4000" spc="20" dirty="0">
                <a:latin typeface="Gill Sans MT"/>
                <a:cs typeface="Gill Sans MT"/>
              </a:rPr>
              <a:t>erfl</a:t>
            </a:r>
            <a:r>
              <a:rPr sz="4000" spc="-10" dirty="0">
                <a:latin typeface="Gill Sans MT"/>
                <a:cs typeface="Gill Sans MT"/>
              </a:rPr>
              <a:t>o</a:t>
            </a:r>
            <a:r>
              <a:rPr sz="4000" spc="-5" dirty="0">
                <a:latin typeface="Gill Sans MT"/>
                <a:cs typeface="Gill Sans MT"/>
              </a:rPr>
              <a:t>w</a:t>
            </a:r>
            <a:r>
              <a:rPr sz="4000" dirty="0">
                <a:latin typeface="Gill Sans MT"/>
                <a:cs typeface="Gill Sans MT"/>
              </a:rPr>
              <a:t>;  No	</a:t>
            </a:r>
            <a:r>
              <a:rPr sz="4000" spc="15" dirty="0">
                <a:latin typeface="Gill Sans MT"/>
                <a:cs typeface="Gill Sans MT"/>
              </a:rPr>
              <a:t>Carry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026" y="8331200"/>
            <a:ext cx="307467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874394" marR="5080" indent="-862330">
              <a:lnSpc>
                <a:spcPts val="4900"/>
              </a:lnSpc>
              <a:spcBef>
                <a:spcPts val="380"/>
              </a:spcBef>
              <a:tabLst>
                <a:tab pos="871219" algn="l"/>
              </a:tabLst>
            </a:pPr>
            <a:r>
              <a:rPr sz="4000" dirty="0">
                <a:latin typeface="Gill Sans MT"/>
                <a:cs typeface="Gill Sans MT"/>
              </a:rPr>
              <a:t>No	</a:t>
            </a:r>
            <a:r>
              <a:rPr sz="4000" spc="-5" dirty="0">
                <a:latin typeface="Gill Sans MT"/>
                <a:cs typeface="Gill Sans MT"/>
              </a:rPr>
              <a:t>O</a:t>
            </a:r>
            <a:r>
              <a:rPr sz="4000" spc="-85" dirty="0">
                <a:latin typeface="Gill Sans MT"/>
                <a:cs typeface="Gill Sans MT"/>
              </a:rPr>
              <a:t>v</a:t>
            </a:r>
            <a:r>
              <a:rPr sz="4000" spc="20" dirty="0">
                <a:latin typeface="Gill Sans MT"/>
                <a:cs typeface="Gill Sans MT"/>
              </a:rPr>
              <a:t>erfl</a:t>
            </a:r>
            <a:r>
              <a:rPr sz="4000" spc="-10" dirty="0">
                <a:latin typeface="Gill Sans MT"/>
                <a:cs typeface="Gill Sans MT"/>
              </a:rPr>
              <a:t>o</a:t>
            </a:r>
            <a:r>
              <a:rPr sz="4000" spc="-5" dirty="0">
                <a:latin typeface="Gill Sans MT"/>
                <a:cs typeface="Gill Sans MT"/>
              </a:rPr>
              <a:t>w</a:t>
            </a:r>
            <a:r>
              <a:rPr sz="4000" dirty="0">
                <a:latin typeface="Gill Sans MT"/>
                <a:cs typeface="Gill Sans MT"/>
              </a:rPr>
              <a:t>;  </a:t>
            </a:r>
            <a:r>
              <a:rPr sz="4000" spc="15" dirty="0">
                <a:latin typeface="Gill Sans MT"/>
                <a:cs typeface="Gill Sans MT"/>
              </a:rPr>
              <a:t>Carry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25850" y="5600699"/>
            <a:ext cx="2743200" cy="4152900"/>
          </a:xfrm>
          <a:custGeom>
            <a:avLst/>
            <a:gdLst/>
            <a:ahLst/>
            <a:cxnLst/>
            <a:rect l="l" t="t" r="r" b="b"/>
            <a:pathLst>
              <a:path w="2743200" h="4152900">
                <a:moveTo>
                  <a:pt x="38100" y="0"/>
                </a:moveTo>
                <a:lnTo>
                  <a:pt x="0" y="0"/>
                </a:lnTo>
                <a:lnTo>
                  <a:pt x="0" y="4152900"/>
                </a:lnTo>
                <a:lnTo>
                  <a:pt x="38100" y="4152900"/>
                </a:lnTo>
                <a:lnTo>
                  <a:pt x="38100" y="0"/>
                </a:lnTo>
                <a:close/>
              </a:path>
              <a:path w="2743200" h="4152900">
                <a:moveTo>
                  <a:pt x="2743200" y="0"/>
                </a:moveTo>
                <a:lnTo>
                  <a:pt x="2705100" y="0"/>
                </a:lnTo>
                <a:lnTo>
                  <a:pt x="2705100" y="4152900"/>
                </a:lnTo>
                <a:lnTo>
                  <a:pt x="2743200" y="4152900"/>
                </a:lnTo>
                <a:lnTo>
                  <a:pt x="2743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76907" y="8331200"/>
            <a:ext cx="221615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5134" marR="5080" indent="-433070">
              <a:lnSpc>
                <a:spcPts val="4900"/>
              </a:lnSpc>
              <a:spcBef>
                <a:spcPts val="380"/>
              </a:spcBef>
            </a:pPr>
            <a:r>
              <a:rPr sz="4000" spc="-5" dirty="0">
                <a:latin typeface="Gill Sans MT"/>
                <a:cs typeface="Gill Sans MT"/>
              </a:rPr>
              <a:t>O</a:t>
            </a:r>
            <a:r>
              <a:rPr sz="4000" spc="-85" dirty="0">
                <a:latin typeface="Gill Sans MT"/>
                <a:cs typeface="Gill Sans MT"/>
              </a:rPr>
              <a:t>v</a:t>
            </a:r>
            <a:r>
              <a:rPr sz="4000" spc="20" dirty="0">
                <a:latin typeface="Gill Sans MT"/>
                <a:cs typeface="Gill Sans MT"/>
              </a:rPr>
              <a:t>erfl</a:t>
            </a:r>
            <a:r>
              <a:rPr sz="4000" spc="-10" dirty="0">
                <a:latin typeface="Gill Sans MT"/>
                <a:cs typeface="Gill Sans MT"/>
              </a:rPr>
              <a:t>o</a:t>
            </a:r>
            <a:r>
              <a:rPr sz="4000" spc="-5" dirty="0">
                <a:latin typeface="Gill Sans MT"/>
                <a:cs typeface="Gill Sans MT"/>
              </a:rPr>
              <a:t>w</a:t>
            </a:r>
            <a:r>
              <a:rPr sz="4000" dirty="0">
                <a:latin typeface="Gill Sans MT"/>
                <a:cs typeface="Gill Sans MT"/>
              </a:rPr>
              <a:t>;  </a:t>
            </a:r>
            <a:r>
              <a:rPr sz="4000" spc="15" dirty="0">
                <a:latin typeface="Gill Sans MT"/>
                <a:cs typeface="Gill Sans MT"/>
              </a:rPr>
              <a:t>Carry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845550" y="5638800"/>
            <a:ext cx="38100" cy="4114800"/>
          </a:xfrm>
          <a:custGeom>
            <a:avLst/>
            <a:gdLst/>
            <a:ahLst/>
            <a:cxnLst/>
            <a:rect l="l" t="t" r="r" b="b"/>
            <a:pathLst>
              <a:path w="38100" h="4114800">
                <a:moveTo>
                  <a:pt x="0" y="0"/>
                </a:moveTo>
                <a:lnTo>
                  <a:pt x="38100" y="0"/>
                </a:lnTo>
                <a:lnTo>
                  <a:pt x="381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123950" y="5613400"/>
          <a:ext cx="10474959" cy="2585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4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6580">
                <a:tc>
                  <a:txBody>
                    <a:bodyPr/>
                    <a:lstStyle/>
                    <a:p>
                      <a:pPr marR="120078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111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R="641350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011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R="74358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111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001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635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20078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+001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+011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358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+100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+001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R="120078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358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----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096">
                <a:tc>
                  <a:txBody>
                    <a:bodyPr/>
                    <a:lstStyle/>
                    <a:p>
                      <a:pPr marR="120078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000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110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43585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011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8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010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360526" y="8356600"/>
            <a:ext cx="307467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45134" marR="5080" indent="-433070">
              <a:lnSpc>
                <a:spcPts val="4900"/>
              </a:lnSpc>
              <a:spcBef>
                <a:spcPts val="380"/>
              </a:spcBef>
              <a:tabLst>
                <a:tab pos="871219" algn="l"/>
                <a:tab pos="1303655" algn="l"/>
              </a:tabLst>
            </a:pPr>
            <a:r>
              <a:rPr sz="4000" dirty="0">
                <a:latin typeface="Gill Sans MT"/>
                <a:cs typeface="Gill Sans MT"/>
              </a:rPr>
              <a:t>No	</a:t>
            </a:r>
            <a:r>
              <a:rPr sz="4000" spc="-5" dirty="0">
                <a:latin typeface="Gill Sans MT"/>
                <a:cs typeface="Gill Sans MT"/>
              </a:rPr>
              <a:t>O</a:t>
            </a:r>
            <a:r>
              <a:rPr sz="4000" spc="-85" dirty="0">
                <a:latin typeface="Gill Sans MT"/>
                <a:cs typeface="Gill Sans MT"/>
              </a:rPr>
              <a:t>v</a:t>
            </a:r>
            <a:r>
              <a:rPr sz="4000" spc="20" dirty="0">
                <a:latin typeface="Gill Sans MT"/>
                <a:cs typeface="Gill Sans MT"/>
              </a:rPr>
              <a:t>erfl</a:t>
            </a:r>
            <a:r>
              <a:rPr sz="4000" spc="-10" dirty="0">
                <a:latin typeface="Gill Sans MT"/>
                <a:cs typeface="Gill Sans MT"/>
              </a:rPr>
              <a:t>o</a:t>
            </a:r>
            <a:r>
              <a:rPr sz="4000" spc="-5" dirty="0">
                <a:latin typeface="Gill Sans MT"/>
                <a:cs typeface="Gill Sans MT"/>
              </a:rPr>
              <a:t>w</a:t>
            </a:r>
            <a:r>
              <a:rPr sz="4000" dirty="0">
                <a:latin typeface="Gill Sans MT"/>
                <a:cs typeface="Gill Sans MT"/>
              </a:rPr>
              <a:t>;  No	</a:t>
            </a:r>
            <a:r>
              <a:rPr sz="4000" spc="15" dirty="0">
                <a:latin typeface="Gill Sans MT"/>
                <a:cs typeface="Gill Sans MT"/>
              </a:rPr>
              <a:t>Carry</a:t>
            </a:r>
            <a:endParaRPr sz="4000" dirty="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4300" y="9812020"/>
            <a:ext cx="106705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-As to when </a:t>
            </a:r>
            <a:r>
              <a:rPr sz="2200" dirty="0">
                <a:latin typeface="Lucida Sans Unicode"/>
                <a:cs typeface="Lucida Sans Unicode"/>
              </a:rPr>
              <a:t>is it a </a:t>
            </a:r>
            <a:r>
              <a:rPr sz="2200" spc="-5" dirty="0">
                <a:latin typeface="Lucida Sans Unicode"/>
                <a:cs typeface="Lucida Sans Unicode"/>
              </a:rPr>
              <a:t>problem, this all depends </a:t>
            </a:r>
            <a:r>
              <a:rPr sz="2200" dirty="0">
                <a:latin typeface="Lucida Sans Unicode"/>
                <a:cs typeface="Lucida Sans Unicode"/>
              </a:rPr>
              <a:t>on </a:t>
            </a:r>
            <a:r>
              <a:rPr sz="2200" spc="-5" dirty="0">
                <a:latin typeface="Lucida Sans Unicode"/>
                <a:cs typeface="Lucida Sans Unicode"/>
              </a:rPr>
              <a:t>exactly what </a:t>
            </a:r>
            <a:r>
              <a:rPr sz="2200" dirty="0">
                <a:latin typeface="Lucida Sans Unicode"/>
                <a:cs typeface="Lucida Sans Unicode"/>
              </a:rPr>
              <a:t>it is you’re</a:t>
            </a:r>
            <a:r>
              <a:rPr sz="2200" spc="60" dirty="0">
                <a:latin typeface="Lucida Sans Unicode"/>
                <a:cs typeface="Lucida Sans Unicode"/>
              </a:rPr>
              <a:t> </a:t>
            </a:r>
            <a:r>
              <a:rPr sz="2200" dirty="0">
                <a:latin typeface="Lucida Sans Unicode"/>
                <a:cs typeface="Lucida Sans Unicode"/>
              </a:rPr>
              <a:t>doing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6316" y="4165600"/>
            <a:ext cx="49923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076" y="180348"/>
            <a:ext cx="8910650" cy="2407391"/>
          </a:xfrm>
          <a:prstGeom prst="rect">
            <a:avLst/>
          </a:prstGeom>
        </p:spPr>
        <p:txBody>
          <a:bodyPr vert="horz" wrap="square" lIns="0" tIns="98109" rIns="0" bIns="0" rtlCol="0">
            <a:spAutoFit/>
          </a:bodyPr>
          <a:lstStyle/>
          <a:p>
            <a:pPr marL="1785727" marR="4786" indent="-702326">
              <a:lnSpc>
                <a:spcPts val="9044"/>
              </a:lnSpc>
              <a:spcBef>
                <a:spcPts val="772"/>
              </a:spcBef>
            </a:pPr>
            <a:r>
              <a:rPr spc="-5" dirty="0"/>
              <a:t>Decimal to</a:t>
            </a:r>
            <a:r>
              <a:rPr spc="-1046" dirty="0"/>
              <a:t> </a:t>
            </a:r>
            <a:r>
              <a:rPr spc="-339" dirty="0"/>
              <a:t>Twos  </a:t>
            </a:r>
            <a:r>
              <a:rPr spc="-5" dirty="0"/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800" y="4736286"/>
            <a:ext cx="10058400" cy="598433"/>
          </a:xfrm>
          <a:prstGeom prst="rect">
            <a:avLst/>
          </a:prstGeom>
        </p:spPr>
        <p:txBody>
          <a:bodyPr vert="horz" wrap="square" lIns="0" tIns="45465" rIns="0" bIns="0" rtlCol="0">
            <a:spAutoFit/>
          </a:bodyPr>
          <a:lstStyle/>
          <a:p>
            <a:pPr marL="550375" marR="4786" indent="-538410" defTabSz="861456">
              <a:lnSpc>
                <a:spcPts val="4616"/>
              </a:lnSpc>
              <a:spcBef>
                <a:spcPts val="358"/>
              </a:spcBef>
              <a:buSzPct val="170238"/>
              <a:buFontTx/>
              <a:buChar char="•"/>
              <a:tabLst>
                <a:tab pos="550375" algn="l"/>
                <a:tab pos="6673295" algn="l"/>
              </a:tabLst>
            </a:pPr>
            <a:r>
              <a:rPr sz="3600" dirty="0">
                <a:solidFill>
                  <a:prstClr val="black"/>
                </a:solidFill>
                <a:latin typeface="Gill Sans MT"/>
                <a:cs typeface="Gill Sans MT"/>
              </a:rPr>
              <a:t>Ex</a:t>
            </a:r>
            <a:r>
              <a:rPr sz="3600" spc="-5" dirty="0">
                <a:solidFill>
                  <a:prstClr val="black"/>
                </a:solidFill>
                <a:latin typeface="Gill Sans MT"/>
                <a:cs typeface="Gill Sans MT"/>
              </a:rPr>
              <a:t>a</a:t>
            </a:r>
            <a:r>
              <a:rPr sz="3600" dirty="0">
                <a:solidFill>
                  <a:prstClr val="black"/>
                </a:solidFill>
                <a:latin typeface="Gill Sans MT"/>
                <a:cs typeface="Gill Sans MT"/>
              </a:rPr>
              <a:t>mple:</a:t>
            </a:r>
            <a:r>
              <a:rPr sz="3600" spc="-396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600" spc="-5" dirty="0">
                <a:solidFill>
                  <a:prstClr val="black"/>
                </a:solidFill>
                <a:latin typeface="Gill Sans MT"/>
                <a:cs typeface="Gill Sans MT"/>
              </a:rPr>
              <a:t>-</a:t>
            </a:r>
            <a:r>
              <a:rPr sz="3600" dirty="0">
                <a:solidFill>
                  <a:prstClr val="black"/>
                </a:solidFill>
                <a:latin typeface="Gill Sans MT"/>
                <a:cs typeface="Gill Sans MT"/>
              </a:rPr>
              <a:t>5</a:t>
            </a:r>
            <a:r>
              <a:rPr sz="3600" spc="-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600" dirty="0">
                <a:solidFill>
                  <a:prstClr val="black"/>
                </a:solidFill>
                <a:latin typeface="Gill Sans MT"/>
                <a:cs typeface="Gill Sans MT"/>
              </a:rPr>
              <a:t>decim</a:t>
            </a:r>
            <a:r>
              <a:rPr sz="3600" spc="-5" dirty="0">
                <a:solidFill>
                  <a:prstClr val="black"/>
                </a:solidFill>
                <a:latin typeface="Gill Sans MT"/>
                <a:cs typeface="Gill Sans MT"/>
              </a:rPr>
              <a:t>a</a:t>
            </a:r>
            <a:r>
              <a:rPr sz="3600" dirty="0">
                <a:solidFill>
                  <a:prstClr val="black"/>
                </a:solidFill>
                <a:latin typeface="Gill Sans MT"/>
                <a:cs typeface="Gill Sans MT"/>
              </a:rPr>
              <a:t>l</a:t>
            </a:r>
            <a:r>
              <a:rPr sz="3600" spc="-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600" dirty="0">
                <a:solidFill>
                  <a:prstClr val="black"/>
                </a:solidFill>
                <a:latin typeface="Gill Sans MT"/>
                <a:cs typeface="Gill Sans MT"/>
              </a:rPr>
              <a:t>to</a:t>
            </a:r>
            <a:r>
              <a:rPr sz="3600" spc="-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600" dirty="0">
                <a:solidFill>
                  <a:prstClr val="black"/>
                </a:solidFill>
                <a:latin typeface="Gill Sans MT"/>
                <a:cs typeface="Gill Sans MT"/>
              </a:rPr>
              <a:t>bin</a:t>
            </a:r>
            <a:r>
              <a:rPr sz="3600" spc="-5" dirty="0">
                <a:solidFill>
                  <a:prstClr val="black"/>
                </a:solidFill>
                <a:latin typeface="Gill Sans MT"/>
                <a:cs typeface="Gill Sans MT"/>
              </a:rPr>
              <a:t>a</a:t>
            </a:r>
            <a:r>
              <a:rPr sz="3600" spc="118" dirty="0">
                <a:solidFill>
                  <a:prstClr val="black"/>
                </a:solidFill>
                <a:latin typeface="Gill Sans MT"/>
                <a:cs typeface="Gill Sans MT"/>
              </a:rPr>
              <a:t>r</a:t>
            </a:r>
            <a:r>
              <a:rPr sz="3600" dirty="0">
                <a:solidFill>
                  <a:prstClr val="black"/>
                </a:solidFill>
                <a:latin typeface="Gill Sans MT"/>
                <a:cs typeface="Gill Sans MT"/>
              </a:rPr>
              <a:t>y</a:t>
            </a:r>
            <a:r>
              <a:rPr lang="en-US" sz="3600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600" spc="-5" dirty="0">
                <a:solidFill>
                  <a:prstClr val="black"/>
                </a:solidFill>
                <a:latin typeface="Gill Sans MT"/>
                <a:cs typeface="Gill Sans MT"/>
              </a:rPr>
              <a:t>(</a:t>
            </a:r>
            <a:r>
              <a:rPr sz="3600" dirty="0">
                <a:solidFill>
                  <a:prstClr val="black"/>
                </a:solidFill>
                <a:latin typeface="Gill Sans MT"/>
                <a:cs typeface="Gill Sans MT"/>
              </a:rPr>
              <a:t>t</a:t>
            </a:r>
            <a:r>
              <a:rPr sz="3600" spc="-80" dirty="0">
                <a:solidFill>
                  <a:prstClr val="black"/>
                </a:solidFill>
                <a:latin typeface="Gill Sans MT"/>
                <a:cs typeface="Gill Sans MT"/>
              </a:rPr>
              <a:t>w</a:t>
            </a:r>
            <a:r>
              <a:rPr sz="3600" dirty="0">
                <a:solidFill>
                  <a:prstClr val="black"/>
                </a:solidFill>
                <a:latin typeface="Gill Sans MT"/>
                <a:cs typeface="Gill Sans MT"/>
              </a:rPr>
              <a:t>os</a:t>
            </a:r>
            <a:r>
              <a:rPr lang="en-US" sz="3600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600" spc="-5" dirty="0">
                <a:solidFill>
                  <a:prstClr val="black"/>
                </a:solidFill>
                <a:latin typeface="Gill Sans MT"/>
                <a:cs typeface="Gill Sans MT"/>
              </a:rPr>
              <a:t>complement)</a:t>
            </a:r>
            <a:endParaRPr sz="3600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6316" y="762000"/>
            <a:ext cx="49923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022600"/>
            <a:ext cx="10051415" cy="287001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304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  <a:tab pos="9196070" algn="l"/>
              </a:tabLst>
            </a:pP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15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been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170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ying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spc="-65" dirty="0">
                <a:latin typeface="Gill Sans MT"/>
                <a:cs typeface="Gill Sans MT"/>
              </a:rPr>
              <a:t>n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80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bits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4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d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one  to </a:t>
            </a:r>
            <a:r>
              <a:rPr sz="4200" spc="-5" dirty="0">
                <a:latin typeface="Gill Sans MT"/>
                <a:cs typeface="Gill Sans MT"/>
              </a:rPr>
              <a:t>second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operand</a:t>
            </a:r>
            <a:endParaRPr sz="4200" dirty="0">
              <a:latin typeface="Gill Sans MT"/>
              <a:cs typeface="Gill Sans MT"/>
            </a:endParaRPr>
          </a:p>
          <a:p>
            <a:pPr marL="609600" marR="107950" indent="-571500">
              <a:lnSpc>
                <a:spcPts val="4900"/>
              </a:lnSpc>
              <a:spcBef>
                <a:spcPts val="2400"/>
              </a:spcBef>
              <a:buSzPct val="170238"/>
              <a:buChar char="•"/>
              <a:tabLst>
                <a:tab pos="609600" algn="l"/>
                <a:tab pos="1079500" algn="l"/>
                <a:tab pos="1455420" algn="l"/>
                <a:tab pos="2084705" algn="l"/>
                <a:tab pos="2799080" algn="l"/>
                <a:tab pos="4156710" algn="l"/>
                <a:tab pos="5128260" algn="l"/>
              </a:tabLst>
            </a:pPr>
            <a:r>
              <a:rPr sz="4200" spc="-5" dirty="0">
                <a:latin typeface="Gill Sans MT"/>
                <a:cs typeface="Gill Sans MT"/>
              </a:rPr>
              <a:t>Could	</a:t>
            </a:r>
            <a:r>
              <a:rPr sz="4200" dirty="0">
                <a:latin typeface="Gill Sans MT"/>
                <a:cs typeface="Gill Sans MT"/>
              </a:rPr>
              <a:t>do	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this	</a:t>
            </a:r>
            <a:r>
              <a:rPr sz="4200" spc="-60" dirty="0">
                <a:latin typeface="Gill Sans MT"/>
                <a:cs typeface="Gill Sans MT"/>
              </a:rPr>
              <a:t>way	</a:t>
            </a:r>
            <a:r>
              <a:rPr sz="4200" spc="-5" dirty="0">
                <a:latin typeface="Gill Sans MT"/>
                <a:cs typeface="Gill Sans MT"/>
              </a:rPr>
              <a:t>in </a:t>
            </a:r>
            <a:r>
              <a:rPr sz="4200" spc="-10" dirty="0">
                <a:latin typeface="Gill Sans MT"/>
                <a:cs typeface="Gill Sans MT"/>
              </a:rPr>
              <a:t>hardware, </a:t>
            </a:r>
            <a:r>
              <a:rPr sz="4200" dirty="0">
                <a:latin typeface="Gill Sans MT"/>
                <a:cs typeface="Gill Sans MT"/>
              </a:rPr>
              <a:t>but</a:t>
            </a:r>
            <a:r>
              <a:rPr sz="4200" spc="-49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there 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a	trick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46938" y="6686550"/>
            <a:ext cx="130619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-001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01200" y="6692900"/>
            <a:ext cx="130619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+111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----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6300" y="6845300"/>
            <a:ext cx="3403600" cy="19431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8735" marR="41275" algn="ctr">
              <a:lnSpc>
                <a:spcPts val="4900"/>
              </a:lnSpc>
              <a:spcBef>
                <a:spcPts val="280"/>
              </a:spcBef>
            </a:pPr>
            <a:r>
              <a:rPr sz="4200" dirty="0">
                <a:latin typeface="Gill Sans MT"/>
                <a:cs typeface="Gill Sans MT"/>
              </a:rPr>
              <a:t>Hint: </a:t>
            </a:r>
            <a:r>
              <a:rPr sz="4200" spc="-5" dirty="0">
                <a:latin typeface="Gill Sans MT"/>
                <a:cs typeface="Gill Sans MT"/>
              </a:rPr>
              <a:t>these</a:t>
            </a:r>
            <a:r>
              <a:rPr sz="4200" spc="-5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  </a:t>
            </a:r>
            <a:r>
              <a:rPr sz="4200" spc="-5" dirty="0">
                <a:latin typeface="Gill Sans MT"/>
                <a:cs typeface="Gill Sans MT"/>
              </a:rPr>
              <a:t>questions </a:t>
            </a:r>
            <a:r>
              <a:rPr sz="4200" spc="-30" dirty="0">
                <a:latin typeface="Gill Sans MT"/>
                <a:cs typeface="Gill Sans MT"/>
              </a:rPr>
              <a:t>are  </a:t>
            </a:r>
            <a:r>
              <a:rPr sz="4200" spc="-5" dirty="0">
                <a:latin typeface="Gill Sans MT"/>
                <a:cs typeface="Gill Sans MT"/>
              </a:rPr>
              <a:t>equivalent</a:t>
            </a:r>
            <a:endParaRPr sz="4200">
              <a:latin typeface="Gill Sans MT"/>
              <a:cs typeface="Gill Sans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93024" y="7840980"/>
            <a:ext cx="1307465" cy="167640"/>
            <a:chOff x="3393024" y="7840980"/>
            <a:chExt cx="1307465" cy="167640"/>
          </a:xfrm>
        </p:grpSpPr>
        <p:sp>
          <p:nvSpPr>
            <p:cNvPr id="8" name="object 8"/>
            <p:cNvSpPr/>
            <p:nvPr/>
          </p:nvSpPr>
          <p:spPr>
            <a:xfrm>
              <a:off x="3499704" y="7924800"/>
              <a:ext cx="1200785" cy="0"/>
            </a:xfrm>
            <a:custGeom>
              <a:avLst/>
              <a:gdLst/>
              <a:ahLst/>
              <a:cxnLst/>
              <a:rect l="l" t="t" r="r" b="b"/>
              <a:pathLst>
                <a:path w="1200785">
                  <a:moveTo>
                    <a:pt x="0" y="0"/>
                  </a:moveTo>
                  <a:lnTo>
                    <a:pt x="19050" y="0"/>
                  </a:lnTo>
                  <a:lnTo>
                    <a:pt x="1200316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93024" y="784098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40">
                  <a:moveTo>
                    <a:pt x="167639" y="0"/>
                  </a:moveTo>
                  <a:lnTo>
                    <a:pt x="0" y="83820"/>
                  </a:lnTo>
                  <a:lnTo>
                    <a:pt x="167639" y="167640"/>
                  </a:lnTo>
                  <a:lnTo>
                    <a:pt x="125729" y="83820"/>
                  </a:lnTo>
                  <a:lnTo>
                    <a:pt x="1676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100475" y="7840980"/>
            <a:ext cx="1257300" cy="167640"/>
            <a:chOff x="8100475" y="7840980"/>
            <a:chExt cx="1257300" cy="167640"/>
          </a:xfrm>
        </p:grpSpPr>
        <p:sp>
          <p:nvSpPr>
            <p:cNvPr id="11" name="object 11"/>
            <p:cNvSpPr/>
            <p:nvPr/>
          </p:nvSpPr>
          <p:spPr>
            <a:xfrm>
              <a:off x="8100475" y="7924800"/>
              <a:ext cx="1150620" cy="0"/>
            </a:xfrm>
            <a:custGeom>
              <a:avLst/>
              <a:gdLst/>
              <a:ahLst/>
              <a:cxnLst/>
              <a:rect l="l" t="t" r="r" b="b"/>
              <a:pathLst>
                <a:path w="1150620">
                  <a:moveTo>
                    <a:pt x="1150158" y="0"/>
                  </a:moveTo>
                  <a:lnTo>
                    <a:pt x="1131108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89674" y="7840980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40">
                  <a:moveTo>
                    <a:pt x="0" y="0"/>
                  </a:moveTo>
                  <a:lnTo>
                    <a:pt x="41909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005" y="762000"/>
            <a:ext cx="7301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  <a:r>
              <a:rPr spc="-1125" dirty="0"/>
              <a:t> </a:t>
            </a:r>
            <a:r>
              <a:rPr spc="-210" dirty="0"/>
              <a:t>Trick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4178300"/>
            <a:ext cx="9773285" cy="29133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36195" indent="-571500" algn="just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</a:tabLst>
            </a:pPr>
            <a:r>
              <a:rPr sz="4200" spc="-5" dirty="0">
                <a:latin typeface="Gill Sans MT"/>
                <a:cs typeface="Gill Sans MT"/>
              </a:rPr>
              <a:t>Assume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spc="-15" dirty="0">
                <a:latin typeface="Gill Sans MT"/>
                <a:cs typeface="Gill Sans MT"/>
              </a:rPr>
              <a:t>cheaply invert </a:t>
            </a:r>
            <a:r>
              <a:rPr sz="4200" spc="-5" dirty="0">
                <a:latin typeface="Gill Sans MT"/>
                <a:cs typeface="Gill Sans MT"/>
              </a:rPr>
              <a:t>bits, </a:t>
            </a:r>
            <a:r>
              <a:rPr sz="4200" dirty="0">
                <a:latin typeface="Gill Sans MT"/>
                <a:cs typeface="Gill Sans MT"/>
              </a:rPr>
              <a:t>but</a:t>
            </a:r>
            <a:r>
              <a:rPr sz="4200" spc="-360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  </a:t>
            </a:r>
            <a:r>
              <a:rPr sz="4200" spc="-5" dirty="0">
                <a:latin typeface="Gill Sans MT"/>
                <a:cs typeface="Gill Sans MT"/>
              </a:rPr>
              <a:t>want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0" dirty="0">
                <a:latin typeface="Gill Sans MT"/>
                <a:cs typeface="Gill Sans MT"/>
              </a:rPr>
              <a:t>avoid </a:t>
            </a:r>
            <a:r>
              <a:rPr sz="4200" spc="-10" dirty="0">
                <a:latin typeface="Gill Sans MT"/>
                <a:cs typeface="Gill Sans MT"/>
              </a:rPr>
              <a:t>adding </a:t>
            </a:r>
            <a:r>
              <a:rPr sz="4200" spc="-5" dirty="0">
                <a:latin typeface="Gill Sans MT"/>
                <a:cs typeface="Gill Sans MT"/>
              </a:rPr>
              <a:t>twice (once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15" dirty="0">
                <a:latin typeface="Gill Sans MT"/>
                <a:cs typeface="Gill Sans MT"/>
              </a:rPr>
              <a:t>add </a:t>
            </a:r>
            <a:r>
              <a:rPr sz="4200" dirty="0">
                <a:latin typeface="Gill Sans MT"/>
                <a:cs typeface="Gill Sans MT"/>
              </a:rPr>
              <a:t>1  and once to </a:t>
            </a:r>
            <a:r>
              <a:rPr sz="4200" spc="-15" dirty="0">
                <a:latin typeface="Gill Sans MT"/>
                <a:cs typeface="Gill Sans MT"/>
              </a:rPr>
              <a:t>add </a:t>
            </a:r>
            <a:r>
              <a:rPr sz="4200" spc="-5" dirty="0">
                <a:latin typeface="Gill Sans MT"/>
                <a:cs typeface="Gill Sans MT"/>
              </a:rPr>
              <a:t>the other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result)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622300" algn="l"/>
                <a:tab pos="4198620" algn="l"/>
                <a:tab pos="5113655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dirty="0">
                <a:latin typeface="Gill Sans MT"/>
                <a:cs typeface="Gill Sans MT"/>
              </a:rPr>
              <a:t> do	this	</a:t>
            </a:r>
            <a:r>
              <a:rPr sz="4200" spc="-10" dirty="0">
                <a:latin typeface="Gill Sans MT"/>
                <a:cs typeface="Gill Sans MT"/>
              </a:rPr>
              <a:t>easily?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005" y="762000"/>
            <a:ext cx="7301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  <a:r>
              <a:rPr spc="-1125" dirty="0"/>
              <a:t> </a:t>
            </a:r>
            <a:r>
              <a:rPr spc="-210" dirty="0"/>
              <a:t>Trick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3695700"/>
            <a:ext cx="9773285" cy="38404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36195" indent="-571500" algn="just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</a:tabLst>
            </a:pPr>
            <a:r>
              <a:rPr sz="4200" spc="-5" dirty="0">
                <a:latin typeface="Gill Sans MT"/>
                <a:cs typeface="Gill Sans MT"/>
              </a:rPr>
              <a:t>Assume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spc="-15" dirty="0">
                <a:latin typeface="Gill Sans MT"/>
                <a:cs typeface="Gill Sans MT"/>
              </a:rPr>
              <a:t>cheaply invert </a:t>
            </a:r>
            <a:r>
              <a:rPr sz="4200" spc="-5" dirty="0">
                <a:latin typeface="Gill Sans MT"/>
                <a:cs typeface="Gill Sans MT"/>
              </a:rPr>
              <a:t>bits, </a:t>
            </a:r>
            <a:r>
              <a:rPr sz="4200" dirty="0">
                <a:latin typeface="Gill Sans MT"/>
                <a:cs typeface="Gill Sans MT"/>
              </a:rPr>
              <a:t>but</a:t>
            </a:r>
            <a:r>
              <a:rPr sz="4200" spc="-360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  </a:t>
            </a:r>
            <a:r>
              <a:rPr sz="4200" spc="-5" dirty="0">
                <a:latin typeface="Gill Sans MT"/>
                <a:cs typeface="Gill Sans MT"/>
              </a:rPr>
              <a:t>want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0" dirty="0">
                <a:latin typeface="Gill Sans MT"/>
                <a:cs typeface="Gill Sans MT"/>
              </a:rPr>
              <a:t>avoid </a:t>
            </a:r>
            <a:r>
              <a:rPr sz="4200" spc="-10" dirty="0">
                <a:latin typeface="Gill Sans MT"/>
                <a:cs typeface="Gill Sans MT"/>
              </a:rPr>
              <a:t>adding </a:t>
            </a:r>
            <a:r>
              <a:rPr sz="4200" spc="-5" dirty="0">
                <a:latin typeface="Gill Sans MT"/>
                <a:cs typeface="Gill Sans MT"/>
              </a:rPr>
              <a:t>twice (once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15" dirty="0">
                <a:latin typeface="Gill Sans MT"/>
                <a:cs typeface="Gill Sans MT"/>
              </a:rPr>
              <a:t>add </a:t>
            </a:r>
            <a:r>
              <a:rPr sz="4200" dirty="0">
                <a:latin typeface="Gill Sans MT"/>
                <a:cs typeface="Gill Sans MT"/>
              </a:rPr>
              <a:t>1  and once to </a:t>
            </a:r>
            <a:r>
              <a:rPr sz="4200" spc="-15" dirty="0">
                <a:latin typeface="Gill Sans MT"/>
                <a:cs typeface="Gill Sans MT"/>
              </a:rPr>
              <a:t>add </a:t>
            </a:r>
            <a:r>
              <a:rPr sz="4200" spc="-5" dirty="0">
                <a:latin typeface="Gill Sans MT"/>
                <a:cs typeface="Gill Sans MT"/>
              </a:rPr>
              <a:t>the other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result)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622300" algn="l"/>
                <a:tab pos="4198620" algn="l"/>
                <a:tab pos="5113655" algn="l"/>
              </a:tabLst>
            </a:pPr>
            <a:r>
              <a:rPr sz="4200" spc="-15" dirty="0">
                <a:latin typeface="Gill Sans MT"/>
                <a:cs typeface="Gill Sans MT"/>
              </a:rPr>
              <a:t>How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dirty="0">
                <a:latin typeface="Gill Sans MT"/>
                <a:cs typeface="Gill Sans MT"/>
              </a:rPr>
              <a:t> do	this	</a:t>
            </a:r>
            <a:r>
              <a:rPr sz="4200" spc="-10" dirty="0">
                <a:latin typeface="Gill Sans MT"/>
                <a:cs typeface="Gill Sans MT"/>
              </a:rPr>
              <a:t>easily?</a:t>
            </a:r>
            <a:endParaRPr sz="4200">
              <a:latin typeface="Gill Sans MT"/>
              <a:cs typeface="Gill Sans MT"/>
            </a:endParaRPr>
          </a:p>
          <a:p>
            <a:pPr marL="15113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11300" algn="l"/>
                <a:tab pos="5748655" algn="l"/>
                <a:tab pos="8506460" algn="l"/>
              </a:tabLst>
            </a:pPr>
            <a:r>
              <a:rPr sz="4200" spc="-5" dirty="0">
                <a:latin typeface="Gill Sans MT"/>
                <a:cs typeface="Gill Sans MT"/>
              </a:rPr>
              <a:t>Set the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initial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carry	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1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instead	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  <a:r>
              <a:rPr spc="-5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660" y="4298950"/>
            <a:ext cx="162623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-0011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6452" y="591356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  <a:r>
              <a:rPr spc="-5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660" y="4298950"/>
            <a:ext cx="162623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-0011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6452" y="591356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971800" y="5415279"/>
            <a:ext cx="2757170" cy="167640"/>
            <a:chOff x="2971800" y="5415279"/>
            <a:chExt cx="2757170" cy="167640"/>
          </a:xfrm>
        </p:grpSpPr>
        <p:sp>
          <p:nvSpPr>
            <p:cNvPr id="6" name="object 6"/>
            <p:cNvSpPr/>
            <p:nvPr/>
          </p:nvSpPr>
          <p:spPr>
            <a:xfrm>
              <a:off x="2971800" y="5499099"/>
              <a:ext cx="2650490" cy="0"/>
            </a:xfrm>
            <a:custGeom>
              <a:avLst/>
              <a:gdLst/>
              <a:ahLst/>
              <a:cxnLst/>
              <a:rect l="l" t="t" r="r" b="b"/>
              <a:pathLst>
                <a:path w="2650490">
                  <a:moveTo>
                    <a:pt x="2650341" y="0"/>
                  </a:moveTo>
                  <a:lnTo>
                    <a:pt x="2631291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1181" y="54152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88915" y="4489450"/>
            <a:ext cx="2724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latin typeface="Gill Sans MT"/>
                <a:cs typeface="Gill Sans MT"/>
              </a:rPr>
              <a:t>Invert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0011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  <a:r>
              <a:rPr spc="-5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660" y="4298950"/>
            <a:ext cx="162623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-0011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6452" y="591356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971800" y="5415279"/>
            <a:ext cx="2757170" cy="167640"/>
            <a:chOff x="2971800" y="5415279"/>
            <a:chExt cx="2757170" cy="167640"/>
          </a:xfrm>
        </p:grpSpPr>
        <p:sp>
          <p:nvSpPr>
            <p:cNvPr id="6" name="object 6"/>
            <p:cNvSpPr/>
            <p:nvPr/>
          </p:nvSpPr>
          <p:spPr>
            <a:xfrm>
              <a:off x="2971800" y="5499099"/>
              <a:ext cx="2650490" cy="0"/>
            </a:xfrm>
            <a:custGeom>
              <a:avLst/>
              <a:gdLst/>
              <a:ahLst/>
              <a:cxnLst/>
              <a:rect l="l" t="t" r="r" b="b"/>
              <a:pathLst>
                <a:path w="2650490">
                  <a:moveTo>
                    <a:pt x="2650341" y="0"/>
                  </a:moveTo>
                  <a:lnTo>
                    <a:pt x="2631291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1181" y="54152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88915" y="4489450"/>
            <a:ext cx="2724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latin typeface="Gill Sans MT"/>
                <a:cs typeface="Gill Sans MT"/>
              </a:rPr>
              <a:t>Invert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0011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1031" y="5092700"/>
            <a:ext cx="1306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  <a:r>
              <a:rPr spc="-5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660" y="4298950"/>
            <a:ext cx="162623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-0011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6452" y="591356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971800" y="5415279"/>
            <a:ext cx="2757170" cy="167640"/>
            <a:chOff x="2971800" y="5415279"/>
            <a:chExt cx="2757170" cy="167640"/>
          </a:xfrm>
        </p:grpSpPr>
        <p:sp>
          <p:nvSpPr>
            <p:cNvPr id="6" name="object 6"/>
            <p:cNvSpPr/>
            <p:nvPr/>
          </p:nvSpPr>
          <p:spPr>
            <a:xfrm>
              <a:off x="2971800" y="5499099"/>
              <a:ext cx="2650490" cy="0"/>
            </a:xfrm>
            <a:custGeom>
              <a:avLst/>
              <a:gdLst/>
              <a:ahLst/>
              <a:cxnLst/>
              <a:rect l="l" t="t" r="r" b="b"/>
              <a:pathLst>
                <a:path w="2650490">
                  <a:moveTo>
                    <a:pt x="2650341" y="0"/>
                  </a:moveTo>
                  <a:lnTo>
                    <a:pt x="2631291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1181" y="54152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88915" y="4489450"/>
            <a:ext cx="2724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latin typeface="Gill Sans MT"/>
                <a:cs typeface="Gill Sans MT"/>
              </a:rPr>
              <a:t>Invert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0011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1031" y="5092700"/>
            <a:ext cx="1306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1100</a:t>
            </a:r>
            <a:endParaRPr sz="42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80300" y="5389879"/>
            <a:ext cx="2757170" cy="167640"/>
            <a:chOff x="7480300" y="5389879"/>
            <a:chExt cx="2757170" cy="167640"/>
          </a:xfrm>
        </p:grpSpPr>
        <p:sp>
          <p:nvSpPr>
            <p:cNvPr id="11" name="object 11"/>
            <p:cNvSpPr/>
            <p:nvPr/>
          </p:nvSpPr>
          <p:spPr>
            <a:xfrm>
              <a:off x="7480300" y="5473699"/>
              <a:ext cx="2650490" cy="0"/>
            </a:xfrm>
            <a:custGeom>
              <a:avLst/>
              <a:gdLst/>
              <a:ahLst/>
              <a:cxnLst/>
              <a:rect l="l" t="t" r="r" b="b"/>
              <a:pathLst>
                <a:path w="2650490">
                  <a:moveTo>
                    <a:pt x="2650341" y="0"/>
                  </a:moveTo>
                  <a:lnTo>
                    <a:pt x="2631291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69681" y="53898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41008" y="4489450"/>
            <a:ext cx="28409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Equivalent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  <a:r>
              <a:rPr spc="-5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660" y="4298950"/>
            <a:ext cx="162623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-0011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6452" y="591356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971800" y="5415279"/>
            <a:ext cx="2757170" cy="167640"/>
            <a:chOff x="2971800" y="5415279"/>
            <a:chExt cx="2757170" cy="167640"/>
          </a:xfrm>
        </p:grpSpPr>
        <p:sp>
          <p:nvSpPr>
            <p:cNvPr id="6" name="object 6"/>
            <p:cNvSpPr/>
            <p:nvPr/>
          </p:nvSpPr>
          <p:spPr>
            <a:xfrm>
              <a:off x="2971800" y="5499099"/>
              <a:ext cx="2650490" cy="0"/>
            </a:xfrm>
            <a:custGeom>
              <a:avLst/>
              <a:gdLst/>
              <a:ahLst/>
              <a:cxnLst/>
              <a:rect l="l" t="t" r="r" b="b"/>
              <a:pathLst>
                <a:path w="2650490">
                  <a:moveTo>
                    <a:pt x="2650341" y="0"/>
                  </a:moveTo>
                  <a:lnTo>
                    <a:pt x="2631291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1181" y="54152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88915" y="4489450"/>
            <a:ext cx="2724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latin typeface="Gill Sans MT"/>
                <a:cs typeface="Gill Sans MT"/>
              </a:rPr>
              <a:t>Invert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0011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1031" y="5092700"/>
            <a:ext cx="1306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1100</a:t>
            </a:r>
            <a:endParaRPr sz="42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80300" y="5389879"/>
            <a:ext cx="2757170" cy="167640"/>
            <a:chOff x="7480300" y="5389879"/>
            <a:chExt cx="2757170" cy="167640"/>
          </a:xfrm>
        </p:grpSpPr>
        <p:sp>
          <p:nvSpPr>
            <p:cNvPr id="11" name="object 11"/>
            <p:cNvSpPr/>
            <p:nvPr/>
          </p:nvSpPr>
          <p:spPr>
            <a:xfrm>
              <a:off x="7480300" y="5473699"/>
              <a:ext cx="2650490" cy="0"/>
            </a:xfrm>
            <a:custGeom>
              <a:avLst/>
              <a:gdLst/>
              <a:ahLst/>
              <a:cxnLst/>
              <a:rect l="l" t="t" r="r" b="b"/>
              <a:pathLst>
                <a:path w="2650490">
                  <a:moveTo>
                    <a:pt x="2650341" y="0"/>
                  </a:moveTo>
                  <a:lnTo>
                    <a:pt x="2631291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69681" y="53898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41008" y="4489450"/>
            <a:ext cx="28409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Equivalent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949992" y="579291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617200" y="3644900"/>
            <a:ext cx="1626235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ts val="462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500"/>
              </a:lnSpc>
            </a:pPr>
            <a:r>
              <a:rPr sz="4200" dirty="0">
                <a:latin typeface="Courier New"/>
                <a:cs typeface="Courier New"/>
              </a:rPr>
              <a:t>0101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+1100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4300" y="9812020"/>
            <a:ext cx="115017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-An initial carry-in </a:t>
            </a:r>
            <a:r>
              <a:rPr sz="2200" dirty="0">
                <a:latin typeface="Lucida Sans Unicode"/>
                <a:cs typeface="Lucida Sans Unicode"/>
              </a:rPr>
              <a:t>of 1 is </a:t>
            </a:r>
            <a:r>
              <a:rPr sz="2200" spc="-5" dirty="0">
                <a:latin typeface="Lucida Sans Unicode"/>
                <a:cs typeface="Lucida Sans Unicode"/>
              </a:rPr>
              <a:t>equivalent to adding </a:t>
            </a:r>
            <a:r>
              <a:rPr sz="2200" dirty="0">
                <a:latin typeface="Lucida Sans Unicode"/>
                <a:cs typeface="Lucida Sans Unicode"/>
              </a:rPr>
              <a:t>1 </a:t>
            </a:r>
            <a:r>
              <a:rPr sz="2200" spc="-5" dirty="0">
                <a:latin typeface="Lucida Sans Unicode"/>
                <a:cs typeface="Lucida Sans Unicode"/>
              </a:rPr>
              <a:t>and then adding the other</a:t>
            </a:r>
            <a:r>
              <a:rPr sz="2200" spc="14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operand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Subtraction</a:t>
            </a:r>
            <a:r>
              <a:rPr spc="-5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660" y="4298950"/>
            <a:ext cx="1626235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0101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-0011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6452" y="591356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971800" y="5415279"/>
            <a:ext cx="2757170" cy="167640"/>
            <a:chOff x="2971800" y="5415279"/>
            <a:chExt cx="2757170" cy="167640"/>
          </a:xfrm>
        </p:grpSpPr>
        <p:sp>
          <p:nvSpPr>
            <p:cNvPr id="6" name="object 6"/>
            <p:cNvSpPr/>
            <p:nvPr/>
          </p:nvSpPr>
          <p:spPr>
            <a:xfrm>
              <a:off x="2971800" y="5499099"/>
              <a:ext cx="2650490" cy="0"/>
            </a:xfrm>
            <a:custGeom>
              <a:avLst/>
              <a:gdLst/>
              <a:ahLst/>
              <a:cxnLst/>
              <a:rect l="l" t="t" r="r" b="b"/>
              <a:pathLst>
                <a:path w="2650490">
                  <a:moveTo>
                    <a:pt x="2650341" y="0"/>
                  </a:moveTo>
                  <a:lnTo>
                    <a:pt x="2631291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1181" y="54152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39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88915" y="4489450"/>
            <a:ext cx="27241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latin typeface="Gill Sans MT"/>
                <a:cs typeface="Gill Sans MT"/>
              </a:rPr>
              <a:t>Invert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0011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1031" y="5092700"/>
            <a:ext cx="1306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1100</a:t>
            </a:r>
            <a:endParaRPr sz="42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80300" y="5389879"/>
            <a:ext cx="2757170" cy="167640"/>
            <a:chOff x="7480300" y="5389879"/>
            <a:chExt cx="2757170" cy="167640"/>
          </a:xfrm>
        </p:grpSpPr>
        <p:sp>
          <p:nvSpPr>
            <p:cNvPr id="11" name="object 11"/>
            <p:cNvSpPr/>
            <p:nvPr/>
          </p:nvSpPr>
          <p:spPr>
            <a:xfrm>
              <a:off x="7480300" y="5473699"/>
              <a:ext cx="2650490" cy="0"/>
            </a:xfrm>
            <a:custGeom>
              <a:avLst/>
              <a:gdLst/>
              <a:ahLst/>
              <a:cxnLst/>
              <a:rect l="l" t="t" r="r" b="b"/>
              <a:pathLst>
                <a:path w="2650490">
                  <a:moveTo>
                    <a:pt x="2650341" y="0"/>
                  </a:moveTo>
                  <a:lnTo>
                    <a:pt x="2631291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69681" y="5389879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40" h="167639">
                  <a:moveTo>
                    <a:pt x="0" y="0"/>
                  </a:moveTo>
                  <a:lnTo>
                    <a:pt x="41910" y="83820"/>
                  </a:lnTo>
                  <a:lnTo>
                    <a:pt x="0" y="167640"/>
                  </a:lnTo>
                  <a:lnTo>
                    <a:pt x="167640" y="83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41008" y="4489450"/>
            <a:ext cx="28409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Equivalent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17200" y="4787900"/>
            <a:ext cx="16262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+1100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949992" y="5792914"/>
            <a:ext cx="1280795" cy="0"/>
          </a:xfrm>
          <a:custGeom>
            <a:avLst/>
            <a:gdLst/>
            <a:ahLst/>
            <a:cxnLst/>
            <a:rect l="l" t="t" r="r" b="b"/>
            <a:pathLst>
              <a:path w="1280795">
                <a:moveTo>
                  <a:pt x="0" y="0"/>
                </a:moveTo>
                <a:lnTo>
                  <a:pt x="1280373" y="0"/>
                </a:lnTo>
              </a:path>
            </a:pathLst>
          </a:custGeom>
          <a:ln w="3147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953750" y="5803900"/>
            <a:ext cx="12858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25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spc="75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spc="-12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10850" y="3644900"/>
            <a:ext cx="1632585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ts val="4620"/>
              </a:lnSpc>
              <a:spcBef>
                <a:spcPts val="100"/>
              </a:spcBef>
            </a:pPr>
            <a:r>
              <a:rPr sz="4200" spc="17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spc="-125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spc="75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r>
              <a:rPr sz="4200" spc="-12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</a:t>
            </a:r>
            <a:endParaRPr sz="4200">
              <a:latin typeface="Courier New"/>
              <a:cs typeface="Courier New"/>
            </a:endParaRPr>
          </a:p>
          <a:p>
            <a:pPr marR="5080" algn="r">
              <a:lnSpc>
                <a:spcPts val="4620"/>
              </a:lnSpc>
            </a:pPr>
            <a:r>
              <a:rPr sz="4200" dirty="0">
                <a:latin typeface="Courier New"/>
                <a:cs typeface="Courier New"/>
              </a:rPr>
              <a:t>0101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579100" y="3619500"/>
            <a:ext cx="406400" cy="533400"/>
          </a:xfrm>
          <a:custGeom>
            <a:avLst/>
            <a:gdLst/>
            <a:ahLst/>
            <a:cxnLst/>
            <a:rect l="l" t="t" r="r" b="b"/>
            <a:pathLst>
              <a:path w="406400" h="533400">
                <a:moveTo>
                  <a:pt x="0" y="0"/>
                </a:moveTo>
                <a:lnTo>
                  <a:pt x="406400" y="0"/>
                </a:lnTo>
                <a:lnTo>
                  <a:pt x="4064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4300" y="9812020"/>
            <a:ext cx="115017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Lucida Sans Unicode"/>
                <a:cs typeface="Lucida Sans Unicode"/>
              </a:rPr>
              <a:t>-An initial carry-in </a:t>
            </a:r>
            <a:r>
              <a:rPr sz="2200" dirty="0">
                <a:latin typeface="Lucida Sans Unicode"/>
                <a:cs typeface="Lucida Sans Unicode"/>
              </a:rPr>
              <a:t>of 1 is </a:t>
            </a:r>
            <a:r>
              <a:rPr sz="2200" spc="-5" dirty="0">
                <a:latin typeface="Lucida Sans Unicode"/>
                <a:cs typeface="Lucida Sans Unicode"/>
              </a:rPr>
              <a:t>equivalent to adding </a:t>
            </a:r>
            <a:r>
              <a:rPr sz="2200" dirty="0">
                <a:latin typeface="Lucida Sans Unicode"/>
                <a:cs typeface="Lucida Sans Unicode"/>
              </a:rPr>
              <a:t>1 </a:t>
            </a:r>
            <a:r>
              <a:rPr sz="2200" spc="-5" dirty="0">
                <a:latin typeface="Lucida Sans Unicode"/>
                <a:cs typeface="Lucida Sans Unicode"/>
              </a:rPr>
              <a:t>and then adding the other</a:t>
            </a:r>
            <a:r>
              <a:rPr sz="2200" spc="140" dirty="0">
                <a:latin typeface="Lucida Sans Unicode"/>
                <a:cs typeface="Lucida Sans Unicode"/>
              </a:rPr>
              <a:t> </a:t>
            </a:r>
            <a:r>
              <a:rPr sz="2200" spc="-5" dirty="0">
                <a:latin typeface="Lucida Sans Unicode"/>
                <a:cs typeface="Lucida Sans Unicode"/>
              </a:rPr>
              <a:t>operand</a:t>
            </a: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076" y="180348"/>
            <a:ext cx="8910650" cy="2407391"/>
          </a:xfrm>
          <a:prstGeom prst="rect">
            <a:avLst/>
          </a:prstGeom>
        </p:spPr>
        <p:txBody>
          <a:bodyPr vert="horz" wrap="square" lIns="0" tIns="98109" rIns="0" bIns="0" rtlCol="0">
            <a:spAutoFit/>
          </a:bodyPr>
          <a:lstStyle/>
          <a:p>
            <a:pPr marL="1785727" marR="4786" indent="-702326">
              <a:lnSpc>
                <a:spcPts val="9044"/>
              </a:lnSpc>
              <a:spcBef>
                <a:spcPts val="772"/>
              </a:spcBef>
            </a:pPr>
            <a:r>
              <a:rPr spc="-5" dirty="0"/>
              <a:t>Decimal to</a:t>
            </a:r>
            <a:r>
              <a:rPr spc="-1046" dirty="0"/>
              <a:t> </a:t>
            </a:r>
            <a:r>
              <a:rPr spc="-339" dirty="0"/>
              <a:t>Twos  </a:t>
            </a:r>
            <a:r>
              <a:rPr spc="-5" dirty="0"/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3924300"/>
            <a:ext cx="12420599" cy="2110577"/>
          </a:xfrm>
          <a:prstGeom prst="rect">
            <a:avLst/>
          </a:prstGeom>
        </p:spPr>
        <p:txBody>
          <a:bodyPr vert="horz" wrap="square" lIns="0" tIns="45465" rIns="0" bIns="0" rtlCol="0">
            <a:spAutoFit/>
          </a:bodyPr>
          <a:lstStyle/>
          <a:p>
            <a:pPr marL="574304" marR="1556005" indent="-538410" defTabSz="861456">
              <a:lnSpc>
                <a:spcPts val="4616"/>
              </a:lnSpc>
              <a:spcBef>
                <a:spcPts val="358"/>
              </a:spcBef>
              <a:buSzPct val="170238"/>
              <a:buFontTx/>
              <a:buChar char="•"/>
              <a:tabLst>
                <a:tab pos="574304" algn="l"/>
                <a:tab pos="6697224" algn="l"/>
              </a:tabLst>
            </a:pP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Ex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a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mple:</a:t>
            </a:r>
            <a:r>
              <a:rPr sz="3957" spc="-396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-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5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decim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a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l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to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bin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a</a:t>
            </a:r>
            <a:r>
              <a:rPr sz="3957" spc="118" dirty="0">
                <a:solidFill>
                  <a:prstClr val="black"/>
                </a:solidFill>
                <a:latin typeface="Gill Sans MT"/>
                <a:cs typeface="Gill Sans MT"/>
              </a:rPr>
              <a:t>r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y</a:t>
            </a:r>
            <a:r>
              <a:rPr lang="en-US" sz="3957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(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t</a:t>
            </a:r>
            <a:r>
              <a:rPr sz="3957" spc="-80" dirty="0">
                <a:solidFill>
                  <a:prstClr val="black"/>
                </a:solidFill>
                <a:latin typeface="Gill Sans MT"/>
                <a:cs typeface="Gill Sans MT"/>
              </a:rPr>
              <a:t>w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os</a:t>
            </a:r>
            <a:r>
              <a:rPr lang="en-US" sz="3957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complement)</a:t>
            </a:r>
            <a:endParaRPr sz="3957" dirty="0">
              <a:solidFill>
                <a:prstClr val="black"/>
              </a:solidFill>
              <a:latin typeface="Gill Sans MT"/>
              <a:cs typeface="Gill Sans MT"/>
            </a:endParaRPr>
          </a:p>
          <a:p>
            <a:pPr marL="574304" marR="28715" indent="-538410" defTabSz="861456">
              <a:lnSpc>
                <a:spcPts val="4616"/>
              </a:lnSpc>
              <a:spcBef>
                <a:spcPts val="2261"/>
              </a:spcBef>
              <a:buSzPct val="170238"/>
              <a:buFontTx/>
              <a:buChar char="•"/>
              <a:tabLst>
                <a:tab pos="574304" algn="l"/>
              </a:tabLst>
            </a:pP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First, </a:t>
            </a:r>
            <a:r>
              <a:rPr sz="3957" spc="-14" dirty="0">
                <a:solidFill>
                  <a:prstClr val="black"/>
                </a:solidFill>
                <a:latin typeface="Gill Sans MT"/>
                <a:cs typeface="Gill Sans MT"/>
              </a:rPr>
              <a:t>convert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the magnitude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to an</a:t>
            </a:r>
            <a:r>
              <a:rPr sz="3957" spc="-382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unsigned  </a:t>
            </a:r>
            <a:r>
              <a:rPr sz="3957" spc="-14" dirty="0">
                <a:solidFill>
                  <a:prstClr val="black"/>
                </a:solidFill>
                <a:latin typeface="Gill Sans MT"/>
                <a:cs typeface="Gill Sans MT"/>
              </a:rPr>
              <a:t>representation</a:t>
            </a:r>
            <a:endParaRPr sz="3957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076" y="180348"/>
            <a:ext cx="8910650" cy="2407391"/>
          </a:xfrm>
          <a:prstGeom prst="rect">
            <a:avLst/>
          </a:prstGeom>
        </p:spPr>
        <p:txBody>
          <a:bodyPr vert="horz" wrap="square" lIns="0" tIns="98109" rIns="0" bIns="0" rtlCol="0">
            <a:spAutoFit/>
          </a:bodyPr>
          <a:lstStyle/>
          <a:p>
            <a:pPr marL="1785727" marR="4786" indent="-702326">
              <a:lnSpc>
                <a:spcPts val="9044"/>
              </a:lnSpc>
              <a:spcBef>
                <a:spcPts val="772"/>
              </a:spcBef>
            </a:pPr>
            <a:r>
              <a:rPr spc="-5" dirty="0"/>
              <a:t>Decimal to</a:t>
            </a:r>
            <a:r>
              <a:rPr spc="-1046" dirty="0"/>
              <a:t> </a:t>
            </a:r>
            <a:r>
              <a:rPr spc="-339" dirty="0"/>
              <a:t>Twos  </a:t>
            </a:r>
            <a:r>
              <a:rPr spc="-5" dirty="0"/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1" y="3936350"/>
            <a:ext cx="12496799" cy="3104247"/>
          </a:xfrm>
          <a:prstGeom prst="rect">
            <a:avLst/>
          </a:prstGeom>
        </p:spPr>
        <p:txBody>
          <a:bodyPr vert="horz" wrap="square" lIns="0" tIns="45465" rIns="0" bIns="0" rtlCol="0">
            <a:spAutoFit/>
          </a:bodyPr>
          <a:lstStyle/>
          <a:p>
            <a:pPr marL="574304" marR="1556005" indent="-538410" defTabSz="861456">
              <a:lnSpc>
                <a:spcPts val="4616"/>
              </a:lnSpc>
              <a:spcBef>
                <a:spcPts val="358"/>
              </a:spcBef>
              <a:buSzPct val="170238"/>
              <a:buFontTx/>
              <a:buChar char="•"/>
              <a:tabLst>
                <a:tab pos="574304" algn="l"/>
                <a:tab pos="6697224" algn="l"/>
              </a:tabLst>
            </a:pP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Ex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a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mple:</a:t>
            </a:r>
            <a:r>
              <a:rPr sz="3957" spc="-396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-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5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decim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a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l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to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bin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a</a:t>
            </a:r>
            <a:r>
              <a:rPr sz="3957" spc="118" dirty="0">
                <a:solidFill>
                  <a:prstClr val="black"/>
                </a:solidFill>
                <a:latin typeface="Gill Sans MT"/>
                <a:cs typeface="Gill Sans MT"/>
              </a:rPr>
              <a:t>r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y	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(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t</a:t>
            </a:r>
            <a:r>
              <a:rPr sz="3957" spc="-80" dirty="0">
                <a:solidFill>
                  <a:prstClr val="black"/>
                </a:solidFill>
                <a:latin typeface="Gill Sans MT"/>
                <a:cs typeface="Gill Sans MT"/>
              </a:rPr>
              <a:t>w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os</a:t>
            </a:r>
            <a:r>
              <a:rPr lang="en-US" sz="3957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complement)</a:t>
            </a:r>
            <a:endParaRPr sz="3957" dirty="0">
              <a:solidFill>
                <a:prstClr val="black"/>
              </a:solidFill>
              <a:latin typeface="Gill Sans MT"/>
              <a:cs typeface="Gill Sans MT"/>
            </a:endParaRPr>
          </a:p>
          <a:p>
            <a:pPr marL="574304" marR="28715" indent="-538410" defTabSz="861456">
              <a:lnSpc>
                <a:spcPts val="4616"/>
              </a:lnSpc>
              <a:spcBef>
                <a:spcPts val="2261"/>
              </a:spcBef>
              <a:buSzPct val="170238"/>
              <a:buFontTx/>
              <a:buChar char="•"/>
              <a:tabLst>
                <a:tab pos="574304" algn="l"/>
              </a:tabLst>
            </a:pP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First, </a:t>
            </a:r>
            <a:r>
              <a:rPr sz="3957" spc="-14" dirty="0">
                <a:solidFill>
                  <a:prstClr val="black"/>
                </a:solidFill>
                <a:latin typeface="Gill Sans MT"/>
                <a:cs typeface="Gill Sans MT"/>
              </a:rPr>
              <a:t>convert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the magnitude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to an</a:t>
            </a:r>
            <a:r>
              <a:rPr sz="3957" spc="-382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unsigned  </a:t>
            </a:r>
            <a:r>
              <a:rPr sz="3957" spc="-14" dirty="0">
                <a:solidFill>
                  <a:prstClr val="black"/>
                </a:solidFill>
                <a:latin typeface="Gill Sans MT"/>
                <a:cs typeface="Gill Sans MT"/>
              </a:rPr>
              <a:t>representation</a:t>
            </a:r>
            <a:endParaRPr sz="3957" dirty="0">
              <a:solidFill>
                <a:prstClr val="black"/>
              </a:solidFill>
              <a:latin typeface="Gill Sans MT"/>
              <a:cs typeface="Gill Sans MT"/>
            </a:endParaRPr>
          </a:p>
          <a:p>
            <a:pPr marR="178274" algn="ctr" defTabSz="861456">
              <a:spcBef>
                <a:spcPts val="2986"/>
              </a:spcBef>
            </a:pP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5</a:t>
            </a:r>
            <a:r>
              <a:rPr sz="3957" spc="-1281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(decimal)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=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sz="3957" dirty="0">
                <a:solidFill>
                  <a:prstClr val="black"/>
                </a:solidFill>
                <a:latin typeface="Courier New"/>
                <a:cs typeface="Courier New"/>
              </a:rPr>
              <a:t>0101</a:t>
            </a:r>
            <a:r>
              <a:rPr sz="3957" spc="-1277" dirty="0">
                <a:solidFill>
                  <a:prstClr val="black"/>
                </a:solidFill>
                <a:latin typeface="Courier New"/>
                <a:cs typeface="Courier New"/>
              </a:rPr>
              <a:t> </a:t>
            </a:r>
            <a:r>
              <a:rPr sz="3957" spc="9" dirty="0">
                <a:solidFill>
                  <a:prstClr val="black"/>
                </a:solidFill>
                <a:latin typeface="Gill Sans MT"/>
                <a:cs typeface="Gill Sans MT"/>
              </a:rPr>
              <a:t>(binary)</a:t>
            </a:r>
            <a:endParaRPr sz="3957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076" y="180348"/>
            <a:ext cx="8910650" cy="2407391"/>
          </a:xfrm>
          <a:prstGeom prst="rect">
            <a:avLst/>
          </a:prstGeom>
        </p:spPr>
        <p:txBody>
          <a:bodyPr vert="horz" wrap="square" lIns="0" tIns="98109" rIns="0" bIns="0" rtlCol="0">
            <a:spAutoFit/>
          </a:bodyPr>
          <a:lstStyle/>
          <a:p>
            <a:pPr marL="1785727" marR="4786" indent="-702326">
              <a:lnSpc>
                <a:spcPts val="9044"/>
              </a:lnSpc>
              <a:spcBef>
                <a:spcPts val="772"/>
              </a:spcBef>
            </a:pPr>
            <a:r>
              <a:rPr spc="-5" dirty="0"/>
              <a:t>Decimal to</a:t>
            </a:r>
            <a:r>
              <a:rPr spc="-1046" dirty="0"/>
              <a:t> </a:t>
            </a:r>
            <a:r>
              <a:rPr spc="-339" dirty="0"/>
              <a:t>Twos  </a:t>
            </a:r>
            <a:r>
              <a:rPr spc="-5" dirty="0"/>
              <a:t>Complement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7999" y="4953340"/>
            <a:ext cx="7893637" cy="621031"/>
          </a:xfrm>
          <a:prstGeom prst="rect">
            <a:avLst/>
          </a:prstGeom>
        </p:spPr>
        <p:txBody>
          <a:bodyPr vert="horz" wrap="square" lIns="0" tIns="11965" rIns="0" bIns="0" rtlCol="0">
            <a:spAutoFit/>
          </a:bodyPr>
          <a:lstStyle/>
          <a:p>
            <a:pPr marL="550375" indent="-538410" defTabSz="861456">
              <a:spcBef>
                <a:spcPts val="94"/>
              </a:spcBef>
              <a:buSzPct val="170238"/>
              <a:buFontTx/>
              <a:buChar char="•"/>
              <a:tabLst>
                <a:tab pos="550375" algn="l"/>
              </a:tabLst>
            </a:pP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Then, </a:t>
            </a:r>
            <a:r>
              <a:rPr sz="3957" spc="-33" dirty="0">
                <a:solidFill>
                  <a:prstClr val="black"/>
                </a:solidFill>
                <a:latin typeface="Gill Sans MT"/>
                <a:cs typeface="Gill Sans MT"/>
              </a:rPr>
              <a:t>take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the bits,</a:t>
            </a:r>
            <a:r>
              <a:rPr sz="3957" spc="-819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lang="en-US" sz="3957" spc="-819" dirty="0">
                <a:solidFill>
                  <a:prstClr val="black"/>
                </a:solidFill>
                <a:latin typeface="Gill Sans MT"/>
                <a:cs typeface="Gill Sans MT"/>
              </a:rPr>
              <a:t> 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and </a:t>
            </a:r>
            <a:r>
              <a:rPr sz="3957" spc="-5" dirty="0">
                <a:solidFill>
                  <a:prstClr val="black"/>
                </a:solidFill>
                <a:latin typeface="Gill Sans MT"/>
                <a:cs typeface="Gill Sans MT"/>
              </a:rPr>
              <a:t>negate </a:t>
            </a:r>
            <a:r>
              <a:rPr sz="3957" dirty="0">
                <a:solidFill>
                  <a:prstClr val="black"/>
                </a:solidFill>
                <a:latin typeface="Gill Sans MT"/>
                <a:cs typeface="Gill Sans MT"/>
              </a:rPr>
              <a:t>them</a:t>
            </a:r>
          </a:p>
        </p:txBody>
      </p:sp>
      <p:sp>
        <p:nvSpPr>
          <p:cNvPr id="4" name="object 4"/>
          <p:cNvSpPr/>
          <p:nvPr/>
        </p:nvSpPr>
        <p:spPr>
          <a:xfrm>
            <a:off x="376531" y="0"/>
            <a:ext cx="12251738" cy="918880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pPr defTabSz="861456"/>
            <a:endParaRPr sz="1696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1209</TotalTime>
  <Words>1963</Words>
  <Application>Microsoft Office PowerPoint</Application>
  <PresentationFormat>Custom</PresentationFormat>
  <Paragraphs>564</Paragraphs>
  <Slides>68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Calibri</vt:lpstr>
      <vt:lpstr>Courier New</vt:lpstr>
      <vt:lpstr>Gill Sans MT</vt:lpstr>
      <vt:lpstr>Lucida Sans</vt:lpstr>
      <vt:lpstr>Lucida Sans Unicode</vt:lpstr>
      <vt:lpstr>Times New Roman</vt:lpstr>
      <vt:lpstr>Office Theme</vt:lpstr>
      <vt:lpstr>1_Office Theme</vt:lpstr>
      <vt:lpstr>COMP 122/L Lecture 4 Mahdi Ebrahimi        Slides adapted from Dr. Kyle Dewey</vt:lpstr>
      <vt:lpstr>Outline</vt:lpstr>
      <vt:lpstr>Twos Complement</vt:lpstr>
      <vt:lpstr>Problem</vt:lpstr>
      <vt:lpstr>Twos Complement</vt:lpstr>
      <vt:lpstr>Decimal to Twos  Complement</vt:lpstr>
      <vt:lpstr>Decimal to Twos  Complement</vt:lpstr>
      <vt:lpstr>Decimal to Twos  Complement</vt:lpstr>
      <vt:lpstr>Decimal to Twos  Complement</vt:lpstr>
      <vt:lpstr>Decimal to Twos  Complement</vt:lpstr>
      <vt:lpstr>Decimal to Twos  Complement</vt:lpstr>
      <vt:lpstr>Decimal to Twos  Complement</vt:lpstr>
      <vt:lpstr>Decimal to Twos  Complement</vt:lpstr>
      <vt:lpstr>Decimal to Twos  Complement</vt:lpstr>
      <vt:lpstr>Twos Complement to  Decimal</vt:lpstr>
      <vt:lpstr>Twos Complement to  Decimal</vt:lpstr>
      <vt:lpstr>Twos Complement to  Decimal</vt:lpstr>
      <vt:lpstr>Twos Complement to  Decimal</vt:lpstr>
      <vt:lpstr>Twos Complement to  Decimal</vt:lpstr>
      <vt:lpstr>Twos Complement to  Decimal</vt:lpstr>
      <vt:lpstr>Intuition</vt:lpstr>
      <vt:lpstr>Intuition</vt:lpstr>
      <vt:lpstr>Intuition</vt:lpstr>
      <vt:lpstr>Negation of 1</vt:lpstr>
      <vt:lpstr>Negation of 1</vt:lpstr>
      <vt:lpstr>Negation of 1</vt:lpstr>
      <vt:lpstr>Negation of 1</vt:lpstr>
      <vt:lpstr>Consequences</vt:lpstr>
      <vt:lpstr>Consequences</vt:lpstr>
      <vt:lpstr>Arithmetic Shift Right</vt:lpstr>
      <vt:lpstr>Addition</vt:lpstr>
      <vt:lpstr>Building Up Addition</vt:lpstr>
      <vt:lpstr>Building Up Addition</vt:lpstr>
      <vt:lpstr>PowerPoint Presentation</vt:lpstr>
      <vt:lpstr>PowerPoint Presentation</vt:lpstr>
      <vt:lpstr>Building Up Addition</vt:lpstr>
      <vt:lpstr>Building Up Addition</vt:lpstr>
      <vt:lpstr>Building Up Addition</vt:lpstr>
      <vt:lpstr>Core Concepts</vt:lpstr>
      <vt:lpstr>Now in Binary</vt:lpstr>
      <vt:lpstr>Now in Binary</vt:lpstr>
      <vt:lpstr>Chaining the Carry</vt:lpstr>
      <vt:lpstr>Adding Multiple Bits</vt:lpstr>
      <vt:lpstr>Adding Multiple Bits</vt:lpstr>
      <vt:lpstr>Adding Multiple Bits</vt:lpstr>
      <vt:lpstr>Adding Multiple Bits</vt:lpstr>
      <vt:lpstr>Adding Multiple Bits</vt:lpstr>
      <vt:lpstr>Adding Multiple Bits</vt:lpstr>
      <vt:lpstr>Another Example</vt:lpstr>
      <vt:lpstr>Another Example</vt:lpstr>
      <vt:lpstr>Another Example</vt:lpstr>
      <vt:lpstr>Another Example</vt:lpstr>
      <vt:lpstr>Another Example</vt:lpstr>
      <vt:lpstr>Output Carry Bit Significance</vt:lpstr>
      <vt:lpstr>Signed Addition</vt:lpstr>
      <vt:lpstr>Signed Addition</vt:lpstr>
      <vt:lpstr>Overflow</vt:lpstr>
      <vt:lpstr>Overflow vs. Carry</vt:lpstr>
      <vt:lpstr>Subtraction</vt:lpstr>
      <vt:lpstr>Subtraction</vt:lpstr>
      <vt:lpstr>Subtraction Trick</vt:lpstr>
      <vt:lpstr>Subtraction Trick</vt:lpstr>
      <vt:lpstr>Subtraction Example</vt:lpstr>
      <vt:lpstr>Subtraction Example</vt:lpstr>
      <vt:lpstr>Subtraction Example</vt:lpstr>
      <vt:lpstr>Subtraction Example</vt:lpstr>
      <vt:lpstr>Subtraction Example</vt:lpstr>
      <vt:lpstr>Subtraction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122/L Lecture 3 Mahdi Ebrahimi        Slides adapted from Dr. Kyle Dewey</dc:title>
  <dc:creator>Mahdi Ebi</dc:creator>
  <cp:lastModifiedBy>Mahdi Ebi</cp:lastModifiedBy>
  <cp:revision>10</cp:revision>
  <dcterms:created xsi:type="dcterms:W3CDTF">2020-07-14T06:01:42Z</dcterms:created>
  <dcterms:modified xsi:type="dcterms:W3CDTF">2020-08-03T06:28:10Z</dcterms:modified>
</cp:coreProperties>
</file>