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5.xml" ContentType="application/vnd.openxmlformats-officedocument.presentationml.tags+xml"/>
  <Override PartName="/ppt/notesSlides/notesSlide7.xml" ContentType="application/vnd.openxmlformats-officedocument.presentationml.notesSlide+xml"/>
  <Override PartName="/ppt/tags/tag6.xml" ContentType="application/vnd.openxmlformats-officedocument.presentationml.tags+xml"/>
  <Override PartName="/ppt/notesSlides/notesSlide8.xml" ContentType="application/vnd.openxmlformats-officedocument.presentationml.notesSlide+xml"/>
  <Override PartName="/ppt/tags/tag7.xml" ContentType="application/vnd.openxmlformats-officedocument.presentationml.tags+xml"/>
  <Override PartName="/ppt/notesSlides/notesSlide9.xml" ContentType="application/vnd.openxmlformats-officedocument.presentationml.notesSlide+xml"/>
  <Override PartName="/ppt/tags/tag8.xml" ContentType="application/vnd.openxmlformats-officedocument.presentationml.tags+xml"/>
  <Override PartName="/ppt/notesSlides/notesSlide10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11.xml" ContentType="application/vnd.openxmlformats-officedocument.presentationml.tag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6" r:id="rId2"/>
    <p:sldMasterId id="2147483669" r:id="rId3"/>
  </p:sldMasterIdLst>
  <p:notesMasterIdLst>
    <p:notesMasterId r:id="rId26"/>
  </p:notesMasterIdLst>
  <p:sldIdLst>
    <p:sldId id="256" r:id="rId4"/>
    <p:sldId id="300" r:id="rId5"/>
    <p:sldId id="315" r:id="rId6"/>
    <p:sldId id="316" r:id="rId7"/>
    <p:sldId id="317" r:id="rId8"/>
    <p:sldId id="318" r:id="rId9"/>
    <p:sldId id="319" r:id="rId10"/>
    <p:sldId id="320" r:id="rId11"/>
    <p:sldId id="321" r:id="rId12"/>
    <p:sldId id="322" r:id="rId13"/>
    <p:sldId id="323" r:id="rId14"/>
    <p:sldId id="324" r:id="rId15"/>
    <p:sldId id="325" r:id="rId16"/>
    <p:sldId id="326" r:id="rId17"/>
    <p:sldId id="301" r:id="rId18"/>
    <p:sldId id="327" r:id="rId19"/>
    <p:sldId id="302" r:id="rId20"/>
    <p:sldId id="328" r:id="rId21"/>
    <p:sldId id="329" r:id="rId22"/>
    <p:sldId id="330" r:id="rId23"/>
    <p:sldId id="331" r:id="rId24"/>
    <p:sldId id="339" r:id="rId25"/>
  </p:sldIdLst>
  <p:sldSz cx="9042400" cy="6788150"/>
  <p:notesSz cx="9042400" cy="67881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A1579FC-6A29-4060-B479-861BEE7C7CDC}" v="83" dt="2020-07-15T07:12:44.433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6450" autoAdjust="0"/>
  </p:normalViewPr>
  <p:slideViewPr>
    <p:cSldViewPr>
      <p:cViewPr varScale="1">
        <p:scale>
          <a:sx n="70" d="100"/>
          <a:sy n="70" d="100"/>
        </p:scale>
        <p:origin x="1675" y="5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microsoft.com/office/2015/10/relationships/revisionInfo" Target="revisionInfo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17950" cy="339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21275" y="0"/>
            <a:ext cx="3919538" cy="339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DC3F30-9CD6-4F18-819D-DD494C0B0F42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95613" y="849313"/>
            <a:ext cx="3051175" cy="22907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04875" y="3267075"/>
            <a:ext cx="7232650" cy="26733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448425"/>
            <a:ext cx="3917950" cy="339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21275" y="6448425"/>
            <a:ext cx="3919538" cy="339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732B75-32C4-48AF-9A58-561D6932F1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026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LXF-wcoeT0o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8afbTaA-gOQ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8117C5E-724F-49B1-896F-43CDE9A19C4B}" type="slidenum">
              <a:rPr kumimoji="1" lang="en-US" altLang="zh-TW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pitchFamily="18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1" lang="en-US" altLang="zh-TW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新細明體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086280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AA305DA-D205-4BE7-8C0B-5CD20B9F5D8D}" type="slidenum">
              <a:rPr kumimoji="1" lang="en-US" altLang="zh-TW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pitchFamily="18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1" lang="en-US" altLang="zh-TW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新細明體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937174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C3419DC-7AEA-4606-BB4E-C81F48C6B45B}" type="slidenum">
              <a:rPr kumimoji="1" lang="en-US" altLang="zh-TW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pitchFamily="18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1" lang="en-US" altLang="zh-TW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新細明體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638417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6FC6378-E171-4101-9A47-562DCFE18C27}" type="slidenum">
              <a:rPr kumimoji="1" lang="en-US" altLang="zh-TW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pitchFamily="18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1" lang="en-US" altLang="zh-TW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新細明體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491976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DB6FAB2-6482-4A1C-95D7-6A9C394C7733}" type="slidenum">
              <a:rPr kumimoji="1" lang="en-US" altLang="zh-TW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pitchFamily="18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1" lang="en-US" altLang="zh-TW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新細明體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524778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https://www.youtube.com/watch?v=LXF-wcoeT0o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732B75-32C4-48AF-9A58-561D6932F13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273170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https://www.youtube.com/watch?v=8afbTaA-gOQ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732B75-32C4-48AF-9A58-561D6932F13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143814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392C640-8E9D-4AEB-9DDC-7E35F0906C2C}" type="slidenum">
              <a:rPr kumimoji="1" lang="en-US" altLang="zh-TW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pitchFamily="18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1" lang="en-US" altLang="zh-TW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新細明體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73893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AD1CABB-20F2-4AFB-9495-2B078FB86327}" type="slidenum">
              <a:rPr kumimoji="1" lang="en-US" altLang="zh-TW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pitchFamily="18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1" lang="en-US" altLang="zh-TW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新細明體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33057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D8B2A6E-A466-4E16-9586-1B95716458FE}" type="slidenum">
              <a:rPr kumimoji="1" lang="en-US" altLang="zh-TW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pitchFamily="18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1" lang="en-US" altLang="zh-TW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新細明體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540191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09FF6E1-6067-478E-B8AD-683F3FD86F59}" type="slidenum">
              <a:rPr kumimoji="1" lang="en-US" altLang="zh-TW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pitchFamily="18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1" lang="en-US" altLang="zh-TW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新細明體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242206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6A38295-967C-41E8-A0E0-8974A832F581}" type="slidenum">
              <a:rPr kumimoji="1" lang="en-US" altLang="zh-TW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pitchFamily="18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1" lang="en-US" altLang="zh-TW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新細明體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109473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48D8E37-D797-47EA-A255-67EB7392A9D1}" type="slidenum">
              <a:rPr kumimoji="1" lang="en-US" altLang="zh-TW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pitchFamily="18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1" lang="en-US" altLang="zh-TW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新細明體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973933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237146E-8495-4FAF-BF2B-610F7F0B94A3}" type="slidenum">
              <a:rPr kumimoji="1" lang="en-US" altLang="zh-TW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pitchFamily="18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1" lang="en-US" altLang="zh-TW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新細明體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38478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1B67643-2EBB-4B8B-8D1B-E0A1A098D8E9}" type="slidenum">
              <a:rPr kumimoji="1" lang="en-US" altLang="zh-TW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pitchFamily="18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1" lang="en-US" altLang="zh-TW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新細明體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70916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E402927-AD30-483A-8F4A-E558E1703A89}" type="slidenum">
              <a:rPr kumimoji="1" lang="en-US" altLang="zh-TW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pitchFamily="18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1" lang="en-US" altLang="zh-TW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新細明體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725109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78656" y="2104326"/>
            <a:ext cx="7691437" cy="14255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57312" y="3801364"/>
            <a:ext cx="6334125" cy="1697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5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605"/>
              </a:lnSpc>
            </a:pPr>
            <a:fld id="{81D60167-4931-47E6-BA6A-407CBD079E47}" type="slidenum">
              <a:rPr spc="15" dirty="0"/>
              <a:t>‹#›</a:t>
            </a:fld>
            <a:endParaRPr spc="15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948074" y="2236742"/>
            <a:ext cx="5152600" cy="546389"/>
          </a:xfrm>
        </p:spPr>
        <p:txBody>
          <a:bodyPr lIns="0" tIns="0" rIns="0" bIns="0"/>
          <a:lstStyle>
            <a:lvl1pPr>
              <a:defRPr sz="3547" b="1" i="0">
                <a:solidFill>
                  <a:schemeClr val="hlink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2438" y="1561275"/>
            <a:ext cx="3936206" cy="3616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660107" y="1561275"/>
            <a:ext cx="3936206" cy="3616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49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065">
              <a:lnSpc>
                <a:spcPts val="1604"/>
              </a:lnSpc>
            </a:pPr>
            <a:fld id="{81D60167-4931-47E6-BA6A-407CBD079E47}" type="slidenum">
              <a:rPr lang="en-US" spc="15" smtClean="0"/>
              <a:pPr marL="38065">
                <a:lnSpc>
                  <a:spcPts val="1604"/>
                </a:lnSpc>
              </a:pPr>
              <a:t>‹#›</a:t>
            </a:fld>
            <a:endParaRPr lang="en-US" spc="15" dirty="0"/>
          </a:p>
        </p:txBody>
      </p:sp>
    </p:spTree>
    <p:extLst>
      <p:ext uri="{BB962C8B-B14F-4D97-AF65-F5344CB8AC3E}">
        <p14:creationId xmlns:p14="http://schemas.microsoft.com/office/powerpoint/2010/main" val="4103780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948074" y="2236742"/>
            <a:ext cx="5152600" cy="546389"/>
          </a:xfrm>
        </p:spPr>
        <p:txBody>
          <a:bodyPr lIns="0" tIns="0" rIns="0" bIns="0"/>
          <a:lstStyle>
            <a:lvl1pPr>
              <a:defRPr sz="3547" b="1" i="0">
                <a:solidFill>
                  <a:schemeClr val="hlink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49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065">
              <a:lnSpc>
                <a:spcPts val="1604"/>
              </a:lnSpc>
            </a:pPr>
            <a:fld id="{81D60167-4931-47E6-BA6A-407CBD079E47}" type="slidenum">
              <a:rPr lang="en-US" spc="15" smtClean="0"/>
              <a:pPr marL="38065">
                <a:lnSpc>
                  <a:spcPts val="1604"/>
                </a:lnSpc>
              </a:pPr>
              <a:t>‹#›</a:t>
            </a:fld>
            <a:endParaRPr lang="en-US" spc="15" dirty="0"/>
          </a:p>
        </p:txBody>
      </p:sp>
    </p:spTree>
    <p:extLst>
      <p:ext uri="{BB962C8B-B14F-4D97-AF65-F5344CB8AC3E}">
        <p14:creationId xmlns:p14="http://schemas.microsoft.com/office/powerpoint/2010/main" val="19251957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49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065">
              <a:lnSpc>
                <a:spcPts val="1604"/>
              </a:lnSpc>
            </a:pPr>
            <a:fld id="{81D60167-4931-47E6-BA6A-407CBD079E47}" type="slidenum">
              <a:rPr lang="en-US" spc="15" smtClean="0"/>
              <a:pPr marL="38065">
                <a:lnSpc>
                  <a:spcPts val="1604"/>
                </a:lnSpc>
              </a:pPr>
              <a:t>‹#›</a:t>
            </a:fld>
            <a:endParaRPr lang="en-US" spc="15" dirty="0"/>
          </a:p>
        </p:txBody>
      </p:sp>
    </p:spTree>
    <p:extLst>
      <p:ext uri="{BB962C8B-B14F-4D97-AF65-F5344CB8AC3E}">
        <p14:creationId xmlns:p14="http://schemas.microsoft.com/office/powerpoint/2010/main" val="857875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50" b="1" i="0">
                <a:solidFill>
                  <a:schemeClr val="hlink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350" b="1" i="0">
                <a:solidFill>
                  <a:srgbClr val="FF0000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5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605"/>
              </a:lnSpc>
            </a:pPr>
            <a:fld id="{81D60167-4931-47E6-BA6A-407CBD079E47}" type="slidenum">
              <a:rPr spc="15" dirty="0"/>
              <a:t>‹#›</a:t>
            </a:fld>
            <a:endParaRPr spc="1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50" b="1" i="0">
                <a:solidFill>
                  <a:schemeClr val="hlink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2437" y="1561274"/>
            <a:ext cx="3936206" cy="4480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660106" y="1561274"/>
            <a:ext cx="3936206" cy="4480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5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605"/>
              </a:lnSpc>
            </a:pPr>
            <a:fld id="{81D60167-4931-47E6-BA6A-407CBD079E47}" type="slidenum">
              <a:rPr spc="15" dirty="0"/>
              <a:t>‹#›</a:t>
            </a:fld>
            <a:endParaRPr spc="1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50" b="1" i="0">
                <a:solidFill>
                  <a:schemeClr val="hlink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5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605"/>
              </a:lnSpc>
            </a:pPr>
            <a:fld id="{81D60167-4931-47E6-BA6A-407CBD079E47}" type="slidenum">
              <a:rPr spc="15" dirty="0"/>
              <a:t>‹#›</a:t>
            </a:fld>
            <a:endParaRPr spc="1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5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605"/>
              </a:lnSpc>
            </a:pPr>
            <a:fld id="{81D60167-4931-47E6-BA6A-407CBD079E47}" type="slidenum">
              <a:rPr spc="15" dirty="0"/>
              <a:t>‹#›</a:t>
            </a:fld>
            <a:endParaRPr spc="15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 userDrawn="1"/>
        </p:nvSpPr>
        <p:spPr bwMode="auto">
          <a:xfrm>
            <a:off x="0" y="2374282"/>
            <a:ext cx="9042400" cy="1662468"/>
          </a:xfrm>
          <a:prstGeom prst="rect">
            <a:avLst/>
          </a:prstGeom>
          <a:gradFill rotWithShape="1">
            <a:gsLst>
              <a:gs pos="0">
                <a:srgbClr val="8F0019">
                  <a:gamma/>
                  <a:shade val="76078"/>
                  <a:invGamma/>
                </a:srgbClr>
              </a:gs>
              <a:gs pos="50000">
                <a:srgbClr val="8F0019"/>
              </a:gs>
              <a:gs pos="100000">
                <a:srgbClr val="8F0019">
                  <a:gamma/>
                  <a:shade val="76078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178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753533" y="6326179"/>
            <a:ext cx="2034540" cy="45254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pic>
        <p:nvPicPr>
          <p:cNvPr id="6" name="Picture 2" descr="http://images.bit-tech.net/content_images/2011/01/intel-sandy-bridge-review/sandy-bridge-die-map.jp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lum bright="-11000"/>
          </a:blip>
          <a:srcRect/>
          <a:stretch>
            <a:fillRect/>
          </a:stretch>
        </p:blipFill>
        <p:spPr bwMode="auto">
          <a:xfrm>
            <a:off x="6254327" y="377120"/>
            <a:ext cx="2562013" cy="1282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C:\Documents and Settings\user\My Documents\KU\Computer Logic Design\gate_schematic.gif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32507" y="75424"/>
            <a:ext cx="1459971" cy="21118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8341904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3533" y="75424"/>
            <a:ext cx="7610687" cy="829663"/>
          </a:xfrm>
        </p:spPr>
        <p:txBody>
          <a:bodyPr/>
          <a:lstStyle>
            <a:lvl1pPr algn="ctr">
              <a:defRPr b="1" i="0" baseline="0">
                <a:solidFill>
                  <a:srgbClr val="C00000"/>
                </a:solidFill>
                <a:latin typeface="Tahoma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606" y="1206782"/>
            <a:ext cx="8138160" cy="4902553"/>
          </a:xfrm>
        </p:spPr>
        <p:txBody>
          <a:bodyPr>
            <a:normAutofit/>
          </a:bodyPr>
          <a:lstStyle>
            <a:lvl1pPr>
              <a:buClr>
                <a:srgbClr val="C00000"/>
              </a:buClr>
              <a:defRPr/>
            </a:lvl1pPr>
            <a:lvl2pPr>
              <a:buClr>
                <a:srgbClr val="C00000"/>
              </a:buClr>
              <a:defRPr/>
            </a:lvl2pPr>
            <a:lvl3pPr>
              <a:buClr>
                <a:srgbClr val="C00000"/>
              </a:buClr>
              <a:defRPr/>
            </a:lvl3pPr>
            <a:lvl4pPr>
              <a:buClr>
                <a:srgbClr val="C00000"/>
              </a:buClr>
              <a:defRPr/>
            </a:lvl4pPr>
            <a:lvl5pPr>
              <a:buClr>
                <a:srgbClr val="C00000"/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28693F-A4DD-47F3-A44E-F5A8AA76E7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805049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78657" y="2104327"/>
            <a:ext cx="7691437" cy="54630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57313" y="3801365"/>
            <a:ext cx="6334125" cy="3616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49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065">
              <a:lnSpc>
                <a:spcPts val="1604"/>
              </a:lnSpc>
            </a:pPr>
            <a:fld id="{81D60167-4931-47E6-BA6A-407CBD079E47}" type="slidenum">
              <a:rPr lang="en-US" spc="15" smtClean="0"/>
              <a:pPr marL="38065">
                <a:lnSpc>
                  <a:spcPts val="1604"/>
                </a:lnSpc>
              </a:pPr>
              <a:t>‹#›</a:t>
            </a:fld>
            <a:endParaRPr lang="en-US" spc="15" dirty="0"/>
          </a:p>
        </p:txBody>
      </p:sp>
    </p:spTree>
    <p:extLst>
      <p:ext uri="{BB962C8B-B14F-4D97-AF65-F5344CB8AC3E}">
        <p14:creationId xmlns:p14="http://schemas.microsoft.com/office/powerpoint/2010/main" val="2521702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948074" y="2236742"/>
            <a:ext cx="5152600" cy="546389"/>
          </a:xfrm>
        </p:spPr>
        <p:txBody>
          <a:bodyPr lIns="0" tIns="0" rIns="0" bIns="0"/>
          <a:lstStyle>
            <a:lvl1pPr>
              <a:defRPr sz="3547" b="1" i="0">
                <a:solidFill>
                  <a:schemeClr val="hlink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866385" y="3323623"/>
            <a:ext cx="5753734" cy="361635"/>
          </a:xfrm>
        </p:spPr>
        <p:txBody>
          <a:bodyPr lIns="0" tIns="0" rIns="0" bIns="0"/>
          <a:lstStyle>
            <a:lvl1pPr>
              <a:defRPr sz="2348" b="1" i="0">
                <a:solidFill>
                  <a:srgbClr val="FF0000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49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065">
              <a:lnSpc>
                <a:spcPts val="1604"/>
              </a:lnSpc>
            </a:pPr>
            <a:fld id="{81D60167-4931-47E6-BA6A-407CBD079E47}" type="slidenum">
              <a:rPr lang="en-US" spc="15" smtClean="0"/>
              <a:pPr marL="38065">
                <a:lnSpc>
                  <a:spcPts val="1604"/>
                </a:lnSpc>
              </a:pPr>
              <a:t>‹#›</a:t>
            </a:fld>
            <a:endParaRPr lang="en-US" spc="15" dirty="0"/>
          </a:p>
        </p:txBody>
      </p:sp>
    </p:spTree>
    <p:extLst>
      <p:ext uri="{BB962C8B-B14F-4D97-AF65-F5344CB8AC3E}">
        <p14:creationId xmlns:p14="http://schemas.microsoft.com/office/powerpoint/2010/main" val="3416849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50737" y="1130530"/>
            <a:ext cx="8743315" cy="5502275"/>
          </a:xfrm>
          <a:custGeom>
            <a:avLst/>
            <a:gdLst/>
            <a:ahLst/>
            <a:cxnLst/>
            <a:rect l="l" t="t" r="r" b="b"/>
            <a:pathLst>
              <a:path w="8743315" h="5502275">
                <a:moveTo>
                  <a:pt x="0" y="0"/>
                </a:moveTo>
                <a:lnTo>
                  <a:pt x="8742771" y="0"/>
                </a:lnTo>
              </a:path>
              <a:path w="8743315" h="5502275">
                <a:moveTo>
                  <a:pt x="226106" y="0"/>
                </a:moveTo>
                <a:lnTo>
                  <a:pt x="226106" y="5501916"/>
                </a:lnTo>
              </a:path>
            </a:pathLst>
          </a:custGeom>
          <a:ln w="28263">
            <a:solidFill>
              <a:srgbClr val="F88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50737" y="150736"/>
            <a:ext cx="8743315" cy="6482080"/>
          </a:xfrm>
          <a:custGeom>
            <a:avLst/>
            <a:gdLst/>
            <a:ahLst/>
            <a:cxnLst/>
            <a:rect l="l" t="t" r="r" b="b"/>
            <a:pathLst>
              <a:path w="8743315" h="6482080">
                <a:moveTo>
                  <a:pt x="0" y="268602"/>
                </a:moveTo>
                <a:lnTo>
                  <a:pt x="4327" y="220320"/>
                </a:lnTo>
                <a:lnTo>
                  <a:pt x="16804" y="174878"/>
                </a:lnTo>
                <a:lnTo>
                  <a:pt x="36672" y="133033"/>
                </a:lnTo>
                <a:lnTo>
                  <a:pt x="63171" y="95545"/>
                </a:lnTo>
                <a:lnTo>
                  <a:pt x="95545" y="63172"/>
                </a:lnTo>
                <a:lnTo>
                  <a:pt x="133033" y="36672"/>
                </a:lnTo>
                <a:lnTo>
                  <a:pt x="174878" y="16804"/>
                </a:lnTo>
                <a:lnTo>
                  <a:pt x="220320" y="4327"/>
                </a:lnTo>
                <a:lnTo>
                  <a:pt x="268602" y="0"/>
                </a:lnTo>
                <a:lnTo>
                  <a:pt x="8474169" y="0"/>
                </a:lnTo>
                <a:lnTo>
                  <a:pt x="8522450" y="4327"/>
                </a:lnTo>
                <a:lnTo>
                  <a:pt x="8567893" y="16804"/>
                </a:lnTo>
                <a:lnTo>
                  <a:pt x="8609737" y="36672"/>
                </a:lnTo>
                <a:lnTo>
                  <a:pt x="8647226" y="63172"/>
                </a:lnTo>
                <a:lnTo>
                  <a:pt x="8679599" y="95545"/>
                </a:lnTo>
                <a:lnTo>
                  <a:pt x="8706099" y="133033"/>
                </a:lnTo>
                <a:lnTo>
                  <a:pt x="8725967" y="174878"/>
                </a:lnTo>
                <a:lnTo>
                  <a:pt x="8738443" y="220320"/>
                </a:lnTo>
                <a:lnTo>
                  <a:pt x="8742771" y="268602"/>
                </a:lnTo>
                <a:lnTo>
                  <a:pt x="8742771" y="6213107"/>
                </a:lnTo>
                <a:lnTo>
                  <a:pt x="8738443" y="6261389"/>
                </a:lnTo>
                <a:lnTo>
                  <a:pt x="8725967" y="6306831"/>
                </a:lnTo>
                <a:lnTo>
                  <a:pt x="8706099" y="6348676"/>
                </a:lnTo>
                <a:lnTo>
                  <a:pt x="8679599" y="6386164"/>
                </a:lnTo>
                <a:lnTo>
                  <a:pt x="8647226" y="6418538"/>
                </a:lnTo>
                <a:lnTo>
                  <a:pt x="8609737" y="6445038"/>
                </a:lnTo>
                <a:lnTo>
                  <a:pt x="8567893" y="6464905"/>
                </a:lnTo>
                <a:lnTo>
                  <a:pt x="8522450" y="6477382"/>
                </a:lnTo>
                <a:lnTo>
                  <a:pt x="8474169" y="6481710"/>
                </a:lnTo>
                <a:lnTo>
                  <a:pt x="268602" y="6481710"/>
                </a:lnTo>
                <a:lnTo>
                  <a:pt x="220320" y="6477382"/>
                </a:lnTo>
                <a:lnTo>
                  <a:pt x="174878" y="6464905"/>
                </a:lnTo>
                <a:lnTo>
                  <a:pt x="133033" y="6445038"/>
                </a:lnTo>
                <a:lnTo>
                  <a:pt x="95545" y="6418538"/>
                </a:lnTo>
                <a:lnTo>
                  <a:pt x="63171" y="6386164"/>
                </a:lnTo>
                <a:lnTo>
                  <a:pt x="36672" y="6348676"/>
                </a:lnTo>
                <a:lnTo>
                  <a:pt x="16804" y="6306831"/>
                </a:lnTo>
                <a:lnTo>
                  <a:pt x="4327" y="6261389"/>
                </a:lnTo>
                <a:lnTo>
                  <a:pt x="0" y="6213107"/>
                </a:lnTo>
                <a:lnTo>
                  <a:pt x="0" y="268602"/>
                </a:lnTo>
                <a:close/>
              </a:path>
            </a:pathLst>
          </a:custGeom>
          <a:ln w="28263">
            <a:solidFill>
              <a:srgbClr val="F88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948074" y="2236742"/>
            <a:ext cx="5152600" cy="16484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550" b="1" i="0">
                <a:solidFill>
                  <a:schemeClr val="hlink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866385" y="3323622"/>
            <a:ext cx="5753734" cy="14674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350" b="1" i="0">
                <a:solidFill>
                  <a:srgbClr val="FF0000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076575" y="6312979"/>
            <a:ext cx="2895600" cy="33940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2437" y="6312979"/>
            <a:ext cx="2081212" cy="33940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518762" y="6307274"/>
            <a:ext cx="252095" cy="2203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35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605"/>
              </a:lnSpc>
            </a:pPr>
            <a:fld id="{81D60167-4931-47E6-BA6A-407CBD079E47}" type="slidenum">
              <a:rPr spc="15" dirty="0"/>
              <a:t>‹#›</a:t>
            </a:fld>
            <a:endParaRPr spc="1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53533" y="75424"/>
            <a:ext cx="7610687" cy="829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0003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15547" y="6338749"/>
            <a:ext cx="2863427" cy="452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SzTx/>
              <a:buFontTx/>
              <a:buNone/>
              <a:defRPr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003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918373" y="6335607"/>
            <a:ext cx="1582420" cy="452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SzTx/>
              <a:buFontTx/>
              <a:buNone/>
              <a:defRPr>
                <a:solidFill>
                  <a:srgbClr val="C00000"/>
                </a:solidFill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53C1274E-068A-4481-8779-4F7DA1847D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300041" name="Line 9"/>
          <p:cNvSpPr>
            <a:spLocks noChangeShapeType="1"/>
          </p:cNvSpPr>
          <p:nvPr/>
        </p:nvSpPr>
        <p:spPr bwMode="auto">
          <a:xfrm>
            <a:off x="753533" y="980511"/>
            <a:ext cx="7610687" cy="0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sz="1780">
              <a:ea typeface="PMingLiU" pitchFamily="18" charset="-120"/>
              <a:cs typeface="Arial" charset="0"/>
            </a:endParaRPr>
          </a:p>
        </p:txBody>
      </p:sp>
      <p:sp>
        <p:nvSpPr>
          <p:cNvPr id="9222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75668" y="1131358"/>
            <a:ext cx="8138160" cy="49779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/>
              <a:t>Klik om de opmaakprofielen van de modeltekst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altLang="ko-KR"/>
          </a:p>
          <a:p>
            <a:pPr lvl="4"/>
            <a:r>
              <a:rPr lang="nl-NL"/>
              <a:t>Vijfde niveau</a:t>
            </a:r>
          </a:p>
          <a:p>
            <a:pPr lvl="4"/>
            <a:endParaRPr lang="nl-NL"/>
          </a:p>
        </p:txBody>
      </p:sp>
      <p:sp>
        <p:nvSpPr>
          <p:cNvPr id="9" name="Line 9"/>
          <p:cNvSpPr>
            <a:spLocks noChangeShapeType="1"/>
          </p:cNvSpPr>
          <p:nvPr userDrawn="1"/>
        </p:nvSpPr>
        <p:spPr bwMode="auto">
          <a:xfrm>
            <a:off x="753533" y="6335607"/>
            <a:ext cx="7610687" cy="0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sz="1780">
              <a:ea typeface="PMingLiU" pitchFamily="18" charset="-12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7134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</p:sldLayoutIdLst>
  <p:transition spd="slow">
    <p:wipe/>
  </p:transition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164" b="1">
          <a:solidFill>
            <a:srgbClr val="C00000"/>
          </a:solidFill>
          <a:latin typeface="+mn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164" b="1">
          <a:solidFill>
            <a:srgbClr val="C00000"/>
          </a:solidFill>
          <a:latin typeface="Tahoma" pitchFamily="34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164" b="1">
          <a:solidFill>
            <a:srgbClr val="C00000"/>
          </a:solidFill>
          <a:latin typeface="Tahoma" pitchFamily="34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164" b="1">
          <a:solidFill>
            <a:srgbClr val="C00000"/>
          </a:solidFill>
          <a:latin typeface="Tahoma" pitchFamily="34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164" b="1">
          <a:solidFill>
            <a:srgbClr val="C00000"/>
          </a:solidFill>
          <a:latin typeface="Tahoma" pitchFamily="34" charset="0"/>
          <a:cs typeface="Arial" charset="0"/>
        </a:defRPr>
      </a:lvl5pPr>
      <a:lvl6pPr marL="452125" algn="l" rtl="0" fontAlgn="base">
        <a:spcBef>
          <a:spcPct val="0"/>
        </a:spcBef>
        <a:spcAft>
          <a:spcPct val="0"/>
        </a:spcAft>
        <a:defRPr sz="3164">
          <a:solidFill>
            <a:srgbClr val="FF6600"/>
          </a:solidFill>
          <a:latin typeface="Arial Black" pitchFamily="34" charset="0"/>
          <a:cs typeface="Arial" charset="0"/>
        </a:defRPr>
      </a:lvl6pPr>
      <a:lvl7pPr marL="904250" algn="l" rtl="0" fontAlgn="base">
        <a:spcBef>
          <a:spcPct val="0"/>
        </a:spcBef>
        <a:spcAft>
          <a:spcPct val="0"/>
        </a:spcAft>
        <a:defRPr sz="3164">
          <a:solidFill>
            <a:srgbClr val="FF6600"/>
          </a:solidFill>
          <a:latin typeface="Arial Black" pitchFamily="34" charset="0"/>
          <a:cs typeface="Arial" charset="0"/>
        </a:defRPr>
      </a:lvl7pPr>
      <a:lvl8pPr marL="1356375" algn="l" rtl="0" fontAlgn="base">
        <a:spcBef>
          <a:spcPct val="0"/>
        </a:spcBef>
        <a:spcAft>
          <a:spcPct val="0"/>
        </a:spcAft>
        <a:defRPr sz="3164">
          <a:solidFill>
            <a:srgbClr val="FF6600"/>
          </a:solidFill>
          <a:latin typeface="Arial Black" pitchFamily="34" charset="0"/>
          <a:cs typeface="Arial" charset="0"/>
        </a:defRPr>
      </a:lvl8pPr>
      <a:lvl9pPr marL="1808500" algn="l" rtl="0" fontAlgn="base">
        <a:spcBef>
          <a:spcPct val="0"/>
        </a:spcBef>
        <a:spcAft>
          <a:spcPct val="0"/>
        </a:spcAft>
        <a:defRPr sz="3164">
          <a:solidFill>
            <a:srgbClr val="FF6600"/>
          </a:solidFill>
          <a:latin typeface="Arial Black" pitchFamily="34" charset="0"/>
          <a:cs typeface="Arial" charset="0"/>
        </a:defRPr>
      </a:lvl9pPr>
    </p:titleStyle>
    <p:bodyStyle>
      <a:lvl1pPr marL="339094" indent="-339094" algn="l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Char char="•"/>
        <a:defRPr sz="2769">
          <a:solidFill>
            <a:schemeClr val="tx1"/>
          </a:solidFill>
          <a:latin typeface="+mn-lt"/>
          <a:ea typeface="+mn-ea"/>
          <a:cs typeface="+mn-cs"/>
        </a:defRPr>
      </a:lvl1pPr>
      <a:lvl2pPr marL="734703" indent="-282578" algn="l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Wingdings" pitchFamily="2" charset="2"/>
        <a:buChar char="§"/>
        <a:defRPr sz="2373">
          <a:solidFill>
            <a:schemeClr val="tx1"/>
          </a:solidFill>
          <a:latin typeface="+mn-lt"/>
        </a:defRPr>
      </a:lvl2pPr>
      <a:lvl3pPr marL="1130313" indent="-226063" algn="l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Char char="•"/>
        <a:defRPr sz="1978">
          <a:solidFill>
            <a:schemeClr val="tx1"/>
          </a:solidFill>
          <a:latin typeface="+mn-lt"/>
        </a:defRPr>
      </a:lvl3pPr>
      <a:lvl4pPr marL="1582438" indent="-226063" algn="l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4pPr>
      <a:lvl5pPr marL="2034563" indent="-226063" algn="l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Char char="•"/>
        <a:defRPr sz="1582">
          <a:solidFill>
            <a:schemeClr val="tx1"/>
          </a:solidFill>
          <a:latin typeface="+mn-lt"/>
        </a:defRPr>
      </a:lvl5pPr>
      <a:lvl6pPr marL="2486688" indent="-226063" algn="l" rtl="0" fontAlgn="base">
        <a:spcBef>
          <a:spcPct val="20000"/>
        </a:spcBef>
        <a:spcAft>
          <a:spcPct val="0"/>
        </a:spcAft>
        <a:buClr>
          <a:srgbClr val="1F0298"/>
        </a:buClr>
        <a:buChar char="•"/>
        <a:defRPr sz="1582">
          <a:solidFill>
            <a:schemeClr val="tx1"/>
          </a:solidFill>
          <a:latin typeface="+mn-lt"/>
        </a:defRPr>
      </a:lvl6pPr>
      <a:lvl7pPr marL="2938813" indent="-226063" algn="l" rtl="0" fontAlgn="base">
        <a:spcBef>
          <a:spcPct val="20000"/>
        </a:spcBef>
        <a:spcAft>
          <a:spcPct val="0"/>
        </a:spcAft>
        <a:buClr>
          <a:srgbClr val="1F0298"/>
        </a:buClr>
        <a:buChar char="•"/>
        <a:defRPr sz="1582">
          <a:solidFill>
            <a:schemeClr val="tx1"/>
          </a:solidFill>
          <a:latin typeface="+mn-lt"/>
        </a:defRPr>
      </a:lvl7pPr>
      <a:lvl8pPr marL="3390938" indent="-226063" algn="l" rtl="0" fontAlgn="base">
        <a:spcBef>
          <a:spcPct val="20000"/>
        </a:spcBef>
        <a:spcAft>
          <a:spcPct val="0"/>
        </a:spcAft>
        <a:buClr>
          <a:srgbClr val="1F0298"/>
        </a:buClr>
        <a:buChar char="•"/>
        <a:defRPr sz="1582">
          <a:solidFill>
            <a:schemeClr val="tx1"/>
          </a:solidFill>
          <a:latin typeface="+mn-lt"/>
        </a:defRPr>
      </a:lvl8pPr>
      <a:lvl9pPr marL="3843063" indent="-226063" algn="l" rtl="0" fontAlgn="base">
        <a:spcBef>
          <a:spcPct val="20000"/>
        </a:spcBef>
        <a:spcAft>
          <a:spcPct val="0"/>
        </a:spcAft>
        <a:buClr>
          <a:srgbClr val="1F0298"/>
        </a:buClr>
        <a:buChar char="•"/>
        <a:defRPr sz="1582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04250" rtl="0" eaLnBrk="1" latinLnBrk="0" hangingPunct="1">
        <a:defRPr sz="1780" kern="1200">
          <a:solidFill>
            <a:schemeClr val="tx1"/>
          </a:solidFill>
          <a:latin typeface="+mn-lt"/>
          <a:ea typeface="+mn-ea"/>
          <a:cs typeface="+mn-cs"/>
        </a:defRPr>
      </a:lvl1pPr>
      <a:lvl2pPr marL="452125" algn="l" defTabSz="904250" rtl="0" eaLnBrk="1" latinLnBrk="0" hangingPunct="1">
        <a:defRPr sz="1780" kern="1200">
          <a:solidFill>
            <a:schemeClr val="tx1"/>
          </a:solidFill>
          <a:latin typeface="+mn-lt"/>
          <a:ea typeface="+mn-ea"/>
          <a:cs typeface="+mn-cs"/>
        </a:defRPr>
      </a:lvl2pPr>
      <a:lvl3pPr marL="904250" algn="l" defTabSz="904250" rtl="0" eaLnBrk="1" latinLnBrk="0" hangingPunct="1">
        <a:defRPr sz="1780" kern="1200">
          <a:solidFill>
            <a:schemeClr val="tx1"/>
          </a:solidFill>
          <a:latin typeface="+mn-lt"/>
          <a:ea typeface="+mn-ea"/>
          <a:cs typeface="+mn-cs"/>
        </a:defRPr>
      </a:lvl3pPr>
      <a:lvl4pPr marL="1356375" algn="l" defTabSz="904250" rtl="0" eaLnBrk="1" latinLnBrk="0" hangingPunct="1">
        <a:defRPr sz="1780" kern="1200">
          <a:solidFill>
            <a:schemeClr val="tx1"/>
          </a:solidFill>
          <a:latin typeface="+mn-lt"/>
          <a:ea typeface="+mn-ea"/>
          <a:cs typeface="+mn-cs"/>
        </a:defRPr>
      </a:lvl4pPr>
      <a:lvl5pPr marL="1808500" algn="l" defTabSz="904250" rtl="0" eaLnBrk="1" latinLnBrk="0" hangingPunct="1">
        <a:defRPr sz="1780" kern="1200">
          <a:solidFill>
            <a:schemeClr val="tx1"/>
          </a:solidFill>
          <a:latin typeface="+mn-lt"/>
          <a:ea typeface="+mn-ea"/>
          <a:cs typeface="+mn-cs"/>
        </a:defRPr>
      </a:lvl5pPr>
      <a:lvl6pPr marL="2260625" algn="l" defTabSz="904250" rtl="0" eaLnBrk="1" latinLnBrk="0" hangingPunct="1">
        <a:defRPr sz="1780" kern="1200">
          <a:solidFill>
            <a:schemeClr val="tx1"/>
          </a:solidFill>
          <a:latin typeface="+mn-lt"/>
          <a:ea typeface="+mn-ea"/>
          <a:cs typeface="+mn-cs"/>
        </a:defRPr>
      </a:lvl6pPr>
      <a:lvl7pPr marL="2712750" algn="l" defTabSz="904250" rtl="0" eaLnBrk="1" latinLnBrk="0" hangingPunct="1">
        <a:defRPr sz="1780" kern="1200">
          <a:solidFill>
            <a:schemeClr val="tx1"/>
          </a:solidFill>
          <a:latin typeface="+mn-lt"/>
          <a:ea typeface="+mn-ea"/>
          <a:cs typeface="+mn-cs"/>
        </a:defRPr>
      </a:lvl7pPr>
      <a:lvl8pPr marL="3164876" algn="l" defTabSz="904250" rtl="0" eaLnBrk="1" latinLnBrk="0" hangingPunct="1">
        <a:defRPr sz="1780" kern="1200">
          <a:solidFill>
            <a:schemeClr val="tx1"/>
          </a:solidFill>
          <a:latin typeface="+mn-lt"/>
          <a:ea typeface="+mn-ea"/>
          <a:cs typeface="+mn-cs"/>
        </a:defRPr>
      </a:lvl8pPr>
      <a:lvl9pPr marL="3617001" algn="l" defTabSz="904250" rtl="0" eaLnBrk="1" latinLnBrk="0" hangingPunct="1">
        <a:defRPr sz="17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50737" y="1130531"/>
            <a:ext cx="8743315" cy="5502275"/>
          </a:xfrm>
          <a:custGeom>
            <a:avLst/>
            <a:gdLst/>
            <a:ahLst/>
            <a:cxnLst/>
            <a:rect l="l" t="t" r="r" b="b"/>
            <a:pathLst>
              <a:path w="8743315" h="5502275">
                <a:moveTo>
                  <a:pt x="0" y="0"/>
                </a:moveTo>
                <a:lnTo>
                  <a:pt x="8742771" y="0"/>
                </a:lnTo>
              </a:path>
              <a:path w="8743315" h="5502275">
                <a:moveTo>
                  <a:pt x="226106" y="0"/>
                </a:moveTo>
                <a:lnTo>
                  <a:pt x="226106" y="5501916"/>
                </a:lnTo>
              </a:path>
            </a:pathLst>
          </a:custGeom>
          <a:ln w="28263">
            <a:solidFill>
              <a:srgbClr val="F88E00"/>
            </a:solidFill>
          </a:ln>
        </p:spPr>
        <p:txBody>
          <a:bodyPr wrap="square" lIns="0" tIns="0" rIns="0" bIns="0" rtlCol="0"/>
          <a:lstStyle/>
          <a:p>
            <a:endParaRPr sz="1398"/>
          </a:p>
        </p:txBody>
      </p:sp>
      <p:sp>
        <p:nvSpPr>
          <p:cNvPr id="18" name="bg object 18"/>
          <p:cNvSpPr/>
          <p:nvPr/>
        </p:nvSpPr>
        <p:spPr>
          <a:xfrm>
            <a:off x="150737" y="150737"/>
            <a:ext cx="8743315" cy="6482080"/>
          </a:xfrm>
          <a:custGeom>
            <a:avLst/>
            <a:gdLst/>
            <a:ahLst/>
            <a:cxnLst/>
            <a:rect l="l" t="t" r="r" b="b"/>
            <a:pathLst>
              <a:path w="8743315" h="6482080">
                <a:moveTo>
                  <a:pt x="0" y="268602"/>
                </a:moveTo>
                <a:lnTo>
                  <a:pt x="4327" y="220320"/>
                </a:lnTo>
                <a:lnTo>
                  <a:pt x="16804" y="174878"/>
                </a:lnTo>
                <a:lnTo>
                  <a:pt x="36672" y="133033"/>
                </a:lnTo>
                <a:lnTo>
                  <a:pt x="63171" y="95545"/>
                </a:lnTo>
                <a:lnTo>
                  <a:pt x="95545" y="63172"/>
                </a:lnTo>
                <a:lnTo>
                  <a:pt x="133033" y="36672"/>
                </a:lnTo>
                <a:lnTo>
                  <a:pt x="174878" y="16804"/>
                </a:lnTo>
                <a:lnTo>
                  <a:pt x="220320" y="4327"/>
                </a:lnTo>
                <a:lnTo>
                  <a:pt x="268602" y="0"/>
                </a:lnTo>
                <a:lnTo>
                  <a:pt x="8474169" y="0"/>
                </a:lnTo>
                <a:lnTo>
                  <a:pt x="8522450" y="4327"/>
                </a:lnTo>
                <a:lnTo>
                  <a:pt x="8567893" y="16804"/>
                </a:lnTo>
                <a:lnTo>
                  <a:pt x="8609737" y="36672"/>
                </a:lnTo>
                <a:lnTo>
                  <a:pt x="8647226" y="63172"/>
                </a:lnTo>
                <a:lnTo>
                  <a:pt x="8679599" y="95545"/>
                </a:lnTo>
                <a:lnTo>
                  <a:pt x="8706099" y="133033"/>
                </a:lnTo>
                <a:lnTo>
                  <a:pt x="8725967" y="174878"/>
                </a:lnTo>
                <a:lnTo>
                  <a:pt x="8738443" y="220320"/>
                </a:lnTo>
                <a:lnTo>
                  <a:pt x="8742771" y="268602"/>
                </a:lnTo>
                <a:lnTo>
                  <a:pt x="8742771" y="6213107"/>
                </a:lnTo>
                <a:lnTo>
                  <a:pt x="8738443" y="6261389"/>
                </a:lnTo>
                <a:lnTo>
                  <a:pt x="8725967" y="6306831"/>
                </a:lnTo>
                <a:lnTo>
                  <a:pt x="8706099" y="6348676"/>
                </a:lnTo>
                <a:lnTo>
                  <a:pt x="8679599" y="6386164"/>
                </a:lnTo>
                <a:lnTo>
                  <a:pt x="8647226" y="6418538"/>
                </a:lnTo>
                <a:lnTo>
                  <a:pt x="8609737" y="6445038"/>
                </a:lnTo>
                <a:lnTo>
                  <a:pt x="8567893" y="6464905"/>
                </a:lnTo>
                <a:lnTo>
                  <a:pt x="8522450" y="6477382"/>
                </a:lnTo>
                <a:lnTo>
                  <a:pt x="8474169" y="6481710"/>
                </a:lnTo>
                <a:lnTo>
                  <a:pt x="268602" y="6481710"/>
                </a:lnTo>
                <a:lnTo>
                  <a:pt x="220320" y="6477382"/>
                </a:lnTo>
                <a:lnTo>
                  <a:pt x="174878" y="6464905"/>
                </a:lnTo>
                <a:lnTo>
                  <a:pt x="133033" y="6445038"/>
                </a:lnTo>
                <a:lnTo>
                  <a:pt x="95545" y="6418538"/>
                </a:lnTo>
                <a:lnTo>
                  <a:pt x="63171" y="6386164"/>
                </a:lnTo>
                <a:lnTo>
                  <a:pt x="36672" y="6348676"/>
                </a:lnTo>
                <a:lnTo>
                  <a:pt x="16804" y="6306831"/>
                </a:lnTo>
                <a:lnTo>
                  <a:pt x="4327" y="6261389"/>
                </a:lnTo>
                <a:lnTo>
                  <a:pt x="0" y="6213107"/>
                </a:lnTo>
                <a:lnTo>
                  <a:pt x="0" y="268602"/>
                </a:lnTo>
                <a:close/>
              </a:path>
            </a:pathLst>
          </a:custGeom>
          <a:ln w="28263">
            <a:solidFill>
              <a:srgbClr val="F88E00"/>
            </a:solidFill>
          </a:ln>
        </p:spPr>
        <p:txBody>
          <a:bodyPr wrap="square" lIns="0" tIns="0" rIns="0" bIns="0" rtlCol="0"/>
          <a:lstStyle/>
          <a:p>
            <a:endParaRPr sz="1398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948074" y="2236742"/>
            <a:ext cx="5152600" cy="54630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550" b="1" i="0">
                <a:solidFill>
                  <a:schemeClr val="hlink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866385" y="3323623"/>
            <a:ext cx="5753734" cy="3616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350" b="1" i="0">
                <a:solidFill>
                  <a:srgbClr val="FF0000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076575" y="6312979"/>
            <a:ext cx="28956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2437" y="6312979"/>
            <a:ext cx="2081212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518763" y="6307274"/>
            <a:ext cx="252095" cy="2051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349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065">
              <a:lnSpc>
                <a:spcPts val="1604"/>
              </a:lnSpc>
            </a:pPr>
            <a:fld id="{81D60167-4931-47E6-BA6A-407CBD079E47}" type="slidenum">
              <a:rPr lang="en-US" spc="15" smtClean="0"/>
              <a:pPr marL="38065">
                <a:lnSpc>
                  <a:spcPts val="1604"/>
                </a:lnSpc>
              </a:pPr>
              <a:t>‹#›</a:t>
            </a:fld>
            <a:endParaRPr lang="en-US" spc="15" dirty="0"/>
          </a:p>
        </p:txBody>
      </p:sp>
    </p:spTree>
    <p:extLst>
      <p:ext uri="{BB962C8B-B14F-4D97-AF65-F5344CB8AC3E}">
        <p14:creationId xmlns:p14="http://schemas.microsoft.com/office/powerpoint/2010/main" val="2409655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6782">
        <a:defRPr>
          <a:latin typeface="+mn-lt"/>
          <a:ea typeface="+mn-ea"/>
          <a:cs typeface="+mn-cs"/>
        </a:defRPr>
      </a:lvl2pPr>
      <a:lvl3pPr marL="913564">
        <a:defRPr>
          <a:latin typeface="+mn-lt"/>
          <a:ea typeface="+mn-ea"/>
          <a:cs typeface="+mn-cs"/>
        </a:defRPr>
      </a:lvl3pPr>
      <a:lvl4pPr marL="1370345">
        <a:defRPr>
          <a:latin typeface="+mn-lt"/>
          <a:ea typeface="+mn-ea"/>
          <a:cs typeface="+mn-cs"/>
        </a:defRPr>
      </a:lvl4pPr>
      <a:lvl5pPr marL="1827128">
        <a:defRPr>
          <a:latin typeface="+mn-lt"/>
          <a:ea typeface="+mn-ea"/>
          <a:cs typeface="+mn-cs"/>
        </a:defRPr>
      </a:lvl5pPr>
      <a:lvl6pPr marL="2283910">
        <a:defRPr>
          <a:latin typeface="+mn-lt"/>
          <a:ea typeface="+mn-ea"/>
          <a:cs typeface="+mn-cs"/>
        </a:defRPr>
      </a:lvl6pPr>
      <a:lvl7pPr marL="2740692">
        <a:defRPr>
          <a:latin typeface="+mn-lt"/>
          <a:ea typeface="+mn-ea"/>
          <a:cs typeface="+mn-cs"/>
        </a:defRPr>
      </a:lvl7pPr>
      <a:lvl8pPr marL="3197474">
        <a:defRPr>
          <a:latin typeface="+mn-lt"/>
          <a:ea typeface="+mn-ea"/>
          <a:cs typeface="+mn-cs"/>
        </a:defRPr>
      </a:lvl8pPr>
      <a:lvl9pPr marL="3654255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6782">
        <a:defRPr>
          <a:latin typeface="+mn-lt"/>
          <a:ea typeface="+mn-ea"/>
          <a:cs typeface="+mn-cs"/>
        </a:defRPr>
      </a:lvl2pPr>
      <a:lvl3pPr marL="913564">
        <a:defRPr>
          <a:latin typeface="+mn-lt"/>
          <a:ea typeface="+mn-ea"/>
          <a:cs typeface="+mn-cs"/>
        </a:defRPr>
      </a:lvl3pPr>
      <a:lvl4pPr marL="1370345">
        <a:defRPr>
          <a:latin typeface="+mn-lt"/>
          <a:ea typeface="+mn-ea"/>
          <a:cs typeface="+mn-cs"/>
        </a:defRPr>
      </a:lvl4pPr>
      <a:lvl5pPr marL="1827128">
        <a:defRPr>
          <a:latin typeface="+mn-lt"/>
          <a:ea typeface="+mn-ea"/>
          <a:cs typeface="+mn-cs"/>
        </a:defRPr>
      </a:lvl5pPr>
      <a:lvl6pPr marL="2283910">
        <a:defRPr>
          <a:latin typeface="+mn-lt"/>
          <a:ea typeface="+mn-ea"/>
          <a:cs typeface="+mn-cs"/>
        </a:defRPr>
      </a:lvl6pPr>
      <a:lvl7pPr marL="2740692">
        <a:defRPr>
          <a:latin typeface="+mn-lt"/>
          <a:ea typeface="+mn-ea"/>
          <a:cs typeface="+mn-cs"/>
        </a:defRPr>
      </a:lvl7pPr>
      <a:lvl8pPr marL="3197474">
        <a:defRPr>
          <a:latin typeface="+mn-lt"/>
          <a:ea typeface="+mn-ea"/>
          <a:cs typeface="+mn-cs"/>
        </a:defRPr>
      </a:lvl8pPr>
      <a:lvl9pPr marL="3654255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5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2.bin"/><Relationship Id="rId4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6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3.bin"/><Relationship Id="rId4" Type="http://schemas.openxmlformats.org/officeDocument/2006/relationships/notesSlide" Target="../notesSlides/notesSlide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4.bin"/><Relationship Id="rId4" Type="http://schemas.openxmlformats.org/officeDocument/2006/relationships/notesSlide" Target="../notesSlides/notesSlide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5.bin"/><Relationship Id="rId4" Type="http://schemas.openxmlformats.org/officeDocument/2006/relationships/notesSlide" Target="../notesSlides/notesSlide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tags" Target="../tags/tag9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6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0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7.bin"/><Relationship Id="rId4" Type="http://schemas.openxmlformats.org/officeDocument/2006/relationships/notesSlide" Target="../notesSlides/notesSlide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kyledewey.github.io/comp122-fall17/lecture/week_2/floating_point_interconversions.html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1.bin"/><Relationship Id="rId4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4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44900" y="1565275"/>
            <a:ext cx="5152600" cy="2183931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728980" marR="720090" algn="ctr">
              <a:lnSpc>
                <a:spcPct val="100000"/>
              </a:lnSpc>
              <a:spcBef>
                <a:spcPts val="110"/>
              </a:spcBef>
            </a:pPr>
            <a:r>
              <a:rPr spc="5" dirty="0"/>
              <a:t>Number</a:t>
            </a:r>
            <a:r>
              <a:rPr spc="-90" dirty="0"/>
              <a:t> </a:t>
            </a:r>
            <a:r>
              <a:rPr spc="5" dirty="0"/>
              <a:t>Systems  and</a:t>
            </a:r>
          </a:p>
          <a:p>
            <a:pPr marL="635" algn="ctr">
              <a:lnSpc>
                <a:spcPts val="4245"/>
              </a:lnSpc>
            </a:pPr>
            <a:r>
              <a:rPr spc="5" dirty="0"/>
              <a:t>Number</a:t>
            </a:r>
            <a:r>
              <a:rPr spc="-40" dirty="0"/>
              <a:t> </a:t>
            </a:r>
            <a:r>
              <a:rPr dirty="0"/>
              <a:t>Representation</a:t>
            </a:r>
            <a:br>
              <a:rPr lang="en-US" dirty="0"/>
            </a:br>
            <a:r>
              <a:rPr lang="en-US" dirty="0"/>
              <a:t>(Rational Numbers)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405986" y="6209616"/>
            <a:ext cx="113664" cy="23685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50" spc="15" dirty="0">
                <a:latin typeface="Times New Roman"/>
                <a:cs typeface="Times New Roman"/>
              </a:rPr>
              <a:t>1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878760" y="4522123"/>
            <a:ext cx="2122885" cy="15905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Floating-Point Numbers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668" y="1208828"/>
            <a:ext cx="8138160" cy="4219787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10000"/>
              </a:lnSpc>
              <a:defRPr/>
            </a:pPr>
            <a:r>
              <a:rPr lang="en-US" dirty="0"/>
              <a:t>Floating-point number representation using 32 bits</a:t>
            </a:r>
          </a:p>
          <a:p>
            <a:pPr lvl="1">
              <a:lnSpc>
                <a:spcPct val="110000"/>
              </a:lnSpc>
              <a:defRPr/>
            </a:pPr>
            <a:r>
              <a:rPr lang="en-US" dirty="0"/>
              <a:t>1 sign bit</a:t>
            </a:r>
          </a:p>
          <a:p>
            <a:pPr lvl="1">
              <a:lnSpc>
                <a:spcPct val="110000"/>
              </a:lnSpc>
              <a:defRPr/>
            </a:pPr>
            <a:r>
              <a:rPr lang="en-US" dirty="0"/>
              <a:t>8 exponent bits</a:t>
            </a:r>
          </a:p>
          <a:p>
            <a:pPr lvl="1">
              <a:lnSpc>
                <a:spcPct val="110000"/>
              </a:lnSpc>
              <a:defRPr/>
            </a:pPr>
            <a:r>
              <a:rPr lang="en-US" dirty="0"/>
              <a:t>23 bits for the mantissa.</a:t>
            </a:r>
          </a:p>
          <a:p>
            <a:pPr>
              <a:lnSpc>
                <a:spcPct val="110000"/>
              </a:lnSpc>
              <a:defRPr/>
            </a:pPr>
            <a:endParaRPr lang="en-US" dirty="0"/>
          </a:p>
          <a:p>
            <a:pPr>
              <a:lnSpc>
                <a:spcPct val="110000"/>
              </a:lnSpc>
              <a:defRPr/>
            </a:pPr>
            <a:endParaRPr lang="en-US" dirty="0"/>
          </a:p>
          <a:p>
            <a:pPr>
              <a:lnSpc>
                <a:spcPct val="110000"/>
              </a:lnSpc>
              <a:defRPr/>
            </a:pPr>
            <a:endParaRPr lang="en-US" dirty="0"/>
          </a:p>
          <a:p>
            <a:pPr>
              <a:lnSpc>
                <a:spcPct val="110000"/>
              </a:lnSpc>
              <a:defRPr/>
            </a:pPr>
            <a:endParaRPr lang="en-US" dirty="0"/>
          </a:p>
          <a:p>
            <a:pPr>
              <a:lnSpc>
                <a:spcPct val="110000"/>
              </a:lnSpc>
              <a:defRPr/>
            </a:pPr>
            <a:r>
              <a:rPr lang="en-US" dirty="0"/>
              <a:t>The following slides show </a:t>
            </a:r>
            <a:r>
              <a:rPr lang="en-US" dirty="0">
                <a:solidFill>
                  <a:srgbClr val="FF0000"/>
                </a:solidFill>
              </a:rPr>
              <a:t>three</a:t>
            </a:r>
            <a:r>
              <a:rPr lang="en-US" dirty="0"/>
              <a:t> versions of floating-point representation with 228</a:t>
            </a:r>
            <a:r>
              <a:rPr lang="en-US" baseline="-25000" dirty="0"/>
              <a:t>10</a:t>
            </a:r>
            <a:r>
              <a:rPr lang="en-US" dirty="0"/>
              <a:t> using a 32-bit</a:t>
            </a:r>
          </a:p>
          <a:p>
            <a:pPr lvl="1">
              <a:lnSpc>
                <a:spcPct val="110000"/>
              </a:lnSpc>
              <a:defRPr/>
            </a:pPr>
            <a:r>
              <a:rPr lang="en-US" dirty="0"/>
              <a:t>The final version is called the </a:t>
            </a:r>
            <a:r>
              <a:rPr lang="en-US" dirty="0">
                <a:solidFill>
                  <a:srgbClr val="C00000"/>
                </a:solidFill>
              </a:rPr>
              <a:t>IEEE 754 floating-point standard</a:t>
            </a:r>
          </a:p>
        </p:txBody>
      </p:sp>
      <p:sp>
        <p:nvSpPr>
          <p:cNvPr id="2053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904250" fontAlgn="base">
              <a:spcAft>
                <a:spcPct val="0"/>
              </a:spcAft>
              <a:defRPr/>
            </a:pPr>
            <a:fld id="{1ACD8C63-BEC6-4E76-884B-0771C4D07905}" type="slidenum">
              <a:rPr lang="en-US" sz="1384">
                <a:ea typeface="新細明體" pitchFamily="18" charset="-120"/>
              </a:rPr>
              <a:pPr defTabSz="904250" fontAlgn="base">
                <a:spcAft>
                  <a:spcPct val="0"/>
                </a:spcAft>
                <a:defRPr/>
              </a:pPr>
              <a:t>10</a:t>
            </a:fld>
            <a:endParaRPr lang="en-US" sz="1384">
              <a:ea typeface="新細明體" pitchFamily="18" charset="-120"/>
            </a:endParaRPr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2185247" y="2866602"/>
          <a:ext cx="4897967" cy="8163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" name="VISIO" r:id="rId5" imgW="2761560" imgH="460440" progId="">
                  <p:embed/>
                </p:oleObj>
              </mc:Choice>
              <mc:Fallback>
                <p:oleObj name="VISIO" r:id="rId5" imgW="2761560" imgH="460440" progId="">
                  <p:embed/>
                  <p:pic>
                    <p:nvPicPr>
                      <p:cNvPr id="205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5247" y="2866602"/>
                        <a:ext cx="4897967" cy="81632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Floating-Point Representation #1</a:t>
            </a:r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>
          <a:xfrm>
            <a:off x="475668" y="1208828"/>
            <a:ext cx="8138160" cy="3089487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110000"/>
              </a:lnSpc>
              <a:spcBef>
                <a:spcPts val="593"/>
              </a:spcBef>
              <a:spcAft>
                <a:spcPts val="593"/>
              </a:spcAft>
              <a:defRPr/>
            </a:pPr>
            <a:r>
              <a:rPr lang="en-US" sz="2373" dirty="0"/>
              <a:t>First, convert the decimal number to binary </a:t>
            </a:r>
          </a:p>
          <a:p>
            <a:pPr lvl="1" algn="just">
              <a:lnSpc>
                <a:spcPct val="110000"/>
              </a:lnSpc>
              <a:spcBef>
                <a:spcPts val="593"/>
              </a:spcBef>
              <a:spcAft>
                <a:spcPts val="593"/>
              </a:spcAft>
              <a:defRPr/>
            </a:pPr>
            <a:r>
              <a:rPr lang="en-US" sz="1978" dirty="0"/>
              <a:t>228</a:t>
            </a:r>
            <a:r>
              <a:rPr lang="en-US" sz="1978" baseline="-25000" dirty="0"/>
              <a:t>10</a:t>
            </a:r>
            <a:r>
              <a:rPr lang="en-US" sz="1978" dirty="0"/>
              <a:t> = 11100100</a:t>
            </a:r>
            <a:r>
              <a:rPr lang="en-US" sz="1978" baseline="-25000" dirty="0"/>
              <a:t>2</a:t>
            </a:r>
            <a:r>
              <a:rPr lang="en-US" sz="1978" dirty="0"/>
              <a:t> = 1.11001 </a:t>
            </a:r>
            <a:r>
              <a:rPr lang="en-US" sz="1978" dirty="0">
                <a:cs typeface="Times New Roman" pitchFamily="18" charset="0"/>
              </a:rPr>
              <a:t>×</a:t>
            </a:r>
            <a:r>
              <a:rPr lang="en-US" sz="1978" dirty="0"/>
              <a:t> 2</a:t>
            </a:r>
            <a:r>
              <a:rPr lang="en-US" sz="1978" baseline="30000" dirty="0"/>
              <a:t>7</a:t>
            </a:r>
            <a:r>
              <a:rPr lang="en-US" sz="1978" dirty="0"/>
              <a:t> </a:t>
            </a:r>
          </a:p>
          <a:p>
            <a:pPr lvl="1" algn="just">
              <a:lnSpc>
                <a:spcPct val="110000"/>
              </a:lnSpc>
              <a:spcBef>
                <a:spcPts val="593"/>
              </a:spcBef>
              <a:spcAft>
                <a:spcPts val="593"/>
              </a:spcAft>
              <a:defRPr/>
            </a:pPr>
            <a:endParaRPr lang="en-US" sz="1978" dirty="0"/>
          </a:p>
          <a:p>
            <a:pPr algn="just">
              <a:lnSpc>
                <a:spcPct val="110000"/>
              </a:lnSpc>
              <a:spcBef>
                <a:spcPts val="593"/>
              </a:spcBef>
              <a:spcAft>
                <a:spcPts val="593"/>
              </a:spcAft>
              <a:defRPr/>
            </a:pPr>
            <a:r>
              <a:rPr lang="en-US" sz="2373" dirty="0"/>
              <a:t>Next, fill in each field in the 32-bit:</a:t>
            </a:r>
          </a:p>
          <a:p>
            <a:pPr lvl="1" algn="just">
              <a:lnSpc>
                <a:spcPct val="110000"/>
              </a:lnSpc>
              <a:spcBef>
                <a:spcPts val="593"/>
              </a:spcBef>
              <a:spcAft>
                <a:spcPts val="593"/>
              </a:spcAft>
              <a:defRPr/>
            </a:pPr>
            <a:r>
              <a:rPr lang="en-US" sz="1978" dirty="0"/>
              <a:t>The sign bit (1 bit) is positive, so 0</a:t>
            </a:r>
          </a:p>
          <a:p>
            <a:pPr lvl="1" algn="just">
              <a:lnSpc>
                <a:spcPct val="110000"/>
              </a:lnSpc>
              <a:spcBef>
                <a:spcPts val="593"/>
              </a:spcBef>
              <a:spcAft>
                <a:spcPts val="593"/>
              </a:spcAft>
              <a:defRPr/>
            </a:pPr>
            <a:r>
              <a:rPr lang="en-US" sz="1978" dirty="0"/>
              <a:t>The exponent (8 bits) is 7 (111)</a:t>
            </a:r>
          </a:p>
          <a:p>
            <a:pPr lvl="1" algn="just">
              <a:lnSpc>
                <a:spcPct val="110000"/>
              </a:lnSpc>
              <a:spcBef>
                <a:spcPts val="593"/>
              </a:spcBef>
              <a:spcAft>
                <a:spcPts val="593"/>
              </a:spcAft>
              <a:defRPr/>
            </a:pPr>
            <a:r>
              <a:rPr lang="en-US" sz="1978" dirty="0"/>
              <a:t>The mantissa (23 bits) is 1.11001</a:t>
            </a:r>
            <a:endParaRPr lang="en-US" dirty="0"/>
          </a:p>
        </p:txBody>
      </p:sp>
      <p:sp>
        <p:nvSpPr>
          <p:cNvPr id="3077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904250" fontAlgn="base">
              <a:spcAft>
                <a:spcPct val="0"/>
              </a:spcAft>
              <a:defRPr/>
            </a:pPr>
            <a:fld id="{104FD621-25BC-4BA5-A021-06BA4089B251}" type="slidenum">
              <a:rPr lang="en-US" sz="1384">
                <a:ea typeface="新細明體" pitchFamily="18" charset="-120"/>
              </a:rPr>
              <a:pPr defTabSz="904250" fontAlgn="base">
                <a:spcAft>
                  <a:spcPct val="0"/>
                </a:spcAft>
                <a:defRPr/>
              </a:pPr>
              <a:t>11</a:t>
            </a:fld>
            <a:endParaRPr lang="en-US" sz="1384">
              <a:ea typeface="新細明體" pitchFamily="18" charset="-120"/>
            </a:endParaRPr>
          </a:p>
        </p:txBody>
      </p:sp>
      <p:graphicFrame>
        <p:nvGraphicFramePr>
          <p:cNvPr id="3074" name="Object 2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808480" y="4737876"/>
          <a:ext cx="5500793" cy="9167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VISIO" r:id="rId5" imgW="2761560" imgH="460440" progId="">
                  <p:embed/>
                </p:oleObj>
              </mc:Choice>
              <mc:Fallback>
                <p:oleObj name="VISIO" r:id="rId5" imgW="2761560" imgH="460440" progId="">
                  <p:embed/>
                  <p:pic>
                    <p:nvPicPr>
                      <p:cNvPr id="307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8480" y="4737876"/>
                        <a:ext cx="5500793" cy="91679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71D1D48F-8633-4325-B43D-A26F14900D0F}"/>
              </a:ext>
            </a:extLst>
          </p:cNvPr>
          <p:cNvSpPr txBox="1"/>
          <p:nvPr/>
        </p:nvSpPr>
        <p:spPr>
          <a:xfrm>
            <a:off x="5970140" y="5285689"/>
            <a:ext cx="1218060" cy="368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564"/>
            <a:r>
              <a:rPr lang="en-US" sz="1799" b="1" dirty="0">
                <a:solidFill>
                  <a:prstClr val="black"/>
                </a:solidFill>
                <a:latin typeface="Calibri"/>
                <a:ea typeface="新細明體" pitchFamily="18" charset="-120"/>
              </a:rPr>
              <a:t>/ Fraction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0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0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0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Floating-Point Representation #2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668" y="1208828"/>
            <a:ext cx="8138160" cy="3541607"/>
          </a:xfrm>
        </p:spPr>
        <p:txBody>
          <a:bodyPr>
            <a:normAutofit fontScale="77500" lnSpcReduction="20000"/>
          </a:bodyPr>
          <a:lstStyle/>
          <a:p>
            <a:pPr algn="just">
              <a:lnSpc>
                <a:spcPct val="120000"/>
              </a:lnSpc>
              <a:spcBef>
                <a:spcPts val="593"/>
              </a:spcBef>
              <a:spcAft>
                <a:spcPts val="593"/>
              </a:spcAft>
              <a:defRPr/>
            </a:pPr>
            <a:r>
              <a:rPr lang="en-US" sz="2373" dirty="0"/>
              <a:t>You may have noticed that the first bit of the mantissa is always 1, since the binary point floats to the right of the most significant 1</a:t>
            </a:r>
          </a:p>
          <a:p>
            <a:pPr lvl="1" algn="just">
              <a:lnSpc>
                <a:spcPct val="120000"/>
              </a:lnSpc>
              <a:spcBef>
                <a:spcPts val="593"/>
              </a:spcBef>
              <a:spcAft>
                <a:spcPts val="593"/>
              </a:spcAft>
              <a:defRPr/>
            </a:pPr>
            <a:r>
              <a:rPr lang="en-US" sz="1978" dirty="0"/>
              <a:t>Example: 228</a:t>
            </a:r>
            <a:r>
              <a:rPr lang="en-US" sz="1978" baseline="-25000" dirty="0"/>
              <a:t>10</a:t>
            </a:r>
            <a:r>
              <a:rPr lang="en-US" sz="1978" dirty="0"/>
              <a:t> = 11100100</a:t>
            </a:r>
            <a:r>
              <a:rPr lang="en-US" sz="1978" baseline="-25000" dirty="0"/>
              <a:t>2</a:t>
            </a:r>
            <a:r>
              <a:rPr lang="en-US" sz="1978" dirty="0"/>
              <a:t> = </a:t>
            </a:r>
            <a:r>
              <a:rPr lang="en-US" sz="1978" b="1" dirty="0">
                <a:solidFill>
                  <a:srgbClr val="FF0000"/>
                </a:solidFill>
              </a:rPr>
              <a:t>1</a:t>
            </a:r>
            <a:r>
              <a:rPr lang="en-US" sz="1978" dirty="0"/>
              <a:t>.11001 </a:t>
            </a:r>
            <a:r>
              <a:rPr lang="en-US" sz="1978" dirty="0">
                <a:cs typeface="Times New Roman" pitchFamily="18" charset="0"/>
              </a:rPr>
              <a:t>×</a:t>
            </a:r>
            <a:r>
              <a:rPr lang="en-US" sz="1978" dirty="0"/>
              <a:t> 2</a:t>
            </a:r>
            <a:r>
              <a:rPr lang="en-US" sz="1978" baseline="30000" dirty="0"/>
              <a:t>7</a:t>
            </a:r>
            <a:r>
              <a:rPr lang="en-US" sz="1978" dirty="0"/>
              <a:t> </a:t>
            </a:r>
          </a:p>
          <a:p>
            <a:pPr lvl="1" algn="just">
              <a:lnSpc>
                <a:spcPct val="120000"/>
              </a:lnSpc>
              <a:spcBef>
                <a:spcPts val="593"/>
              </a:spcBef>
              <a:spcAft>
                <a:spcPts val="593"/>
              </a:spcAft>
              <a:defRPr/>
            </a:pPr>
            <a:endParaRPr lang="en-US" sz="1978" dirty="0"/>
          </a:p>
          <a:p>
            <a:pPr algn="just">
              <a:lnSpc>
                <a:spcPct val="120000"/>
              </a:lnSpc>
              <a:spcBef>
                <a:spcPts val="593"/>
              </a:spcBef>
              <a:spcAft>
                <a:spcPts val="593"/>
              </a:spcAft>
              <a:defRPr/>
            </a:pPr>
            <a:r>
              <a:rPr lang="en-US" sz="2373" dirty="0"/>
              <a:t>Thus, storing the most significant 1 (also called the implicit leading 1) is redundant information</a:t>
            </a:r>
          </a:p>
          <a:p>
            <a:pPr algn="just">
              <a:lnSpc>
                <a:spcPct val="120000"/>
              </a:lnSpc>
              <a:spcBef>
                <a:spcPts val="593"/>
              </a:spcBef>
              <a:spcAft>
                <a:spcPts val="593"/>
              </a:spcAft>
              <a:defRPr/>
            </a:pPr>
            <a:endParaRPr lang="en-US" sz="2373" dirty="0"/>
          </a:p>
          <a:p>
            <a:pPr algn="just">
              <a:lnSpc>
                <a:spcPct val="120000"/>
              </a:lnSpc>
              <a:spcBef>
                <a:spcPts val="593"/>
              </a:spcBef>
              <a:spcAft>
                <a:spcPts val="593"/>
              </a:spcAft>
              <a:defRPr/>
            </a:pPr>
            <a:r>
              <a:rPr lang="en-US" sz="2373" dirty="0"/>
              <a:t>We can store just the </a:t>
            </a:r>
            <a:r>
              <a:rPr lang="en-US" sz="2373" dirty="0">
                <a:solidFill>
                  <a:srgbClr val="C00000"/>
                </a:solidFill>
              </a:rPr>
              <a:t>fraction parts </a:t>
            </a:r>
            <a:r>
              <a:rPr lang="en-US" sz="2373" dirty="0"/>
              <a:t>in the 23-bit field </a:t>
            </a:r>
          </a:p>
          <a:p>
            <a:pPr lvl="1" algn="just">
              <a:lnSpc>
                <a:spcPct val="120000"/>
              </a:lnSpc>
              <a:spcBef>
                <a:spcPts val="593"/>
              </a:spcBef>
              <a:spcAft>
                <a:spcPts val="593"/>
              </a:spcAft>
              <a:defRPr/>
            </a:pPr>
            <a:r>
              <a:rPr lang="en-US" sz="1978" dirty="0"/>
              <a:t>Now, the leading 1 is implied</a:t>
            </a:r>
          </a:p>
        </p:txBody>
      </p:sp>
      <p:sp>
        <p:nvSpPr>
          <p:cNvPr id="4101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904250" fontAlgn="base">
              <a:spcAft>
                <a:spcPct val="0"/>
              </a:spcAft>
              <a:defRPr/>
            </a:pPr>
            <a:fld id="{042146BD-6F3B-4EA9-BCE0-196CB55D66D2}" type="slidenum">
              <a:rPr lang="en-US" sz="1384">
                <a:ea typeface="新細明體" pitchFamily="18" charset="-120"/>
              </a:rPr>
              <a:pPr defTabSz="904250" fontAlgn="base">
                <a:spcAft>
                  <a:spcPct val="0"/>
                </a:spcAft>
                <a:defRPr/>
              </a:pPr>
              <a:t>12</a:t>
            </a:fld>
            <a:endParaRPr lang="en-US" sz="1384">
              <a:ea typeface="新細明體" pitchFamily="18" charset="-120"/>
            </a:endParaRP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1808480" y="5051849"/>
            <a:ext cx="5802207" cy="967034"/>
            <a:chOff x="1905000" y="4889500"/>
            <a:chExt cx="5867400" cy="977900"/>
          </a:xfrm>
        </p:grpSpPr>
        <p:graphicFrame>
          <p:nvGraphicFramePr>
            <p:cNvPr id="4098" name="Object 2"/>
            <p:cNvGraphicFramePr>
              <a:graphicFrameLocks noChangeAspect="1"/>
            </p:cNvGraphicFramePr>
            <p:nvPr>
              <p:custDataLst>
                <p:tags r:id="rId2"/>
              </p:custDataLst>
            </p:nvPr>
          </p:nvGraphicFramePr>
          <p:xfrm>
            <a:off x="1905000" y="4889500"/>
            <a:ext cx="5867400" cy="977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10" name="VISIO" r:id="rId5" imgW="2761560" imgH="460440" progId="">
                    <p:embed/>
                  </p:oleObj>
                </mc:Choice>
                <mc:Fallback>
                  <p:oleObj name="VISIO" r:id="rId5" imgW="2761560" imgH="460440" progId="">
                    <p:embed/>
                    <p:pic>
                      <p:nvPicPr>
                        <p:cNvPr id="4098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05000" y="4889500"/>
                          <a:ext cx="5867400" cy="9779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03" name="TextBox 7"/>
            <p:cNvSpPr txBox="1">
              <a:spLocks noChangeArrowheads="1"/>
            </p:cNvSpPr>
            <p:nvPr/>
          </p:nvSpPr>
          <p:spPr bwMode="auto">
            <a:xfrm>
              <a:off x="2451279" y="5207358"/>
              <a:ext cx="1371600" cy="30777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904250" fontAlgn="base">
                <a:spcBef>
                  <a:spcPct val="20000"/>
                </a:spcBef>
                <a:spcAft>
                  <a:spcPct val="0"/>
                </a:spcAft>
                <a:buSzPct val="100000"/>
              </a:pPr>
              <a:r>
                <a:rPr lang="en-US" sz="1384">
                  <a:solidFill>
                    <a:srgbClr val="000000"/>
                  </a:solidFill>
                  <a:latin typeface="Tahoma" pitchFamily="34" charset="0"/>
                  <a:ea typeface="新細明體" pitchFamily="18" charset="-120"/>
                </a:rPr>
                <a:t>0 0 0 0 0 1 1 1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3B96E9F8-25ED-4221-880A-D16BF25CD5EC}"/>
              </a:ext>
            </a:extLst>
          </p:cNvPr>
          <p:cNvSpPr txBox="1"/>
          <p:nvPr/>
        </p:nvSpPr>
        <p:spPr>
          <a:xfrm>
            <a:off x="4217540" y="5635895"/>
            <a:ext cx="1218060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564"/>
            <a:r>
              <a:rPr lang="en-US" sz="1799" b="1" dirty="0">
                <a:solidFill>
                  <a:srgbClr val="0070C0"/>
                </a:solidFill>
                <a:latin typeface="Calibri"/>
                <a:ea typeface="新細明體" pitchFamily="18" charset="-120"/>
              </a:rPr>
              <a:t>Mantissa /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Floating-Point Representation #3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669" y="1208828"/>
            <a:ext cx="8265318" cy="2637367"/>
          </a:xfrm>
        </p:spPr>
        <p:txBody>
          <a:bodyPr>
            <a:normAutofit fontScale="85000" lnSpcReduction="10000"/>
          </a:bodyPr>
          <a:lstStyle/>
          <a:p>
            <a:pPr marL="339094" lvl="1" indent="-339094" algn="just">
              <a:lnSpc>
                <a:spcPct val="110000"/>
              </a:lnSpc>
              <a:spcBef>
                <a:spcPts val="593"/>
              </a:spcBef>
              <a:spcAft>
                <a:spcPts val="593"/>
              </a:spcAft>
              <a:buFontTx/>
              <a:buChar char="•"/>
              <a:defRPr/>
            </a:pPr>
            <a:r>
              <a:rPr lang="en-US" dirty="0"/>
              <a:t>The exponent needs to represent both positive and negative</a:t>
            </a:r>
          </a:p>
          <a:p>
            <a:pPr algn="just">
              <a:lnSpc>
                <a:spcPct val="110000"/>
              </a:lnSpc>
              <a:spcBef>
                <a:spcPts val="593"/>
              </a:spcBef>
              <a:spcAft>
                <a:spcPts val="593"/>
              </a:spcAft>
              <a:defRPr/>
            </a:pPr>
            <a:r>
              <a:rPr lang="en-US" sz="2373" dirty="0"/>
              <a:t>The final change is to use a </a:t>
            </a:r>
            <a:r>
              <a:rPr lang="en-US" sz="2373" dirty="0">
                <a:solidFill>
                  <a:srgbClr val="C00000"/>
                </a:solidFill>
              </a:rPr>
              <a:t>biased exponent</a:t>
            </a:r>
          </a:p>
          <a:p>
            <a:pPr lvl="1" algn="just">
              <a:lnSpc>
                <a:spcPct val="110000"/>
              </a:lnSpc>
              <a:spcBef>
                <a:spcPts val="593"/>
              </a:spcBef>
              <a:spcAft>
                <a:spcPts val="593"/>
              </a:spcAft>
              <a:defRPr/>
            </a:pPr>
            <a:r>
              <a:rPr lang="en-US" sz="2077" dirty="0">
                <a:solidFill>
                  <a:srgbClr val="C00000"/>
                </a:solidFill>
              </a:rPr>
              <a:t>The IEEE 754 standard uses a bias of 127</a:t>
            </a:r>
          </a:p>
          <a:p>
            <a:pPr lvl="1" algn="just">
              <a:lnSpc>
                <a:spcPct val="110000"/>
              </a:lnSpc>
              <a:spcBef>
                <a:spcPts val="593"/>
              </a:spcBef>
              <a:spcAft>
                <a:spcPts val="593"/>
              </a:spcAft>
              <a:defRPr/>
            </a:pPr>
            <a:r>
              <a:rPr lang="en-US" sz="2077" dirty="0"/>
              <a:t>Biased exponent = bias + exponent</a:t>
            </a:r>
          </a:p>
          <a:p>
            <a:pPr lvl="2" algn="just">
              <a:lnSpc>
                <a:spcPct val="110000"/>
              </a:lnSpc>
              <a:spcBef>
                <a:spcPts val="593"/>
              </a:spcBef>
              <a:spcAft>
                <a:spcPts val="593"/>
              </a:spcAft>
              <a:defRPr/>
            </a:pPr>
            <a:r>
              <a:rPr lang="en-US" sz="1879" dirty="0"/>
              <a:t>For example, an exponent of 7 is stored as 127 + 7 = 134 = 10000110</a:t>
            </a:r>
            <a:r>
              <a:rPr lang="en-US" sz="1879" baseline="-25000" dirty="0"/>
              <a:t>2</a:t>
            </a:r>
          </a:p>
          <a:p>
            <a:pPr algn="just">
              <a:lnSpc>
                <a:spcPct val="110000"/>
              </a:lnSpc>
              <a:spcBef>
                <a:spcPts val="593"/>
              </a:spcBef>
              <a:spcAft>
                <a:spcPts val="593"/>
              </a:spcAft>
              <a:defRPr/>
            </a:pPr>
            <a:r>
              <a:rPr lang="en-US" sz="2373" dirty="0"/>
              <a:t>Thus, 228</a:t>
            </a:r>
            <a:r>
              <a:rPr lang="en-US" sz="2373" baseline="-25000" dirty="0"/>
              <a:t>10</a:t>
            </a:r>
            <a:r>
              <a:rPr lang="en-US" sz="2373" dirty="0"/>
              <a:t> using the IEEE 754 32-bit floating-point standard is</a:t>
            </a:r>
          </a:p>
        </p:txBody>
      </p:sp>
      <p:sp>
        <p:nvSpPr>
          <p:cNvPr id="5125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904250" fontAlgn="base">
              <a:spcAft>
                <a:spcPct val="0"/>
              </a:spcAft>
              <a:defRPr/>
            </a:pPr>
            <a:fld id="{61FA0B04-D8A9-4E19-80AD-2412C970CA0D}" type="slidenum">
              <a:rPr lang="en-US" sz="1384">
                <a:ea typeface="新細明體" pitchFamily="18" charset="-120"/>
              </a:rPr>
              <a:pPr defTabSz="904250" fontAlgn="base">
                <a:spcAft>
                  <a:spcPct val="0"/>
                </a:spcAft>
                <a:defRPr/>
              </a:pPr>
              <a:t>13</a:t>
            </a:fld>
            <a:endParaRPr lang="en-US" sz="1384">
              <a:ea typeface="新細明體" pitchFamily="18" charset="-120"/>
            </a:endParaRPr>
          </a:p>
        </p:txBody>
      </p:sp>
      <p:graphicFrame>
        <p:nvGraphicFramePr>
          <p:cNvPr id="5122" name="Object 2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2421" y="4147608"/>
          <a:ext cx="5700166" cy="1218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4" name="VISIO" r:id="rId5" imgW="2761560" imgH="590400" progId="">
                  <p:embed/>
                </p:oleObj>
              </mc:Choice>
              <mc:Fallback>
                <p:oleObj name="VISIO" r:id="rId5" imgW="2761560" imgH="590400" progId="">
                  <p:embed/>
                  <p:pic>
                    <p:nvPicPr>
                      <p:cNvPr id="512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2421" y="4147608"/>
                        <a:ext cx="5700166" cy="12182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4A0686E-0679-4C64-B558-15F927A862B5}"/>
              </a:ext>
            </a:extLst>
          </p:cNvPr>
          <p:cNvSpPr txBox="1"/>
          <p:nvPr/>
        </p:nvSpPr>
        <p:spPr>
          <a:xfrm>
            <a:off x="475669" y="5579322"/>
            <a:ext cx="8189965" cy="6442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0425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SzPct val="100000"/>
              <a:defRPr/>
            </a:pPr>
            <a:r>
              <a:rPr lang="en-US" sz="1582" dirty="0">
                <a:solidFill>
                  <a:srgbClr val="000000"/>
                </a:solidFill>
                <a:latin typeface="Tahoma" pitchFamily="34" charset="0"/>
                <a:ea typeface="新細明體" pitchFamily="18" charset="-120"/>
              </a:rPr>
              <a:t>Most general purpose processors (including Intel and AMD processors) provide hardware support for double-precision floating-point numbers and operations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904825-D98C-4383-AB38-13B62F2558E9}"/>
              </a:ext>
            </a:extLst>
          </p:cNvPr>
          <p:cNvSpPr txBox="1"/>
          <p:nvPr/>
        </p:nvSpPr>
        <p:spPr>
          <a:xfrm>
            <a:off x="3911600" y="4743755"/>
            <a:ext cx="1218060" cy="3049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564"/>
            <a:r>
              <a:rPr lang="en-US" sz="1799" b="1" dirty="0">
                <a:solidFill>
                  <a:prstClr val="black"/>
                </a:solidFill>
                <a:latin typeface="Calibri"/>
                <a:ea typeface="新細明體" pitchFamily="18" charset="-120"/>
              </a:rPr>
              <a:t>Mantissa /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D481EBD-4048-4AEF-AC63-D981E9F88D20}"/>
              </a:ext>
            </a:extLst>
          </p:cNvPr>
          <p:cNvSpPr/>
          <p:nvPr/>
        </p:nvSpPr>
        <p:spPr>
          <a:xfrm>
            <a:off x="848747" y="3749440"/>
            <a:ext cx="38603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228</a:t>
            </a:r>
            <a:r>
              <a:rPr lang="en-US" baseline="-25000" dirty="0"/>
              <a:t>10</a:t>
            </a:r>
            <a:r>
              <a:rPr lang="en-US" dirty="0"/>
              <a:t> = 11100100</a:t>
            </a:r>
            <a:r>
              <a:rPr lang="en-US" baseline="-25000" dirty="0"/>
              <a:t>2</a:t>
            </a:r>
            <a:r>
              <a:rPr lang="en-US" dirty="0"/>
              <a:t> = </a:t>
            </a:r>
            <a:r>
              <a:rPr lang="en-US" b="1" dirty="0">
                <a:solidFill>
                  <a:srgbClr val="FF0000"/>
                </a:solidFill>
              </a:rPr>
              <a:t>1</a:t>
            </a:r>
            <a:r>
              <a:rPr lang="en-US" dirty="0"/>
              <a:t>.11001 </a:t>
            </a:r>
            <a:r>
              <a:rPr lang="en-US" dirty="0">
                <a:cs typeface="Times New Roman" pitchFamily="18" charset="0"/>
              </a:rPr>
              <a:t>×</a:t>
            </a:r>
            <a:r>
              <a:rPr lang="en-US" dirty="0"/>
              <a:t> 2</a:t>
            </a:r>
            <a:r>
              <a:rPr lang="en-US" baseline="30000" dirty="0"/>
              <a:t>7</a:t>
            </a:r>
            <a:r>
              <a:rPr lang="en-US" dirty="0"/>
              <a:t> 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092" y="434745"/>
            <a:ext cx="7605894" cy="559970"/>
          </a:xfrm>
          <a:prstGeom prst="rect">
            <a:avLst/>
          </a:prstGeom>
        </p:spPr>
        <p:txBody>
          <a:bodyPr vert="horz" wrap="square" lIns="0" tIns="13957" rIns="0" bIns="0" rtlCol="0">
            <a:spAutoFit/>
          </a:bodyPr>
          <a:lstStyle/>
          <a:p>
            <a:pPr marL="12689">
              <a:spcBef>
                <a:spcPts val="110"/>
              </a:spcBef>
            </a:pPr>
            <a:r>
              <a:rPr dirty="0">
                <a:solidFill>
                  <a:srgbClr val="000000"/>
                </a:solidFill>
              </a:rPr>
              <a:t>IEEE Floating Point</a:t>
            </a:r>
            <a:r>
              <a:rPr spc="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Representation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8610651" y="6369391"/>
            <a:ext cx="254689" cy="2049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065" defTabSz="913564">
              <a:lnSpc>
                <a:spcPts val="1604"/>
              </a:lnSpc>
            </a:pPr>
            <a:fld id="{81D60167-4931-47E6-BA6A-407CBD079E47}" type="slidenum">
              <a:rPr spc="15" dirty="0">
                <a:solidFill>
                  <a:prstClr val="black"/>
                </a:solidFill>
                <a:ea typeface="新細明體" pitchFamily="18" charset="-120"/>
              </a:rPr>
              <a:pPr marL="38065" defTabSz="913564">
                <a:lnSpc>
                  <a:spcPts val="1604"/>
                </a:lnSpc>
              </a:pPr>
              <a:t>14</a:t>
            </a:fld>
            <a:endParaRPr spc="15" dirty="0">
              <a:solidFill>
                <a:prstClr val="black"/>
              </a:solidFill>
              <a:ea typeface="新細明體" pitchFamily="18" charset="-12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3688" y="1201283"/>
            <a:ext cx="8044268" cy="4146028"/>
          </a:xfrm>
          <a:prstGeom prst="rect">
            <a:avLst/>
          </a:prstGeom>
        </p:spPr>
        <p:txBody>
          <a:bodyPr vert="horz" wrap="square" lIns="0" tIns="54559" rIns="0" bIns="0" rtlCol="0">
            <a:spAutoFit/>
          </a:bodyPr>
          <a:lstStyle/>
          <a:p>
            <a:pPr marL="12689" defTabSz="913564">
              <a:spcBef>
                <a:spcPts val="429"/>
              </a:spcBef>
            </a:pPr>
            <a:r>
              <a:rPr sz="2348" spc="15" dirty="0">
                <a:solidFill>
                  <a:srgbClr val="0000FF"/>
                </a:solidFill>
                <a:latin typeface="Arial"/>
                <a:ea typeface="新細明體" pitchFamily="18" charset="-120"/>
                <a:cs typeface="Arial"/>
              </a:rPr>
              <a:t>Common </a:t>
            </a:r>
            <a:r>
              <a:rPr sz="2348" spc="5" dirty="0">
                <a:solidFill>
                  <a:srgbClr val="0000FF"/>
                </a:solidFill>
                <a:latin typeface="Arial"/>
                <a:ea typeface="新細明體" pitchFamily="18" charset="-120"/>
                <a:cs typeface="Arial"/>
              </a:rPr>
              <a:t>finite representation: </a:t>
            </a:r>
            <a:r>
              <a:rPr sz="2348" b="1" spc="10" dirty="0">
                <a:solidFill>
                  <a:srgbClr val="800000"/>
                </a:solidFill>
                <a:latin typeface="Arial"/>
                <a:ea typeface="新細明體" pitchFamily="18" charset="-120"/>
                <a:cs typeface="Arial"/>
              </a:rPr>
              <a:t>IEEE </a:t>
            </a:r>
            <a:r>
              <a:rPr sz="2348" b="1" spc="5" dirty="0">
                <a:solidFill>
                  <a:srgbClr val="800000"/>
                </a:solidFill>
                <a:latin typeface="Arial"/>
                <a:ea typeface="新細明體" pitchFamily="18" charset="-120"/>
                <a:cs typeface="Arial"/>
              </a:rPr>
              <a:t>floating</a:t>
            </a:r>
            <a:r>
              <a:rPr sz="2348" b="1" spc="-10" dirty="0">
                <a:solidFill>
                  <a:srgbClr val="800000"/>
                </a:solidFill>
                <a:latin typeface="Arial"/>
                <a:ea typeface="新細明體" pitchFamily="18" charset="-120"/>
                <a:cs typeface="Arial"/>
              </a:rPr>
              <a:t> </a:t>
            </a:r>
            <a:r>
              <a:rPr sz="2348" b="1" spc="5" dirty="0">
                <a:solidFill>
                  <a:srgbClr val="800000"/>
                </a:solidFill>
                <a:latin typeface="Arial"/>
                <a:ea typeface="新細明體" pitchFamily="18" charset="-120"/>
                <a:cs typeface="Arial"/>
              </a:rPr>
              <a:t>point</a:t>
            </a:r>
            <a:endParaRPr sz="2348">
              <a:solidFill>
                <a:prstClr val="black"/>
              </a:solidFill>
              <a:latin typeface="Arial"/>
              <a:ea typeface="新細明體" pitchFamily="18" charset="-120"/>
              <a:cs typeface="Arial"/>
            </a:endParaRPr>
          </a:p>
          <a:p>
            <a:pPr marL="572247" indent="-221413" defTabSz="913564">
              <a:spcBef>
                <a:spcPts val="290"/>
              </a:spcBef>
              <a:buFontTx/>
              <a:buChar char="•"/>
              <a:tabLst>
                <a:tab pos="572247" algn="l"/>
                <a:tab pos="572881" algn="l"/>
              </a:tabLst>
            </a:pPr>
            <a:r>
              <a:rPr sz="1948" spc="15" dirty="0">
                <a:solidFill>
                  <a:srgbClr val="000066"/>
                </a:solidFill>
                <a:latin typeface="Arial"/>
                <a:ea typeface="新細明體" pitchFamily="18" charset="-120"/>
                <a:cs typeface="Arial"/>
              </a:rPr>
              <a:t>More </a:t>
            </a:r>
            <a:r>
              <a:rPr sz="1948" spc="10" dirty="0">
                <a:solidFill>
                  <a:srgbClr val="000066"/>
                </a:solidFill>
                <a:latin typeface="Arial"/>
                <a:ea typeface="新細明體" pitchFamily="18" charset="-120"/>
                <a:cs typeface="Arial"/>
              </a:rPr>
              <a:t>precisely: ISO/IEEE </a:t>
            </a:r>
            <a:r>
              <a:rPr sz="1948" spc="15" dirty="0">
                <a:solidFill>
                  <a:srgbClr val="000066"/>
                </a:solidFill>
                <a:latin typeface="Arial"/>
                <a:ea typeface="新細明體" pitchFamily="18" charset="-120"/>
                <a:cs typeface="Arial"/>
              </a:rPr>
              <a:t>754</a:t>
            </a:r>
            <a:r>
              <a:rPr sz="1948" spc="-20" dirty="0">
                <a:solidFill>
                  <a:srgbClr val="000066"/>
                </a:solidFill>
                <a:latin typeface="Arial"/>
                <a:ea typeface="新細明體" pitchFamily="18" charset="-120"/>
                <a:cs typeface="Arial"/>
              </a:rPr>
              <a:t> </a:t>
            </a:r>
            <a:r>
              <a:rPr sz="1948" spc="10" dirty="0">
                <a:solidFill>
                  <a:srgbClr val="000066"/>
                </a:solidFill>
                <a:latin typeface="Arial"/>
                <a:ea typeface="新細明體" pitchFamily="18" charset="-120"/>
                <a:cs typeface="Arial"/>
              </a:rPr>
              <a:t>standard</a:t>
            </a:r>
            <a:endParaRPr sz="1948">
              <a:solidFill>
                <a:prstClr val="black"/>
              </a:solidFill>
              <a:latin typeface="Arial"/>
              <a:ea typeface="新細明體" pitchFamily="18" charset="-120"/>
              <a:cs typeface="Arial"/>
            </a:endParaRPr>
          </a:p>
          <a:p>
            <a:pPr marL="12689" defTabSz="913564">
              <a:spcBef>
                <a:spcPts val="1414"/>
              </a:spcBef>
            </a:pPr>
            <a:r>
              <a:rPr sz="2348" spc="10" dirty="0">
                <a:solidFill>
                  <a:srgbClr val="0000FF"/>
                </a:solidFill>
                <a:latin typeface="Arial"/>
                <a:ea typeface="新細明體" pitchFamily="18" charset="-120"/>
                <a:cs typeface="Arial"/>
              </a:rPr>
              <a:t>Using 32 </a:t>
            </a:r>
            <a:r>
              <a:rPr sz="2348" spc="5" dirty="0">
                <a:solidFill>
                  <a:srgbClr val="0000FF"/>
                </a:solidFill>
                <a:latin typeface="Arial"/>
                <a:ea typeface="新細明體" pitchFamily="18" charset="-120"/>
                <a:cs typeface="Arial"/>
              </a:rPr>
              <a:t>bits (type float in</a:t>
            </a:r>
            <a:r>
              <a:rPr sz="2348" spc="-10" dirty="0">
                <a:solidFill>
                  <a:srgbClr val="0000FF"/>
                </a:solidFill>
                <a:latin typeface="Arial"/>
                <a:ea typeface="新細明體" pitchFamily="18" charset="-120"/>
                <a:cs typeface="Arial"/>
              </a:rPr>
              <a:t> </a:t>
            </a:r>
            <a:r>
              <a:rPr sz="2348" spc="10" dirty="0">
                <a:solidFill>
                  <a:srgbClr val="0000FF"/>
                </a:solidFill>
                <a:latin typeface="Arial"/>
                <a:ea typeface="新細明體" pitchFamily="18" charset="-120"/>
                <a:cs typeface="Arial"/>
              </a:rPr>
              <a:t>C):</a:t>
            </a:r>
            <a:endParaRPr sz="2348">
              <a:solidFill>
                <a:prstClr val="black"/>
              </a:solidFill>
              <a:latin typeface="Arial"/>
              <a:ea typeface="新細明體" pitchFamily="18" charset="-120"/>
              <a:cs typeface="Arial"/>
            </a:endParaRPr>
          </a:p>
          <a:p>
            <a:pPr marL="572247" indent="-221413" defTabSz="913564">
              <a:spcBef>
                <a:spcPts val="250"/>
              </a:spcBef>
              <a:buFontTx/>
              <a:buChar char="•"/>
              <a:tabLst>
                <a:tab pos="572247" algn="l"/>
                <a:tab pos="572881" algn="l"/>
              </a:tabLst>
            </a:pPr>
            <a:r>
              <a:rPr sz="1948" spc="15" dirty="0">
                <a:solidFill>
                  <a:srgbClr val="000066"/>
                </a:solidFill>
                <a:latin typeface="Arial"/>
                <a:ea typeface="新細明體" pitchFamily="18" charset="-120"/>
                <a:cs typeface="Arial"/>
              </a:rPr>
              <a:t>1 </a:t>
            </a:r>
            <a:r>
              <a:rPr sz="1948" spc="5" dirty="0">
                <a:solidFill>
                  <a:srgbClr val="000066"/>
                </a:solidFill>
                <a:latin typeface="Arial"/>
                <a:ea typeface="新細明體" pitchFamily="18" charset="-120"/>
                <a:cs typeface="Arial"/>
              </a:rPr>
              <a:t>bit: </a:t>
            </a:r>
            <a:r>
              <a:rPr sz="1948" spc="10" dirty="0">
                <a:solidFill>
                  <a:srgbClr val="000066"/>
                </a:solidFill>
                <a:latin typeface="Arial"/>
                <a:ea typeface="新細明體" pitchFamily="18" charset="-120"/>
                <a:cs typeface="Arial"/>
              </a:rPr>
              <a:t>sign (0=&gt;positive,</a:t>
            </a:r>
            <a:r>
              <a:rPr sz="1948" spc="-15" dirty="0">
                <a:solidFill>
                  <a:srgbClr val="000066"/>
                </a:solidFill>
                <a:latin typeface="Arial"/>
                <a:ea typeface="新細明體" pitchFamily="18" charset="-120"/>
                <a:cs typeface="Arial"/>
              </a:rPr>
              <a:t> </a:t>
            </a:r>
            <a:r>
              <a:rPr sz="1948" spc="10" dirty="0">
                <a:solidFill>
                  <a:srgbClr val="000066"/>
                </a:solidFill>
                <a:latin typeface="Arial"/>
                <a:ea typeface="新細明體" pitchFamily="18" charset="-120"/>
                <a:cs typeface="Arial"/>
              </a:rPr>
              <a:t>1=&gt;negative)</a:t>
            </a:r>
            <a:endParaRPr sz="1948">
              <a:solidFill>
                <a:prstClr val="black"/>
              </a:solidFill>
              <a:latin typeface="Arial"/>
              <a:ea typeface="新細明體" pitchFamily="18" charset="-120"/>
              <a:cs typeface="Arial"/>
            </a:endParaRPr>
          </a:p>
          <a:p>
            <a:pPr marL="572247" indent="-221413" defTabSz="913564">
              <a:spcBef>
                <a:spcPts val="329"/>
              </a:spcBef>
              <a:buFontTx/>
              <a:buChar char="•"/>
              <a:tabLst>
                <a:tab pos="572247" algn="l"/>
                <a:tab pos="572881" algn="l"/>
              </a:tabLst>
            </a:pPr>
            <a:r>
              <a:rPr sz="1948" spc="15" dirty="0">
                <a:solidFill>
                  <a:srgbClr val="000066"/>
                </a:solidFill>
                <a:latin typeface="Arial"/>
                <a:ea typeface="新細明體" pitchFamily="18" charset="-120"/>
                <a:cs typeface="Arial"/>
              </a:rPr>
              <a:t>8 </a:t>
            </a:r>
            <a:r>
              <a:rPr sz="1948" spc="5" dirty="0">
                <a:solidFill>
                  <a:srgbClr val="000066"/>
                </a:solidFill>
                <a:latin typeface="Arial"/>
                <a:ea typeface="新細明體" pitchFamily="18" charset="-120"/>
                <a:cs typeface="Arial"/>
              </a:rPr>
              <a:t>bits: </a:t>
            </a:r>
            <a:r>
              <a:rPr sz="1948" spc="10" dirty="0">
                <a:solidFill>
                  <a:srgbClr val="000066"/>
                </a:solidFill>
                <a:latin typeface="Arial"/>
                <a:ea typeface="新細明體" pitchFamily="18" charset="-120"/>
                <a:cs typeface="Arial"/>
              </a:rPr>
              <a:t>exponent </a:t>
            </a:r>
            <a:r>
              <a:rPr sz="1948" spc="15" dirty="0">
                <a:solidFill>
                  <a:srgbClr val="000066"/>
                </a:solidFill>
                <a:latin typeface="Arial"/>
                <a:ea typeface="新細明體" pitchFamily="18" charset="-120"/>
                <a:cs typeface="Arial"/>
              </a:rPr>
              <a:t>+</a:t>
            </a:r>
            <a:r>
              <a:rPr sz="1948" spc="-15" dirty="0">
                <a:solidFill>
                  <a:srgbClr val="000066"/>
                </a:solidFill>
                <a:latin typeface="Arial"/>
                <a:ea typeface="新細明體" pitchFamily="18" charset="-120"/>
                <a:cs typeface="Arial"/>
              </a:rPr>
              <a:t> </a:t>
            </a:r>
            <a:r>
              <a:rPr sz="1948" spc="15" dirty="0">
                <a:solidFill>
                  <a:srgbClr val="000066"/>
                </a:solidFill>
                <a:latin typeface="Arial"/>
                <a:ea typeface="新細明體" pitchFamily="18" charset="-120"/>
                <a:cs typeface="Arial"/>
              </a:rPr>
              <a:t>127</a:t>
            </a:r>
            <a:endParaRPr sz="1948">
              <a:solidFill>
                <a:prstClr val="black"/>
              </a:solidFill>
              <a:latin typeface="Arial"/>
              <a:ea typeface="新細明體" pitchFamily="18" charset="-120"/>
              <a:cs typeface="Arial"/>
            </a:endParaRPr>
          </a:p>
          <a:p>
            <a:pPr marL="572247" indent="-221413" defTabSz="913564">
              <a:spcBef>
                <a:spcPts val="233"/>
              </a:spcBef>
              <a:buFontTx/>
              <a:buChar char="•"/>
              <a:tabLst>
                <a:tab pos="572247" algn="l"/>
                <a:tab pos="572881" algn="l"/>
              </a:tabLst>
            </a:pPr>
            <a:r>
              <a:rPr sz="1948" spc="15" dirty="0">
                <a:solidFill>
                  <a:srgbClr val="000066"/>
                </a:solidFill>
                <a:latin typeface="Arial"/>
                <a:ea typeface="新細明體" pitchFamily="18" charset="-120"/>
                <a:cs typeface="Arial"/>
              </a:rPr>
              <a:t>23 </a:t>
            </a:r>
            <a:r>
              <a:rPr sz="1948" spc="5" dirty="0">
                <a:solidFill>
                  <a:srgbClr val="000066"/>
                </a:solidFill>
                <a:latin typeface="Arial"/>
                <a:ea typeface="新細明體" pitchFamily="18" charset="-120"/>
                <a:cs typeface="Arial"/>
              </a:rPr>
              <a:t>bits: </a:t>
            </a:r>
            <a:r>
              <a:rPr sz="1948" spc="10" dirty="0">
                <a:solidFill>
                  <a:srgbClr val="000066"/>
                </a:solidFill>
                <a:latin typeface="Arial"/>
                <a:ea typeface="新細明體" pitchFamily="18" charset="-120"/>
                <a:cs typeface="Arial"/>
              </a:rPr>
              <a:t>binary fraction of the form</a:t>
            </a:r>
            <a:r>
              <a:rPr sz="1948" spc="-45" dirty="0">
                <a:solidFill>
                  <a:srgbClr val="000066"/>
                </a:solidFill>
                <a:latin typeface="Arial"/>
                <a:ea typeface="新細明體" pitchFamily="18" charset="-120"/>
                <a:cs typeface="Arial"/>
              </a:rPr>
              <a:t> </a:t>
            </a:r>
            <a:r>
              <a:rPr sz="1948" spc="10" dirty="0">
                <a:solidFill>
                  <a:srgbClr val="000066"/>
                </a:solidFill>
                <a:latin typeface="Arial"/>
                <a:ea typeface="新細明體" pitchFamily="18" charset="-120"/>
                <a:cs typeface="Arial"/>
              </a:rPr>
              <a:t>1.</a:t>
            </a:r>
            <a:r>
              <a:rPr sz="1948" i="1" spc="10" dirty="0">
                <a:solidFill>
                  <a:srgbClr val="000066"/>
                </a:solidFill>
                <a:latin typeface="Arial"/>
                <a:ea typeface="新細明體" pitchFamily="18" charset="-120"/>
                <a:cs typeface="Arial"/>
              </a:rPr>
              <a:t>ddddddddddddddddddddddd</a:t>
            </a:r>
            <a:endParaRPr sz="1948">
              <a:solidFill>
                <a:prstClr val="black"/>
              </a:solidFill>
              <a:latin typeface="Arial"/>
              <a:ea typeface="新細明體" pitchFamily="18" charset="-120"/>
              <a:cs typeface="Arial"/>
            </a:endParaRPr>
          </a:p>
          <a:p>
            <a:pPr marL="12689" defTabSz="913564">
              <a:spcBef>
                <a:spcPts val="1509"/>
              </a:spcBef>
            </a:pPr>
            <a:r>
              <a:rPr sz="2348" spc="10" dirty="0">
                <a:solidFill>
                  <a:srgbClr val="0000FF"/>
                </a:solidFill>
                <a:latin typeface="Arial"/>
                <a:ea typeface="新細明體" pitchFamily="18" charset="-120"/>
                <a:cs typeface="Arial"/>
              </a:rPr>
              <a:t>Using 64 </a:t>
            </a:r>
            <a:r>
              <a:rPr sz="2348" spc="5" dirty="0">
                <a:solidFill>
                  <a:srgbClr val="0000FF"/>
                </a:solidFill>
                <a:latin typeface="Arial"/>
                <a:ea typeface="新細明體" pitchFamily="18" charset="-120"/>
                <a:cs typeface="Arial"/>
              </a:rPr>
              <a:t>bits (type </a:t>
            </a:r>
            <a:r>
              <a:rPr sz="2348" spc="10" dirty="0">
                <a:solidFill>
                  <a:srgbClr val="0000FF"/>
                </a:solidFill>
                <a:latin typeface="Arial"/>
                <a:ea typeface="新細明體" pitchFamily="18" charset="-120"/>
                <a:cs typeface="Arial"/>
              </a:rPr>
              <a:t>double </a:t>
            </a:r>
            <a:r>
              <a:rPr sz="2348" spc="5" dirty="0">
                <a:solidFill>
                  <a:srgbClr val="0000FF"/>
                </a:solidFill>
                <a:latin typeface="Arial"/>
                <a:ea typeface="新細明體" pitchFamily="18" charset="-120"/>
                <a:cs typeface="Arial"/>
              </a:rPr>
              <a:t>in</a:t>
            </a:r>
            <a:r>
              <a:rPr sz="2348" spc="-15" dirty="0">
                <a:solidFill>
                  <a:srgbClr val="0000FF"/>
                </a:solidFill>
                <a:latin typeface="Arial"/>
                <a:ea typeface="新細明體" pitchFamily="18" charset="-120"/>
                <a:cs typeface="Arial"/>
              </a:rPr>
              <a:t> </a:t>
            </a:r>
            <a:r>
              <a:rPr sz="2348" spc="10" dirty="0">
                <a:solidFill>
                  <a:srgbClr val="0000FF"/>
                </a:solidFill>
                <a:latin typeface="Arial"/>
                <a:ea typeface="新細明體" pitchFamily="18" charset="-120"/>
                <a:cs typeface="Arial"/>
              </a:rPr>
              <a:t>C):</a:t>
            </a:r>
            <a:endParaRPr sz="2348">
              <a:solidFill>
                <a:prstClr val="black"/>
              </a:solidFill>
              <a:latin typeface="Arial"/>
              <a:ea typeface="新細明體" pitchFamily="18" charset="-120"/>
              <a:cs typeface="Arial"/>
            </a:endParaRPr>
          </a:p>
          <a:p>
            <a:pPr marL="572247" indent="-221413" defTabSz="913564">
              <a:spcBef>
                <a:spcPts val="250"/>
              </a:spcBef>
              <a:buFontTx/>
              <a:buChar char="•"/>
              <a:tabLst>
                <a:tab pos="572247" algn="l"/>
                <a:tab pos="572881" algn="l"/>
              </a:tabLst>
            </a:pPr>
            <a:r>
              <a:rPr sz="1948" spc="15" dirty="0">
                <a:solidFill>
                  <a:srgbClr val="000066"/>
                </a:solidFill>
                <a:latin typeface="Arial"/>
                <a:ea typeface="新細明體" pitchFamily="18" charset="-120"/>
                <a:cs typeface="Arial"/>
              </a:rPr>
              <a:t>1 </a:t>
            </a:r>
            <a:r>
              <a:rPr sz="1948" spc="5" dirty="0">
                <a:solidFill>
                  <a:srgbClr val="000066"/>
                </a:solidFill>
                <a:latin typeface="Arial"/>
                <a:ea typeface="新細明體" pitchFamily="18" charset="-120"/>
                <a:cs typeface="Arial"/>
              </a:rPr>
              <a:t>bit: </a:t>
            </a:r>
            <a:r>
              <a:rPr sz="1948" spc="10" dirty="0">
                <a:solidFill>
                  <a:srgbClr val="000066"/>
                </a:solidFill>
                <a:latin typeface="Arial"/>
                <a:ea typeface="新細明體" pitchFamily="18" charset="-120"/>
                <a:cs typeface="Arial"/>
              </a:rPr>
              <a:t>sign (0=&gt;positive,</a:t>
            </a:r>
            <a:r>
              <a:rPr sz="1948" spc="-15" dirty="0">
                <a:solidFill>
                  <a:srgbClr val="000066"/>
                </a:solidFill>
                <a:latin typeface="Arial"/>
                <a:ea typeface="新細明體" pitchFamily="18" charset="-120"/>
                <a:cs typeface="Arial"/>
              </a:rPr>
              <a:t> </a:t>
            </a:r>
            <a:r>
              <a:rPr sz="1948" spc="10" dirty="0">
                <a:solidFill>
                  <a:srgbClr val="000066"/>
                </a:solidFill>
                <a:latin typeface="Arial"/>
                <a:ea typeface="新細明體" pitchFamily="18" charset="-120"/>
                <a:cs typeface="Arial"/>
              </a:rPr>
              <a:t>1=&gt;negative)</a:t>
            </a:r>
            <a:endParaRPr sz="1948">
              <a:solidFill>
                <a:prstClr val="black"/>
              </a:solidFill>
              <a:latin typeface="Arial"/>
              <a:ea typeface="新細明體" pitchFamily="18" charset="-120"/>
              <a:cs typeface="Arial"/>
            </a:endParaRPr>
          </a:p>
          <a:p>
            <a:pPr marL="572247" indent="-221413" defTabSz="913564">
              <a:spcBef>
                <a:spcPts val="233"/>
              </a:spcBef>
              <a:buFontTx/>
              <a:buChar char="•"/>
              <a:tabLst>
                <a:tab pos="572247" algn="l"/>
                <a:tab pos="572881" algn="l"/>
              </a:tabLst>
            </a:pPr>
            <a:r>
              <a:rPr sz="1948" spc="15" dirty="0">
                <a:solidFill>
                  <a:srgbClr val="000066"/>
                </a:solidFill>
                <a:latin typeface="Arial"/>
                <a:ea typeface="新細明體" pitchFamily="18" charset="-120"/>
                <a:cs typeface="Arial"/>
              </a:rPr>
              <a:t>11 </a:t>
            </a:r>
            <a:r>
              <a:rPr sz="1948" spc="5" dirty="0">
                <a:solidFill>
                  <a:srgbClr val="000066"/>
                </a:solidFill>
                <a:latin typeface="Arial"/>
                <a:ea typeface="新細明體" pitchFamily="18" charset="-120"/>
                <a:cs typeface="Arial"/>
              </a:rPr>
              <a:t>bits: </a:t>
            </a:r>
            <a:r>
              <a:rPr sz="1948" spc="10" dirty="0">
                <a:solidFill>
                  <a:srgbClr val="000066"/>
                </a:solidFill>
                <a:latin typeface="Arial"/>
                <a:ea typeface="新細明體" pitchFamily="18" charset="-120"/>
                <a:cs typeface="Arial"/>
              </a:rPr>
              <a:t>exponent </a:t>
            </a:r>
            <a:r>
              <a:rPr sz="1948" spc="15" dirty="0">
                <a:solidFill>
                  <a:srgbClr val="000066"/>
                </a:solidFill>
                <a:latin typeface="Arial"/>
                <a:ea typeface="新細明體" pitchFamily="18" charset="-120"/>
                <a:cs typeface="Arial"/>
              </a:rPr>
              <a:t>+</a:t>
            </a:r>
            <a:r>
              <a:rPr sz="1948" spc="-15" dirty="0">
                <a:solidFill>
                  <a:srgbClr val="000066"/>
                </a:solidFill>
                <a:latin typeface="Arial"/>
                <a:ea typeface="新細明體" pitchFamily="18" charset="-120"/>
                <a:cs typeface="Arial"/>
              </a:rPr>
              <a:t> </a:t>
            </a:r>
            <a:r>
              <a:rPr sz="1948" spc="15" dirty="0">
                <a:solidFill>
                  <a:srgbClr val="000066"/>
                </a:solidFill>
                <a:latin typeface="Arial"/>
                <a:ea typeface="新細明體" pitchFamily="18" charset="-120"/>
                <a:cs typeface="Arial"/>
              </a:rPr>
              <a:t>1023</a:t>
            </a:r>
            <a:endParaRPr sz="1948">
              <a:solidFill>
                <a:prstClr val="black"/>
              </a:solidFill>
              <a:latin typeface="Arial"/>
              <a:ea typeface="新細明體" pitchFamily="18" charset="-120"/>
              <a:cs typeface="Arial"/>
            </a:endParaRPr>
          </a:p>
          <a:p>
            <a:pPr marL="564633" marR="5075" indent="-213799" defTabSz="913564">
              <a:spcBef>
                <a:spcPts val="329"/>
              </a:spcBef>
              <a:buFontTx/>
              <a:buChar char="•"/>
              <a:tabLst>
                <a:tab pos="572247" algn="l"/>
                <a:tab pos="572881" algn="l"/>
              </a:tabLst>
            </a:pPr>
            <a:r>
              <a:rPr sz="1948" spc="15" dirty="0">
                <a:solidFill>
                  <a:srgbClr val="000066"/>
                </a:solidFill>
                <a:latin typeface="Arial"/>
                <a:ea typeface="新細明體" pitchFamily="18" charset="-120"/>
                <a:cs typeface="Arial"/>
              </a:rPr>
              <a:t>52 </a:t>
            </a:r>
            <a:r>
              <a:rPr sz="1948" spc="5" dirty="0">
                <a:solidFill>
                  <a:srgbClr val="000066"/>
                </a:solidFill>
                <a:latin typeface="Arial"/>
                <a:ea typeface="新細明體" pitchFamily="18" charset="-120"/>
                <a:cs typeface="Arial"/>
              </a:rPr>
              <a:t>bits: </a:t>
            </a:r>
            <a:r>
              <a:rPr sz="1948" spc="10" dirty="0">
                <a:solidFill>
                  <a:srgbClr val="000066"/>
                </a:solidFill>
                <a:latin typeface="Arial"/>
                <a:ea typeface="新細明體" pitchFamily="18" charset="-120"/>
                <a:cs typeface="Arial"/>
              </a:rPr>
              <a:t>binary fraction of the form  1.</a:t>
            </a:r>
            <a:r>
              <a:rPr sz="1948" i="1" spc="10" dirty="0">
                <a:solidFill>
                  <a:srgbClr val="000066"/>
                </a:solidFill>
                <a:latin typeface="Arial"/>
                <a:ea typeface="新細明體" pitchFamily="18" charset="-120"/>
                <a:cs typeface="Arial"/>
              </a:rPr>
              <a:t>dddddddddddddddddddddddddddddddddddddddddddddddddddd</a:t>
            </a:r>
            <a:endParaRPr sz="1948">
              <a:solidFill>
                <a:prstClr val="black"/>
              </a:solidFill>
              <a:latin typeface="Arial"/>
              <a:ea typeface="新細明體" pitchFamily="18" charset="-120"/>
              <a:cs typeface="Arial"/>
            </a:endParaRPr>
          </a:p>
        </p:txBody>
      </p:sp>
      <p:graphicFrame>
        <p:nvGraphicFramePr>
          <p:cNvPr id="5" name="Object 2">
            <a:extLst>
              <a:ext uri="{FF2B5EF4-FFF2-40B4-BE49-F238E27FC236}">
                <a16:creationId xmlns:a16="http://schemas.microsoft.com/office/drawing/2014/main" id="{575BBBE4-76B7-4B72-8FE9-A46E91253F9F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699680" y="5413072"/>
          <a:ext cx="5643041" cy="9405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7" name="VISIO" r:id="rId4" imgW="2761560" imgH="460440" progId="">
                  <p:embed/>
                </p:oleObj>
              </mc:Choice>
              <mc:Fallback>
                <p:oleObj name="VISIO" r:id="rId4" imgW="2761560" imgH="460440" progId="">
                  <p:embed/>
                  <p:pic>
                    <p:nvPicPr>
                      <p:cNvPr id="5" name="Object 2">
                        <a:extLst>
                          <a:ext uri="{FF2B5EF4-FFF2-40B4-BE49-F238E27FC236}">
                            <a16:creationId xmlns:a16="http://schemas.microsoft.com/office/drawing/2014/main" id="{575BBBE4-76B7-4B72-8FE9-A46E91253F9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9680" y="5413072"/>
                        <a:ext cx="5643041" cy="94050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93BFC29-F50D-4DA3-8BF9-25ED17A87AAF}"/>
              </a:ext>
            </a:extLst>
          </p:cNvPr>
          <p:cNvSpPr txBox="1"/>
          <p:nvPr/>
        </p:nvSpPr>
        <p:spPr>
          <a:xfrm>
            <a:off x="3988299" y="5984419"/>
            <a:ext cx="1218060" cy="368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564"/>
            <a:r>
              <a:rPr lang="en-US" sz="1799" b="1" dirty="0">
                <a:solidFill>
                  <a:prstClr val="black"/>
                </a:solidFill>
                <a:latin typeface="Calibri"/>
                <a:ea typeface="新細明體" pitchFamily="18" charset="-120"/>
              </a:rPr>
              <a:t>Mantissa /</a:t>
            </a:r>
          </a:p>
        </p:txBody>
      </p:sp>
    </p:spTree>
    <p:extLst>
      <p:ext uri="{BB962C8B-B14F-4D97-AF65-F5344CB8AC3E}">
        <p14:creationId xmlns:p14="http://schemas.microsoft.com/office/powerpoint/2010/main" val="20076841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668" y="1133475"/>
            <a:ext cx="8138160" cy="5199380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  <a:defRPr/>
            </a:pPr>
            <a:r>
              <a:rPr lang="en-US" sz="2571" dirty="0"/>
              <a:t>Represent -58</a:t>
            </a:r>
            <a:r>
              <a:rPr lang="en-US" sz="2571" baseline="-25000" dirty="0"/>
              <a:t>10</a:t>
            </a:r>
            <a:r>
              <a:rPr lang="en-US" sz="2571" dirty="0"/>
              <a:t> using the IEEE 754 floating-point standard</a:t>
            </a:r>
          </a:p>
          <a:p>
            <a:pPr lvl="1" algn="just">
              <a:lnSpc>
                <a:spcPct val="120000"/>
              </a:lnSpc>
              <a:spcBef>
                <a:spcPts val="593"/>
              </a:spcBef>
              <a:spcAft>
                <a:spcPts val="593"/>
              </a:spcAft>
              <a:defRPr/>
            </a:pPr>
            <a:r>
              <a:rPr lang="en-US" sz="2274" dirty="0"/>
              <a:t>First, convert the decimal number to binary</a:t>
            </a:r>
          </a:p>
          <a:p>
            <a:pPr lvl="2" algn="just">
              <a:lnSpc>
                <a:spcPct val="120000"/>
              </a:lnSpc>
              <a:spcBef>
                <a:spcPts val="593"/>
              </a:spcBef>
              <a:spcAft>
                <a:spcPts val="593"/>
              </a:spcAft>
              <a:defRPr/>
            </a:pPr>
            <a:r>
              <a:rPr lang="en-US" sz="2077" dirty="0"/>
              <a:t>58</a:t>
            </a:r>
            <a:r>
              <a:rPr lang="en-US" sz="2077" baseline="-25000" dirty="0"/>
              <a:t>10</a:t>
            </a:r>
            <a:r>
              <a:rPr lang="en-US" sz="2077" dirty="0"/>
              <a:t> = 111010</a:t>
            </a:r>
            <a:r>
              <a:rPr lang="en-US" sz="2077" baseline="-25000" dirty="0"/>
              <a:t>2</a:t>
            </a:r>
            <a:r>
              <a:rPr lang="en-US" sz="2077" dirty="0"/>
              <a:t> = 1.1101 </a:t>
            </a:r>
            <a:r>
              <a:rPr lang="en-US" sz="2077" dirty="0">
                <a:cs typeface="Times New Roman" pitchFamily="18" charset="0"/>
              </a:rPr>
              <a:t>×</a:t>
            </a:r>
            <a:r>
              <a:rPr lang="en-US" sz="2077" dirty="0"/>
              <a:t> 2</a:t>
            </a:r>
            <a:r>
              <a:rPr lang="en-US" sz="2077" baseline="30000" dirty="0"/>
              <a:t>5</a:t>
            </a:r>
            <a:endParaRPr lang="en-US" sz="2077" dirty="0"/>
          </a:p>
          <a:p>
            <a:pPr lvl="1" algn="just">
              <a:lnSpc>
                <a:spcPct val="120000"/>
              </a:lnSpc>
              <a:spcBef>
                <a:spcPts val="593"/>
              </a:spcBef>
              <a:spcAft>
                <a:spcPts val="593"/>
              </a:spcAft>
              <a:defRPr/>
            </a:pPr>
            <a:r>
              <a:rPr lang="en-US" sz="2274" dirty="0"/>
              <a:t>Next, fill in each field in the 32-bit number</a:t>
            </a:r>
          </a:p>
          <a:p>
            <a:pPr lvl="2" algn="just">
              <a:lnSpc>
                <a:spcPct val="120000"/>
              </a:lnSpc>
              <a:spcBef>
                <a:spcPts val="593"/>
              </a:spcBef>
              <a:spcAft>
                <a:spcPts val="593"/>
              </a:spcAft>
              <a:defRPr/>
            </a:pPr>
            <a:r>
              <a:rPr lang="en-US" sz="2077" dirty="0"/>
              <a:t>The sign bit is negative (1)</a:t>
            </a:r>
          </a:p>
          <a:p>
            <a:pPr lvl="2" algn="just">
              <a:lnSpc>
                <a:spcPct val="120000"/>
              </a:lnSpc>
              <a:spcBef>
                <a:spcPts val="593"/>
              </a:spcBef>
              <a:spcAft>
                <a:spcPts val="593"/>
              </a:spcAft>
              <a:defRPr/>
            </a:pPr>
            <a:r>
              <a:rPr lang="en-US" sz="2077" dirty="0"/>
              <a:t>The 8 exponent bits are (127 + 5) = 132 = 10000100</a:t>
            </a:r>
            <a:r>
              <a:rPr lang="en-US" sz="2077" baseline="-25000" dirty="0"/>
              <a:t>(2)</a:t>
            </a:r>
          </a:p>
          <a:p>
            <a:pPr lvl="2" algn="just">
              <a:lnSpc>
                <a:spcPct val="120000"/>
              </a:lnSpc>
              <a:spcBef>
                <a:spcPts val="593"/>
              </a:spcBef>
              <a:spcAft>
                <a:spcPts val="593"/>
              </a:spcAft>
              <a:defRPr/>
            </a:pPr>
            <a:r>
              <a:rPr lang="en-US" sz="2077" dirty="0"/>
              <a:t>The remaining 23 bits are the fraction bits: 11010000...000</a:t>
            </a:r>
            <a:r>
              <a:rPr lang="en-US" sz="2077" baseline="-25000" dirty="0"/>
              <a:t>(2)</a:t>
            </a:r>
            <a:endParaRPr lang="en-US" sz="2077" dirty="0"/>
          </a:p>
          <a:p>
            <a:pPr lvl="1" algn="just">
              <a:lnSpc>
                <a:spcPct val="120000"/>
              </a:lnSpc>
              <a:spcBef>
                <a:spcPts val="593"/>
              </a:spcBef>
              <a:spcAft>
                <a:spcPts val="593"/>
              </a:spcAft>
              <a:defRPr/>
            </a:pPr>
            <a:endParaRPr lang="en-US" sz="2274" dirty="0"/>
          </a:p>
          <a:p>
            <a:pPr lvl="1" algn="just">
              <a:lnSpc>
                <a:spcPct val="120000"/>
              </a:lnSpc>
              <a:spcBef>
                <a:spcPts val="593"/>
              </a:spcBef>
              <a:spcAft>
                <a:spcPts val="593"/>
              </a:spcAft>
              <a:buFontTx/>
              <a:buChar char="–"/>
              <a:defRPr/>
            </a:pPr>
            <a:endParaRPr lang="en-US" sz="2274" dirty="0"/>
          </a:p>
          <a:p>
            <a:pPr lvl="1" algn="just">
              <a:lnSpc>
                <a:spcPct val="120000"/>
              </a:lnSpc>
              <a:spcBef>
                <a:spcPts val="593"/>
              </a:spcBef>
              <a:spcAft>
                <a:spcPts val="593"/>
              </a:spcAft>
              <a:buFontTx/>
              <a:buChar char="–"/>
              <a:defRPr/>
            </a:pPr>
            <a:endParaRPr lang="en-US" sz="2274" dirty="0"/>
          </a:p>
          <a:p>
            <a:pPr lvl="1" algn="just">
              <a:lnSpc>
                <a:spcPct val="120000"/>
              </a:lnSpc>
              <a:spcBef>
                <a:spcPts val="593"/>
              </a:spcBef>
              <a:spcAft>
                <a:spcPts val="593"/>
              </a:spcAft>
              <a:buFontTx/>
              <a:buChar char="–"/>
              <a:defRPr/>
            </a:pPr>
            <a:endParaRPr lang="en-US" sz="2274" dirty="0"/>
          </a:p>
          <a:p>
            <a:pPr lvl="1" algn="just">
              <a:lnSpc>
                <a:spcPct val="120000"/>
              </a:lnSpc>
              <a:spcBef>
                <a:spcPts val="593"/>
              </a:spcBef>
              <a:spcAft>
                <a:spcPts val="593"/>
              </a:spcAft>
              <a:defRPr/>
            </a:pPr>
            <a:r>
              <a:rPr lang="en-US" sz="2274" dirty="0"/>
              <a:t>It is 0xC2680000 in the hexadecimal form</a:t>
            </a:r>
          </a:p>
          <a:p>
            <a:pPr marL="904250" lvl="2" indent="0" algn="just">
              <a:lnSpc>
                <a:spcPct val="120000"/>
              </a:lnSpc>
              <a:spcBef>
                <a:spcPts val="593"/>
              </a:spcBef>
              <a:spcAft>
                <a:spcPts val="593"/>
              </a:spcAft>
              <a:buNone/>
              <a:defRPr/>
            </a:pPr>
            <a:r>
              <a:rPr lang="en-US" sz="2077" dirty="0">
                <a:solidFill>
                  <a:schemeClr val="accent3"/>
                </a:solidFill>
              </a:rPr>
              <a:t>Check this out with the result of the sample program in the slide# 3</a:t>
            </a:r>
          </a:p>
        </p:txBody>
      </p:sp>
      <p:sp>
        <p:nvSpPr>
          <p:cNvPr id="6149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904250" fontAlgn="base">
              <a:spcAft>
                <a:spcPct val="0"/>
              </a:spcAft>
              <a:defRPr/>
            </a:pPr>
            <a:fld id="{ED322C7D-D330-4446-92C3-CCD6BD8D632A}" type="slidenum">
              <a:rPr lang="en-US" sz="1384">
                <a:ea typeface="新細明體" pitchFamily="18" charset="-120"/>
              </a:rPr>
              <a:pPr defTabSz="904250" fontAlgn="base">
                <a:spcAft>
                  <a:spcPct val="0"/>
                </a:spcAft>
                <a:defRPr/>
              </a:pPr>
              <a:t>15</a:t>
            </a:fld>
            <a:endParaRPr lang="en-US" sz="1384">
              <a:ea typeface="新細明體" pitchFamily="18" charset="-120"/>
            </a:endParaRPr>
          </a:p>
        </p:txBody>
      </p:sp>
      <p:graphicFrame>
        <p:nvGraphicFramePr>
          <p:cNvPr id="6146" name="Object 2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959187" y="4072255"/>
          <a:ext cx="5425440" cy="9042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1" name="VISIO" r:id="rId5" imgW="2761560" imgH="460440" progId="">
                  <p:embed/>
                </p:oleObj>
              </mc:Choice>
              <mc:Fallback>
                <p:oleObj name="VISIO" r:id="rId5" imgW="2761560" imgH="460440" progId="">
                  <p:embed/>
                  <p:pic>
                    <p:nvPicPr>
                      <p:cNvPr id="614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9187" y="4072255"/>
                        <a:ext cx="5425440" cy="9042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Double Precision Example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>
          <a:xfrm>
            <a:off x="475668" y="1133475"/>
            <a:ext cx="8138160" cy="5048673"/>
          </a:xfrm>
        </p:spPr>
        <p:txBody>
          <a:bodyPr/>
          <a:lstStyle/>
          <a:p>
            <a:r>
              <a:rPr lang="en-US" sz="2373" dirty="0"/>
              <a:t>Represent -58</a:t>
            </a:r>
            <a:r>
              <a:rPr lang="en-US" sz="2373" baseline="-25000" dirty="0"/>
              <a:t>10</a:t>
            </a:r>
            <a:r>
              <a:rPr lang="en-US" sz="2373" dirty="0"/>
              <a:t> using the IEEE 754 double precision</a:t>
            </a:r>
          </a:p>
          <a:p>
            <a:pPr lvl="1" algn="just">
              <a:spcBef>
                <a:spcPts val="593"/>
              </a:spcBef>
              <a:spcAft>
                <a:spcPts val="593"/>
              </a:spcAft>
            </a:pPr>
            <a:r>
              <a:rPr lang="en-US" sz="1978" dirty="0"/>
              <a:t>First, convert the decimal number to binary</a:t>
            </a:r>
          </a:p>
          <a:p>
            <a:pPr lvl="2" algn="just">
              <a:spcBef>
                <a:spcPts val="593"/>
              </a:spcBef>
              <a:spcAft>
                <a:spcPts val="593"/>
              </a:spcAft>
            </a:pPr>
            <a:r>
              <a:rPr lang="en-US" sz="1879" dirty="0"/>
              <a:t>58</a:t>
            </a:r>
            <a:r>
              <a:rPr lang="en-US" sz="1879" baseline="-25000" dirty="0"/>
              <a:t>10</a:t>
            </a:r>
            <a:r>
              <a:rPr lang="en-US" sz="1879" dirty="0"/>
              <a:t> = 111010</a:t>
            </a:r>
            <a:r>
              <a:rPr lang="en-US" sz="1879" baseline="-25000" dirty="0"/>
              <a:t>2</a:t>
            </a:r>
            <a:r>
              <a:rPr lang="en-US" sz="1879" dirty="0"/>
              <a:t> = 1.1101 </a:t>
            </a:r>
            <a:r>
              <a:rPr lang="en-US" sz="1879" dirty="0">
                <a:cs typeface="Times New Roman" pitchFamily="18" charset="0"/>
              </a:rPr>
              <a:t>×</a:t>
            </a:r>
            <a:r>
              <a:rPr lang="en-US" sz="1879" dirty="0"/>
              <a:t> 2</a:t>
            </a:r>
            <a:r>
              <a:rPr lang="en-US" sz="1879" baseline="30000" dirty="0"/>
              <a:t>5</a:t>
            </a:r>
            <a:endParaRPr lang="en-US" sz="1879" dirty="0"/>
          </a:p>
          <a:p>
            <a:pPr lvl="1" algn="just">
              <a:spcBef>
                <a:spcPts val="593"/>
              </a:spcBef>
              <a:spcAft>
                <a:spcPts val="593"/>
              </a:spcAft>
            </a:pPr>
            <a:r>
              <a:rPr lang="en-US" sz="1978" dirty="0"/>
              <a:t>Next, fill in each field in the 64-bit number</a:t>
            </a:r>
          </a:p>
          <a:p>
            <a:pPr lvl="2" algn="just">
              <a:spcBef>
                <a:spcPts val="593"/>
              </a:spcBef>
              <a:spcAft>
                <a:spcPts val="593"/>
              </a:spcAft>
            </a:pPr>
            <a:r>
              <a:rPr lang="en-US" sz="1879" dirty="0"/>
              <a:t>The sign bit is negative (1)</a:t>
            </a:r>
          </a:p>
          <a:p>
            <a:pPr lvl="2" algn="just">
              <a:spcBef>
                <a:spcPts val="593"/>
              </a:spcBef>
              <a:spcAft>
                <a:spcPts val="593"/>
              </a:spcAft>
            </a:pPr>
            <a:r>
              <a:rPr lang="en-US" sz="1879" dirty="0"/>
              <a:t>The 11 exponent bits are (1023 + 5) = 1028 = 10000000100</a:t>
            </a:r>
            <a:r>
              <a:rPr lang="en-US" sz="1879" baseline="-25000" dirty="0"/>
              <a:t>(2)</a:t>
            </a:r>
          </a:p>
          <a:p>
            <a:pPr lvl="2" algn="just">
              <a:spcBef>
                <a:spcPts val="593"/>
              </a:spcBef>
              <a:spcAft>
                <a:spcPts val="593"/>
              </a:spcAft>
            </a:pPr>
            <a:r>
              <a:rPr lang="en-US" sz="1879" dirty="0"/>
              <a:t>The remaining 52 bits are the fraction bits: 11010000...000</a:t>
            </a:r>
            <a:r>
              <a:rPr lang="en-US" sz="1879" baseline="-25000" dirty="0"/>
              <a:t>(2)</a:t>
            </a:r>
          </a:p>
          <a:p>
            <a:pPr lvl="1" algn="just">
              <a:spcBef>
                <a:spcPts val="593"/>
              </a:spcBef>
              <a:spcAft>
                <a:spcPts val="593"/>
              </a:spcAft>
            </a:pPr>
            <a:r>
              <a:rPr lang="en-US" sz="1978" dirty="0"/>
              <a:t>It is 0xC04D000000000000 in the hexadecimal form</a:t>
            </a:r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904250" fontAlgn="base">
              <a:spcAft>
                <a:spcPct val="0"/>
              </a:spcAft>
              <a:defRPr/>
            </a:pPr>
            <a:fld id="{33871BF4-0656-4D66-8A4C-B97D0F900C92}" type="slidenum">
              <a:rPr lang="en-US" sz="1384">
                <a:ea typeface="新細明體" pitchFamily="18" charset="-120"/>
              </a:rPr>
              <a:pPr defTabSz="904250" fontAlgn="base">
                <a:spcAft>
                  <a:spcPct val="0"/>
                </a:spcAft>
                <a:defRPr/>
              </a:pPr>
              <a:t>16</a:t>
            </a:fld>
            <a:endParaRPr lang="en-US" sz="1384"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8549974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4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Floating-Point Numbers: Special Cases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>
          <a:xfrm>
            <a:off x="475669" y="1208829"/>
            <a:ext cx="8265318" cy="1205653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sz="2000" dirty="0"/>
              <a:t>The IEEE 754 standard includes special cases for numbers that are difficult to represent, such as 0 because it lacks an implicit leading 1</a:t>
            </a:r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904250" fontAlgn="base">
              <a:spcAft>
                <a:spcPct val="0"/>
              </a:spcAft>
              <a:defRPr/>
            </a:pPr>
            <a:fld id="{467F0697-2DF5-45FF-8407-48C56DE18AA5}" type="slidenum">
              <a:rPr lang="en-US" sz="1384">
                <a:ea typeface="新細明體" pitchFamily="18" charset="-120"/>
              </a:rPr>
              <a:pPr defTabSz="904250" fontAlgn="base">
                <a:spcAft>
                  <a:spcPct val="0"/>
                </a:spcAft>
                <a:defRPr/>
              </a:pPr>
              <a:t>17</a:t>
            </a:fld>
            <a:endParaRPr lang="en-US" sz="1384">
              <a:ea typeface="新細明體" pitchFamily="18" charset="-120"/>
            </a:endParaRPr>
          </a:p>
        </p:txBody>
      </p:sp>
      <p:graphicFrame>
        <p:nvGraphicFramePr>
          <p:cNvPr id="5" name="Group 87"/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946008774"/>
              </p:ext>
            </p:extLst>
          </p:nvPr>
        </p:nvGraphicFramePr>
        <p:xfrm>
          <a:off x="1394036" y="2398395"/>
          <a:ext cx="6329680" cy="1959187"/>
        </p:xfrm>
        <a:graphic>
          <a:graphicData uri="http://schemas.openxmlformats.org/drawingml/2006/table">
            <a:tbl>
              <a:tblPr/>
              <a:tblGrid>
                <a:gridCol w="11522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48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94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930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24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Number</a:t>
                      </a:r>
                    </a:p>
                  </a:txBody>
                  <a:tcPr marL="90424" marR="90424" marT="45212" marB="452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Sign</a:t>
                      </a:r>
                    </a:p>
                  </a:txBody>
                  <a:tcPr marL="90424" marR="90424" marT="45212" marB="452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Exponent</a:t>
                      </a:r>
                    </a:p>
                  </a:txBody>
                  <a:tcPr marL="90424" marR="90424" marT="45212" marB="452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Fraction</a:t>
                      </a:r>
                    </a:p>
                  </a:txBody>
                  <a:tcPr marL="90424" marR="90424" marT="45212" marB="452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8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424" marR="90424" marT="45212" marB="452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X</a:t>
                      </a:r>
                    </a:p>
                  </a:txBody>
                  <a:tcPr marL="90424" marR="90424" marT="45212" marB="452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00000000</a:t>
                      </a:r>
                    </a:p>
                  </a:txBody>
                  <a:tcPr marL="90424" marR="90424" marT="45212" marB="452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00000000000000000000000</a:t>
                      </a:r>
                    </a:p>
                  </a:txBody>
                  <a:tcPr marL="90424" marR="90424" marT="45212" marB="452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24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∞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424" marR="90424" marT="45212" marB="452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424" marR="90424" marT="45212" marB="452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11111111</a:t>
                      </a:r>
                    </a:p>
                  </a:txBody>
                  <a:tcPr marL="90424" marR="90424" marT="45212" marB="452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00000000000000000000000</a:t>
                      </a:r>
                    </a:p>
                  </a:txBody>
                  <a:tcPr marL="90424" marR="90424" marT="45212" marB="452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24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- ∞</a:t>
                      </a:r>
                    </a:p>
                  </a:txBody>
                  <a:tcPr marL="90424" marR="90424" marT="45212" marB="452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424" marR="90424" marT="45212" marB="452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11111111</a:t>
                      </a:r>
                    </a:p>
                  </a:txBody>
                  <a:tcPr marL="90424" marR="90424" marT="45212" marB="452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00000000000000000000000</a:t>
                      </a:r>
                    </a:p>
                  </a:txBody>
                  <a:tcPr marL="90424" marR="90424" marT="45212" marB="452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08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NaN</a:t>
                      </a:r>
                    </a:p>
                  </a:txBody>
                  <a:tcPr marL="90424" marR="90424" marT="45212" marB="452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X</a:t>
                      </a:r>
                    </a:p>
                  </a:txBody>
                  <a:tcPr marL="90424" marR="90424" marT="45212" marB="452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11111111</a:t>
                      </a:r>
                    </a:p>
                  </a:txBody>
                  <a:tcPr marL="90424" marR="90424" marT="45212" marB="452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non-zero</a:t>
                      </a:r>
                    </a:p>
                  </a:txBody>
                  <a:tcPr marL="90424" marR="90424" marT="45212" marB="452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4613" name="Rectangle 5"/>
          <p:cNvSpPr>
            <a:spLocks noChangeArrowheads="1"/>
          </p:cNvSpPr>
          <p:nvPr/>
        </p:nvSpPr>
        <p:spPr bwMode="auto">
          <a:xfrm>
            <a:off x="602827" y="4976495"/>
            <a:ext cx="7836747" cy="3956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2125" lvl="1" defTabSz="904250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sz="1978">
                <a:solidFill>
                  <a:srgbClr val="000000"/>
                </a:solidFill>
                <a:latin typeface="Tahoma" pitchFamily="34" charset="0"/>
                <a:ea typeface="新細明體" pitchFamily="18" charset="-120"/>
              </a:rPr>
              <a:t>NaN is used for numbers that don’t exist, such as √-1 or log(-5)</a:t>
            </a:r>
          </a:p>
        </p:txBody>
      </p:sp>
    </p:spTree>
  </p:cSld>
  <p:clrMapOvr>
    <a:masterClrMapping/>
  </p:clrMapOvr>
  <p:transition spd="slow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092" y="434745"/>
            <a:ext cx="5020689" cy="559970"/>
          </a:xfrm>
          <a:prstGeom prst="rect">
            <a:avLst/>
          </a:prstGeom>
        </p:spPr>
        <p:txBody>
          <a:bodyPr vert="horz" wrap="square" lIns="0" tIns="13957" rIns="0" bIns="0" rtlCol="0">
            <a:spAutoFit/>
          </a:bodyPr>
          <a:lstStyle/>
          <a:p>
            <a:pPr marL="12689">
              <a:spcBef>
                <a:spcPts val="110"/>
              </a:spcBef>
            </a:pPr>
            <a:r>
              <a:rPr dirty="0">
                <a:solidFill>
                  <a:srgbClr val="000000"/>
                </a:solidFill>
              </a:rPr>
              <a:t>Floating Point</a:t>
            </a:r>
            <a:r>
              <a:rPr spc="-3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Example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xfrm>
            <a:off x="8610651" y="6369391"/>
            <a:ext cx="254689" cy="2049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065" defTabSz="913564">
              <a:lnSpc>
                <a:spcPts val="1604"/>
              </a:lnSpc>
            </a:pPr>
            <a:fld id="{81D60167-4931-47E6-BA6A-407CBD079E47}" type="slidenum">
              <a:rPr spc="15" dirty="0">
                <a:solidFill>
                  <a:prstClr val="black"/>
                </a:solidFill>
                <a:ea typeface="新細明體" pitchFamily="18" charset="-120"/>
              </a:rPr>
              <a:pPr marL="38065" defTabSz="913564">
                <a:lnSpc>
                  <a:spcPts val="1604"/>
                </a:lnSpc>
              </a:pPr>
              <a:t>18</a:t>
            </a:fld>
            <a:endParaRPr spc="15" dirty="0">
              <a:solidFill>
                <a:prstClr val="black"/>
              </a:solidFill>
              <a:ea typeface="新細明體" pitchFamily="18" charset="-12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8312" y="1751962"/>
            <a:ext cx="2845311" cy="2527043"/>
          </a:xfrm>
          <a:prstGeom prst="rect">
            <a:avLst/>
          </a:prstGeom>
        </p:spPr>
        <p:txBody>
          <a:bodyPr vert="horz" wrap="square" lIns="0" tIns="48848" rIns="0" bIns="0" rtlCol="0">
            <a:spAutoFit/>
          </a:bodyPr>
          <a:lstStyle/>
          <a:p>
            <a:pPr marL="38065" defTabSz="913564">
              <a:spcBef>
                <a:spcPts val="384"/>
              </a:spcBef>
            </a:pPr>
            <a:r>
              <a:rPr sz="2348" spc="10" dirty="0">
                <a:solidFill>
                  <a:srgbClr val="0000FF"/>
                </a:solidFill>
                <a:latin typeface="Arial"/>
                <a:ea typeface="新細明體" pitchFamily="18" charset="-120"/>
                <a:cs typeface="Arial"/>
              </a:rPr>
              <a:t>Sign (1</a:t>
            </a:r>
            <a:r>
              <a:rPr sz="2348" spc="-10" dirty="0">
                <a:solidFill>
                  <a:srgbClr val="0000FF"/>
                </a:solidFill>
                <a:latin typeface="Arial"/>
                <a:ea typeface="新細明體" pitchFamily="18" charset="-120"/>
                <a:cs typeface="Arial"/>
              </a:rPr>
              <a:t> </a:t>
            </a:r>
            <a:r>
              <a:rPr sz="2348" spc="5" dirty="0">
                <a:solidFill>
                  <a:srgbClr val="0000FF"/>
                </a:solidFill>
                <a:latin typeface="Arial"/>
                <a:ea typeface="新細明體" pitchFamily="18" charset="-120"/>
                <a:cs typeface="Arial"/>
              </a:rPr>
              <a:t>bit):</a:t>
            </a:r>
            <a:endParaRPr sz="2348" dirty="0">
              <a:solidFill>
                <a:prstClr val="black"/>
              </a:solidFill>
              <a:latin typeface="Arial"/>
              <a:ea typeface="新細明體" pitchFamily="18" charset="-120"/>
              <a:cs typeface="Arial"/>
            </a:endParaRPr>
          </a:p>
          <a:p>
            <a:pPr marL="597623" indent="-221413" defTabSz="913564">
              <a:spcBef>
                <a:spcPts val="250"/>
              </a:spcBef>
              <a:buFontTx/>
              <a:buChar char="•"/>
              <a:tabLst>
                <a:tab pos="597623" algn="l"/>
                <a:tab pos="598258" algn="l"/>
              </a:tabLst>
            </a:pPr>
            <a:r>
              <a:rPr sz="1948" spc="15" dirty="0">
                <a:solidFill>
                  <a:srgbClr val="660066"/>
                </a:solidFill>
                <a:latin typeface="Arial"/>
                <a:ea typeface="新細明體" pitchFamily="18" charset="-120"/>
                <a:cs typeface="Arial"/>
              </a:rPr>
              <a:t>1 =&gt;</a:t>
            </a:r>
            <a:r>
              <a:rPr sz="1948" spc="-20" dirty="0">
                <a:solidFill>
                  <a:srgbClr val="660066"/>
                </a:solidFill>
                <a:latin typeface="Arial"/>
                <a:ea typeface="新細明體" pitchFamily="18" charset="-120"/>
                <a:cs typeface="Arial"/>
              </a:rPr>
              <a:t> </a:t>
            </a:r>
            <a:r>
              <a:rPr sz="1948" spc="10" dirty="0">
                <a:solidFill>
                  <a:srgbClr val="660066"/>
                </a:solidFill>
                <a:latin typeface="Arial"/>
                <a:ea typeface="新細明體" pitchFamily="18" charset="-120"/>
                <a:cs typeface="Arial"/>
              </a:rPr>
              <a:t>negative</a:t>
            </a:r>
            <a:endParaRPr sz="1948" dirty="0">
              <a:solidFill>
                <a:prstClr val="black"/>
              </a:solidFill>
              <a:latin typeface="Arial"/>
              <a:ea typeface="新細明體" pitchFamily="18" charset="-120"/>
              <a:cs typeface="Arial"/>
            </a:endParaRPr>
          </a:p>
          <a:p>
            <a:pPr marL="38065" defTabSz="913564">
              <a:spcBef>
                <a:spcPts val="1414"/>
              </a:spcBef>
            </a:pPr>
            <a:r>
              <a:rPr sz="2348" spc="10" dirty="0">
                <a:solidFill>
                  <a:srgbClr val="0000FF"/>
                </a:solidFill>
                <a:latin typeface="Arial"/>
                <a:ea typeface="新細明體" pitchFamily="18" charset="-120"/>
                <a:cs typeface="Arial"/>
              </a:rPr>
              <a:t>Exponent (8</a:t>
            </a:r>
            <a:r>
              <a:rPr sz="2348" spc="-20" dirty="0">
                <a:solidFill>
                  <a:srgbClr val="0000FF"/>
                </a:solidFill>
                <a:latin typeface="Arial"/>
                <a:ea typeface="新細明體" pitchFamily="18" charset="-120"/>
                <a:cs typeface="Arial"/>
              </a:rPr>
              <a:t> </a:t>
            </a:r>
            <a:r>
              <a:rPr sz="2348" spc="5" dirty="0">
                <a:solidFill>
                  <a:srgbClr val="0000FF"/>
                </a:solidFill>
                <a:latin typeface="Arial"/>
                <a:ea typeface="新細明體" pitchFamily="18" charset="-120"/>
                <a:cs typeface="Arial"/>
              </a:rPr>
              <a:t>bits):</a:t>
            </a:r>
            <a:endParaRPr sz="2348" dirty="0">
              <a:solidFill>
                <a:prstClr val="black"/>
              </a:solidFill>
              <a:latin typeface="Arial"/>
              <a:ea typeface="新細明體" pitchFamily="18" charset="-120"/>
              <a:cs typeface="Arial"/>
            </a:endParaRPr>
          </a:p>
          <a:p>
            <a:pPr marL="597623" indent="-221413" defTabSz="913564">
              <a:spcBef>
                <a:spcPts val="350"/>
              </a:spcBef>
              <a:buFont typeface="Courier New"/>
              <a:buChar char="•"/>
              <a:tabLst>
                <a:tab pos="598258" algn="l"/>
                <a:tab pos="2053616" algn="l"/>
              </a:tabLst>
            </a:pPr>
            <a:r>
              <a:rPr sz="1948" b="1" spc="15" dirty="0">
                <a:solidFill>
                  <a:srgbClr val="FF0000"/>
                </a:solidFill>
                <a:latin typeface="Courier New"/>
                <a:ea typeface="新細明體" pitchFamily="18" charset="-120"/>
                <a:cs typeface="Courier New"/>
              </a:rPr>
              <a:t>10000011</a:t>
            </a:r>
            <a:r>
              <a:rPr sz="1948" b="1" spc="22" baseline="-21367" dirty="0">
                <a:solidFill>
                  <a:srgbClr val="FF0000"/>
                </a:solidFill>
                <a:latin typeface="Courier New"/>
                <a:ea typeface="新細明體" pitchFamily="18" charset="-120"/>
                <a:cs typeface="Courier New"/>
              </a:rPr>
              <a:t>B	</a:t>
            </a:r>
            <a:r>
              <a:rPr sz="1948" b="1" spc="15" dirty="0">
                <a:solidFill>
                  <a:srgbClr val="FF0000"/>
                </a:solidFill>
                <a:latin typeface="Courier New"/>
                <a:ea typeface="新細明體" pitchFamily="18" charset="-120"/>
                <a:cs typeface="Courier New"/>
              </a:rPr>
              <a:t>=</a:t>
            </a:r>
            <a:r>
              <a:rPr sz="1948" b="1" spc="-60" dirty="0">
                <a:solidFill>
                  <a:srgbClr val="FF0000"/>
                </a:solidFill>
                <a:latin typeface="Courier New"/>
                <a:ea typeface="新細明體" pitchFamily="18" charset="-120"/>
                <a:cs typeface="Courier New"/>
              </a:rPr>
              <a:t> </a:t>
            </a:r>
            <a:r>
              <a:rPr sz="1948" b="1" spc="15" dirty="0">
                <a:solidFill>
                  <a:srgbClr val="FF0000"/>
                </a:solidFill>
                <a:latin typeface="Courier New"/>
                <a:ea typeface="新細明體" pitchFamily="18" charset="-120"/>
                <a:cs typeface="Courier New"/>
              </a:rPr>
              <a:t>131</a:t>
            </a:r>
            <a:endParaRPr sz="1948" dirty="0">
              <a:solidFill>
                <a:prstClr val="black"/>
              </a:solidFill>
              <a:latin typeface="Courier New"/>
              <a:ea typeface="新細明體" pitchFamily="18" charset="-120"/>
              <a:cs typeface="Courier New"/>
            </a:endParaRPr>
          </a:p>
          <a:p>
            <a:pPr marL="597623" indent="-221413" defTabSz="913564">
              <a:spcBef>
                <a:spcPts val="228"/>
              </a:spcBef>
              <a:buFont typeface="Courier New"/>
              <a:buChar char="•"/>
              <a:tabLst>
                <a:tab pos="598258" algn="l"/>
              </a:tabLst>
            </a:pPr>
            <a:r>
              <a:rPr sz="1948" b="1" spc="10" dirty="0">
                <a:solidFill>
                  <a:srgbClr val="FF0000"/>
                </a:solidFill>
                <a:latin typeface="Courier New"/>
                <a:ea typeface="新細明體" pitchFamily="18" charset="-120"/>
                <a:cs typeface="Courier New"/>
              </a:rPr>
              <a:t>131 </a:t>
            </a:r>
            <a:r>
              <a:rPr sz="1948" b="1" spc="15" dirty="0">
                <a:solidFill>
                  <a:srgbClr val="FF0000"/>
                </a:solidFill>
                <a:latin typeface="Courier New"/>
                <a:ea typeface="新細明體" pitchFamily="18" charset="-120"/>
                <a:cs typeface="Courier New"/>
              </a:rPr>
              <a:t>– </a:t>
            </a:r>
            <a:r>
              <a:rPr sz="1948" b="1" spc="10" dirty="0">
                <a:solidFill>
                  <a:srgbClr val="FF0000"/>
                </a:solidFill>
                <a:latin typeface="Courier New"/>
                <a:ea typeface="新細明體" pitchFamily="18" charset="-120"/>
                <a:cs typeface="Courier New"/>
              </a:rPr>
              <a:t>127 </a:t>
            </a:r>
            <a:r>
              <a:rPr sz="1948" b="1" spc="15" dirty="0">
                <a:solidFill>
                  <a:srgbClr val="FF0000"/>
                </a:solidFill>
                <a:latin typeface="Courier New"/>
                <a:ea typeface="新細明體" pitchFamily="18" charset="-120"/>
                <a:cs typeface="Courier New"/>
              </a:rPr>
              <a:t>=</a:t>
            </a:r>
            <a:r>
              <a:rPr sz="1948" b="1" spc="-25" dirty="0">
                <a:solidFill>
                  <a:srgbClr val="FF0000"/>
                </a:solidFill>
                <a:latin typeface="Courier New"/>
                <a:ea typeface="新細明體" pitchFamily="18" charset="-120"/>
                <a:cs typeface="Courier New"/>
              </a:rPr>
              <a:t> </a:t>
            </a:r>
            <a:r>
              <a:rPr sz="1948" b="1" spc="15" dirty="0">
                <a:solidFill>
                  <a:srgbClr val="FF0000"/>
                </a:solidFill>
                <a:latin typeface="Courier New"/>
                <a:ea typeface="新細明體" pitchFamily="18" charset="-120"/>
                <a:cs typeface="Courier New"/>
              </a:rPr>
              <a:t>4</a:t>
            </a:r>
            <a:endParaRPr sz="1948" dirty="0">
              <a:solidFill>
                <a:prstClr val="black"/>
              </a:solidFill>
              <a:latin typeface="Courier New"/>
              <a:ea typeface="新細明體" pitchFamily="18" charset="-120"/>
              <a:cs typeface="Courier New"/>
            </a:endParaRPr>
          </a:p>
          <a:p>
            <a:pPr marL="38065" defTabSz="913564">
              <a:spcBef>
                <a:spcPts val="1414"/>
              </a:spcBef>
            </a:pPr>
            <a:r>
              <a:rPr sz="2348" spc="5" dirty="0">
                <a:solidFill>
                  <a:srgbClr val="0000FF"/>
                </a:solidFill>
                <a:latin typeface="Arial"/>
                <a:ea typeface="新細明體" pitchFamily="18" charset="-120"/>
                <a:cs typeface="Arial"/>
              </a:rPr>
              <a:t>Fraction </a:t>
            </a:r>
            <a:r>
              <a:rPr sz="2348" spc="10" dirty="0">
                <a:solidFill>
                  <a:srgbClr val="0000FF"/>
                </a:solidFill>
                <a:latin typeface="Arial"/>
                <a:ea typeface="新細明體" pitchFamily="18" charset="-120"/>
                <a:cs typeface="Arial"/>
              </a:rPr>
              <a:t>(23</a:t>
            </a:r>
            <a:r>
              <a:rPr sz="2348" spc="-10" dirty="0">
                <a:solidFill>
                  <a:srgbClr val="0000FF"/>
                </a:solidFill>
                <a:latin typeface="Arial"/>
                <a:ea typeface="新細明體" pitchFamily="18" charset="-120"/>
                <a:cs typeface="Arial"/>
              </a:rPr>
              <a:t> </a:t>
            </a:r>
            <a:r>
              <a:rPr sz="2348" spc="5" dirty="0">
                <a:solidFill>
                  <a:srgbClr val="0000FF"/>
                </a:solidFill>
                <a:latin typeface="Arial"/>
                <a:ea typeface="新細明體" pitchFamily="18" charset="-120"/>
                <a:cs typeface="Arial"/>
              </a:rPr>
              <a:t>bits):</a:t>
            </a:r>
            <a:endParaRPr sz="2348" dirty="0">
              <a:solidFill>
                <a:prstClr val="black"/>
              </a:solidFill>
              <a:latin typeface="Arial"/>
              <a:ea typeface="新細明體" pitchFamily="18" charset="-120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8311" y="4232285"/>
            <a:ext cx="8209847" cy="2177337"/>
          </a:xfrm>
          <a:prstGeom prst="rect">
            <a:avLst/>
          </a:prstGeom>
        </p:spPr>
        <p:txBody>
          <a:bodyPr vert="horz" wrap="square" lIns="0" tIns="41237" rIns="0" bIns="0" rtlCol="0">
            <a:spAutoFit/>
          </a:bodyPr>
          <a:lstStyle/>
          <a:p>
            <a:pPr marL="597623" indent="-221413" defTabSz="913564">
              <a:spcBef>
                <a:spcPts val="324"/>
              </a:spcBef>
              <a:buFont typeface="Courier New"/>
              <a:buChar char="•"/>
              <a:tabLst>
                <a:tab pos="598258" algn="l"/>
              </a:tabLst>
            </a:pPr>
            <a:r>
              <a:rPr sz="1948" b="1" spc="15" dirty="0">
                <a:solidFill>
                  <a:prstClr val="black"/>
                </a:solidFill>
                <a:latin typeface="Courier New"/>
                <a:ea typeface="新細明體" pitchFamily="18" charset="-120"/>
                <a:cs typeface="Courier New"/>
              </a:rPr>
              <a:t>1.</a:t>
            </a:r>
            <a:r>
              <a:rPr sz="1948" b="1" spc="15" dirty="0">
                <a:solidFill>
                  <a:srgbClr val="008000"/>
                </a:solidFill>
                <a:latin typeface="Courier New"/>
                <a:ea typeface="新細明體" pitchFamily="18" charset="-120"/>
                <a:cs typeface="Courier New"/>
              </a:rPr>
              <a:t>10110110000000000000000</a:t>
            </a:r>
            <a:r>
              <a:rPr sz="1948" b="1" spc="22" baseline="-21367" dirty="0">
                <a:solidFill>
                  <a:srgbClr val="008000"/>
                </a:solidFill>
                <a:latin typeface="Courier New"/>
                <a:ea typeface="新細明體" pitchFamily="18" charset="-120"/>
                <a:cs typeface="Courier New"/>
              </a:rPr>
              <a:t>B</a:t>
            </a:r>
            <a:endParaRPr sz="1948" baseline="-21367" dirty="0">
              <a:solidFill>
                <a:prstClr val="black"/>
              </a:solidFill>
              <a:latin typeface="Courier New"/>
              <a:ea typeface="新細明體" pitchFamily="18" charset="-120"/>
              <a:cs typeface="Courier New"/>
            </a:endParaRPr>
          </a:p>
          <a:p>
            <a:pPr marL="597623" indent="-221413" defTabSz="913564">
              <a:lnSpc>
                <a:spcPts val="2333"/>
              </a:lnSpc>
              <a:spcBef>
                <a:spcPts val="228"/>
              </a:spcBef>
              <a:buFont typeface="Courier New"/>
              <a:buChar char="•"/>
              <a:tabLst>
                <a:tab pos="598258" algn="l"/>
              </a:tabLst>
            </a:pPr>
            <a:r>
              <a:rPr sz="1948" b="1" spc="15" dirty="0">
                <a:solidFill>
                  <a:prstClr val="black"/>
                </a:solidFill>
                <a:latin typeface="Courier New"/>
                <a:ea typeface="新細明體" pitchFamily="18" charset="-120"/>
                <a:cs typeface="Courier New"/>
              </a:rPr>
              <a:t>1</a:t>
            </a:r>
            <a:r>
              <a:rPr sz="1948" b="1" spc="10" dirty="0">
                <a:solidFill>
                  <a:prstClr val="black"/>
                </a:solidFill>
                <a:latin typeface="Courier New"/>
                <a:ea typeface="新細明體" pitchFamily="18" charset="-120"/>
                <a:cs typeface="Courier New"/>
              </a:rPr>
              <a:t> </a:t>
            </a:r>
            <a:r>
              <a:rPr sz="1948" b="1" spc="15" dirty="0">
                <a:solidFill>
                  <a:prstClr val="black"/>
                </a:solidFill>
                <a:latin typeface="Courier New"/>
                <a:ea typeface="新細明體" pitchFamily="18" charset="-120"/>
                <a:cs typeface="Courier New"/>
              </a:rPr>
              <a:t>+</a:t>
            </a:r>
            <a:endParaRPr sz="1948" dirty="0">
              <a:solidFill>
                <a:prstClr val="black"/>
              </a:solidFill>
              <a:latin typeface="Courier New"/>
              <a:ea typeface="新細明體" pitchFamily="18" charset="-120"/>
              <a:cs typeface="Courier New"/>
            </a:endParaRPr>
          </a:p>
          <a:p>
            <a:pPr marL="590010" defTabSz="913564">
              <a:lnSpc>
                <a:spcPts val="2333"/>
              </a:lnSpc>
            </a:pPr>
            <a:r>
              <a:rPr sz="1948" b="1" spc="15" dirty="0">
                <a:solidFill>
                  <a:srgbClr val="008000"/>
                </a:solidFill>
                <a:latin typeface="Courier New"/>
                <a:ea typeface="新細明體" pitchFamily="18" charset="-120"/>
                <a:cs typeface="Courier New"/>
              </a:rPr>
              <a:t>(1*2</a:t>
            </a:r>
            <a:r>
              <a:rPr sz="1948" b="1" spc="22" baseline="25641" dirty="0">
                <a:solidFill>
                  <a:srgbClr val="008000"/>
                </a:solidFill>
                <a:latin typeface="Courier New"/>
                <a:ea typeface="新細明體" pitchFamily="18" charset="-120"/>
                <a:cs typeface="Courier New"/>
              </a:rPr>
              <a:t>-1</a:t>
            </a:r>
            <a:r>
              <a:rPr sz="1948" b="1" spc="15" dirty="0">
                <a:solidFill>
                  <a:srgbClr val="008000"/>
                </a:solidFill>
                <a:latin typeface="Courier New"/>
                <a:ea typeface="新細明體" pitchFamily="18" charset="-120"/>
                <a:cs typeface="Courier New"/>
              </a:rPr>
              <a:t>)+(0*2</a:t>
            </a:r>
            <a:r>
              <a:rPr sz="1948" b="1" spc="22" baseline="25641" dirty="0">
                <a:solidFill>
                  <a:srgbClr val="008000"/>
                </a:solidFill>
                <a:latin typeface="Courier New"/>
                <a:ea typeface="新細明體" pitchFamily="18" charset="-120"/>
                <a:cs typeface="Courier New"/>
              </a:rPr>
              <a:t>-2</a:t>
            </a:r>
            <a:r>
              <a:rPr sz="1948" b="1" spc="15" dirty="0">
                <a:solidFill>
                  <a:srgbClr val="008000"/>
                </a:solidFill>
                <a:latin typeface="Courier New"/>
                <a:ea typeface="新細明體" pitchFamily="18" charset="-120"/>
                <a:cs typeface="Courier New"/>
              </a:rPr>
              <a:t>)+(1*2</a:t>
            </a:r>
            <a:r>
              <a:rPr sz="1948" b="1" spc="22" baseline="25641" dirty="0">
                <a:solidFill>
                  <a:srgbClr val="008000"/>
                </a:solidFill>
                <a:latin typeface="Courier New"/>
                <a:ea typeface="新細明體" pitchFamily="18" charset="-120"/>
                <a:cs typeface="Courier New"/>
              </a:rPr>
              <a:t>-3</a:t>
            </a:r>
            <a:r>
              <a:rPr sz="1948" b="1" spc="15" dirty="0">
                <a:solidFill>
                  <a:srgbClr val="008000"/>
                </a:solidFill>
                <a:latin typeface="Courier New"/>
                <a:ea typeface="新細明體" pitchFamily="18" charset="-120"/>
                <a:cs typeface="Courier New"/>
              </a:rPr>
              <a:t>)+(1*2</a:t>
            </a:r>
            <a:r>
              <a:rPr sz="1948" b="1" spc="22" baseline="25641" dirty="0">
                <a:solidFill>
                  <a:srgbClr val="008000"/>
                </a:solidFill>
                <a:latin typeface="Courier New"/>
                <a:ea typeface="新細明體" pitchFamily="18" charset="-120"/>
                <a:cs typeface="Courier New"/>
              </a:rPr>
              <a:t>-4</a:t>
            </a:r>
            <a:r>
              <a:rPr sz="1948" b="1" spc="15" dirty="0">
                <a:solidFill>
                  <a:srgbClr val="008000"/>
                </a:solidFill>
                <a:latin typeface="Courier New"/>
                <a:ea typeface="新細明體" pitchFamily="18" charset="-120"/>
                <a:cs typeface="Courier New"/>
              </a:rPr>
              <a:t>)+(0*2</a:t>
            </a:r>
            <a:r>
              <a:rPr sz="1948" b="1" spc="22" baseline="25641" dirty="0">
                <a:solidFill>
                  <a:srgbClr val="008000"/>
                </a:solidFill>
                <a:latin typeface="Courier New"/>
                <a:ea typeface="新細明體" pitchFamily="18" charset="-120"/>
                <a:cs typeface="Courier New"/>
              </a:rPr>
              <a:t>-5</a:t>
            </a:r>
            <a:r>
              <a:rPr sz="1948" b="1" spc="15" dirty="0">
                <a:solidFill>
                  <a:srgbClr val="008000"/>
                </a:solidFill>
                <a:latin typeface="Courier New"/>
                <a:ea typeface="新細明體" pitchFamily="18" charset="-120"/>
                <a:cs typeface="Courier New"/>
              </a:rPr>
              <a:t>)+(1*2</a:t>
            </a:r>
            <a:r>
              <a:rPr sz="1948" b="1" spc="22" baseline="25641" dirty="0">
                <a:solidFill>
                  <a:srgbClr val="008000"/>
                </a:solidFill>
                <a:latin typeface="Courier New"/>
                <a:ea typeface="新細明體" pitchFamily="18" charset="-120"/>
                <a:cs typeface="Courier New"/>
              </a:rPr>
              <a:t>-6</a:t>
            </a:r>
            <a:r>
              <a:rPr sz="1948" b="1" spc="15" dirty="0">
                <a:solidFill>
                  <a:srgbClr val="008000"/>
                </a:solidFill>
                <a:latin typeface="Courier New"/>
                <a:ea typeface="新細明體" pitchFamily="18" charset="-120"/>
                <a:cs typeface="Courier New"/>
              </a:rPr>
              <a:t>)+(1*2</a:t>
            </a:r>
            <a:r>
              <a:rPr sz="1948" b="1" spc="22" baseline="25641" dirty="0">
                <a:solidFill>
                  <a:srgbClr val="008000"/>
                </a:solidFill>
                <a:latin typeface="Courier New"/>
                <a:ea typeface="新細明體" pitchFamily="18" charset="-120"/>
                <a:cs typeface="Courier New"/>
              </a:rPr>
              <a:t>-7</a:t>
            </a:r>
            <a:r>
              <a:rPr sz="1948" b="1" spc="15" dirty="0">
                <a:solidFill>
                  <a:srgbClr val="008000"/>
                </a:solidFill>
                <a:latin typeface="Courier New"/>
                <a:ea typeface="新細明體" pitchFamily="18" charset="-120"/>
                <a:cs typeface="Courier New"/>
              </a:rPr>
              <a:t>)</a:t>
            </a:r>
            <a:endParaRPr sz="1948" dirty="0">
              <a:solidFill>
                <a:prstClr val="black"/>
              </a:solidFill>
              <a:latin typeface="Courier New"/>
              <a:ea typeface="新細明體" pitchFamily="18" charset="-120"/>
              <a:cs typeface="Courier New"/>
            </a:endParaRPr>
          </a:p>
          <a:p>
            <a:pPr marL="590010" defTabSz="913564">
              <a:spcBef>
                <a:spcPts val="35"/>
              </a:spcBef>
            </a:pPr>
            <a:r>
              <a:rPr sz="1948" b="1" spc="15" dirty="0">
                <a:solidFill>
                  <a:srgbClr val="008000"/>
                </a:solidFill>
                <a:latin typeface="Courier New"/>
                <a:ea typeface="新細明體" pitchFamily="18" charset="-120"/>
                <a:cs typeface="Courier New"/>
              </a:rPr>
              <a:t>=</a:t>
            </a:r>
            <a:r>
              <a:rPr sz="1948" b="1" spc="10" dirty="0">
                <a:solidFill>
                  <a:srgbClr val="008000"/>
                </a:solidFill>
                <a:latin typeface="Courier New"/>
                <a:ea typeface="新細明體" pitchFamily="18" charset="-120"/>
                <a:cs typeface="Courier New"/>
              </a:rPr>
              <a:t> </a:t>
            </a:r>
            <a:r>
              <a:rPr sz="1948" b="1" spc="15" dirty="0">
                <a:solidFill>
                  <a:srgbClr val="008000"/>
                </a:solidFill>
                <a:latin typeface="Courier New"/>
                <a:ea typeface="新細明體" pitchFamily="18" charset="-120"/>
                <a:cs typeface="Courier New"/>
              </a:rPr>
              <a:t>1.7109375</a:t>
            </a:r>
            <a:endParaRPr sz="1948" dirty="0">
              <a:solidFill>
                <a:prstClr val="black"/>
              </a:solidFill>
              <a:latin typeface="Courier New"/>
              <a:ea typeface="新細明體" pitchFamily="18" charset="-120"/>
              <a:cs typeface="Courier New"/>
            </a:endParaRPr>
          </a:p>
          <a:p>
            <a:pPr marL="38065" defTabSz="913564">
              <a:spcBef>
                <a:spcPts val="1454"/>
              </a:spcBef>
            </a:pPr>
            <a:r>
              <a:rPr sz="2348" spc="10" dirty="0">
                <a:solidFill>
                  <a:srgbClr val="0000FF"/>
                </a:solidFill>
                <a:latin typeface="Arial"/>
                <a:ea typeface="新細明體" pitchFamily="18" charset="-120"/>
                <a:cs typeface="Arial"/>
              </a:rPr>
              <a:t>Number:</a:t>
            </a:r>
            <a:endParaRPr sz="2348" dirty="0">
              <a:solidFill>
                <a:prstClr val="black"/>
              </a:solidFill>
              <a:latin typeface="Arial"/>
              <a:ea typeface="新細明體" pitchFamily="18" charset="-120"/>
              <a:cs typeface="Arial"/>
            </a:endParaRPr>
          </a:p>
          <a:p>
            <a:pPr marL="597623" indent="-221413" defTabSz="913564">
              <a:spcBef>
                <a:spcPts val="350"/>
              </a:spcBef>
              <a:buFont typeface="Courier New"/>
              <a:buChar char="•"/>
              <a:tabLst>
                <a:tab pos="598258" algn="l"/>
                <a:tab pos="2957663" algn="l"/>
              </a:tabLst>
            </a:pPr>
            <a:r>
              <a:rPr sz="1948" b="1" spc="15" dirty="0">
                <a:solidFill>
                  <a:srgbClr val="660066"/>
                </a:solidFill>
                <a:latin typeface="Courier New"/>
                <a:ea typeface="新細明體" pitchFamily="18" charset="-120"/>
                <a:cs typeface="Courier New"/>
              </a:rPr>
              <a:t>-</a:t>
            </a:r>
            <a:r>
              <a:rPr sz="1948" b="1" spc="15" dirty="0">
                <a:solidFill>
                  <a:srgbClr val="008000"/>
                </a:solidFill>
                <a:latin typeface="Courier New"/>
                <a:ea typeface="新細明體" pitchFamily="18" charset="-120"/>
                <a:cs typeface="Courier New"/>
              </a:rPr>
              <a:t>1.7109375</a:t>
            </a:r>
            <a:r>
              <a:rPr sz="1948" b="1" spc="25" dirty="0">
                <a:solidFill>
                  <a:srgbClr val="008000"/>
                </a:solidFill>
                <a:latin typeface="Courier New"/>
                <a:ea typeface="新細明體" pitchFamily="18" charset="-120"/>
                <a:cs typeface="Courier New"/>
              </a:rPr>
              <a:t> </a:t>
            </a:r>
            <a:r>
              <a:rPr sz="1948" b="1" spc="15" dirty="0">
                <a:solidFill>
                  <a:srgbClr val="000066"/>
                </a:solidFill>
                <a:latin typeface="Courier New"/>
                <a:ea typeface="新細明體" pitchFamily="18" charset="-120"/>
                <a:cs typeface="Courier New"/>
              </a:rPr>
              <a:t>*</a:t>
            </a:r>
            <a:r>
              <a:rPr sz="1948" b="1" spc="30" dirty="0">
                <a:solidFill>
                  <a:srgbClr val="000066"/>
                </a:solidFill>
                <a:latin typeface="Courier New"/>
                <a:ea typeface="新細明體" pitchFamily="18" charset="-120"/>
                <a:cs typeface="Courier New"/>
              </a:rPr>
              <a:t> </a:t>
            </a:r>
            <a:r>
              <a:rPr sz="1948" b="1" spc="10" dirty="0">
                <a:solidFill>
                  <a:srgbClr val="000066"/>
                </a:solidFill>
                <a:latin typeface="Courier New"/>
                <a:ea typeface="新細明體" pitchFamily="18" charset="-120"/>
                <a:cs typeface="Courier New"/>
              </a:rPr>
              <a:t>2</a:t>
            </a:r>
            <a:r>
              <a:rPr sz="1948" b="1" spc="15" baseline="25641" dirty="0">
                <a:solidFill>
                  <a:srgbClr val="FF0000"/>
                </a:solidFill>
                <a:latin typeface="Courier New"/>
                <a:ea typeface="新細明體" pitchFamily="18" charset="-120"/>
                <a:cs typeface="Courier New"/>
              </a:rPr>
              <a:t>4	</a:t>
            </a:r>
            <a:r>
              <a:rPr sz="1948" b="1" spc="15" dirty="0">
                <a:solidFill>
                  <a:srgbClr val="000066"/>
                </a:solidFill>
                <a:latin typeface="Courier New"/>
                <a:ea typeface="新細明體" pitchFamily="18" charset="-120"/>
                <a:cs typeface="Courier New"/>
              </a:rPr>
              <a:t>= </a:t>
            </a:r>
            <a:r>
              <a:rPr sz="1948" b="1" spc="10" dirty="0">
                <a:solidFill>
                  <a:srgbClr val="000066"/>
                </a:solidFill>
                <a:latin typeface="Courier New"/>
                <a:ea typeface="新細明體" pitchFamily="18" charset="-120"/>
                <a:cs typeface="Courier New"/>
              </a:rPr>
              <a:t>-27.375</a:t>
            </a:r>
            <a:endParaRPr sz="1948" dirty="0">
              <a:solidFill>
                <a:prstClr val="black"/>
              </a:solidFill>
              <a:latin typeface="Courier New"/>
              <a:ea typeface="新細明體" pitchFamily="18" charset="-120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93843" y="1659736"/>
            <a:ext cx="4593734" cy="323055"/>
          </a:xfrm>
          <a:prstGeom prst="rect">
            <a:avLst/>
          </a:prstGeom>
          <a:solidFill>
            <a:srgbClr val="A8D6FF"/>
          </a:solidFill>
          <a:ln w="12561">
            <a:solidFill>
              <a:srgbClr val="000000"/>
            </a:solidFill>
          </a:ln>
        </p:spPr>
        <p:txBody>
          <a:bodyPr vert="horz" wrap="square" lIns="0" tIns="50753" rIns="0" bIns="0" rtlCol="0">
            <a:spAutoFit/>
          </a:bodyPr>
          <a:lstStyle/>
          <a:p>
            <a:pPr marL="90088" defTabSz="913564">
              <a:spcBef>
                <a:spcPts val="400"/>
              </a:spcBef>
            </a:pPr>
            <a:r>
              <a:rPr sz="1748" b="1" spc="10" dirty="0">
                <a:solidFill>
                  <a:srgbClr val="660066"/>
                </a:solidFill>
                <a:latin typeface="Courier New"/>
                <a:ea typeface="新細明體" pitchFamily="18" charset="-120"/>
                <a:cs typeface="Courier New"/>
              </a:rPr>
              <a:t>1</a:t>
            </a:r>
            <a:r>
              <a:rPr sz="1748" b="1" spc="10" dirty="0">
                <a:solidFill>
                  <a:srgbClr val="FF0000"/>
                </a:solidFill>
                <a:latin typeface="Courier New"/>
                <a:ea typeface="新細明體" pitchFamily="18" charset="-120"/>
                <a:cs typeface="Courier New"/>
              </a:rPr>
              <a:t>10000011</a:t>
            </a:r>
            <a:r>
              <a:rPr sz="1748" b="1" spc="10" dirty="0">
                <a:solidFill>
                  <a:srgbClr val="008000"/>
                </a:solidFill>
                <a:latin typeface="Courier New"/>
                <a:ea typeface="新細明體" pitchFamily="18" charset="-120"/>
                <a:cs typeface="Courier New"/>
              </a:rPr>
              <a:t>10110110000000000000000</a:t>
            </a:r>
            <a:endParaRPr sz="1748" dirty="0">
              <a:solidFill>
                <a:prstClr val="black"/>
              </a:solidFill>
              <a:latin typeface="Courier New"/>
              <a:ea typeface="新細明體" pitchFamily="18" charset="-120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524494" y="2068719"/>
            <a:ext cx="2788849" cy="376672"/>
          </a:xfrm>
          <a:prstGeom prst="rect">
            <a:avLst/>
          </a:prstGeom>
        </p:spPr>
        <p:txBody>
          <a:bodyPr vert="horz" wrap="square" lIns="0" tIns="15226" rIns="0" bIns="0" rtlCol="0">
            <a:spAutoFit/>
          </a:bodyPr>
          <a:lstStyle/>
          <a:p>
            <a:pPr marL="12689" defTabSz="913564">
              <a:spcBef>
                <a:spcPts val="120"/>
              </a:spcBef>
            </a:pPr>
            <a:r>
              <a:rPr sz="2348" spc="5" dirty="0">
                <a:solidFill>
                  <a:prstClr val="black"/>
                </a:solidFill>
                <a:latin typeface="Arial"/>
                <a:ea typeface="新細明體" pitchFamily="18" charset="-120"/>
                <a:cs typeface="Arial"/>
              </a:rPr>
              <a:t>32-bit</a:t>
            </a:r>
            <a:r>
              <a:rPr sz="2348" spc="-55" dirty="0">
                <a:solidFill>
                  <a:prstClr val="black"/>
                </a:solidFill>
                <a:latin typeface="Arial"/>
                <a:ea typeface="新細明體" pitchFamily="18" charset="-120"/>
                <a:cs typeface="Arial"/>
              </a:rPr>
              <a:t> </a:t>
            </a:r>
            <a:r>
              <a:rPr sz="2348" spc="10" dirty="0">
                <a:solidFill>
                  <a:prstClr val="black"/>
                </a:solidFill>
                <a:latin typeface="Arial"/>
                <a:ea typeface="新細明體" pitchFamily="18" charset="-120"/>
                <a:cs typeface="Arial"/>
              </a:rPr>
              <a:t>representation</a:t>
            </a:r>
            <a:endParaRPr sz="2348">
              <a:solidFill>
                <a:prstClr val="black"/>
              </a:solidFill>
              <a:latin typeface="Arial"/>
              <a:ea typeface="新細明體" pitchFamily="18" charset="-12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867298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092" y="434745"/>
            <a:ext cx="5020689" cy="559970"/>
          </a:xfrm>
          <a:prstGeom prst="rect">
            <a:avLst/>
          </a:prstGeom>
        </p:spPr>
        <p:txBody>
          <a:bodyPr vert="horz" wrap="square" lIns="0" tIns="13957" rIns="0" bIns="0" rtlCol="0">
            <a:spAutoFit/>
          </a:bodyPr>
          <a:lstStyle/>
          <a:p>
            <a:pPr marL="12689">
              <a:spcBef>
                <a:spcPts val="110"/>
              </a:spcBef>
            </a:pPr>
            <a:r>
              <a:rPr dirty="0">
                <a:solidFill>
                  <a:srgbClr val="000000"/>
                </a:solidFill>
              </a:rPr>
              <a:t>Floating Point</a:t>
            </a:r>
            <a:r>
              <a:rPr spc="-3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Example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xfrm>
            <a:off x="7522056" y="6304549"/>
            <a:ext cx="251859" cy="2049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065" defTabSz="913564">
              <a:lnSpc>
                <a:spcPts val="1604"/>
              </a:lnSpc>
            </a:pPr>
            <a:fld id="{81D60167-4931-47E6-BA6A-407CBD079E47}" type="slidenum">
              <a:rPr spc="15" dirty="0">
                <a:solidFill>
                  <a:prstClr val="black"/>
                </a:solidFill>
                <a:ea typeface="新細明體" pitchFamily="18" charset="-120"/>
              </a:rPr>
              <a:pPr marL="38065" defTabSz="913564">
                <a:lnSpc>
                  <a:spcPts val="1604"/>
                </a:lnSpc>
              </a:pPr>
              <a:t>19</a:t>
            </a:fld>
            <a:endParaRPr spc="15" dirty="0">
              <a:solidFill>
                <a:prstClr val="black"/>
              </a:solidFill>
              <a:ea typeface="新細明體" pitchFamily="18" charset="-120"/>
            </a:endParaRP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D21201C0-44B8-44FA-A8BD-94A73DC53FF9}"/>
              </a:ext>
            </a:extLst>
          </p:cNvPr>
          <p:cNvGrpSpPr/>
          <p:nvPr/>
        </p:nvGrpSpPr>
        <p:grpSpPr>
          <a:xfrm>
            <a:off x="669195" y="1656832"/>
            <a:ext cx="1914432" cy="4202875"/>
            <a:chOff x="838200" y="1143000"/>
            <a:chExt cx="2286000" cy="5500810"/>
          </a:xfrm>
        </p:grpSpPr>
        <p:cxnSp>
          <p:nvCxnSpPr>
            <p:cNvPr id="8" name="Connector: Elbow 7">
              <a:extLst>
                <a:ext uri="{FF2B5EF4-FFF2-40B4-BE49-F238E27FC236}">
                  <a16:creationId xmlns:a16="http://schemas.microsoft.com/office/drawing/2014/main" id="{C145979D-BC35-4242-98DC-9D9AA065A33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295400" y="1219200"/>
              <a:ext cx="990600" cy="457200"/>
            </a:xfrm>
            <a:prstGeom prst="bentConnector3">
              <a:avLst>
                <a:gd name="adj1" fmla="val 1131"/>
              </a:avLst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7ED03A7-1B92-4A92-928E-39163E9A8DAE}"/>
                </a:ext>
              </a:extLst>
            </p:cNvPr>
            <p:cNvSpPr txBox="1"/>
            <p:nvPr/>
          </p:nvSpPr>
          <p:spPr>
            <a:xfrm>
              <a:off x="1371600" y="1153180"/>
              <a:ext cx="914400" cy="690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3564"/>
              <a:r>
                <a:rPr lang="en-US" sz="2798" dirty="0">
                  <a:solidFill>
                    <a:prstClr val="black"/>
                  </a:solidFill>
                  <a:latin typeface="Calibri"/>
                  <a:ea typeface="新細明體" pitchFamily="18" charset="-120"/>
                </a:rPr>
                <a:t>263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3679499-287A-491C-A43A-CA9C7D3D8290}"/>
                </a:ext>
              </a:extLst>
            </p:cNvPr>
            <p:cNvSpPr txBox="1"/>
            <p:nvPr/>
          </p:nvSpPr>
          <p:spPr>
            <a:xfrm>
              <a:off x="838200" y="1143000"/>
              <a:ext cx="533400" cy="690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3564"/>
              <a:r>
                <a:rPr lang="en-US" sz="2798" dirty="0">
                  <a:solidFill>
                    <a:prstClr val="black"/>
                  </a:solidFill>
                  <a:latin typeface="Calibri"/>
                  <a:ea typeface="新細明體" pitchFamily="18" charset="-120"/>
                </a:rPr>
                <a:t>2</a:t>
              </a:r>
            </a:p>
          </p:txBody>
        </p:sp>
        <p:cxnSp>
          <p:nvCxnSpPr>
            <p:cNvPr id="11" name="Connector: Elbow 10">
              <a:extLst>
                <a:ext uri="{FF2B5EF4-FFF2-40B4-BE49-F238E27FC236}">
                  <a16:creationId xmlns:a16="http://schemas.microsoft.com/office/drawing/2014/main" id="{45C27481-E6C4-4973-B418-AD608AF0EAD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295400" y="1752600"/>
              <a:ext cx="990600" cy="457200"/>
            </a:xfrm>
            <a:prstGeom prst="bentConnector3">
              <a:avLst>
                <a:gd name="adj1" fmla="val 1131"/>
              </a:avLst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9F2D43E-69E4-44F6-ACEB-4B3B35F2A050}"/>
                </a:ext>
              </a:extLst>
            </p:cNvPr>
            <p:cNvSpPr txBox="1"/>
            <p:nvPr/>
          </p:nvSpPr>
          <p:spPr>
            <a:xfrm>
              <a:off x="1371600" y="1686580"/>
              <a:ext cx="914400" cy="690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3564"/>
              <a:r>
                <a:rPr lang="en-US" sz="2798" dirty="0">
                  <a:solidFill>
                    <a:prstClr val="black"/>
                  </a:solidFill>
                  <a:latin typeface="Calibri"/>
                  <a:ea typeface="新細明體" pitchFamily="18" charset="-120"/>
                </a:rPr>
                <a:t>131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3D858EE-0D15-4F46-8BC2-7D1C6923A1DA}"/>
                </a:ext>
              </a:extLst>
            </p:cNvPr>
            <p:cNvSpPr txBox="1"/>
            <p:nvPr/>
          </p:nvSpPr>
          <p:spPr>
            <a:xfrm>
              <a:off x="838200" y="1676400"/>
              <a:ext cx="533400" cy="690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3564"/>
              <a:r>
                <a:rPr lang="en-US" sz="2798" dirty="0">
                  <a:solidFill>
                    <a:prstClr val="black"/>
                  </a:solidFill>
                  <a:latin typeface="Calibri"/>
                  <a:ea typeface="新細明體" pitchFamily="18" charset="-120"/>
                </a:rPr>
                <a:t>2</a:t>
              </a:r>
            </a:p>
          </p:txBody>
        </p:sp>
        <p:cxnSp>
          <p:nvCxnSpPr>
            <p:cNvPr id="14" name="Connector: Elbow 13">
              <a:extLst>
                <a:ext uri="{FF2B5EF4-FFF2-40B4-BE49-F238E27FC236}">
                  <a16:creationId xmlns:a16="http://schemas.microsoft.com/office/drawing/2014/main" id="{50F28845-BA1F-41F1-914F-F212EDC817A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295400" y="2286000"/>
              <a:ext cx="990600" cy="457200"/>
            </a:xfrm>
            <a:prstGeom prst="bentConnector3">
              <a:avLst>
                <a:gd name="adj1" fmla="val 1131"/>
              </a:avLst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61E4017-B412-406D-8775-A3A5F25C911B}"/>
                </a:ext>
              </a:extLst>
            </p:cNvPr>
            <p:cNvSpPr txBox="1"/>
            <p:nvPr/>
          </p:nvSpPr>
          <p:spPr>
            <a:xfrm>
              <a:off x="1447800" y="2219980"/>
              <a:ext cx="914400" cy="690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3564"/>
              <a:r>
                <a:rPr lang="en-US" sz="2798" dirty="0">
                  <a:solidFill>
                    <a:prstClr val="black"/>
                  </a:solidFill>
                  <a:latin typeface="Calibri"/>
                  <a:ea typeface="新細明體" pitchFamily="18" charset="-120"/>
                </a:rPr>
                <a:t>65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FE9CC5F-AC5C-400B-B75D-783025EBA791}"/>
                </a:ext>
              </a:extLst>
            </p:cNvPr>
            <p:cNvSpPr txBox="1"/>
            <p:nvPr/>
          </p:nvSpPr>
          <p:spPr>
            <a:xfrm>
              <a:off x="838200" y="2209800"/>
              <a:ext cx="533400" cy="690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3564"/>
              <a:r>
                <a:rPr lang="en-US" sz="2798" dirty="0">
                  <a:solidFill>
                    <a:prstClr val="black"/>
                  </a:solidFill>
                  <a:latin typeface="Calibri"/>
                  <a:ea typeface="新細明體" pitchFamily="18" charset="-120"/>
                </a:rPr>
                <a:t>2</a:t>
              </a:r>
            </a:p>
          </p:txBody>
        </p:sp>
        <p:cxnSp>
          <p:nvCxnSpPr>
            <p:cNvPr id="17" name="Connector: Elbow 16">
              <a:extLst>
                <a:ext uri="{FF2B5EF4-FFF2-40B4-BE49-F238E27FC236}">
                  <a16:creationId xmlns:a16="http://schemas.microsoft.com/office/drawing/2014/main" id="{260F9E3B-9071-40A9-A97C-F9F93154488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295400" y="2819400"/>
              <a:ext cx="990600" cy="457200"/>
            </a:xfrm>
            <a:prstGeom prst="bentConnector3">
              <a:avLst>
                <a:gd name="adj1" fmla="val 1131"/>
              </a:avLst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953309B-DE10-4349-BAA6-623A4B33B80E}"/>
                </a:ext>
              </a:extLst>
            </p:cNvPr>
            <p:cNvSpPr txBox="1"/>
            <p:nvPr/>
          </p:nvSpPr>
          <p:spPr>
            <a:xfrm>
              <a:off x="1524000" y="2753380"/>
              <a:ext cx="914400" cy="690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3564"/>
              <a:r>
                <a:rPr lang="en-US" sz="2798" dirty="0">
                  <a:solidFill>
                    <a:prstClr val="black"/>
                  </a:solidFill>
                  <a:latin typeface="Calibri"/>
                  <a:ea typeface="新細明體" pitchFamily="18" charset="-120"/>
                </a:rPr>
                <a:t>32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B088AE9-238A-4A1C-B489-28819E7999D9}"/>
                </a:ext>
              </a:extLst>
            </p:cNvPr>
            <p:cNvSpPr txBox="1"/>
            <p:nvPr/>
          </p:nvSpPr>
          <p:spPr>
            <a:xfrm>
              <a:off x="838200" y="2743200"/>
              <a:ext cx="533400" cy="690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3564"/>
              <a:r>
                <a:rPr lang="en-US" sz="2798" dirty="0">
                  <a:solidFill>
                    <a:prstClr val="black"/>
                  </a:solidFill>
                  <a:latin typeface="Calibri"/>
                  <a:ea typeface="新細明體" pitchFamily="18" charset="-120"/>
                </a:rPr>
                <a:t>2</a:t>
              </a:r>
            </a:p>
          </p:txBody>
        </p:sp>
        <p:cxnSp>
          <p:nvCxnSpPr>
            <p:cNvPr id="20" name="Connector: Elbow 19">
              <a:extLst>
                <a:ext uri="{FF2B5EF4-FFF2-40B4-BE49-F238E27FC236}">
                  <a16:creationId xmlns:a16="http://schemas.microsoft.com/office/drawing/2014/main" id="{7BBB68D6-D724-470E-85FB-C0FA92373405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295400" y="3352800"/>
              <a:ext cx="990600" cy="457200"/>
            </a:xfrm>
            <a:prstGeom prst="bentConnector3">
              <a:avLst>
                <a:gd name="adj1" fmla="val 1131"/>
              </a:avLst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FCBFAEF-1C77-4838-BB9B-61D7DD38D12A}"/>
                </a:ext>
              </a:extLst>
            </p:cNvPr>
            <p:cNvSpPr txBox="1"/>
            <p:nvPr/>
          </p:nvSpPr>
          <p:spPr>
            <a:xfrm>
              <a:off x="1524000" y="3286780"/>
              <a:ext cx="914400" cy="690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3564"/>
              <a:r>
                <a:rPr lang="en-US" sz="2798" dirty="0">
                  <a:solidFill>
                    <a:prstClr val="black"/>
                  </a:solidFill>
                  <a:latin typeface="Calibri"/>
                  <a:ea typeface="新細明體" pitchFamily="18" charset="-120"/>
                </a:rPr>
                <a:t>16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9DAACA5-C8F2-4DEB-A540-FD80E0B6E536}"/>
                </a:ext>
              </a:extLst>
            </p:cNvPr>
            <p:cNvSpPr txBox="1"/>
            <p:nvPr/>
          </p:nvSpPr>
          <p:spPr>
            <a:xfrm>
              <a:off x="838200" y="3276600"/>
              <a:ext cx="533400" cy="690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3564"/>
              <a:r>
                <a:rPr lang="en-US" sz="2798" dirty="0">
                  <a:solidFill>
                    <a:prstClr val="black"/>
                  </a:solidFill>
                  <a:latin typeface="Calibri"/>
                  <a:ea typeface="新細明體" pitchFamily="18" charset="-120"/>
                </a:rPr>
                <a:t>2</a:t>
              </a:r>
            </a:p>
          </p:txBody>
        </p:sp>
        <p:cxnSp>
          <p:nvCxnSpPr>
            <p:cNvPr id="23" name="Connector: Elbow 22">
              <a:extLst>
                <a:ext uri="{FF2B5EF4-FFF2-40B4-BE49-F238E27FC236}">
                  <a16:creationId xmlns:a16="http://schemas.microsoft.com/office/drawing/2014/main" id="{9224A051-A6FF-4D49-A5B2-1A8F3FBB333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295400" y="3886200"/>
              <a:ext cx="990600" cy="457200"/>
            </a:xfrm>
            <a:prstGeom prst="bentConnector3">
              <a:avLst>
                <a:gd name="adj1" fmla="val 1131"/>
              </a:avLst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1092DA2-1447-4D62-9BE3-B50B97C9B590}"/>
                </a:ext>
              </a:extLst>
            </p:cNvPr>
            <p:cNvSpPr txBox="1"/>
            <p:nvPr/>
          </p:nvSpPr>
          <p:spPr>
            <a:xfrm>
              <a:off x="1600200" y="3810000"/>
              <a:ext cx="914400" cy="690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3564"/>
              <a:r>
                <a:rPr lang="en-US" sz="2798" dirty="0">
                  <a:solidFill>
                    <a:prstClr val="black"/>
                  </a:solidFill>
                  <a:latin typeface="Calibri"/>
                  <a:ea typeface="新細明體" pitchFamily="18" charset="-120"/>
                </a:rPr>
                <a:t>8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ABAC898-0C8F-4416-9C5C-BC6849C88FCD}"/>
                </a:ext>
              </a:extLst>
            </p:cNvPr>
            <p:cNvSpPr txBox="1"/>
            <p:nvPr/>
          </p:nvSpPr>
          <p:spPr>
            <a:xfrm>
              <a:off x="838200" y="3810000"/>
              <a:ext cx="533400" cy="690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3564"/>
              <a:r>
                <a:rPr lang="en-US" sz="2798" dirty="0">
                  <a:solidFill>
                    <a:prstClr val="black"/>
                  </a:solidFill>
                  <a:latin typeface="Calibri"/>
                  <a:ea typeface="新細明體" pitchFamily="18" charset="-120"/>
                </a:rPr>
                <a:t>2</a:t>
              </a:r>
            </a:p>
          </p:txBody>
        </p:sp>
        <p:cxnSp>
          <p:nvCxnSpPr>
            <p:cNvPr id="26" name="Connector: Elbow 25">
              <a:extLst>
                <a:ext uri="{FF2B5EF4-FFF2-40B4-BE49-F238E27FC236}">
                  <a16:creationId xmlns:a16="http://schemas.microsoft.com/office/drawing/2014/main" id="{B47D11E9-55D0-45BC-9A93-BE9D6E4F2C1A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295400" y="4419600"/>
              <a:ext cx="990600" cy="457200"/>
            </a:xfrm>
            <a:prstGeom prst="bentConnector3">
              <a:avLst>
                <a:gd name="adj1" fmla="val 1131"/>
              </a:avLst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401981E-D069-48A2-9391-3135EC605D06}"/>
                </a:ext>
              </a:extLst>
            </p:cNvPr>
            <p:cNvSpPr txBox="1"/>
            <p:nvPr/>
          </p:nvSpPr>
          <p:spPr>
            <a:xfrm>
              <a:off x="1371600" y="4353580"/>
              <a:ext cx="914400" cy="690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3564"/>
              <a:r>
                <a:rPr lang="en-US" sz="2798" dirty="0">
                  <a:solidFill>
                    <a:prstClr val="black"/>
                  </a:solidFill>
                  <a:latin typeface="Calibri"/>
                  <a:ea typeface="新細明體" pitchFamily="18" charset="-120"/>
                </a:rPr>
                <a:t>  4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41354D9-F288-4C6D-AFAC-A1E599A0DE7F}"/>
                </a:ext>
              </a:extLst>
            </p:cNvPr>
            <p:cNvSpPr txBox="1"/>
            <p:nvPr/>
          </p:nvSpPr>
          <p:spPr>
            <a:xfrm>
              <a:off x="838200" y="4343400"/>
              <a:ext cx="533400" cy="690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3564"/>
              <a:r>
                <a:rPr lang="en-US" sz="2798" dirty="0">
                  <a:solidFill>
                    <a:prstClr val="black"/>
                  </a:solidFill>
                  <a:latin typeface="Calibri"/>
                  <a:ea typeface="新細明體" pitchFamily="18" charset="-120"/>
                </a:rPr>
                <a:t>2</a:t>
              </a:r>
            </a:p>
          </p:txBody>
        </p:sp>
        <p:cxnSp>
          <p:nvCxnSpPr>
            <p:cNvPr id="29" name="Connector: Elbow 28">
              <a:extLst>
                <a:ext uri="{FF2B5EF4-FFF2-40B4-BE49-F238E27FC236}">
                  <a16:creationId xmlns:a16="http://schemas.microsoft.com/office/drawing/2014/main" id="{5764F386-1CC1-43EB-A72C-305811B486D5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295400" y="4953000"/>
              <a:ext cx="990600" cy="457200"/>
            </a:xfrm>
            <a:prstGeom prst="bentConnector3">
              <a:avLst>
                <a:gd name="adj1" fmla="val 1131"/>
              </a:avLst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C3B3D7A-E098-4190-8611-0510BF1AF9E9}"/>
                </a:ext>
              </a:extLst>
            </p:cNvPr>
            <p:cNvSpPr txBox="1"/>
            <p:nvPr/>
          </p:nvSpPr>
          <p:spPr>
            <a:xfrm>
              <a:off x="1371600" y="4886980"/>
              <a:ext cx="914400" cy="690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3564"/>
              <a:r>
                <a:rPr lang="en-US" sz="2798" dirty="0">
                  <a:solidFill>
                    <a:prstClr val="black"/>
                  </a:solidFill>
                  <a:latin typeface="Calibri"/>
                  <a:ea typeface="新細明體" pitchFamily="18" charset="-120"/>
                </a:rPr>
                <a:t>  2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C82FAE2-A0C9-4C86-83FE-B8E854B6E236}"/>
                </a:ext>
              </a:extLst>
            </p:cNvPr>
            <p:cNvSpPr txBox="1"/>
            <p:nvPr/>
          </p:nvSpPr>
          <p:spPr>
            <a:xfrm>
              <a:off x="838200" y="4876800"/>
              <a:ext cx="533400" cy="690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3564"/>
              <a:r>
                <a:rPr lang="en-US" sz="2798" dirty="0">
                  <a:solidFill>
                    <a:prstClr val="black"/>
                  </a:solidFill>
                  <a:latin typeface="Calibri"/>
                  <a:ea typeface="新細明體" pitchFamily="18" charset="-120"/>
                </a:rPr>
                <a:t>2</a:t>
              </a:r>
            </a:p>
          </p:txBody>
        </p:sp>
        <p:cxnSp>
          <p:nvCxnSpPr>
            <p:cNvPr id="32" name="Connector: Elbow 31">
              <a:extLst>
                <a:ext uri="{FF2B5EF4-FFF2-40B4-BE49-F238E27FC236}">
                  <a16:creationId xmlns:a16="http://schemas.microsoft.com/office/drawing/2014/main" id="{1D214483-6E32-4604-A8C2-5119BBAF83B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295400" y="5486400"/>
              <a:ext cx="990600" cy="457200"/>
            </a:xfrm>
            <a:prstGeom prst="bentConnector3">
              <a:avLst>
                <a:gd name="adj1" fmla="val 1131"/>
              </a:avLst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B997647-BEBD-4EAA-8D8B-B5954405B281}"/>
                </a:ext>
              </a:extLst>
            </p:cNvPr>
            <p:cNvSpPr txBox="1"/>
            <p:nvPr/>
          </p:nvSpPr>
          <p:spPr>
            <a:xfrm>
              <a:off x="1371600" y="5420380"/>
              <a:ext cx="914400" cy="690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3564"/>
              <a:r>
                <a:rPr lang="en-US" sz="2798" dirty="0">
                  <a:solidFill>
                    <a:prstClr val="black"/>
                  </a:solidFill>
                  <a:latin typeface="Calibri"/>
                  <a:ea typeface="新細明體" pitchFamily="18" charset="-120"/>
                </a:rPr>
                <a:t>  1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8E87358C-6CB1-4335-A41E-EB305BD5C751}"/>
                </a:ext>
              </a:extLst>
            </p:cNvPr>
            <p:cNvSpPr txBox="1"/>
            <p:nvPr/>
          </p:nvSpPr>
          <p:spPr>
            <a:xfrm>
              <a:off x="838200" y="5410200"/>
              <a:ext cx="533400" cy="690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3564"/>
              <a:r>
                <a:rPr lang="en-US" sz="2798" dirty="0">
                  <a:solidFill>
                    <a:prstClr val="black"/>
                  </a:solidFill>
                  <a:latin typeface="Calibri"/>
                  <a:ea typeface="新細明體" pitchFamily="18" charset="-120"/>
                </a:rPr>
                <a:t>2</a:t>
              </a:r>
            </a:p>
          </p:txBody>
        </p:sp>
        <p:cxnSp>
          <p:nvCxnSpPr>
            <p:cNvPr id="35" name="Connector: Elbow 34">
              <a:extLst>
                <a:ext uri="{FF2B5EF4-FFF2-40B4-BE49-F238E27FC236}">
                  <a16:creationId xmlns:a16="http://schemas.microsoft.com/office/drawing/2014/main" id="{E4498DBB-CF28-419A-A740-B94B2933C67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295400" y="6019800"/>
              <a:ext cx="990600" cy="457200"/>
            </a:xfrm>
            <a:prstGeom prst="bentConnector3">
              <a:avLst>
                <a:gd name="adj1" fmla="val 1131"/>
              </a:avLst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902FC9A-F94D-41F4-ACA1-B92662AF44C3}"/>
                </a:ext>
              </a:extLst>
            </p:cNvPr>
            <p:cNvSpPr txBox="1"/>
            <p:nvPr/>
          </p:nvSpPr>
          <p:spPr>
            <a:xfrm>
              <a:off x="1371600" y="5953780"/>
              <a:ext cx="914400" cy="690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3564"/>
              <a:r>
                <a:rPr lang="en-US" sz="2798" dirty="0">
                  <a:solidFill>
                    <a:prstClr val="black"/>
                  </a:solidFill>
                  <a:latin typeface="Calibri"/>
                  <a:ea typeface="新細明體" pitchFamily="18" charset="-120"/>
                </a:rPr>
                <a:t>  0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1F51217E-A622-40AD-808B-E0C5C77FF876}"/>
                </a:ext>
              </a:extLst>
            </p:cNvPr>
            <p:cNvSpPr txBox="1"/>
            <p:nvPr/>
          </p:nvSpPr>
          <p:spPr>
            <a:xfrm>
              <a:off x="2362200" y="1686580"/>
              <a:ext cx="533400" cy="690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3564"/>
              <a:r>
                <a:rPr lang="en-US" sz="2798" dirty="0">
                  <a:solidFill>
                    <a:prstClr val="black"/>
                  </a:solidFill>
                  <a:latin typeface="Calibri"/>
                  <a:ea typeface="新細明體" pitchFamily="18" charset="-120"/>
                </a:rPr>
                <a:t>1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2920CCC2-993F-416C-9892-BBA8C69AC457}"/>
                </a:ext>
              </a:extLst>
            </p:cNvPr>
            <p:cNvSpPr txBox="1"/>
            <p:nvPr/>
          </p:nvSpPr>
          <p:spPr>
            <a:xfrm>
              <a:off x="2362200" y="2219980"/>
              <a:ext cx="533400" cy="690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3564"/>
              <a:r>
                <a:rPr lang="en-US" sz="2798" dirty="0">
                  <a:solidFill>
                    <a:prstClr val="black"/>
                  </a:solidFill>
                  <a:latin typeface="Calibri"/>
                  <a:ea typeface="新細明體" pitchFamily="18" charset="-120"/>
                </a:rPr>
                <a:t>1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04D5A774-6CD3-40FE-9ACD-6E5194249476}"/>
                </a:ext>
              </a:extLst>
            </p:cNvPr>
            <p:cNvSpPr txBox="1"/>
            <p:nvPr/>
          </p:nvSpPr>
          <p:spPr>
            <a:xfrm>
              <a:off x="2362200" y="2753380"/>
              <a:ext cx="533400" cy="690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3564"/>
              <a:r>
                <a:rPr lang="en-US" sz="2798" dirty="0">
                  <a:solidFill>
                    <a:prstClr val="black"/>
                  </a:solidFill>
                  <a:latin typeface="Calibri"/>
                  <a:ea typeface="新細明體" pitchFamily="18" charset="-120"/>
                </a:rPr>
                <a:t>1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227F0F7C-BA68-47E3-BC25-535775F9F639}"/>
                </a:ext>
              </a:extLst>
            </p:cNvPr>
            <p:cNvSpPr txBox="1"/>
            <p:nvPr/>
          </p:nvSpPr>
          <p:spPr>
            <a:xfrm>
              <a:off x="2362200" y="3286780"/>
              <a:ext cx="533400" cy="690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3564"/>
              <a:r>
                <a:rPr lang="en-US" sz="2798" dirty="0">
                  <a:solidFill>
                    <a:prstClr val="black"/>
                  </a:solidFill>
                  <a:latin typeface="Calibri"/>
                  <a:ea typeface="新細明體" pitchFamily="18" charset="-120"/>
                </a:rPr>
                <a:t>0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EC9B01F9-F18D-4DE6-93A0-0A50C3825129}"/>
                </a:ext>
              </a:extLst>
            </p:cNvPr>
            <p:cNvSpPr txBox="1"/>
            <p:nvPr/>
          </p:nvSpPr>
          <p:spPr>
            <a:xfrm>
              <a:off x="2362200" y="3820180"/>
              <a:ext cx="533400" cy="690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3564"/>
              <a:r>
                <a:rPr lang="en-US" sz="2798" dirty="0">
                  <a:solidFill>
                    <a:prstClr val="black"/>
                  </a:solidFill>
                  <a:latin typeface="Calibri"/>
                  <a:ea typeface="新細明體" pitchFamily="18" charset="-120"/>
                </a:rPr>
                <a:t>0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8A95F8E0-71B6-421B-8C8D-B5D4B5895EDA}"/>
                </a:ext>
              </a:extLst>
            </p:cNvPr>
            <p:cNvSpPr txBox="1"/>
            <p:nvPr/>
          </p:nvSpPr>
          <p:spPr>
            <a:xfrm>
              <a:off x="2362200" y="4353580"/>
              <a:ext cx="533400" cy="690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3564"/>
              <a:r>
                <a:rPr lang="en-US" sz="2798" dirty="0">
                  <a:solidFill>
                    <a:prstClr val="black"/>
                  </a:solidFill>
                  <a:latin typeface="Calibri"/>
                  <a:ea typeface="新細明體" pitchFamily="18" charset="-120"/>
                </a:rPr>
                <a:t>0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27A78017-3A67-4DE6-B6B5-60953744CC54}"/>
                </a:ext>
              </a:extLst>
            </p:cNvPr>
            <p:cNvSpPr txBox="1"/>
            <p:nvPr/>
          </p:nvSpPr>
          <p:spPr>
            <a:xfrm>
              <a:off x="2362200" y="4886980"/>
              <a:ext cx="533400" cy="690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3564"/>
              <a:r>
                <a:rPr lang="en-US" sz="2798" dirty="0">
                  <a:solidFill>
                    <a:prstClr val="black"/>
                  </a:solidFill>
                  <a:latin typeface="Calibri"/>
                  <a:ea typeface="新細明體" pitchFamily="18" charset="-120"/>
                </a:rPr>
                <a:t>0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2F65C6F8-2355-4BB1-B998-CE8A02A00ABA}"/>
                </a:ext>
              </a:extLst>
            </p:cNvPr>
            <p:cNvSpPr txBox="1"/>
            <p:nvPr/>
          </p:nvSpPr>
          <p:spPr>
            <a:xfrm>
              <a:off x="2362200" y="5420380"/>
              <a:ext cx="533400" cy="690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3564"/>
              <a:r>
                <a:rPr lang="en-US" sz="2798" dirty="0">
                  <a:solidFill>
                    <a:prstClr val="black"/>
                  </a:solidFill>
                  <a:latin typeface="Calibri"/>
                  <a:ea typeface="新細明體" pitchFamily="18" charset="-120"/>
                </a:rPr>
                <a:t>0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C1338990-9C7F-497A-9713-AA96C5BBBA12}"/>
                </a:ext>
              </a:extLst>
            </p:cNvPr>
            <p:cNvSpPr txBox="1"/>
            <p:nvPr/>
          </p:nvSpPr>
          <p:spPr>
            <a:xfrm>
              <a:off x="2362200" y="5953780"/>
              <a:ext cx="533400" cy="690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3564"/>
              <a:r>
                <a:rPr lang="en-US" sz="2798" dirty="0">
                  <a:solidFill>
                    <a:prstClr val="black"/>
                  </a:solidFill>
                  <a:latin typeface="Calibri"/>
                  <a:ea typeface="新細明體" pitchFamily="18" charset="-120"/>
                </a:rPr>
                <a:t>1</a:t>
              </a: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FC397C54-24D6-4E1A-BC79-2909C23EE8A8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3124200" y="1666220"/>
              <a:ext cx="0" cy="4734580"/>
            </a:xfrm>
            <a:prstGeom prst="straightConnector1">
              <a:avLst/>
            </a:prstGeom>
            <a:ln w="38100">
              <a:solidFill>
                <a:srgbClr val="FF66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92814E9F-32EE-471E-907E-2C25F1103F4C}"/>
              </a:ext>
            </a:extLst>
          </p:cNvPr>
          <p:cNvSpPr txBox="1"/>
          <p:nvPr/>
        </p:nvSpPr>
        <p:spPr>
          <a:xfrm>
            <a:off x="460973" y="5891887"/>
            <a:ext cx="2969020" cy="522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564"/>
            <a:r>
              <a:rPr lang="en-US" sz="2798" dirty="0">
                <a:solidFill>
                  <a:prstClr val="black"/>
                </a:solidFill>
                <a:latin typeface="Calibri"/>
                <a:ea typeface="新細明體" pitchFamily="18" charset="-120"/>
              </a:rPr>
              <a:t>263: 100000111</a:t>
            </a:r>
          </a:p>
        </p:txBody>
      </p:sp>
      <p:graphicFrame>
        <p:nvGraphicFramePr>
          <p:cNvPr id="48" name="Table 77">
            <a:extLst>
              <a:ext uri="{FF2B5EF4-FFF2-40B4-BE49-F238E27FC236}">
                <a16:creationId xmlns:a16="http://schemas.microsoft.com/office/drawing/2014/main" id="{968B6C2E-8EE6-43B1-A6BF-45FEC58DA3F4}"/>
              </a:ext>
            </a:extLst>
          </p:cNvPr>
          <p:cNvGraphicFramePr>
            <a:graphicFrameLocks noGrp="1"/>
          </p:cNvGraphicFramePr>
          <p:nvPr/>
        </p:nvGraphicFramePr>
        <p:xfrm>
          <a:off x="6671896" y="1780901"/>
          <a:ext cx="1706231" cy="40224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116">
                  <a:extLst>
                    <a:ext uri="{9D8B030D-6E8A-4147-A177-3AD203B41FA5}">
                      <a16:colId xmlns:a16="http://schemas.microsoft.com/office/drawing/2014/main" val="3511819989"/>
                    </a:ext>
                  </a:extLst>
                </a:gridCol>
                <a:gridCol w="485104">
                  <a:extLst>
                    <a:ext uri="{9D8B030D-6E8A-4147-A177-3AD203B41FA5}">
                      <a16:colId xmlns:a16="http://schemas.microsoft.com/office/drawing/2014/main" val="1490118757"/>
                    </a:ext>
                  </a:extLst>
                </a:gridCol>
                <a:gridCol w="368011">
                  <a:extLst>
                    <a:ext uri="{9D8B030D-6E8A-4147-A177-3AD203B41FA5}">
                      <a16:colId xmlns:a16="http://schemas.microsoft.com/office/drawing/2014/main" val="1526206243"/>
                    </a:ext>
                  </a:extLst>
                </a:gridCol>
              </a:tblGrid>
              <a:tr h="36541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0.3 * 2</a:t>
                      </a:r>
                    </a:p>
                  </a:txBody>
                  <a:tcPr marL="91355" marR="91355" marT="45677" marB="4567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0.6</a:t>
                      </a:r>
                    </a:p>
                  </a:txBody>
                  <a:tcPr marL="91355" marR="91355"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91355" marR="91355"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977512"/>
                  </a:ext>
                </a:extLst>
              </a:tr>
              <a:tr h="36541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0.6 * 2</a:t>
                      </a:r>
                    </a:p>
                  </a:txBody>
                  <a:tcPr marL="91355" marR="91355" marT="45677" marB="4567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1.2</a:t>
                      </a:r>
                    </a:p>
                  </a:txBody>
                  <a:tcPr marL="91355" marR="91355"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91355" marR="91355"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3257832"/>
                  </a:ext>
                </a:extLst>
              </a:tr>
              <a:tr h="36541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0.2 * 2</a:t>
                      </a:r>
                    </a:p>
                  </a:txBody>
                  <a:tcPr marL="91355" marR="91355" marT="45677" marB="4567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0.4</a:t>
                      </a:r>
                    </a:p>
                  </a:txBody>
                  <a:tcPr marL="91355" marR="91355"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91355" marR="91355"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2883367"/>
                  </a:ext>
                </a:extLst>
              </a:tr>
              <a:tr h="36541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0.4 * 2</a:t>
                      </a:r>
                    </a:p>
                  </a:txBody>
                  <a:tcPr marL="91355" marR="91355" marT="45677" marB="4567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0.8</a:t>
                      </a:r>
                    </a:p>
                  </a:txBody>
                  <a:tcPr marL="91355" marR="91355"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91355" marR="91355"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6002835"/>
                  </a:ext>
                </a:extLst>
              </a:tr>
              <a:tr h="36541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0.8 * 2</a:t>
                      </a:r>
                    </a:p>
                  </a:txBody>
                  <a:tcPr marL="91355" marR="91355" marT="45677" marB="4567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1.6</a:t>
                      </a:r>
                    </a:p>
                  </a:txBody>
                  <a:tcPr marL="91355" marR="91355"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91355" marR="91355"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3141268"/>
                  </a:ext>
                </a:extLst>
              </a:tr>
              <a:tr h="36541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0.6 * 2</a:t>
                      </a:r>
                    </a:p>
                  </a:txBody>
                  <a:tcPr marL="91355" marR="91355" marT="45677" marB="4567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1.2</a:t>
                      </a:r>
                    </a:p>
                  </a:txBody>
                  <a:tcPr marL="91355" marR="91355"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91355" marR="91355"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5445652"/>
                  </a:ext>
                </a:extLst>
              </a:tr>
              <a:tr h="365418">
                <a:tc row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355" marR="91355" marT="45677" marB="4567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5"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355" marR="91355" marT="45677" marB="4567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91355" marR="91355"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3449551"/>
                  </a:ext>
                </a:extLst>
              </a:tr>
              <a:tr h="365418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91355" marR="91355"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7539219"/>
                  </a:ext>
                </a:extLst>
              </a:tr>
              <a:tr h="365418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91355" marR="91355"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0938569"/>
                  </a:ext>
                </a:extLst>
              </a:tr>
              <a:tr h="365418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91355" marR="91355"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7251679"/>
                  </a:ext>
                </a:extLst>
              </a:tr>
              <a:tr h="365418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91355" marR="91355"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0314743"/>
                  </a:ext>
                </a:extLst>
              </a:tr>
            </a:tbl>
          </a:graphicData>
        </a:graphic>
      </p:graphicFrame>
      <p:sp>
        <p:nvSpPr>
          <p:cNvPr id="49" name="Arrow: Curved Right 48">
            <a:extLst>
              <a:ext uri="{FF2B5EF4-FFF2-40B4-BE49-F238E27FC236}">
                <a16:creationId xmlns:a16="http://schemas.microsoft.com/office/drawing/2014/main" id="{AB2F8BC0-EFA6-4D8A-A3B9-F972035B76A3}"/>
              </a:ext>
            </a:extLst>
          </p:cNvPr>
          <p:cNvSpPr/>
          <p:nvPr/>
        </p:nvSpPr>
        <p:spPr bwMode="auto">
          <a:xfrm rot="10800000" flipH="1">
            <a:off x="5757379" y="2204579"/>
            <a:ext cx="897421" cy="1722847"/>
          </a:xfrm>
          <a:prstGeom prst="curvedRightArrow">
            <a:avLst/>
          </a:prstGeom>
          <a:ln w="3175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355" tIns="45677" rIns="91355" bIns="45677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3564" fontAlgn="base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buChar char="n"/>
            </a:pPr>
            <a:endParaRPr lang="en-US" sz="1398">
              <a:solidFill>
                <a:prstClr val="black"/>
              </a:solidFill>
              <a:latin typeface="Tahoma" pitchFamily="34" charset="0"/>
              <a:ea typeface="PMingLiU" pitchFamily="18" charset="-120"/>
              <a:cs typeface="Arial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C034548-9C2A-4185-8F58-EA5D515881EF}"/>
              </a:ext>
            </a:extLst>
          </p:cNvPr>
          <p:cNvSpPr txBox="1"/>
          <p:nvPr/>
        </p:nvSpPr>
        <p:spPr>
          <a:xfrm>
            <a:off x="4999496" y="5734640"/>
            <a:ext cx="4348317" cy="522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564"/>
            <a:r>
              <a:rPr lang="en-US" sz="2798" dirty="0">
                <a:solidFill>
                  <a:prstClr val="black"/>
                </a:solidFill>
                <a:latin typeface="Calibri"/>
                <a:ea typeface="新細明體" pitchFamily="18" charset="-120"/>
              </a:rPr>
              <a:t>0.3 : 01001100110011….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6E533F3-C39F-46A6-A7FD-3A23B9ED7BBA}"/>
              </a:ext>
            </a:extLst>
          </p:cNvPr>
          <p:cNvSpPr txBox="1"/>
          <p:nvPr/>
        </p:nvSpPr>
        <p:spPr>
          <a:xfrm>
            <a:off x="5403781" y="445263"/>
            <a:ext cx="11419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564"/>
            <a:r>
              <a:rPr lang="en-US" sz="3200" b="1" dirty="0">
                <a:solidFill>
                  <a:prstClr val="black"/>
                </a:solidFill>
                <a:latin typeface="Calibri"/>
                <a:ea typeface="新細明體" pitchFamily="18" charset="-120"/>
              </a:rPr>
              <a:t>263.3</a:t>
            </a:r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21F31E7F-99F5-4757-B8F3-79A46671B75D}"/>
              </a:ext>
            </a:extLst>
          </p:cNvPr>
          <p:cNvCxnSpPr>
            <a:cxnSpLocks/>
          </p:cNvCxnSpPr>
          <p:nvPr/>
        </p:nvCxnSpPr>
        <p:spPr>
          <a:xfrm flipV="1">
            <a:off x="6185084" y="3902205"/>
            <a:ext cx="1462901" cy="11568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EBBDEFC5-C634-430A-BD66-FC62ACECA032}"/>
              </a:ext>
            </a:extLst>
          </p:cNvPr>
          <p:cNvSpPr txBox="1"/>
          <p:nvPr/>
        </p:nvSpPr>
        <p:spPr>
          <a:xfrm>
            <a:off x="4830776" y="5013948"/>
            <a:ext cx="2661211" cy="368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564"/>
            <a:r>
              <a:rPr lang="en-US" sz="1799" dirty="0">
                <a:solidFill>
                  <a:prstClr val="black"/>
                </a:solidFill>
                <a:latin typeface="Calibri"/>
                <a:ea typeface="新細明體" pitchFamily="18" charset="-120"/>
              </a:rPr>
              <a:t>Stop when it gets 1.0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6F757C06-D98D-4ED4-B131-281D84AC788A}"/>
              </a:ext>
            </a:extLst>
          </p:cNvPr>
          <p:cNvSpPr txBox="1"/>
          <p:nvPr/>
        </p:nvSpPr>
        <p:spPr>
          <a:xfrm>
            <a:off x="4291235" y="1310990"/>
            <a:ext cx="4669985" cy="7342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3564">
              <a:lnSpc>
                <a:spcPct val="120000"/>
              </a:lnSpc>
              <a:defRPr/>
            </a:pPr>
            <a:r>
              <a:rPr lang="en-US" sz="1799" dirty="0">
                <a:solidFill>
                  <a:srgbClr val="C00000"/>
                </a:solidFill>
                <a:latin typeface="Calibri"/>
                <a:ea typeface="新細明體" pitchFamily="18" charset="-120"/>
              </a:rPr>
              <a:t>IEEE754 floating-point standard can’t represent some numbers exactly</a:t>
            </a:r>
          </a:p>
        </p:txBody>
      </p:sp>
    </p:spTree>
    <p:extLst>
      <p:ext uri="{BB962C8B-B14F-4D97-AF65-F5344CB8AC3E}">
        <p14:creationId xmlns:p14="http://schemas.microsoft.com/office/powerpoint/2010/main" val="4256974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9217" y="431974"/>
            <a:ext cx="1683385" cy="5683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>
                <a:solidFill>
                  <a:srgbClr val="000000"/>
                </a:solidFill>
              </a:rPr>
              <a:t>Agenda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05"/>
              </a:lnSpc>
            </a:pPr>
            <a:fld id="{81D60167-4931-47E6-BA6A-407CBD079E47}" type="slidenum">
              <a:rPr spc="15" dirty="0"/>
              <a:t>2</a:t>
            </a:fld>
            <a:endParaRPr spc="15" dirty="0"/>
          </a:p>
        </p:txBody>
      </p:sp>
      <p:sp>
        <p:nvSpPr>
          <p:cNvPr id="3" name="object 3"/>
          <p:cNvSpPr txBox="1"/>
          <p:nvPr/>
        </p:nvSpPr>
        <p:spPr>
          <a:xfrm>
            <a:off x="529954" y="1605214"/>
            <a:ext cx="7077709" cy="2186305"/>
          </a:xfrm>
          <a:prstGeom prst="rect">
            <a:avLst/>
          </a:prstGeom>
        </p:spPr>
        <p:txBody>
          <a:bodyPr vert="horz" wrap="square" lIns="0" tIns="1936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25"/>
              </a:spcBef>
            </a:pPr>
            <a:r>
              <a:rPr sz="2350" spc="10" dirty="0">
                <a:solidFill>
                  <a:srgbClr val="0000FF"/>
                </a:solidFill>
                <a:latin typeface="Arial"/>
                <a:cs typeface="Arial"/>
              </a:rPr>
              <a:t>Number</a:t>
            </a:r>
            <a:r>
              <a:rPr sz="235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350" spc="10" dirty="0">
                <a:solidFill>
                  <a:srgbClr val="0000FF"/>
                </a:solidFill>
                <a:latin typeface="Arial"/>
                <a:cs typeface="Arial"/>
              </a:rPr>
              <a:t>Systems</a:t>
            </a:r>
            <a:endParaRPr sz="2350" dirty="0">
              <a:latin typeface="Arial"/>
              <a:cs typeface="Arial"/>
            </a:endParaRPr>
          </a:p>
          <a:p>
            <a:pPr marL="12700" marR="1508760">
              <a:lnSpc>
                <a:spcPct val="150800"/>
              </a:lnSpc>
            </a:pPr>
            <a:r>
              <a:rPr sz="2350" spc="5" dirty="0">
                <a:solidFill>
                  <a:srgbClr val="0000FF"/>
                </a:solidFill>
                <a:latin typeface="Arial"/>
                <a:cs typeface="Arial"/>
              </a:rPr>
              <a:t>Finite </a:t>
            </a:r>
            <a:r>
              <a:rPr sz="2350" spc="10" dirty="0">
                <a:solidFill>
                  <a:srgbClr val="0000FF"/>
                </a:solidFill>
                <a:latin typeface="Arial"/>
                <a:cs typeface="Arial"/>
              </a:rPr>
              <a:t>representation </a:t>
            </a:r>
            <a:r>
              <a:rPr sz="2350" spc="5" dirty="0">
                <a:solidFill>
                  <a:srgbClr val="0000FF"/>
                </a:solidFill>
                <a:latin typeface="Arial"/>
                <a:cs typeface="Arial"/>
              </a:rPr>
              <a:t>of </a:t>
            </a:r>
            <a:r>
              <a:rPr sz="2350" spc="10" dirty="0">
                <a:solidFill>
                  <a:srgbClr val="0000FF"/>
                </a:solidFill>
                <a:latin typeface="Arial"/>
                <a:cs typeface="Arial"/>
              </a:rPr>
              <a:t>unsigned</a:t>
            </a:r>
            <a:r>
              <a:rPr sz="2350" spc="-5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350" spc="10" dirty="0">
                <a:solidFill>
                  <a:srgbClr val="0000FF"/>
                </a:solidFill>
                <a:latin typeface="Arial"/>
                <a:cs typeface="Arial"/>
              </a:rPr>
              <a:t>integers  </a:t>
            </a:r>
            <a:r>
              <a:rPr sz="2350" spc="5" dirty="0">
                <a:solidFill>
                  <a:srgbClr val="0000FF"/>
                </a:solidFill>
                <a:latin typeface="Arial"/>
                <a:cs typeface="Arial"/>
              </a:rPr>
              <a:t>Finite </a:t>
            </a:r>
            <a:r>
              <a:rPr sz="2350" spc="10" dirty="0">
                <a:solidFill>
                  <a:srgbClr val="0000FF"/>
                </a:solidFill>
                <a:latin typeface="Arial"/>
                <a:cs typeface="Arial"/>
              </a:rPr>
              <a:t>representation </a:t>
            </a:r>
            <a:r>
              <a:rPr sz="2350" spc="5" dirty="0">
                <a:solidFill>
                  <a:srgbClr val="0000FF"/>
                </a:solidFill>
                <a:latin typeface="Arial"/>
                <a:cs typeface="Arial"/>
              </a:rPr>
              <a:t>of </a:t>
            </a:r>
            <a:r>
              <a:rPr sz="2350" spc="10" dirty="0">
                <a:solidFill>
                  <a:srgbClr val="0000FF"/>
                </a:solidFill>
                <a:latin typeface="Arial"/>
                <a:cs typeface="Arial"/>
              </a:rPr>
              <a:t>signed</a:t>
            </a:r>
            <a:r>
              <a:rPr sz="2350" spc="-3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350" spc="10" dirty="0">
                <a:solidFill>
                  <a:srgbClr val="0000FF"/>
                </a:solidFill>
                <a:latin typeface="Arial"/>
                <a:cs typeface="Arial"/>
              </a:rPr>
              <a:t>integers</a:t>
            </a:r>
            <a:endParaRPr sz="23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435"/>
              </a:spcBef>
            </a:pPr>
            <a:r>
              <a:rPr sz="2350" b="1" spc="5" dirty="0">
                <a:solidFill>
                  <a:srgbClr val="800000"/>
                </a:solidFill>
                <a:latin typeface="Arial"/>
                <a:cs typeface="Arial"/>
              </a:rPr>
              <a:t>Finite </a:t>
            </a:r>
            <a:r>
              <a:rPr sz="2350" b="1" spc="10" dirty="0">
                <a:solidFill>
                  <a:srgbClr val="800000"/>
                </a:solidFill>
                <a:latin typeface="Arial"/>
                <a:cs typeface="Arial"/>
              </a:rPr>
              <a:t>representation </a:t>
            </a:r>
            <a:r>
              <a:rPr sz="2350" b="1" spc="5" dirty="0">
                <a:solidFill>
                  <a:srgbClr val="800000"/>
                </a:solidFill>
                <a:latin typeface="Arial"/>
                <a:cs typeface="Arial"/>
              </a:rPr>
              <a:t>of rational </a:t>
            </a:r>
            <a:r>
              <a:rPr sz="2350" b="1" spc="10" dirty="0">
                <a:solidFill>
                  <a:srgbClr val="800000"/>
                </a:solidFill>
                <a:latin typeface="Arial"/>
                <a:cs typeface="Arial"/>
              </a:rPr>
              <a:t>numbers</a:t>
            </a:r>
            <a:endParaRPr sz="235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092" y="434745"/>
            <a:ext cx="5020689" cy="559970"/>
          </a:xfrm>
          <a:prstGeom prst="rect">
            <a:avLst/>
          </a:prstGeom>
        </p:spPr>
        <p:txBody>
          <a:bodyPr vert="horz" wrap="square" lIns="0" tIns="13957" rIns="0" bIns="0" rtlCol="0">
            <a:spAutoFit/>
          </a:bodyPr>
          <a:lstStyle/>
          <a:p>
            <a:pPr marL="12689">
              <a:spcBef>
                <a:spcPts val="110"/>
              </a:spcBef>
            </a:pPr>
            <a:r>
              <a:rPr dirty="0">
                <a:solidFill>
                  <a:srgbClr val="000000"/>
                </a:solidFill>
              </a:rPr>
              <a:t>Floating Point</a:t>
            </a:r>
            <a:r>
              <a:rPr spc="-3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Example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xfrm>
            <a:off x="8610651" y="6369391"/>
            <a:ext cx="254689" cy="2049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065" defTabSz="913564">
              <a:lnSpc>
                <a:spcPts val="1604"/>
              </a:lnSpc>
            </a:pPr>
            <a:fld id="{81D60167-4931-47E6-BA6A-407CBD079E47}" type="slidenum">
              <a:rPr spc="15" dirty="0">
                <a:solidFill>
                  <a:prstClr val="black"/>
                </a:solidFill>
                <a:ea typeface="新細明體" pitchFamily="18" charset="-120"/>
              </a:rPr>
              <a:pPr marL="38065" defTabSz="913564">
                <a:lnSpc>
                  <a:spcPts val="1604"/>
                </a:lnSpc>
              </a:pPr>
              <a:t>20</a:t>
            </a:fld>
            <a:endParaRPr spc="15" dirty="0">
              <a:solidFill>
                <a:prstClr val="black"/>
              </a:solidFill>
              <a:ea typeface="新細明體" pitchFamily="18" charset="-12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28310" y="5373421"/>
            <a:ext cx="6166425" cy="351050"/>
          </a:xfrm>
          <a:prstGeom prst="rect">
            <a:avLst/>
          </a:prstGeom>
          <a:solidFill>
            <a:srgbClr val="A8D6FF"/>
          </a:solidFill>
          <a:ln w="12561">
            <a:solidFill>
              <a:srgbClr val="000000"/>
            </a:solidFill>
          </a:ln>
        </p:spPr>
        <p:txBody>
          <a:bodyPr vert="horz" wrap="square" lIns="0" tIns="50753" rIns="0" bIns="0" rtlCol="0">
            <a:spAutoFit/>
          </a:bodyPr>
          <a:lstStyle/>
          <a:p>
            <a:pPr marL="90088" defTabSz="913564">
              <a:spcBef>
                <a:spcPts val="400"/>
              </a:spcBef>
            </a:pPr>
            <a:r>
              <a:rPr lang="en-US" sz="1948" b="1" spc="15" dirty="0">
                <a:solidFill>
                  <a:srgbClr val="660066"/>
                </a:solidFill>
                <a:latin typeface="Courier New" panose="02070309020205020404" pitchFamily="49" charset="0"/>
                <a:ea typeface="新細明體" pitchFamily="18" charset="-120"/>
                <a:cs typeface="Courier New" panose="02070309020205020404" pitchFamily="49" charset="0"/>
              </a:rPr>
              <a:t>0</a:t>
            </a:r>
            <a:r>
              <a:rPr lang="en-US" sz="1948" b="1" spc="10" dirty="0">
                <a:solidFill>
                  <a:srgbClr val="FF0000"/>
                </a:solidFill>
                <a:latin typeface="Courier New"/>
                <a:ea typeface="新細明體" pitchFamily="18" charset="-120"/>
                <a:cs typeface="Courier New"/>
              </a:rPr>
              <a:t>100 0011 </a:t>
            </a:r>
            <a:r>
              <a:rPr lang="en-US" sz="1948" b="1" spc="15" dirty="0">
                <a:solidFill>
                  <a:srgbClr val="FF0000"/>
                </a:solidFill>
                <a:latin typeface="Courier New"/>
                <a:ea typeface="新細明體" pitchFamily="18" charset="-120"/>
                <a:cs typeface="Courier New"/>
              </a:rPr>
              <a:t>1</a:t>
            </a:r>
            <a:r>
              <a:rPr lang="en-US" sz="1948" b="1" spc="15" dirty="0">
                <a:solidFill>
                  <a:srgbClr val="008000"/>
                </a:solidFill>
                <a:latin typeface="Courier New"/>
                <a:ea typeface="新細明體" pitchFamily="18" charset="-120"/>
                <a:cs typeface="Courier New"/>
              </a:rPr>
              <a:t>000 0011 1010 0110 0110 0110</a:t>
            </a:r>
            <a:endParaRPr sz="1948" b="1" spc="15" dirty="0">
              <a:solidFill>
                <a:srgbClr val="008000"/>
              </a:solidFill>
              <a:latin typeface="Courier New"/>
              <a:ea typeface="新細明體" pitchFamily="18" charset="-120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427358" y="5693723"/>
            <a:ext cx="2788849" cy="376672"/>
          </a:xfrm>
          <a:prstGeom prst="rect">
            <a:avLst/>
          </a:prstGeom>
        </p:spPr>
        <p:txBody>
          <a:bodyPr vert="horz" wrap="square" lIns="0" tIns="15226" rIns="0" bIns="0" rtlCol="0">
            <a:spAutoFit/>
          </a:bodyPr>
          <a:lstStyle/>
          <a:p>
            <a:pPr marL="12689" defTabSz="913564">
              <a:spcBef>
                <a:spcPts val="120"/>
              </a:spcBef>
            </a:pPr>
            <a:r>
              <a:rPr sz="2348" spc="5" dirty="0">
                <a:solidFill>
                  <a:prstClr val="black"/>
                </a:solidFill>
                <a:latin typeface="Arial"/>
                <a:ea typeface="新細明體" pitchFamily="18" charset="-120"/>
                <a:cs typeface="Arial"/>
              </a:rPr>
              <a:t>32-bit</a:t>
            </a:r>
            <a:r>
              <a:rPr sz="2348" spc="-55" dirty="0">
                <a:solidFill>
                  <a:prstClr val="black"/>
                </a:solidFill>
                <a:latin typeface="Arial"/>
                <a:ea typeface="新細明體" pitchFamily="18" charset="-120"/>
                <a:cs typeface="Arial"/>
              </a:rPr>
              <a:t> </a:t>
            </a:r>
            <a:r>
              <a:rPr sz="2348" spc="10" dirty="0">
                <a:solidFill>
                  <a:prstClr val="black"/>
                </a:solidFill>
                <a:latin typeface="Arial"/>
                <a:ea typeface="新細明體" pitchFamily="18" charset="-120"/>
                <a:cs typeface="Arial"/>
              </a:rPr>
              <a:t>representation</a:t>
            </a:r>
            <a:endParaRPr sz="2348" dirty="0">
              <a:solidFill>
                <a:prstClr val="black"/>
              </a:solidFill>
              <a:latin typeface="Arial"/>
              <a:ea typeface="新細明體" pitchFamily="18" charset="-120"/>
              <a:cs typeface="Arial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5F79D86-F4F6-4634-B485-912B48D25767}"/>
              </a:ext>
            </a:extLst>
          </p:cNvPr>
          <p:cNvSpPr txBox="1"/>
          <p:nvPr/>
        </p:nvSpPr>
        <p:spPr>
          <a:xfrm>
            <a:off x="503300" y="1186344"/>
            <a:ext cx="4703060" cy="2267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587" indent="-342587" defTabSz="913564">
              <a:buFontTx/>
              <a:buAutoNum type="arabicParenR"/>
            </a:pPr>
            <a:r>
              <a:rPr lang="en-US" sz="2798" dirty="0">
                <a:solidFill>
                  <a:prstClr val="black"/>
                </a:solidFill>
                <a:latin typeface="Calibri"/>
                <a:ea typeface="新細明體" pitchFamily="18" charset="-120"/>
              </a:rPr>
              <a:t>263.3</a:t>
            </a:r>
          </a:p>
          <a:p>
            <a:pPr defTabSz="913564"/>
            <a:r>
              <a:rPr lang="en-US" sz="2798" dirty="0">
                <a:solidFill>
                  <a:prstClr val="black"/>
                </a:solidFill>
                <a:latin typeface="Calibri"/>
                <a:ea typeface="新細明體" pitchFamily="18" charset="-120"/>
              </a:rPr>
              <a:t>       100000111.0100110011…</a:t>
            </a:r>
          </a:p>
          <a:p>
            <a:pPr defTabSz="913564"/>
            <a:endParaRPr lang="en-US" sz="2798" dirty="0">
              <a:solidFill>
                <a:prstClr val="black"/>
              </a:solidFill>
              <a:latin typeface="Calibri"/>
              <a:ea typeface="新細明體" pitchFamily="18" charset="-120"/>
            </a:endParaRPr>
          </a:p>
          <a:p>
            <a:pPr defTabSz="913564"/>
            <a:r>
              <a:rPr lang="en-US" sz="2798" dirty="0">
                <a:solidFill>
                  <a:prstClr val="black"/>
                </a:solidFill>
                <a:latin typeface="Calibri"/>
                <a:ea typeface="新細明體" pitchFamily="18" charset="-120"/>
              </a:rPr>
              <a:t>2) Scientific notation:</a:t>
            </a:r>
          </a:p>
          <a:p>
            <a:pPr defTabSz="913564"/>
            <a:r>
              <a:rPr lang="en-US" sz="2798" dirty="0">
                <a:solidFill>
                  <a:prstClr val="black"/>
                </a:solidFill>
                <a:latin typeface="Calibri"/>
                <a:ea typeface="新細明體" pitchFamily="18" charset="-120"/>
              </a:rPr>
              <a:t>1.000001110100110011… * 2</a:t>
            </a:r>
            <a:r>
              <a:rPr lang="en-US" sz="2798" baseline="30000" dirty="0">
                <a:solidFill>
                  <a:prstClr val="black"/>
                </a:solidFill>
                <a:latin typeface="Calibri"/>
                <a:ea typeface="新細明體" pitchFamily="18" charset="-120"/>
              </a:rPr>
              <a:t>8</a:t>
            </a:r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7C66E294-E6B6-4A0F-BE49-0C1807004FC9}"/>
              </a:ext>
            </a:extLst>
          </p:cNvPr>
          <p:cNvSpPr/>
          <p:nvPr/>
        </p:nvSpPr>
        <p:spPr>
          <a:xfrm rot="5400000">
            <a:off x="2305573" y="1962909"/>
            <a:ext cx="320303" cy="3197406"/>
          </a:xfrm>
          <a:prstGeom prst="rightBrace">
            <a:avLst>
              <a:gd name="adj1" fmla="val 0"/>
              <a:gd name="adj2" fmla="val 50000"/>
            </a:avLst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3564"/>
            <a:endParaRPr lang="en-US" sz="179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3418775-D47B-481A-81C8-034D0DB817F9}"/>
              </a:ext>
            </a:extLst>
          </p:cNvPr>
          <p:cNvSpPr txBox="1"/>
          <p:nvPr/>
        </p:nvSpPr>
        <p:spPr>
          <a:xfrm>
            <a:off x="2008953" y="3710248"/>
            <a:ext cx="1136549" cy="368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564"/>
            <a:r>
              <a:rPr lang="en-US" sz="1799" dirty="0">
                <a:solidFill>
                  <a:prstClr val="black"/>
                </a:solidFill>
                <a:latin typeface="Calibri"/>
                <a:ea typeface="新細明體" pitchFamily="18" charset="-120"/>
              </a:rPr>
              <a:t>Mantissa</a:t>
            </a:r>
          </a:p>
        </p:txBody>
      </p:sp>
      <p:sp>
        <p:nvSpPr>
          <p:cNvPr id="14" name="object 3">
            <a:extLst>
              <a:ext uri="{FF2B5EF4-FFF2-40B4-BE49-F238E27FC236}">
                <a16:creationId xmlns:a16="http://schemas.microsoft.com/office/drawing/2014/main" id="{247BC7F0-48CB-497D-A37E-F39F3290479F}"/>
              </a:ext>
            </a:extLst>
          </p:cNvPr>
          <p:cNvSpPr txBox="1"/>
          <p:nvPr/>
        </p:nvSpPr>
        <p:spPr>
          <a:xfrm>
            <a:off x="5054600" y="1260475"/>
            <a:ext cx="4115540" cy="2632083"/>
          </a:xfrm>
          <a:prstGeom prst="rect">
            <a:avLst/>
          </a:prstGeom>
        </p:spPr>
        <p:txBody>
          <a:bodyPr vert="horz" wrap="square" lIns="0" tIns="48848" rIns="0" bIns="0" rtlCol="0">
            <a:spAutoFit/>
          </a:bodyPr>
          <a:lstStyle/>
          <a:p>
            <a:pPr marL="38065" defTabSz="913564">
              <a:spcBef>
                <a:spcPts val="384"/>
              </a:spcBef>
            </a:pPr>
            <a:r>
              <a:rPr sz="2000" spc="10" dirty="0">
                <a:solidFill>
                  <a:srgbClr val="0000FF"/>
                </a:solidFill>
                <a:latin typeface="Arial"/>
                <a:ea typeface="新細明體" pitchFamily="18" charset="-120"/>
                <a:cs typeface="Arial"/>
              </a:rPr>
              <a:t>Sign (1</a:t>
            </a:r>
            <a:r>
              <a:rPr sz="2000" spc="-10" dirty="0">
                <a:solidFill>
                  <a:srgbClr val="0000FF"/>
                </a:solidFill>
                <a:latin typeface="Arial"/>
                <a:ea typeface="新細明體" pitchFamily="18" charset="-120"/>
                <a:cs typeface="Arial"/>
              </a:rPr>
              <a:t> </a:t>
            </a:r>
            <a:r>
              <a:rPr sz="2000" spc="5" dirty="0">
                <a:solidFill>
                  <a:srgbClr val="0000FF"/>
                </a:solidFill>
                <a:latin typeface="Arial"/>
                <a:ea typeface="新細明體" pitchFamily="18" charset="-120"/>
                <a:cs typeface="Arial"/>
              </a:rPr>
              <a:t>bit):</a:t>
            </a:r>
            <a:endParaRPr sz="2000" dirty="0">
              <a:solidFill>
                <a:prstClr val="black"/>
              </a:solidFill>
              <a:latin typeface="Arial"/>
              <a:ea typeface="新細明體" pitchFamily="18" charset="-120"/>
              <a:cs typeface="Arial"/>
            </a:endParaRPr>
          </a:p>
          <a:p>
            <a:pPr marL="597623" indent="-221413" defTabSz="913564">
              <a:spcBef>
                <a:spcPts val="250"/>
              </a:spcBef>
              <a:buFont typeface="Courier New"/>
              <a:buChar char="•"/>
              <a:tabLst>
                <a:tab pos="597623" algn="l"/>
                <a:tab pos="598258" algn="l"/>
              </a:tabLst>
            </a:pPr>
            <a:r>
              <a:rPr lang="en-US" spc="15" dirty="0">
                <a:solidFill>
                  <a:srgbClr val="660066"/>
                </a:solidFill>
                <a:latin typeface="Arial"/>
                <a:ea typeface="新細明體" pitchFamily="18" charset="-120"/>
                <a:cs typeface="Arial"/>
              </a:rPr>
              <a:t>positive =&gt; 0</a:t>
            </a:r>
            <a:endParaRPr spc="15" dirty="0">
              <a:solidFill>
                <a:srgbClr val="660066"/>
              </a:solidFill>
              <a:latin typeface="Arial"/>
              <a:ea typeface="新細明體" pitchFamily="18" charset="-120"/>
              <a:cs typeface="Arial"/>
            </a:endParaRPr>
          </a:p>
          <a:p>
            <a:pPr marL="38065" defTabSz="913564">
              <a:spcBef>
                <a:spcPts val="1414"/>
              </a:spcBef>
            </a:pPr>
            <a:r>
              <a:rPr sz="2000" spc="10" dirty="0">
                <a:solidFill>
                  <a:srgbClr val="0000FF"/>
                </a:solidFill>
                <a:latin typeface="Arial"/>
                <a:ea typeface="新細明體" pitchFamily="18" charset="-120"/>
                <a:cs typeface="Arial"/>
              </a:rPr>
              <a:t>Exponent (8</a:t>
            </a:r>
            <a:r>
              <a:rPr sz="2000" spc="-20" dirty="0">
                <a:solidFill>
                  <a:srgbClr val="0000FF"/>
                </a:solidFill>
                <a:latin typeface="Arial"/>
                <a:ea typeface="新細明體" pitchFamily="18" charset="-120"/>
                <a:cs typeface="Arial"/>
              </a:rPr>
              <a:t> </a:t>
            </a:r>
            <a:r>
              <a:rPr sz="2000" spc="5" dirty="0">
                <a:solidFill>
                  <a:srgbClr val="0000FF"/>
                </a:solidFill>
                <a:latin typeface="Arial"/>
                <a:ea typeface="新細明體" pitchFamily="18" charset="-120"/>
                <a:cs typeface="Arial"/>
              </a:rPr>
              <a:t>bits):</a:t>
            </a:r>
            <a:endParaRPr sz="2000" dirty="0">
              <a:solidFill>
                <a:prstClr val="black"/>
              </a:solidFill>
              <a:latin typeface="Arial"/>
              <a:ea typeface="新細明體" pitchFamily="18" charset="-120"/>
              <a:cs typeface="Arial"/>
            </a:endParaRPr>
          </a:p>
          <a:p>
            <a:pPr marL="597623" indent="-221413" defTabSz="913564">
              <a:spcBef>
                <a:spcPts val="350"/>
              </a:spcBef>
              <a:buFont typeface="Courier New"/>
              <a:buChar char="•"/>
              <a:tabLst>
                <a:tab pos="598258" algn="l"/>
                <a:tab pos="2053616" algn="l"/>
              </a:tabLst>
            </a:pPr>
            <a:r>
              <a:rPr lang="en-US" b="1" spc="10" dirty="0">
                <a:solidFill>
                  <a:srgbClr val="FF0000"/>
                </a:solidFill>
                <a:latin typeface="Courier New"/>
                <a:ea typeface="新細明體" pitchFamily="18" charset="-120"/>
                <a:cs typeface="Courier New"/>
              </a:rPr>
              <a:t>127 </a:t>
            </a:r>
            <a:r>
              <a:rPr lang="en-US" b="1" spc="15" dirty="0">
                <a:solidFill>
                  <a:srgbClr val="FF0000"/>
                </a:solidFill>
                <a:latin typeface="Courier New"/>
                <a:ea typeface="新細明體" pitchFamily="18" charset="-120"/>
                <a:cs typeface="Courier New"/>
              </a:rPr>
              <a:t>+ </a:t>
            </a:r>
            <a:r>
              <a:rPr lang="en-US" b="1" spc="10" dirty="0">
                <a:solidFill>
                  <a:srgbClr val="FF0000"/>
                </a:solidFill>
                <a:latin typeface="Courier New"/>
                <a:ea typeface="新細明體" pitchFamily="18" charset="-120"/>
                <a:cs typeface="Courier New"/>
              </a:rPr>
              <a:t>8 </a:t>
            </a:r>
            <a:r>
              <a:rPr lang="en-US" b="1" spc="15" dirty="0">
                <a:solidFill>
                  <a:srgbClr val="FF0000"/>
                </a:solidFill>
                <a:latin typeface="Courier New"/>
                <a:ea typeface="新細明體" pitchFamily="18" charset="-120"/>
                <a:cs typeface="Courier New"/>
              </a:rPr>
              <a:t>=</a:t>
            </a:r>
            <a:r>
              <a:rPr lang="en-US" b="1" spc="-25" dirty="0">
                <a:solidFill>
                  <a:srgbClr val="FF0000"/>
                </a:solidFill>
                <a:latin typeface="Courier New"/>
                <a:ea typeface="新細明體" pitchFamily="18" charset="-120"/>
                <a:cs typeface="Courier New"/>
              </a:rPr>
              <a:t> </a:t>
            </a:r>
            <a:r>
              <a:rPr lang="en-US" b="1" spc="15" dirty="0">
                <a:solidFill>
                  <a:srgbClr val="FF0000"/>
                </a:solidFill>
                <a:latin typeface="Courier New"/>
                <a:ea typeface="新細明體" pitchFamily="18" charset="-120"/>
                <a:cs typeface="Courier New"/>
              </a:rPr>
              <a:t>135</a:t>
            </a:r>
          </a:p>
          <a:p>
            <a:pPr marL="597623" indent="-221413" defTabSz="913564">
              <a:spcBef>
                <a:spcPts val="350"/>
              </a:spcBef>
              <a:buFont typeface="Courier New"/>
              <a:buChar char="•"/>
              <a:tabLst>
                <a:tab pos="598258" algn="l"/>
                <a:tab pos="2053616" algn="l"/>
              </a:tabLst>
            </a:pPr>
            <a:r>
              <a:rPr lang="en-US" b="1" spc="15" dirty="0">
                <a:solidFill>
                  <a:srgbClr val="FF0000"/>
                </a:solidFill>
                <a:latin typeface="Courier New"/>
                <a:ea typeface="新細明體" pitchFamily="18" charset="-120"/>
                <a:cs typeface="Courier New"/>
              </a:rPr>
              <a:t>135 = </a:t>
            </a:r>
            <a:r>
              <a:rPr b="1" spc="15" dirty="0">
                <a:solidFill>
                  <a:srgbClr val="FF0000"/>
                </a:solidFill>
                <a:latin typeface="Courier New"/>
                <a:ea typeface="新細明體" pitchFamily="18" charset="-120"/>
                <a:cs typeface="Courier New"/>
              </a:rPr>
              <a:t>10000</a:t>
            </a:r>
            <a:r>
              <a:rPr lang="en-US" b="1" spc="15" dirty="0">
                <a:solidFill>
                  <a:srgbClr val="FF0000"/>
                </a:solidFill>
                <a:latin typeface="Courier New"/>
                <a:ea typeface="新細明體" pitchFamily="18" charset="-120"/>
                <a:cs typeface="Courier New"/>
              </a:rPr>
              <a:t>1</a:t>
            </a:r>
            <a:r>
              <a:rPr b="1" spc="15" dirty="0">
                <a:solidFill>
                  <a:srgbClr val="FF0000"/>
                </a:solidFill>
                <a:latin typeface="Courier New"/>
                <a:ea typeface="新細明體" pitchFamily="18" charset="-120"/>
                <a:cs typeface="Courier New"/>
              </a:rPr>
              <a:t>11</a:t>
            </a:r>
            <a:r>
              <a:rPr b="1" spc="22" baseline="-21367" dirty="0">
                <a:solidFill>
                  <a:srgbClr val="FF0000"/>
                </a:solidFill>
                <a:latin typeface="Courier New"/>
                <a:ea typeface="新細明體" pitchFamily="18" charset="-120"/>
                <a:cs typeface="Courier New"/>
              </a:rPr>
              <a:t>B</a:t>
            </a:r>
            <a:endParaRPr dirty="0">
              <a:solidFill>
                <a:prstClr val="black"/>
              </a:solidFill>
              <a:latin typeface="Courier New"/>
              <a:ea typeface="新細明體" pitchFamily="18" charset="-120"/>
              <a:cs typeface="Courier New"/>
            </a:endParaRPr>
          </a:p>
          <a:p>
            <a:pPr marL="38065" defTabSz="913564">
              <a:spcBef>
                <a:spcPts val="1414"/>
              </a:spcBef>
            </a:pPr>
            <a:r>
              <a:rPr sz="2000" spc="5" dirty="0">
                <a:solidFill>
                  <a:srgbClr val="0000FF"/>
                </a:solidFill>
                <a:latin typeface="Arial"/>
                <a:ea typeface="新細明體" pitchFamily="18" charset="-120"/>
                <a:cs typeface="Arial"/>
              </a:rPr>
              <a:t>Fraction </a:t>
            </a:r>
            <a:r>
              <a:rPr sz="2000" spc="10" dirty="0">
                <a:solidFill>
                  <a:srgbClr val="0000FF"/>
                </a:solidFill>
                <a:latin typeface="Arial"/>
                <a:ea typeface="新細明體" pitchFamily="18" charset="-120"/>
                <a:cs typeface="Arial"/>
              </a:rPr>
              <a:t>(23</a:t>
            </a:r>
            <a:r>
              <a:rPr sz="2000" spc="-10" dirty="0">
                <a:solidFill>
                  <a:srgbClr val="0000FF"/>
                </a:solidFill>
                <a:latin typeface="Arial"/>
                <a:ea typeface="新細明體" pitchFamily="18" charset="-120"/>
                <a:cs typeface="Arial"/>
              </a:rPr>
              <a:t> </a:t>
            </a:r>
            <a:r>
              <a:rPr sz="2000" spc="5" dirty="0">
                <a:solidFill>
                  <a:srgbClr val="0000FF"/>
                </a:solidFill>
                <a:latin typeface="Arial"/>
                <a:ea typeface="新細明體" pitchFamily="18" charset="-120"/>
                <a:cs typeface="Arial"/>
              </a:rPr>
              <a:t>bits):</a:t>
            </a:r>
            <a:endParaRPr lang="en-US" sz="2000" spc="5" dirty="0">
              <a:solidFill>
                <a:srgbClr val="0000FF"/>
              </a:solidFill>
              <a:latin typeface="Arial"/>
              <a:ea typeface="新細明體" pitchFamily="18" charset="-120"/>
              <a:cs typeface="Arial"/>
            </a:endParaRPr>
          </a:p>
          <a:p>
            <a:pPr marL="590010" indent="-221413" defTabSz="913564">
              <a:spcBef>
                <a:spcPts val="350"/>
              </a:spcBef>
              <a:buFont typeface="Courier New"/>
              <a:buChar char="•"/>
              <a:tabLst>
                <a:tab pos="598258" algn="l"/>
                <a:tab pos="2053616" algn="l"/>
              </a:tabLst>
            </a:pPr>
            <a:r>
              <a:rPr lang="en-US" b="1" spc="15" dirty="0">
                <a:solidFill>
                  <a:srgbClr val="008000"/>
                </a:solidFill>
                <a:latin typeface="Courier New"/>
                <a:ea typeface="新細明體" pitchFamily="18" charset="-120"/>
                <a:cs typeface="Courier New"/>
              </a:rPr>
              <a:t>00000111010011001100110</a:t>
            </a:r>
            <a:endParaRPr b="1" spc="15" dirty="0">
              <a:solidFill>
                <a:srgbClr val="008000"/>
              </a:solidFill>
              <a:latin typeface="Courier New"/>
              <a:ea typeface="新細明體" pitchFamily="18" charset="-120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0757446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Binary Coded Decimal (BCD)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668" y="1133475"/>
            <a:ext cx="8138160" cy="5274733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  <a:defRPr/>
            </a:pPr>
            <a:r>
              <a:rPr lang="en-US" dirty="0"/>
              <a:t>Since floating-point number systems can’t represent some numbers exactly such as 0.3, some application (calculators) use BCD (Binary coded decimal)</a:t>
            </a:r>
          </a:p>
          <a:p>
            <a:pPr lvl="1">
              <a:lnSpc>
                <a:spcPct val="120000"/>
              </a:lnSpc>
              <a:defRPr/>
            </a:pPr>
            <a:r>
              <a:rPr lang="en-US" dirty="0"/>
              <a:t>BCD numbers encode each decimal digit using 4 bits with a range of 0 to 9</a:t>
            </a:r>
          </a:p>
          <a:p>
            <a:pPr lvl="1">
              <a:lnSpc>
                <a:spcPct val="120000"/>
              </a:lnSpc>
              <a:defRPr/>
            </a:pPr>
            <a:endParaRPr lang="en-US" dirty="0"/>
          </a:p>
          <a:p>
            <a:pPr lvl="1">
              <a:lnSpc>
                <a:spcPct val="120000"/>
              </a:lnSpc>
              <a:defRPr/>
            </a:pPr>
            <a:endParaRPr lang="en-US" dirty="0"/>
          </a:p>
          <a:p>
            <a:pPr lvl="1">
              <a:lnSpc>
                <a:spcPct val="120000"/>
              </a:lnSpc>
              <a:defRPr/>
            </a:pPr>
            <a:endParaRPr lang="en-US" dirty="0"/>
          </a:p>
          <a:p>
            <a:pPr lvl="1">
              <a:lnSpc>
                <a:spcPct val="120000"/>
              </a:lnSpc>
              <a:defRPr/>
            </a:pPr>
            <a:endParaRPr lang="en-US" dirty="0"/>
          </a:p>
          <a:p>
            <a:pPr lvl="1"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dirty="0"/>
              <a:t>                                              BCD fixed-point notation examples</a:t>
            </a:r>
          </a:p>
          <a:p>
            <a:pPr lvl="2">
              <a:lnSpc>
                <a:spcPct val="120000"/>
              </a:lnSpc>
              <a:buFontTx/>
              <a:buNone/>
              <a:defRPr/>
            </a:pPr>
            <a:r>
              <a:rPr lang="en-US" dirty="0"/>
              <a:t>                                                                1.7 = 0001 . 0111</a:t>
            </a:r>
          </a:p>
          <a:p>
            <a:pPr lvl="2">
              <a:lnSpc>
                <a:spcPct val="120000"/>
              </a:lnSpc>
              <a:buFontTx/>
              <a:buNone/>
              <a:defRPr/>
            </a:pPr>
            <a:r>
              <a:rPr lang="en-US" dirty="0"/>
              <a:t>                                                                4.9 = 0100 . 1001</a:t>
            </a:r>
          </a:p>
          <a:p>
            <a:pPr lvl="2">
              <a:lnSpc>
                <a:spcPct val="120000"/>
              </a:lnSpc>
              <a:buFontTx/>
              <a:buNone/>
              <a:defRPr/>
            </a:pPr>
            <a:endParaRPr lang="en-US" dirty="0"/>
          </a:p>
          <a:p>
            <a:pPr lvl="2">
              <a:lnSpc>
                <a:spcPct val="120000"/>
              </a:lnSpc>
              <a:buFontTx/>
              <a:buNone/>
              <a:defRPr/>
            </a:pPr>
            <a:endParaRPr lang="en-US" dirty="0"/>
          </a:p>
          <a:p>
            <a:pPr lvl="2">
              <a:lnSpc>
                <a:spcPct val="120000"/>
              </a:lnSpc>
              <a:buFontTx/>
              <a:buNone/>
              <a:defRPr/>
            </a:pPr>
            <a:endParaRPr lang="en-US" dirty="0"/>
          </a:p>
          <a:p>
            <a:pPr lvl="2">
              <a:lnSpc>
                <a:spcPct val="120000"/>
              </a:lnSpc>
              <a:buFontTx/>
              <a:buNone/>
              <a:defRPr/>
            </a:pPr>
            <a:endParaRPr lang="en-US" dirty="0"/>
          </a:p>
          <a:p>
            <a:pPr lvl="2">
              <a:lnSpc>
                <a:spcPct val="120000"/>
              </a:lnSpc>
              <a:buFontTx/>
              <a:buNone/>
              <a:defRPr/>
            </a:pPr>
            <a:endParaRPr lang="en-US" dirty="0"/>
          </a:p>
          <a:p>
            <a:pPr lvl="2">
              <a:lnSpc>
                <a:spcPct val="120000"/>
              </a:lnSpc>
              <a:buFontTx/>
              <a:buNone/>
              <a:defRPr/>
            </a:pPr>
            <a:endParaRPr lang="en-US" dirty="0"/>
          </a:p>
          <a:p>
            <a:pPr>
              <a:lnSpc>
                <a:spcPct val="120000"/>
              </a:lnSpc>
              <a:defRPr/>
            </a:pPr>
            <a:r>
              <a:rPr lang="en-US" dirty="0"/>
              <a:t>BCD is very common in electronic systems where a numeric value is to be displayed, especially, in systems consisting solely of digital logic (not containing a microprocessor) - Wiki</a:t>
            </a:r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904250" fontAlgn="base">
              <a:spcAft>
                <a:spcPct val="0"/>
              </a:spcAft>
              <a:defRPr/>
            </a:pPr>
            <a:fld id="{9D5ED9CB-6C1A-46B6-92E2-98BA3E0D1EAB}" type="slidenum">
              <a:rPr lang="en-US" sz="1384">
                <a:ea typeface="新細明體" pitchFamily="18" charset="-120"/>
              </a:rPr>
              <a:pPr defTabSz="904250" fontAlgn="base">
                <a:spcAft>
                  <a:spcPct val="0"/>
                </a:spcAft>
                <a:defRPr/>
              </a:pPr>
              <a:t>21</a:t>
            </a:fld>
            <a:endParaRPr lang="en-US" sz="1384">
              <a:ea typeface="新細明體" pitchFamily="18" charset="-12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471259"/>
              </p:ext>
            </p:extLst>
          </p:nvPr>
        </p:nvGraphicFramePr>
        <p:xfrm>
          <a:off x="1910977" y="2251075"/>
          <a:ext cx="1668762" cy="2562010"/>
        </p:xfrm>
        <a:graphic>
          <a:graphicData uri="http://schemas.openxmlformats.org/drawingml/2006/table">
            <a:tbl>
              <a:tblPr/>
              <a:tblGrid>
                <a:gridCol w="7723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64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291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latin typeface="Calibri"/>
                          <a:ea typeface="바탕"/>
                          <a:cs typeface="Times New Roman"/>
                        </a:rPr>
                        <a:t>Decimal</a:t>
                      </a:r>
                      <a:endParaRPr lang="en-US" sz="1100" b="1" dirty="0"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7818" marR="67818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latin typeface="Calibri"/>
                          <a:ea typeface="바탕"/>
                          <a:cs typeface="Times New Roman"/>
                        </a:rPr>
                        <a:t>BCD Digit</a:t>
                      </a:r>
                      <a:endParaRPr lang="en-US" sz="1100" b="1" dirty="0"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7818" marR="67818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291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latin typeface="Calibri"/>
                          <a:ea typeface="바탕"/>
                          <a:cs typeface="Times New Roman"/>
                        </a:rPr>
                        <a:t>0</a:t>
                      </a:r>
                      <a:endParaRPr lang="en-US" sz="1100" b="1" dirty="0"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7818" marR="67818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latin typeface="Calibri"/>
                          <a:ea typeface="바탕"/>
                          <a:cs typeface="Times New Roman"/>
                        </a:rPr>
                        <a:t>0000</a:t>
                      </a:r>
                      <a:endParaRPr lang="en-US" sz="1100" b="1" dirty="0"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7818" marR="67818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291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latin typeface="Calibri"/>
                          <a:ea typeface="바탕"/>
                          <a:cs typeface="Times New Roman"/>
                        </a:rPr>
                        <a:t>1</a:t>
                      </a:r>
                      <a:endParaRPr lang="en-US" sz="1100" b="1" dirty="0"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7818" marR="67818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latin typeface="Calibri"/>
                          <a:ea typeface="바탕"/>
                          <a:cs typeface="Times New Roman"/>
                        </a:rPr>
                        <a:t>0001</a:t>
                      </a:r>
                      <a:endParaRPr lang="en-US" sz="1100" b="1" dirty="0"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7818" marR="67818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291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latin typeface="Calibri"/>
                          <a:ea typeface="바탕"/>
                          <a:cs typeface="Times New Roman"/>
                        </a:rPr>
                        <a:t>2</a:t>
                      </a:r>
                      <a:endParaRPr lang="en-US" sz="1100" b="1" dirty="0"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7818" marR="67818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latin typeface="Calibri"/>
                          <a:ea typeface="바탕"/>
                          <a:cs typeface="Times New Roman"/>
                        </a:rPr>
                        <a:t>0010</a:t>
                      </a:r>
                      <a:endParaRPr lang="en-US" sz="1100" b="1" dirty="0"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7818" marR="67818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291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latin typeface="Calibri"/>
                          <a:ea typeface="바탕"/>
                          <a:cs typeface="Times New Roman"/>
                        </a:rPr>
                        <a:t>3</a:t>
                      </a:r>
                      <a:endParaRPr lang="en-US" sz="1100" b="1" dirty="0"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7818" marR="67818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latin typeface="Calibri"/>
                          <a:ea typeface="바탕"/>
                          <a:cs typeface="Times New Roman"/>
                        </a:rPr>
                        <a:t>0011</a:t>
                      </a:r>
                      <a:endParaRPr lang="en-US" sz="1100" b="1" dirty="0"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7818" marR="67818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291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latin typeface="Calibri"/>
                          <a:ea typeface="바탕"/>
                          <a:cs typeface="Times New Roman"/>
                        </a:rPr>
                        <a:t>4</a:t>
                      </a:r>
                      <a:endParaRPr lang="en-US" sz="1100" b="1" dirty="0"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7818" marR="67818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latin typeface="Calibri"/>
                          <a:ea typeface="바탕"/>
                          <a:cs typeface="Times New Roman"/>
                        </a:rPr>
                        <a:t>0100</a:t>
                      </a:r>
                      <a:endParaRPr lang="en-US" sz="1100" b="1" dirty="0"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7818" marR="67818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291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latin typeface="Calibri"/>
                          <a:ea typeface="바탕"/>
                          <a:cs typeface="Times New Roman"/>
                        </a:rPr>
                        <a:t>5</a:t>
                      </a:r>
                      <a:endParaRPr lang="en-US" sz="1100" b="1" dirty="0"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7818" marR="67818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latin typeface="Calibri"/>
                          <a:ea typeface="바탕"/>
                          <a:cs typeface="Times New Roman"/>
                        </a:rPr>
                        <a:t>0101</a:t>
                      </a:r>
                      <a:endParaRPr lang="en-US" sz="1100" b="1" dirty="0"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7818" marR="67818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291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latin typeface="Calibri"/>
                          <a:ea typeface="바탕"/>
                          <a:cs typeface="Times New Roman"/>
                        </a:rPr>
                        <a:t>6</a:t>
                      </a:r>
                      <a:endParaRPr lang="en-US" sz="1100" b="1" dirty="0"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7818" marR="67818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latin typeface="Calibri"/>
                          <a:ea typeface="바탕"/>
                          <a:cs typeface="Times New Roman"/>
                        </a:rPr>
                        <a:t>0110</a:t>
                      </a:r>
                      <a:endParaRPr lang="en-US" sz="1100" b="1" dirty="0"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7818" marR="67818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291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latin typeface="Calibri"/>
                          <a:ea typeface="바탕"/>
                          <a:cs typeface="Times New Roman"/>
                        </a:rPr>
                        <a:t>7</a:t>
                      </a:r>
                      <a:endParaRPr lang="en-US" sz="1100" b="1" dirty="0"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7818" marR="67818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latin typeface="Calibri"/>
                          <a:ea typeface="바탕"/>
                          <a:cs typeface="Times New Roman"/>
                        </a:rPr>
                        <a:t>0111</a:t>
                      </a:r>
                      <a:endParaRPr lang="en-US" sz="1100" b="1" dirty="0"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7818" marR="67818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291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latin typeface="Calibri"/>
                          <a:ea typeface="바탕"/>
                          <a:cs typeface="Times New Roman"/>
                        </a:rPr>
                        <a:t>8</a:t>
                      </a:r>
                      <a:endParaRPr lang="en-US" sz="1100" b="1" dirty="0"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7818" marR="67818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latin typeface="Calibri"/>
                          <a:ea typeface="바탕"/>
                          <a:cs typeface="Times New Roman"/>
                        </a:rPr>
                        <a:t>1000</a:t>
                      </a:r>
                      <a:endParaRPr lang="en-US" sz="1100" b="1" dirty="0"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7818" marR="67818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291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latin typeface="Calibri"/>
                          <a:ea typeface="바탕"/>
                          <a:cs typeface="Times New Roman"/>
                        </a:rPr>
                        <a:t>9</a:t>
                      </a:r>
                      <a:endParaRPr lang="en-US" sz="1100" b="1" dirty="0"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7818" marR="67818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latin typeface="Calibri"/>
                          <a:ea typeface="바탕"/>
                          <a:cs typeface="Times New Roman"/>
                        </a:rPr>
                        <a:t>1001</a:t>
                      </a:r>
                      <a:endParaRPr lang="en-US" sz="1100" b="1" dirty="0"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7818" marR="67818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5F14FC53-EA22-48FE-BDAD-3D31FB6F24FD}"/>
              </a:ext>
            </a:extLst>
          </p:cNvPr>
          <p:cNvSpPr txBox="1"/>
          <p:nvPr/>
        </p:nvSpPr>
        <p:spPr>
          <a:xfrm>
            <a:off x="4400127" y="3790736"/>
            <a:ext cx="2788073" cy="2891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04250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sz="1286" dirty="0">
                <a:solidFill>
                  <a:srgbClr val="000000"/>
                </a:solidFill>
                <a:latin typeface="Tahoma"/>
                <a:ea typeface="新細明體" pitchFamily="18" charset="-120"/>
              </a:rPr>
              <a:t>6.75 = 0110.01110101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A0D4E-2EF1-4622-B111-E078076C7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Converting Between Decimal and Binary Floating-Point Numbers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93891E-4EAF-4CA0-9309-5FA98B23647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128693F-A4DD-47F3-A44E-F5A8AA76E7BE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90DD469-0CDD-4664-B8AB-61FB7D88375C}"/>
              </a:ext>
            </a:extLst>
          </p:cNvPr>
          <p:cNvSpPr/>
          <p:nvPr/>
        </p:nvSpPr>
        <p:spPr>
          <a:xfrm>
            <a:off x="63076" y="2974015"/>
            <a:ext cx="8991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hlinkClick r:id="rId2"/>
              </a:rPr>
              <a:t>https://kyledewey.github.io/comp122-fall17/lecture/week_2/floating_point_interconversions.html</a:t>
            </a:r>
            <a:endParaRPr lang="en-US" sz="16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42157299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668" y="1208828"/>
            <a:ext cx="8566732" cy="4897967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sz="2373" dirty="0"/>
              <a:t>So far, we have studied the following </a:t>
            </a:r>
            <a:r>
              <a:rPr lang="en-US" sz="2373" dirty="0">
                <a:solidFill>
                  <a:srgbClr val="C00000"/>
                </a:solidFill>
              </a:rPr>
              <a:t>integer</a:t>
            </a:r>
            <a:r>
              <a:rPr lang="en-US" sz="2373" dirty="0"/>
              <a:t> number systems in computer</a:t>
            </a:r>
          </a:p>
          <a:p>
            <a:pPr lvl="1">
              <a:lnSpc>
                <a:spcPct val="110000"/>
              </a:lnSpc>
              <a:defRPr/>
            </a:pPr>
            <a:r>
              <a:rPr lang="en-US" sz="2176" dirty="0"/>
              <a:t>Unsigned numbers</a:t>
            </a:r>
          </a:p>
          <a:p>
            <a:pPr lvl="1">
              <a:lnSpc>
                <a:spcPct val="110000"/>
              </a:lnSpc>
              <a:defRPr/>
            </a:pPr>
            <a:r>
              <a:rPr lang="en-US" sz="2176" dirty="0"/>
              <a:t>Sign/magnitude numbers</a:t>
            </a:r>
            <a:endParaRPr lang="en-US" sz="1780" dirty="0"/>
          </a:p>
          <a:p>
            <a:pPr lvl="1">
              <a:lnSpc>
                <a:spcPct val="110000"/>
              </a:lnSpc>
              <a:defRPr/>
            </a:pPr>
            <a:r>
              <a:rPr lang="en-US" sz="2176" dirty="0"/>
              <a:t>Two’s complement numbers</a:t>
            </a:r>
          </a:p>
          <a:p>
            <a:pPr lvl="1">
              <a:lnSpc>
                <a:spcPct val="110000"/>
              </a:lnSpc>
              <a:buFontTx/>
              <a:buChar char="–"/>
              <a:defRPr/>
            </a:pPr>
            <a:endParaRPr lang="en-US" sz="1978" dirty="0"/>
          </a:p>
          <a:p>
            <a:pPr>
              <a:lnSpc>
                <a:spcPct val="110000"/>
              </a:lnSpc>
              <a:defRPr/>
            </a:pPr>
            <a:r>
              <a:rPr lang="en-US" sz="2373" dirty="0"/>
              <a:t>What about </a:t>
            </a:r>
            <a:r>
              <a:rPr lang="en-US" sz="2373" dirty="0">
                <a:solidFill>
                  <a:srgbClr val="C00000"/>
                </a:solidFill>
              </a:rPr>
              <a:t>rational numbers</a:t>
            </a:r>
            <a:r>
              <a:rPr lang="en-US" sz="2373" dirty="0"/>
              <a:t>?</a:t>
            </a:r>
          </a:p>
          <a:p>
            <a:pPr>
              <a:lnSpc>
                <a:spcPct val="110000"/>
              </a:lnSpc>
              <a:defRPr/>
            </a:pPr>
            <a:endParaRPr lang="en-US" sz="2373" dirty="0">
              <a:solidFill>
                <a:prstClr val="black"/>
              </a:solidFill>
              <a:latin typeface="Arial"/>
              <a:cs typeface="Arial"/>
            </a:endParaRPr>
          </a:p>
          <a:p>
            <a:pPr marL="689928" marR="5075" defTabSz="913564" fontAlgn="auto">
              <a:spcBef>
                <a:spcPts val="250"/>
              </a:spcBef>
              <a:spcAft>
                <a:spcPts val="0"/>
              </a:spcAft>
              <a:buFont typeface="Wingdings" panose="05000000000000000000" pitchFamily="2" charset="2"/>
              <a:buChar char="§"/>
              <a:tabLst>
                <a:tab pos="572247" algn="l"/>
                <a:tab pos="572881" algn="l"/>
              </a:tabLst>
            </a:pPr>
            <a:r>
              <a:rPr lang="en-US" sz="2077" spc="15" dirty="0">
                <a:latin typeface="Arial"/>
                <a:cs typeface="Arial"/>
              </a:rPr>
              <a:t>A </a:t>
            </a:r>
            <a:r>
              <a:rPr lang="en-US" sz="2077" b="1" spc="10" dirty="0">
                <a:latin typeface="Arial"/>
                <a:cs typeface="Arial"/>
              </a:rPr>
              <a:t>rational </a:t>
            </a:r>
            <a:r>
              <a:rPr lang="en-US" sz="2077" spc="15" dirty="0">
                <a:latin typeface="Arial"/>
                <a:cs typeface="Arial"/>
              </a:rPr>
              <a:t>number </a:t>
            </a:r>
            <a:r>
              <a:rPr lang="en-US" sz="2077" spc="10" dirty="0">
                <a:latin typeface="Arial"/>
                <a:cs typeface="Arial"/>
              </a:rPr>
              <a:t>is </a:t>
            </a:r>
            <a:r>
              <a:rPr lang="en-US" sz="2077" spc="15" dirty="0">
                <a:latin typeface="Arial"/>
                <a:cs typeface="Arial"/>
              </a:rPr>
              <a:t>one </a:t>
            </a:r>
            <a:r>
              <a:rPr lang="en-US" sz="2077" spc="10" dirty="0">
                <a:latin typeface="Arial"/>
                <a:cs typeface="Arial"/>
              </a:rPr>
              <a:t>that </a:t>
            </a:r>
            <a:r>
              <a:rPr lang="en-US" sz="2077" spc="15" dirty="0">
                <a:latin typeface="Arial"/>
                <a:cs typeface="Arial"/>
              </a:rPr>
              <a:t>can be</a:t>
            </a:r>
            <a:r>
              <a:rPr lang="en-US" sz="2077" spc="-90" dirty="0">
                <a:latin typeface="Arial"/>
                <a:cs typeface="Arial"/>
              </a:rPr>
              <a:t> </a:t>
            </a:r>
            <a:r>
              <a:rPr lang="en-US" sz="2077" spc="10" dirty="0">
                <a:latin typeface="Arial"/>
                <a:cs typeface="Arial"/>
              </a:rPr>
              <a:t>expressed as the </a:t>
            </a:r>
            <a:r>
              <a:rPr lang="en-US" sz="2077" b="1" spc="10" dirty="0">
                <a:latin typeface="Arial"/>
                <a:cs typeface="Arial"/>
              </a:rPr>
              <a:t>ratio </a:t>
            </a:r>
            <a:r>
              <a:rPr lang="en-US" sz="2077" spc="10" dirty="0">
                <a:latin typeface="Arial"/>
                <a:cs typeface="Arial"/>
              </a:rPr>
              <a:t>of two</a:t>
            </a:r>
            <a:r>
              <a:rPr lang="en-US" sz="2077" spc="-25" dirty="0">
                <a:latin typeface="Arial"/>
                <a:cs typeface="Arial"/>
              </a:rPr>
              <a:t> </a:t>
            </a:r>
            <a:r>
              <a:rPr lang="en-US" sz="2077" spc="10" dirty="0">
                <a:latin typeface="Arial"/>
                <a:cs typeface="Arial"/>
              </a:rPr>
              <a:t>integers</a:t>
            </a:r>
            <a:endParaRPr lang="en-US" sz="2077" dirty="0">
              <a:latin typeface="Arial"/>
              <a:cs typeface="Arial"/>
            </a:endParaRPr>
          </a:p>
          <a:p>
            <a:pPr marL="689928" defTabSz="913564" fontAlgn="auto">
              <a:spcBef>
                <a:spcPts val="265"/>
              </a:spcBef>
              <a:spcAft>
                <a:spcPts val="0"/>
              </a:spcAft>
              <a:buFont typeface="Wingdings" panose="05000000000000000000" pitchFamily="2" charset="2"/>
              <a:buChar char="§"/>
              <a:tabLst>
                <a:tab pos="572247" algn="l"/>
                <a:tab pos="572881" algn="l"/>
              </a:tabLst>
            </a:pPr>
            <a:r>
              <a:rPr lang="en-US" sz="2077" spc="5" dirty="0">
                <a:latin typeface="Arial"/>
                <a:cs typeface="Arial"/>
              </a:rPr>
              <a:t>Infinite </a:t>
            </a:r>
            <a:r>
              <a:rPr lang="en-US" sz="2077" spc="10" dirty="0">
                <a:latin typeface="Arial"/>
                <a:cs typeface="Arial"/>
              </a:rPr>
              <a:t>range </a:t>
            </a:r>
            <a:r>
              <a:rPr lang="en-US" sz="2077" spc="15" dirty="0">
                <a:latin typeface="Arial"/>
                <a:cs typeface="Arial"/>
              </a:rPr>
              <a:t>and</a:t>
            </a:r>
            <a:r>
              <a:rPr lang="en-US" sz="2077" spc="-5" dirty="0">
                <a:latin typeface="Arial"/>
                <a:cs typeface="Arial"/>
              </a:rPr>
              <a:t> </a:t>
            </a:r>
            <a:r>
              <a:rPr lang="en-US" sz="2077" spc="10" dirty="0">
                <a:latin typeface="Arial"/>
                <a:cs typeface="Arial"/>
              </a:rPr>
              <a:t>precision</a:t>
            </a:r>
            <a:endParaRPr lang="en-US" sz="2077" dirty="0"/>
          </a:p>
          <a:p>
            <a:pPr marL="689928" defTabSz="913564" fontAlgn="auto">
              <a:spcBef>
                <a:spcPts val="265"/>
              </a:spcBef>
              <a:spcAft>
                <a:spcPts val="0"/>
              </a:spcAft>
              <a:buFont typeface="Wingdings" panose="05000000000000000000" pitchFamily="2" charset="2"/>
              <a:buChar char="§"/>
              <a:tabLst>
                <a:tab pos="572247" algn="l"/>
                <a:tab pos="572881" algn="l"/>
              </a:tabLst>
            </a:pPr>
            <a:r>
              <a:rPr lang="en-US" sz="2077" dirty="0"/>
              <a:t>For example, 2.5, -10.04, 0.75 etc</a:t>
            </a:r>
          </a:p>
          <a:p>
            <a:pPr lvl="1">
              <a:lnSpc>
                <a:spcPct val="110000"/>
              </a:lnSpc>
              <a:defRPr/>
            </a:pPr>
            <a:endParaRPr lang="en-US" sz="1978" dirty="0"/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904250" fontAlgn="base">
              <a:spcAft>
                <a:spcPct val="0"/>
              </a:spcAft>
              <a:defRPr/>
            </a:pPr>
            <a:fld id="{348AF295-4661-437C-952E-F6EDC545278F}" type="slidenum">
              <a:rPr lang="en-US" sz="1384">
                <a:ea typeface="新細明體" pitchFamily="18" charset="-120"/>
              </a:rPr>
              <a:pPr defTabSz="904250" fontAlgn="base">
                <a:spcAft>
                  <a:spcPct val="0"/>
                </a:spcAft>
                <a:defRPr/>
              </a:pPr>
              <a:t>3</a:t>
            </a:fld>
            <a:endParaRPr lang="en-US" sz="1384">
              <a:ea typeface="新細明體" pitchFamily="18" charset="-120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092" y="434745"/>
            <a:ext cx="3891446" cy="559970"/>
          </a:xfrm>
          <a:prstGeom prst="rect">
            <a:avLst/>
          </a:prstGeom>
        </p:spPr>
        <p:txBody>
          <a:bodyPr vert="horz" wrap="square" lIns="0" tIns="13957" rIns="0" bIns="0" rtlCol="0">
            <a:spAutoFit/>
          </a:bodyPr>
          <a:lstStyle/>
          <a:p>
            <a:pPr marL="12689">
              <a:spcBef>
                <a:spcPts val="110"/>
              </a:spcBef>
            </a:pPr>
            <a:r>
              <a:rPr sz="3164" dirty="0">
                <a:solidFill>
                  <a:srgbClr val="C00000"/>
                </a:solidFill>
                <a:latin typeface="Tahoma" pitchFamily="34" charset="0"/>
                <a:cs typeface="+mj-cs"/>
              </a:rPr>
              <a:t>Rational</a:t>
            </a:r>
            <a:r>
              <a:rPr spc="-65" dirty="0">
                <a:solidFill>
                  <a:srgbClr val="000000"/>
                </a:solidFill>
              </a:rPr>
              <a:t> </a:t>
            </a:r>
            <a:r>
              <a:rPr sz="3164" dirty="0">
                <a:solidFill>
                  <a:srgbClr val="C00000"/>
                </a:solidFill>
                <a:latin typeface="Tahoma" pitchFamily="34" charset="0"/>
                <a:cs typeface="+mj-cs"/>
              </a:rPr>
              <a:t>Numbers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8610651" y="6369391"/>
            <a:ext cx="254689" cy="2049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065" defTabSz="913564">
              <a:lnSpc>
                <a:spcPts val="1604"/>
              </a:lnSpc>
            </a:pPr>
            <a:fld id="{81D60167-4931-47E6-BA6A-407CBD079E47}" type="slidenum">
              <a:rPr spc="15" dirty="0">
                <a:solidFill>
                  <a:prstClr val="black"/>
                </a:solidFill>
                <a:ea typeface="新細明體" pitchFamily="18" charset="-120"/>
              </a:rPr>
              <a:pPr marL="38065" defTabSz="913564">
                <a:lnSpc>
                  <a:spcPts val="1604"/>
                </a:lnSpc>
              </a:pPr>
              <a:t>4</a:t>
            </a:fld>
            <a:endParaRPr spc="15" dirty="0">
              <a:solidFill>
                <a:prstClr val="black"/>
              </a:solidFill>
              <a:ea typeface="新細明體" pitchFamily="18" charset="-12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2106" y="3770842"/>
            <a:ext cx="7981335" cy="1411449"/>
          </a:xfrm>
          <a:prstGeom prst="rect">
            <a:avLst/>
          </a:prstGeom>
        </p:spPr>
        <p:txBody>
          <a:bodyPr vert="horz" wrap="square" lIns="0" tIns="48848" rIns="0" bIns="0" rtlCol="0">
            <a:spAutoFit/>
          </a:bodyPr>
          <a:lstStyle/>
          <a:p>
            <a:pPr marL="12689" defTabSz="913564">
              <a:spcBef>
                <a:spcPts val="1514"/>
              </a:spcBef>
            </a:pPr>
            <a:r>
              <a:rPr sz="2348" spc="10" dirty="0">
                <a:solidFill>
                  <a:srgbClr val="0000FF"/>
                </a:solidFill>
                <a:latin typeface="Arial"/>
                <a:ea typeface="新細明體" pitchFamily="18" charset="-120"/>
                <a:cs typeface="Arial"/>
              </a:rPr>
              <a:t>Compute</a:t>
            </a:r>
            <a:r>
              <a:rPr lang="en-US" sz="2348" spc="10" dirty="0">
                <a:solidFill>
                  <a:srgbClr val="0000FF"/>
                </a:solidFill>
                <a:latin typeface="Arial"/>
                <a:ea typeface="新細明體" pitchFamily="18" charset="-120"/>
                <a:cs typeface="Arial"/>
              </a:rPr>
              <a:t>r</a:t>
            </a:r>
            <a:r>
              <a:rPr sz="2348" dirty="0">
                <a:solidFill>
                  <a:srgbClr val="0000FF"/>
                </a:solidFill>
                <a:latin typeface="Arial"/>
                <a:ea typeface="新細明體" pitchFamily="18" charset="-120"/>
                <a:cs typeface="Arial"/>
              </a:rPr>
              <a:t> </a:t>
            </a:r>
            <a:r>
              <a:rPr sz="2348" spc="10" dirty="0">
                <a:solidFill>
                  <a:srgbClr val="0000FF"/>
                </a:solidFill>
                <a:latin typeface="Arial"/>
                <a:ea typeface="新細明體" pitchFamily="18" charset="-120"/>
                <a:cs typeface="Arial"/>
              </a:rPr>
              <a:t>science</a:t>
            </a:r>
            <a:endParaRPr sz="2348" dirty="0">
              <a:solidFill>
                <a:prstClr val="black"/>
              </a:solidFill>
              <a:latin typeface="Arial"/>
              <a:ea typeface="新細明體" pitchFamily="18" charset="-120"/>
              <a:cs typeface="Arial"/>
            </a:endParaRPr>
          </a:p>
          <a:p>
            <a:pPr marL="572247" indent="-221413" defTabSz="913564">
              <a:spcBef>
                <a:spcPts val="250"/>
              </a:spcBef>
              <a:buFontTx/>
              <a:buChar char="•"/>
              <a:tabLst>
                <a:tab pos="572247" algn="l"/>
                <a:tab pos="572881" algn="l"/>
              </a:tabLst>
            </a:pPr>
            <a:r>
              <a:rPr sz="1948" spc="5" dirty="0">
                <a:solidFill>
                  <a:srgbClr val="000066"/>
                </a:solidFill>
                <a:latin typeface="Arial"/>
                <a:ea typeface="新細明體" pitchFamily="18" charset="-120"/>
                <a:cs typeface="Arial"/>
              </a:rPr>
              <a:t>Finite </a:t>
            </a:r>
            <a:r>
              <a:rPr sz="1948" spc="10" dirty="0">
                <a:solidFill>
                  <a:srgbClr val="000066"/>
                </a:solidFill>
                <a:latin typeface="Arial"/>
                <a:ea typeface="新細明體" pitchFamily="18" charset="-120"/>
                <a:cs typeface="Arial"/>
              </a:rPr>
              <a:t>range </a:t>
            </a:r>
            <a:r>
              <a:rPr sz="1948" spc="15" dirty="0">
                <a:solidFill>
                  <a:srgbClr val="000066"/>
                </a:solidFill>
                <a:latin typeface="Arial"/>
                <a:ea typeface="新細明體" pitchFamily="18" charset="-120"/>
                <a:cs typeface="Arial"/>
              </a:rPr>
              <a:t>and</a:t>
            </a:r>
            <a:r>
              <a:rPr sz="1948" spc="-5" dirty="0">
                <a:solidFill>
                  <a:srgbClr val="000066"/>
                </a:solidFill>
                <a:latin typeface="Arial"/>
                <a:ea typeface="新細明體" pitchFamily="18" charset="-120"/>
                <a:cs typeface="Arial"/>
              </a:rPr>
              <a:t> </a:t>
            </a:r>
            <a:r>
              <a:rPr sz="1948" spc="10" dirty="0">
                <a:solidFill>
                  <a:srgbClr val="000066"/>
                </a:solidFill>
                <a:latin typeface="Arial"/>
                <a:ea typeface="新細明體" pitchFamily="18" charset="-120"/>
                <a:cs typeface="Arial"/>
              </a:rPr>
              <a:t>precision</a:t>
            </a:r>
            <a:endParaRPr sz="1948" dirty="0">
              <a:solidFill>
                <a:prstClr val="black"/>
              </a:solidFill>
              <a:latin typeface="Arial"/>
              <a:ea typeface="新細明體" pitchFamily="18" charset="-120"/>
              <a:cs typeface="Arial"/>
            </a:endParaRPr>
          </a:p>
          <a:p>
            <a:pPr marL="572247" indent="-221413" defTabSz="913564">
              <a:spcBef>
                <a:spcPts val="228"/>
              </a:spcBef>
              <a:buFontTx/>
              <a:buChar char="•"/>
              <a:tabLst>
                <a:tab pos="572247" algn="l"/>
                <a:tab pos="572881" algn="l"/>
              </a:tabLst>
            </a:pPr>
            <a:r>
              <a:rPr sz="1948" spc="10" dirty="0">
                <a:solidFill>
                  <a:srgbClr val="000066"/>
                </a:solidFill>
                <a:latin typeface="Arial"/>
                <a:ea typeface="新細明體" pitchFamily="18" charset="-120"/>
                <a:cs typeface="Arial"/>
              </a:rPr>
              <a:t>Approximate using </a:t>
            </a:r>
            <a:r>
              <a:rPr sz="1948" b="1" spc="10" dirty="0">
                <a:solidFill>
                  <a:srgbClr val="800000"/>
                </a:solidFill>
                <a:latin typeface="Arial"/>
                <a:ea typeface="新細明體" pitchFamily="18" charset="-120"/>
                <a:cs typeface="Arial"/>
              </a:rPr>
              <a:t>floating </a:t>
            </a:r>
            <a:r>
              <a:rPr sz="1948" b="1" spc="5" dirty="0">
                <a:solidFill>
                  <a:srgbClr val="800000"/>
                </a:solidFill>
                <a:latin typeface="Arial"/>
                <a:ea typeface="新細明體" pitchFamily="18" charset="-120"/>
                <a:cs typeface="Arial"/>
              </a:rPr>
              <a:t>point</a:t>
            </a:r>
            <a:r>
              <a:rPr sz="1948" b="1" spc="-15" dirty="0">
                <a:solidFill>
                  <a:srgbClr val="800000"/>
                </a:solidFill>
                <a:latin typeface="Arial"/>
                <a:ea typeface="新細明體" pitchFamily="18" charset="-120"/>
                <a:cs typeface="Arial"/>
              </a:rPr>
              <a:t> </a:t>
            </a:r>
            <a:r>
              <a:rPr sz="1948" spc="15" dirty="0">
                <a:solidFill>
                  <a:srgbClr val="000066"/>
                </a:solidFill>
                <a:latin typeface="Arial"/>
                <a:ea typeface="新細明體" pitchFamily="18" charset="-120"/>
                <a:cs typeface="Arial"/>
              </a:rPr>
              <a:t>number</a:t>
            </a:r>
            <a:endParaRPr sz="1948" dirty="0">
              <a:solidFill>
                <a:prstClr val="black"/>
              </a:solidFill>
              <a:latin typeface="Arial"/>
              <a:ea typeface="新細明體" pitchFamily="18" charset="-120"/>
              <a:cs typeface="Arial"/>
            </a:endParaRPr>
          </a:p>
          <a:p>
            <a:pPr marL="907854" lvl="1" indent="-230929" defTabSz="913564">
              <a:spcBef>
                <a:spcPts val="329"/>
              </a:spcBef>
              <a:buFontTx/>
              <a:buChar char="•"/>
              <a:tabLst>
                <a:tab pos="907854" algn="l"/>
                <a:tab pos="908488" algn="l"/>
              </a:tabLst>
            </a:pPr>
            <a:r>
              <a:rPr sz="1948" spc="10" dirty="0">
                <a:solidFill>
                  <a:srgbClr val="000066"/>
                </a:solidFill>
                <a:latin typeface="Arial"/>
                <a:ea typeface="新細明體" pitchFamily="18" charset="-120"/>
                <a:cs typeface="Arial"/>
              </a:rPr>
              <a:t>Binary point </a:t>
            </a:r>
            <a:r>
              <a:rPr sz="1948" spc="5" dirty="0">
                <a:solidFill>
                  <a:srgbClr val="000066"/>
                </a:solidFill>
                <a:latin typeface="Arial"/>
                <a:ea typeface="新細明體" pitchFamily="18" charset="-120"/>
                <a:cs typeface="Arial"/>
              </a:rPr>
              <a:t>“floats” </a:t>
            </a:r>
            <a:r>
              <a:rPr sz="1948" spc="10" dirty="0">
                <a:solidFill>
                  <a:srgbClr val="000066"/>
                </a:solidFill>
                <a:latin typeface="Arial"/>
                <a:ea typeface="新細明體" pitchFamily="18" charset="-120"/>
                <a:cs typeface="Arial"/>
              </a:rPr>
              <a:t>across</a:t>
            </a:r>
            <a:r>
              <a:rPr sz="1948" spc="-5" dirty="0">
                <a:solidFill>
                  <a:srgbClr val="000066"/>
                </a:solidFill>
                <a:latin typeface="Arial"/>
                <a:ea typeface="新細明體" pitchFamily="18" charset="-120"/>
                <a:cs typeface="Arial"/>
              </a:rPr>
              <a:t> </a:t>
            </a:r>
            <a:r>
              <a:rPr sz="1948" spc="5" dirty="0">
                <a:solidFill>
                  <a:srgbClr val="000066"/>
                </a:solidFill>
                <a:latin typeface="Arial"/>
                <a:ea typeface="新細明體" pitchFamily="18" charset="-120"/>
                <a:cs typeface="Arial"/>
              </a:rPr>
              <a:t>bits</a:t>
            </a:r>
            <a:endParaRPr sz="1948" dirty="0">
              <a:solidFill>
                <a:prstClr val="black"/>
              </a:solidFill>
              <a:latin typeface="Arial"/>
              <a:ea typeface="新細明體" pitchFamily="18" charset="-120"/>
              <a:cs typeface="Arial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BC16CB-49C7-454F-B4E1-AE1240109D3C}"/>
              </a:ext>
            </a:extLst>
          </p:cNvPr>
          <p:cNvSpPr txBox="1"/>
          <p:nvPr/>
        </p:nvSpPr>
        <p:spPr>
          <a:xfrm>
            <a:off x="527474" y="1756493"/>
            <a:ext cx="7761393" cy="16544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39094" indent="-339094" defTabSz="90425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FontTx/>
              <a:buChar char="•"/>
              <a:defRPr/>
            </a:pPr>
            <a:r>
              <a:rPr lang="en-US" sz="2373" kern="0" dirty="0">
                <a:solidFill>
                  <a:srgbClr val="000000"/>
                </a:solidFill>
                <a:latin typeface="Tahoma"/>
                <a:ea typeface="新細明體" pitchFamily="18" charset="-120"/>
              </a:rPr>
              <a:t>Two common notations to represent rational numbers in computer</a:t>
            </a:r>
          </a:p>
          <a:p>
            <a:pPr marL="734703" lvl="1" indent="-282578" defTabSz="90425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Font typeface="Wingdings" pitchFamily="2" charset="2"/>
              <a:buChar char="§"/>
              <a:defRPr/>
            </a:pPr>
            <a:r>
              <a:rPr lang="en-US" sz="1978" kern="0" dirty="0">
                <a:solidFill>
                  <a:srgbClr val="C00000"/>
                </a:solidFill>
                <a:latin typeface="Tahoma"/>
                <a:ea typeface="新細明體" pitchFamily="18" charset="-120"/>
              </a:rPr>
              <a:t>Fixed-point numbers</a:t>
            </a:r>
          </a:p>
          <a:p>
            <a:pPr marL="734703" lvl="1" indent="-282578" defTabSz="90425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Font typeface="Wingdings" pitchFamily="2" charset="2"/>
              <a:buChar char="§"/>
              <a:defRPr/>
            </a:pPr>
            <a:r>
              <a:rPr lang="en-US" sz="1978" kern="0" dirty="0">
                <a:solidFill>
                  <a:srgbClr val="C00000"/>
                </a:solidFill>
                <a:latin typeface="Tahoma"/>
                <a:ea typeface="新細明體" pitchFamily="18" charset="-120"/>
              </a:rPr>
              <a:t>Floating-point numbers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Fixed-Point Numbers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668" y="1133475"/>
            <a:ext cx="8138160" cy="4897967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  <a:defRPr/>
            </a:pPr>
            <a:r>
              <a:rPr lang="en-US" dirty="0"/>
              <a:t>Fixed point notation has an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C00000"/>
                </a:solidFill>
              </a:rPr>
              <a:t>implied binary point </a:t>
            </a:r>
            <a:r>
              <a:rPr lang="en-US" dirty="0"/>
              <a:t>between the integer and fraction bits</a:t>
            </a:r>
          </a:p>
          <a:p>
            <a:pPr lvl="1">
              <a:lnSpc>
                <a:spcPct val="120000"/>
              </a:lnSpc>
              <a:defRPr/>
            </a:pPr>
            <a:r>
              <a:rPr lang="en-US" dirty="0"/>
              <a:t>The binary point is not a part of the representation but is implied</a:t>
            </a:r>
          </a:p>
          <a:p>
            <a:pPr lvl="1">
              <a:lnSpc>
                <a:spcPct val="120000"/>
              </a:lnSpc>
              <a:defRPr/>
            </a:pPr>
            <a:r>
              <a:rPr lang="en-US" dirty="0"/>
              <a:t>Example: </a:t>
            </a:r>
          </a:p>
          <a:p>
            <a:pPr lvl="2">
              <a:lnSpc>
                <a:spcPct val="120000"/>
              </a:lnSpc>
              <a:defRPr/>
            </a:pPr>
            <a:r>
              <a:rPr lang="en-US" dirty="0"/>
              <a:t>Fixed-point representation of 6.75 using 4 integer bits and 4 fraction bits:</a:t>
            </a:r>
          </a:p>
          <a:p>
            <a:pPr>
              <a:lnSpc>
                <a:spcPct val="120000"/>
              </a:lnSpc>
              <a:defRPr/>
            </a:pPr>
            <a:endParaRPr lang="en-US" dirty="0"/>
          </a:p>
          <a:p>
            <a:pPr>
              <a:lnSpc>
                <a:spcPct val="120000"/>
              </a:lnSpc>
              <a:defRPr/>
            </a:pPr>
            <a:endParaRPr lang="en-US" dirty="0"/>
          </a:p>
          <a:p>
            <a:pPr>
              <a:lnSpc>
                <a:spcPct val="120000"/>
              </a:lnSpc>
              <a:defRPr/>
            </a:pPr>
            <a:endParaRPr lang="en-US" dirty="0"/>
          </a:p>
          <a:p>
            <a:pPr>
              <a:lnSpc>
                <a:spcPct val="120000"/>
              </a:lnSpc>
              <a:defRPr/>
            </a:pPr>
            <a:endParaRPr lang="en-US" dirty="0"/>
          </a:p>
          <a:p>
            <a:pPr>
              <a:lnSpc>
                <a:spcPct val="120000"/>
              </a:lnSpc>
              <a:defRPr/>
            </a:pPr>
            <a:r>
              <a:rPr lang="en-US" dirty="0"/>
              <a:t>The number of integer and fraction bits must be agreed upon by those generating and those reading the number</a:t>
            </a:r>
          </a:p>
          <a:p>
            <a:pPr lvl="1">
              <a:lnSpc>
                <a:spcPct val="120000"/>
              </a:lnSpc>
              <a:defRPr/>
            </a:pPr>
            <a:r>
              <a:rPr lang="en-US" dirty="0"/>
              <a:t>There is no way of knowing the existence of the binary point except through agreement of those people interpreting the number</a:t>
            </a:r>
          </a:p>
        </p:txBody>
      </p:sp>
      <p:sp>
        <p:nvSpPr>
          <p:cNvPr id="1029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904250" fontAlgn="base">
              <a:spcAft>
                <a:spcPct val="0"/>
              </a:spcAft>
              <a:defRPr/>
            </a:pPr>
            <a:fld id="{8E6E0BCF-3C4F-42E9-82E5-859656867049}" type="slidenum">
              <a:rPr lang="en-US" sz="1384">
                <a:ea typeface="新細明體" pitchFamily="18" charset="-120"/>
              </a:rPr>
              <a:pPr defTabSz="904250" fontAlgn="base">
                <a:spcAft>
                  <a:spcPct val="0"/>
                </a:spcAft>
                <a:defRPr/>
              </a:pPr>
              <a:t>5</a:t>
            </a:fld>
            <a:endParaRPr lang="en-US" sz="1384">
              <a:ea typeface="新細明體" pitchFamily="18" charset="-120"/>
            </a:endParaRPr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3014133" y="2941955"/>
          <a:ext cx="3315547" cy="11632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name="VISIO" r:id="rId5" imgW="1389960" imgH="487800" progId="">
                  <p:embed/>
                </p:oleObj>
              </mc:Choice>
              <mc:Fallback>
                <p:oleObj name="VISIO" r:id="rId5" imgW="1389960" imgH="487800" progId="">
                  <p:embed/>
                  <p:pic>
                    <p:nvPicPr>
                      <p:cNvPr id="102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4133" y="2941955"/>
                        <a:ext cx="3315547" cy="11632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Signed Fixed-Point Numbers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668" y="1208828"/>
            <a:ext cx="8312732" cy="4973320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  <a:defRPr/>
            </a:pPr>
            <a:r>
              <a:rPr lang="en-US" dirty="0"/>
              <a:t>As with whole numbers, negative fractional numbers can be represented in two ways</a:t>
            </a:r>
          </a:p>
          <a:p>
            <a:pPr lvl="1">
              <a:lnSpc>
                <a:spcPct val="120000"/>
              </a:lnSpc>
              <a:defRPr/>
            </a:pPr>
            <a:r>
              <a:rPr lang="en-US" dirty="0"/>
              <a:t>Sign/magnitude notation</a:t>
            </a:r>
          </a:p>
          <a:p>
            <a:pPr lvl="1">
              <a:lnSpc>
                <a:spcPct val="120000"/>
              </a:lnSpc>
              <a:defRPr/>
            </a:pPr>
            <a:r>
              <a:rPr lang="en-US" dirty="0"/>
              <a:t>Two’s complement notation</a:t>
            </a:r>
          </a:p>
          <a:p>
            <a:pPr lvl="1">
              <a:lnSpc>
                <a:spcPct val="120000"/>
              </a:lnSpc>
              <a:defRPr/>
            </a:pPr>
            <a:endParaRPr lang="en-US" dirty="0"/>
          </a:p>
          <a:p>
            <a:pPr>
              <a:lnSpc>
                <a:spcPct val="120000"/>
              </a:lnSpc>
              <a:defRPr/>
            </a:pPr>
            <a:r>
              <a:rPr lang="en-US" dirty="0"/>
              <a:t>Example: </a:t>
            </a:r>
          </a:p>
          <a:p>
            <a:pPr lvl="1">
              <a:lnSpc>
                <a:spcPct val="120000"/>
              </a:lnSpc>
              <a:defRPr/>
            </a:pPr>
            <a:r>
              <a:rPr lang="en-US" dirty="0"/>
              <a:t>-2.375 using 8 bits (4 bits each to represent integer and fractional parts)</a:t>
            </a:r>
          </a:p>
          <a:p>
            <a:pPr lvl="2">
              <a:lnSpc>
                <a:spcPct val="120000"/>
              </a:lnSpc>
              <a:defRPr/>
            </a:pPr>
            <a:r>
              <a:rPr lang="en-US" dirty="0"/>
              <a:t>2.375 = 0010 . 0110</a:t>
            </a:r>
          </a:p>
          <a:p>
            <a:pPr lvl="2">
              <a:lnSpc>
                <a:spcPct val="120000"/>
              </a:lnSpc>
              <a:defRPr/>
            </a:pPr>
            <a:r>
              <a:rPr lang="en-US" dirty="0"/>
              <a:t>Sign/magnitude notation: </a:t>
            </a:r>
            <a:r>
              <a:rPr lang="en-US" dirty="0">
                <a:solidFill>
                  <a:srgbClr val="FF0000"/>
                </a:solidFill>
              </a:rPr>
              <a:t>1</a:t>
            </a:r>
            <a:r>
              <a:rPr lang="en-US" dirty="0"/>
              <a:t>010  0110</a:t>
            </a:r>
          </a:p>
          <a:p>
            <a:pPr lvl="2">
              <a:lnSpc>
                <a:spcPct val="120000"/>
              </a:lnSpc>
              <a:defRPr/>
            </a:pPr>
            <a:r>
              <a:rPr lang="en-US" dirty="0"/>
              <a:t>Two’s complement notation: </a:t>
            </a:r>
          </a:p>
          <a:p>
            <a:pPr lvl="1"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sz="1978" dirty="0"/>
              <a:t>                               1. flip all the bits:     1101  1001</a:t>
            </a:r>
          </a:p>
          <a:p>
            <a:pPr lvl="1"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sz="1978" dirty="0"/>
              <a:t>                 	       2. add 1:                 +            1</a:t>
            </a:r>
          </a:p>
          <a:p>
            <a:pPr lvl="1"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sz="1978" dirty="0"/>
              <a:t>                      	                                    </a:t>
            </a:r>
            <a:r>
              <a:rPr lang="en-US" sz="1978" dirty="0">
                <a:solidFill>
                  <a:srgbClr val="FF0000"/>
                </a:solidFill>
              </a:rPr>
              <a:t>1101  1010</a:t>
            </a:r>
            <a:endParaRPr lang="en-US" dirty="0"/>
          </a:p>
          <a:p>
            <a:pPr>
              <a:lnSpc>
                <a:spcPct val="120000"/>
              </a:lnSpc>
              <a:defRPr/>
            </a:pPr>
            <a:endParaRPr lang="en-US" dirty="0"/>
          </a:p>
          <a:p>
            <a:pPr>
              <a:lnSpc>
                <a:spcPct val="120000"/>
              </a:lnSpc>
              <a:defRPr/>
            </a:pPr>
            <a:r>
              <a:rPr lang="en-US" dirty="0"/>
              <a:t>Addition and subtraction works easily in computer with 2’s complement notation like integer addition and subtraction</a:t>
            </a:r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904250" fontAlgn="base">
              <a:spcAft>
                <a:spcPct val="0"/>
              </a:spcAft>
              <a:defRPr/>
            </a:pPr>
            <a:fld id="{5BB983AC-AECE-42D1-95FB-555C88CDDA89}" type="slidenum">
              <a:rPr lang="en-US" sz="1384">
                <a:ea typeface="新細明體" pitchFamily="18" charset="-120"/>
              </a:rPr>
              <a:pPr defTabSz="904250" fontAlgn="base">
                <a:spcAft>
                  <a:spcPct val="0"/>
                </a:spcAft>
                <a:defRPr/>
              </a:pPr>
              <a:t>6</a:t>
            </a:fld>
            <a:endParaRPr lang="en-US" sz="1384">
              <a:ea typeface="新細明體" pitchFamily="18" charset="-120"/>
            </a:endParaRPr>
          </a:p>
        </p:txBody>
      </p:sp>
      <p:sp>
        <p:nvSpPr>
          <p:cNvPr id="5" name="Line 5"/>
          <p:cNvSpPr>
            <a:spLocks noChangeShapeType="1"/>
          </p:cNvSpPr>
          <p:nvPr>
            <p:custDataLst>
              <p:tags r:id="rId1"/>
            </p:custDataLst>
          </p:nvPr>
        </p:nvSpPr>
        <p:spPr bwMode="auto">
          <a:xfrm flipH="1">
            <a:off x="4207228" y="4717468"/>
            <a:ext cx="120565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defTabSz="904250" fontAlgn="base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buChar char="n"/>
            </a:pPr>
            <a:endParaRPr lang="en-US" sz="1384">
              <a:solidFill>
                <a:srgbClr val="000000"/>
              </a:solidFill>
              <a:latin typeface="Tahoma" pitchFamily="34" charset="0"/>
              <a:ea typeface="新細明體" pitchFamily="18" charset="-120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475668" y="1208828"/>
            <a:ext cx="8138160" cy="4897967"/>
          </a:xfrm>
        </p:spPr>
        <p:txBody>
          <a:bodyPr/>
          <a:lstStyle/>
          <a:p>
            <a:r>
              <a:rPr lang="en-US" sz="2373" dirty="0"/>
              <a:t>Suppose that we have 8 bits to represent a number</a:t>
            </a:r>
          </a:p>
          <a:p>
            <a:pPr lvl="1"/>
            <a:r>
              <a:rPr lang="en-US" sz="1978" dirty="0"/>
              <a:t>4 bits for integer and 4 bits for fraction</a:t>
            </a:r>
          </a:p>
          <a:p>
            <a:pPr lvl="1"/>
            <a:endParaRPr lang="en-US" sz="1978" dirty="0"/>
          </a:p>
          <a:p>
            <a:r>
              <a:rPr lang="en-US" sz="2373" dirty="0"/>
              <a:t>Compute 0.75  + (-0.625)</a:t>
            </a:r>
          </a:p>
          <a:p>
            <a:pPr lvl="1"/>
            <a:r>
              <a:rPr lang="en-US" sz="1978" dirty="0"/>
              <a:t>0.75   =  0000   1100</a:t>
            </a:r>
            <a:endParaRPr lang="en-US" sz="1978" dirty="0">
              <a:solidFill>
                <a:srgbClr val="FF0000"/>
              </a:solidFill>
            </a:endParaRPr>
          </a:p>
          <a:p>
            <a:pPr lvl="1"/>
            <a:r>
              <a:rPr lang="en-US" sz="1978" dirty="0"/>
              <a:t>0.625 =  0000   1010</a:t>
            </a:r>
          </a:p>
          <a:p>
            <a:pPr lvl="1"/>
            <a:r>
              <a:rPr lang="en-US" sz="1978" dirty="0"/>
              <a:t>-0.625 in 2’s complement form:</a:t>
            </a:r>
            <a:r>
              <a:rPr lang="en-US" dirty="0"/>
              <a:t> </a:t>
            </a:r>
            <a:r>
              <a:rPr lang="en-US" sz="1978" dirty="0"/>
              <a:t>1111   0110</a:t>
            </a:r>
          </a:p>
          <a:p>
            <a:pPr lvl="1"/>
            <a:endParaRPr lang="en-US" sz="1978" dirty="0"/>
          </a:p>
          <a:p>
            <a:pPr lvl="1">
              <a:buFont typeface="Wingdings" pitchFamily="2" charset="2"/>
              <a:buNone/>
            </a:pPr>
            <a:r>
              <a:rPr lang="en-US" sz="1978" dirty="0"/>
              <a:t>                     0.75        0000   1100</a:t>
            </a:r>
          </a:p>
          <a:p>
            <a:pPr lvl="1">
              <a:buFont typeface="Wingdings" pitchFamily="2" charset="2"/>
              <a:buNone/>
            </a:pPr>
            <a:r>
              <a:rPr lang="en-US" sz="1978" dirty="0"/>
              <a:t>               + - 0.625       1111   0110</a:t>
            </a:r>
          </a:p>
          <a:p>
            <a:pPr lvl="1">
              <a:buFont typeface="Wingdings" pitchFamily="2" charset="2"/>
              <a:buNone/>
            </a:pPr>
            <a:r>
              <a:rPr lang="en-US" sz="1978" dirty="0"/>
              <a:t>                                   0000   0010</a:t>
            </a:r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904250" fontAlgn="base">
              <a:spcAft>
                <a:spcPct val="0"/>
              </a:spcAft>
              <a:defRPr/>
            </a:pPr>
            <a:fld id="{555DCEE2-960A-45B9-A7D1-EE4C22AA44DF}" type="slidenum">
              <a:rPr lang="en-US" sz="1384">
                <a:ea typeface="新細明體" pitchFamily="18" charset="-120"/>
              </a:rPr>
              <a:pPr defTabSz="904250" fontAlgn="base">
                <a:spcAft>
                  <a:spcPct val="0"/>
                </a:spcAft>
                <a:defRPr/>
              </a:pPr>
              <a:t>7</a:t>
            </a:fld>
            <a:endParaRPr lang="en-US" sz="1384">
              <a:ea typeface="新細明體" pitchFamily="18" charset="-120"/>
            </a:endParaRPr>
          </a:p>
        </p:txBody>
      </p:sp>
      <p:sp>
        <p:nvSpPr>
          <p:cNvPr id="5" name="Line 5"/>
          <p:cNvSpPr>
            <a:spLocks noChangeShapeType="1"/>
          </p:cNvSpPr>
          <p:nvPr>
            <p:custDataLst>
              <p:tags r:id="rId1"/>
            </p:custDataLst>
          </p:nvPr>
        </p:nvSpPr>
        <p:spPr bwMode="auto">
          <a:xfrm flipH="1">
            <a:off x="3726850" y="5051848"/>
            <a:ext cx="14317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defTabSz="904250" fontAlgn="base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buChar char="n"/>
            </a:pPr>
            <a:endParaRPr lang="en-US" sz="1384">
              <a:solidFill>
                <a:srgbClr val="000000"/>
              </a:solidFill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6" name="Line 5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 flipH="1">
            <a:off x="2144430" y="5053419"/>
            <a:ext cx="14317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defTabSz="904250" fontAlgn="base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buChar char="n"/>
            </a:pPr>
            <a:endParaRPr lang="en-US" sz="1384">
              <a:solidFill>
                <a:srgbClr val="000000"/>
              </a:solidFill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500789" y="5044000"/>
            <a:ext cx="890111" cy="3956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04250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sz="1978">
                <a:solidFill>
                  <a:srgbClr val="000000"/>
                </a:solidFill>
                <a:latin typeface="Tahoma" pitchFamily="34" charset="0"/>
                <a:ea typeface="新細明體" pitchFamily="18" charset="-120"/>
              </a:rPr>
              <a:t>0.125 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9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94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94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Fixed-Point Number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668" y="1208828"/>
            <a:ext cx="8138160" cy="2486660"/>
          </a:xfrm>
        </p:spPr>
        <p:txBody>
          <a:bodyPr>
            <a:normAutofit fontScale="92500"/>
          </a:bodyPr>
          <a:lstStyle/>
          <a:p>
            <a:pPr>
              <a:lnSpc>
                <a:spcPct val="110000"/>
              </a:lnSpc>
              <a:defRPr/>
            </a:pPr>
            <a:r>
              <a:rPr lang="en-US" sz="2373" dirty="0"/>
              <a:t>Fixed-point number systems have a limitation of having a constant number of integer and fractional bits</a:t>
            </a:r>
          </a:p>
          <a:p>
            <a:pPr lvl="1">
              <a:lnSpc>
                <a:spcPct val="110000"/>
              </a:lnSpc>
              <a:defRPr/>
            </a:pPr>
            <a:endParaRPr lang="en-US" sz="1978" dirty="0"/>
          </a:p>
          <a:p>
            <a:pPr>
              <a:lnSpc>
                <a:spcPct val="110000"/>
              </a:lnSpc>
              <a:defRPr/>
            </a:pPr>
            <a:r>
              <a:rPr lang="en-US" sz="2373" dirty="0"/>
              <a:t>Some low-end digital signal processors support fixed-point numbers</a:t>
            </a:r>
            <a:endParaRPr lang="en-US" sz="1384" dirty="0"/>
          </a:p>
          <a:p>
            <a:pPr lvl="1">
              <a:lnSpc>
                <a:spcPct val="110000"/>
              </a:lnSpc>
              <a:defRPr/>
            </a:pPr>
            <a:r>
              <a:rPr lang="en-US" sz="1978" dirty="0"/>
              <a:t>Example: TMS320C550x TI (Texas Instruments) DSPs: www.ti.com</a:t>
            </a:r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904250" fontAlgn="base">
              <a:spcAft>
                <a:spcPct val="0"/>
              </a:spcAft>
              <a:defRPr/>
            </a:pPr>
            <a:fld id="{99A93C6C-A173-4B7D-8EDE-00202211D2F6}" type="slidenum">
              <a:rPr lang="en-US" sz="1384">
                <a:ea typeface="新細明體" pitchFamily="18" charset="-120"/>
              </a:rPr>
              <a:pPr defTabSz="904250" fontAlgn="base">
                <a:spcAft>
                  <a:spcPct val="0"/>
                </a:spcAft>
                <a:defRPr/>
              </a:pPr>
              <a:t>8</a:t>
            </a:fld>
            <a:endParaRPr lang="en-US" sz="1384">
              <a:ea typeface="新細明體" pitchFamily="18" charset="-120"/>
            </a:endParaRPr>
          </a:p>
        </p:txBody>
      </p:sp>
      <p:pic>
        <p:nvPicPr>
          <p:cNvPr id="22533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60600" y="3695489"/>
            <a:ext cx="4671907" cy="22794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Floating-Point Numbers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668" y="1133475"/>
            <a:ext cx="8138160" cy="5124027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  <a:defRPr/>
            </a:pPr>
            <a:r>
              <a:rPr lang="en-US" sz="2373" dirty="0"/>
              <a:t>Floating-point number systems circumvent the limitation of having a constant number of integer and fractional bits</a:t>
            </a:r>
          </a:p>
          <a:p>
            <a:pPr lvl="1">
              <a:lnSpc>
                <a:spcPct val="120000"/>
              </a:lnSpc>
              <a:defRPr/>
            </a:pPr>
            <a:r>
              <a:rPr lang="en-US" sz="1978" dirty="0"/>
              <a:t>They allow the representation of very large and very small numbers</a:t>
            </a:r>
          </a:p>
          <a:p>
            <a:pPr lvl="1">
              <a:lnSpc>
                <a:spcPct val="120000"/>
              </a:lnSpc>
              <a:defRPr/>
            </a:pPr>
            <a:endParaRPr lang="en-US" sz="1978" dirty="0"/>
          </a:p>
          <a:p>
            <a:pPr>
              <a:lnSpc>
                <a:spcPct val="120000"/>
              </a:lnSpc>
              <a:defRPr/>
            </a:pPr>
            <a:r>
              <a:rPr lang="en-US" sz="2373" dirty="0"/>
              <a:t>The binary point </a:t>
            </a:r>
            <a:r>
              <a:rPr lang="en-US" sz="2373" dirty="0">
                <a:solidFill>
                  <a:srgbClr val="FF6600"/>
                </a:solidFill>
              </a:rPr>
              <a:t>floats</a:t>
            </a:r>
            <a:r>
              <a:rPr lang="en-US" sz="2373" dirty="0"/>
              <a:t> to the right of the most significant 1</a:t>
            </a:r>
          </a:p>
          <a:p>
            <a:pPr lvl="1">
              <a:lnSpc>
                <a:spcPct val="120000"/>
              </a:lnSpc>
              <a:defRPr/>
            </a:pPr>
            <a:r>
              <a:rPr lang="en-US" sz="1978" dirty="0"/>
              <a:t>Similar to decimal scientific notation</a:t>
            </a:r>
          </a:p>
          <a:p>
            <a:pPr lvl="1">
              <a:lnSpc>
                <a:spcPct val="120000"/>
              </a:lnSpc>
              <a:defRPr/>
            </a:pPr>
            <a:r>
              <a:rPr lang="en-US" sz="1978" dirty="0"/>
              <a:t>For example, write 273</a:t>
            </a:r>
            <a:r>
              <a:rPr lang="en-US" sz="1978" baseline="-25000" dirty="0"/>
              <a:t>10</a:t>
            </a:r>
            <a:r>
              <a:rPr lang="en-US" sz="1978" dirty="0"/>
              <a:t> in scientific notation:</a:t>
            </a:r>
          </a:p>
          <a:p>
            <a:pPr lvl="2">
              <a:lnSpc>
                <a:spcPct val="120000"/>
              </a:lnSpc>
              <a:defRPr/>
            </a:pPr>
            <a:r>
              <a:rPr lang="en-US" sz="1582" dirty="0"/>
              <a:t>Move the decimal point to the right of the most significant digit and increase the exponent:</a:t>
            </a:r>
          </a:p>
          <a:p>
            <a:pPr lvl="1"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sz="1978" dirty="0">
                <a:latin typeface="Times New Roman" pitchFamily="18" charset="0"/>
              </a:rPr>
              <a:t>				273 = 2.73 </a:t>
            </a:r>
            <a:r>
              <a:rPr lang="en-US" sz="1978" dirty="0">
                <a:latin typeface="Times New Roman" pitchFamily="18" charset="0"/>
                <a:cs typeface="Times New Roman" pitchFamily="18" charset="0"/>
              </a:rPr>
              <a:t>× 10</a:t>
            </a:r>
            <a:r>
              <a:rPr lang="en-US" sz="1978" baseline="30000" dirty="0"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pPr lvl="1">
              <a:lnSpc>
                <a:spcPct val="120000"/>
              </a:lnSpc>
              <a:buFont typeface="Wingdings" pitchFamily="2" charset="2"/>
              <a:buNone/>
              <a:defRPr/>
            </a:pPr>
            <a:endParaRPr lang="en-US" sz="1978" baseline="300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20000"/>
              </a:lnSpc>
              <a:defRPr/>
            </a:pPr>
            <a:r>
              <a:rPr lang="en-US" sz="2373" dirty="0"/>
              <a:t>In general, a number is written in scientific notation as:</a:t>
            </a:r>
          </a:p>
          <a:p>
            <a:pPr>
              <a:lnSpc>
                <a:spcPct val="120000"/>
              </a:lnSpc>
              <a:buFontTx/>
              <a:buNone/>
              <a:defRPr/>
            </a:pPr>
            <a:r>
              <a:rPr lang="en-US" sz="2373" dirty="0">
                <a:latin typeface="Times New Roman" pitchFamily="18" charset="0"/>
              </a:rPr>
              <a:t>				</a:t>
            </a:r>
            <a:r>
              <a:rPr lang="en-US" sz="2373" dirty="0">
                <a:latin typeface="Times New Roman" pitchFamily="18" charset="0"/>
                <a:cs typeface="Times New Roman" pitchFamily="18" charset="0"/>
              </a:rPr>
              <a:t>± </a:t>
            </a:r>
            <a:r>
              <a:rPr lang="en-US" sz="2373" dirty="0">
                <a:latin typeface="Times New Roman" pitchFamily="18" charset="0"/>
              </a:rPr>
              <a:t>M </a:t>
            </a:r>
            <a:r>
              <a:rPr lang="en-US" sz="2373" dirty="0">
                <a:latin typeface="Times New Roman" pitchFamily="18" charset="0"/>
                <a:cs typeface="Times New Roman" pitchFamily="18" charset="0"/>
              </a:rPr>
              <a:t>× B</a:t>
            </a:r>
            <a:r>
              <a:rPr lang="en-US" sz="2373" baseline="30000" dirty="0">
                <a:latin typeface="Times New Roman" pitchFamily="18" charset="0"/>
                <a:cs typeface="Times New Roman" pitchFamily="18" charset="0"/>
              </a:rPr>
              <a:t>E</a:t>
            </a:r>
          </a:p>
          <a:p>
            <a:pPr>
              <a:lnSpc>
                <a:spcPct val="120000"/>
              </a:lnSpc>
              <a:buFontTx/>
              <a:buNone/>
              <a:defRPr/>
            </a:pPr>
            <a:r>
              <a:rPr lang="en-US" sz="1978" dirty="0">
                <a:latin typeface="Times New Roman" pitchFamily="18" charset="0"/>
              </a:rPr>
              <a:t>	</a:t>
            </a:r>
            <a:r>
              <a:rPr lang="en-US" sz="1978" dirty="0"/>
              <a:t>Where, </a:t>
            </a:r>
          </a:p>
          <a:p>
            <a:pPr lvl="1">
              <a:lnSpc>
                <a:spcPct val="120000"/>
              </a:lnSpc>
              <a:defRPr/>
            </a:pPr>
            <a:r>
              <a:rPr lang="en-US" sz="1978" dirty="0"/>
              <a:t>M = mantissa</a:t>
            </a:r>
          </a:p>
          <a:p>
            <a:pPr lvl="1">
              <a:lnSpc>
                <a:spcPct val="120000"/>
              </a:lnSpc>
              <a:defRPr/>
            </a:pPr>
            <a:r>
              <a:rPr lang="en-US" sz="1978" dirty="0"/>
              <a:t>B = base</a:t>
            </a:r>
          </a:p>
          <a:p>
            <a:pPr lvl="1">
              <a:lnSpc>
                <a:spcPct val="120000"/>
              </a:lnSpc>
              <a:defRPr/>
            </a:pPr>
            <a:r>
              <a:rPr lang="en-US" sz="1978" dirty="0"/>
              <a:t>E = exponent</a:t>
            </a:r>
          </a:p>
          <a:p>
            <a:pPr lvl="1">
              <a:lnSpc>
                <a:spcPct val="120000"/>
              </a:lnSpc>
              <a:defRPr/>
            </a:pPr>
            <a:r>
              <a:rPr lang="en-US" sz="1978" dirty="0"/>
              <a:t>In the example, M = 2.73, B = 10, and E = 2 (that is, </a:t>
            </a:r>
            <a:r>
              <a:rPr lang="en-US" sz="1978" dirty="0">
                <a:cs typeface="Times New Roman" pitchFamily="18" charset="0"/>
              </a:rPr>
              <a:t>+</a:t>
            </a:r>
            <a:r>
              <a:rPr lang="en-US" sz="1978" dirty="0"/>
              <a:t>2.73 </a:t>
            </a:r>
            <a:r>
              <a:rPr lang="en-US" sz="1978" dirty="0">
                <a:cs typeface="Times New Roman" pitchFamily="18" charset="0"/>
              </a:rPr>
              <a:t>× 10</a:t>
            </a:r>
            <a:r>
              <a:rPr lang="en-US" sz="1978" baseline="30000" dirty="0">
                <a:cs typeface="Times New Roman" pitchFamily="18" charset="0"/>
              </a:rPr>
              <a:t>2</a:t>
            </a:r>
            <a:r>
              <a:rPr lang="en-US" sz="1978" dirty="0"/>
              <a:t>)</a:t>
            </a:r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904250" fontAlgn="base">
              <a:spcAft>
                <a:spcPct val="0"/>
              </a:spcAft>
              <a:defRPr/>
            </a:pPr>
            <a:fld id="{9DCA822B-E9DD-4E24-8D7D-A7508B843D2C}" type="slidenum">
              <a:rPr lang="en-US" sz="1384">
                <a:ea typeface="新細明體" pitchFamily="18" charset="-120"/>
              </a:rPr>
              <a:pPr defTabSz="904250" fontAlgn="base">
                <a:spcAft>
                  <a:spcPct val="0"/>
                </a:spcAft>
                <a:defRPr/>
              </a:pPr>
              <a:t>9</a:t>
            </a:fld>
            <a:endParaRPr lang="en-US" sz="1384">
              <a:ea typeface="新細明體" pitchFamily="18" charset="-120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tudio">
  <a:themeElements>
    <a:clrScheme name="Studio 1">
      <a:dk1>
        <a:srgbClr val="000000"/>
      </a:dk1>
      <a:lt1>
        <a:srgbClr val="FFFFFF"/>
      </a:lt1>
      <a:dk2>
        <a:srgbClr val="336666"/>
      </a:dk2>
      <a:lt2>
        <a:srgbClr val="CCCC99"/>
      </a:lt2>
      <a:accent1>
        <a:srgbClr val="97CDCC"/>
      </a:accent1>
      <a:accent2>
        <a:srgbClr val="D6E0E0"/>
      </a:accent2>
      <a:accent3>
        <a:srgbClr val="FFFFFF"/>
      </a:accent3>
      <a:accent4>
        <a:srgbClr val="000000"/>
      </a:accent4>
      <a:accent5>
        <a:srgbClr val="C9E3E2"/>
      </a:accent5>
      <a:accent6>
        <a:srgbClr val="C2CBCB"/>
      </a:accent6>
      <a:hlink>
        <a:srgbClr val="99CC00"/>
      </a:hlink>
      <a:folHlink>
        <a:srgbClr val="336666"/>
      </a:folHlink>
    </a:clrScheme>
    <a:fontScheme name="Studio">
      <a:majorFont>
        <a:latin typeface="Arial Black"/>
        <a:ea typeface=""/>
        <a:cs typeface="Arial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Pct val="100000"/>
          <a:buFont typeface="Wingdings" pitchFamily="2" charset="2"/>
          <a:buChar char="n"/>
          <a:tabLst/>
          <a:defRPr kumimoji="0" lang="zh-TW" alt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PMingLiU" pitchFamily="18" charset="-12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Pct val="100000"/>
          <a:buFont typeface="Wingdings" pitchFamily="2" charset="2"/>
          <a:buChar char="n"/>
          <a:tabLst/>
          <a:defRPr kumimoji="0" lang="zh-TW" alt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PMingLiU" pitchFamily="18" charset="-120"/>
            <a:cs typeface="Arial" charset="0"/>
          </a:defRPr>
        </a:defPPr>
      </a:lstStyle>
    </a:lnDef>
  </a:objectDefaults>
  <a:extraClrSchemeLst>
    <a:extraClrScheme>
      <a:clrScheme name="Studio 1">
        <a:dk1>
          <a:srgbClr val="000000"/>
        </a:dk1>
        <a:lt1>
          <a:srgbClr val="FFFFFF"/>
        </a:lt1>
        <a:dk2>
          <a:srgbClr val="336666"/>
        </a:dk2>
        <a:lt2>
          <a:srgbClr val="CCCC99"/>
        </a:lt2>
        <a:accent1>
          <a:srgbClr val="97CDCC"/>
        </a:accent1>
        <a:accent2>
          <a:srgbClr val="D6E0E0"/>
        </a:accent2>
        <a:accent3>
          <a:srgbClr val="FFFFFF"/>
        </a:accent3>
        <a:accent4>
          <a:srgbClr val="000000"/>
        </a:accent4>
        <a:accent5>
          <a:srgbClr val="C9E3E2"/>
        </a:accent5>
        <a:accent6>
          <a:srgbClr val="C2CBCB"/>
        </a:accent6>
        <a:hlink>
          <a:srgbClr val="99CC00"/>
        </a:hlink>
        <a:folHlink>
          <a:srgbClr val="33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io 2">
        <a:dk1>
          <a:srgbClr val="000000"/>
        </a:dk1>
        <a:lt1>
          <a:srgbClr val="FFFFFF"/>
        </a:lt1>
        <a:dk2>
          <a:srgbClr val="3732A0"/>
        </a:dk2>
        <a:lt2>
          <a:srgbClr val="666699"/>
        </a:lt2>
        <a:accent1>
          <a:srgbClr val="CCCCFF"/>
        </a:accent1>
        <a:accent2>
          <a:srgbClr val="009999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8A8A"/>
        </a:accent6>
        <a:hlink>
          <a:srgbClr val="3366CC"/>
        </a:hlink>
        <a:folHlink>
          <a:srgbClr val="9094B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io 3">
        <a:dk1>
          <a:srgbClr val="000000"/>
        </a:dk1>
        <a:lt1>
          <a:srgbClr val="FFFFFF"/>
        </a:lt1>
        <a:dk2>
          <a:srgbClr val="CD0505"/>
        </a:dk2>
        <a:lt2>
          <a:srgbClr val="5F5F5F"/>
        </a:lt2>
        <a:accent1>
          <a:srgbClr val="D2D5DE"/>
        </a:accent1>
        <a:accent2>
          <a:srgbClr val="D55757"/>
        </a:accent2>
        <a:accent3>
          <a:srgbClr val="FFFFFF"/>
        </a:accent3>
        <a:accent4>
          <a:srgbClr val="000000"/>
        </a:accent4>
        <a:accent5>
          <a:srgbClr val="E5E7EC"/>
        </a:accent5>
        <a:accent6>
          <a:srgbClr val="C14E4E"/>
        </a:accent6>
        <a:hlink>
          <a:srgbClr val="F42D1E"/>
        </a:hlink>
        <a:folHlink>
          <a:srgbClr val="7C84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io 4">
        <a:dk1>
          <a:srgbClr val="000000"/>
        </a:dk1>
        <a:lt1>
          <a:srgbClr val="FFFFFF"/>
        </a:lt1>
        <a:dk2>
          <a:srgbClr val="551A07"/>
        </a:dk2>
        <a:lt2>
          <a:srgbClr val="CC3300"/>
        </a:lt2>
        <a:accent1>
          <a:srgbClr val="F4B400"/>
        </a:accent1>
        <a:accent2>
          <a:srgbClr val="993300"/>
        </a:accent2>
        <a:accent3>
          <a:srgbClr val="FFFFFF"/>
        </a:accent3>
        <a:accent4>
          <a:srgbClr val="000000"/>
        </a:accent4>
        <a:accent5>
          <a:srgbClr val="F8D6AA"/>
        </a:accent5>
        <a:accent6>
          <a:srgbClr val="8A2D00"/>
        </a:accent6>
        <a:hlink>
          <a:srgbClr val="FF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io 5">
        <a:dk1>
          <a:srgbClr val="000000"/>
        </a:dk1>
        <a:lt1>
          <a:srgbClr val="FFFFFF"/>
        </a:lt1>
        <a:dk2>
          <a:srgbClr val="FF0000"/>
        </a:dk2>
        <a:lt2>
          <a:srgbClr val="FFCC00"/>
        </a:lt2>
        <a:accent1>
          <a:srgbClr val="66CC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B8E2FF"/>
        </a:accent5>
        <a:accent6>
          <a:srgbClr val="008A00"/>
        </a:accent6>
        <a:hlink>
          <a:srgbClr val="FF3300"/>
        </a:hlink>
        <a:folHlink>
          <a:srgbClr val="6600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io 6">
        <a:dk1>
          <a:srgbClr val="666633"/>
        </a:dk1>
        <a:lt1>
          <a:srgbClr val="FFFFFF"/>
        </a:lt1>
        <a:dk2>
          <a:srgbClr val="000000"/>
        </a:dk2>
        <a:lt2>
          <a:srgbClr val="CC3300"/>
        </a:lt2>
        <a:accent1>
          <a:srgbClr val="808000"/>
        </a:accent1>
        <a:accent2>
          <a:srgbClr val="FF9900"/>
        </a:accent2>
        <a:accent3>
          <a:srgbClr val="AAAAAA"/>
        </a:accent3>
        <a:accent4>
          <a:srgbClr val="DADADA"/>
        </a:accent4>
        <a:accent5>
          <a:srgbClr val="C0C0AA"/>
        </a:accent5>
        <a:accent6>
          <a:srgbClr val="E78A00"/>
        </a:accent6>
        <a:hlink>
          <a:srgbClr val="CC6600"/>
        </a:hlink>
        <a:folHlink>
          <a:srgbClr val="434B1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udio 7">
        <a:dk1>
          <a:srgbClr val="766997"/>
        </a:dk1>
        <a:lt1>
          <a:srgbClr val="FFFFFF"/>
        </a:lt1>
        <a:dk2>
          <a:srgbClr val="530901"/>
        </a:dk2>
        <a:lt2>
          <a:srgbClr val="FFFFFF"/>
        </a:lt2>
        <a:accent1>
          <a:srgbClr val="FF3300"/>
        </a:accent1>
        <a:accent2>
          <a:srgbClr val="CC6600"/>
        </a:accent2>
        <a:accent3>
          <a:srgbClr val="B3AAAA"/>
        </a:accent3>
        <a:accent4>
          <a:srgbClr val="DADADA"/>
        </a:accent4>
        <a:accent5>
          <a:srgbClr val="FFADAA"/>
        </a:accent5>
        <a:accent6>
          <a:srgbClr val="B95C00"/>
        </a:accent6>
        <a:hlink>
          <a:srgbClr val="FF9900"/>
        </a:hlink>
        <a:folHlink>
          <a:srgbClr val="99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udio 8">
        <a:dk1>
          <a:srgbClr val="666699"/>
        </a:dk1>
        <a:lt1>
          <a:srgbClr val="FFFFFF"/>
        </a:lt1>
        <a:dk2>
          <a:srgbClr val="4C004C"/>
        </a:dk2>
        <a:lt2>
          <a:srgbClr val="FFFFFF"/>
        </a:lt2>
        <a:accent1>
          <a:srgbClr val="0099CC"/>
        </a:accent1>
        <a:accent2>
          <a:srgbClr val="993366"/>
        </a:accent2>
        <a:accent3>
          <a:srgbClr val="B2AAB2"/>
        </a:accent3>
        <a:accent4>
          <a:srgbClr val="DADADA"/>
        </a:accent4>
        <a:accent5>
          <a:srgbClr val="AACAE2"/>
        </a:accent5>
        <a:accent6>
          <a:srgbClr val="8A2D5C"/>
        </a:accent6>
        <a:hlink>
          <a:srgbClr val="99CC00"/>
        </a:hlink>
        <a:folHlink>
          <a:srgbClr val="00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udio 9">
        <a:dk1>
          <a:srgbClr val="565682"/>
        </a:dk1>
        <a:lt1>
          <a:srgbClr val="FFFFFF"/>
        </a:lt1>
        <a:dk2>
          <a:srgbClr val="1E1551"/>
        </a:dk2>
        <a:lt2>
          <a:srgbClr val="CCFFFF"/>
        </a:lt2>
        <a:accent1>
          <a:srgbClr val="33CCCC"/>
        </a:accent1>
        <a:accent2>
          <a:srgbClr val="009999"/>
        </a:accent2>
        <a:accent3>
          <a:srgbClr val="ABAAB3"/>
        </a:accent3>
        <a:accent4>
          <a:srgbClr val="DADADA"/>
        </a:accent4>
        <a:accent5>
          <a:srgbClr val="ADE2E2"/>
        </a:accent5>
        <a:accent6>
          <a:srgbClr val="008A8A"/>
        </a:accent6>
        <a:hlink>
          <a:srgbClr val="FF9900"/>
        </a:hlink>
        <a:folHlink>
          <a:srgbClr val="00598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udio 10">
        <a:dk1>
          <a:srgbClr val="CCCC99"/>
        </a:dk1>
        <a:lt1>
          <a:srgbClr val="FFFFFF"/>
        </a:lt1>
        <a:dk2>
          <a:srgbClr val="2E5D5C"/>
        </a:dk2>
        <a:lt2>
          <a:srgbClr val="FFFFFF"/>
        </a:lt2>
        <a:accent1>
          <a:srgbClr val="0099CC"/>
        </a:accent1>
        <a:accent2>
          <a:srgbClr val="D6E0E0"/>
        </a:accent2>
        <a:accent3>
          <a:srgbClr val="ADB6B5"/>
        </a:accent3>
        <a:accent4>
          <a:srgbClr val="DADADA"/>
        </a:accent4>
        <a:accent5>
          <a:srgbClr val="AACAE2"/>
        </a:accent5>
        <a:accent6>
          <a:srgbClr val="C2CBCB"/>
        </a:accent6>
        <a:hlink>
          <a:srgbClr val="CCCC99"/>
        </a:hlink>
        <a:folHlink>
          <a:srgbClr val="428A8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1538</TotalTime>
  <Words>1596</Words>
  <Application>Microsoft Office PowerPoint</Application>
  <PresentationFormat>Custom</PresentationFormat>
  <Paragraphs>354</Paragraphs>
  <Slides>22</Slides>
  <Notes>16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3" baseType="lpstr">
      <vt:lpstr>Arial</vt:lpstr>
      <vt:lpstr>Arial Black</vt:lpstr>
      <vt:lpstr>Calibri</vt:lpstr>
      <vt:lpstr>Courier New</vt:lpstr>
      <vt:lpstr>Tahoma</vt:lpstr>
      <vt:lpstr>Times New Roman</vt:lpstr>
      <vt:lpstr>Wingdings</vt:lpstr>
      <vt:lpstr>Office Theme</vt:lpstr>
      <vt:lpstr>Studio</vt:lpstr>
      <vt:lpstr>1_Office Theme</vt:lpstr>
      <vt:lpstr>VISIO</vt:lpstr>
      <vt:lpstr>Number Systems  and Number Representation (Rational Numbers)</vt:lpstr>
      <vt:lpstr>Agenda</vt:lpstr>
      <vt:lpstr>Number Systems</vt:lpstr>
      <vt:lpstr>Rational Numbers</vt:lpstr>
      <vt:lpstr>Fixed-Point Numbers</vt:lpstr>
      <vt:lpstr>Signed Fixed-Point Numbers</vt:lpstr>
      <vt:lpstr>Example</vt:lpstr>
      <vt:lpstr>Fixed-Point Number Systems</vt:lpstr>
      <vt:lpstr>Floating-Point Numbers</vt:lpstr>
      <vt:lpstr>Floating-Point Numbers</vt:lpstr>
      <vt:lpstr>Floating-Point Representation #1</vt:lpstr>
      <vt:lpstr>Floating-Point Representation #2</vt:lpstr>
      <vt:lpstr>Floating-Point Representation #3</vt:lpstr>
      <vt:lpstr>IEEE Floating Point Representation</vt:lpstr>
      <vt:lpstr>Example</vt:lpstr>
      <vt:lpstr>Double Precision Example</vt:lpstr>
      <vt:lpstr>Floating-Point Numbers: Special Cases</vt:lpstr>
      <vt:lpstr>Floating Point Example</vt:lpstr>
      <vt:lpstr>Floating Point Example</vt:lpstr>
      <vt:lpstr>Floating Point Example</vt:lpstr>
      <vt:lpstr>Binary Coded Decimal (BCD)</vt:lpstr>
      <vt:lpstr>Converting Between Decimal and Binary Floating-Point Numbers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Number Systems  and Number Representation</dc:title>
  <dc:creator>Mahdi Ebi</dc:creator>
  <cp:lastModifiedBy>Mahdi Ebi</cp:lastModifiedBy>
  <cp:revision>38</cp:revision>
  <cp:lastPrinted>2020-07-16T06:51:00Z</cp:lastPrinted>
  <dcterms:created xsi:type="dcterms:W3CDTF">2020-07-13T02:02:27Z</dcterms:created>
  <dcterms:modified xsi:type="dcterms:W3CDTF">2020-08-03T06:31:14Z</dcterms:modified>
</cp:coreProperties>
</file>