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528" r:id="rId35"/>
    <p:sldId id="314" r:id="rId36"/>
    <p:sldId id="315" r:id="rId37"/>
  </p:sldIdLst>
  <p:sldSz cx="13004800" cy="11404600"/>
  <p:notesSz cx="13004800" cy="1140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97" autoAdjust="0"/>
  </p:normalViewPr>
  <p:slideViewPr>
    <p:cSldViewPr>
      <p:cViewPr varScale="1">
        <p:scale>
          <a:sx n="46" d="100"/>
          <a:sy n="46" d="100"/>
        </p:scale>
        <p:origin x="179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B67A-951D-4425-9C59-B01F7835B3CD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25575"/>
            <a:ext cx="4391025" cy="3849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487988"/>
            <a:ext cx="10404475" cy="449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7150D-E4B1-48CD-8FF5-FAFA1D988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3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ARM: Advanced RISC Machine, originally Acorn RISC Machine</a:t>
            </a:r>
          </a:p>
          <a:p>
            <a:r>
              <a:rPr lang="en-US" dirty="0"/>
              <a:t>Reduced Instruction Set Computer, or </a:t>
            </a:r>
            <a:r>
              <a:rPr lang="en-US" b="1" dirty="0"/>
              <a:t>RISC</a:t>
            </a:r>
            <a:r>
              <a:rPr lang="en-US" dirty="0"/>
              <a:t> (/</a:t>
            </a:r>
            <a:r>
              <a:rPr lang="en-US" dirty="0" err="1"/>
              <a:t>rɪsk</a:t>
            </a:r>
            <a:r>
              <a:rPr lang="en-US" dirty="0"/>
              <a:t>/),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7150D-E4B1-48CD-8FF5-FAFA1D988C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ARM: Advanced RISC Machine, originally Acorn RISC Machine</a:t>
            </a:r>
          </a:p>
          <a:p>
            <a:r>
              <a:rPr lang="en-US" dirty="0"/>
              <a:t>Reduced Instruction Set Computer, or </a:t>
            </a:r>
            <a:r>
              <a:rPr lang="en-US" b="1" dirty="0"/>
              <a:t>RISC</a:t>
            </a:r>
            <a:r>
              <a:rPr lang="en-US" dirty="0"/>
              <a:t> (/</a:t>
            </a:r>
            <a:r>
              <a:rPr lang="en-US" dirty="0" err="1"/>
              <a:t>rɪsk</a:t>
            </a:r>
            <a:r>
              <a:rPr lang="en-US" dirty="0"/>
              <a:t>/),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7150D-E4B1-48CD-8FF5-FAFA1D988C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3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SWI</a:t>
            </a:r>
            <a:r>
              <a:rPr lang="en-US" dirty="0"/>
              <a:t> stands for Software Interrupt. In RISC OS SWIs are used to access Operating System routines or modules produced by a 3rd party.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7150D-E4B1-48CD-8FF5-FAFA1D988C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7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7150D-E4B1-48CD-8FF5-FAFA1D988C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535426"/>
            <a:ext cx="11054080" cy="2394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386576"/>
            <a:ext cx="910336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7985" y="546100"/>
            <a:ext cx="40925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09185" y="4730750"/>
            <a:ext cx="10892790" cy="466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606278"/>
            <a:ext cx="416153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.ic.ac.uk/lab/secondyear/spi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6464590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z="8400" spc="-5" dirty="0">
                <a:solidFill>
                  <a:srgbClr val="000000"/>
                </a:solidFill>
              </a:rPr>
              <a:t>COMP	122/L </a:t>
            </a:r>
            <a:r>
              <a:rPr sz="8400" spc="-25" dirty="0">
                <a:solidFill>
                  <a:srgbClr val="000000"/>
                </a:solidFill>
              </a:rPr>
              <a:t>Lecture</a:t>
            </a:r>
            <a:r>
              <a:rPr sz="8400" spc="-85" dirty="0">
                <a:solidFill>
                  <a:srgbClr val="000000"/>
                </a:solidFill>
              </a:rPr>
              <a:t> </a:t>
            </a:r>
            <a:r>
              <a:rPr sz="8400" dirty="0">
                <a:solidFill>
                  <a:srgbClr val="000000"/>
                </a:solidFill>
              </a:rPr>
              <a:t>6</a:t>
            </a:r>
            <a:endParaRPr sz="8400"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4400" spc="-70" dirty="0">
                <a:solidFill>
                  <a:srgbClr val="000000"/>
                </a:solidFill>
              </a:rPr>
              <a:t>Mahdi Ebrahimi</a:t>
            </a:r>
            <a:br>
              <a:rPr lang="en-US" sz="3600" spc="-70" dirty="0">
                <a:solidFill>
                  <a:srgbClr val="000000"/>
                </a:solidFill>
              </a:rPr>
            </a:br>
            <a:br>
              <a:rPr lang="en-US" sz="3600" spc="-70" dirty="0">
                <a:solidFill>
                  <a:srgbClr val="000000"/>
                </a:solidFill>
              </a:rPr>
            </a:br>
            <a:br>
              <a:rPr lang="en-US" sz="3600" spc="-70" dirty="0">
                <a:solidFill>
                  <a:srgbClr val="000000"/>
                </a:solidFill>
              </a:rPr>
            </a:br>
            <a:br>
              <a:rPr lang="en-US" sz="3600" spc="-70" dirty="0">
                <a:solidFill>
                  <a:srgbClr val="000000"/>
                </a:solidFill>
              </a:rPr>
            </a:br>
            <a:br>
              <a:rPr lang="en-US" sz="3600" spc="-70" dirty="0">
                <a:solidFill>
                  <a:srgbClr val="000000"/>
                </a:solidFill>
              </a:rPr>
            </a:br>
            <a:br>
              <a:rPr lang="en-US" sz="3600" spc="-70" dirty="0">
                <a:solidFill>
                  <a:srgbClr val="000000"/>
                </a:solidFill>
              </a:rPr>
            </a:br>
            <a:br>
              <a:rPr lang="en-US" sz="3600" spc="-70" dirty="0">
                <a:solidFill>
                  <a:srgbClr val="000000"/>
                </a:solidFill>
              </a:rPr>
            </a:br>
            <a:r>
              <a:rPr lang="en-US" sz="3600" spc="-70" dirty="0">
                <a:solidFill>
                  <a:srgbClr val="000000"/>
                </a:solidFill>
              </a:rPr>
              <a:t>Slides adapted from Dr. </a:t>
            </a:r>
            <a:r>
              <a:rPr sz="3600" spc="-70" dirty="0">
                <a:solidFill>
                  <a:srgbClr val="000000"/>
                </a:solidFill>
              </a:rPr>
              <a:t>Kyle</a:t>
            </a:r>
            <a:r>
              <a:rPr sz="3600" spc="-1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493" y="762000"/>
            <a:ext cx="48336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00" dirty="0">
                <a:solidFill>
                  <a:srgbClr val="000000"/>
                </a:solidFill>
              </a:rPr>
              <a:t>Why</a:t>
            </a:r>
            <a:r>
              <a:rPr sz="8400" spc="-925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ARM?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600200" y="4800600"/>
            <a:ext cx="918464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2847975" algn="l"/>
                <a:tab pos="4646295" algn="l"/>
              </a:tabLst>
            </a:pPr>
            <a:r>
              <a:rPr sz="4200" spc="-15" dirty="0">
                <a:latin typeface="Gill Sans MT"/>
                <a:cs typeface="Gill Sans MT"/>
              </a:rPr>
              <a:t>Incredibly	</a:t>
            </a:r>
            <a:r>
              <a:rPr sz="4200" spc="-5" dirty="0">
                <a:latin typeface="Gill Sans MT"/>
                <a:cs typeface="Gill Sans MT"/>
              </a:rPr>
              <a:t>popular	in </a:t>
            </a:r>
            <a:r>
              <a:rPr sz="4200" spc="-10" dirty="0">
                <a:latin typeface="Gill Sans MT"/>
                <a:cs typeface="Gill Sans MT"/>
              </a:rPr>
              <a:t>embedded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devices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Much </a:t>
            </a:r>
            <a:r>
              <a:rPr sz="4200" spc="-5" dirty="0">
                <a:latin typeface="Gill Sans MT"/>
                <a:cs typeface="Gill Sans MT"/>
              </a:rPr>
              <a:t>simpler than </a:t>
            </a:r>
            <a:r>
              <a:rPr sz="4200" dirty="0">
                <a:latin typeface="Gill Sans MT"/>
                <a:cs typeface="Gill Sans MT"/>
              </a:rPr>
              <a:t>Intel</a:t>
            </a:r>
            <a:r>
              <a:rPr sz="4200" spc="-15" dirty="0">
                <a:latin typeface="Gill Sans MT"/>
                <a:cs typeface="Gill Sans MT"/>
              </a:rPr>
              <a:t> processors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786620"/>
            <a:ext cx="1247267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-Embedded devices </a:t>
            </a:r>
            <a:r>
              <a:rPr sz="2200" dirty="0">
                <a:latin typeface="Lucida Sans Unicode"/>
                <a:cs typeface="Lucida Sans Unicode"/>
              </a:rPr>
              <a:t>include </a:t>
            </a:r>
            <a:r>
              <a:rPr sz="2200" spc="-5" dirty="0">
                <a:latin typeface="Lucida Sans Unicode"/>
                <a:cs typeface="Lucida Sans Unicode"/>
              </a:rPr>
              <a:t>things </a:t>
            </a:r>
            <a:r>
              <a:rPr sz="2200" dirty="0">
                <a:latin typeface="Lucida Sans Unicode"/>
                <a:cs typeface="Lucida Sans Unicode"/>
              </a:rPr>
              <a:t>like </a:t>
            </a:r>
            <a:r>
              <a:rPr sz="2200" spc="-5" dirty="0">
                <a:latin typeface="Lucida Sans Unicode"/>
                <a:cs typeface="Lucida Sans Unicode"/>
              </a:rPr>
              <a:t>phones and</a:t>
            </a:r>
            <a:r>
              <a:rPr sz="2200" spc="1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microwaves.</a:t>
            </a:r>
            <a:endParaRPr sz="2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-Your computer may have an ARM processor </a:t>
            </a:r>
            <a:r>
              <a:rPr sz="2200" dirty="0">
                <a:latin typeface="Lucida Sans Unicode"/>
                <a:cs typeface="Lucida Sans Unicode"/>
              </a:rPr>
              <a:t>in it </a:t>
            </a:r>
            <a:r>
              <a:rPr sz="2200" spc="-5" dirty="0">
                <a:latin typeface="Lucida Sans Unicode"/>
                <a:cs typeface="Lucida Sans Unicode"/>
              </a:rPr>
              <a:t>even though the </a:t>
            </a:r>
            <a:r>
              <a:rPr sz="2200" spc="15" dirty="0">
                <a:latin typeface="Lucida Sans Unicode"/>
                <a:cs typeface="Lucida Sans Unicode"/>
              </a:rPr>
              <a:t>“main” </a:t>
            </a:r>
            <a:r>
              <a:rPr sz="2200" spc="-5" dirty="0">
                <a:latin typeface="Lucida Sans Unicode"/>
                <a:cs typeface="Lucida Sans Unicode"/>
              </a:rPr>
              <a:t>processor </a:t>
            </a:r>
            <a:r>
              <a:rPr sz="2200" dirty="0">
                <a:latin typeface="Lucida Sans Unicode"/>
                <a:cs typeface="Lucida Sans Unicode"/>
              </a:rPr>
              <a:t>is from  </a:t>
            </a:r>
            <a:r>
              <a:rPr sz="2200" spc="-5" dirty="0">
                <a:latin typeface="Lucida Sans Unicode"/>
                <a:cs typeface="Lucida Sans Unicode"/>
              </a:rPr>
              <a:t>Intel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7" y="762000"/>
            <a:ext cx="62210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000000"/>
                </a:solidFill>
              </a:rPr>
              <a:t>Code </a:t>
            </a:r>
            <a:r>
              <a:rPr sz="8400" dirty="0">
                <a:solidFill>
                  <a:srgbClr val="000000"/>
                </a:solidFill>
              </a:rPr>
              <a:t>on</a:t>
            </a:r>
            <a:r>
              <a:rPr sz="8400" spc="-935" dirty="0">
                <a:solidFill>
                  <a:srgbClr val="000000"/>
                </a:solidFill>
              </a:rPr>
              <a:t> </a:t>
            </a:r>
            <a:r>
              <a:rPr sz="8400" dirty="0">
                <a:solidFill>
                  <a:srgbClr val="000000"/>
                </a:solidFill>
              </a:rPr>
              <a:t>ARM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409185" y="4730750"/>
            <a:ext cx="322643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y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z = x +</a:t>
            </a:r>
            <a:r>
              <a:rPr sz="4200" spc="-1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y;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08349"/>
            <a:ext cx="13004800" cy="6445250"/>
          </a:xfrm>
          <a:custGeom>
            <a:avLst/>
            <a:gdLst/>
            <a:ahLst/>
            <a:cxnLst/>
            <a:rect l="l" t="t" r="r" b="b"/>
            <a:pathLst>
              <a:path w="13004800" h="6445250">
                <a:moveTo>
                  <a:pt x="13004800" y="0"/>
                </a:moveTo>
                <a:lnTo>
                  <a:pt x="0" y="0"/>
                </a:lnTo>
                <a:lnTo>
                  <a:pt x="0" y="38112"/>
                </a:lnTo>
                <a:lnTo>
                  <a:pt x="6483337" y="38112"/>
                </a:lnTo>
                <a:lnTo>
                  <a:pt x="6483337" y="6445250"/>
                </a:lnTo>
                <a:lnTo>
                  <a:pt x="6521450" y="6445250"/>
                </a:lnTo>
                <a:lnTo>
                  <a:pt x="6521450" y="3429000"/>
                </a:lnTo>
                <a:lnTo>
                  <a:pt x="13004800" y="3429000"/>
                </a:lnTo>
                <a:lnTo>
                  <a:pt x="13004800" y="3390900"/>
                </a:lnTo>
                <a:lnTo>
                  <a:pt x="6521450" y="3390900"/>
                </a:lnTo>
                <a:lnTo>
                  <a:pt x="6521450" y="38112"/>
                </a:lnTo>
                <a:lnTo>
                  <a:pt x="13004800" y="38112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5806" y="3657600"/>
            <a:ext cx="174878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Original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9812" y="3657600"/>
            <a:ext cx="1120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ARM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05750" y="4521634"/>
          <a:ext cx="454406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7" y="762000"/>
            <a:ext cx="62210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000000"/>
                </a:solidFill>
              </a:rPr>
              <a:t>Code </a:t>
            </a:r>
            <a:r>
              <a:rPr sz="8400" dirty="0">
                <a:solidFill>
                  <a:srgbClr val="000000"/>
                </a:solidFill>
              </a:rPr>
              <a:t>on</a:t>
            </a:r>
            <a:r>
              <a:rPr sz="8400" spc="-935" dirty="0">
                <a:solidFill>
                  <a:srgbClr val="000000"/>
                </a:solidFill>
              </a:rPr>
              <a:t> </a:t>
            </a:r>
            <a:r>
              <a:rPr sz="8400" dirty="0">
                <a:solidFill>
                  <a:srgbClr val="000000"/>
                </a:solidFill>
              </a:rPr>
              <a:t>ARM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3308349"/>
            <a:ext cx="13004800" cy="6445250"/>
          </a:xfrm>
          <a:custGeom>
            <a:avLst/>
            <a:gdLst/>
            <a:ahLst/>
            <a:cxnLst/>
            <a:rect l="l" t="t" r="r" b="b"/>
            <a:pathLst>
              <a:path w="13004800" h="6445250">
                <a:moveTo>
                  <a:pt x="13004800" y="0"/>
                </a:moveTo>
                <a:lnTo>
                  <a:pt x="0" y="0"/>
                </a:lnTo>
                <a:lnTo>
                  <a:pt x="0" y="38112"/>
                </a:lnTo>
                <a:lnTo>
                  <a:pt x="6483337" y="38112"/>
                </a:lnTo>
                <a:lnTo>
                  <a:pt x="6483337" y="6445250"/>
                </a:lnTo>
                <a:lnTo>
                  <a:pt x="6521450" y="6445250"/>
                </a:lnTo>
                <a:lnTo>
                  <a:pt x="6521450" y="5118100"/>
                </a:lnTo>
                <a:lnTo>
                  <a:pt x="13004800" y="5118100"/>
                </a:lnTo>
                <a:lnTo>
                  <a:pt x="13004800" y="5080000"/>
                </a:lnTo>
                <a:lnTo>
                  <a:pt x="6521450" y="5080000"/>
                </a:lnTo>
                <a:lnTo>
                  <a:pt x="6521450" y="3429000"/>
                </a:lnTo>
                <a:lnTo>
                  <a:pt x="13004800" y="3429000"/>
                </a:lnTo>
                <a:lnTo>
                  <a:pt x="13004800" y="3390900"/>
                </a:lnTo>
                <a:lnTo>
                  <a:pt x="6521450" y="3390900"/>
                </a:lnTo>
                <a:lnTo>
                  <a:pt x="6521450" y="38112"/>
                </a:lnTo>
                <a:lnTo>
                  <a:pt x="13004800" y="38112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5806" y="3657600"/>
            <a:ext cx="174878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Original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812" y="3657600"/>
            <a:ext cx="1120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ARM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05750" y="4521634"/>
          <a:ext cx="454406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dirty="0"/>
              <a:t>x =</a:t>
            </a:r>
            <a:r>
              <a:rPr spc="-110" dirty="0"/>
              <a:t> </a:t>
            </a:r>
            <a:r>
              <a:rPr dirty="0"/>
              <a:t>5;</a:t>
            </a:r>
          </a:p>
          <a:p>
            <a:pPr marL="12700">
              <a:lnSpc>
                <a:spcPts val="4800"/>
              </a:lnSpc>
            </a:pPr>
            <a:r>
              <a:rPr dirty="0"/>
              <a:t>y =</a:t>
            </a:r>
            <a:r>
              <a:rPr spc="-110" dirty="0"/>
              <a:t> </a:t>
            </a:r>
            <a:r>
              <a:rPr dirty="0"/>
              <a:t>7;</a:t>
            </a:r>
          </a:p>
          <a:p>
            <a:pPr marL="12700">
              <a:lnSpc>
                <a:spcPts val="4920"/>
              </a:lnSpc>
            </a:pPr>
            <a:r>
              <a:rPr dirty="0"/>
              <a:t>z = x +</a:t>
            </a:r>
            <a:r>
              <a:rPr spc="-35" dirty="0"/>
              <a:t> </a:t>
            </a:r>
            <a:r>
              <a:rPr dirty="0"/>
              <a:t>y;</a:t>
            </a:r>
          </a:p>
          <a:p>
            <a:pPr marL="5193665" marR="5080">
              <a:lnSpc>
                <a:spcPts val="5000"/>
              </a:lnSpc>
              <a:spcBef>
                <a:spcPts val="2410"/>
              </a:spcBef>
              <a:tabLst>
                <a:tab pos="6572884" algn="l"/>
              </a:tabLst>
            </a:pPr>
            <a:r>
              <a:rPr b="1" spc="110" dirty="0">
                <a:latin typeface="Gill Sans MT"/>
                <a:cs typeface="Gill Sans MT"/>
              </a:rPr>
              <a:t>mov</a:t>
            </a:r>
            <a:r>
              <a:rPr spc="110" dirty="0">
                <a:latin typeface="Gill Sans MT"/>
                <a:cs typeface="Gill Sans MT"/>
              </a:rPr>
              <a:t>e: </a:t>
            </a:r>
            <a:r>
              <a:rPr dirty="0">
                <a:latin typeface="Gill Sans MT"/>
                <a:cs typeface="Gill Sans MT"/>
              </a:rPr>
              <a:t>put </a:t>
            </a:r>
            <a:r>
              <a:rPr spc="-5" dirty="0">
                <a:latin typeface="Gill Sans MT"/>
                <a:cs typeface="Gill Sans MT"/>
              </a:rPr>
              <a:t>the </a:t>
            </a:r>
            <a:r>
              <a:rPr spc="-20" dirty="0">
                <a:latin typeface="Gill Sans MT"/>
                <a:cs typeface="Gill Sans MT"/>
              </a:rPr>
              <a:t>given</a:t>
            </a:r>
            <a:r>
              <a:rPr spc="-595" dirty="0">
                <a:latin typeface="Gill Sans MT"/>
                <a:cs typeface="Gill Sans MT"/>
              </a:rPr>
              <a:t> </a:t>
            </a:r>
            <a:r>
              <a:rPr spc="-5" dirty="0">
                <a:latin typeface="Gill Sans MT"/>
                <a:cs typeface="Gill Sans MT"/>
              </a:rPr>
              <a:t>value  into</a:t>
            </a:r>
            <a:r>
              <a:rPr dirty="0">
                <a:latin typeface="Gill Sans MT"/>
                <a:cs typeface="Gill Sans MT"/>
              </a:rPr>
              <a:t> a	</a:t>
            </a:r>
            <a:r>
              <a:rPr spc="-15" dirty="0">
                <a:latin typeface="Gill Sans MT"/>
                <a:cs typeface="Gill Sans MT"/>
              </a:rPr>
              <a:t>register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Gill Sans MT"/>
              <a:cs typeface="Gill Sans MT"/>
            </a:endParaRPr>
          </a:p>
          <a:p>
            <a:pPr marL="5194300">
              <a:lnSpc>
                <a:spcPct val="100000"/>
              </a:lnSpc>
            </a:pPr>
            <a:r>
              <a:rPr b="1" spc="120" dirty="0">
                <a:latin typeface="Gill Sans MT"/>
                <a:cs typeface="Gill Sans MT"/>
              </a:rPr>
              <a:t>r0</a:t>
            </a:r>
            <a:r>
              <a:rPr spc="120" dirty="0">
                <a:latin typeface="Gill Sans MT"/>
                <a:cs typeface="Gill Sans MT"/>
              </a:rPr>
              <a:t>: </a:t>
            </a:r>
            <a:r>
              <a:rPr b="1" spc="20" dirty="0">
                <a:latin typeface="Gill Sans MT"/>
                <a:cs typeface="Gill Sans MT"/>
              </a:rPr>
              <a:t>r</a:t>
            </a:r>
            <a:r>
              <a:rPr spc="20" dirty="0">
                <a:latin typeface="Gill Sans MT"/>
                <a:cs typeface="Gill Sans MT"/>
              </a:rPr>
              <a:t>egister</a:t>
            </a:r>
            <a:r>
              <a:rPr spc="-555" dirty="0">
                <a:latin typeface="Gill Sans MT"/>
                <a:cs typeface="Gill Sans MT"/>
              </a:rPr>
              <a:t> </a:t>
            </a:r>
            <a:r>
              <a:rPr b="1" spc="175" dirty="0">
                <a:latin typeface="Gill Sans MT"/>
                <a:cs typeface="Gill Sans MT"/>
              </a:rPr>
              <a:t>0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7" y="762000"/>
            <a:ext cx="62210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000000"/>
                </a:solidFill>
              </a:rPr>
              <a:t>Code </a:t>
            </a:r>
            <a:r>
              <a:rPr sz="8400" dirty="0">
                <a:solidFill>
                  <a:srgbClr val="000000"/>
                </a:solidFill>
              </a:rPr>
              <a:t>on</a:t>
            </a:r>
            <a:r>
              <a:rPr sz="8400" spc="-935" dirty="0">
                <a:solidFill>
                  <a:srgbClr val="000000"/>
                </a:solidFill>
              </a:rPr>
              <a:t> </a:t>
            </a:r>
            <a:r>
              <a:rPr sz="8400" dirty="0">
                <a:solidFill>
                  <a:srgbClr val="000000"/>
                </a:solidFill>
              </a:rPr>
              <a:t>ARM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3308349"/>
            <a:ext cx="13004800" cy="6445250"/>
          </a:xfrm>
          <a:custGeom>
            <a:avLst/>
            <a:gdLst/>
            <a:ahLst/>
            <a:cxnLst/>
            <a:rect l="l" t="t" r="r" b="b"/>
            <a:pathLst>
              <a:path w="13004800" h="6445250">
                <a:moveTo>
                  <a:pt x="13004800" y="0"/>
                </a:moveTo>
                <a:lnTo>
                  <a:pt x="0" y="0"/>
                </a:lnTo>
                <a:lnTo>
                  <a:pt x="0" y="38112"/>
                </a:lnTo>
                <a:lnTo>
                  <a:pt x="6483337" y="38112"/>
                </a:lnTo>
                <a:lnTo>
                  <a:pt x="6483337" y="6445250"/>
                </a:lnTo>
                <a:lnTo>
                  <a:pt x="6521450" y="6445250"/>
                </a:lnTo>
                <a:lnTo>
                  <a:pt x="6521450" y="5118100"/>
                </a:lnTo>
                <a:lnTo>
                  <a:pt x="13004800" y="5118100"/>
                </a:lnTo>
                <a:lnTo>
                  <a:pt x="13004800" y="5080000"/>
                </a:lnTo>
                <a:lnTo>
                  <a:pt x="6521450" y="5080000"/>
                </a:lnTo>
                <a:lnTo>
                  <a:pt x="6521450" y="3429000"/>
                </a:lnTo>
                <a:lnTo>
                  <a:pt x="13004800" y="3429000"/>
                </a:lnTo>
                <a:lnTo>
                  <a:pt x="13004800" y="3390900"/>
                </a:lnTo>
                <a:lnTo>
                  <a:pt x="6521450" y="3390900"/>
                </a:lnTo>
                <a:lnTo>
                  <a:pt x="6521450" y="38112"/>
                </a:lnTo>
                <a:lnTo>
                  <a:pt x="13004800" y="38112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5806" y="3657600"/>
            <a:ext cx="174878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Original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812" y="3657600"/>
            <a:ext cx="1120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ARM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05750" y="4521634"/>
          <a:ext cx="454406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dirty="0"/>
              <a:t>x =</a:t>
            </a:r>
            <a:r>
              <a:rPr spc="-110" dirty="0"/>
              <a:t> </a:t>
            </a:r>
            <a:r>
              <a:rPr dirty="0"/>
              <a:t>5;</a:t>
            </a:r>
          </a:p>
          <a:p>
            <a:pPr marL="12700">
              <a:lnSpc>
                <a:spcPts val="4800"/>
              </a:lnSpc>
            </a:pPr>
            <a:r>
              <a:rPr dirty="0"/>
              <a:t>y =</a:t>
            </a:r>
            <a:r>
              <a:rPr spc="-110" dirty="0"/>
              <a:t> </a:t>
            </a:r>
            <a:r>
              <a:rPr dirty="0"/>
              <a:t>7;</a:t>
            </a:r>
          </a:p>
          <a:p>
            <a:pPr marL="12700">
              <a:lnSpc>
                <a:spcPts val="4920"/>
              </a:lnSpc>
            </a:pPr>
            <a:r>
              <a:rPr dirty="0"/>
              <a:t>z = x +</a:t>
            </a:r>
            <a:r>
              <a:rPr spc="-35" dirty="0"/>
              <a:t> </a:t>
            </a:r>
            <a:r>
              <a:rPr dirty="0"/>
              <a:t>y;</a:t>
            </a:r>
          </a:p>
          <a:p>
            <a:pPr marL="5193665" marR="5080">
              <a:lnSpc>
                <a:spcPts val="5000"/>
              </a:lnSpc>
              <a:spcBef>
                <a:spcPts val="2410"/>
              </a:spcBef>
              <a:tabLst>
                <a:tab pos="6572884" algn="l"/>
              </a:tabLst>
            </a:pPr>
            <a:r>
              <a:rPr b="1" spc="110" dirty="0">
                <a:latin typeface="Gill Sans MT"/>
                <a:cs typeface="Gill Sans MT"/>
              </a:rPr>
              <a:t>mov</a:t>
            </a:r>
            <a:r>
              <a:rPr spc="110" dirty="0">
                <a:latin typeface="Gill Sans MT"/>
                <a:cs typeface="Gill Sans MT"/>
              </a:rPr>
              <a:t>e: </a:t>
            </a:r>
            <a:r>
              <a:rPr dirty="0">
                <a:latin typeface="Gill Sans MT"/>
                <a:cs typeface="Gill Sans MT"/>
              </a:rPr>
              <a:t>put </a:t>
            </a:r>
            <a:r>
              <a:rPr spc="-5" dirty="0">
                <a:latin typeface="Gill Sans MT"/>
                <a:cs typeface="Gill Sans MT"/>
              </a:rPr>
              <a:t>the </a:t>
            </a:r>
            <a:r>
              <a:rPr spc="-20" dirty="0">
                <a:latin typeface="Gill Sans MT"/>
                <a:cs typeface="Gill Sans MT"/>
              </a:rPr>
              <a:t>given</a:t>
            </a:r>
            <a:r>
              <a:rPr spc="-595" dirty="0">
                <a:latin typeface="Gill Sans MT"/>
                <a:cs typeface="Gill Sans MT"/>
              </a:rPr>
              <a:t> </a:t>
            </a:r>
            <a:r>
              <a:rPr spc="-5" dirty="0">
                <a:latin typeface="Gill Sans MT"/>
                <a:cs typeface="Gill Sans MT"/>
              </a:rPr>
              <a:t>value  into</a:t>
            </a:r>
            <a:r>
              <a:rPr dirty="0">
                <a:latin typeface="Gill Sans MT"/>
                <a:cs typeface="Gill Sans MT"/>
              </a:rPr>
              <a:t> a	</a:t>
            </a:r>
            <a:r>
              <a:rPr spc="-15" dirty="0">
                <a:latin typeface="Gill Sans MT"/>
                <a:cs typeface="Gill Sans MT"/>
              </a:rPr>
              <a:t>register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Gill Sans MT"/>
              <a:cs typeface="Gill Sans MT"/>
            </a:endParaRPr>
          </a:p>
          <a:p>
            <a:pPr marL="5194300">
              <a:lnSpc>
                <a:spcPct val="100000"/>
              </a:lnSpc>
            </a:pPr>
            <a:r>
              <a:rPr b="1" spc="120" dirty="0">
                <a:latin typeface="Gill Sans MT"/>
                <a:cs typeface="Gill Sans MT"/>
              </a:rPr>
              <a:t>r1</a:t>
            </a:r>
            <a:r>
              <a:rPr spc="120" dirty="0">
                <a:latin typeface="Gill Sans MT"/>
                <a:cs typeface="Gill Sans MT"/>
              </a:rPr>
              <a:t>: </a:t>
            </a:r>
            <a:r>
              <a:rPr b="1" spc="20" dirty="0">
                <a:latin typeface="Gill Sans MT"/>
                <a:cs typeface="Gill Sans MT"/>
              </a:rPr>
              <a:t>r</a:t>
            </a:r>
            <a:r>
              <a:rPr spc="20" dirty="0">
                <a:latin typeface="Gill Sans MT"/>
                <a:cs typeface="Gill Sans MT"/>
              </a:rPr>
              <a:t>egister</a:t>
            </a:r>
            <a:r>
              <a:rPr spc="-555" dirty="0">
                <a:latin typeface="Gill Sans MT"/>
                <a:cs typeface="Gill Sans MT"/>
              </a:rPr>
              <a:t> </a:t>
            </a:r>
            <a:r>
              <a:rPr b="1" spc="175" dirty="0">
                <a:latin typeface="Gill Sans MT"/>
                <a:cs typeface="Gill Sans MT"/>
              </a:rPr>
              <a:t>1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917" y="762000"/>
            <a:ext cx="62210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000000"/>
                </a:solidFill>
              </a:rPr>
              <a:t>Code </a:t>
            </a:r>
            <a:r>
              <a:rPr sz="8400" dirty="0">
                <a:solidFill>
                  <a:srgbClr val="000000"/>
                </a:solidFill>
              </a:rPr>
              <a:t>on</a:t>
            </a:r>
            <a:r>
              <a:rPr sz="8400" spc="-935" dirty="0">
                <a:solidFill>
                  <a:srgbClr val="000000"/>
                </a:solidFill>
              </a:rPr>
              <a:t> </a:t>
            </a:r>
            <a:r>
              <a:rPr sz="8400" dirty="0">
                <a:solidFill>
                  <a:srgbClr val="000000"/>
                </a:solidFill>
              </a:rPr>
              <a:t>ARM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0" y="3308349"/>
            <a:ext cx="13004800" cy="6445250"/>
          </a:xfrm>
          <a:custGeom>
            <a:avLst/>
            <a:gdLst/>
            <a:ahLst/>
            <a:cxnLst/>
            <a:rect l="l" t="t" r="r" b="b"/>
            <a:pathLst>
              <a:path w="13004800" h="6445250">
                <a:moveTo>
                  <a:pt x="13004800" y="0"/>
                </a:moveTo>
                <a:lnTo>
                  <a:pt x="0" y="0"/>
                </a:lnTo>
                <a:lnTo>
                  <a:pt x="0" y="38112"/>
                </a:lnTo>
                <a:lnTo>
                  <a:pt x="6483337" y="38112"/>
                </a:lnTo>
                <a:lnTo>
                  <a:pt x="6483337" y="6445250"/>
                </a:lnTo>
                <a:lnTo>
                  <a:pt x="6521450" y="6445250"/>
                </a:lnTo>
                <a:lnTo>
                  <a:pt x="6521450" y="5346700"/>
                </a:lnTo>
                <a:lnTo>
                  <a:pt x="13004800" y="5346700"/>
                </a:lnTo>
                <a:lnTo>
                  <a:pt x="13004800" y="5308600"/>
                </a:lnTo>
                <a:lnTo>
                  <a:pt x="6521450" y="5308600"/>
                </a:lnTo>
                <a:lnTo>
                  <a:pt x="6521450" y="3429000"/>
                </a:lnTo>
                <a:lnTo>
                  <a:pt x="13004800" y="3429000"/>
                </a:lnTo>
                <a:lnTo>
                  <a:pt x="13004800" y="3390900"/>
                </a:lnTo>
                <a:lnTo>
                  <a:pt x="6521450" y="3390900"/>
                </a:lnTo>
                <a:lnTo>
                  <a:pt x="6521450" y="38112"/>
                </a:lnTo>
                <a:lnTo>
                  <a:pt x="13004800" y="38112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5806" y="3657600"/>
            <a:ext cx="174878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Original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9812" y="3657600"/>
            <a:ext cx="11201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ARM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05750" y="4521634"/>
          <a:ext cx="454406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09185" y="4864100"/>
            <a:ext cx="10992485" cy="466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x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5;</a:t>
            </a:r>
          </a:p>
          <a:p>
            <a:pPr marL="1270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y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z = x 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y;</a:t>
            </a:r>
          </a:p>
          <a:p>
            <a:pPr marL="5193665" marR="5080">
              <a:lnSpc>
                <a:spcPct val="98200"/>
              </a:lnSpc>
              <a:spcBef>
                <a:spcPts val="250"/>
              </a:spcBef>
              <a:tabLst>
                <a:tab pos="7303770" algn="l"/>
              </a:tabLst>
            </a:pPr>
            <a:r>
              <a:rPr sz="4000" b="1" spc="155" dirty="0">
                <a:latin typeface="Gill Sans MT"/>
                <a:cs typeface="Gill Sans MT"/>
              </a:rPr>
              <a:t>add</a:t>
            </a:r>
            <a:r>
              <a:rPr sz="4000" spc="155" dirty="0">
                <a:latin typeface="Gill Sans MT"/>
                <a:cs typeface="Gill Sans MT"/>
              </a:rPr>
              <a:t>:</a:t>
            </a:r>
            <a:r>
              <a:rPr sz="4000" spc="-425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add	</a:t>
            </a:r>
            <a:r>
              <a:rPr sz="4000" spc="-5" dirty="0">
                <a:latin typeface="Gill Sans MT"/>
                <a:cs typeface="Gill Sans MT"/>
              </a:rPr>
              <a:t>the rightmost  </a:t>
            </a:r>
            <a:r>
              <a:rPr sz="4000" spc="-10" dirty="0">
                <a:latin typeface="Gill Sans MT"/>
                <a:cs typeface="Gill Sans MT"/>
              </a:rPr>
              <a:t>registers, </a:t>
            </a:r>
            <a:r>
              <a:rPr sz="4000" dirty="0">
                <a:latin typeface="Gill Sans MT"/>
                <a:cs typeface="Gill Sans MT"/>
              </a:rPr>
              <a:t>putting </a:t>
            </a:r>
            <a:r>
              <a:rPr sz="4000" spc="-5" dirty="0">
                <a:latin typeface="Gill Sans MT"/>
                <a:cs typeface="Gill Sans MT"/>
              </a:rPr>
              <a:t>the</a:t>
            </a:r>
            <a:r>
              <a:rPr sz="4000" spc="-520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result  </a:t>
            </a:r>
            <a:r>
              <a:rPr sz="4000" spc="-5" dirty="0">
                <a:latin typeface="Gill Sans MT"/>
                <a:cs typeface="Gill Sans MT"/>
              </a:rPr>
              <a:t>in the </a:t>
            </a:r>
            <a:r>
              <a:rPr sz="4000" spc="20" dirty="0">
                <a:latin typeface="Gill Sans MT"/>
                <a:cs typeface="Gill Sans MT"/>
              </a:rPr>
              <a:t>first</a:t>
            </a:r>
            <a:r>
              <a:rPr sz="4000" spc="-15" dirty="0">
                <a:latin typeface="Gill Sans MT"/>
                <a:cs typeface="Gill Sans MT"/>
              </a:rPr>
              <a:t> register</a:t>
            </a:r>
            <a:endParaRPr sz="4000" dirty="0">
              <a:latin typeface="Gill Sans MT"/>
              <a:cs typeface="Gill Sans MT"/>
            </a:endParaRPr>
          </a:p>
          <a:p>
            <a:pPr marL="5194300">
              <a:lnSpc>
                <a:spcPct val="100000"/>
              </a:lnSpc>
              <a:spcBef>
                <a:spcPts val="1760"/>
              </a:spcBef>
            </a:pPr>
            <a:r>
              <a:rPr sz="4200" b="1" spc="120" dirty="0">
                <a:latin typeface="Gill Sans MT"/>
                <a:cs typeface="Gill Sans MT"/>
              </a:rPr>
              <a:t>r2</a:t>
            </a:r>
            <a:r>
              <a:rPr sz="4200" spc="120" dirty="0">
                <a:latin typeface="Gill Sans MT"/>
                <a:cs typeface="Gill Sans MT"/>
              </a:rPr>
              <a:t>: </a:t>
            </a:r>
            <a:r>
              <a:rPr sz="4200" b="1" spc="20" dirty="0">
                <a:latin typeface="Gill Sans MT"/>
                <a:cs typeface="Gill Sans MT"/>
              </a:rPr>
              <a:t>r</a:t>
            </a:r>
            <a:r>
              <a:rPr sz="4200" spc="20" dirty="0">
                <a:latin typeface="Gill Sans MT"/>
                <a:cs typeface="Gill Sans MT"/>
              </a:rPr>
              <a:t>egister</a:t>
            </a:r>
            <a:r>
              <a:rPr sz="4200" spc="-555" dirty="0">
                <a:latin typeface="Gill Sans MT"/>
                <a:cs typeface="Gill Sans MT"/>
              </a:rPr>
              <a:t> </a:t>
            </a:r>
            <a:r>
              <a:rPr sz="4200" b="1" spc="175" dirty="0">
                <a:latin typeface="Gill Sans MT"/>
                <a:cs typeface="Gill Sans MT"/>
              </a:rPr>
              <a:t>2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0029" y="762000"/>
            <a:ext cx="80848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25" dirty="0">
                <a:solidFill>
                  <a:srgbClr val="000000"/>
                </a:solidFill>
              </a:rPr>
              <a:t>Available</a:t>
            </a:r>
            <a:r>
              <a:rPr sz="8400" spc="-85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Registers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74800" y="3543300"/>
            <a:ext cx="9880600" cy="4122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</a:tabLst>
            </a:pPr>
            <a:r>
              <a:rPr sz="4200" dirty="0">
                <a:latin typeface="Gill Sans MT"/>
                <a:cs typeface="Gill Sans MT"/>
              </a:rPr>
              <a:t>17 </a:t>
            </a:r>
            <a:r>
              <a:rPr sz="4200" spc="-15" dirty="0">
                <a:latin typeface="Gill Sans MT"/>
                <a:cs typeface="Gill Sans MT"/>
              </a:rPr>
              <a:t>registers </a:t>
            </a:r>
            <a:r>
              <a:rPr sz="4200" spc="-5" dirty="0">
                <a:latin typeface="Gill Sans MT"/>
                <a:cs typeface="Gill Sans MT"/>
              </a:rPr>
              <a:t>in all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24000" algn="l"/>
              </a:tabLst>
            </a:pPr>
            <a:r>
              <a:rPr sz="4200" dirty="0">
                <a:latin typeface="Gill Sans MT"/>
                <a:cs typeface="Gill Sans MT"/>
              </a:rPr>
              <a:t>16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“general-purpose”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24000" algn="l"/>
              </a:tabLst>
            </a:pPr>
            <a:r>
              <a:rPr sz="4200" dirty="0">
                <a:latin typeface="Gill Sans MT"/>
                <a:cs typeface="Gill Sans MT"/>
              </a:rPr>
              <a:t>1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“special-purpose”</a:t>
            </a:r>
            <a:endParaRPr sz="4200" dirty="0">
              <a:latin typeface="Gill Sans MT"/>
              <a:cs typeface="Gill Sans MT"/>
            </a:endParaRPr>
          </a:p>
          <a:p>
            <a:pPr marL="6350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35000" algn="l"/>
                <a:tab pos="1530350" algn="l"/>
                <a:tab pos="7120890" algn="l"/>
              </a:tabLst>
            </a:pPr>
            <a:r>
              <a:rPr sz="4200" spc="-6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ment,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wil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si</a:t>
            </a:r>
            <a:r>
              <a:rPr sz="4200" dirty="0">
                <a:latin typeface="Gill Sans MT"/>
                <a:cs typeface="Gill Sans MT"/>
              </a:rPr>
              <a:t>der  </a:t>
            </a:r>
            <a:r>
              <a:rPr sz="4200" spc="-15" dirty="0">
                <a:latin typeface="Gill Sans MT"/>
                <a:cs typeface="Gill Sans MT"/>
              </a:rPr>
              <a:t>registers </a:t>
            </a:r>
            <a:r>
              <a:rPr sz="4200" dirty="0">
                <a:latin typeface="Courier New"/>
                <a:cs typeface="Courier New"/>
              </a:rPr>
              <a:t>r0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dirty="0">
                <a:latin typeface="Courier New"/>
                <a:cs typeface="Courier New"/>
              </a:rPr>
              <a:t>r12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786620"/>
            <a:ext cx="12331700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-General purpose: can </a:t>
            </a:r>
            <a:r>
              <a:rPr sz="2200" dirty="0">
                <a:latin typeface="Lucida Sans Unicode"/>
                <a:cs typeface="Lucida Sans Unicode"/>
              </a:rPr>
              <a:t>put </a:t>
            </a:r>
            <a:r>
              <a:rPr sz="2200" spc="-5" dirty="0">
                <a:latin typeface="Lucida Sans Unicode"/>
                <a:cs typeface="Lucida Sans Unicode"/>
              </a:rPr>
              <a:t>values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them and take values </a:t>
            </a:r>
            <a:r>
              <a:rPr sz="2200" dirty="0">
                <a:latin typeface="Lucida Sans Unicode"/>
                <a:cs typeface="Lucida Sans Unicode"/>
              </a:rPr>
              <a:t>out </a:t>
            </a:r>
            <a:r>
              <a:rPr sz="2200" spc="-5" dirty="0">
                <a:latin typeface="Lucida Sans Unicode"/>
                <a:cs typeface="Lucida Sans Unicode"/>
              </a:rPr>
              <a:t>as </a:t>
            </a:r>
            <a:r>
              <a:rPr sz="2200" dirty="0">
                <a:latin typeface="Lucida Sans Unicode"/>
                <a:cs typeface="Lucida Sans Unicode"/>
              </a:rPr>
              <a:t>I</a:t>
            </a:r>
            <a:r>
              <a:rPr sz="2200" spc="5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please</a:t>
            </a:r>
            <a:endParaRPr sz="2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539105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-Special purpose: </a:t>
            </a:r>
            <a:r>
              <a:rPr sz="2200" dirty="0">
                <a:latin typeface="Lucida Sans Unicode"/>
                <a:cs typeface="Lucida Sans Unicode"/>
              </a:rPr>
              <a:t>holding</a:t>
            </a:r>
            <a:r>
              <a:rPr sz="2200" spc="6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certain</a:t>
            </a:r>
            <a:r>
              <a:rPr sz="2200" spc="20" dirty="0">
                <a:latin typeface="Lucida Sans Unicode"/>
                <a:cs typeface="Lucida Sans Unicode"/>
              </a:rPr>
              <a:t> </a:t>
            </a:r>
            <a:r>
              <a:rPr sz="2200" spc="-10" dirty="0">
                <a:latin typeface="Lucida Sans Unicode"/>
                <a:cs typeface="Lucida Sans Unicode"/>
              </a:rPr>
              <a:t>flags.	</a:t>
            </a:r>
            <a:r>
              <a:rPr sz="2200" spc="-5" dirty="0">
                <a:latin typeface="Lucida Sans Unicode"/>
                <a:cs typeface="Lucida Sans Unicode"/>
              </a:rPr>
              <a:t>Can manipulate this, </a:t>
            </a:r>
            <a:r>
              <a:rPr sz="2200" dirty="0">
                <a:latin typeface="Lucida Sans Unicode"/>
                <a:cs typeface="Lucida Sans Unicode"/>
              </a:rPr>
              <a:t>but not in </a:t>
            </a:r>
            <a:r>
              <a:rPr sz="2200" spc="-5" dirty="0">
                <a:latin typeface="Lucida Sans Unicode"/>
                <a:cs typeface="Lucida Sans Unicode"/>
              </a:rPr>
              <a:t>the same way as </a:t>
            </a:r>
            <a:r>
              <a:rPr sz="2200" dirty="0">
                <a:latin typeface="Lucida Sans Unicode"/>
                <a:cs typeface="Lucida Sans Unicode"/>
              </a:rPr>
              <a:t>a  </a:t>
            </a:r>
            <a:r>
              <a:rPr sz="2200" spc="-5" dirty="0">
                <a:latin typeface="Lucida Sans Unicode"/>
                <a:cs typeface="Lucida Sans Unicode"/>
              </a:rPr>
              <a:t>general-purpose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register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653" y="762000"/>
            <a:ext cx="4116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5" dirty="0">
                <a:solidFill>
                  <a:srgbClr val="000000"/>
                </a:solidFill>
              </a:rPr>
              <a:t>Assembly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596900" y="3213991"/>
            <a:ext cx="11811000" cy="286745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09600" marR="1172210" indent="-571500">
              <a:lnSpc>
                <a:spcPts val="4800"/>
              </a:lnSpc>
              <a:spcBef>
                <a:spcPts val="459"/>
              </a:spcBef>
              <a:buSzPct val="170238"/>
              <a:buChar char="•"/>
              <a:tabLst>
                <a:tab pos="609600" algn="l"/>
              </a:tabLst>
            </a:pPr>
            <a:r>
              <a:rPr sz="4000" dirty="0">
                <a:latin typeface="Gill Sans MT"/>
                <a:cs typeface="Gill Sans MT"/>
              </a:rPr>
              <a:t>The </a:t>
            </a:r>
            <a:r>
              <a:rPr sz="4000" spc="-5" dirty="0">
                <a:latin typeface="Gill Sans MT"/>
                <a:cs typeface="Gill Sans MT"/>
              </a:rPr>
              <a:t>code that </a:t>
            </a:r>
            <a:r>
              <a:rPr sz="4000" spc="-30" dirty="0">
                <a:latin typeface="Gill Sans MT"/>
                <a:cs typeface="Gill Sans MT"/>
              </a:rPr>
              <a:t>you </a:t>
            </a:r>
            <a:r>
              <a:rPr sz="4000" dirty="0">
                <a:latin typeface="Gill Sans MT"/>
                <a:cs typeface="Gill Sans MT"/>
              </a:rPr>
              <a:t>see </a:t>
            </a:r>
            <a:r>
              <a:rPr sz="4000" spc="-10" dirty="0">
                <a:latin typeface="Gill Sans MT"/>
                <a:cs typeface="Gill Sans MT"/>
              </a:rPr>
              <a:t>below </a:t>
            </a:r>
            <a:r>
              <a:rPr sz="4000" spc="-5" dirty="0">
                <a:latin typeface="Gill Sans MT"/>
                <a:cs typeface="Gill Sans MT"/>
              </a:rPr>
              <a:t>is </a:t>
            </a:r>
            <a:r>
              <a:rPr sz="4000" i="1" spc="-5" dirty="0">
                <a:latin typeface="Gill Sans MT"/>
                <a:cs typeface="Gill Sans MT"/>
              </a:rPr>
              <a:t>ARM</a:t>
            </a:r>
            <a:r>
              <a:rPr lang="en-US" sz="4000" i="1" spc="-5" dirty="0">
                <a:latin typeface="Gill Sans MT"/>
                <a:cs typeface="Gill Sans MT"/>
              </a:rPr>
              <a:t> </a:t>
            </a:r>
            <a:r>
              <a:rPr sz="4000" i="1" spc="-5" dirty="0">
                <a:latin typeface="Gill Sans MT"/>
                <a:cs typeface="Gill Sans MT"/>
              </a:rPr>
              <a:t>assembly</a:t>
            </a:r>
            <a:endParaRPr sz="4000" dirty="0">
              <a:latin typeface="Gill Sans MT"/>
              <a:cs typeface="Gill Sans MT"/>
            </a:endParaRPr>
          </a:p>
          <a:p>
            <a:pPr marL="609600" marR="17780" indent="-571500">
              <a:lnSpc>
                <a:spcPts val="4900"/>
              </a:lnSpc>
              <a:spcBef>
                <a:spcPts val="2420"/>
              </a:spcBef>
              <a:buSzPct val="170238"/>
              <a:buChar char="•"/>
              <a:tabLst>
                <a:tab pos="609600" algn="l"/>
                <a:tab pos="1890395" algn="l"/>
                <a:tab pos="2453005" algn="l"/>
                <a:tab pos="2786380" algn="l"/>
                <a:tab pos="3272790" algn="l"/>
                <a:tab pos="5153025" algn="l"/>
                <a:tab pos="6337935" algn="l"/>
                <a:tab pos="6889750" algn="l"/>
                <a:tab pos="7265670" algn="l"/>
              </a:tabLst>
            </a:pPr>
            <a:r>
              <a:rPr sz="4000" spc="-10" dirty="0">
                <a:latin typeface="Gill Sans MT"/>
                <a:cs typeface="Gill Sans MT"/>
              </a:rPr>
              <a:t>Assembly	</a:t>
            </a:r>
            <a:r>
              <a:rPr sz="4000" spc="-5" dirty="0">
                <a:latin typeface="Gill Sans MT"/>
                <a:cs typeface="Gill Sans MT"/>
              </a:rPr>
              <a:t>is	*almost* what the machine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sees.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For</a:t>
            </a:r>
            <a:r>
              <a:rPr lang="en-US" sz="4000" spc="-2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 most </a:t>
            </a:r>
            <a:r>
              <a:rPr sz="4000" spc="15" dirty="0">
                <a:latin typeface="Gill Sans MT"/>
                <a:cs typeface="Gill Sans MT"/>
              </a:rPr>
              <a:t>part,</a:t>
            </a:r>
            <a:r>
              <a:rPr sz="4000" spc="-40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it</a:t>
            </a:r>
            <a:r>
              <a:rPr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is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direct</a:t>
            </a:r>
            <a:r>
              <a:rPr lang="en-US" sz="4000" spc="-1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translation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20" dirty="0">
                <a:latin typeface="Gill Sans MT"/>
                <a:cs typeface="Gill Sans MT"/>
              </a:rPr>
              <a:t>binary</a:t>
            </a:r>
            <a:r>
              <a:rPr lang="en-US" sz="4000" spc="20" dirty="0">
                <a:latin typeface="Gill Sans MT"/>
                <a:cs typeface="Gill Sans MT"/>
              </a:rPr>
              <a:t> </a:t>
            </a:r>
            <a:r>
              <a:rPr sz="4000" spc="-30" dirty="0">
                <a:latin typeface="Gill Sans MT"/>
                <a:cs typeface="Gill Sans MT"/>
              </a:rPr>
              <a:t>from</a:t>
            </a:r>
            <a:r>
              <a:rPr lang="en-US" sz="4000" spc="-30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here </a:t>
            </a:r>
            <a:r>
              <a:rPr sz="4000" spc="-10" dirty="0">
                <a:latin typeface="Gill Sans MT"/>
                <a:cs typeface="Gill Sans MT"/>
              </a:rPr>
              <a:t>(known</a:t>
            </a:r>
            <a:r>
              <a:rPr sz="4000" spc="-6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as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i="1" spc="5" dirty="0">
                <a:latin typeface="Gill Sans MT"/>
                <a:cs typeface="Gill Sans MT"/>
              </a:rPr>
              <a:t>machine</a:t>
            </a:r>
            <a:r>
              <a:rPr lang="en-US" sz="4000" i="1" spc="5" dirty="0">
                <a:latin typeface="Gill Sans MT"/>
                <a:cs typeface="Gill Sans MT"/>
              </a:rPr>
              <a:t> </a:t>
            </a:r>
            <a:r>
              <a:rPr sz="4000" i="1" spc="-5" dirty="0">
                <a:latin typeface="Gill Sans MT"/>
                <a:cs typeface="Gill Sans MT"/>
              </a:rPr>
              <a:t>code)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4358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799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10050" y="7709334"/>
          <a:ext cx="454406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" y="9786620"/>
            <a:ext cx="12723495" cy="10210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  <a:tabLst>
                <a:tab pos="1882139" algn="l"/>
                <a:tab pos="5835650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-More </a:t>
            </a:r>
            <a:r>
              <a:rPr sz="2200" dirty="0">
                <a:latin typeface="Lucida Sans Unicode"/>
                <a:cs typeface="Lucida Sans Unicode"/>
              </a:rPr>
              <a:t>on why I </a:t>
            </a:r>
            <a:r>
              <a:rPr sz="2200" spc="-5" dirty="0">
                <a:latin typeface="Lucida Sans Unicode"/>
                <a:cs typeface="Lucida Sans Unicode"/>
              </a:rPr>
              <a:t>said </a:t>
            </a:r>
            <a:r>
              <a:rPr sz="2200" spc="10" dirty="0">
                <a:latin typeface="Lucida Sans Unicode"/>
                <a:cs typeface="Lucida Sans Unicode"/>
              </a:rPr>
              <a:t>“the </a:t>
            </a:r>
            <a:r>
              <a:rPr sz="2200" dirty="0">
                <a:latin typeface="Lucida Sans Unicode"/>
                <a:cs typeface="Lucida Sans Unicode"/>
              </a:rPr>
              <a:t>most</a:t>
            </a:r>
            <a:r>
              <a:rPr sz="2200" spc="40" dirty="0">
                <a:latin typeface="Lucida Sans Unicode"/>
                <a:cs typeface="Lucida Sans Unicode"/>
              </a:rPr>
              <a:t> </a:t>
            </a:r>
            <a:r>
              <a:rPr sz="2200" spc="5" dirty="0">
                <a:latin typeface="Lucida Sans Unicode"/>
                <a:cs typeface="Lucida Sans Unicode"/>
              </a:rPr>
              <a:t>part” </a:t>
            </a:r>
            <a:r>
              <a:rPr sz="2200" spc="-5" dirty="0">
                <a:latin typeface="Lucida Sans Unicode"/>
                <a:cs typeface="Lucida Sans Unicode"/>
              </a:rPr>
              <a:t>later.</a:t>
            </a:r>
            <a:r>
              <a:rPr lang="en-US" sz="2200" spc="-5" dirty="0">
                <a:latin typeface="Lucida Sans Unicode"/>
                <a:cs typeface="Lucida Sans Unicode"/>
              </a:rPr>
              <a:t> </a:t>
            </a:r>
            <a:r>
              <a:rPr sz="2200" spc="-5" dirty="0" err="1">
                <a:latin typeface="Lucida Sans Unicode"/>
                <a:cs typeface="Lucida Sans Unicode"/>
              </a:rPr>
              <a:t>Psuedo</a:t>
            </a:r>
            <a:r>
              <a:rPr lang="en-US" sz="2200" spc="-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instructions are translated to other  instructions.</a:t>
            </a:r>
            <a:r>
              <a:rPr lang="en-US" sz="2200" spc="-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Branches also need calculation to </a:t>
            </a:r>
            <a:r>
              <a:rPr sz="2200" dirty="0">
                <a:latin typeface="Lucida Sans Unicode"/>
                <a:cs typeface="Lucida Sans Unicode"/>
              </a:rPr>
              <a:t>occur (for </a:t>
            </a:r>
            <a:r>
              <a:rPr sz="2200" spc="-5" dirty="0">
                <a:latin typeface="Lucida Sans Unicode"/>
                <a:cs typeface="Lucida Sans Unicode"/>
              </a:rPr>
              <a:t>labels), and there are caveats about  the instruction immediately after </a:t>
            </a:r>
            <a:r>
              <a:rPr sz="2200" dirty="0">
                <a:latin typeface="Lucida Sans Unicode"/>
                <a:cs typeface="Lucida Sans Unicode"/>
              </a:rPr>
              <a:t>a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branch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1351" y="0"/>
            <a:ext cx="44424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760" dirty="0">
                <a:solidFill>
                  <a:srgbClr val="000000"/>
                </a:solidFill>
              </a:rPr>
              <a:t>W</a:t>
            </a:r>
            <a:r>
              <a:rPr sz="8400" dirty="0">
                <a:solidFill>
                  <a:srgbClr val="000000"/>
                </a:solidFill>
              </a:rPr>
              <a:t>o</a:t>
            </a:r>
            <a:r>
              <a:rPr sz="8400" spc="45" dirty="0">
                <a:solidFill>
                  <a:srgbClr val="000000"/>
                </a:solidFill>
              </a:rPr>
              <a:t>rkfl</a:t>
            </a:r>
            <a:r>
              <a:rPr sz="8400" spc="-10" dirty="0">
                <a:solidFill>
                  <a:srgbClr val="000000"/>
                </a:solidFill>
              </a:rPr>
              <a:t>o</a:t>
            </a:r>
            <a:r>
              <a:rPr sz="8400" dirty="0">
                <a:solidFill>
                  <a:srgbClr val="000000"/>
                </a:solidFill>
              </a:rPr>
              <a:t>w</a:t>
            </a:r>
            <a:endParaRPr sz="8400"/>
          </a:p>
        </p:txBody>
      </p:sp>
      <p:grpSp>
        <p:nvGrpSpPr>
          <p:cNvPr id="3" name="object 3"/>
          <p:cNvGrpSpPr/>
          <p:nvPr/>
        </p:nvGrpSpPr>
        <p:grpSpPr>
          <a:xfrm>
            <a:off x="6418579" y="4686300"/>
            <a:ext cx="167640" cy="2762250"/>
            <a:chOff x="6418579" y="4686300"/>
            <a:chExt cx="167640" cy="2762250"/>
          </a:xfrm>
        </p:grpSpPr>
        <p:sp>
          <p:nvSpPr>
            <p:cNvPr id="4" name="object 4"/>
            <p:cNvSpPr/>
            <p:nvPr/>
          </p:nvSpPr>
          <p:spPr>
            <a:xfrm>
              <a:off x="6502398" y="4686300"/>
              <a:ext cx="0" cy="2655570"/>
            </a:xfrm>
            <a:custGeom>
              <a:avLst/>
              <a:gdLst/>
              <a:ahLst/>
              <a:cxnLst/>
              <a:rect l="l" t="t" r="r" b="b"/>
              <a:pathLst>
                <a:path h="2655570">
                  <a:moveTo>
                    <a:pt x="1" y="2655112"/>
                  </a:moveTo>
                  <a:lnTo>
                    <a:pt x="1" y="263606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18579" y="7280452"/>
              <a:ext cx="167640" cy="167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22994" y="5391150"/>
            <a:ext cx="554291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616710">
              <a:lnSpc>
                <a:spcPts val="4900"/>
              </a:lnSpc>
              <a:spcBef>
                <a:spcPts val="380"/>
              </a:spcBef>
              <a:tabLst>
                <a:tab pos="3450590" algn="l"/>
              </a:tabLst>
            </a:pPr>
            <a:r>
              <a:rPr sz="4200" spc="-5" dirty="0">
                <a:latin typeface="Gill Sans MT"/>
                <a:cs typeface="Gill Sans MT"/>
              </a:rPr>
              <a:t>Assembler  (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al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4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ous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mpi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er)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7100" y="7505700"/>
            <a:ext cx="3530600" cy="1905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ct val="100000"/>
              </a:lnSpc>
            </a:pPr>
            <a:r>
              <a:rPr sz="4200" dirty="0">
                <a:latin typeface="Gill Sans MT"/>
                <a:cs typeface="Gill Sans MT"/>
              </a:rPr>
              <a:t>Machine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Code</a:t>
            </a:r>
            <a:endParaRPr sz="4200">
              <a:latin typeface="Gill Sans MT"/>
              <a:cs typeface="Gill Sans MT"/>
            </a:endParaRPr>
          </a:p>
          <a:p>
            <a:pPr marL="152400">
              <a:lnSpc>
                <a:spcPct val="100000"/>
              </a:lnSpc>
              <a:spcBef>
                <a:spcPts val="3060"/>
              </a:spcBef>
            </a:pPr>
            <a:r>
              <a:rPr sz="4200" dirty="0">
                <a:latin typeface="Courier New"/>
                <a:cs typeface="Courier New"/>
              </a:rPr>
              <a:t>001101....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83404"/>
              </p:ext>
            </p:extLst>
          </p:nvPr>
        </p:nvGraphicFramePr>
        <p:xfrm>
          <a:off x="3733800" y="1638300"/>
          <a:ext cx="5537198" cy="3047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6083">
                <a:tc gridSpan="4"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4200" spc="-10" dirty="0">
                          <a:latin typeface="Gill Sans MT"/>
                          <a:cs typeface="Gill Sans MT"/>
                        </a:rPr>
                        <a:t>Assembly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8890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916">
                <a:tc>
                  <a:txBody>
                    <a:bodyPr/>
                    <a:lstStyle/>
                    <a:p>
                      <a:pPr marL="508000" marR="152400" algn="just">
                        <a:lnSpc>
                          <a:spcPts val="4800"/>
                        </a:lnSpc>
                        <a:spcBef>
                          <a:spcPts val="147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  mov  add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18732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920"/>
                        </a:lnSpc>
                        <a:spcBef>
                          <a:spcPts val="1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8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920"/>
                        </a:lnSpc>
                        <a:spcBef>
                          <a:spcPts val="1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4160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600" dirty="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579" y="254000"/>
            <a:ext cx="62877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solidFill>
                  <a:srgbClr val="000000"/>
                </a:solidFill>
              </a:rPr>
              <a:t>Machine</a:t>
            </a:r>
            <a:r>
              <a:rPr sz="8400" spc="-95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Code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87500" y="3644900"/>
            <a:ext cx="10068560" cy="229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40703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681480" algn="l"/>
                <a:tab pos="2151380" algn="l"/>
                <a:tab pos="3865245" algn="l"/>
                <a:tab pos="6009640" algn="l"/>
                <a:tab pos="775335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oce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s	actu</a:t>
            </a:r>
            <a:r>
              <a:rPr sz="4200" spc="-5" dirty="0">
                <a:latin typeface="Gill Sans MT"/>
                <a:cs typeface="Gill Sans MT"/>
              </a:rPr>
              <a:t>al</a:t>
            </a:r>
            <a:r>
              <a:rPr sz="4200" spc="-4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e</a:t>
            </a:r>
            <a:r>
              <a:rPr sz="4200" spc="-130" dirty="0">
                <a:latin typeface="Gill Sans MT"/>
                <a:cs typeface="Gill Sans MT"/>
              </a:rPr>
              <a:t>x</a:t>
            </a:r>
            <a:r>
              <a:rPr sz="4200" dirty="0">
                <a:latin typeface="Gill Sans MT"/>
                <a:cs typeface="Gill Sans MT"/>
              </a:rPr>
              <a:t>ecutes  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accepts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input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1764664" algn="l"/>
                <a:tab pos="4716780" algn="l"/>
              </a:tabLst>
            </a:pPr>
            <a:r>
              <a:rPr sz="4200" spc="-5" dirty="0">
                <a:latin typeface="Gill Sans MT"/>
                <a:cs typeface="Gill Sans MT"/>
              </a:rPr>
              <a:t>Each	instruction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0" dirty="0">
                <a:latin typeface="Gill Sans MT"/>
                <a:cs typeface="Gill Sans MT"/>
              </a:rPr>
              <a:t>represented </a:t>
            </a: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Gill Sans MT"/>
                <a:cs typeface="Gill Sans MT"/>
              </a:rPr>
              <a:t>32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7660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1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1"/>
                </a:lnTo>
                <a:lnTo>
                  <a:pt x="0" y="38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41800" y="8343900"/>
            <a:ext cx="45065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add r2, r0,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" y="9786620"/>
            <a:ext cx="12611735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-Converting to machine </a:t>
            </a:r>
            <a:r>
              <a:rPr sz="2200" dirty="0">
                <a:latin typeface="Lucida Sans Unicode"/>
                <a:cs typeface="Lucida Sans Unicode"/>
              </a:rPr>
              <a:t>code is </a:t>
            </a:r>
            <a:r>
              <a:rPr sz="2200" spc="-5" dirty="0">
                <a:latin typeface="Lucida Sans Unicode"/>
                <a:cs typeface="Lucida Sans Unicode"/>
              </a:rPr>
              <a:t>mostly one-to-one: </a:t>
            </a:r>
            <a:r>
              <a:rPr sz="2200" dirty="0">
                <a:latin typeface="Lucida Sans Unicode"/>
                <a:cs typeface="Lucida Sans Unicode"/>
              </a:rPr>
              <a:t>just put </a:t>
            </a:r>
            <a:r>
              <a:rPr sz="2200" spc="-5" dirty="0">
                <a:latin typeface="Lucida Sans Unicode"/>
                <a:cs typeface="Lucida Sans Unicode"/>
              </a:rPr>
              <a:t>the right bits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the right</a:t>
            </a:r>
            <a:r>
              <a:rPr sz="2200" spc="1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places</a:t>
            </a:r>
            <a:endParaRPr sz="2200" dirty="0">
              <a:latin typeface="Lucida Sans Unicode"/>
              <a:cs typeface="Lucida Sans Unicode"/>
            </a:endParaRPr>
          </a:p>
          <a:p>
            <a:pPr marL="12700" marR="838200">
              <a:lnSpc>
                <a:spcPts val="26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-There are </a:t>
            </a:r>
            <a:r>
              <a:rPr sz="2200" dirty="0">
                <a:latin typeface="Lucida Sans Unicode"/>
                <a:cs typeface="Lucida Sans Unicode"/>
              </a:rPr>
              <a:t>some </a:t>
            </a:r>
            <a:r>
              <a:rPr sz="2200" spc="-5" dirty="0">
                <a:latin typeface="Lucida Sans Unicode"/>
                <a:cs typeface="Lucida Sans Unicode"/>
              </a:rPr>
              <a:t>exceptions where </a:t>
            </a:r>
            <a:r>
              <a:rPr sz="2200" dirty="0">
                <a:latin typeface="Lucida Sans Unicode"/>
                <a:cs typeface="Lucida Sans Unicode"/>
              </a:rPr>
              <a:t>we </a:t>
            </a:r>
            <a:r>
              <a:rPr sz="2200" spc="-5" dirty="0">
                <a:latin typeface="Lucida Sans Unicode"/>
                <a:cs typeface="Lucida Sans Unicode"/>
              </a:rPr>
              <a:t>have to </a:t>
            </a:r>
            <a:r>
              <a:rPr sz="2200" dirty="0">
                <a:latin typeface="Lucida Sans Unicode"/>
                <a:cs typeface="Lucida Sans Unicode"/>
              </a:rPr>
              <a:t>be a bit </a:t>
            </a:r>
            <a:r>
              <a:rPr sz="2200" spc="-5" dirty="0">
                <a:latin typeface="Lucida Sans Unicode"/>
                <a:cs typeface="Lucida Sans Unicode"/>
              </a:rPr>
              <a:t>smarter, </a:t>
            </a:r>
            <a:r>
              <a:rPr sz="2200" dirty="0">
                <a:latin typeface="Lucida Sans Unicode"/>
                <a:cs typeface="Lucida Sans Unicode"/>
              </a:rPr>
              <a:t>but not much </a:t>
            </a:r>
            <a:r>
              <a:rPr sz="2200" spc="-5" dirty="0">
                <a:latin typeface="Lucida Sans Unicode"/>
                <a:cs typeface="Lucida Sans Unicode"/>
              </a:rPr>
              <a:t>smarter.  Assemblers are </a:t>
            </a:r>
            <a:r>
              <a:rPr sz="2200" dirty="0">
                <a:latin typeface="Lucida Sans Unicode"/>
                <a:cs typeface="Lucida Sans Unicode"/>
              </a:rPr>
              <a:t>nowhere near </a:t>
            </a:r>
            <a:r>
              <a:rPr sz="2200" spc="-5" dirty="0">
                <a:latin typeface="Lucida Sans Unicode"/>
                <a:cs typeface="Lucida Sans Unicode"/>
              </a:rPr>
              <a:t>as complex as compilers.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34" y="203200"/>
            <a:ext cx="56667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7630" marR="5080" indent="-75565">
              <a:lnSpc>
                <a:spcPts val="9600"/>
              </a:lnSpc>
              <a:spcBef>
                <a:spcPts val="819"/>
              </a:spcBef>
            </a:pPr>
            <a:r>
              <a:rPr sz="8400" spc="-15" dirty="0">
                <a:solidFill>
                  <a:srgbClr val="000000"/>
                </a:solidFill>
              </a:rPr>
              <a:t>Adding</a:t>
            </a:r>
            <a:r>
              <a:rPr sz="8400" spc="-95" dirty="0">
                <a:solidFill>
                  <a:srgbClr val="000000"/>
                </a:solidFill>
              </a:rPr>
              <a:t> </a:t>
            </a:r>
            <a:r>
              <a:rPr sz="8400" spc="-45" dirty="0">
                <a:solidFill>
                  <a:srgbClr val="000000"/>
                </a:solidFill>
              </a:rPr>
              <a:t>More  </a:t>
            </a:r>
            <a:r>
              <a:rPr sz="8400" spc="-5" dirty="0">
                <a:solidFill>
                  <a:srgbClr val="000000"/>
                </a:solidFill>
              </a:rPr>
              <a:t>Functionality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600200" y="4800600"/>
            <a:ext cx="8361045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3094355" algn="l"/>
                <a:tab pos="4065904" algn="l"/>
                <a:tab pos="625221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display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  <a:tab pos="407479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dirty="0">
                <a:latin typeface="Gill Sans MT"/>
                <a:cs typeface="Gill Sans MT"/>
              </a:rPr>
              <a:t> does this	</a:t>
            </a:r>
            <a:r>
              <a:rPr sz="4200" spc="-5" dirty="0">
                <a:latin typeface="Gill Sans MT"/>
                <a:cs typeface="Gill Sans MT"/>
              </a:rPr>
              <a:t>entail?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761220"/>
            <a:ext cx="3892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-Actually quite the tall order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653" y="4165600"/>
            <a:ext cx="4116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5" dirty="0">
                <a:solidFill>
                  <a:srgbClr val="000000"/>
                </a:solidFill>
              </a:rPr>
              <a:t>Assembly</a:t>
            </a:r>
            <a:endParaRPr sz="8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034" y="203200"/>
            <a:ext cx="56667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87630" marR="5080" indent="-75565">
              <a:lnSpc>
                <a:spcPts val="9600"/>
              </a:lnSpc>
              <a:spcBef>
                <a:spcPts val="819"/>
              </a:spcBef>
            </a:pPr>
            <a:r>
              <a:rPr sz="8400" spc="-15" dirty="0">
                <a:solidFill>
                  <a:srgbClr val="000000"/>
                </a:solidFill>
              </a:rPr>
              <a:t>Adding</a:t>
            </a:r>
            <a:r>
              <a:rPr sz="8400" spc="-95" dirty="0">
                <a:solidFill>
                  <a:srgbClr val="000000"/>
                </a:solidFill>
              </a:rPr>
              <a:t> </a:t>
            </a:r>
            <a:r>
              <a:rPr sz="8400" spc="-45" dirty="0">
                <a:solidFill>
                  <a:srgbClr val="000000"/>
                </a:solidFill>
              </a:rPr>
              <a:t>More  </a:t>
            </a:r>
            <a:r>
              <a:rPr sz="8400" spc="-5" dirty="0">
                <a:solidFill>
                  <a:srgbClr val="000000"/>
                </a:solidFill>
              </a:rPr>
              <a:t>Functionality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62100" y="2946400"/>
            <a:ext cx="9483725" cy="5370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47700" algn="l"/>
                <a:tab pos="3132455" algn="l"/>
                <a:tab pos="4104004" algn="l"/>
                <a:tab pos="629031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display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endParaRPr sz="4200" dirty="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4112895" algn="l"/>
              </a:tabLst>
            </a:pP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dirty="0">
                <a:latin typeface="Gill Sans MT"/>
                <a:cs typeface="Gill Sans MT"/>
              </a:rPr>
              <a:t> does this	</a:t>
            </a:r>
            <a:r>
              <a:rPr sz="4200" spc="-5" dirty="0">
                <a:latin typeface="Gill Sans MT"/>
                <a:cs typeface="Gill Sans MT"/>
              </a:rPr>
              <a:t>entail?</a:t>
            </a:r>
            <a:endParaRPr sz="4200" dirty="0">
              <a:latin typeface="Gill Sans MT"/>
              <a:cs typeface="Gill Sans MT"/>
            </a:endParaRPr>
          </a:p>
          <a:p>
            <a:pPr marL="1536700" marR="5588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36700" algn="l"/>
                <a:tab pos="3093720" algn="l"/>
                <a:tab pos="4728210" algn="l"/>
                <a:tab pos="5895975" algn="l"/>
                <a:tab pos="7410450" algn="l"/>
              </a:tabLst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/	output.</a:t>
            </a:r>
            <a:r>
              <a:rPr sz="4200" spc="2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entails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talking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10" dirty="0">
                <a:latin typeface="Gill Sans MT"/>
                <a:cs typeface="Gill Sans MT"/>
              </a:rPr>
              <a:t>devices,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the operating system  handles</a:t>
            </a:r>
            <a:endParaRPr sz="4200" dirty="0">
              <a:latin typeface="Gill Sans MT"/>
              <a:cs typeface="Gill Sans MT"/>
            </a:endParaRPr>
          </a:p>
          <a:p>
            <a:pPr marL="1536700" marR="154305" lvl="1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1536700" algn="l"/>
                <a:tab pos="4021454" algn="l"/>
                <a:tab pos="4802505" algn="l"/>
                <a:tab pos="4993005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dirty="0">
                <a:latin typeface="Gill Sans MT"/>
                <a:cs typeface="Gill Sans MT"/>
              </a:rPr>
              <a:t>to tell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operating  system</a:t>
            </a:r>
            <a:r>
              <a:rPr sz="4200" dirty="0">
                <a:latin typeface="Gill Sans MT"/>
                <a:cs typeface="Gill Sans MT"/>
              </a:rPr>
              <a:t> to kick	</a:t>
            </a:r>
            <a:r>
              <a:rPr sz="4200" spc="-5" dirty="0">
                <a:latin typeface="Gill Sans MT"/>
                <a:cs typeface="Gill Sans MT"/>
              </a:rPr>
              <a:t>in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761220"/>
            <a:ext cx="38925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-Actually quite the tall order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083" y="762000"/>
            <a:ext cx="75584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155" dirty="0">
                <a:solidFill>
                  <a:srgbClr val="000000"/>
                </a:solidFill>
              </a:rPr>
              <a:t>Talking </a:t>
            </a:r>
            <a:r>
              <a:rPr sz="8400" spc="-5" dirty="0">
                <a:solidFill>
                  <a:srgbClr val="000000"/>
                </a:solidFill>
              </a:rPr>
              <a:t>to the</a:t>
            </a:r>
            <a:r>
              <a:rPr sz="8400" spc="90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OS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87500" y="3403600"/>
            <a:ext cx="9810750" cy="4462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0675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10" dirty="0">
                <a:latin typeface="Gill Sans MT"/>
                <a:cs typeface="Gill Sans MT"/>
              </a:rPr>
              <a:t>going </a:t>
            </a:r>
            <a:r>
              <a:rPr sz="4200" dirty="0">
                <a:latin typeface="Gill Sans MT"/>
                <a:cs typeface="Gill Sans MT"/>
              </a:rPr>
              <a:t>to be running on an</a:t>
            </a:r>
            <a:r>
              <a:rPr sz="4200" spc="-325" dirty="0">
                <a:latin typeface="Gill Sans MT"/>
                <a:cs typeface="Gill Sans MT"/>
              </a:rPr>
              <a:t> </a:t>
            </a:r>
            <a:r>
              <a:rPr lang="en-US" sz="4200" spc="-3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ARM  </a:t>
            </a:r>
            <a:r>
              <a:rPr sz="4200" spc="-50" dirty="0">
                <a:latin typeface="Gill Sans MT"/>
                <a:cs typeface="Gill Sans MT"/>
              </a:rPr>
              <a:t>simulator,</a:t>
            </a:r>
            <a:r>
              <a:rPr sz="4200" spc="-850" dirty="0">
                <a:latin typeface="Gill Sans MT"/>
                <a:cs typeface="Gill Sans MT"/>
              </a:rPr>
              <a:t> </a:t>
            </a:r>
            <a:r>
              <a:rPr lang="en-US" sz="4200" spc="-850" dirty="0">
                <a:latin typeface="Gill Sans MT"/>
                <a:cs typeface="Gill Sans MT"/>
              </a:rPr>
              <a:t>  </a:t>
            </a:r>
            <a:r>
              <a:rPr sz="4200" spc="-5" dirty="0" err="1">
                <a:latin typeface="Gill Sans MT"/>
                <a:cs typeface="Gill Sans MT"/>
              </a:rPr>
              <a:t>ARMSim</a:t>
            </a:r>
            <a:r>
              <a:rPr sz="4200" spc="-5" dirty="0">
                <a:latin typeface="Gill Sans MT"/>
                <a:cs typeface="Gill Sans MT"/>
              </a:rPr>
              <a:t>#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22300" algn="l"/>
                <a:tab pos="1868170" algn="l"/>
                <a:tab pos="4897755" algn="l"/>
                <a:tab pos="6406515" algn="l"/>
                <a:tab pos="7008495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cannot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directly	</a:t>
            </a:r>
            <a:r>
              <a:rPr sz="4200" spc="-5" dirty="0">
                <a:latin typeface="Gill Sans MT"/>
                <a:cs typeface="Gill Sans MT"/>
              </a:rPr>
              <a:t>access	system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libraries  </a:t>
            </a:r>
            <a:r>
              <a:rPr sz="4200" spc="-15" dirty="0">
                <a:latin typeface="Gill Sans MT"/>
                <a:cs typeface="Gill Sans MT"/>
              </a:rPr>
              <a:t>(they	</a:t>
            </a:r>
            <a:r>
              <a:rPr sz="4200" spc="-45" dirty="0">
                <a:latin typeface="Gill Sans MT"/>
                <a:cs typeface="Gill Sans MT"/>
              </a:rPr>
              <a:t>aren’t </a:t>
            </a:r>
            <a:r>
              <a:rPr sz="4200" spc="-40" dirty="0">
                <a:latin typeface="Gill Sans MT"/>
                <a:cs typeface="Gill Sans MT"/>
              </a:rPr>
              <a:t>even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same	</a:t>
            </a:r>
            <a:r>
              <a:rPr sz="4200" spc="-5" dirty="0">
                <a:latin typeface="Gill Sans MT"/>
                <a:cs typeface="Gill Sans MT"/>
              </a:rPr>
              <a:t>machine  language)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dirty="0">
                <a:latin typeface="Gill Sans MT"/>
                <a:cs typeface="Gill Sans MT"/>
              </a:rPr>
              <a:t>print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something?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921" y="762000"/>
            <a:ext cx="8489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5345" algn="l"/>
              </a:tabLst>
            </a:pPr>
            <a:r>
              <a:rPr sz="8400" spc="-5" dirty="0">
                <a:solidFill>
                  <a:srgbClr val="000000"/>
                </a:solidFill>
              </a:rPr>
              <a:t>ARMSim#	Routines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244600" y="3111500"/>
            <a:ext cx="11607800" cy="445506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0" marR="97472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35000" algn="l"/>
                <a:tab pos="2791460" algn="l"/>
                <a:tab pos="4625340" algn="l"/>
              </a:tabLst>
            </a:pPr>
            <a:r>
              <a:rPr sz="4200" dirty="0">
                <a:latin typeface="Gill Sans MT"/>
                <a:cs typeface="Gill Sans MT"/>
              </a:rPr>
              <a:t>ARM </a:t>
            </a:r>
            <a:r>
              <a:rPr sz="4200" spc="-20" dirty="0">
                <a:latin typeface="Gill Sans MT"/>
                <a:cs typeface="Gill Sans MT"/>
              </a:rPr>
              <a:t>features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swi</a:t>
            </a:r>
            <a:r>
              <a:rPr sz="4200" spc="-1764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instruction, which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triggers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i="1" spc="-20" dirty="0">
                <a:latin typeface="Gill Sans MT"/>
                <a:cs typeface="Gill Sans MT"/>
              </a:rPr>
              <a:t>software	</a:t>
            </a:r>
            <a:r>
              <a:rPr sz="4200" i="1" spc="-5" dirty="0">
                <a:latin typeface="Gill Sans MT"/>
                <a:cs typeface="Gill Sans MT"/>
              </a:rPr>
              <a:t>interrupt</a:t>
            </a:r>
            <a:endParaRPr sz="4200" dirty="0">
              <a:latin typeface="Gill Sans MT"/>
              <a:cs typeface="Gill Sans MT"/>
            </a:endParaRPr>
          </a:p>
          <a:p>
            <a:pPr marL="635000" marR="988060" indent="-571500">
              <a:lnSpc>
                <a:spcPts val="4900"/>
              </a:lnSpc>
              <a:spcBef>
                <a:spcPts val="2340"/>
              </a:spcBef>
              <a:buSzPct val="170238"/>
              <a:buChar char="•"/>
              <a:tabLst>
                <a:tab pos="635000" algn="l"/>
                <a:tab pos="2619375" algn="l"/>
                <a:tab pos="3467100" algn="l"/>
              </a:tabLst>
            </a:pPr>
            <a:r>
              <a:rPr sz="4200" spc="-5" dirty="0">
                <a:latin typeface="Gill Sans MT"/>
                <a:cs typeface="Gill Sans MT"/>
              </a:rPr>
              <a:t>Outside</a:t>
            </a:r>
            <a:r>
              <a:rPr sz="4200" dirty="0">
                <a:latin typeface="Gill Sans MT"/>
                <a:cs typeface="Gill Sans MT"/>
              </a:rPr>
              <a:t> of a	</a:t>
            </a:r>
            <a:r>
              <a:rPr sz="4200" spc="-50" dirty="0">
                <a:latin typeface="Gill Sans MT"/>
                <a:cs typeface="Gill Sans MT"/>
              </a:rPr>
              <a:t>simulator, </a:t>
            </a:r>
            <a:r>
              <a:rPr sz="4200" spc="-5" dirty="0">
                <a:latin typeface="Gill Sans MT"/>
                <a:cs typeface="Gill Sans MT"/>
              </a:rPr>
              <a:t>these pause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20" dirty="0">
                <a:latin typeface="Gill Sans MT"/>
                <a:cs typeface="Gill Sans MT"/>
              </a:rPr>
              <a:t>program	</a:t>
            </a:r>
            <a:r>
              <a:rPr sz="4200" dirty="0">
                <a:latin typeface="Gill Sans MT"/>
                <a:cs typeface="Gill Sans MT"/>
              </a:rPr>
              <a:t>and tell </a:t>
            </a:r>
            <a:r>
              <a:rPr sz="4200" spc="-5" dirty="0">
                <a:latin typeface="Gill Sans MT"/>
                <a:cs typeface="Gill Sans MT"/>
              </a:rPr>
              <a:t>the OS </a:t>
            </a:r>
            <a:r>
              <a:rPr sz="4200" dirty="0">
                <a:latin typeface="Gill Sans MT"/>
                <a:cs typeface="Gill Sans MT"/>
              </a:rPr>
              <a:t>to check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something</a:t>
            </a:r>
          </a:p>
          <a:p>
            <a:pPr marL="635000" indent="-571500">
              <a:lnSpc>
                <a:spcPts val="4970"/>
              </a:lnSpc>
              <a:spcBef>
                <a:spcPts val="2120"/>
              </a:spcBef>
              <a:buSzPct val="170238"/>
              <a:buChar char="•"/>
              <a:tabLst>
                <a:tab pos="635000" algn="l"/>
                <a:tab pos="6524625" algn="l"/>
              </a:tabLst>
            </a:pPr>
            <a:r>
              <a:rPr sz="4200" spc="-5" dirty="0">
                <a:latin typeface="Gill Sans MT"/>
                <a:cs typeface="Gill Sans MT"/>
              </a:rPr>
              <a:t>Inside the </a:t>
            </a:r>
            <a:r>
              <a:rPr sz="4200" spc="-50" dirty="0">
                <a:latin typeface="Gill Sans MT"/>
                <a:cs typeface="Gill Sans MT"/>
              </a:rPr>
              <a:t>simulator,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tells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b="1" spc="190" dirty="0">
                <a:latin typeface="Gill Sans MT"/>
                <a:cs typeface="Gill Sans MT"/>
              </a:rPr>
              <a:t>simulator</a:t>
            </a:r>
            <a:r>
              <a:rPr lang="en-US" sz="4200" b="1" spc="19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check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something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9423" y="673100"/>
            <a:ext cx="1946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solidFill>
                  <a:srgbClr val="000000"/>
                </a:solidFill>
                <a:latin typeface="Courier New"/>
                <a:cs typeface="Courier New"/>
              </a:rPr>
              <a:t>swi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600" y="4953000"/>
            <a:ext cx="937196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1476375" algn="l"/>
                <a:tab pos="7280909" algn="l"/>
              </a:tabLst>
            </a:pPr>
            <a:r>
              <a:rPr sz="4200" dirty="0">
                <a:latin typeface="Gill Sans MT"/>
                <a:cs typeface="Gill Sans MT"/>
              </a:rPr>
              <a:t>So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O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45" dirty="0">
                <a:latin typeface="Gill Sans MT"/>
                <a:cs typeface="Gill Sans MT"/>
              </a:rPr>
              <a:t>m</a:t>
            </a:r>
            <a:r>
              <a:rPr sz="4200" dirty="0">
                <a:latin typeface="Gill Sans MT"/>
                <a:cs typeface="Gill Sans MT"/>
              </a:rPr>
              <a:t>ulat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340" dirty="0">
                <a:latin typeface="Gill Sans MT"/>
                <a:cs typeface="Gill Sans MT"/>
              </a:rPr>
              <a:t>’</a:t>
            </a:r>
            <a:r>
              <a:rPr sz="4200" dirty="0">
                <a:latin typeface="Gill Sans MT"/>
                <a:cs typeface="Gill Sans MT"/>
              </a:rPr>
              <a:t>s	attention.  But	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spc="-15" dirty="0">
                <a:latin typeface="Gill Sans MT"/>
                <a:cs typeface="Gill Sans MT"/>
              </a:rPr>
              <a:t>know </a:t>
            </a:r>
            <a:r>
              <a:rPr sz="4200" spc="-5" dirty="0">
                <a:latin typeface="Gill Sans MT"/>
                <a:cs typeface="Gill Sans MT"/>
              </a:rPr>
              <a:t>what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want?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9423" y="673100"/>
            <a:ext cx="19462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solidFill>
                  <a:srgbClr val="000000"/>
                </a:solidFill>
                <a:latin typeface="Courier New"/>
                <a:cs typeface="Courier New"/>
              </a:rPr>
              <a:t>swi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3489960"/>
            <a:ext cx="10487977" cy="442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5057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514475" algn="l"/>
                <a:tab pos="7319009" algn="l"/>
              </a:tabLst>
            </a:pPr>
            <a:r>
              <a:rPr sz="4200" dirty="0">
                <a:latin typeface="Gill Sans MT"/>
                <a:cs typeface="Gill Sans MT"/>
              </a:rPr>
              <a:t>So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O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/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45" dirty="0">
                <a:latin typeface="Gill Sans MT"/>
                <a:cs typeface="Gill Sans MT"/>
              </a:rPr>
              <a:t>m</a:t>
            </a:r>
            <a:r>
              <a:rPr sz="4200" dirty="0">
                <a:latin typeface="Gill Sans MT"/>
                <a:cs typeface="Gill Sans MT"/>
              </a:rPr>
              <a:t>ulat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340" dirty="0">
                <a:latin typeface="Gill Sans MT"/>
                <a:cs typeface="Gill Sans MT"/>
              </a:rPr>
              <a:t>’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attention.  But	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spc="-15" dirty="0">
                <a:latin typeface="Gill Sans MT"/>
                <a:cs typeface="Gill Sans MT"/>
              </a:rPr>
              <a:t>know </a:t>
            </a:r>
            <a:r>
              <a:rPr sz="4200" spc="-5" dirty="0">
                <a:latin typeface="Gill Sans MT"/>
                <a:cs typeface="Gill Sans MT"/>
              </a:rPr>
              <a:t>what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want?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Font typeface="Gill Sans MT"/>
              <a:buChar char="•"/>
              <a:tabLst>
                <a:tab pos="1511300" algn="l"/>
              </a:tabLst>
            </a:pPr>
            <a:r>
              <a:rPr sz="4200" dirty="0">
                <a:latin typeface="Courier New"/>
                <a:cs typeface="Courier New"/>
              </a:rPr>
              <a:t>swi</a:t>
            </a:r>
            <a:r>
              <a:rPr sz="4200" spc="-178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operand: integer </a:t>
            </a:r>
            <a:r>
              <a:rPr sz="4200" spc="-30" dirty="0">
                <a:latin typeface="Gill Sans MT"/>
                <a:cs typeface="Gill Sans MT"/>
              </a:rPr>
              <a:t>saying </a:t>
            </a:r>
            <a:r>
              <a:rPr sz="4200" spc="-5" dirty="0">
                <a:latin typeface="Gill Sans MT"/>
                <a:cs typeface="Gill Sans MT"/>
              </a:rPr>
              <a:t>what </a:t>
            </a:r>
            <a:r>
              <a:rPr sz="4200" dirty="0">
                <a:latin typeface="Gill Sans MT"/>
                <a:cs typeface="Gill Sans MT"/>
              </a:rPr>
              <a:t>to do</a:t>
            </a:r>
          </a:p>
          <a:p>
            <a:pPr marL="1511300" marR="824230" lvl="1" indent="-571500" algn="just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151130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OS/simulator </a:t>
            </a:r>
            <a:r>
              <a:rPr sz="4200" spc="-5" dirty="0">
                <a:latin typeface="Gill Sans MT"/>
                <a:cs typeface="Gill Sans MT"/>
              </a:rPr>
              <a:t>can also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read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registers </a:t>
            </a:r>
            <a:r>
              <a:rPr sz="4200" dirty="0">
                <a:latin typeface="Gill Sans MT"/>
                <a:cs typeface="Gill Sans MT"/>
              </a:rPr>
              <a:t>to get extra </a:t>
            </a:r>
            <a:r>
              <a:rPr sz="4200" spc="-5" dirty="0">
                <a:latin typeface="Gill Sans MT"/>
                <a:cs typeface="Gill Sans MT"/>
              </a:rPr>
              <a:t>information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  </a:t>
            </a:r>
            <a:r>
              <a:rPr sz="4200" spc="-5" dirty="0">
                <a:latin typeface="Gill Sans MT"/>
                <a:cs typeface="Gill Sans MT"/>
              </a:rPr>
              <a:t>needed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10509250" cy="69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-”Integer </a:t>
            </a:r>
            <a:r>
              <a:rPr sz="2200" spc="-5" dirty="0">
                <a:latin typeface="Lucida Sans Unicode"/>
                <a:cs typeface="Lucida Sans Unicode"/>
              </a:rPr>
              <a:t>saying what to </a:t>
            </a:r>
            <a:r>
              <a:rPr sz="2200" spc="10" dirty="0">
                <a:latin typeface="Lucida Sans Unicode"/>
                <a:cs typeface="Lucida Sans Unicode"/>
              </a:rPr>
              <a:t>do”: </a:t>
            </a:r>
            <a:r>
              <a:rPr sz="2200" spc="-5" dirty="0">
                <a:latin typeface="Lucida Sans Unicode"/>
                <a:cs typeface="Lucida Sans Unicode"/>
              </a:rPr>
              <a:t>e.g., </a:t>
            </a:r>
            <a:r>
              <a:rPr sz="2200" dirty="0">
                <a:latin typeface="Lucida Sans Unicode"/>
                <a:cs typeface="Lucida Sans Unicode"/>
              </a:rPr>
              <a:t>we </a:t>
            </a:r>
            <a:r>
              <a:rPr sz="2200" spc="-5" dirty="0">
                <a:latin typeface="Lucida Sans Unicode"/>
                <a:cs typeface="Lucida Sans Unicode"/>
              </a:rPr>
              <a:t>agree that </a:t>
            </a:r>
            <a:r>
              <a:rPr sz="2200" spc="30" dirty="0">
                <a:latin typeface="Lucida Sans Unicode"/>
                <a:cs typeface="Lucida Sans Unicode"/>
              </a:rPr>
              <a:t>“5” </a:t>
            </a:r>
            <a:r>
              <a:rPr sz="2200" spc="-5" dirty="0">
                <a:latin typeface="Lucida Sans Unicode"/>
                <a:cs typeface="Lucida Sans Unicode"/>
              </a:rPr>
              <a:t>means </a:t>
            </a:r>
            <a:r>
              <a:rPr sz="2200" spc="5" dirty="0">
                <a:latin typeface="Lucida Sans Unicode"/>
                <a:cs typeface="Lucida Sans Unicode"/>
              </a:rPr>
              <a:t>“print</a:t>
            </a:r>
            <a:r>
              <a:rPr sz="2200" spc="6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something”</a:t>
            </a: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-With reading the registers, these </a:t>
            </a:r>
            <a:r>
              <a:rPr sz="2200" dirty="0">
                <a:latin typeface="Lucida Sans Unicode"/>
                <a:cs typeface="Lucida Sans Unicode"/>
              </a:rPr>
              <a:t>could include </a:t>
            </a:r>
            <a:r>
              <a:rPr sz="2200" spc="-5" dirty="0">
                <a:latin typeface="Lucida Sans Unicode"/>
                <a:cs typeface="Lucida Sans Unicode"/>
              </a:rPr>
              <a:t>exactly what to</a:t>
            </a:r>
            <a:r>
              <a:rPr sz="2200" spc="2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print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602" y="228600"/>
            <a:ext cx="8256270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99690" marR="5080" indent="-2587625">
              <a:lnSpc>
                <a:spcPts val="9600"/>
              </a:lnSpc>
              <a:spcBef>
                <a:spcPts val="819"/>
              </a:spcBef>
            </a:pPr>
            <a:r>
              <a:rPr sz="7200" spc="-15" dirty="0">
                <a:solidFill>
                  <a:srgbClr val="000000"/>
                </a:solidFill>
              </a:rPr>
              <a:t>(Finally) </a:t>
            </a:r>
            <a:r>
              <a:rPr sz="7200" dirty="0">
                <a:solidFill>
                  <a:srgbClr val="000000"/>
                </a:solidFill>
              </a:rPr>
              <a:t>Printing</a:t>
            </a:r>
            <a:r>
              <a:rPr sz="7200" spc="-65" dirty="0">
                <a:solidFill>
                  <a:srgbClr val="000000"/>
                </a:solidFill>
              </a:rPr>
              <a:t> </a:t>
            </a:r>
            <a:r>
              <a:rPr sz="7200" dirty="0">
                <a:solidFill>
                  <a:srgbClr val="000000"/>
                </a:solidFill>
              </a:rPr>
              <a:t>an  </a:t>
            </a:r>
            <a:r>
              <a:rPr sz="7200" spc="-5" dirty="0">
                <a:solidFill>
                  <a:srgbClr val="000000"/>
                </a:solidFill>
              </a:rPr>
              <a:t>Integer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1562100" y="3657600"/>
            <a:ext cx="10121900" cy="38785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5113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25" dirty="0">
                <a:latin typeface="Gill Sans MT"/>
                <a:cs typeface="Gill Sans MT"/>
              </a:rPr>
              <a:t>For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ARMSim#,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integer that </a:t>
            </a:r>
            <a:r>
              <a:rPr sz="4200" spc="-45" dirty="0">
                <a:latin typeface="Gill Sans MT"/>
                <a:cs typeface="Gill Sans MT"/>
              </a:rPr>
              <a:t>says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“print  an </a:t>
            </a:r>
            <a:r>
              <a:rPr sz="4200" spc="-5" dirty="0">
                <a:latin typeface="Gill Sans MT"/>
                <a:cs typeface="Gill Sans MT"/>
              </a:rPr>
              <a:t>integer” is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0x6B</a:t>
            </a:r>
          </a:p>
          <a:p>
            <a:pPr marL="647700" indent="-571500">
              <a:lnSpc>
                <a:spcPct val="100000"/>
              </a:lnSpc>
              <a:spcBef>
                <a:spcPts val="2420"/>
              </a:spcBef>
              <a:buSzPct val="170238"/>
              <a:buChar char="•"/>
              <a:tabLst>
                <a:tab pos="647700" algn="l"/>
                <a:tab pos="4658995" algn="l"/>
              </a:tabLst>
            </a:pPr>
            <a:r>
              <a:rPr sz="4200" spc="-5" dirty="0">
                <a:latin typeface="Gill Sans MT"/>
                <a:cs typeface="Gill Sans MT"/>
              </a:rPr>
              <a:t>Register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r1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holds	the integer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print</a:t>
            </a:r>
          </a:p>
          <a:p>
            <a:pPr marL="6477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47700" algn="l"/>
                <a:tab pos="4658995" algn="l"/>
              </a:tabLst>
            </a:pPr>
            <a:r>
              <a:rPr sz="4200" spc="-5" dirty="0">
                <a:latin typeface="Gill Sans MT"/>
                <a:cs typeface="Gill Sans MT"/>
              </a:rPr>
              <a:t>Register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r0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holds	</a:t>
            </a:r>
            <a:r>
              <a:rPr sz="4200" spc="-20" dirty="0">
                <a:latin typeface="Gill Sans MT"/>
                <a:cs typeface="Gill Sans MT"/>
              </a:rPr>
              <a:t>where </a:t>
            </a:r>
            <a:r>
              <a:rPr sz="4200" dirty="0">
                <a:latin typeface="Gill Sans MT"/>
                <a:cs typeface="Gill Sans MT"/>
              </a:rPr>
              <a:t>to print </a:t>
            </a:r>
            <a:r>
              <a:rPr sz="4200" spc="-5" dirty="0">
                <a:latin typeface="Gill Sans MT"/>
                <a:cs typeface="Gill Sans MT"/>
              </a:rPr>
              <a:t>it;</a:t>
            </a:r>
            <a:r>
              <a:rPr sz="4200" spc="-49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</a:p>
          <a:p>
            <a:pPr marL="647700">
              <a:lnSpc>
                <a:spcPct val="100000"/>
              </a:lnSpc>
              <a:spcBef>
                <a:spcPts val="160"/>
              </a:spcBef>
              <a:tabLst>
                <a:tab pos="6142990" algn="l"/>
              </a:tabLst>
            </a:pPr>
            <a:r>
              <a:rPr sz="4200" spc="-5" dirty="0">
                <a:latin typeface="Gill Sans MT"/>
                <a:cs typeface="Gill Sans MT"/>
              </a:rPr>
              <a:t>means </a:t>
            </a:r>
            <a:r>
              <a:rPr sz="4200" dirty="0">
                <a:latin typeface="Gill Sans MT"/>
                <a:cs typeface="Gill Sans MT"/>
              </a:rPr>
              <a:t>“print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0" dirty="0">
                <a:latin typeface="Gill Sans MT"/>
                <a:cs typeface="Gill Sans MT"/>
              </a:rPr>
              <a:t>standard	</a:t>
            </a:r>
            <a:r>
              <a:rPr sz="4200" dirty="0">
                <a:latin typeface="Gill Sans MT"/>
                <a:cs typeface="Gill Sans MT"/>
              </a:rPr>
              <a:t>output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(screen)”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812020"/>
            <a:ext cx="1227074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spc="-5" dirty="0">
                <a:latin typeface="Lucida Sans Unicode"/>
                <a:cs typeface="Lucida Sans Unicode"/>
              </a:rPr>
              <a:t>-Other SPIM utilities available </a:t>
            </a:r>
            <a:r>
              <a:rPr sz="2200" dirty="0">
                <a:latin typeface="Lucida Sans Unicode"/>
                <a:cs typeface="Lucida Sans Unicode"/>
              </a:rPr>
              <a:t>via </a:t>
            </a:r>
            <a:r>
              <a:rPr sz="2200" spc="-5" dirty="0">
                <a:latin typeface="Lucida Sans Unicode"/>
                <a:cs typeface="Lucida Sans Unicode"/>
              </a:rPr>
              <a:t>syscall: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https://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  <a:hlinkClick r:id="rId2"/>
              </a:rPr>
              <a:t>www.doc.ic.ac.uk/lab/secondyear/spim/ </a:t>
            </a:r>
            <a:r>
              <a:rPr sz="2200" spc="-5" dirty="0">
                <a:latin typeface="Lucida Sans Unicode"/>
                <a:cs typeface="Lucida Sans Unicode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node8.html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137" y="203200"/>
            <a:ext cx="735647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22475" marR="5080" indent="-2010410">
              <a:lnSpc>
                <a:spcPts val="9600"/>
              </a:lnSpc>
              <a:spcBef>
                <a:spcPts val="819"/>
              </a:spcBef>
            </a:pPr>
            <a:r>
              <a:rPr sz="8400" spc="-5" dirty="0">
                <a:solidFill>
                  <a:srgbClr val="000000"/>
                </a:solidFill>
              </a:rPr>
              <a:t>Augmenting</a:t>
            </a:r>
            <a:r>
              <a:rPr sz="8400" spc="-60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with  </a:t>
            </a:r>
            <a:r>
              <a:rPr sz="8400" dirty="0">
                <a:solidFill>
                  <a:srgbClr val="000000"/>
                </a:solidFill>
              </a:rPr>
              <a:t>Printing</a:t>
            </a:r>
            <a:endParaRPr sz="8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55020"/>
              </p:ext>
            </p:extLst>
          </p:nvPr>
        </p:nvGraphicFramePr>
        <p:xfrm>
          <a:off x="630288" y="3571379"/>
          <a:ext cx="12350751" cy="42618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0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3442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152400">
                        <a:lnSpc>
                          <a:spcPts val="4800"/>
                        </a:lnSpc>
                        <a:spcBef>
                          <a:spcPts val="24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  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8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349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8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r2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;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r1: integer to</a:t>
                      </a:r>
                      <a:r>
                        <a:rPr sz="42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b="1" dirty="0">
                          <a:latin typeface="Courier New"/>
                          <a:cs typeface="Courier New"/>
                        </a:rPr>
                        <a:t>print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24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swi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4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0x6B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#1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240"/>
                        </a:lnSpc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4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r0: where to print</a:t>
                      </a:r>
                      <a:r>
                        <a:rPr sz="42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b="1" dirty="0">
                          <a:latin typeface="Courier New"/>
                          <a:cs typeface="Courier New"/>
                        </a:rPr>
                        <a:t>it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0x6B: print</a:t>
                      </a:r>
                      <a:r>
                        <a:rPr sz="42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b="1" dirty="0">
                          <a:latin typeface="Courier New"/>
                          <a:cs typeface="Courier New"/>
                        </a:rPr>
                        <a:t>integer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457" y="762000"/>
            <a:ext cx="2904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000000"/>
                </a:solidFill>
              </a:rPr>
              <a:t>Exiting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863600" y="4495800"/>
            <a:ext cx="11353800" cy="2291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415415" algn="l"/>
                <a:tab pos="631761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are </a:t>
            </a:r>
            <a:r>
              <a:rPr sz="4200" spc="-5" dirty="0">
                <a:latin typeface="Gill Sans MT"/>
                <a:cs typeface="Gill Sans MT"/>
              </a:rPr>
              <a:t>using ARMSim#, then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800" dirty="0">
                <a:latin typeface="Gill Sans MT"/>
                <a:cs typeface="Gill Sans MT"/>
              </a:rPr>
              <a:t> </a:t>
            </a:r>
            <a:r>
              <a:rPr lang="en-US" sz="4200" spc="-8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spc="-5" dirty="0">
                <a:latin typeface="Gill Sans MT"/>
                <a:cs typeface="Gill Sans MT"/>
              </a:rPr>
              <a:t>when </a:t>
            </a:r>
            <a:r>
              <a:rPr sz="4200" spc="-30" dirty="0">
                <a:latin typeface="Gill Sans MT"/>
                <a:cs typeface="Gill Sans MT"/>
              </a:rPr>
              <a:t>you are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done as	</a:t>
            </a:r>
            <a:r>
              <a:rPr sz="4200" spc="-25" dirty="0">
                <a:latin typeface="Gill Sans MT"/>
                <a:cs typeface="Gill Sans MT"/>
              </a:rPr>
              <a:t>well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095115" algn="l"/>
              </a:tabLst>
            </a:pPr>
            <a:r>
              <a:rPr sz="4200" spc="-15" dirty="0">
                <a:latin typeface="Gill Sans MT"/>
                <a:cs typeface="Gill Sans MT"/>
              </a:rPr>
              <a:t>How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be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done?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457" y="762000"/>
            <a:ext cx="29044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solidFill>
                  <a:srgbClr val="000000"/>
                </a:solidFill>
              </a:rPr>
              <a:t>Exiting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787400" y="3683000"/>
            <a:ext cx="10911205" cy="341734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415415" algn="l"/>
                <a:tab pos="631761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are </a:t>
            </a:r>
            <a:r>
              <a:rPr sz="4200" spc="-5" dirty="0">
                <a:latin typeface="Gill Sans MT"/>
                <a:cs typeface="Gill Sans MT"/>
              </a:rPr>
              <a:t>using ARMSim#, then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8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spc="-5" dirty="0">
                <a:latin typeface="Gill Sans MT"/>
                <a:cs typeface="Gill Sans MT"/>
              </a:rPr>
              <a:t>when </a:t>
            </a:r>
            <a:r>
              <a:rPr sz="4200" spc="-30" dirty="0">
                <a:latin typeface="Gill Sans MT"/>
                <a:cs typeface="Gill Sans MT"/>
              </a:rPr>
              <a:t>you are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done as	</a:t>
            </a:r>
            <a:r>
              <a:rPr sz="4200" spc="-25" dirty="0">
                <a:latin typeface="Gill Sans MT"/>
                <a:cs typeface="Gill Sans MT"/>
              </a:rPr>
              <a:t>well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ts val="4695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095115" algn="l"/>
              </a:tabLst>
            </a:pPr>
            <a:r>
              <a:rPr sz="4200" spc="-15" dirty="0">
                <a:latin typeface="Gill Sans MT"/>
                <a:cs typeface="Gill Sans MT"/>
              </a:rPr>
              <a:t>How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be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done?</a:t>
            </a:r>
          </a:p>
          <a:p>
            <a:pPr marL="1511300" marR="2005330" lvl="1" indent="-571500">
              <a:lnSpc>
                <a:spcPct val="92400"/>
              </a:lnSpc>
              <a:spcBef>
                <a:spcPts val="305"/>
              </a:spcBef>
              <a:buSzPct val="170238"/>
              <a:buChar char="•"/>
              <a:tabLst>
                <a:tab pos="1511300" algn="l"/>
                <a:tab pos="4088129" algn="l"/>
                <a:tab pos="6303645" algn="l"/>
              </a:tabLst>
            </a:pPr>
            <a:r>
              <a:rPr sz="4200" dirty="0">
                <a:latin typeface="Courier New"/>
                <a:cs typeface="Courier New"/>
              </a:rPr>
              <a:t>swi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ticular	oper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nd  </a:t>
            </a:r>
            <a:r>
              <a:rPr sz="4200" spc="5" dirty="0">
                <a:latin typeface="Gill Sans MT"/>
                <a:cs typeface="Gill Sans MT"/>
              </a:rPr>
              <a:t>(specifically	</a:t>
            </a:r>
            <a:r>
              <a:rPr sz="4200" dirty="0">
                <a:latin typeface="Courier New"/>
                <a:cs typeface="Courier New"/>
              </a:rPr>
              <a:t>0x11</a:t>
            </a:r>
            <a:r>
              <a:rPr sz="4200" dirty="0">
                <a:latin typeface="Gill Sans MT"/>
                <a:cs typeface="Gill Sans MT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6699" y="38770"/>
            <a:ext cx="105314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solidFill>
                  <a:srgbClr val="000000"/>
                </a:solidFill>
              </a:rPr>
              <a:t>Augmenting with</a:t>
            </a:r>
            <a:r>
              <a:rPr sz="8000" spc="-25" dirty="0">
                <a:solidFill>
                  <a:srgbClr val="000000"/>
                </a:solidFill>
              </a:rPr>
              <a:t> </a:t>
            </a:r>
            <a:r>
              <a:rPr sz="8000" spc="-5" dirty="0">
                <a:solidFill>
                  <a:srgbClr val="000000"/>
                </a:solidFill>
              </a:rPr>
              <a:t>Exiting</a:t>
            </a:r>
            <a:endParaRPr sz="80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91183"/>
              </p:ext>
            </p:extLst>
          </p:nvPr>
        </p:nvGraphicFramePr>
        <p:xfrm>
          <a:off x="635000" y="2273300"/>
          <a:ext cx="11969749" cy="54810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0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9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3442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152400">
                        <a:lnSpc>
                          <a:spcPts val="4800"/>
                        </a:lnSpc>
                        <a:spcBef>
                          <a:spcPts val="24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  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8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  <a:p>
                      <a:pPr marL="320040">
                        <a:lnSpc>
                          <a:spcPct val="100000"/>
                        </a:lnSpc>
                        <a:spcBef>
                          <a:spcPts val="349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87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 gridSpan="3"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r1: integer to</a:t>
                      </a:r>
                      <a:r>
                        <a:rPr sz="42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print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swi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0x6B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#1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59385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r0: where to print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it</a:t>
                      </a: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0x6B: print</a:t>
                      </a:r>
                      <a:r>
                        <a:rPr sz="4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integer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swi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0x11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 gridSpan="2"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0x11: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spc="-5" dirty="0">
                          <a:latin typeface="Courier New"/>
                          <a:cs typeface="Courier New"/>
                        </a:rPr>
                        <a:t>exit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35"/>
                        </a:spcBef>
                      </a:pPr>
                      <a:r>
                        <a:rPr sz="4200" b="1" dirty="0">
                          <a:latin typeface="Courier New"/>
                          <a:cs typeface="Courier New"/>
                        </a:rPr>
                        <a:t>program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51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521" y="762000"/>
            <a:ext cx="82092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45" dirty="0">
                <a:solidFill>
                  <a:srgbClr val="000000"/>
                </a:solidFill>
              </a:rPr>
              <a:t>Core</a:t>
            </a:r>
            <a:r>
              <a:rPr sz="8400" spc="-70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Components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87500" y="3251200"/>
            <a:ext cx="9545955" cy="4767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975485" algn="l"/>
                <a:tab pos="3223895" algn="l"/>
                <a:tab pos="4942205" algn="l"/>
                <a:tab pos="887920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me	place	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ol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tements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operate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622300" marR="55499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22300" algn="l"/>
                <a:tab pos="1975485" algn="l"/>
                <a:tab pos="3223895" algn="l"/>
                <a:tab pos="4942205" algn="l"/>
                <a:tab pos="6357620" algn="l"/>
              </a:tabLst>
            </a:pPr>
            <a:r>
              <a:rPr sz="4200" spc="-5" dirty="0">
                <a:latin typeface="Gill Sans MT"/>
                <a:cs typeface="Gill Sans MT"/>
              </a:rPr>
              <a:t>Some	</a:t>
            </a:r>
            <a:r>
              <a:rPr sz="4200" dirty="0">
                <a:latin typeface="Gill Sans MT"/>
                <a:cs typeface="Gill Sans MT"/>
              </a:rPr>
              <a:t>place	to </a:t>
            </a:r>
            <a:r>
              <a:rPr sz="4200" spc="-5" dirty="0">
                <a:latin typeface="Gill Sans MT"/>
                <a:cs typeface="Gill Sans MT"/>
              </a:rPr>
              <a:t>hold	which	statement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  </a:t>
            </a:r>
            <a:r>
              <a:rPr sz="4200" dirty="0">
                <a:latin typeface="Gill Sans MT"/>
                <a:cs typeface="Gill Sans MT"/>
              </a:rPr>
              <a:t>next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1975485" algn="l"/>
                <a:tab pos="3223895" algn="l"/>
                <a:tab pos="4942205" algn="l"/>
              </a:tabLst>
            </a:pPr>
            <a:r>
              <a:rPr sz="4200" spc="-5" dirty="0">
                <a:latin typeface="Gill Sans MT"/>
                <a:cs typeface="Gill Sans MT"/>
              </a:rPr>
              <a:t>Some	</a:t>
            </a:r>
            <a:r>
              <a:rPr sz="4200" dirty="0">
                <a:latin typeface="Gill Sans MT"/>
                <a:cs typeface="Gill Sans MT"/>
              </a:rPr>
              <a:t>place	to </a:t>
            </a:r>
            <a:r>
              <a:rPr sz="4200" spc="-5" dirty="0">
                <a:latin typeface="Gill Sans MT"/>
                <a:cs typeface="Gill Sans MT"/>
              </a:rPr>
              <a:t>hold	variables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1975485" algn="l"/>
                <a:tab pos="2947035" algn="l"/>
                <a:tab pos="4481830" algn="l"/>
              </a:tabLst>
            </a:pPr>
            <a:r>
              <a:rPr sz="4200" spc="-5" dirty="0">
                <a:latin typeface="Gill Sans MT"/>
                <a:cs typeface="Gill Sans MT"/>
              </a:rPr>
              <a:t>Some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71" y="279400"/>
            <a:ext cx="648271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98905" marR="5080" indent="-1386840">
              <a:lnSpc>
                <a:spcPts val="9600"/>
              </a:lnSpc>
              <a:spcBef>
                <a:spcPts val="819"/>
              </a:spcBef>
              <a:tabLst>
                <a:tab pos="4967605" algn="l"/>
              </a:tabLst>
            </a:pPr>
            <a:r>
              <a:rPr sz="8400" dirty="0">
                <a:solidFill>
                  <a:srgbClr val="000000"/>
                </a:solidFill>
              </a:rPr>
              <a:t>Making</a:t>
            </a:r>
            <a:r>
              <a:rPr sz="8400" spc="-5" dirty="0">
                <a:solidFill>
                  <a:srgbClr val="000000"/>
                </a:solidFill>
              </a:rPr>
              <a:t> i</a:t>
            </a:r>
            <a:r>
              <a:rPr sz="8400" dirty="0">
                <a:solidFill>
                  <a:srgbClr val="000000"/>
                </a:solidFill>
              </a:rPr>
              <a:t>t</a:t>
            </a:r>
            <a:r>
              <a:rPr sz="8400" spc="-5" dirty="0">
                <a:solidFill>
                  <a:srgbClr val="000000"/>
                </a:solidFill>
              </a:rPr>
              <a:t> </a:t>
            </a:r>
            <a:r>
              <a:rPr sz="8400" dirty="0">
                <a:solidFill>
                  <a:srgbClr val="000000"/>
                </a:solidFill>
              </a:rPr>
              <a:t>a	</a:t>
            </a:r>
            <a:r>
              <a:rPr sz="8400" spc="-5" dirty="0">
                <a:solidFill>
                  <a:srgbClr val="000000"/>
                </a:solidFill>
              </a:rPr>
              <a:t>F</a:t>
            </a:r>
            <a:r>
              <a:rPr sz="8400" dirty="0">
                <a:solidFill>
                  <a:srgbClr val="000000"/>
                </a:solidFill>
              </a:rPr>
              <a:t>ull  </a:t>
            </a:r>
            <a:r>
              <a:rPr sz="8400" spc="-35" dirty="0">
                <a:solidFill>
                  <a:srgbClr val="000000"/>
                </a:solidFill>
              </a:rPr>
              <a:t>Program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600200" y="4495800"/>
            <a:ext cx="9526270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3489325" algn="l"/>
                <a:tab pos="4779645" algn="l"/>
              </a:tabLst>
            </a:pPr>
            <a:r>
              <a:rPr sz="4200" dirty="0">
                <a:latin typeface="Gill Sans MT"/>
                <a:cs typeface="Gill Sans MT"/>
              </a:rPr>
              <a:t>Everything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just</a:t>
            </a:r>
            <a:r>
              <a:rPr sz="4200" dirty="0">
                <a:latin typeface="Gill Sans MT"/>
                <a:cs typeface="Gill Sans MT"/>
              </a:rPr>
              <a:t> a	bunch of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  <a:p>
            <a:pPr marL="6096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2179320" algn="l"/>
                <a:tab pos="8721090" algn="l"/>
              </a:tabLst>
            </a:pPr>
            <a:r>
              <a:rPr sz="4200" spc="-380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need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tell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assembler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bits  </a:t>
            </a:r>
            <a:r>
              <a:rPr sz="4200" spc="-5" dirty="0">
                <a:latin typeface="Gill Sans MT"/>
                <a:cs typeface="Gill Sans MT"/>
              </a:rPr>
              <a:t>should	</a:t>
            </a:r>
            <a:r>
              <a:rPr sz="4200" dirty="0">
                <a:latin typeface="Gill Sans MT"/>
                <a:cs typeface="Gill Sans MT"/>
              </a:rPr>
              <a:t>be placed </a:t>
            </a:r>
            <a:r>
              <a:rPr sz="4200" spc="-20" dirty="0">
                <a:latin typeface="Gill Sans MT"/>
                <a:cs typeface="Gill Sans MT"/>
              </a:rPr>
              <a:t>where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3017500" cy="9766300"/>
            <a:chOff x="-6350" y="0"/>
            <a:chExt cx="13017500" cy="9766300"/>
          </a:xfrm>
        </p:grpSpPr>
        <p:sp>
          <p:nvSpPr>
            <p:cNvPr id="3" name="object 3"/>
            <p:cNvSpPr/>
            <p:nvPr/>
          </p:nvSpPr>
          <p:spPr>
            <a:xfrm>
              <a:off x="4978400" y="342900"/>
              <a:ext cx="3048000" cy="906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004800" cy="9753600"/>
            </a:xfrm>
            <a:custGeom>
              <a:avLst/>
              <a:gdLst/>
              <a:ahLst/>
              <a:cxnLst/>
              <a:rect l="l" t="t" r="r" b="b"/>
              <a:pathLst>
                <a:path w="13004800" h="9753600">
                  <a:moveTo>
                    <a:pt x="0" y="9753600"/>
                  </a:moveTo>
                  <a:lnTo>
                    <a:pt x="13004800" y="9753600"/>
                  </a:lnTo>
                  <a:lnTo>
                    <a:pt x="13004800" y="0"/>
                  </a:lnTo>
                  <a:lnTo>
                    <a:pt x="0" y="0"/>
                  </a:lnTo>
                  <a:lnTo>
                    <a:pt x="0" y="9753600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300" y="9786620"/>
            <a:ext cx="8271509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-Image </a:t>
            </a:r>
            <a:r>
              <a:rPr sz="2200" spc="-5" dirty="0">
                <a:latin typeface="Lucida Sans Unicode"/>
                <a:cs typeface="Lucida Sans Unicode"/>
              </a:rPr>
              <a:t>source:</a:t>
            </a:r>
            <a:r>
              <a:rPr sz="2200" spc="55" dirty="0">
                <a:latin typeface="Lucida Sans Unicode"/>
                <a:cs typeface="Lucida Sans Unicode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https://en.wikipedia.org/wiki/Data_segment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sz="2200" spc="-5" dirty="0">
                <a:latin typeface="Lucida Sans Unicode"/>
                <a:cs typeface="Lucida Sans Unicode"/>
              </a:rPr>
              <a:t>-Representation </a:t>
            </a:r>
            <a:r>
              <a:rPr sz="2200" dirty="0">
                <a:latin typeface="Lucida Sans Unicode"/>
                <a:cs typeface="Lucida Sans Unicode"/>
              </a:rPr>
              <a:t>of a </a:t>
            </a:r>
            <a:r>
              <a:rPr sz="2200" spc="-5" dirty="0">
                <a:latin typeface="Lucida Sans Unicode"/>
                <a:cs typeface="Lucida Sans Unicode"/>
              </a:rPr>
              <a:t>program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memory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-What </a:t>
            </a:r>
            <a:r>
              <a:rPr sz="2200" dirty="0">
                <a:latin typeface="Lucida Sans Unicode"/>
                <a:cs typeface="Lucida Sans Unicode"/>
              </a:rPr>
              <a:t>do you</a:t>
            </a:r>
            <a:r>
              <a:rPr sz="2200" spc="-5" dirty="0">
                <a:latin typeface="Lucida Sans Unicode"/>
                <a:cs typeface="Lucida Sans Unicode"/>
              </a:rPr>
              <a:t> recognize?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00" y="342900"/>
            <a:ext cx="3048000" cy="906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71148" y="2235200"/>
            <a:ext cx="307657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09550">
              <a:lnSpc>
                <a:spcPts val="4900"/>
              </a:lnSpc>
              <a:spcBef>
                <a:spcPts val="380"/>
              </a:spcBef>
              <a:tabLst>
                <a:tab pos="2002155" algn="l"/>
              </a:tabLst>
            </a:pPr>
            <a:r>
              <a:rPr sz="4200" spc="-5" dirty="0">
                <a:solidFill>
                  <a:srgbClr val="000000"/>
                </a:solidFill>
              </a:rPr>
              <a:t>Allocated </a:t>
            </a:r>
            <a:r>
              <a:rPr sz="4200" dirty="0">
                <a:solidFill>
                  <a:srgbClr val="000000"/>
                </a:solidFill>
              </a:rPr>
              <a:t>as  P</a:t>
            </a:r>
            <a:r>
              <a:rPr sz="4200" spc="-105" dirty="0">
                <a:solidFill>
                  <a:srgbClr val="000000"/>
                </a:solidFill>
              </a:rPr>
              <a:t>r</a:t>
            </a:r>
            <a:r>
              <a:rPr sz="4200" dirty="0">
                <a:solidFill>
                  <a:srgbClr val="000000"/>
                </a:solidFill>
              </a:rPr>
              <a:t>ogr</a:t>
            </a:r>
            <a:r>
              <a:rPr sz="4200" spc="-5" dirty="0">
                <a:solidFill>
                  <a:srgbClr val="000000"/>
                </a:solidFill>
              </a:rPr>
              <a:t>a</a:t>
            </a:r>
            <a:r>
              <a:rPr sz="4200" dirty="0">
                <a:solidFill>
                  <a:srgbClr val="000000"/>
                </a:solidFill>
              </a:rPr>
              <a:t>m	Runs</a:t>
            </a:r>
            <a:endParaRPr sz="4200"/>
          </a:p>
        </p:txBody>
      </p:sp>
      <p:grpSp>
        <p:nvGrpSpPr>
          <p:cNvPr id="4" name="object 4"/>
          <p:cNvGrpSpPr/>
          <p:nvPr/>
        </p:nvGrpSpPr>
        <p:grpSpPr>
          <a:xfrm>
            <a:off x="5000805" y="390227"/>
            <a:ext cx="8004175" cy="4493260"/>
            <a:chOff x="5000805" y="390227"/>
            <a:chExt cx="8004175" cy="4493260"/>
          </a:xfrm>
        </p:grpSpPr>
        <p:sp>
          <p:nvSpPr>
            <p:cNvPr id="5" name="object 5"/>
            <p:cNvSpPr/>
            <p:nvPr/>
          </p:nvSpPr>
          <p:spPr>
            <a:xfrm>
              <a:off x="8128576" y="477780"/>
              <a:ext cx="1409700" cy="2024380"/>
            </a:xfrm>
            <a:custGeom>
              <a:avLst/>
              <a:gdLst/>
              <a:ahLst/>
              <a:cxnLst/>
              <a:rect l="l" t="t" r="r" b="b"/>
              <a:pathLst>
                <a:path w="1409700" h="2024380">
                  <a:moveTo>
                    <a:pt x="0" y="0"/>
                  </a:moveTo>
                  <a:lnTo>
                    <a:pt x="10883" y="15633"/>
                  </a:lnTo>
                  <a:lnTo>
                    <a:pt x="1409123" y="20241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7625" y="390227"/>
              <a:ext cx="165100" cy="186055"/>
            </a:xfrm>
            <a:custGeom>
              <a:avLst/>
              <a:gdLst/>
              <a:ahLst/>
              <a:cxnLst/>
              <a:rect l="l" t="t" r="r" b="b"/>
              <a:pathLst>
                <a:path w="165100" h="186054">
                  <a:moveTo>
                    <a:pt x="0" y="0"/>
                  </a:moveTo>
                  <a:lnTo>
                    <a:pt x="26988" y="185473"/>
                  </a:lnTo>
                  <a:lnTo>
                    <a:pt x="71835" y="103187"/>
                  </a:lnTo>
                  <a:lnTo>
                    <a:pt x="164571" y="89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193" y="3534072"/>
              <a:ext cx="1111885" cy="1192530"/>
            </a:xfrm>
            <a:custGeom>
              <a:avLst/>
              <a:gdLst/>
              <a:ahLst/>
              <a:cxnLst/>
              <a:rect l="l" t="t" r="r" b="b"/>
              <a:pathLst>
                <a:path w="1111884" h="1192529">
                  <a:moveTo>
                    <a:pt x="0" y="1191972"/>
                  </a:moveTo>
                  <a:lnTo>
                    <a:pt x="12990" y="1178038"/>
                  </a:lnTo>
                  <a:lnTo>
                    <a:pt x="111128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8447" y="4624297"/>
              <a:ext cx="175895" cy="180340"/>
            </a:xfrm>
            <a:custGeom>
              <a:avLst/>
              <a:gdLst/>
              <a:ahLst/>
              <a:cxnLst/>
              <a:rect l="l" t="t" r="r" b="b"/>
              <a:pathLst>
                <a:path w="175895" h="180339">
                  <a:moveTo>
                    <a:pt x="53008" y="0"/>
                  </a:moveTo>
                  <a:lnTo>
                    <a:pt x="0" y="179774"/>
                  </a:lnTo>
                  <a:lnTo>
                    <a:pt x="175625" y="114317"/>
                  </a:lnTo>
                  <a:lnTo>
                    <a:pt x="85737" y="87812"/>
                  </a:lnTo>
                  <a:lnTo>
                    <a:pt x="53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0805" y="4845056"/>
              <a:ext cx="8004175" cy="38735"/>
            </a:xfrm>
            <a:custGeom>
              <a:avLst/>
              <a:gdLst/>
              <a:ahLst/>
              <a:cxnLst/>
              <a:rect l="l" t="t" r="r" b="b"/>
              <a:pathLst>
                <a:path w="8004175" h="38735">
                  <a:moveTo>
                    <a:pt x="0" y="0"/>
                  </a:moveTo>
                  <a:lnTo>
                    <a:pt x="8003994" y="0"/>
                  </a:lnTo>
                  <a:lnTo>
                    <a:pt x="8003994" y="38111"/>
                  </a:lnTo>
                  <a:lnTo>
                    <a:pt x="0" y="38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4300" y="9862820"/>
            <a:ext cx="8271509" cy="102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-Image </a:t>
            </a:r>
            <a:r>
              <a:rPr sz="2200" spc="-5" dirty="0">
                <a:latin typeface="Lucida Sans Unicode"/>
                <a:cs typeface="Lucida Sans Unicode"/>
              </a:rPr>
              <a:t>source:</a:t>
            </a:r>
            <a:r>
              <a:rPr sz="2200" spc="55" dirty="0">
                <a:latin typeface="Lucida Sans Unicode"/>
                <a:cs typeface="Lucida Sans Unicode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https://en.wikipedia.org/wiki/Data_segment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sz="2200" spc="-5" dirty="0">
                <a:latin typeface="Lucida Sans Unicode"/>
                <a:cs typeface="Lucida Sans Unicode"/>
              </a:rPr>
              <a:t>-You’ve seen these two</a:t>
            </a:r>
            <a:r>
              <a:rPr sz="220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before</a:t>
            </a:r>
            <a:endParaRPr sz="2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sz="2200" spc="-5" dirty="0">
                <a:latin typeface="Lucida Sans Unicode"/>
                <a:cs typeface="Lucida Sans Unicode"/>
              </a:rPr>
              <a:t>-What might the rest</a:t>
            </a:r>
            <a:r>
              <a:rPr sz="2200" spc="-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be?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78400" y="342900"/>
            <a:ext cx="3048000" cy="906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9631" y="4953000"/>
            <a:ext cx="3318510" cy="40563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13690" marR="301625" indent="-635" algn="ctr">
              <a:lnSpc>
                <a:spcPts val="4900"/>
              </a:lnSpc>
              <a:spcBef>
                <a:spcPts val="380"/>
              </a:spcBef>
            </a:pPr>
            <a:r>
              <a:rPr sz="4200" spc="-5" dirty="0">
                <a:latin typeface="Gill Sans MT"/>
                <a:cs typeface="Gill Sans MT"/>
              </a:rPr>
              <a:t>Constants  </a:t>
            </a:r>
            <a:r>
              <a:rPr sz="4200" spc="10" dirty="0">
                <a:latin typeface="Gill Sans MT"/>
                <a:cs typeface="Gill Sans MT"/>
              </a:rPr>
              <a:t>(e.g.,</a:t>
            </a:r>
            <a:r>
              <a:rPr sz="4200" spc="-484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strings)</a:t>
            </a:r>
            <a:endParaRPr sz="4200" dirty="0">
              <a:latin typeface="Gill Sans MT"/>
              <a:cs typeface="Gill Sans MT"/>
            </a:endParaRPr>
          </a:p>
          <a:p>
            <a:pPr marL="12700" marR="5080" algn="ctr">
              <a:lnSpc>
                <a:spcPts val="4900"/>
              </a:lnSpc>
              <a:spcBef>
                <a:spcPts val="2550"/>
              </a:spcBef>
            </a:pPr>
            <a:r>
              <a:rPr sz="4200" spc="-5" dirty="0">
                <a:latin typeface="Gill Sans MT"/>
                <a:cs typeface="Gill Sans MT"/>
              </a:rPr>
              <a:t>Mutable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Global  </a:t>
            </a:r>
            <a:r>
              <a:rPr sz="4200" spc="-30" dirty="0">
                <a:latin typeface="Gill Sans MT"/>
                <a:cs typeface="Gill Sans MT"/>
              </a:rPr>
              <a:t>Variables</a:t>
            </a:r>
            <a:endParaRPr sz="4200" dirty="0">
              <a:latin typeface="Gill Sans MT"/>
              <a:cs typeface="Gill Sans MT"/>
            </a:endParaRPr>
          </a:p>
          <a:p>
            <a:pPr marL="1054735">
              <a:lnSpc>
                <a:spcPct val="100000"/>
              </a:lnSpc>
              <a:spcBef>
                <a:spcPts val="4270"/>
              </a:spcBef>
            </a:pPr>
            <a:r>
              <a:rPr sz="4200" spc="-5" dirty="0">
                <a:latin typeface="Gill Sans MT"/>
                <a:cs typeface="Gill Sans MT"/>
              </a:rPr>
              <a:t>Code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85106" y="1911350"/>
            <a:ext cx="3070860" cy="2532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algn="ctr">
              <a:lnSpc>
                <a:spcPts val="4900"/>
              </a:lnSpc>
              <a:spcBef>
                <a:spcPts val="380"/>
              </a:spcBef>
              <a:tabLst>
                <a:tab pos="2002155" algn="l"/>
              </a:tabLst>
            </a:pPr>
            <a:r>
              <a:rPr sz="4200" dirty="0">
                <a:solidFill>
                  <a:srgbClr val="000000"/>
                </a:solidFill>
              </a:rPr>
              <a:t>Everything  </a:t>
            </a:r>
            <a:r>
              <a:rPr sz="4200" spc="-10" dirty="0">
                <a:solidFill>
                  <a:srgbClr val="000000"/>
                </a:solidFill>
              </a:rPr>
              <a:t>Below </a:t>
            </a:r>
            <a:r>
              <a:rPr sz="4200" spc="-5" dirty="0">
                <a:solidFill>
                  <a:srgbClr val="000000"/>
                </a:solidFill>
              </a:rPr>
              <a:t>is  Allocated </a:t>
            </a:r>
            <a:r>
              <a:rPr sz="4200" dirty="0">
                <a:solidFill>
                  <a:srgbClr val="000000"/>
                </a:solidFill>
              </a:rPr>
              <a:t>at  P</a:t>
            </a:r>
            <a:r>
              <a:rPr sz="4200" spc="-105" dirty="0">
                <a:solidFill>
                  <a:srgbClr val="000000"/>
                </a:solidFill>
              </a:rPr>
              <a:t>r</a:t>
            </a:r>
            <a:r>
              <a:rPr sz="4200" dirty="0">
                <a:solidFill>
                  <a:srgbClr val="000000"/>
                </a:solidFill>
              </a:rPr>
              <a:t>ogr</a:t>
            </a:r>
            <a:r>
              <a:rPr sz="4200" spc="-5" dirty="0">
                <a:solidFill>
                  <a:srgbClr val="000000"/>
                </a:solidFill>
              </a:rPr>
              <a:t>a</a:t>
            </a:r>
            <a:r>
              <a:rPr sz="4200" dirty="0">
                <a:solidFill>
                  <a:srgbClr val="000000"/>
                </a:solidFill>
              </a:rPr>
              <a:t>m	</a:t>
            </a:r>
            <a:r>
              <a:rPr sz="4200" spc="-5" dirty="0">
                <a:solidFill>
                  <a:srgbClr val="000000"/>
                </a:solidFill>
              </a:rPr>
              <a:t>L</a:t>
            </a:r>
            <a:r>
              <a:rPr sz="4200" dirty="0">
                <a:solidFill>
                  <a:srgbClr val="000000"/>
                </a:solidFill>
              </a:rPr>
              <a:t>oad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371148" y="2235200"/>
            <a:ext cx="307657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09550">
              <a:lnSpc>
                <a:spcPts val="4900"/>
              </a:lnSpc>
              <a:spcBef>
                <a:spcPts val="380"/>
              </a:spcBef>
              <a:tabLst>
                <a:tab pos="2002155" algn="l"/>
              </a:tabLst>
            </a:pPr>
            <a:r>
              <a:rPr sz="4200" spc="-5" dirty="0">
                <a:latin typeface="Gill Sans MT"/>
                <a:cs typeface="Gill Sans MT"/>
              </a:rPr>
              <a:t>Allocated </a:t>
            </a:r>
            <a:r>
              <a:rPr sz="4200" dirty="0">
                <a:latin typeface="Gill Sans MT"/>
                <a:cs typeface="Gill Sans MT"/>
              </a:rPr>
              <a:t>as  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ogr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m	Runs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35579" y="4495800"/>
            <a:ext cx="167640" cy="502920"/>
            <a:chOff x="2735579" y="4495800"/>
            <a:chExt cx="167640" cy="502920"/>
          </a:xfrm>
        </p:grpSpPr>
        <p:sp>
          <p:nvSpPr>
            <p:cNvPr id="7" name="object 7"/>
            <p:cNvSpPr/>
            <p:nvPr/>
          </p:nvSpPr>
          <p:spPr>
            <a:xfrm>
              <a:off x="2819399" y="4495800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h="396239">
                  <a:moveTo>
                    <a:pt x="0" y="395622"/>
                  </a:moveTo>
                  <a:lnTo>
                    <a:pt x="0" y="376572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35579" y="4830462"/>
              <a:ext cx="167639" cy="1676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390227"/>
            <a:ext cx="13004800" cy="7503159"/>
            <a:chOff x="0" y="390227"/>
            <a:chExt cx="13004800" cy="7503159"/>
          </a:xfrm>
        </p:grpSpPr>
        <p:sp>
          <p:nvSpPr>
            <p:cNvPr id="10" name="object 10"/>
            <p:cNvSpPr/>
            <p:nvPr/>
          </p:nvSpPr>
          <p:spPr>
            <a:xfrm>
              <a:off x="8128576" y="477780"/>
              <a:ext cx="1409700" cy="2024380"/>
            </a:xfrm>
            <a:custGeom>
              <a:avLst/>
              <a:gdLst/>
              <a:ahLst/>
              <a:cxnLst/>
              <a:rect l="l" t="t" r="r" b="b"/>
              <a:pathLst>
                <a:path w="1409700" h="2024380">
                  <a:moveTo>
                    <a:pt x="0" y="0"/>
                  </a:moveTo>
                  <a:lnTo>
                    <a:pt x="10883" y="15633"/>
                  </a:lnTo>
                  <a:lnTo>
                    <a:pt x="1409123" y="202411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67625" y="390227"/>
              <a:ext cx="165100" cy="186055"/>
            </a:xfrm>
            <a:custGeom>
              <a:avLst/>
              <a:gdLst/>
              <a:ahLst/>
              <a:cxnLst/>
              <a:rect l="l" t="t" r="r" b="b"/>
              <a:pathLst>
                <a:path w="165100" h="186054">
                  <a:moveTo>
                    <a:pt x="0" y="0"/>
                  </a:moveTo>
                  <a:lnTo>
                    <a:pt x="26988" y="185473"/>
                  </a:lnTo>
                  <a:lnTo>
                    <a:pt x="71835" y="103187"/>
                  </a:lnTo>
                  <a:lnTo>
                    <a:pt x="164571" y="89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31194" y="3534072"/>
              <a:ext cx="1111885" cy="1192530"/>
            </a:xfrm>
            <a:custGeom>
              <a:avLst/>
              <a:gdLst/>
              <a:ahLst/>
              <a:cxnLst/>
              <a:rect l="l" t="t" r="r" b="b"/>
              <a:pathLst>
                <a:path w="1111884" h="1192529">
                  <a:moveTo>
                    <a:pt x="0" y="1191972"/>
                  </a:moveTo>
                  <a:lnTo>
                    <a:pt x="12990" y="1178038"/>
                  </a:lnTo>
                  <a:lnTo>
                    <a:pt x="111128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58446" y="4624297"/>
              <a:ext cx="175895" cy="180340"/>
            </a:xfrm>
            <a:custGeom>
              <a:avLst/>
              <a:gdLst/>
              <a:ahLst/>
              <a:cxnLst/>
              <a:rect l="l" t="t" r="r" b="b"/>
              <a:pathLst>
                <a:path w="175895" h="180339">
                  <a:moveTo>
                    <a:pt x="53008" y="0"/>
                  </a:moveTo>
                  <a:lnTo>
                    <a:pt x="0" y="179774"/>
                  </a:lnTo>
                  <a:lnTo>
                    <a:pt x="175625" y="114317"/>
                  </a:lnTo>
                  <a:lnTo>
                    <a:pt x="85737" y="87812"/>
                  </a:lnTo>
                  <a:lnTo>
                    <a:pt x="53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845062"/>
              <a:ext cx="13004800" cy="3048000"/>
            </a:xfrm>
            <a:custGeom>
              <a:avLst/>
              <a:gdLst/>
              <a:ahLst/>
              <a:cxnLst/>
              <a:rect l="l" t="t" r="r" b="b"/>
              <a:pathLst>
                <a:path w="13004800" h="3048000">
                  <a:moveTo>
                    <a:pt x="5010162" y="3009887"/>
                  </a:moveTo>
                  <a:lnTo>
                    <a:pt x="0" y="3009887"/>
                  </a:lnTo>
                  <a:lnTo>
                    <a:pt x="0" y="3048000"/>
                  </a:lnTo>
                  <a:lnTo>
                    <a:pt x="5010162" y="3048000"/>
                  </a:lnTo>
                  <a:lnTo>
                    <a:pt x="5010162" y="3009887"/>
                  </a:lnTo>
                  <a:close/>
                </a:path>
                <a:path w="13004800" h="3048000">
                  <a:moveTo>
                    <a:pt x="5086362" y="1511287"/>
                  </a:moveTo>
                  <a:lnTo>
                    <a:pt x="0" y="1511287"/>
                  </a:lnTo>
                  <a:lnTo>
                    <a:pt x="0" y="1549400"/>
                  </a:lnTo>
                  <a:lnTo>
                    <a:pt x="5086362" y="1549400"/>
                  </a:lnTo>
                  <a:lnTo>
                    <a:pt x="5086362" y="1511287"/>
                  </a:lnTo>
                  <a:close/>
                </a:path>
                <a:path w="13004800" h="3048000">
                  <a:moveTo>
                    <a:pt x="13004800" y="0"/>
                  </a:moveTo>
                  <a:lnTo>
                    <a:pt x="5000803" y="0"/>
                  </a:lnTo>
                  <a:lnTo>
                    <a:pt x="5000803" y="38112"/>
                  </a:lnTo>
                  <a:lnTo>
                    <a:pt x="13004800" y="38112"/>
                  </a:lnTo>
                  <a:lnTo>
                    <a:pt x="130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837420"/>
            <a:ext cx="82715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ucida Sans Unicode"/>
                <a:cs typeface="Lucida Sans Unicode"/>
              </a:rPr>
              <a:t>-Image </a:t>
            </a:r>
            <a:r>
              <a:rPr sz="2200" spc="-5" dirty="0">
                <a:latin typeface="Lucida Sans Unicode"/>
                <a:cs typeface="Lucida Sans Unicode"/>
              </a:rPr>
              <a:t>source:</a:t>
            </a:r>
            <a:r>
              <a:rPr sz="2200" spc="55" dirty="0">
                <a:latin typeface="Lucida Sans Unicode"/>
                <a:cs typeface="Lucida Sans Unicode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https://en.wikipedia.org/wiki/Data_segment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B89A-FBE9-4433-9521-78E37BDB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85" y="546100"/>
            <a:ext cx="4092575" cy="1231106"/>
          </a:xfrm>
        </p:spPr>
        <p:txBody>
          <a:bodyPr/>
          <a:lstStyle/>
          <a:p>
            <a:r>
              <a:rPr lang="en-US" dirty="0"/>
              <a:t>Process Memory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31AA3-B751-4ACD-8B72-0F240AFBF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35"/>
          <a:stretch/>
        </p:blipFill>
        <p:spPr>
          <a:xfrm>
            <a:off x="113348" y="2170781"/>
            <a:ext cx="12891452" cy="70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93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36168"/>
            <a:ext cx="616458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0000"/>
                </a:solidFill>
              </a:rPr>
              <a:t>Marking</a:t>
            </a:r>
            <a:r>
              <a:rPr sz="6600" spc="-95" dirty="0">
                <a:solidFill>
                  <a:srgbClr val="000000"/>
                </a:solidFill>
              </a:rPr>
              <a:t> </a:t>
            </a:r>
            <a:r>
              <a:rPr sz="6600" spc="-5" dirty="0">
                <a:solidFill>
                  <a:srgbClr val="000000"/>
                </a:solidFill>
              </a:rPr>
              <a:t>Code</a:t>
            </a:r>
            <a:endParaRPr sz="6600" dirty="0"/>
          </a:p>
        </p:txBody>
      </p:sp>
      <p:sp>
        <p:nvSpPr>
          <p:cNvPr id="3" name="object 3"/>
          <p:cNvSpPr/>
          <p:nvPr/>
        </p:nvSpPr>
        <p:spPr>
          <a:xfrm>
            <a:off x="393700" y="1866900"/>
            <a:ext cx="2628900" cy="781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1350" y="1962149"/>
            <a:ext cx="7283450" cy="7791450"/>
          </a:xfrm>
          <a:custGeom>
            <a:avLst/>
            <a:gdLst/>
            <a:ahLst/>
            <a:cxnLst/>
            <a:rect l="l" t="t" r="r" b="b"/>
            <a:pathLst>
              <a:path w="7283450" h="7791450">
                <a:moveTo>
                  <a:pt x="7283450" y="0"/>
                </a:moveTo>
                <a:lnTo>
                  <a:pt x="6350" y="0"/>
                </a:lnTo>
                <a:lnTo>
                  <a:pt x="6350" y="19050"/>
                </a:lnTo>
                <a:lnTo>
                  <a:pt x="0" y="19050"/>
                </a:lnTo>
                <a:lnTo>
                  <a:pt x="0" y="7791450"/>
                </a:lnTo>
                <a:lnTo>
                  <a:pt x="38100" y="7791450"/>
                </a:lnTo>
                <a:lnTo>
                  <a:pt x="38100" y="38112"/>
                </a:lnTo>
                <a:lnTo>
                  <a:pt x="7283450" y="38112"/>
                </a:lnTo>
                <a:lnTo>
                  <a:pt x="728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76004"/>
              </p:ext>
            </p:extLst>
          </p:nvPr>
        </p:nvGraphicFramePr>
        <p:xfrm>
          <a:off x="6102350" y="3040658"/>
          <a:ext cx="4553584" cy="5481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321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152400">
                        <a:lnSpc>
                          <a:spcPts val="4800"/>
                        </a:lnSpc>
                        <a:spcBef>
                          <a:spcPts val="24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  add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 marR="3175">
                        <a:lnSpc>
                          <a:spcPts val="48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 marR="317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160020" marR="3175">
                        <a:lnSpc>
                          <a:spcPct val="1000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r1,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#5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#7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r1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r2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3175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mov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swi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 marR="3175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r0,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0x6B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#1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swi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0x11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73200" y="1163320"/>
            <a:ext cx="9886315" cy="171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Use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.text</a:t>
            </a:r>
            <a:r>
              <a:rPr sz="4200" spc="-1395" dirty="0">
                <a:latin typeface="Courier New"/>
                <a:cs typeface="Courier New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directive </a:t>
            </a:r>
            <a:r>
              <a:rPr sz="4200" dirty="0">
                <a:latin typeface="Gill Sans MT"/>
                <a:cs typeface="Gill Sans MT"/>
              </a:rPr>
              <a:t>to specify </a:t>
            </a:r>
            <a:r>
              <a:rPr sz="4200" spc="-5" dirty="0">
                <a:latin typeface="Gill Sans MT"/>
                <a:cs typeface="Gill Sans MT"/>
              </a:rPr>
              <a:t>code </a:t>
            </a:r>
            <a:r>
              <a:rPr sz="4200" dirty="0">
                <a:latin typeface="Gill Sans MT"/>
                <a:cs typeface="Gill Sans MT"/>
              </a:rPr>
              <a:t>section</a:t>
            </a:r>
          </a:p>
          <a:p>
            <a:pPr marL="883285" algn="ctr">
              <a:lnSpc>
                <a:spcPct val="100000"/>
              </a:lnSpc>
              <a:spcBef>
                <a:spcPts val="3260"/>
              </a:spcBef>
            </a:pPr>
            <a:r>
              <a:rPr sz="4200" dirty="0">
                <a:latin typeface="Courier New"/>
                <a:cs typeface="Courier New"/>
              </a:rPr>
              <a:t>.text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300" y="9837420"/>
            <a:ext cx="6346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-Directives tell the assembler to </a:t>
            </a:r>
            <a:r>
              <a:rPr sz="2200" dirty="0">
                <a:latin typeface="Lucida Sans Unicode"/>
                <a:cs typeface="Lucida Sans Unicode"/>
              </a:rPr>
              <a:t>do</a:t>
            </a:r>
            <a:r>
              <a:rPr sz="2200" spc="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something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8495" y="109219"/>
            <a:ext cx="61645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000000"/>
                </a:solidFill>
              </a:rPr>
              <a:t>Marking</a:t>
            </a:r>
            <a:r>
              <a:rPr sz="7200" spc="-95" dirty="0">
                <a:solidFill>
                  <a:srgbClr val="000000"/>
                </a:solidFill>
              </a:rPr>
              <a:t> </a:t>
            </a:r>
            <a:r>
              <a:rPr sz="7200" spc="-5" dirty="0">
                <a:solidFill>
                  <a:srgbClr val="000000"/>
                </a:solidFill>
              </a:rPr>
              <a:t>Code</a:t>
            </a:r>
            <a:endParaRPr sz="7200" dirty="0"/>
          </a:p>
        </p:txBody>
      </p:sp>
      <p:sp>
        <p:nvSpPr>
          <p:cNvPr id="3" name="object 3"/>
          <p:cNvSpPr/>
          <p:nvPr/>
        </p:nvSpPr>
        <p:spPr>
          <a:xfrm>
            <a:off x="393700" y="1866900"/>
            <a:ext cx="2628900" cy="781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1350" y="1962149"/>
            <a:ext cx="7283450" cy="7791450"/>
          </a:xfrm>
          <a:custGeom>
            <a:avLst/>
            <a:gdLst/>
            <a:ahLst/>
            <a:cxnLst/>
            <a:rect l="l" t="t" r="r" b="b"/>
            <a:pathLst>
              <a:path w="7283450" h="7791450">
                <a:moveTo>
                  <a:pt x="7283450" y="0"/>
                </a:moveTo>
                <a:lnTo>
                  <a:pt x="6350" y="0"/>
                </a:lnTo>
                <a:lnTo>
                  <a:pt x="6350" y="19050"/>
                </a:lnTo>
                <a:lnTo>
                  <a:pt x="0" y="19050"/>
                </a:lnTo>
                <a:lnTo>
                  <a:pt x="0" y="7791450"/>
                </a:lnTo>
                <a:lnTo>
                  <a:pt x="38100" y="7791450"/>
                </a:lnTo>
                <a:lnTo>
                  <a:pt x="38100" y="38112"/>
                </a:lnTo>
                <a:lnTo>
                  <a:pt x="7283450" y="38112"/>
                </a:lnTo>
                <a:lnTo>
                  <a:pt x="7283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5600" y="901700"/>
            <a:ext cx="10613390" cy="4419600"/>
          </a:xfrm>
          <a:prstGeom prst="rect">
            <a:avLst/>
          </a:prstGeom>
        </p:spPr>
        <p:txBody>
          <a:bodyPr vert="horz" wrap="square" lIns="0" tIns="350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Gill Sans MT"/>
                <a:cs typeface="Gill Sans MT"/>
              </a:rPr>
              <a:t>Use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.data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directive </a:t>
            </a:r>
            <a:r>
              <a:rPr sz="4200" dirty="0">
                <a:latin typeface="Gill Sans MT"/>
                <a:cs typeface="Gill Sans MT"/>
              </a:rPr>
              <a:t>to specify data section</a:t>
            </a:r>
          </a:p>
          <a:p>
            <a:pPr marL="4838700" marR="2885440" indent="1280160">
              <a:lnSpc>
                <a:spcPts val="4800"/>
              </a:lnSpc>
              <a:spcBef>
                <a:spcPts val="3020"/>
              </a:spcBef>
            </a:pPr>
            <a:r>
              <a:rPr sz="4200" dirty="0">
                <a:latin typeface="Courier New"/>
                <a:cs typeface="Courier New"/>
              </a:rPr>
              <a:t>.data  string1:</a:t>
            </a:r>
          </a:p>
          <a:p>
            <a:pPr marL="4838700" marR="5080" indent="12801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.asciz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“hello”  string2:</a:t>
            </a:r>
          </a:p>
          <a:p>
            <a:pPr marL="6118860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.asciz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“bye”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" y="9837420"/>
            <a:ext cx="6346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-Directives tell the assembler to </a:t>
            </a:r>
            <a:r>
              <a:rPr sz="2200" dirty="0">
                <a:latin typeface="Lucida Sans Unicode"/>
                <a:cs typeface="Lucida Sans Unicode"/>
              </a:rPr>
              <a:t>do</a:t>
            </a:r>
            <a:r>
              <a:rPr sz="2200" spc="3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something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9805" y="762000"/>
            <a:ext cx="83451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342515" algn="l"/>
              </a:tabLst>
            </a:pPr>
            <a:r>
              <a:rPr sz="8400" spc="-25" dirty="0">
                <a:solidFill>
                  <a:srgbClr val="000000"/>
                </a:solidFill>
              </a:rPr>
              <a:t>Processors</a:t>
            </a:r>
            <a:endParaRPr sz="8400" dirty="0"/>
          </a:p>
        </p:txBody>
      </p:sp>
      <p:sp>
        <p:nvSpPr>
          <p:cNvPr id="3" name="object 3"/>
          <p:cNvSpPr txBox="1"/>
          <p:nvPr/>
        </p:nvSpPr>
        <p:spPr>
          <a:xfrm>
            <a:off x="965200" y="3708400"/>
            <a:ext cx="13157200" cy="37642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256095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4393565" algn="l"/>
              </a:tabLst>
            </a:pPr>
            <a:r>
              <a:rPr sz="4200" spc="-40" dirty="0">
                <a:latin typeface="Gill Sans MT"/>
                <a:cs typeface="Gill Sans MT"/>
              </a:rPr>
              <a:t>Amazingly, </a:t>
            </a:r>
            <a:r>
              <a:rPr sz="4200" spc="-5" dirty="0">
                <a:latin typeface="Gill Sans MT"/>
                <a:cs typeface="Gill Sans MT"/>
              </a:rPr>
              <a:t>these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all the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core</a:t>
            </a:r>
            <a:r>
              <a:rPr lang="en-US" sz="4200" spc="-25" dirty="0">
                <a:latin typeface="Gill Sans MT"/>
                <a:cs typeface="Gill Sans MT"/>
              </a:rPr>
              <a:t> </a:t>
            </a:r>
            <a:r>
              <a:rPr lang="en-US" sz="4200" spc="-5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omponents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processor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  <a:tab pos="2696210" algn="l"/>
                <a:tab pos="3166745" algn="l"/>
                <a:tab pos="4081779" algn="l"/>
              </a:tabLst>
            </a:pPr>
            <a:r>
              <a:rPr sz="4200" spc="-50" dirty="0">
                <a:latin typeface="Gill Sans MT"/>
                <a:cs typeface="Gill Sans MT"/>
              </a:rPr>
              <a:t>Why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5" dirty="0">
                <a:latin typeface="Gill Sans MT"/>
                <a:cs typeface="Gill Sans MT"/>
              </a:rPr>
              <a:t>significant?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5368290" algn="l"/>
                <a:tab pos="5520055" algn="l"/>
                <a:tab pos="5743575" algn="l"/>
                <a:tab pos="6379210" algn="l"/>
              </a:tabLst>
            </a:pPr>
            <a:r>
              <a:rPr sz="4200" spc="-15" dirty="0">
                <a:latin typeface="Gill Sans MT"/>
                <a:cs typeface="Gill Sans MT"/>
              </a:rPr>
              <a:t>Processors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just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reads	</a:t>
            </a:r>
            <a:r>
              <a:rPr sz="4200" dirty="0">
                <a:latin typeface="Gill Sans MT"/>
                <a:cs typeface="Gill Sans MT"/>
              </a:rPr>
              <a:t>a	series of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statements  (instructions)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forever.</a:t>
            </a:r>
            <a:r>
              <a:rPr lang="en-US" sz="4200" spc="-90" dirty="0">
                <a:latin typeface="Gill Sans MT"/>
                <a:cs typeface="Gill Sans MT"/>
              </a:rPr>
              <a:t> 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521" y="762000"/>
            <a:ext cx="82092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45" dirty="0">
                <a:solidFill>
                  <a:srgbClr val="000000"/>
                </a:solidFill>
              </a:rPr>
              <a:t>Core</a:t>
            </a:r>
            <a:r>
              <a:rPr sz="8400" spc="-70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Components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87500" y="3251200"/>
            <a:ext cx="9545955" cy="47675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975485" algn="l"/>
                <a:tab pos="3223895" algn="l"/>
                <a:tab pos="4942205" algn="l"/>
                <a:tab pos="887920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me	place	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ol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tements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operate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622300" marR="55499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22300" algn="l"/>
                <a:tab pos="1975485" algn="l"/>
                <a:tab pos="3223895" algn="l"/>
                <a:tab pos="4942205" algn="l"/>
                <a:tab pos="6357620" algn="l"/>
              </a:tabLst>
            </a:pPr>
            <a:r>
              <a:rPr sz="4200" spc="-5" dirty="0">
                <a:latin typeface="Gill Sans MT"/>
                <a:cs typeface="Gill Sans MT"/>
              </a:rPr>
              <a:t>Some	</a:t>
            </a:r>
            <a:r>
              <a:rPr sz="4200" dirty="0">
                <a:latin typeface="Gill Sans MT"/>
                <a:cs typeface="Gill Sans MT"/>
              </a:rPr>
              <a:t>place	to </a:t>
            </a:r>
            <a:r>
              <a:rPr sz="4200" spc="-5" dirty="0">
                <a:latin typeface="Gill Sans MT"/>
                <a:cs typeface="Gill Sans MT"/>
              </a:rPr>
              <a:t>hold	which	statement</a:t>
            </a:r>
            <a:r>
              <a:rPr sz="4200" spc="-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  </a:t>
            </a:r>
            <a:r>
              <a:rPr sz="4200" dirty="0">
                <a:latin typeface="Gill Sans MT"/>
                <a:cs typeface="Gill Sans MT"/>
              </a:rPr>
              <a:t>next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1975485" algn="l"/>
                <a:tab pos="3223895" algn="l"/>
                <a:tab pos="4942205" algn="l"/>
              </a:tabLst>
            </a:pPr>
            <a:r>
              <a:rPr sz="4200" spc="-5" dirty="0">
                <a:latin typeface="Gill Sans MT"/>
                <a:cs typeface="Gill Sans MT"/>
              </a:rPr>
              <a:t>Some	</a:t>
            </a:r>
            <a:r>
              <a:rPr sz="4200" dirty="0">
                <a:latin typeface="Gill Sans MT"/>
                <a:cs typeface="Gill Sans MT"/>
              </a:rPr>
              <a:t>place	to </a:t>
            </a:r>
            <a:r>
              <a:rPr sz="4200" spc="-5" dirty="0">
                <a:latin typeface="Gill Sans MT"/>
                <a:cs typeface="Gill Sans MT"/>
              </a:rPr>
              <a:t>hold	variables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1975485" algn="l"/>
                <a:tab pos="2947035" algn="l"/>
                <a:tab pos="4481830" algn="l"/>
              </a:tabLst>
            </a:pPr>
            <a:r>
              <a:rPr sz="4200" spc="-5" dirty="0">
                <a:latin typeface="Gill Sans MT"/>
                <a:cs typeface="Gill Sans MT"/>
              </a:rPr>
              <a:t>Some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7521" y="0"/>
            <a:ext cx="82092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45" dirty="0">
                <a:solidFill>
                  <a:srgbClr val="000000"/>
                </a:solidFill>
              </a:rPr>
              <a:t>Core</a:t>
            </a:r>
            <a:r>
              <a:rPr sz="8400" spc="-70" dirty="0">
                <a:solidFill>
                  <a:srgbClr val="000000"/>
                </a:solidFill>
              </a:rPr>
              <a:t> </a:t>
            </a:r>
            <a:r>
              <a:rPr sz="8400" spc="-5" dirty="0">
                <a:solidFill>
                  <a:srgbClr val="000000"/>
                </a:solidFill>
              </a:rPr>
              <a:t>Components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672861" y="1511300"/>
            <a:ext cx="11658600" cy="76499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73100" marR="120840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73100" algn="l"/>
                <a:tab pos="2026285" algn="l"/>
                <a:tab pos="3274695" algn="l"/>
                <a:tab pos="4993005" algn="l"/>
                <a:tab pos="8930005" algn="l"/>
              </a:tabLst>
            </a:pPr>
            <a:r>
              <a:rPr sz="3600" dirty="0">
                <a:latin typeface="Gill Sans MT"/>
                <a:cs typeface="Gill Sans MT"/>
              </a:rPr>
              <a:t>S</a:t>
            </a:r>
            <a:r>
              <a:rPr sz="3600" spc="-5" dirty="0">
                <a:latin typeface="Gill Sans MT"/>
                <a:cs typeface="Gill Sans MT"/>
              </a:rPr>
              <a:t>o</a:t>
            </a:r>
            <a:r>
              <a:rPr sz="3600" dirty="0">
                <a:latin typeface="Gill Sans MT"/>
                <a:cs typeface="Gill Sans MT"/>
              </a:rPr>
              <a:t>me	place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h</a:t>
            </a:r>
            <a:r>
              <a:rPr sz="3600" spc="-5" dirty="0">
                <a:latin typeface="Gill Sans MT"/>
                <a:cs typeface="Gill Sans MT"/>
              </a:rPr>
              <a:t>ol</a:t>
            </a:r>
            <a:r>
              <a:rPr sz="3600" dirty="0">
                <a:latin typeface="Gill Sans MT"/>
                <a:cs typeface="Gill Sans MT"/>
              </a:rPr>
              <a:t>d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th</a:t>
            </a:r>
            <a:r>
              <a:rPr sz="3600" dirty="0">
                <a:latin typeface="Gill Sans MT"/>
                <a:cs typeface="Gill Sans MT"/>
              </a:rPr>
              <a:t>e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st</a:t>
            </a:r>
            <a:r>
              <a:rPr sz="3600" spc="-5" dirty="0">
                <a:latin typeface="Gill Sans MT"/>
                <a:cs typeface="Gill Sans MT"/>
              </a:rPr>
              <a:t>a</a:t>
            </a:r>
            <a:r>
              <a:rPr sz="3600" dirty="0">
                <a:latin typeface="Gill Sans MT"/>
                <a:cs typeface="Gill Sans MT"/>
              </a:rPr>
              <a:t>tements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as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85" dirty="0">
                <a:latin typeface="Gill Sans MT"/>
                <a:cs typeface="Gill Sans MT"/>
              </a:rPr>
              <a:t>w</a:t>
            </a:r>
            <a:r>
              <a:rPr sz="3600" dirty="0">
                <a:latin typeface="Gill Sans MT"/>
                <a:cs typeface="Gill Sans MT"/>
              </a:rPr>
              <a:t>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operate </a:t>
            </a:r>
            <a:r>
              <a:rPr sz="3600" dirty="0">
                <a:latin typeface="Gill Sans MT"/>
                <a:cs typeface="Gill Sans MT"/>
              </a:rPr>
              <a:t>on </a:t>
            </a:r>
            <a:r>
              <a:rPr sz="3600" spc="-5" dirty="0">
                <a:latin typeface="Gill Sans MT"/>
                <a:cs typeface="Gill Sans MT"/>
              </a:rPr>
              <a:t>them </a:t>
            </a:r>
            <a:r>
              <a:rPr sz="3600" dirty="0">
                <a:latin typeface="Gill Sans MT"/>
                <a:cs typeface="Gill Sans MT"/>
              </a:rPr>
              <a:t>-</a:t>
            </a:r>
            <a:r>
              <a:rPr sz="3600" spc="-20" dirty="0">
                <a:latin typeface="Gill Sans MT"/>
                <a:cs typeface="Gill Sans MT"/>
              </a:rPr>
              <a:t> </a:t>
            </a:r>
            <a:r>
              <a:rPr sz="3600" b="1" spc="185" dirty="0">
                <a:latin typeface="Gill Sans MT"/>
                <a:cs typeface="Gill Sans MT"/>
              </a:rPr>
              <a:t>memory</a:t>
            </a:r>
            <a:endParaRPr sz="3600" dirty="0">
              <a:latin typeface="Gill Sans MT"/>
              <a:cs typeface="Gill Sans MT"/>
            </a:endParaRPr>
          </a:p>
          <a:p>
            <a:pPr marL="673100" indent="-571500">
              <a:lnSpc>
                <a:spcPts val="4920"/>
              </a:lnSpc>
              <a:spcBef>
                <a:spcPts val="2220"/>
              </a:spcBef>
              <a:buSzPct val="170238"/>
              <a:buChar char="•"/>
              <a:tabLst>
                <a:tab pos="673100" algn="l"/>
                <a:tab pos="2026285" algn="l"/>
                <a:tab pos="3274695" algn="l"/>
                <a:tab pos="4993005" algn="l"/>
                <a:tab pos="6408420" algn="l"/>
                <a:tab pos="9182100" algn="l"/>
              </a:tabLst>
            </a:pPr>
            <a:r>
              <a:rPr sz="3600" spc="-5" dirty="0">
                <a:latin typeface="Gill Sans MT"/>
                <a:cs typeface="Gill Sans MT"/>
              </a:rPr>
              <a:t>Some	</a:t>
            </a:r>
            <a:r>
              <a:rPr sz="3600" dirty="0">
                <a:latin typeface="Gill Sans MT"/>
                <a:cs typeface="Gill Sans MT"/>
              </a:rPr>
              <a:t>place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5" dirty="0">
                <a:latin typeface="Gill Sans MT"/>
                <a:cs typeface="Gill Sans MT"/>
              </a:rPr>
              <a:t>hold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which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statement</a:t>
            </a:r>
            <a:r>
              <a:rPr sz="360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is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next</a:t>
            </a:r>
            <a:r>
              <a:rPr sz="3600" spc="-3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-</a:t>
            </a:r>
          </a:p>
          <a:p>
            <a:pPr marL="673100">
              <a:lnSpc>
                <a:spcPts val="4920"/>
              </a:lnSpc>
            </a:pPr>
            <a:r>
              <a:rPr sz="3600" b="1" spc="165" dirty="0">
                <a:latin typeface="Gill Sans MT"/>
                <a:cs typeface="Gill Sans MT"/>
              </a:rPr>
              <a:t>program</a:t>
            </a:r>
            <a:r>
              <a:rPr sz="3600" b="1" spc="75" dirty="0">
                <a:latin typeface="Gill Sans MT"/>
                <a:cs typeface="Gill Sans MT"/>
              </a:rPr>
              <a:t> </a:t>
            </a:r>
            <a:r>
              <a:rPr sz="3600" b="1" spc="180" dirty="0">
                <a:latin typeface="Gill Sans MT"/>
                <a:cs typeface="Gill Sans MT"/>
              </a:rPr>
              <a:t>counter</a:t>
            </a:r>
            <a:endParaRPr sz="3600" dirty="0">
              <a:latin typeface="Gill Sans MT"/>
              <a:cs typeface="Gill Sans MT"/>
            </a:endParaRPr>
          </a:p>
          <a:p>
            <a:pPr marL="673100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673100" algn="l"/>
                <a:tab pos="2026285" algn="l"/>
                <a:tab pos="3274695" algn="l"/>
                <a:tab pos="4993005" algn="l"/>
              </a:tabLst>
            </a:pPr>
            <a:r>
              <a:rPr sz="3600" spc="-5" dirty="0">
                <a:latin typeface="Gill Sans MT"/>
                <a:cs typeface="Gill Sans MT"/>
              </a:rPr>
              <a:t>Some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place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5" dirty="0">
                <a:latin typeface="Gill Sans MT"/>
                <a:cs typeface="Gill Sans MT"/>
              </a:rPr>
              <a:t>hold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variables </a:t>
            </a:r>
            <a:r>
              <a:rPr sz="3600" dirty="0">
                <a:latin typeface="Gill Sans MT"/>
                <a:cs typeface="Gill Sans MT"/>
              </a:rPr>
              <a:t>-</a:t>
            </a:r>
            <a:r>
              <a:rPr sz="3600" spc="-10" dirty="0">
                <a:latin typeface="Gill Sans MT"/>
                <a:cs typeface="Gill Sans MT"/>
              </a:rPr>
              <a:t> </a:t>
            </a:r>
            <a:r>
              <a:rPr sz="3600" b="1" spc="155" dirty="0">
                <a:latin typeface="Gill Sans MT"/>
                <a:cs typeface="Gill Sans MT"/>
              </a:rPr>
              <a:t>registers</a:t>
            </a:r>
            <a:endParaRPr sz="3600" dirty="0">
              <a:latin typeface="Gill Sans MT"/>
              <a:cs typeface="Gill Sans MT"/>
            </a:endParaRPr>
          </a:p>
          <a:p>
            <a:pPr marL="15621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62100" algn="l"/>
              </a:tabLst>
            </a:pPr>
            <a:r>
              <a:rPr sz="3600" spc="-40" dirty="0">
                <a:latin typeface="Gill Sans MT"/>
                <a:cs typeface="Gill Sans MT"/>
              </a:rPr>
              <a:t>Behave </a:t>
            </a:r>
            <a:r>
              <a:rPr sz="3600" spc="-5" dirty="0">
                <a:latin typeface="Gill Sans MT"/>
                <a:cs typeface="Gill Sans MT"/>
              </a:rPr>
              <a:t>just </a:t>
            </a:r>
            <a:r>
              <a:rPr sz="3600" spc="-35" dirty="0">
                <a:latin typeface="Gill Sans MT"/>
                <a:cs typeface="Gill Sans MT"/>
              </a:rPr>
              <a:t>like </a:t>
            </a:r>
            <a:r>
              <a:rPr sz="3600" spc="-5" dirty="0">
                <a:latin typeface="Gill Sans MT"/>
                <a:cs typeface="Gill Sans MT"/>
              </a:rPr>
              <a:t>variables with fixed</a:t>
            </a:r>
            <a:r>
              <a:rPr sz="3600" spc="60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names</a:t>
            </a:r>
            <a:endParaRPr sz="3600" dirty="0">
              <a:latin typeface="Gill Sans MT"/>
              <a:cs typeface="Gill Sans MT"/>
            </a:endParaRPr>
          </a:p>
          <a:p>
            <a:pPr marL="673100" marR="105029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73100" algn="l"/>
                <a:tab pos="2026285" algn="l"/>
                <a:tab pos="2997835" algn="l"/>
                <a:tab pos="4532630" algn="l"/>
              </a:tabLst>
            </a:pPr>
            <a:r>
              <a:rPr sz="3600" spc="-5" dirty="0">
                <a:latin typeface="Gill Sans MT"/>
                <a:cs typeface="Gill Sans MT"/>
              </a:rPr>
              <a:t>Some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60" dirty="0">
                <a:latin typeface="Gill Sans MT"/>
                <a:cs typeface="Gill Sans MT"/>
              </a:rPr>
              <a:t>way</a:t>
            </a:r>
            <a:r>
              <a:rPr lang="en-US" sz="3600" spc="-6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</a:t>
            </a:r>
            <a:r>
              <a:rPr sz="3600" spc="-5" dirty="0">
                <a:latin typeface="Gill Sans MT"/>
                <a:cs typeface="Gill Sans MT"/>
              </a:rPr>
              <a:t> </a:t>
            </a:r>
            <a:r>
              <a:rPr sz="3600" spc="-15" dirty="0">
                <a:latin typeface="Gill Sans MT"/>
                <a:cs typeface="Gill Sans MT"/>
              </a:rPr>
              <a:t>add</a:t>
            </a:r>
            <a:r>
              <a:rPr lang="en-US" sz="3600" spc="-15" dirty="0">
                <a:latin typeface="Gill Sans MT"/>
                <a:cs typeface="Gill Sans MT"/>
              </a:rPr>
              <a:t> </a:t>
            </a:r>
            <a:r>
              <a:rPr sz="3600" spc="-10" dirty="0">
                <a:latin typeface="Gill Sans MT"/>
                <a:cs typeface="Gill Sans MT"/>
              </a:rPr>
              <a:t>numbers </a:t>
            </a:r>
            <a:r>
              <a:rPr lang="en-US" sz="3600" dirty="0">
                <a:latin typeface="Gill Sans MT"/>
                <a:cs typeface="Gill Sans MT"/>
              </a:rPr>
              <a:t>–</a:t>
            </a:r>
            <a:r>
              <a:rPr sz="3600" spc="-55" dirty="0">
                <a:latin typeface="Gill Sans MT"/>
                <a:cs typeface="Gill Sans MT"/>
              </a:rPr>
              <a:t> </a:t>
            </a:r>
            <a:r>
              <a:rPr sz="3600" b="1" spc="160" dirty="0">
                <a:latin typeface="Gill Sans MT"/>
                <a:cs typeface="Gill Sans MT"/>
              </a:rPr>
              <a:t>arithmetic</a:t>
            </a:r>
            <a:r>
              <a:rPr lang="en-US" sz="3600" b="1" spc="160" dirty="0">
                <a:latin typeface="Gill Sans MT"/>
                <a:cs typeface="Gill Sans MT"/>
              </a:rPr>
              <a:t> </a:t>
            </a:r>
            <a:r>
              <a:rPr sz="3600" b="1" spc="110" dirty="0">
                <a:latin typeface="Gill Sans MT"/>
                <a:cs typeface="Gill Sans MT"/>
              </a:rPr>
              <a:t>logic </a:t>
            </a:r>
            <a:r>
              <a:rPr sz="3600" b="1" spc="210" dirty="0">
                <a:latin typeface="Gill Sans MT"/>
                <a:cs typeface="Gill Sans MT"/>
              </a:rPr>
              <a:t>unit</a:t>
            </a:r>
            <a:r>
              <a:rPr sz="3600" b="1" spc="40" dirty="0">
                <a:latin typeface="Gill Sans MT"/>
                <a:cs typeface="Gill Sans MT"/>
              </a:rPr>
              <a:t> (ALU)</a:t>
            </a:r>
            <a:endParaRPr sz="3600" dirty="0">
              <a:latin typeface="Gill Sans MT"/>
              <a:cs typeface="Gill Sans MT"/>
            </a:endParaRPr>
          </a:p>
          <a:p>
            <a:pPr marL="673100" marR="1303655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73100" algn="l"/>
                <a:tab pos="2026285" algn="l"/>
                <a:tab pos="2773045" algn="l"/>
                <a:tab pos="3274695" algn="l"/>
                <a:tab pos="4993005" algn="l"/>
                <a:tab pos="6408420" algn="l"/>
              </a:tabLst>
            </a:pPr>
            <a:r>
              <a:rPr sz="3600" spc="-5" dirty="0">
                <a:latin typeface="Gill Sans MT"/>
                <a:cs typeface="Gill Sans MT"/>
              </a:rPr>
              <a:t>Some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place</a:t>
            </a:r>
            <a:r>
              <a:rPr lang="en-US" sz="360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to </a:t>
            </a:r>
            <a:r>
              <a:rPr sz="3600" spc="-5" dirty="0">
                <a:latin typeface="Gill Sans MT"/>
                <a:cs typeface="Gill Sans MT"/>
              </a:rPr>
              <a:t>hold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which</a:t>
            </a:r>
            <a:r>
              <a:rPr lang="en-US" sz="3600" spc="-5" dirty="0">
                <a:latin typeface="Gill Sans MT"/>
                <a:cs typeface="Gill Sans MT"/>
              </a:rPr>
              <a:t> </a:t>
            </a:r>
            <a:r>
              <a:rPr sz="3600" spc="-5" dirty="0">
                <a:latin typeface="Gill Sans MT"/>
                <a:cs typeface="Gill Sans MT"/>
              </a:rPr>
              <a:t>statement is </a:t>
            </a:r>
            <a:r>
              <a:rPr sz="3600" spc="-20" dirty="0">
                <a:latin typeface="Gill Sans MT"/>
                <a:cs typeface="Gill Sans MT"/>
              </a:rPr>
              <a:t>currently</a:t>
            </a:r>
            <a:r>
              <a:rPr lang="en-US" sz="3600" spc="-20" dirty="0">
                <a:latin typeface="Gill Sans MT"/>
                <a:cs typeface="Gill Sans MT"/>
              </a:rPr>
              <a:t> </a:t>
            </a:r>
            <a:r>
              <a:rPr sz="3600" dirty="0">
                <a:latin typeface="Gill Sans MT"/>
                <a:cs typeface="Gill Sans MT"/>
              </a:rPr>
              <a:t>being </a:t>
            </a:r>
            <a:r>
              <a:rPr sz="3600" spc="-20" dirty="0">
                <a:latin typeface="Gill Sans MT"/>
                <a:cs typeface="Gill Sans MT"/>
              </a:rPr>
              <a:t>executed </a:t>
            </a:r>
            <a:r>
              <a:rPr lang="en-US" sz="3600" dirty="0">
                <a:latin typeface="Gill Sans MT"/>
                <a:cs typeface="Gill Sans MT"/>
              </a:rPr>
              <a:t>–</a:t>
            </a:r>
            <a:r>
              <a:rPr sz="3600" dirty="0">
                <a:latin typeface="Gill Sans MT"/>
                <a:cs typeface="Gill Sans MT"/>
              </a:rPr>
              <a:t> </a:t>
            </a:r>
            <a:r>
              <a:rPr sz="3600" b="1" spc="185" dirty="0">
                <a:latin typeface="Gill Sans MT"/>
                <a:cs typeface="Gill Sans MT"/>
              </a:rPr>
              <a:t>instruction</a:t>
            </a:r>
            <a:r>
              <a:rPr lang="en-US" sz="3600" b="1" spc="185" dirty="0">
                <a:latin typeface="Gill Sans MT"/>
                <a:cs typeface="Gill Sans MT"/>
              </a:rPr>
              <a:t> </a:t>
            </a:r>
            <a:r>
              <a:rPr sz="3600" b="1" spc="160" dirty="0">
                <a:latin typeface="Gill Sans MT"/>
                <a:cs typeface="Gill Sans MT"/>
              </a:rPr>
              <a:t>register</a:t>
            </a:r>
            <a:r>
              <a:rPr sz="3600" b="1" spc="75" dirty="0">
                <a:latin typeface="Gill Sans MT"/>
                <a:cs typeface="Gill Sans MT"/>
              </a:rPr>
              <a:t> </a:t>
            </a:r>
            <a:r>
              <a:rPr sz="3600" b="1" spc="120" dirty="0">
                <a:latin typeface="Gill Sans MT"/>
                <a:cs typeface="Gill Sans MT"/>
              </a:rPr>
              <a:t>(IR)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542" y="406400"/>
            <a:ext cx="72116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8400" spc="-5" dirty="0">
                <a:solidFill>
                  <a:srgbClr val="000000"/>
                </a:solidFill>
              </a:rPr>
              <a:t>Basic	Interaction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574800" y="2628900"/>
            <a:ext cx="10261600" cy="6012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0" marR="30543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  <a:tab pos="1936114" algn="l"/>
                <a:tab pos="5603240" algn="l"/>
                <a:tab pos="5659120" algn="l"/>
                <a:tab pos="7584440" algn="l"/>
              </a:tabLst>
            </a:pPr>
            <a:r>
              <a:rPr sz="4000" spc="-40" dirty="0">
                <a:latin typeface="Gill Sans MT"/>
                <a:cs typeface="Gill Sans MT"/>
              </a:rPr>
              <a:t>Copy	</a:t>
            </a:r>
            <a:r>
              <a:rPr sz="4000" spc="-5" dirty="0">
                <a:latin typeface="Gill Sans MT"/>
                <a:cs typeface="Gill Sans MT"/>
              </a:rPr>
              <a:t>instruction</a:t>
            </a:r>
            <a:r>
              <a:rPr sz="4000" spc="20" dirty="0">
                <a:latin typeface="Gill Sans MT"/>
                <a:cs typeface="Gill Sans MT"/>
              </a:rPr>
              <a:t> </a:t>
            </a:r>
            <a:r>
              <a:rPr sz="4000" spc="-30" dirty="0">
                <a:latin typeface="Gill Sans MT"/>
                <a:cs typeface="Gill Sans MT"/>
              </a:rPr>
              <a:t>from</a:t>
            </a:r>
            <a:r>
              <a:rPr lang="en-US" sz="4000" spc="-30" dirty="0">
                <a:latin typeface="Gill Sans MT"/>
                <a:cs typeface="Gill Sans MT"/>
              </a:rPr>
              <a:t> </a:t>
            </a:r>
            <a:r>
              <a:rPr sz="4000" spc="20" dirty="0">
                <a:latin typeface="Gill Sans MT"/>
                <a:cs typeface="Gill Sans MT"/>
              </a:rPr>
              <a:t>memory</a:t>
            </a:r>
            <a:r>
              <a:rPr lang="en-US" sz="4000" spc="2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at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30" dirty="0">
                <a:latin typeface="Gill Sans MT"/>
                <a:cs typeface="Gill Sans MT"/>
              </a:rPr>
              <a:t>wherever</a:t>
            </a:r>
            <a:r>
              <a:rPr sz="4000" spc="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program</a:t>
            </a:r>
            <a:r>
              <a:rPr lang="en-US" sz="4000" spc="-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counter </a:t>
            </a:r>
            <a:r>
              <a:rPr sz="4000" spc="-45" dirty="0">
                <a:latin typeface="Gill Sans MT"/>
                <a:cs typeface="Gill Sans MT"/>
              </a:rPr>
              <a:t>says </a:t>
            </a:r>
            <a:r>
              <a:rPr sz="4000" spc="-5" dirty="0">
                <a:latin typeface="Gill Sans MT"/>
                <a:cs typeface="Gill Sans MT"/>
              </a:rPr>
              <a:t>into  the instruction</a:t>
            </a:r>
            <a:r>
              <a:rPr sz="4000" spc="-10" dirty="0">
                <a:latin typeface="Gill Sans MT"/>
                <a:cs typeface="Gill Sans MT"/>
              </a:rPr>
              <a:t> </a:t>
            </a:r>
            <a:r>
              <a:rPr sz="4000" spc="-15" dirty="0">
                <a:latin typeface="Gill Sans MT"/>
                <a:cs typeface="Gill Sans MT"/>
              </a:rPr>
              <a:t>register</a:t>
            </a:r>
            <a:endParaRPr sz="4000" dirty="0">
              <a:latin typeface="Gill Sans MT"/>
              <a:cs typeface="Gill Sans MT"/>
            </a:endParaRPr>
          </a:p>
          <a:p>
            <a:pPr marL="635000" marR="558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35000" algn="l"/>
                <a:tab pos="3825875" algn="l"/>
                <a:tab pos="4844415" algn="l"/>
                <a:tab pos="4963795" algn="l"/>
              </a:tabLst>
            </a:pPr>
            <a:r>
              <a:rPr sz="4000" spc="-20" dirty="0">
                <a:latin typeface="Gill Sans MT"/>
                <a:cs typeface="Gill Sans MT"/>
              </a:rPr>
              <a:t>Execute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it,</a:t>
            </a:r>
            <a:r>
              <a:rPr sz="4000" spc="-405" dirty="0">
                <a:latin typeface="Gill Sans MT"/>
                <a:cs typeface="Gill Sans MT"/>
              </a:rPr>
              <a:t> </a:t>
            </a:r>
            <a:r>
              <a:rPr sz="4000" spc="-10" dirty="0">
                <a:latin typeface="Gill Sans MT"/>
                <a:cs typeface="Gill Sans MT"/>
              </a:rPr>
              <a:t>possibly</a:t>
            </a:r>
            <a:r>
              <a:rPr lang="en-US" sz="4000" spc="-10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involving </a:t>
            </a:r>
            <a:r>
              <a:rPr sz="4000" spc="-15" dirty="0">
                <a:latin typeface="Gill Sans MT"/>
                <a:cs typeface="Gill Sans MT"/>
              </a:rPr>
              <a:t>registers </a:t>
            </a:r>
            <a:r>
              <a:rPr sz="4000" dirty="0">
                <a:latin typeface="Gill Sans MT"/>
                <a:cs typeface="Gill Sans MT"/>
              </a:rPr>
              <a:t>and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 </a:t>
            </a:r>
            <a:r>
              <a:rPr sz="4000" dirty="0">
                <a:latin typeface="Gill Sans MT"/>
                <a:cs typeface="Gill Sans MT"/>
              </a:rPr>
              <a:t>arithmetic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logic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unit</a:t>
            </a:r>
          </a:p>
          <a:p>
            <a:pPr marL="635000" marR="26416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35000" algn="l"/>
                <a:tab pos="5192395" algn="l"/>
              </a:tabLst>
            </a:pPr>
            <a:r>
              <a:rPr sz="4000" spc="-5" dirty="0">
                <a:latin typeface="Gill Sans MT"/>
                <a:cs typeface="Gill Sans MT"/>
              </a:rPr>
              <a:t>Update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program</a:t>
            </a:r>
            <a:r>
              <a:rPr lang="en-US" sz="4000" spc="-2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counter </a:t>
            </a:r>
            <a:r>
              <a:rPr sz="4000" dirty="0">
                <a:latin typeface="Gill Sans MT"/>
                <a:cs typeface="Gill Sans MT"/>
              </a:rPr>
              <a:t>to </a:t>
            </a:r>
            <a:r>
              <a:rPr sz="4000" spc="-5" dirty="0">
                <a:latin typeface="Gill Sans MT"/>
                <a:cs typeface="Gill Sans MT"/>
              </a:rPr>
              <a:t>point</a:t>
            </a:r>
            <a:r>
              <a:rPr sz="4000" spc="-6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lang="en-US" sz="400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 </a:t>
            </a:r>
            <a:r>
              <a:rPr sz="4000" dirty="0">
                <a:latin typeface="Gill Sans MT"/>
                <a:cs typeface="Gill Sans MT"/>
              </a:rPr>
              <a:t>next</a:t>
            </a:r>
            <a:r>
              <a:rPr sz="4000" spc="-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instruction</a:t>
            </a:r>
            <a:endParaRPr sz="4000" dirty="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35000" algn="l"/>
              </a:tabLst>
            </a:pPr>
            <a:r>
              <a:rPr sz="4000" spc="-5" dirty="0">
                <a:latin typeface="Gill Sans MT"/>
                <a:cs typeface="Gill Sans MT"/>
              </a:rPr>
              <a:t>Repeat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542" y="50800"/>
            <a:ext cx="72116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5865" algn="l"/>
              </a:tabLst>
            </a:pPr>
            <a:r>
              <a:rPr sz="8400" spc="-5" dirty="0">
                <a:solidFill>
                  <a:srgbClr val="000000"/>
                </a:solidFill>
              </a:rPr>
              <a:t>Basic	Interaction</a:t>
            </a:r>
            <a:endParaRPr sz="8400"/>
          </a:p>
        </p:txBody>
      </p:sp>
      <p:sp>
        <p:nvSpPr>
          <p:cNvPr id="3" name="object 3"/>
          <p:cNvSpPr txBox="1"/>
          <p:nvPr/>
        </p:nvSpPr>
        <p:spPr>
          <a:xfrm>
            <a:off x="1244600" y="2578100"/>
            <a:ext cx="10268585" cy="4323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767070">
              <a:lnSpc>
                <a:spcPts val="4800"/>
              </a:lnSpc>
              <a:spcBef>
                <a:spcPts val="459"/>
              </a:spcBef>
            </a:pPr>
            <a:r>
              <a:rPr sz="4000" dirty="0">
                <a:latin typeface="Courier New"/>
                <a:cs typeface="Courier New"/>
              </a:rPr>
              <a:t>initialize();  </a:t>
            </a:r>
            <a:r>
              <a:rPr sz="4000" spc="-5" dirty="0">
                <a:latin typeface="Courier New"/>
                <a:cs typeface="Courier New"/>
              </a:rPr>
              <a:t>while (true)</a:t>
            </a:r>
            <a:r>
              <a:rPr sz="4000" spc="-95" dirty="0">
                <a:latin typeface="Courier New"/>
                <a:cs typeface="Courier New"/>
              </a:rPr>
              <a:t> </a:t>
            </a:r>
            <a:r>
              <a:rPr sz="4000" dirty="0">
                <a:latin typeface="Courier New"/>
                <a:cs typeface="Courier New"/>
              </a:rPr>
              <a:t>{</a:t>
            </a:r>
          </a:p>
          <a:p>
            <a:pPr marL="1292860" marR="1285240" indent="-640715">
              <a:lnSpc>
                <a:spcPts val="4800"/>
              </a:lnSpc>
            </a:pPr>
            <a:r>
              <a:rPr sz="4000" spc="-5" dirty="0">
                <a:latin typeface="Courier New"/>
                <a:cs typeface="Courier New"/>
              </a:rPr>
              <a:t>instruction_register </a:t>
            </a:r>
            <a:r>
              <a:rPr sz="4000" dirty="0">
                <a:latin typeface="Courier New"/>
                <a:cs typeface="Courier New"/>
              </a:rPr>
              <a:t>=  memory[program_counter];</a:t>
            </a:r>
          </a:p>
          <a:p>
            <a:pPr marL="652780" marR="5080">
              <a:lnSpc>
                <a:spcPts val="4800"/>
              </a:lnSpc>
            </a:pPr>
            <a:r>
              <a:rPr sz="4000" dirty="0">
                <a:latin typeface="Courier New"/>
                <a:cs typeface="Courier New"/>
              </a:rPr>
              <a:t>execute(instruction_register);  program_counter++;</a:t>
            </a:r>
          </a:p>
          <a:p>
            <a:pPr marL="12700">
              <a:lnSpc>
                <a:spcPts val="4680"/>
              </a:lnSpc>
            </a:pPr>
            <a:r>
              <a:rPr sz="40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761220"/>
            <a:ext cx="1169543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-initialize() </a:t>
            </a:r>
            <a:r>
              <a:rPr sz="2200" dirty="0">
                <a:latin typeface="Lucida Sans Unicode"/>
                <a:cs typeface="Lucida Sans Unicode"/>
              </a:rPr>
              <a:t>will </a:t>
            </a:r>
            <a:r>
              <a:rPr sz="2200" spc="-5" dirty="0">
                <a:latin typeface="Lucida Sans Unicode"/>
                <a:cs typeface="Lucida Sans Unicode"/>
              </a:rPr>
              <a:t>load </a:t>
            </a:r>
            <a:r>
              <a:rPr sz="2200" dirty="0">
                <a:latin typeface="Lucida Sans Unicode"/>
                <a:cs typeface="Lucida Sans Unicode"/>
              </a:rPr>
              <a:t>in </a:t>
            </a:r>
            <a:r>
              <a:rPr sz="2200" spc="-5" dirty="0">
                <a:latin typeface="Lucida Sans Unicode"/>
                <a:cs typeface="Lucida Sans Unicode"/>
              </a:rPr>
              <a:t>the initial state, and </a:t>
            </a:r>
            <a:r>
              <a:rPr sz="2200" dirty="0">
                <a:latin typeface="Lucida Sans Unicode"/>
                <a:cs typeface="Lucida Sans Unicode"/>
              </a:rPr>
              <a:t>put </a:t>
            </a:r>
            <a:r>
              <a:rPr sz="2200" spc="-5" dirty="0">
                <a:latin typeface="Lucida Sans Unicode"/>
                <a:cs typeface="Lucida Sans Unicode"/>
              </a:rPr>
              <a:t>instructions </a:t>
            </a:r>
            <a:r>
              <a:rPr sz="2200" dirty="0">
                <a:latin typeface="Lucida Sans Unicode"/>
                <a:cs typeface="Lucida Sans Unicode"/>
              </a:rPr>
              <a:t>in</a:t>
            </a:r>
            <a:r>
              <a:rPr sz="2200" spc="5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memory</a:t>
            </a:r>
            <a:endParaRPr sz="2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-execute(instruction_register) </a:t>
            </a:r>
            <a:r>
              <a:rPr sz="2200" dirty="0">
                <a:latin typeface="Lucida Sans Unicode"/>
                <a:cs typeface="Lucida Sans Unicode"/>
              </a:rPr>
              <a:t>will </a:t>
            </a:r>
            <a:r>
              <a:rPr sz="2200" spc="-5" dirty="0">
                <a:latin typeface="Lucida Sans Unicode"/>
                <a:cs typeface="Lucida Sans Unicode"/>
              </a:rPr>
              <a:t>read the instruction and </a:t>
            </a:r>
            <a:r>
              <a:rPr sz="2200" dirty="0">
                <a:latin typeface="Lucida Sans Unicode"/>
                <a:cs typeface="Lucida Sans Unicode"/>
              </a:rPr>
              <a:t>do </a:t>
            </a:r>
            <a:r>
              <a:rPr sz="2200" spc="-5" dirty="0">
                <a:latin typeface="Lucida Sans Unicode"/>
                <a:cs typeface="Lucida Sans Unicode"/>
              </a:rPr>
              <a:t>what </a:t>
            </a:r>
            <a:r>
              <a:rPr sz="2200" dirty="0">
                <a:latin typeface="Lucida Sans Unicode"/>
                <a:cs typeface="Lucida Sans Unicode"/>
              </a:rPr>
              <a:t>it </a:t>
            </a:r>
            <a:r>
              <a:rPr sz="2200" spc="-5" dirty="0">
                <a:latin typeface="Lucida Sans Unicode"/>
                <a:cs typeface="Lucida Sans Unicode"/>
              </a:rPr>
              <a:t>says, potentially  </a:t>
            </a:r>
            <a:r>
              <a:rPr sz="2200" dirty="0">
                <a:latin typeface="Lucida Sans Unicode"/>
                <a:cs typeface="Lucida Sans Unicode"/>
              </a:rPr>
              <a:t>looking </a:t>
            </a:r>
            <a:r>
              <a:rPr sz="2200" spc="-5" dirty="0">
                <a:latin typeface="Lucida Sans Unicode"/>
                <a:cs typeface="Lucida Sans Unicode"/>
              </a:rPr>
              <a:t>at registers, assigning things to registers, and </a:t>
            </a:r>
            <a:r>
              <a:rPr sz="2200" dirty="0">
                <a:latin typeface="Lucida Sans Unicode"/>
                <a:cs typeface="Lucida Sans Unicode"/>
              </a:rPr>
              <a:t>using </a:t>
            </a:r>
            <a:r>
              <a:rPr sz="2200" spc="-5" dirty="0">
                <a:latin typeface="Lucida Sans Unicode"/>
                <a:cs typeface="Lucida Sans Unicode"/>
              </a:rPr>
              <a:t>the arithmetic logic</a:t>
            </a:r>
            <a:r>
              <a:rPr sz="2200" spc="9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unit</a:t>
            </a: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Lucida Sans Unicode"/>
                <a:cs typeface="Lucida Sans Unicode"/>
              </a:rPr>
              <a:t>-Have this handy </a:t>
            </a:r>
            <a:r>
              <a:rPr sz="2200" dirty="0">
                <a:latin typeface="Lucida Sans Unicode"/>
                <a:cs typeface="Lucida Sans Unicode"/>
              </a:rPr>
              <a:t>while </a:t>
            </a:r>
            <a:r>
              <a:rPr sz="2200" spc="-5" dirty="0">
                <a:latin typeface="Lucida Sans Unicode"/>
                <a:cs typeface="Lucida Sans Unicode"/>
              </a:rPr>
              <a:t>going through next</a:t>
            </a:r>
            <a:r>
              <a:rPr sz="2200" spc="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animation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5292" y="4165600"/>
            <a:ext cx="22142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Gill Sans MT"/>
                <a:cs typeface="Gill Sans MT"/>
              </a:rPr>
              <a:t>ARM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DC00C-4C73-4340-9694-7238E7A058C1}"/>
              </a:ext>
            </a:extLst>
          </p:cNvPr>
          <p:cNvSpPr/>
          <p:nvPr/>
        </p:nvSpPr>
        <p:spPr>
          <a:xfrm>
            <a:off x="25400" y="9817100"/>
            <a:ext cx="1252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https://en.wikipedia.org/wiki/ARM_architecture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1682</Words>
  <Application>Microsoft Office PowerPoint</Application>
  <PresentationFormat>Custom</PresentationFormat>
  <Paragraphs>311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122/L Lecture 6 Mahdi Ebrahimi       Slides adapted from Dr. Kyle Dewey</vt:lpstr>
      <vt:lpstr>Assembly</vt:lpstr>
      <vt:lpstr>Core Components</vt:lpstr>
      <vt:lpstr>Processors</vt:lpstr>
      <vt:lpstr>Core Components</vt:lpstr>
      <vt:lpstr>Core Components</vt:lpstr>
      <vt:lpstr>Basic Interaction</vt:lpstr>
      <vt:lpstr>Basic Interaction</vt:lpstr>
      <vt:lpstr>PowerPoint Presentation</vt:lpstr>
      <vt:lpstr>Why ARM?</vt:lpstr>
      <vt:lpstr>Code on ARM</vt:lpstr>
      <vt:lpstr>Code on ARM</vt:lpstr>
      <vt:lpstr>Code on ARM</vt:lpstr>
      <vt:lpstr>Code on ARM</vt:lpstr>
      <vt:lpstr>Available Registers</vt:lpstr>
      <vt:lpstr>Assembly</vt:lpstr>
      <vt:lpstr>Workflow</vt:lpstr>
      <vt:lpstr>Machine Code</vt:lpstr>
      <vt:lpstr>Adding More  Functionality</vt:lpstr>
      <vt:lpstr>Adding More  Functionality</vt:lpstr>
      <vt:lpstr>Talking to the OS</vt:lpstr>
      <vt:lpstr>ARMSim# Routines</vt:lpstr>
      <vt:lpstr>swi</vt:lpstr>
      <vt:lpstr>swi</vt:lpstr>
      <vt:lpstr>(Finally) Printing an  Integer</vt:lpstr>
      <vt:lpstr>Augmenting with  Printing</vt:lpstr>
      <vt:lpstr>Exiting</vt:lpstr>
      <vt:lpstr>Exiting</vt:lpstr>
      <vt:lpstr>Augmenting with Exiting</vt:lpstr>
      <vt:lpstr>Making it a Full  Program</vt:lpstr>
      <vt:lpstr>PowerPoint Presentation</vt:lpstr>
      <vt:lpstr>Allocated as  Program Runs</vt:lpstr>
      <vt:lpstr>Everything  Below is  Allocated at  Program Load</vt:lpstr>
      <vt:lpstr>Process Memory Map</vt:lpstr>
      <vt:lpstr>Marking Code</vt:lpstr>
      <vt:lpstr>Marking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6 Kyle Dewey</dc:title>
  <dc:creator>Mahdi Ebi</dc:creator>
  <cp:lastModifiedBy>Mahdi Ebi</cp:lastModifiedBy>
  <cp:revision>18</cp:revision>
  <cp:lastPrinted>2020-07-21T15:50:50Z</cp:lastPrinted>
  <dcterms:created xsi:type="dcterms:W3CDTF">2020-07-18T03:35:29Z</dcterms:created>
  <dcterms:modified xsi:type="dcterms:W3CDTF">2020-08-03T06:33:45Z</dcterms:modified>
</cp:coreProperties>
</file>