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2" r:id="rId28"/>
    <p:sldId id="284" r:id="rId29"/>
    <p:sldId id="285" r:id="rId30"/>
    <p:sldId id="281" r:id="rId31"/>
  </p:sldIdLst>
  <p:sldSz cx="13004800" cy="10388600"/>
  <p:notesSz cx="13004800" cy="10388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497" autoAdjust="0"/>
  </p:normalViewPr>
  <p:slideViewPr>
    <p:cSldViewPr>
      <p:cViewPr varScale="1">
        <p:scale>
          <a:sx n="39" d="100"/>
          <a:sy n="39" d="100"/>
        </p:scale>
        <p:origin x="20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BC0F3-E7A3-43BA-BFA4-6C71811F0D9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98575"/>
            <a:ext cx="4391025" cy="3506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999038"/>
            <a:ext cx="10404475" cy="4090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AEA1-F6F5-4779-9B71-2D81943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r>
              <a:rPr lang="en-US" dirty="0"/>
              <a:t>CMP{</a:t>
            </a:r>
            <a:r>
              <a:rPr lang="en-US" dirty="0" err="1"/>
              <a:t>cond</a:t>
            </a:r>
            <a:r>
              <a:rPr lang="en-US" dirty="0"/>
              <a:t>} Rn, Operand2 </a:t>
            </a:r>
          </a:p>
          <a:p>
            <a:r>
              <a:rPr lang="en-US" dirty="0"/>
              <a:t>where:</a:t>
            </a:r>
          </a:p>
          <a:p>
            <a:r>
              <a:rPr lang="en-US" dirty="0" err="1"/>
              <a:t>cond</a:t>
            </a:r>
            <a:r>
              <a:rPr lang="en-US" dirty="0"/>
              <a:t> is an optional condition code.</a:t>
            </a:r>
          </a:p>
          <a:p>
            <a:r>
              <a:rPr lang="en-US" dirty="0"/>
              <a:t>Rn is the ARM register holding the first operand.</a:t>
            </a:r>
          </a:p>
          <a:p>
            <a:r>
              <a:rPr lang="en-US" dirty="0"/>
              <a:t>Operand2 is a flexible second operand.</a:t>
            </a:r>
          </a:p>
          <a:p>
            <a:r>
              <a:rPr lang="en-US" b="1" dirty="0"/>
              <a:t>Operation</a:t>
            </a:r>
          </a:p>
          <a:p>
            <a:r>
              <a:rPr lang="en-US" dirty="0"/>
              <a:t>These instructions compare the value in a register with Operand2. They update the condition flags on the result, but do not place the result in any register.</a:t>
            </a:r>
          </a:p>
          <a:p>
            <a:r>
              <a:rPr lang="en-US" dirty="0"/>
              <a:t>The CMP instruction subtracts the value of Operand2 from the value in Rn. This is the same as a SUBS instruction, except that the result is discarded.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AEA1-F6F5-4779-9B71-2D81943B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220466"/>
            <a:ext cx="11054080" cy="2181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500" y="3556000"/>
            <a:ext cx="9829800" cy="411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6341480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9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50"/>
            <a:ext cx="12833350" cy="38100"/>
          </a:xfrm>
          <a:custGeom>
            <a:avLst/>
            <a:gdLst/>
            <a:ahLst/>
            <a:cxnLst/>
            <a:rect l="l" t="t" r="r" b="b"/>
            <a:pathLst>
              <a:path w="12833350" h="38100">
                <a:moveTo>
                  <a:pt x="0" y="38100"/>
                </a:moveTo>
                <a:lnTo>
                  <a:pt x="0" y="0"/>
                </a:lnTo>
                <a:lnTo>
                  <a:pt x="12832778" y="0"/>
                </a:lnTo>
                <a:lnTo>
                  <a:pt x="12832778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8954" y="1212850"/>
            <a:ext cx="7896859" cy="4208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556260">
              <a:lnSpc>
                <a:spcPts val="4900"/>
              </a:lnSpc>
              <a:spcBef>
                <a:spcPts val="380"/>
              </a:spcBef>
              <a:tabLst>
                <a:tab pos="3723640" algn="l"/>
                <a:tab pos="515048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157095" marR="2149475" algn="ctr">
              <a:lnSpc>
                <a:spcPts val="4900"/>
              </a:lnSpc>
              <a:spcBef>
                <a:spcPts val="740"/>
              </a:spcBef>
              <a:tabLst>
                <a:tab pos="4170045" algn="l"/>
                <a:tab pos="430593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50"/>
            <a:ext cx="12833350" cy="38100"/>
          </a:xfrm>
          <a:custGeom>
            <a:avLst/>
            <a:gdLst/>
            <a:ahLst/>
            <a:cxnLst/>
            <a:rect l="l" t="t" r="r" b="b"/>
            <a:pathLst>
              <a:path w="12833350" h="38100">
                <a:moveTo>
                  <a:pt x="0" y="38100"/>
                </a:moveTo>
                <a:lnTo>
                  <a:pt x="0" y="0"/>
                </a:lnTo>
                <a:lnTo>
                  <a:pt x="12832778" y="0"/>
                </a:lnTo>
                <a:lnTo>
                  <a:pt x="12832778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4926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49"/>
            <a:ext cx="13004800" cy="3530600"/>
          </a:xfrm>
          <a:custGeom>
            <a:avLst/>
            <a:gdLst/>
            <a:ahLst/>
            <a:cxnLst/>
            <a:rect l="l" t="t" r="r" b="b"/>
            <a:pathLst>
              <a:path w="13004800" h="3530600">
                <a:moveTo>
                  <a:pt x="12832779" y="0"/>
                </a:moveTo>
                <a:lnTo>
                  <a:pt x="0" y="0"/>
                </a:lnTo>
                <a:lnTo>
                  <a:pt x="0" y="38100"/>
                </a:lnTo>
                <a:lnTo>
                  <a:pt x="12832779" y="38100"/>
                </a:lnTo>
                <a:lnTo>
                  <a:pt x="12832779" y="0"/>
                </a:lnTo>
                <a:close/>
              </a:path>
              <a:path w="13004800" h="3530600">
                <a:moveTo>
                  <a:pt x="13004800" y="3492500"/>
                </a:moveTo>
                <a:lnTo>
                  <a:pt x="0" y="3492500"/>
                </a:lnTo>
                <a:lnTo>
                  <a:pt x="0" y="3530600"/>
                </a:lnTo>
                <a:lnTo>
                  <a:pt x="13004800" y="3530600"/>
                </a:lnTo>
                <a:lnTo>
                  <a:pt x="13004800" y="349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7802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marL="2819400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8194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marL="2663190">
              <a:lnSpc>
                <a:spcPts val="4920"/>
              </a:lnSpc>
              <a:spcBef>
                <a:spcPts val="246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6319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2240915" marR="2232660" algn="ctr">
              <a:lnSpc>
                <a:spcPts val="4900"/>
              </a:lnSpc>
              <a:spcBef>
                <a:spcPts val="690"/>
              </a:spcBef>
              <a:tabLst>
                <a:tab pos="4254500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49"/>
            <a:ext cx="13004800" cy="3530600"/>
          </a:xfrm>
          <a:custGeom>
            <a:avLst/>
            <a:gdLst/>
            <a:ahLst/>
            <a:cxnLst/>
            <a:rect l="l" t="t" r="r" b="b"/>
            <a:pathLst>
              <a:path w="13004800" h="3530600">
                <a:moveTo>
                  <a:pt x="12832779" y="0"/>
                </a:moveTo>
                <a:lnTo>
                  <a:pt x="0" y="0"/>
                </a:lnTo>
                <a:lnTo>
                  <a:pt x="0" y="38100"/>
                </a:lnTo>
                <a:lnTo>
                  <a:pt x="12832779" y="38100"/>
                </a:lnTo>
                <a:lnTo>
                  <a:pt x="12832779" y="0"/>
                </a:lnTo>
                <a:close/>
              </a:path>
              <a:path w="13004800" h="3530600">
                <a:moveTo>
                  <a:pt x="13004800" y="3492500"/>
                </a:moveTo>
                <a:lnTo>
                  <a:pt x="0" y="3492500"/>
                </a:lnTo>
                <a:lnTo>
                  <a:pt x="0" y="3530600"/>
                </a:lnTo>
                <a:lnTo>
                  <a:pt x="13004800" y="3530600"/>
                </a:lnTo>
                <a:lnTo>
                  <a:pt x="13004800" y="349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8393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marL="2819400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8194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marL="2663190">
              <a:lnSpc>
                <a:spcPts val="4920"/>
              </a:lnSpc>
              <a:spcBef>
                <a:spcPts val="246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6319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2240915" marR="2232660" algn="ctr">
              <a:lnSpc>
                <a:spcPts val="4900"/>
              </a:lnSpc>
              <a:spcBef>
                <a:spcPts val="690"/>
              </a:spcBef>
              <a:tabLst>
                <a:tab pos="4254500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  <a:p>
            <a:pPr marL="13335" algn="ctr">
              <a:lnSpc>
                <a:spcPts val="4510"/>
              </a:lnSpc>
            </a:pPr>
            <a:r>
              <a:rPr sz="4200" b="1" spc="155" dirty="0">
                <a:latin typeface="Gill Sans MT"/>
                <a:cs typeface="Gill Sans MT"/>
              </a:rPr>
              <a:t>First </a:t>
            </a:r>
            <a:r>
              <a:rPr sz="4200" b="1" spc="200" dirty="0">
                <a:latin typeface="Gill Sans MT"/>
                <a:cs typeface="Gill Sans MT"/>
              </a:rPr>
              <a:t>operand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4" dirty="0">
                <a:latin typeface="Gill Sans MT"/>
                <a:cs typeface="Gill Sans MT"/>
              </a:rPr>
              <a:t>be </a:t>
            </a:r>
            <a:r>
              <a:rPr sz="4200" b="1" spc="345" dirty="0">
                <a:latin typeface="Gill Sans MT"/>
                <a:cs typeface="Gill Sans MT"/>
              </a:rPr>
              <a:t>&lt;</a:t>
            </a:r>
            <a:r>
              <a:rPr sz="4200" b="1" spc="-41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second.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094" y="3556000"/>
            <a:ext cx="1005078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6025" marR="5080" indent="-247396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13" y="203200"/>
            <a:ext cx="12183110" cy="38722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045844" marR="1081405" algn="ctr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dit</a:t>
            </a:r>
            <a:r>
              <a:rPr dirty="0"/>
              <a:t>ion</a:t>
            </a:r>
            <a:r>
              <a:rPr spc="-5" dirty="0"/>
              <a:t>al</a:t>
            </a:r>
            <a:r>
              <a:rPr spc="-85" dirty="0"/>
              <a:t>l</a:t>
            </a:r>
            <a:r>
              <a:rPr dirty="0"/>
              <a:t>y-E</a:t>
            </a:r>
            <a:r>
              <a:rPr spc="-254" dirty="0"/>
              <a:t>x</a:t>
            </a:r>
            <a:r>
              <a:rPr dirty="0"/>
              <a:t>ecuted  </a:t>
            </a:r>
            <a:r>
              <a:rPr spc="-5" dirty="0"/>
              <a:t>Instructions</a:t>
            </a:r>
          </a:p>
          <a:p>
            <a:pPr marL="12700" marR="5080" algn="ctr">
              <a:lnSpc>
                <a:spcPts val="4900"/>
              </a:lnSpc>
              <a:spcBef>
                <a:spcPts val="710"/>
              </a:spcBef>
              <a:tabLst>
                <a:tab pos="2742565" algn="l"/>
                <a:tab pos="3524250" algn="l"/>
              </a:tabLst>
            </a:pPr>
            <a:r>
              <a:rPr sz="4200" dirty="0"/>
              <a:t>ARM</a:t>
            </a:r>
            <a:r>
              <a:rPr sz="4200" spc="-5" dirty="0"/>
              <a:t> </a:t>
            </a:r>
            <a:r>
              <a:rPr sz="4200" spc="-10" dirty="0"/>
              <a:t>allows	</a:t>
            </a:r>
            <a:r>
              <a:rPr sz="4200" spc="-15" dirty="0"/>
              <a:t>for	</a:t>
            </a:r>
            <a:r>
              <a:rPr sz="4200" spc="-5" dirty="0"/>
              <a:t>instructions </a:t>
            </a:r>
            <a:r>
              <a:rPr sz="4200" dirty="0"/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/>
              <a:t>executed,  </a:t>
            </a:r>
            <a:r>
              <a:rPr sz="4200" spc="-5" dirty="0"/>
              <a:t>depending </a:t>
            </a:r>
            <a:r>
              <a:rPr sz="4200" dirty="0"/>
              <a:t>on </a:t>
            </a:r>
            <a:r>
              <a:rPr sz="4200" spc="-5" dirty="0"/>
              <a:t>the values </a:t>
            </a:r>
            <a:r>
              <a:rPr sz="4200" dirty="0"/>
              <a:t>of </a:t>
            </a:r>
            <a:r>
              <a:rPr sz="4200" spc="-5" dirty="0"/>
              <a:t>the status</a:t>
            </a:r>
            <a:r>
              <a:rPr sz="4200" spc="-15" dirty="0"/>
              <a:t> </a:t>
            </a:r>
            <a:r>
              <a:rPr sz="4200" spc="-5" dirty="0"/>
              <a:t>bits.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2341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3135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380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pl	</a:t>
            </a:r>
            <a:r>
              <a:rPr sz="4200" spc="-5" dirty="0">
                <a:latin typeface="Courier New"/>
                <a:cs typeface="Courier New"/>
              </a:rPr>
              <a:t>r1,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#23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6" name="object 6"/>
            <p:cNvSpPr/>
            <p:nvPr/>
          </p:nvSpPr>
          <p:spPr>
            <a:xfrm>
              <a:off x="0" y="6261100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411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411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2020570"/>
          </a:xfrm>
          <a:custGeom>
            <a:avLst/>
            <a:gdLst/>
            <a:ahLst/>
            <a:cxnLst/>
            <a:rect l="l" t="t" r="r" b="b"/>
            <a:pathLst>
              <a:path w="13004800" h="2020570">
                <a:moveTo>
                  <a:pt x="13004800" y="2019808"/>
                </a:moveTo>
                <a:lnTo>
                  <a:pt x="0" y="2019808"/>
                </a:lnTo>
                <a:lnTo>
                  <a:pt x="0" y="2020227"/>
                </a:lnTo>
                <a:lnTo>
                  <a:pt x="13004800" y="2020227"/>
                </a:lnTo>
                <a:lnTo>
                  <a:pt x="13004800" y="2019808"/>
                </a:lnTo>
                <a:close/>
              </a:path>
              <a:path w="13004800" h="20205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5161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pl	</a:t>
            </a:r>
            <a:r>
              <a:rPr sz="4200" spc="-5" dirty="0">
                <a:latin typeface="Courier New"/>
                <a:cs typeface="Courier New"/>
              </a:rPr>
              <a:t>r1,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#23</a:t>
            </a:r>
            <a:endParaRPr sz="4200">
              <a:latin typeface="Courier New"/>
              <a:cs typeface="Courier New"/>
            </a:endParaRPr>
          </a:p>
          <a:p>
            <a:pPr marR="31115" algn="ctr">
              <a:lnSpc>
                <a:spcPct val="100000"/>
              </a:lnSpc>
              <a:spcBef>
                <a:spcPts val="1110"/>
              </a:spcBef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 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is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8347075" cy="26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compare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cmp</a:t>
            </a:r>
            <a:r>
              <a:rPr sz="4200" dirty="0">
                <a:latin typeface="Gill Sans MT"/>
                <a:cs typeface="Gill Sans MT"/>
              </a:rPr>
              <a:t>)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0" dirty="0">
                <a:latin typeface="Gill Sans MT"/>
                <a:cs typeface="Gill Sans MT"/>
              </a:rPr>
              <a:t>Conditionally-executed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0" dirty="0">
                <a:latin typeface="Gill Sans MT"/>
                <a:cs typeface="Gill Sans MT"/>
              </a:rPr>
              <a:t>Translating </a:t>
            </a:r>
            <a:r>
              <a:rPr sz="4200" spc="-5" dirty="0">
                <a:latin typeface="Gill Sans MT"/>
                <a:cs typeface="Gill Sans MT"/>
              </a:rPr>
              <a:t>simple 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1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statements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2341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3135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1855470"/>
          </a:xfrm>
          <a:custGeom>
            <a:avLst/>
            <a:gdLst/>
            <a:ahLst/>
            <a:cxnLst/>
            <a:rect l="l" t="t" r="r" b="b"/>
            <a:pathLst>
              <a:path w="13004800" h="1855470">
                <a:moveTo>
                  <a:pt x="13004800" y="1854708"/>
                </a:moveTo>
                <a:lnTo>
                  <a:pt x="0" y="1854708"/>
                </a:lnTo>
                <a:lnTo>
                  <a:pt x="0" y="1855127"/>
                </a:lnTo>
                <a:lnTo>
                  <a:pt x="13004800" y="1855127"/>
                </a:lnTo>
                <a:lnTo>
                  <a:pt x="13004800" y="1854708"/>
                </a:lnTo>
                <a:close/>
              </a:path>
              <a:path w="13004800" h="18554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202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spcBef>
                <a:spcPts val="336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ne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1855470"/>
          </a:xfrm>
          <a:custGeom>
            <a:avLst/>
            <a:gdLst/>
            <a:ahLst/>
            <a:cxnLst/>
            <a:rect l="l" t="t" r="r" b="b"/>
            <a:pathLst>
              <a:path w="13004800" h="1855470">
                <a:moveTo>
                  <a:pt x="13004800" y="1854708"/>
                </a:moveTo>
                <a:lnTo>
                  <a:pt x="0" y="1854708"/>
                </a:lnTo>
                <a:lnTo>
                  <a:pt x="0" y="1855127"/>
                </a:lnTo>
                <a:lnTo>
                  <a:pt x="13004800" y="1855127"/>
                </a:lnTo>
                <a:lnTo>
                  <a:pt x="13004800" y="1854708"/>
                </a:lnTo>
                <a:close/>
              </a:path>
              <a:path w="13004800" h="18554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856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spcBef>
                <a:spcPts val="336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ne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9530" algn="ctr">
              <a:lnSpc>
                <a:spcPct val="100000"/>
              </a:lnSpc>
              <a:spcBef>
                <a:spcPts val="110"/>
              </a:spcBef>
              <a:tabLst>
                <a:tab pos="3691254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is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AC2-32E5-46C5-BADE-1C6DBB54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4047-CA7C-400C-A6FC-238503D23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6372-EDCD-432F-8769-449CA057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3004800" cy="92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13" y="3746500"/>
            <a:ext cx="1264666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conditional_execution.s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790" y="3517900"/>
            <a:ext cx="924369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Translating </a:t>
            </a:r>
            <a:r>
              <a:rPr spc="-5" dirty="0"/>
              <a:t>simple</a:t>
            </a:r>
            <a:r>
              <a:rPr spc="50" dirty="0"/>
              <a:t> </a:t>
            </a:r>
            <a:r>
              <a:rPr dirty="0">
                <a:latin typeface="Courier New"/>
                <a:cs typeface="Courier New"/>
              </a:rPr>
              <a:t>if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7115-ACAC-47D7-82C1-B09FBF184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FA7A4-B260-4C19-B2C4-FE349FC58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4843" r="1377"/>
          <a:stretch/>
        </p:blipFill>
        <p:spPr>
          <a:xfrm>
            <a:off x="35476" y="393700"/>
            <a:ext cx="12933848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5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528-5066-4081-97C6-FDD20BE6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1292662"/>
          </a:xfrm>
        </p:spPr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CB172-668B-4FA0-892B-422DF4BE1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" t="19406" r="15679" b="25268"/>
          <a:stretch/>
        </p:blipFill>
        <p:spPr>
          <a:xfrm>
            <a:off x="558799" y="2984500"/>
            <a:ext cx="1188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528-5066-4081-97C6-FDD20BE6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1292662"/>
          </a:xfrm>
        </p:spPr>
        <p:txBody>
          <a:bodyPr/>
          <a:lstStyle/>
          <a:p>
            <a:pPr algn="ctr"/>
            <a:r>
              <a:rPr lang="en-US"/>
              <a:t>Example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112E-B84D-4386-846B-C8A012F0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" y="2603142"/>
            <a:ext cx="12832511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262" y="3517900"/>
            <a:ext cx="8696325" cy="260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14220" marR="5080" indent="-2002155">
              <a:lnSpc>
                <a:spcPts val="10200"/>
              </a:lnSpc>
              <a:spcBef>
                <a:spcPts val="340"/>
              </a:spcBef>
            </a:pPr>
            <a:r>
              <a:rPr spc="-5" dirty="0"/>
              <a:t>The </a:t>
            </a:r>
            <a:r>
              <a:rPr spc="-30" dirty="0"/>
              <a:t>compare</a:t>
            </a:r>
            <a:r>
              <a:rPr spc="-7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  </a:t>
            </a:r>
            <a:r>
              <a:rPr spc="-5" dirty="0"/>
              <a:t>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554" y="723900"/>
            <a:ext cx="62020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Translating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556000"/>
            <a:ext cx="8203565" cy="41198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3175635" algn="l"/>
              </a:tabLst>
            </a:pPr>
            <a:r>
              <a:rPr sz="4200" dirty="0">
                <a:latin typeface="Gill Sans MT"/>
                <a:cs typeface="Gill Sans MT"/>
              </a:rPr>
              <a:t>Simple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translated with  </a:t>
            </a:r>
            <a:r>
              <a:rPr sz="4200" spc="-10" dirty="0">
                <a:latin typeface="Gill Sans MT"/>
                <a:cs typeface="Gill Sans MT"/>
              </a:rPr>
              <a:t>conditionally-executed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ts val="4495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Example:</a:t>
            </a:r>
            <a:endParaRPr sz="4200">
              <a:latin typeface="Gill Sans MT"/>
              <a:cs typeface="Gill Sans MT"/>
            </a:endParaRPr>
          </a:p>
          <a:p>
            <a:pPr marL="1511300" lvl="1" indent="-571500">
              <a:lnSpc>
                <a:spcPts val="7345"/>
              </a:lnSpc>
              <a:buSzPct val="170238"/>
              <a:buChar char="•"/>
              <a:tabLst>
                <a:tab pos="1511300" algn="l"/>
              </a:tabLst>
            </a:pPr>
            <a:r>
              <a:rPr sz="4200" dirty="0">
                <a:latin typeface="Courier New"/>
                <a:cs typeface="Courier New"/>
              </a:rPr>
              <a:t>AbsoluteValue.java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ts val="7890"/>
              </a:lnSpc>
              <a:buSzPct val="170238"/>
              <a:buChar char="•"/>
              <a:tabLst>
                <a:tab pos="1511300" algn="l"/>
              </a:tabLst>
            </a:pPr>
            <a:r>
              <a:rPr sz="4200" dirty="0">
                <a:latin typeface="Courier New"/>
                <a:cs typeface="Courier New"/>
              </a:rPr>
              <a:t>absolute_value.s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993900"/>
            <a:ext cx="12496799" cy="7994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4970"/>
              </a:lnSpc>
              <a:spcBef>
                <a:spcPts val="100"/>
              </a:spcBef>
              <a:tabLst>
                <a:tab pos="315531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lang="en-US" sz="4200" spc="-45" dirty="0">
                <a:latin typeface="Gill Sans MT"/>
                <a:cs typeface="Gill Sans MT"/>
              </a:rPr>
              <a:t> 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lang="en-US"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endParaRPr lang="en-US" sz="4200" dirty="0">
              <a:latin typeface="Gill Sans MT"/>
              <a:cs typeface="Gill Sans MT"/>
            </a:endParaRPr>
          </a:p>
          <a:p>
            <a:r>
              <a:rPr lang="en-US" sz="3200" b="1" dirty="0"/>
              <a:t>Syntax</a:t>
            </a:r>
          </a:p>
          <a:p>
            <a:pPr algn="ctr"/>
            <a:r>
              <a:rPr lang="en-US" sz="3200" i="1" dirty="0"/>
              <a:t>CMP Rn, Operand2 </a:t>
            </a:r>
          </a:p>
          <a:p>
            <a:r>
              <a:rPr lang="en-US" sz="3200" dirty="0"/>
              <a:t>where:</a:t>
            </a:r>
          </a:p>
          <a:p>
            <a:r>
              <a:rPr lang="en-US" sz="3200" dirty="0"/>
              <a:t>Rn is the ARM register holding the first operand.</a:t>
            </a:r>
          </a:p>
          <a:p>
            <a:r>
              <a:rPr lang="en-US" sz="3200" dirty="0"/>
              <a:t>Operand2 is a flexible second operand.</a:t>
            </a:r>
          </a:p>
          <a:p>
            <a:r>
              <a:rPr lang="en-US" sz="3200" b="1" dirty="0"/>
              <a:t>Operation</a:t>
            </a:r>
          </a:p>
          <a:p>
            <a:r>
              <a:rPr lang="en-US" sz="3200" dirty="0"/>
              <a:t>These instructions compare the value in a register with Operand2. They update the condition flags on the result, but do not place the result in any register.</a:t>
            </a:r>
          </a:p>
          <a:p>
            <a:r>
              <a:rPr lang="en-US" sz="3200" dirty="0"/>
              <a:t>The CMP instruction subtracts the value of Operand2 from the value in Rn. This is the same as a SUBS instruction, except that the result is discarded.</a:t>
            </a:r>
          </a:p>
          <a:p>
            <a:pPr algn="ctr">
              <a:lnSpc>
                <a:spcPts val="4970"/>
              </a:lnSpc>
            </a:pP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23" y="2139950"/>
            <a:ext cx="1159637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lang="en-US"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1787" y="4261284"/>
          <a:ext cx="3263900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23" y="2139950"/>
            <a:ext cx="11596370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06850" marR="3998595" algn="ctr">
              <a:lnSpc>
                <a:spcPts val="4900"/>
              </a:lnSpc>
              <a:spcBef>
                <a:spcPts val="740"/>
              </a:spcBef>
              <a:tabLst>
                <a:tab pos="6020435" algn="l"/>
                <a:tab pos="615632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23" y="2139950"/>
            <a:ext cx="1159637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1787" y="4261284"/>
          <a:ext cx="3263900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68770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05350" y="7214034"/>
          <a:ext cx="3583939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#20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693363" y="5467350"/>
            <a:ext cx="360743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5425" marR="5080" indent="-213360">
              <a:lnSpc>
                <a:spcPts val="4900"/>
              </a:lnSpc>
              <a:spcBef>
                <a:spcPts val="380"/>
              </a:spcBef>
              <a:tabLst>
                <a:tab pos="2161540" algn="l"/>
                <a:tab pos="2239010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00449"/>
            <a:ext cx="13004800" cy="3314700"/>
          </a:xfrm>
          <a:custGeom>
            <a:avLst/>
            <a:gdLst/>
            <a:ahLst/>
            <a:cxnLst/>
            <a:rect l="l" t="t" r="r" b="b"/>
            <a:pathLst>
              <a:path w="13004800" h="3314700">
                <a:moveTo>
                  <a:pt x="13004800" y="3276600"/>
                </a:moveTo>
                <a:lnTo>
                  <a:pt x="0" y="3276600"/>
                </a:lnTo>
                <a:lnTo>
                  <a:pt x="0" y="3314700"/>
                </a:lnTo>
                <a:lnTo>
                  <a:pt x="13004800" y="3314700"/>
                </a:lnTo>
                <a:lnTo>
                  <a:pt x="13004800" y="3276600"/>
                </a:lnTo>
                <a:close/>
              </a:path>
              <a:path w="13004800" h="331470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23" y="2139950"/>
            <a:ext cx="1159637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00">
              <a:latin typeface="Gill Sans MT"/>
              <a:cs typeface="Gill Sans MT"/>
            </a:endParaRPr>
          </a:p>
          <a:p>
            <a:pPr marL="419481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19481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06850" marR="3998595" algn="ctr">
              <a:lnSpc>
                <a:spcPts val="4900"/>
              </a:lnSpc>
              <a:spcBef>
                <a:spcPts val="740"/>
              </a:spcBef>
              <a:tabLst>
                <a:tab pos="6020435" algn="l"/>
                <a:tab pos="615632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marL="4037965">
              <a:lnSpc>
                <a:spcPts val="4920"/>
              </a:lnSpc>
              <a:spcBef>
                <a:spcPts val="287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3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3616325" marR="3609340" algn="ctr">
              <a:lnSpc>
                <a:spcPts val="4900"/>
              </a:lnSpc>
              <a:spcBef>
                <a:spcPts val="690"/>
              </a:spcBef>
              <a:tabLst>
                <a:tab pos="5629275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954" y="0"/>
            <a:ext cx="7896859" cy="3013710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440"/>
              </a:spcBef>
            </a:pPr>
            <a:r>
              <a:rPr spc="20" dirty="0"/>
              <a:t>Significance</a:t>
            </a:r>
          </a:p>
          <a:p>
            <a:pPr marL="12700" marR="5080" indent="556260">
              <a:lnSpc>
                <a:spcPts val="4900"/>
              </a:lnSpc>
              <a:spcBef>
                <a:spcPts val="1450"/>
              </a:spcBef>
              <a:tabLst>
                <a:tab pos="3723640" algn="l"/>
                <a:tab pos="5150485" algn="l"/>
              </a:tabLst>
            </a:pPr>
            <a:r>
              <a:rPr sz="4200" spc="-5" dirty="0"/>
              <a:t>Status</a:t>
            </a:r>
            <a:r>
              <a:rPr sz="4200" spc="5" dirty="0"/>
              <a:t> </a:t>
            </a:r>
            <a:r>
              <a:rPr sz="4200" dirty="0"/>
              <a:t>bits</a:t>
            </a:r>
            <a:r>
              <a:rPr sz="4200" spc="5" dirty="0"/>
              <a:t> </a:t>
            </a:r>
            <a:r>
              <a:rPr sz="4200" spc="-60" dirty="0"/>
              <a:t>say	</a:t>
            </a:r>
            <a:r>
              <a:rPr sz="4200" dirty="0"/>
              <a:t>something </a:t>
            </a:r>
            <a:r>
              <a:rPr sz="4200" spc="-5" dirty="0"/>
              <a:t>about  th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ult</a:t>
            </a:r>
            <a:r>
              <a:rPr sz="4200" spc="-5" dirty="0"/>
              <a:t> </a:t>
            </a:r>
            <a:r>
              <a:rPr sz="4200" dirty="0"/>
              <a:t>of</a:t>
            </a:r>
            <a:r>
              <a:rPr sz="4200" spc="-5" dirty="0"/>
              <a:t> </a:t>
            </a:r>
            <a:r>
              <a:rPr sz="4200" dirty="0"/>
              <a:t>arithmetic	c</a:t>
            </a:r>
            <a:r>
              <a:rPr sz="4200" spc="-5" dirty="0"/>
              <a:t>o</a:t>
            </a:r>
            <a:r>
              <a:rPr sz="4200" dirty="0"/>
              <a:t>mp</a:t>
            </a:r>
            <a:r>
              <a:rPr sz="4200" spc="-5" dirty="0"/>
              <a:t>a</a:t>
            </a:r>
            <a:r>
              <a:rPr sz="4200" dirty="0"/>
              <a:t>risons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1098</Words>
  <Application>Microsoft Office PowerPoint</Application>
  <PresentationFormat>Custom</PresentationFormat>
  <Paragraphs>155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Courier New</vt:lpstr>
      <vt:lpstr>Gill Sans MT</vt:lpstr>
      <vt:lpstr>Office Theme</vt:lpstr>
      <vt:lpstr>COMP 122/L Lecture 9 Mahdi Ebrahimi       Slides adapted from Dr. Kyle Dewey</vt:lpstr>
      <vt:lpstr>Outline</vt:lpstr>
      <vt:lpstr>The compare (cmp)  instruction</vt:lpstr>
      <vt:lpstr>Compare (cmp)</vt:lpstr>
      <vt:lpstr>Compare (cmp)</vt:lpstr>
      <vt:lpstr>Compare (cmp)</vt:lpstr>
      <vt:lpstr>Compare (cmp)</vt:lpstr>
      <vt:lpstr>Compare (cmp)</vt:lpstr>
      <vt:lpstr>Significance Status bits say something about  the result of arithmetic comparisons</vt:lpstr>
      <vt:lpstr>Significance</vt:lpstr>
      <vt:lpstr>Significance</vt:lpstr>
      <vt:lpstr>Significance</vt:lpstr>
      <vt:lpstr>Significance</vt:lpstr>
      <vt:lpstr>Conditionally-executed  instructions</vt:lpstr>
      <vt:lpstr>Conditionally-Executed  Instructions ARM allows for instructions to be conditionally executed,  depending on the values of the status bits.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PowerPoint Presentation</vt:lpstr>
      <vt:lpstr>Example: conditional_execution.s</vt:lpstr>
      <vt:lpstr>Translating simple if statements</vt:lpstr>
      <vt:lpstr>PowerPoint Presentation</vt:lpstr>
      <vt:lpstr>Example 1</vt:lpstr>
      <vt:lpstr>Example 2</vt:lpstr>
      <vt:lpstr>Translating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9 Mahdi Ebrahimi       Slides adapted from Dr. Kyle Dewey</dc:title>
  <dc:creator>Mahdi Ebi</dc:creator>
  <cp:lastModifiedBy>Mahdi Ebi</cp:lastModifiedBy>
  <cp:revision>12</cp:revision>
  <dcterms:created xsi:type="dcterms:W3CDTF">2020-07-23T04:34:05Z</dcterms:created>
  <dcterms:modified xsi:type="dcterms:W3CDTF">2020-08-02T19:52:14Z</dcterms:modified>
</cp:coreProperties>
</file>