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13004800" cy="10414000"/>
  <p:notesSz cx="13004800" cy="1041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34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8240" y="762000"/>
            <a:ext cx="8068319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831840"/>
            <a:ext cx="9103360" cy="260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95220"/>
            <a:ext cx="5657088" cy="6873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395220"/>
            <a:ext cx="5657088" cy="6873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9738" y="203200"/>
            <a:ext cx="9805322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7500" y="2717800"/>
            <a:ext cx="6946900" cy="685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685020"/>
            <a:ext cx="4161536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685020"/>
            <a:ext cx="2991104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685020"/>
            <a:ext cx="2991104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32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33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36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37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38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40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2.png"/><Relationship Id="rId7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31.png"/><Relationship Id="rId5" Type="http://schemas.openxmlformats.org/officeDocument/2006/relationships/image" Target="../media/image44.png"/><Relationship Id="rId10" Type="http://schemas.openxmlformats.org/officeDocument/2006/relationships/image" Target="../media/image30.png"/><Relationship Id="rId4" Type="http://schemas.openxmlformats.org/officeDocument/2006/relationships/image" Target="../media/image43.png"/><Relationship Id="rId9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2.png"/><Relationship Id="rId7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31.png"/><Relationship Id="rId5" Type="http://schemas.openxmlformats.org/officeDocument/2006/relationships/image" Target="../media/image44.png"/><Relationship Id="rId10" Type="http://schemas.openxmlformats.org/officeDocument/2006/relationships/image" Target="../media/image30.png"/><Relationship Id="rId4" Type="http://schemas.openxmlformats.org/officeDocument/2006/relationships/image" Target="../media/image43.png"/><Relationship Id="rId9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2.png"/><Relationship Id="rId7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31.png"/><Relationship Id="rId5" Type="http://schemas.openxmlformats.org/officeDocument/2006/relationships/image" Target="../media/image44.png"/><Relationship Id="rId10" Type="http://schemas.openxmlformats.org/officeDocument/2006/relationships/image" Target="../media/image30.png"/><Relationship Id="rId4" Type="http://schemas.openxmlformats.org/officeDocument/2006/relationships/image" Target="../media/image43.png"/><Relationship Id="rId9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2.png"/><Relationship Id="rId7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31.png"/><Relationship Id="rId5" Type="http://schemas.openxmlformats.org/officeDocument/2006/relationships/image" Target="../media/image44.png"/><Relationship Id="rId10" Type="http://schemas.openxmlformats.org/officeDocument/2006/relationships/image" Target="../media/image30.png"/><Relationship Id="rId4" Type="http://schemas.openxmlformats.org/officeDocument/2006/relationships/image" Target="../media/image43.png"/><Relationship Id="rId9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2.png"/><Relationship Id="rId7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31.png"/><Relationship Id="rId5" Type="http://schemas.openxmlformats.org/officeDocument/2006/relationships/image" Target="../media/image44.png"/><Relationship Id="rId10" Type="http://schemas.openxmlformats.org/officeDocument/2006/relationships/image" Target="../media/image30.png"/><Relationship Id="rId4" Type="http://schemas.openxmlformats.org/officeDocument/2006/relationships/image" Target="../media/image43.png"/><Relationship Id="rId9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2.png"/><Relationship Id="rId7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1.png"/><Relationship Id="rId5" Type="http://schemas.openxmlformats.org/officeDocument/2006/relationships/image" Target="../media/image44.png"/><Relationship Id="rId10" Type="http://schemas.openxmlformats.org/officeDocument/2006/relationships/image" Target="../media/image30.png"/><Relationship Id="rId4" Type="http://schemas.openxmlformats.org/officeDocument/2006/relationships/image" Target="../media/image43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2.png"/><Relationship Id="rId7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31.png"/><Relationship Id="rId5" Type="http://schemas.openxmlformats.org/officeDocument/2006/relationships/image" Target="../media/image44.png"/><Relationship Id="rId10" Type="http://schemas.openxmlformats.org/officeDocument/2006/relationships/image" Target="../media/image30.png"/><Relationship Id="rId4" Type="http://schemas.openxmlformats.org/officeDocument/2006/relationships/image" Target="../media/image43.png"/><Relationship Id="rId9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981233"/>
            <a:ext cx="10716260" cy="6772367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122/L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17</a:t>
            </a:r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br>
              <a:rPr lang="en-US" sz="3600" spc="-70" dirty="0"/>
            </a:br>
            <a:r>
              <a:rPr lang="en-US" sz="3600" spc="-70" dirty="0"/>
              <a:t>Mahdi Ebrahimi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2800" spc="-70" dirty="0"/>
              <a:t>Slides adapted from Dr. </a:t>
            </a:r>
            <a:r>
              <a:rPr sz="2800" spc="-70" dirty="0"/>
              <a:t>Kyle</a:t>
            </a:r>
            <a:r>
              <a:rPr sz="2800" spc="-10" dirty="0"/>
              <a:t> </a:t>
            </a:r>
            <a:r>
              <a:rPr sz="28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005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7200" y="4318000"/>
            <a:ext cx="1646767" cy="99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39367" y="4318000"/>
            <a:ext cx="1646765" cy="998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1533" y="4318000"/>
            <a:ext cx="1646767" cy="998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2200" y="4660900"/>
            <a:ext cx="3556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1300" y="4660900"/>
            <a:ext cx="317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5400" y="4660900"/>
            <a:ext cx="15494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241800" y="4292600"/>
          <a:ext cx="5015865" cy="5118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362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 +</a:t>
                      </a:r>
                      <a:r>
                        <a:rPr sz="4000" spc="-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28986" y="762000"/>
            <a:ext cx="89471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5865" algn="l"/>
              </a:tabLst>
            </a:pPr>
            <a:r>
              <a:rPr spc="-5" dirty="0"/>
              <a:t>Basic	Operation:</a:t>
            </a:r>
            <a:r>
              <a:rPr spc="-900" dirty="0"/>
              <a:t> </a:t>
            </a:r>
            <a:r>
              <a:rPr spc="-5" dirty="0"/>
              <a:t>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60127" y="2297429"/>
            <a:ext cx="9569450" cy="28130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904240" algn="ctr">
              <a:lnSpc>
                <a:spcPct val="100000"/>
              </a:lnSpc>
              <a:spcBef>
                <a:spcPts val="760"/>
              </a:spcBef>
            </a:pPr>
            <a:r>
              <a:rPr sz="4200" dirty="0">
                <a:latin typeface="Courier New"/>
                <a:cs typeface="Courier New"/>
              </a:rPr>
              <a:t>A + B </a:t>
            </a:r>
            <a:r>
              <a:rPr sz="4200" spc="-5" dirty="0">
                <a:latin typeface="Courier New"/>
                <a:cs typeface="Courier New"/>
              </a:rPr>
              <a:t>== </a:t>
            </a:r>
            <a:r>
              <a:rPr sz="4200" dirty="0">
                <a:latin typeface="Courier New"/>
                <a:cs typeface="Courier New"/>
              </a:rPr>
              <a:t>A </a:t>
            </a:r>
            <a:r>
              <a:rPr sz="4200" spc="-5" dirty="0">
                <a:latin typeface="Courier New"/>
                <a:cs typeface="Courier New"/>
              </a:rPr>
              <a:t>OR</a:t>
            </a:r>
            <a:r>
              <a:rPr sz="4200" spc="-7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</a:t>
            </a:r>
            <a:endParaRPr sz="4200">
              <a:latin typeface="Courier New"/>
              <a:cs typeface="Courier New"/>
            </a:endParaRPr>
          </a:p>
          <a:p>
            <a:pPr marL="904875" algn="ctr">
              <a:lnSpc>
                <a:spcPct val="100000"/>
              </a:lnSpc>
              <a:spcBef>
                <a:spcPts val="660"/>
              </a:spcBef>
              <a:tabLst>
                <a:tab pos="3707765" algn="l"/>
                <a:tab pos="5259705" algn="l"/>
                <a:tab pos="6642734" algn="l"/>
              </a:tabLst>
            </a:pPr>
            <a:r>
              <a:rPr sz="4200" dirty="0">
                <a:latin typeface="Courier New"/>
                <a:cs typeface="Courier New"/>
              </a:rPr>
              <a:t>false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only	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both	</a:t>
            </a:r>
            <a:r>
              <a:rPr sz="4200" dirty="0">
                <a:latin typeface="Courier New"/>
                <a:cs typeface="Courier New"/>
              </a:rPr>
              <a:t>A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B</a:t>
            </a:r>
            <a:r>
              <a:rPr sz="4200" spc="-1420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dirty="0">
                <a:latin typeface="Courier New"/>
                <a:cs typeface="Courier New"/>
              </a:rPr>
              <a:t>false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spc="-105" dirty="0">
                <a:latin typeface="Gill Sans MT"/>
                <a:cs typeface="Gill Sans MT"/>
              </a:rPr>
              <a:t>Truth</a:t>
            </a:r>
            <a:r>
              <a:rPr sz="4200" spc="-535" dirty="0">
                <a:latin typeface="Gill Sans MT"/>
                <a:cs typeface="Gill Sans MT"/>
              </a:rPr>
              <a:t> </a:t>
            </a:r>
            <a:r>
              <a:rPr sz="4200" spc="-90" dirty="0">
                <a:latin typeface="Gill Sans MT"/>
                <a:cs typeface="Gill Sans MT"/>
              </a:rPr>
              <a:t>Table: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167" y="762000"/>
            <a:ext cx="97110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5865" algn="l"/>
              </a:tabLst>
            </a:pPr>
            <a:r>
              <a:rPr sz="8400" spc="-5" dirty="0">
                <a:latin typeface="Gill Sans MT"/>
                <a:cs typeface="Gill Sans MT"/>
              </a:rPr>
              <a:t>Basic	Operation:</a:t>
            </a:r>
            <a:r>
              <a:rPr sz="8400" spc="-900" dirty="0">
                <a:latin typeface="Gill Sans MT"/>
                <a:cs typeface="Gill Sans MT"/>
              </a:rPr>
              <a:t> </a:t>
            </a:r>
            <a:r>
              <a:rPr sz="8400" spc="-185" dirty="0">
                <a:latin typeface="Gill Sans MT"/>
                <a:cs typeface="Gill Sans MT"/>
              </a:rPr>
              <a:t>NOT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3460" y="2381250"/>
            <a:ext cx="70669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!A == A’ == </a:t>
            </a:r>
            <a:r>
              <a:rPr sz="4200" dirty="0">
                <a:latin typeface="Courier New"/>
                <a:cs typeface="Courier New"/>
              </a:rPr>
              <a:t>A </a:t>
            </a:r>
            <a:r>
              <a:rPr sz="4200" spc="-5" dirty="0">
                <a:latin typeface="Courier New"/>
                <a:cs typeface="Courier New"/>
              </a:rPr>
              <a:t>== NOT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7200" y="2476500"/>
            <a:ext cx="334645" cy="0"/>
          </a:xfrm>
          <a:custGeom>
            <a:avLst/>
            <a:gdLst/>
            <a:ahLst/>
            <a:cxnLst/>
            <a:rect l="l" t="t" r="r" b="b"/>
            <a:pathLst>
              <a:path w="334645">
                <a:moveTo>
                  <a:pt x="0" y="0"/>
                </a:moveTo>
                <a:lnTo>
                  <a:pt x="33436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167" y="762000"/>
            <a:ext cx="97110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5865" algn="l"/>
              </a:tabLst>
            </a:pPr>
            <a:r>
              <a:rPr spc="-5" dirty="0"/>
              <a:t>Basic	Operation:</a:t>
            </a:r>
            <a:r>
              <a:rPr spc="-900" dirty="0"/>
              <a:t> </a:t>
            </a:r>
            <a:r>
              <a:rPr spc="-185" dirty="0"/>
              <a:t>NOT</a:t>
            </a:r>
          </a:p>
        </p:txBody>
      </p:sp>
      <p:sp>
        <p:nvSpPr>
          <p:cNvPr id="3" name="object 3"/>
          <p:cNvSpPr/>
          <p:nvPr/>
        </p:nvSpPr>
        <p:spPr>
          <a:xfrm>
            <a:off x="6807200" y="2476500"/>
            <a:ext cx="334645" cy="0"/>
          </a:xfrm>
          <a:custGeom>
            <a:avLst/>
            <a:gdLst/>
            <a:ahLst/>
            <a:cxnLst/>
            <a:rect l="l" t="t" r="r" b="b"/>
            <a:pathLst>
              <a:path w="334645">
                <a:moveTo>
                  <a:pt x="0" y="0"/>
                </a:moveTo>
                <a:lnTo>
                  <a:pt x="33436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63460" y="2227579"/>
            <a:ext cx="7066915" cy="161290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sz="4200" spc="-5" dirty="0">
                <a:latin typeface="Courier New"/>
                <a:cs typeface="Courier New"/>
              </a:rPr>
              <a:t>!A == A’ == </a:t>
            </a:r>
            <a:r>
              <a:rPr sz="4200" dirty="0">
                <a:latin typeface="Courier New"/>
                <a:cs typeface="Courier New"/>
              </a:rPr>
              <a:t>A </a:t>
            </a:r>
            <a:r>
              <a:rPr sz="4200" spc="-5" dirty="0">
                <a:latin typeface="Courier New"/>
                <a:cs typeface="Courier New"/>
              </a:rPr>
              <a:t>== NOT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210"/>
              </a:spcBef>
            </a:pPr>
            <a:r>
              <a:rPr sz="4200" spc="-5" dirty="0">
                <a:latin typeface="Gill Sans MT"/>
                <a:cs typeface="Gill Sans MT"/>
              </a:rPr>
              <a:t>Flip the </a:t>
            </a:r>
            <a:r>
              <a:rPr sz="4200" spc="-15" dirty="0">
                <a:latin typeface="Gill Sans MT"/>
                <a:cs typeface="Gill Sans MT"/>
              </a:rPr>
              <a:t>result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operand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167" y="762000"/>
            <a:ext cx="97110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5865" algn="l"/>
              </a:tabLst>
            </a:pPr>
            <a:r>
              <a:rPr spc="-5" dirty="0"/>
              <a:t>Basic	Operation:</a:t>
            </a:r>
            <a:r>
              <a:rPr spc="-900" dirty="0"/>
              <a:t> </a:t>
            </a:r>
            <a:r>
              <a:rPr spc="-185" dirty="0"/>
              <a:t>NOT</a:t>
            </a:r>
          </a:p>
        </p:txBody>
      </p:sp>
      <p:sp>
        <p:nvSpPr>
          <p:cNvPr id="3" name="object 3"/>
          <p:cNvSpPr/>
          <p:nvPr/>
        </p:nvSpPr>
        <p:spPr>
          <a:xfrm>
            <a:off x="6807200" y="2476500"/>
            <a:ext cx="334645" cy="0"/>
          </a:xfrm>
          <a:custGeom>
            <a:avLst/>
            <a:gdLst/>
            <a:ahLst/>
            <a:cxnLst/>
            <a:rect l="l" t="t" r="r" b="b"/>
            <a:pathLst>
              <a:path w="334645">
                <a:moveTo>
                  <a:pt x="0" y="0"/>
                </a:moveTo>
                <a:lnTo>
                  <a:pt x="33436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005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0127" y="2227579"/>
            <a:ext cx="8770620" cy="288290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703070" algn="ctr">
              <a:lnSpc>
                <a:spcPct val="100000"/>
              </a:lnSpc>
              <a:spcBef>
                <a:spcPts val="1310"/>
              </a:spcBef>
            </a:pPr>
            <a:r>
              <a:rPr sz="4200" spc="-5" dirty="0">
                <a:latin typeface="Courier New"/>
                <a:cs typeface="Courier New"/>
              </a:rPr>
              <a:t>!A == A’ == </a:t>
            </a:r>
            <a:r>
              <a:rPr sz="4200" dirty="0">
                <a:latin typeface="Courier New"/>
                <a:cs typeface="Courier New"/>
              </a:rPr>
              <a:t>A </a:t>
            </a:r>
            <a:r>
              <a:rPr sz="4200" spc="-5" dirty="0">
                <a:latin typeface="Courier New"/>
                <a:cs typeface="Courier New"/>
              </a:rPr>
              <a:t>== NOT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  <a:p>
            <a:pPr marL="1703705" algn="ctr">
              <a:lnSpc>
                <a:spcPct val="100000"/>
              </a:lnSpc>
              <a:spcBef>
                <a:spcPts val="1210"/>
              </a:spcBef>
            </a:pPr>
            <a:r>
              <a:rPr sz="4200" spc="-5" dirty="0">
                <a:latin typeface="Gill Sans MT"/>
                <a:cs typeface="Gill Sans MT"/>
              </a:rPr>
              <a:t>Flip the </a:t>
            </a:r>
            <a:r>
              <a:rPr sz="4200" spc="-15" dirty="0">
                <a:latin typeface="Gill Sans MT"/>
                <a:cs typeface="Gill Sans MT"/>
              </a:rPr>
              <a:t>result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operand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spc="-105" dirty="0">
                <a:latin typeface="Gill Sans MT"/>
                <a:cs typeface="Gill Sans MT"/>
              </a:rPr>
              <a:t>Truth</a:t>
            </a:r>
            <a:r>
              <a:rPr sz="4200" spc="-535" dirty="0">
                <a:latin typeface="Gill Sans MT"/>
                <a:cs typeface="Gill Sans MT"/>
              </a:rPr>
              <a:t> </a:t>
            </a:r>
            <a:r>
              <a:rPr sz="4200" spc="-90" dirty="0">
                <a:latin typeface="Gill Sans MT"/>
                <a:cs typeface="Gill Sans MT"/>
              </a:rPr>
              <a:t>Table: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0500" y="4470400"/>
            <a:ext cx="2482850" cy="168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750" y="4470400"/>
            <a:ext cx="2482850" cy="1680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54600" y="5156200"/>
            <a:ext cx="3556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31100" y="5118100"/>
            <a:ext cx="546100" cy="393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975100" y="4445000"/>
          <a:ext cx="5016500" cy="5118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06032">
                <a:tc>
                  <a:txBody>
                    <a:bodyPr/>
                    <a:lstStyle/>
                    <a:p>
                      <a:pPr marL="1101090">
                        <a:lnSpc>
                          <a:spcPct val="100000"/>
                        </a:lnSpc>
                        <a:spcBef>
                          <a:spcPts val="3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482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!A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482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L="1116330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marL="1116330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5194" y="762000"/>
            <a:ext cx="877443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160" dirty="0"/>
              <a:t>AND, </a:t>
            </a:r>
            <a:r>
              <a:rPr sz="7200" spc="-5" dirty="0"/>
              <a:t>OR, </a:t>
            </a:r>
            <a:r>
              <a:rPr sz="7200" dirty="0"/>
              <a:t>and</a:t>
            </a:r>
            <a:r>
              <a:rPr sz="7200" spc="-1610" dirty="0"/>
              <a:t> </a:t>
            </a:r>
            <a:r>
              <a:rPr lang="en-US" sz="7200" spc="-1610" dirty="0"/>
              <a:t> </a:t>
            </a:r>
            <a:r>
              <a:rPr sz="7200" spc="-185" dirty="0"/>
              <a:t>NOT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178300"/>
            <a:ext cx="9998075" cy="28371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304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2056130" algn="l"/>
                <a:tab pos="2543810" algn="l"/>
                <a:tab pos="4561840" algn="l"/>
                <a:tab pos="5343525" algn="l"/>
              </a:tabLst>
            </a:pPr>
            <a:r>
              <a:rPr sz="4200" spc="5" dirty="0">
                <a:latin typeface="Gill Sans MT"/>
                <a:cs typeface="Gill Sans MT"/>
              </a:rPr>
              <a:t>Serve</a:t>
            </a:r>
            <a:r>
              <a:rPr sz="4200" dirty="0">
                <a:latin typeface="Gill Sans MT"/>
                <a:cs typeface="Gill Sans MT"/>
              </a:rPr>
              <a:t> as	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basis	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everything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dirty="0">
                <a:latin typeface="Gill Sans MT"/>
                <a:cs typeface="Gill Sans MT"/>
              </a:rPr>
              <a:t>do 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dirty="0">
                <a:latin typeface="Gill Sans MT"/>
                <a:cs typeface="Gill Sans MT"/>
              </a:rPr>
              <a:t>this	class</a:t>
            </a:r>
          </a:p>
          <a:p>
            <a:pPr marL="609600" marR="115951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09600" algn="l"/>
                <a:tab pos="3420110" algn="l"/>
                <a:tab pos="4493895" algn="l"/>
                <a:tab pos="6473190" algn="l"/>
                <a:tab pos="8063865" algn="l"/>
              </a:tabLst>
            </a:pPr>
            <a:r>
              <a:rPr sz="4200" dirty="0">
                <a:latin typeface="Gill Sans MT"/>
                <a:cs typeface="Gill Sans MT"/>
              </a:rPr>
              <a:t>As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mple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	th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dirty="0">
                <a:latin typeface="Gill Sans MT"/>
                <a:cs typeface="Gill Sans MT"/>
              </a:rPr>
              <a:t>y	a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spc="80" dirty="0">
                <a:latin typeface="Gill Sans MT"/>
                <a:cs typeface="Gill Sans MT"/>
              </a:rPr>
              <a:t>e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dirty="0">
                <a:latin typeface="Gill Sans MT"/>
                <a:cs typeface="Gill Sans MT"/>
              </a:rPr>
              <a:t>y	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do	</a:t>
            </a:r>
            <a:r>
              <a:rPr sz="4200" spc="-5" dirty="0">
                <a:latin typeface="Gill Sans MT"/>
                <a:cs typeface="Gill Sans MT"/>
              </a:rPr>
              <a:t>j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  </a:t>
            </a:r>
            <a:r>
              <a:rPr sz="4200" spc="-5" dirty="0">
                <a:latin typeface="Gill Sans MT"/>
                <a:cs typeface="Gill Sans MT"/>
              </a:rPr>
              <a:t>about everything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want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762" y="47580"/>
            <a:ext cx="985583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210" dirty="0"/>
              <a:t>Truth Table </a:t>
            </a:r>
            <a:r>
              <a:rPr sz="7200" spc="-5" dirty="0"/>
              <a:t>to</a:t>
            </a:r>
            <a:r>
              <a:rPr sz="7200" spc="-710" dirty="0"/>
              <a:t> </a:t>
            </a:r>
            <a:r>
              <a:rPr sz="7200" spc="-35" dirty="0"/>
              <a:t>Formula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1625600"/>
            <a:ext cx="9134475" cy="2951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0" marR="17780" indent="-571500">
              <a:lnSpc>
                <a:spcPct val="100200"/>
              </a:lnSpc>
              <a:spcBef>
                <a:spcPts val="90"/>
              </a:spcBef>
              <a:buSzPct val="170238"/>
              <a:buChar char="•"/>
              <a:tabLst>
                <a:tab pos="622300" algn="l"/>
                <a:tab pos="2037714" algn="l"/>
                <a:tab pos="2503805" algn="l"/>
                <a:tab pos="2885440" algn="l"/>
                <a:tab pos="3261360" algn="l"/>
                <a:tab pos="3469640" algn="l"/>
                <a:tab pos="3838575" algn="l"/>
              </a:tabLst>
            </a:pPr>
            <a:r>
              <a:rPr sz="4200" spc="-5" dirty="0">
                <a:latin typeface="Gill Sans MT"/>
                <a:cs typeface="Gill Sans MT"/>
              </a:rPr>
              <a:t>Idea: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every	</a:t>
            </a:r>
            <a:r>
              <a:rPr sz="4200" dirty="0">
                <a:latin typeface="Gill Sans MT"/>
                <a:cs typeface="Gill Sans MT"/>
              </a:rPr>
              <a:t>output </a:t>
            </a:r>
            <a:r>
              <a:rPr sz="4200" spc="-5" dirty="0">
                <a:latin typeface="Gill Sans MT"/>
                <a:cs typeface="Gill Sans MT"/>
              </a:rPr>
              <a:t>in the truth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table  which	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5" dirty="0">
                <a:latin typeface="Gill Sans MT"/>
                <a:cs typeface="Gill Sans MT"/>
              </a:rPr>
              <a:t>write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5" dirty="0">
                <a:latin typeface="Gill Sans MT"/>
                <a:cs typeface="Gill Sans MT"/>
              </a:rPr>
              <a:t>AND which  </a:t>
            </a:r>
            <a:r>
              <a:rPr sz="4200" spc="-15" dirty="0">
                <a:latin typeface="Gill Sans MT"/>
                <a:cs typeface="Gill Sans MT"/>
              </a:rPr>
              <a:t>corresponds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22300" algn="l"/>
              </a:tabLst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them together with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762" y="47580"/>
            <a:ext cx="985583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210" dirty="0"/>
              <a:t>Truth Table </a:t>
            </a:r>
            <a:r>
              <a:rPr sz="7200" spc="-5" dirty="0"/>
              <a:t>to</a:t>
            </a:r>
            <a:r>
              <a:rPr sz="7200" spc="-710" dirty="0"/>
              <a:t> </a:t>
            </a:r>
            <a:r>
              <a:rPr sz="7200" spc="-35" dirty="0"/>
              <a:t>Formula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8965" y="1711770"/>
            <a:ext cx="10858500" cy="22454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0" marR="17780" indent="-571500">
              <a:lnSpc>
                <a:spcPct val="100200"/>
              </a:lnSpc>
              <a:spcBef>
                <a:spcPts val="90"/>
              </a:spcBef>
              <a:buSzPct val="170238"/>
              <a:buChar char="•"/>
              <a:tabLst>
                <a:tab pos="622300" algn="l"/>
                <a:tab pos="2037714" algn="l"/>
                <a:tab pos="2503805" algn="l"/>
                <a:tab pos="2885440" algn="l"/>
                <a:tab pos="3261360" algn="l"/>
                <a:tab pos="3469640" algn="l"/>
                <a:tab pos="3838575" algn="l"/>
              </a:tabLst>
            </a:pPr>
            <a:r>
              <a:rPr sz="4200" spc="-5" dirty="0">
                <a:latin typeface="Gill Sans MT"/>
                <a:cs typeface="Gill Sans MT"/>
              </a:rPr>
              <a:t>Idea: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every	</a:t>
            </a:r>
            <a:r>
              <a:rPr sz="4200" dirty="0">
                <a:latin typeface="Gill Sans MT"/>
                <a:cs typeface="Gill Sans MT"/>
              </a:rPr>
              <a:t>output </a:t>
            </a:r>
            <a:r>
              <a:rPr sz="4200" spc="-5" dirty="0">
                <a:latin typeface="Gill Sans MT"/>
                <a:cs typeface="Gill Sans MT"/>
              </a:rPr>
              <a:t>in the truth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table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which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has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lang="en-US"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5" dirty="0">
                <a:latin typeface="Gill Sans MT"/>
                <a:cs typeface="Gill Sans MT"/>
              </a:rPr>
              <a:t>write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5" dirty="0">
                <a:latin typeface="Gill Sans MT"/>
                <a:cs typeface="Gill Sans MT"/>
              </a:rPr>
              <a:t>AND which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corresponds</a:t>
            </a:r>
            <a:r>
              <a:rPr lang="en-US" sz="4200" spc="-1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endParaRPr sz="4200" dirty="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22300" algn="l"/>
              </a:tabLst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them together with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OR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24055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000" y="4940300"/>
            <a:ext cx="1646767" cy="92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26167" y="4940300"/>
            <a:ext cx="1634065" cy="92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1032" y="4940300"/>
            <a:ext cx="1634067" cy="92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000" y="5245100"/>
            <a:ext cx="3556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5400" y="5245100"/>
            <a:ext cx="317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2400" y="5232400"/>
            <a:ext cx="9144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8600" y="4914900"/>
          <a:ext cx="5015865" cy="476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9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300" y="9799320"/>
            <a:ext cx="45491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-For example, consider this</a:t>
            </a:r>
            <a:r>
              <a:rPr sz="2200" spc="1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table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762" y="0"/>
            <a:ext cx="98558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Truth Table </a:t>
            </a:r>
            <a:r>
              <a:rPr spc="-5" dirty="0"/>
              <a:t>to</a:t>
            </a:r>
            <a:r>
              <a:rPr spc="-710" dirty="0"/>
              <a:t> </a:t>
            </a:r>
            <a:r>
              <a:rPr spc="-35" dirty="0"/>
              <a:t>Formula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1625600"/>
            <a:ext cx="9134475" cy="2951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0" marR="17780" indent="-571500">
              <a:lnSpc>
                <a:spcPct val="100200"/>
              </a:lnSpc>
              <a:spcBef>
                <a:spcPts val="90"/>
              </a:spcBef>
              <a:buSzPct val="170238"/>
              <a:buChar char="•"/>
              <a:tabLst>
                <a:tab pos="622300" algn="l"/>
                <a:tab pos="2037714" algn="l"/>
                <a:tab pos="2503805" algn="l"/>
                <a:tab pos="2885440" algn="l"/>
                <a:tab pos="3261360" algn="l"/>
                <a:tab pos="3469640" algn="l"/>
                <a:tab pos="3838575" algn="l"/>
              </a:tabLst>
            </a:pPr>
            <a:r>
              <a:rPr sz="4200" spc="-5" dirty="0">
                <a:latin typeface="Gill Sans MT"/>
                <a:cs typeface="Gill Sans MT"/>
              </a:rPr>
              <a:t>Idea: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every	</a:t>
            </a:r>
            <a:r>
              <a:rPr sz="4200" dirty="0">
                <a:latin typeface="Gill Sans MT"/>
                <a:cs typeface="Gill Sans MT"/>
              </a:rPr>
              <a:t>output </a:t>
            </a:r>
            <a:r>
              <a:rPr sz="4200" spc="-5" dirty="0">
                <a:latin typeface="Gill Sans MT"/>
                <a:cs typeface="Gill Sans MT"/>
              </a:rPr>
              <a:t>in the truth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table  which	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5" dirty="0">
                <a:latin typeface="Gill Sans MT"/>
                <a:cs typeface="Gill Sans MT"/>
              </a:rPr>
              <a:t>write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5" dirty="0">
                <a:latin typeface="Gill Sans MT"/>
                <a:cs typeface="Gill Sans MT"/>
              </a:rPr>
              <a:t>AND which  </a:t>
            </a:r>
            <a:r>
              <a:rPr sz="4200" spc="-15" dirty="0">
                <a:latin typeface="Gill Sans MT"/>
                <a:cs typeface="Gill Sans MT"/>
              </a:rPr>
              <a:t>corresponds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22300" algn="l"/>
              </a:tabLst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them together with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24055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000" y="4940300"/>
            <a:ext cx="1646767" cy="92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26167" y="4940300"/>
            <a:ext cx="1634065" cy="92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1032" y="4940300"/>
            <a:ext cx="1634067" cy="92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000" y="5245100"/>
            <a:ext cx="3556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5400" y="5245100"/>
            <a:ext cx="317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2400" y="5232400"/>
            <a:ext cx="9144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8600" y="4914900"/>
          <a:ext cx="5015865" cy="476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9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300" y="9799320"/>
            <a:ext cx="26682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-First </a:t>
            </a:r>
            <a:r>
              <a:rPr sz="2200" dirty="0">
                <a:latin typeface="Lucida Sans Unicode"/>
                <a:cs typeface="Lucida Sans Unicode"/>
              </a:rPr>
              <a:t>1 in </a:t>
            </a:r>
            <a:r>
              <a:rPr sz="2200" spc="-5" dirty="0">
                <a:latin typeface="Lucida Sans Unicode"/>
                <a:cs typeface="Lucida Sans Unicode"/>
              </a:rPr>
              <a:t>the</a:t>
            </a:r>
            <a:r>
              <a:rPr sz="2200" spc="-5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table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762" y="0"/>
            <a:ext cx="98558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Truth Table </a:t>
            </a:r>
            <a:r>
              <a:rPr spc="-5" dirty="0"/>
              <a:t>to</a:t>
            </a:r>
            <a:r>
              <a:rPr spc="-710" dirty="0"/>
              <a:t> </a:t>
            </a:r>
            <a:r>
              <a:rPr spc="-35" dirty="0"/>
              <a:t>Formula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724055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4800" y="1625600"/>
            <a:ext cx="9159875" cy="4989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0" marR="30480" indent="-571500">
              <a:lnSpc>
                <a:spcPct val="100200"/>
              </a:lnSpc>
              <a:spcBef>
                <a:spcPts val="90"/>
              </a:spcBef>
              <a:buSzPct val="170238"/>
              <a:buChar char="•"/>
              <a:tabLst>
                <a:tab pos="635000" algn="l"/>
                <a:tab pos="2050414" algn="l"/>
                <a:tab pos="2516505" algn="l"/>
                <a:tab pos="2898140" algn="l"/>
                <a:tab pos="3274060" algn="l"/>
                <a:tab pos="3482340" algn="l"/>
                <a:tab pos="3851275" algn="l"/>
              </a:tabLst>
            </a:pPr>
            <a:r>
              <a:rPr sz="4200" spc="-5" dirty="0">
                <a:latin typeface="Gill Sans MT"/>
                <a:cs typeface="Gill Sans MT"/>
              </a:rPr>
              <a:t>Idea: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every	</a:t>
            </a:r>
            <a:r>
              <a:rPr sz="4200" dirty="0">
                <a:latin typeface="Gill Sans MT"/>
                <a:cs typeface="Gill Sans MT"/>
              </a:rPr>
              <a:t>output </a:t>
            </a:r>
            <a:r>
              <a:rPr sz="4200" spc="-5" dirty="0">
                <a:latin typeface="Gill Sans MT"/>
                <a:cs typeface="Gill Sans MT"/>
              </a:rPr>
              <a:t>in the truth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table  which	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5" dirty="0">
                <a:latin typeface="Gill Sans MT"/>
                <a:cs typeface="Gill Sans MT"/>
              </a:rPr>
              <a:t>write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5" dirty="0">
                <a:latin typeface="Gill Sans MT"/>
                <a:cs typeface="Gill Sans MT"/>
              </a:rPr>
              <a:t>AND which  </a:t>
            </a:r>
            <a:r>
              <a:rPr sz="4200" spc="-15" dirty="0">
                <a:latin typeface="Gill Sans MT"/>
                <a:cs typeface="Gill Sans MT"/>
              </a:rPr>
              <a:t>corresponds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endParaRPr sz="4200">
              <a:latin typeface="Gill Sans MT"/>
              <a:cs typeface="Gill Sans MT"/>
            </a:endParaRPr>
          </a:p>
          <a:p>
            <a:pPr marL="6350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35000" algn="l"/>
              </a:tabLst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them together with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OR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50">
              <a:latin typeface="Times New Roman"/>
              <a:cs typeface="Times New Roman"/>
            </a:endParaRPr>
          </a:p>
          <a:p>
            <a:pPr marL="1344930" algn="ctr">
              <a:lnSpc>
                <a:spcPct val="1000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!A!B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000" y="4940300"/>
            <a:ext cx="1646767" cy="92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26167" y="4940300"/>
            <a:ext cx="1634065" cy="92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1032" y="4940300"/>
            <a:ext cx="1634067" cy="92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000" y="5245100"/>
            <a:ext cx="3556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5400" y="5245100"/>
            <a:ext cx="317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2400" y="5232400"/>
            <a:ext cx="9144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8600" y="4914900"/>
          <a:ext cx="5015865" cy="476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9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300" y="9773920"/>
            <a:ext cx="11036935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pc="-5" dirty="0">
                <a:latin typeface="Lucida Sans Unicode"/>
                <a:cs typeface="Lucida Sans Unicode"/>
              </a:rPr>
              <a:t>-This corresponds to</a:t>
            </a:r>
            <a:r>
              <a:rPr spc="5" dirty="0">
                <a:latin typeface="Lucida Sans Unicode"/>
                <a:cs typeface="Lucida Sans Unicode"/>
              </a:rPr>
              <a:t> </a:t>
            </a:r>
            <a:r>
              <a:rPr spc="-5" dirty="0">
                <a:latin typeface="Lucida Sans Unicode"/>
                <a:cs typeface="Lucida Sans Unicode"/>
              </a:rPr>
              <a:t>!A!B</a:t>
            </a:r>
            <a:endParaRPr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spc="-5" dirty="0">
                <a:latin typeface="Lucida Sans Unicode"/>
                <a:cs typeface="Lucida Sans Unicode"/>
              </a:rPr>
              <a:t>-That </a:t>
            </a:r>
            <a:r>
              <a:rPr dirty="0">
                <a:latin typeface="Lucida Sans Unicode"/>
                <a:cs typeface="Lucida Sans Unicode"/>
              </a:rPr>
              <a:t>is, </a:t>
            </a:r>
            <a:r>
              <a:rPr spc="-5" dirty="0">
                <a:latin typeface="Lucida Sans Unicode"/>
                <a:cs typeface="Lucida Sans Unicode"/>
              </a:rPr>
              <a:t>the output </a:t>
            </a:r>
            <a:r>
              <a:rPr dirty="0">
                <a:latin typeface="Lucida Sans Unicode"/>
                <a:cs typeface="Lucida Sans Unicode"/>
              </a:rPr>
              <a:t>is </a:t>
            </a:r>
            <a:r>
              <a:rPr spc="-5" dirty="0">
                <a:latin typeface="Lucida Sans Unicode"/>
                <a:cs typeface="Lucida Sans Unicode"/>
              </a:rPr>
              <a:t>set to </a:t>
            </a:r>
            <a:r>
              <a:rPr dirty="0">
                <a:latin typeface="Lucida Sans Unicode"/>
                <a:cs typeface="Lucida Sans Unicode"/>
              </a:rPr>
              <a:t>1 </a:t>
            </a:r>
            <a:r>
              <a:rPr spc="-5" dirty="0">
                <a:latin typeface="Lucida Sans Unicode"/>
                <a:cs typeface="Lucida Sans Unicode"/>
              </a:rPr>
              <a:t>when !A!B </a:t>
            </a:r>
            <a:r>
              <a:rPr dirty="0">
                <a:latin typeface="Lucida Sans Unicode"/>
                <a:cs typeface="Lucida Sans Unicode"/>
              </a:rPr>
              <a:t>is </a:t>
            </a:r>
            <a:r>
              <a:rPr spc="-5" dirty="0">
                <a:latin typeface="Lucida Sans Unicode"/>
                <a:cs typeface="Lucida Sans Unicode"/>
              </a:rPr>
              <a:t>true (meaning when </a:t>
            </a:r>
            <a:r>
              <a:rPr dirty="0">
                <a:latin typeface="Lucida Sans Unicode"/>
                <a:cs typeface="Lucida Sans Unicode"/>
              </a:rPr>
              <a:t>A = 0 </a:t>
            </a:r>
            <a:r>
              <a:rPr spc="-5" dirty="0">
                <a:latin typeface="Lucida Sans Unicode"/>
                <a:cs typeface="Lucida Sans Unicode"/>
              </a:rPr>
              <a:t>and </a:t>
            </a:r>
            <a:r>
              <a:rPr dirty="0">
                <a:latin typeface="Lucida Sans Unicode"/>
                <a:cs typeface="Lucida Sans Unicode"/>
              </a:rPr>
              <a:t>B =</a:t>
            </a:r>
            <a:r>
              <a:rPr spc="80" dirty="0">
                <a:latin typeface="Lucida Sans Unicode"/>
                <a:cs typeface="Lucida Sans Unicode"/>
              </a:rPr>
              <a:t> </a:t>
            </a:r>
            <a:r>
              <a:rPr spc="-5" dirty="0">
                <a:latin typeface="Lucida Sans Unicode"/>
                <a:cs typeface="Lucida Sans Unicode"/>
              </a:rPr>
              <a:t>0)</a:t>
            </a:r>
            <a:endParaRPr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762" y="0"/>
            <a:ext cx="98558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Truth Table </a:t>
            </a:r>
            <a:r>
              <a:rPr spc="-5" dirty="0"/>
              <a:t>to</a:t>
            </a:r>
            <a:r>
              <a:rPr spc="-710" dirty="0"/>
              <a:t> </a:t>
            </a:r>
            <a:r>
              <a:rPr spc="-35" dirty="0"/>
              <a:t>Formula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724055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4800" y="1625600"/>
            <a:ext cx="9159875" cy="4989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0" marR="30480" indent="-571500">
              <a:lnSpc>
                <a:spcPct val="100200"/>
              </a:lnSpc>
              <a:spcBef>
                <a:spcPts val="90"/>
              </a:spcBef>
              <a:buSzPct val="170238"/>
              <a:buChar char="•"/>
              <a:tabLst>
                <a:tab pos="635000" algn="l"/>
                <a:tab pos="2050414" algn="l"/>
                <a:tab pos="2516505" algn="l"/>
                <a:tab pos="2898140" algn="l"/>
                <a:tab pos="3274060" algn="l"/>
                <a:tab pos="3482340" algn="l"/>
                <a:tab pos="3851275" algn="l"/>
              </a:tabLst>
            </a:pPr>
            <a:r>
              <a:rPr sz="4200" spc="-5" dirty="0">
                <a:latin typeface="Gill Sans MT"/>
                <a:cs typeface="Gill Sans MT"/>
              </a:rPr>
              <a:t>Idea: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every	</a:t>
            </a:r>
            <a:r>
              <a:rPr sz="4200" dirty="0">
                <a:latin typeface="Gill Sans MT"/>
                <a:cs typeface="Gill Sans MT"/>
              </a:rPr>
              <a:t>output </a:t>
            </a:r>
            <a:r>
              <a:rPr sz="4200" spc="-5" dirty="0">
                <a:latin typeface="Gill Sans MT"/>
                <a:cs typeface="Gill Sans MT"/>
              </a:rPr>
              <a:t>in the truth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table  which	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5" dirty="0">
                <a:latin typeface="Gill Sans MT"/>
                <a:cs typeface="Gill Sans MT"/>
              </a:rPr>
              <a:t>write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5" dirty="0">
                <a:latin typeface="Gill Sans MT"/>
                <a:cs typeface="Gill Sans MT"/>
              </a:rPr>
              <a:t>AND which  </a:t>
            </a:r>
            <a:r>
              <a:rPr sz="4200" spc="-15" dirty="0">
                <a:latin typeface="Gill Sans MT"/>
                <a:cs typeface="Gill Sans MT"/>
              </a:rPr>
              <a:t>corresponds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endParaRPr sz="4200">
              <a:latin typeface="Gill Sans MT"/>
              <a:cs typeface="Gill Sans MT"/>
            </a:endParaRPr>
          </a:p>
          <a:p>
            <a:pPr marL="6350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35000" algn="l"/>
              </a:tabLst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them together with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OR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50">
              <a:latin typeface="Times New Roman"/>
              <a:cs typeface="Times New Roman"/>
            </a:endParaRPr>
          </a:p>
          <a:p>
            <a:pPr marL="1344930"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!A!B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000" y="4940300"/>
            <a:ext cx="1646767" cy="92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26167" y="4940300"/>
            <a:ext cx="1634065" cy="92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1032" y="4940300"/>
            <a:ext cx="1634067" cy="92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000" y="5245100"/>
            <a:ext cx="3556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5400" y="5245100"/>
            <a:ext cx="317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2400" y="5232400"/>
            <a:ext cx="9144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8600" y="4914900"/>
          <a:ext cx="5015865" cy="476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9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300" y="9799320"/>
            <a:ext cx="30467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-Second </a:t>
            </a:r>
            <a:r>
              <a:rPr sz="2000" dirty="0">
                <a:latin typeface="Lucida Sans Unicode"/>
                <a:cs typeface="Lucida Sans Unicode"/>
              </a:rPr>
              <a:t>1 in </a:t>
            </a:r>
            <a:r>
              <a:rPr sz="2000" spc="-5" dirty="0">
                <a:latin typeface="Lucida Sans Unicode"/>
                <a:cs typeface="Lucida Sans Unicode"/>
              </a:rPr>
              <a:t>the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table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800600"/>
            <a:ext cx="796798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4517390" algn="l"/>
              </a:tabLst>
            </a:pPr>
            <a:r>
              <a:rPr sz="4200" spc="-5" dirty="0">
                <a:latin typeface="Gill Sans MT"/>
                <a:cs typeface="Gill Sans MT"/>
              </a:rPr>
              <a:t>Boolean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formulas	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5" dirty="0">
                <a:latin typeface="Gill Sans MT"/>
                <a:cs typeface="Gill Sans MT"/>
              </a:rPr>
              <a:t>truth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tables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10" dirty="0">
                <a:latin typeface="Gill Sans MT"/>
                <a:cs typeface="Gill Sans MT"/>
              </a:rPr>
              <a:t>Introduction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circuits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762" y="0"/>
            <a:ext cx="98558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Truth Table </a:t>
            </a:r>
            <a:r>
              <a:rPr spc="-5" dirty="0"/>
              <a:t>to</a:t>
            </a:r>
            <a:r>
              <a:rPr spc="-710" dirty="0"/>
              <a:t> </a:t>
            </a:r>
            <a:r>
              <a:rPr spc="-35" dirty="0"/>
              <a:t>Formula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1625600"/>
            <a:ext cx="9134475" cy="2951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0" marR="17780" indent="-571500">
              <a:lnSpc>
                <a:spcPct val="100200"/>
              </a:lnSpc>
              <a:spcBef>
                <a:spcPts val="90"/>
              </a:spcBef>
              <a:buSzPct val="170238"/>
              <a:buChar char="•"/>
              <a:tabLst>
                <a:tab pos="622300" algn="l"/>
                <a:tab pos="2037714" algn="l"/>
                <a:tab pos="2503805" algn="l"/>
                <a:tab pos="2885440" algn="l"/>
                <a:tab pos="3261360" algn="l"/>
                <a:tab pos="3469640" algn="l"/>
                <a:tab pos="3838575" algn="l"/>
              </a:tabLst>
            </a:pPr>
            <a:r>
              <a:rPr sz="4200" spc="-5" dirty="0">
                <a:latin typeface="Gill Sans MT"/>
                <a:cs typeface="Gill Sans MT"/>
              </a:rPr>
              <a:t>Idea: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every	</a:t>
            </a:r>
            <a:r>
              <a:rPr sz="4200" dirty="0">
                <a:latin typeface="Gill Sans MT"/>
                <a:cs typeface="Gill Sans MT"/>
              </a:rPr>
              <a:t>output </a:t>
            </a:r>
            <a:r>
              <a:rPr sz="4200" spc="-5" dirty="0">
                <a:latin typeface="Gill Sans MT"/>
                <a:cs typeface="Gill Sans MT"/>
              </a:rPr>
              <a:t>in the truth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table  which	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5" dirty="0">
                <a:latin typeface="Gill Sans MT"/>
                <a:cs typeface="Gill Sans MT"/>
              </a:rPr>
              <a:t>write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5" dirty="0">
                <a:latin typeface="Gill Sans MT"/>
                <a:cs typeface="Gill Sans MT"/>
              </a:rPr>
              <a:t>AND which  </a:t>
            </a:r>
            <a:r>
              <a:rPr sz="4200" spc="-15" dirty="0">
                <a:latin typeface="Gill Sans MT"/>
                <a:cs typeface="Gill Sans MT"/>
              </a:rPr>
              <a:t>corresponds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22300" algn="l"/>
              </a:tabLst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them together with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724055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74488" y="5949950"/>
            <a:ext cx="1306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!A!B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5942" y="5956300"/>
            <a:ext cx="66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AB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4000" y="4940300"/>
            <a:ext cx="1646767" cy="92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26167" y="4940300"/>
            <a:ext cx="1634065" cy="92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1032" y="4940300"/>
            <a:ext cx="1634067" cy="92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9000" y="5245100"/>
            <a:ext cx="3556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65400" y="5245100"/>
            <a:ext cx="317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2400" y="5232400"/>
            <a:ext cx="9144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8600" y="4914900"/>
          <a:ext cx="5015865" cy="476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9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300" y="9799320"/>
            <a:ext cx="33362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-This corresponds to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AB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762" y="0"/>
            <a:ext cx="98558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Truth Table </a:t>
            </a:r>
            <a:r>
              <a:rPr spc="-5" dirty="0"/>
              <a:t>to</a:t>
            </a:r>
            <a:r>
              <a:rPr spc="-710" dirty="0"/>
              <a:t> </a:t>
            </a:r>
            <a:r>
              <a:rPr spc="-35" dirty="0"/>
              <a:t>Formula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724055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4800" y="1625600"/>
            <a:ext cx="9159875" cy="4996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0" marR="30480" indent="-571500">
              <a:lnSpc>
                <a:spcPct val="100200"/>
              </a:lnSpc>
              <a:spcBef>
                <a:spcPts val="90"/>
              </a:spcBef>
              <a:buSzPct val="170238"/>
              <a:buChar char="•"/>
              <a:tabLst>
                <a:tab pos="635000" algn="l"/>
                <a:tab pos="2050414" algn="l"/>
                <a:tab pos="2516505" algn="l"/>
                <a:tab pos="2898140" algn="l"/>
                <a:tab pos="3274060" algn="l"/>
                <a:tab pos="3482340" algn="l"/>
                <a:tab pos="3851275" algn="l"/>
              </a:tabLst>
            </a:pPr>
            <a:r>
              <a:rPr sz="4200" spc="-5" dirty="0">
                <a:latin typeface="Gill Sans MT"/>
                <a:cs typeface="Gill Sans MT"/>
              </a:rPr>
              <a:t>Idea: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every	</a:t>
            </a:r>
            <a:r>
              <a:rPr sz="4200" dirty="0">
                <a:latin typeface="Gill Sans MT"/>
                <a:cs typeface="Gill Sans MT"/>
              </a:rPr>
              <a:t>output </a:t>
            </a:r>
            <a:r>
              <a:rPr sz="4200" spc="-5" dirty="0">
                <a:latin typeface="Gill Sans MT"/>
                <a:cs typeface="Gill Sans MT"/>
              </a:rPr>
              <a:t>in the truth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table  which	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5" dirty="0">
                <a:latin typeface="Gill Sans MT"/>
                <a:cs typeface="Gill Sans MT"/>
              </a:rPr>
              <a:t>write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5" dirty="0">
                <a:latin typeface="Gill Sans MT"/>
                <a:cs typeface="Gill Sans MT"/>
              </a:rPr>
              <a:t>AND which  </a:t>
            </a:r>
            <a:r>
              <a:rPr sz="4200" spc="-15" dirty="0">
                <a:latin typeface="Gill Sans MT"/>
                <a:cs typeface="Gill Sans MT"/>
              </a:rPr>
              <a:t>corresponds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endParaRPr sz="4200">
              <a:latin typeface="Gill Sans MT"/>
              <a:cs typeface="Gill Sans MT"/>
            </a:endParaRPr>
          </a:p>
          <a:p>
            <a:pPr marL="6350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35000" algn="l"/>
              </a:tabLst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them together with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OR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100">
              <a:latin typeface="Times New Roman"/>
              <a:cs typeface="Times New Roman"/>
            </a:endParaRPr>
          </a:p>
          <a:p>
            <a:pPr marL="4612005">
              <a:lnSpc>
                <a:spcPct val="100000"/>
              </a:lnSpc>
              <a:tabLst>
                <a:tab pos="6514465" algn="l"/>
                <a:tab pos="7463155" algn="l"/>
              </a:tabLst>
            </a:pPr>
            <a:r>
              <a:rPr sz="4200" dirty="0">
                <a:latin typeface="Courier New"/>
                <a:cs typeface="Courier New"/>
              </a:rPr>
              <a:t>!A!B	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	</a:t>
            </a:r>
            <a:r>
              <a:rPr sz="4200" dirty="0">
                <a:latin typeface="Courier New"/>
                <a:cs typeface="Courier New"/>
              </a:rPr>
              <a:t>AB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000" y="4940300"/>
            <a:ext cx="1646767" cy="92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26167" y="4940300"/>
            <a:ext cx="1634065" cy="92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11032" y="4940300"/>
            <a:ext cx="1634067" cy="92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000" y="5245100"/>
            <a:ext cx="3556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5400" y="5245100"/>
            <a:ext cx="317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2400" y="5232400"/>
            <a:ext cx="9144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8600" y="4914900"/>
          <a:ext cx="5015865" cy="476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9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300" y="9799320"/>
            <a:ext cx="518858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Lucida Sans Unicode"/>
                <a:cs typeface="Lucida Sans Unicode"/>
              </a:rPr>
              <a:t>-Finally, string them together with</a:t>
            </a:r>
            <a:r>
              <a:rPr sz="2000" dirty="0">
                <a:latin typeface="Lucida Sans Unicode"/>
                <a:cs typeface="Lucida Sans Unicode"/>
              </a:rPr>
              <a:t> OR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762" y="0"/>
            <a:ext cx="98558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Truth Table </a:t>
            </a:r>
            <a:r>
              <a:rPr spc="-5" dirty="0"/>
              <a:t>to</a:t>
            </a:r>
            <a:r>
              <a:rPr spc="-710" dirty="0"/>
              <a:t> </a:t>
            </a:r>
            <a:r>
              <a:rPr spc="-35" dirty="0"/>
              <a:t>Formula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724055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000" y="4940300"/>
            <a:ext cx="1646767" cy="92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6167" y="4940300"/>
            <a:ext cx="1634065" cy="92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11032" y="4940300"/>
            <a:ext cx="1634067" cy="927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9000" y="5245100"/>
            <a:ext cx="3556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65400" y="5245100"/>
            <a:ext cx="317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2400" y="5232400"/>
            <a:ext cx="914400" cy="368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28600" y="4914900"/>
          <a:ext cx="5015865" cy="476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69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574800" y="1625600"/>
            <a:ext cx="9159875" cy="4919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0" marR="30480" indent="-571500">
              <a:lnSpc>
                <a:spcPct val="100200"/>
              </a:lnSpc>
              <a:spcBef>
                <a:spcPts val="90"/>
              </a:spcBef>
              <a:buSzPct val="170238"/>
              <a:buChar char="•"/>
              <a:tabLst>
                <a:tab pos="635000" algn="l"/>
                <a:tab pos="2050414" algn="l"/>
                <a:tab pos="2516505" algn="l"/>
                <a:tab pos="2898140" algn="l"/>
                <a:tab pos="3274060" algn="l"/>
                <a:tab pos="3482340" algn="l"/>
                <a:tab pos="3851275" algn="l"/>
              </a:tabLst>
            </a:pPr>
            <a:r>
              <a:rPr sz="4200" spc="-5" dirty="0">
                <a:latin typeface="Gill Sans MT"/>
                <a:cs typeface="Gill Sans MT"/>
              </a:rPr>
              <a:t>Idea: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every	</a:t>
            </a:r>
            <a:r>
              <a:rPr sz="4200" dirty="0">
                <a:latin typeface="Gill Sans MT"/>
                <a:cs typeface="Gill Sans MT"/>
              </a:rPr>
              <a:t>output </a:t>
            </a:r>
            <a:r>
              <a:rPr sz="4200" spc="-5" dirty="0">
                <a:latin typeface="Gill Sans MT"/>
                <a:cs typeface="Gill Sans MT"/>
              </a:rPr>
              <a:t>in the truth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table  which	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5" dirty="0">
                <a:latin typeface="Gill Sans MT"/>
                <a:cs typeface="Gill Sans MT"/>
              </a:rPr>
              <a:t>write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5" dirty="0">
                <a:latin typeface="Gill Sans MT"/>
                <a:cs typeface="Gill Sans MT"/>
              </a:rPr>
              <a:t>AND which  </a:t>
            </a:r>
            <a:r>
              <a:rPr sz="4200" spc="-15" dirty="0">
                <a:latin typeface="Gill Sans MT"/>
                <a:cs typeface="Gill Sans MT"/>
              </a:rPr>
              <a:t>corresponds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endParaRPr sz="4200">
              <a:latin typeface="Gill Sans MT"/>
              <a:cs typeface="Gill Sans MT"/>
            </a:endParaRPr>
          </a:p>
          <a:p>
            <a:pPr marL="6350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35000" algn="l"/>
              </a:tabLst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them together with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OR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600">
              <a:latin typeface="Times New Roman"/>
              <a:cs typeface="Times New Roman"/>
            </a:endParaRPr>
          </a:p>
          <a:p>
            <a:pPr marL="4083685">
              <a:lnSpc>
                <a:spcPct val="100000"/>
              </a:lnSpc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Out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= </a:t>
            </a:r>
            <a:r>
              <a:rPr sz="4200" dirty="0">
                <a:latin typeface="Courier New"/>
                <a:cs typeface="Courier New"/>
              </a:rPr>
              <a:t>!A!B +</a:t>
            </a:r>
            <a:r>
              <a:rPr sz="4200" spc="-11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300" y="9799320"/>
            <a:ext cx="39223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ucida Sans Unicode"/>
                <a:cs typeface="Lucida Sans Unicode"/>
              </a:rPr>
              <a:t>-Out is </a:t>
            </a:r>
            <a:r>
              <a:rPr sz="2000" spc="-5" dirty="0">
                <a:latin typeface="Lucida Sans Unicode"/>
                <a:cs typeface="Lucida Sans Unicode"/>
              </a:rPr>
              <a:t>equal to this</a:t>
            </a:r>
            <a:r>
              <a:rPr sz="2000" spc="-6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formula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354" y="762000"/>
            <a:ext cx="113963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 </a:t>
            </a:r>
            <a:r>
              <a:rPr dirty="0"/>
              <a:t>of </a:t>
            </a:r>
            <a:r>
              <a:rPr spc="-30" dirty="0"/>
              <a:t>Products</a:t>
            </a:r>
            <a:r>
              <a:rPr spc="-50" dirty="0"/>
              <a:t> </a:t>
            </a:r>
            <a:r>
              <a:rPr spc="-5"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3040" y="1998979"/>
            <a:ext cx="9188450" cy="175260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  <a:tabLst>
                <a:tab pos="1071880" algn="l"/>
                <a:tab pos="2870835" algn="l"/>
                <a:tab pos="3341370" algn="l"/>
                <a:tab pos="5386705" algn="l"/>
              </a:tabLst>
            </a:pP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15" dirty="0">
                <a:latin typeface="Gill Sans MT"/>
                <a:cs typeface="Gill Sans MT"/>
              </a:rPr>
              <a:t>formula	</a:t>
            </a:r>
            <a:r>
              <a:rPr sz="4200" spc="-5" dirty="0">
                <a:latin typeface="Gill Sans MT"/>
                <a:cs typeface="Gill Sans MT"/>
              </a:rPr>
              <a:t>is	in </a:t>
            </a:r>
            <a:r>
              <a:rPr sz="4200" i="1" dirty="0">
                <a:latin typeface="Gill Sans MT"/>
                <a:cs typeface="Gill Sans MT"/>
              </a:rPr>
              <a:t>sum </a:t>
            </a:r>
            <a:r>
              <a:rPr sz="4200" i="1" spc="-5" dirty="0">
                <a:latin typeface="Gill Sans MT"/>
                <a:cs typeface="Gill Sans MT"/>
              </a:rPr>
              <a:t>of	</a:t>
            </a:r>
            <a:r>
              <a:rPr sz="4200" i="1" spc="-15" dirty="0">
                <a:latin typeface="Gill Sans MT"/>
                <a:cs typeface="Gill Sans MT"/>
              </a:rPr>
              <a:t>products</a:t>
            </a:r>
            <a:r>
              <a:rPr sz="4200" i="1" spc="-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notation:</a:t>
            </a:r>
            <a:endParaRPr sz="4200">
              <a:latin typeface="Gill Sans MT"/>
              <a:cs typeface="Gill Sans MT"/>
            </a:endParaRPr>
          </a:p>
          <a:p>
            <a:pPr marL="171450" algn="ctr">
              <a:lnSpc>
                <a:spcPct val="100000"/>
              </a:lnSpc>
              <a:spcBef>
                <a:spcPts val="1760"/>
              </a:spcBef>
            </a:pPr>
            <a:r>
              <a:rPr sz="4200" spc="-5" dirty="0">
                <a:latin typeface="Courier New"/>
                <a:cs typeface="Courier New"/>
              </a:rPr>
              <a:t>Out </a:t>
            </a:r>
            <a:r>
              <a:rPr sz="4200" dirty="0">
                <a:latin typeface="Courier New"/>
                <a:cs typeface="Courier New"/>
              </a:rPr>
              <a:t>= !A!B +</a:t>
            </a:r>
            <a:r>
              <a:rPr sz="4200" spc="-10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354" y="762000"/>
            <a:ext cx="113963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 </a:t>
            </a:r>
            <a:r>
              <a:rPr dirty="0"/>
              <a:t>of </a:t>
            </a:r>
            <a:r>
              <a:rPr spc="-30" dirty="0"/>
              <a:t>Products</a:t>
            </a:r>
            <a:r>
              <a:rPr spc="-50" dirty="0"/>
              <a:t> </a:t>
            </a:r>
            <a:r>
              <a:rPr spc="-5"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3040" y="1998979"/>
            <a:ext cx="9188450" cy="270510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  <a:tabLst>
                <a:tab pos="1071880" algn="l"/>
                <a:tab pos="2870835" algn="l"/>
                <a:tab pos="3341370" algn="l"/>
                <a:tab pos="5386705" algn="l"/>
              </a:tabLst>
            </a:pP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15" dirty="0">
                <a:latin typeface="Gill Sans MT"/>
                <a:cs typeface="Gill Sans MT"/>
              </a:rPr>
              <a:t>formula	</a:t>
            </a:r>
            <a:r>
              <a:rPr sz="4200" spc="-5" dirty="0">
                <a:latin typeface="Gill Sans MT"/>
                <a:cs typeface="Gill Sans MT"/>
              </a:rPr>
              <a:t>is	in </a:t>
            </a:r>
            <a:r>
              <a:rPr sz="4200" i="1" dirty="0">
                <a:latin typeface="Gill Sans MT"/>
                <a:cs typeface="Gill Sans MT"/>
              </a:rPr>
              <a:t>sum </a:t>
            </a:r>
            <a:r>
              <a:rPr sz="4200" i="1" spc="-5" dirty="0">
                <a:latin typeface="Gill Sans MT"/>
                <a:cs typeface="Gill Sans MT"/>
              </a:rPr>
              <a:t>of	</a:t>
            </a:r>
            <a:r>
              <a:rPr sz="4200" i="1" spc="-15" dirty="0">
                <a:latin typeface="Gill Sans MT"/>
                <a:cs typeface="Gill Sans MT"/>
              </a:rPr>
              <a:t>products</a:t>
            </a:r>
            <a:r>
              <a:rPr sz="4200" i="1" spc="-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notation:</a:t>
            </a:r>
            <a:endParaRPr sz="4200">
              <a:latin typeface="Gill Sans MT"/>
              <a:cs typeface="Gill Sans MT"/>
            </a:endParaRPr>
          </a:p>
          <a:p>
            <a:pPr marL="171450" algn="ctr">
              <a:lnSpc>
                <a:spcPct val="100000"/>
              </a:lnSpc>
              <a:spcBef>
                <a:spcPts val="1760"/>
              </a:spcBef>
            </a:pPr>
            <a:r>
              <a:rPr sz="4200" spc="-5" dirty="0">
                <a:latin typeface="Courier New"/>
                <a:cs typeface="Courier New"/>
              </a:rPr>
              <a:t>Out </a:t>
            </a:r>
            <a:r>
              <a:rPr sz="4200" dirty="0">
                <a:latin typeface="Courier New"/>
                <a:cs typeface="Courier New"/>
              </a:rPr>
              <a:t>= !A!B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</a:t>
            </a:r>
            <a:r>
              <a:rPr sz="4200" spc="-109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</a:t>
            </a:r>
            <a:endParaRPr sz="4200">
              <a:latin typeface="Courier New"/>
              <a:cs typeface="Courier New"/>
            </a:endParaRPr>
          </a:p>
          <a:p>
            <a:pPr marL="5415280">
              <a:lnSpc>
                <a:spcPct val="100000"/>
              </a:lnSpc>
              <a:spcBef>
                <a:spcPts val="2460"/>
              </a:spcBef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Sum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72400" y="3839124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19049"/>
                </a:lnTo>
                <a:lnTo>
                  <a:pt x="0" y="313775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88580" y="3732445"/>
            <a:ext cx="16764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354" y="762000"/>
            <a:ext cx="113963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 </a:t>
            </a:r>
            <a:r>
              <a:rPr dirty="0"/>
              <a:t>of </a:t>
            </a:r>
            <a:r>
              <a:rPr spc="-30" dirty="0"/>
              <a:t>Products</a:t>
            </a:r>
            <a:r>
              <a:rPr spc="-50" dirty="0"/>
              <a:t> </a:t>
            </a:r>
            <a:r>
              <a:rPr spc="-5" dirty="0"/>
              <a:t>Notation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772400" y="3839124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19049"/>
                </a:lnTo>
                <a:lnTo>
                  <a:pt x="0" y="313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88580" y="3732445"/>
            <a:ext cx="16764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03040" y="1998979"/>
            <a:ext cx="9188450" cy="392430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  <a:tabLst>
                <a:tab pos="1071880" algn="l"/>
                <a:tab pos="2870835" algn="l"/>
                <a:tab pos="3341370" algn="l"/>
                <a:tab pos="5386705" algn="l"/>
              </a:tabLst>
            </a:pP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15" dirty="0">
                <a:latin typeface="Gill Sans MT"/>
                <a:cs typeface="Gill Sans MT"/>
              </a:rPr>
              <a:t>formula	</a:t>
            </a:r>
            <a:r>
              <a:rPr sz="4200" spc="-5" dirty="0">
                <a:latin typeface="Gill Sans MT"/>
                <a:cs typeface="Gill Sans MT"/>
              </a:rPr>
              <a:t>is	in </a:t>
            </a:r>
            <a:r>
              <a:rPr sz="4200" i="1" dirty="0">
                <a:latin typeface="Gill Sans MT"/>
                <a:cs typeface="Gill Sans MT"/>
              </a:rPr>
              <a:t>sum </a:t>
            </a:r>
            <a:r>
              <a:rPr sz="4200" i="1" spc="-5" dirty="0">
                <a:latin typeface="Gill Sans MT"/>
                <a:cs typeface="Gill Sans MT"/>
              </a:rPr>
              <a:t>of	</a:t>
            </a:r>
            <a:r>
              <a:rPr sz="4200" i="1" spc="-15" dirty="0">
                <a:latin typeface="Gill Sans MT"/>
                <a:cs typeface="Gill Sans MT"/>
              </a:rPr>
              <a:t>products</a:t>
            </a:r>
            <a:r>
              <a:rPr sz="4200" i="1" spc="-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notation:</a:t>
            </a:r>
            <a:endParaRPr sz="4200">
              <a:latin typeface="Gill Sans MT"/>
              <a:cs typeface="Gill Sans MT"/>
            </a:endParaRPr>
          </a:p>
          <a:p>
            <a:pPr marL="171450" algn="ctr">
              <a:lnSpc>
                <a:spcPct val="100000"/>
              </a:lnSpc>
              <a:spcBef>
                <a:spcPts val="1760"/>
              </a:spcBef>
            </a:pPr>
            <a:r>
              <a:rPr sz="4200" spc="-5" dirty="0">
                <a:latin typeface="Courier New"/>
                <a:cs typeface="Courier New"/>
              </a:rPr>
              <a:t>Out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!A!B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9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AB</a:t>
            </a:r>
            <a:endParaRPr sz="4200">
              <a:latin typeface="Courier New"/>
              <a:cs typeface="Courier New"/>
            </a:endParaRPr>
          </a:p>
          <a:p>
            <a:pPr marL="2565400" algn="ctr">
              <a:lnSpc>
                <a:spcPct val="100000"/>
              </a:lnSpc>
              <a:spcBef>
                <a:spcPts val="2460"/>
              </a:spcBef>
            </a:pPr>
            <a:r>
              <a:rPr sz="4200" dirty="0">
                <a:latin typeface="Gill Sans MT"/>
                <a:cs typeface="Gill Sans MT"/>
              </a:rPr>
              <a:t>Sum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Times New Roman"/>
              <a:cs typeface="Times New Roman"/>
            </a:endParaRPr>
          </a:p>
          <a:p>
            <a:pPr marL="2540000" algn="ctr">
              <a:lnSpc>
                <a:spcPct val="100000"/>
              </a:lnSpc>
            </a:pPr>
            <a:r>
              <a:rPr sz="4200" spc="-15" dirty="0">
                <a:solidFill>
                  <a:srgbClr val="FF4013"/>
                </a:solidFill>
                <a:latin typeface="Gill Sans MT"/>
                <a:cs typeface="Gill Sans MT"/>
              </a:rPr>
              <a:t>Products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08800" y="3859800"/>
            <a:ext cx="0" cy="1473200"/>
          </a:xfrm>
          <a:custGeom>
            <a:avLst/>
            <a:gdLst/>
            <a:ahLst/>
            <a:cxnLst/>
            <a:rect l="l" t="t" r="r" b="b"/>
            <a:pathLst>
              <a:path h="1473200">
                <a:moveTo>
                  <a:pt x="0" y="0"/>
                </a:moveTo>
                <a:lnTo>
                  <a:pt x="0" y="19050"/>
                </a:lnTo>
                <a:lnTo>
                  <a:pt x="0" y="147276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24980" y="3753119"/>
            <a:ext cx="167640" cy="167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2500" y="3865879"/>
            <a:ext cx="0" cy="1473200"/>
          </a:xfrm>
          <a:custGeom>
            <a:avLst/>
            <a:gdLst/>
            <a:ahLst/>
            <a:cxnLst/>
            <a:rect l="l" t="t" r="r" b="b"/>
            <a:pathLst>
              <a:path h="1473200">
                <a:moveTo>
                  <a:pt x="0" y="0"/>
                </a:moveTo>
                <a:lnTo>
                  <a:pt x="0" y="19050"/>
                </a:lnTo>
                <a:lnTo>
                  <a:pt x="0" y="147276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8680" y="3759200"/>
            <a:ext cx="167640" cy="167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354" y="762000"/>
            <a:ext cx="113963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 </a:t>
            </a:r>
            <a:r>
              <a:rPr dirty="0"/>
              <a:t>of </a:t>
            </a:r>
            <a:r>
              <a:rPr spc="-30" dirty="0"/>
              <a:t>Products</a:t>
            </a:r>
            <a:r>
              <a:rPr spc="-50" dirty="0"/>
              <a:t> </a:t>
            </a:r>
            <a:r>
              <a:rPr spc="-5" dirty="0"/>
              <a:t>Notation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772400" y="3839124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19049"/>
                </a:lnTo>
                <a:lnTo>
                  <a:pt x="0" y="313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88580" y="3732445"/>
            <a:ext cx="167640" cy="167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08800" y="3859800"/>
            <a:ext cx="0" cy="1473200"/>
          </a:xfrm>
          <a:custGeom>
            <a:avLst/>
            <a:gdLst/>
            <a:ahLst/>
            <a:cxnLst/>
            <a:rect l="l" t="t" r="r" b="b"/>
            <a:pathLst>
              <a:path h="1473200">
                <a:moveTo>
                  <a:pt x="0" y="0"/>
                </a:moveTo>
                <a:lnTo>
                  <a:pt x="0" y="19050"/>
                </a:lnTo>
                <a:lnTo>
                  <a:pt x="0" y="147276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24980" y="3753119"/>
            <a:ext cx="167640" cy="167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2500" y="3865879"/>
            <a:ext cx="0" cy="1473200"/>
          </a:xfrm>
          <a:custGeom>
            <a:avLst/>
            <a:gdLst/>
            <a:ahLst/>
            <a:cxnLst/>
            <a:rect l="l" t="t" r="r" b="b"/>
            <a:pathLst>
              <a:path h="1473200">
                <a:moveTo>
                  <a:pt x="0" y="0"/>
                </a:moveTo>
                <a:lnTo>
                  <a:pt x="0" y="19050"/>
                </a:lnTo>
                <a:lnTo>
                  <a:pt x="0" y="147276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88680" y="3759200"/>
            <a:ext cx="167640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3178" y="1998979"/>
            <a:ext cx="11568430" cy="5683250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60"/>
              </a:spcBef>
              <a:tabLst>
                <a:tab pos="1059180" algn="l"/>
                <a:tab pos="2858135" algn="l"/>
                <a:tab pos="3328670" algn="l"/>
                <a:tab pos="5374005" algn="l"/>
              </a:tabLst>
            </a:pP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15" dirty="0">
                <a:latin typeface="Gill Sans MT"/>
                <a:cs typeface="Gill Sans MT"/>
              </a:rPr>
              <a:t>formula	</a:t>
            </a:r>
            <a:r>
              <a:rPr sz="4200" spc="-5" dirty="0">
                <a:latin typeface="Gill Sans MT"/>
                <a:cs typeface="Gill Sans MT"/>
              </a:rPr>
              <a:t>is	in </a:t>
            </a:r>
            <a:r>
              <a:rPr sz="4200" i="1" dirty="0">
                <a:latin typeface="Gill Sans MT"/>
                <a:cs typeface="Gill Sans MT"/>
              </a:rPr>
              <a:t>sum </a:t>
            </a:r>
            <a:r>
              <a:rPr sz="4200" i="1" spc="-5" dirty="0">
                <a:latin typeface="Gill Sans MT"/>
                <a:cs typeface="Gill Sans MT"/>
              </a:rPr>
              <a:t>of	</a:t>
            </a:r>
            <a:r>
              <a:rPr sz="4200" i="1" spc="-15" dirty="0">
                <a:latin typeface="Gill Sans MT"/>
                <a:cs typeface="Gill Sans MT"/>
              </a:rPr>
              <a:t>products</a:t>
            </a:r>
            <a:r>
              <a:rPr sz="4200" i="1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notation:</a:t>
            </a:r>
            <a:endParaRPr sz="4200">
              <a:latin typeface="Gill Sans MT"/>
              <a:cs typeface="Gill Sans MT"/>
            </a:endParaRPr>
          </a:p>
          <a:p>
            <a:pPr marL="171450" algn="ctr">
              <a:lnSpc>
                <a:spcPct val="100000"/>
              </a:lnSpc>
              <a:spcBef>
                <a:spcPts val="1760"/>
              </a:spcBef>
            </a:pPr>
            <a:r>
              <a:rPr sz="4200" spc="-5" dirty="0">
                <a:latin typeface="Courier New"/>
                <a:cs typeface="Courier New"/>
              </a:rPr>
              <a:t>Out </a:t>
            </a:r>
            <a:r>
              <a:rPr sz="4200" dirty="0">
                <a:latin typeface="Courier New"/>
                <a:cs typeface="Courier New"/>
              </a:rPr>
              <a:t>= !A!B +</a:t>
            </a:r>
            <a:r>
              <a:rPr sz="4200" spc="-10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AB</a:t>
            </a:r>
            <a:endParaRPr sz="4200">
              <a:latin typeface="Courier New"/>
              <a:cs typeface="Courier New"/>
            </a:endParaRPr>
          </a:p>
          <a:p>
            <a:pPr marL="2565400" algn="ctr">
              <a:lnSpc>
                <a:spcPct val="100000"/>
              </a:lnSpc>
              <a:spcBef>
                <a:spcPts val="2460"/>
              </a:spcBef>
            </a:pPr>
            <a:r>
              <a:rPr sz="4200" dirty="0">
                <a:latin typeface="Gill Sans MT"/>
                <a:cs typeface="Gill Sans MT"/>
              </a:rPr>
              <a:t>Sum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Times New Roman"/>
              <a:cs typeface="Times New Roman"/>
            </a:endParaRPr>
          </a:p>
          <a:p>
            <a:pPr marL="2540000" algn="ctr">
              <a:lnSpc>
                <a:spcPct val="100000"/>
              </a:lnSpc>
            </a:pPr>
            <a:r>
              <a:rPr sz="4200" spc="-15" dirty="0">
                <a:latin typeface="Gill Sans MT"/>
                <a:cs typeface="Gill Sans MT"/>
              </a:rPr>
              <a:t>Products</a:t>
            </a:r>
            <a:endParaRPr sz="4200">
              <a:latin typeface="Gill Sans MT"/>
              <a:cs typeface="Gill Sans MT"/>
            </a:endParaRPr>
          </a:p>
          <a:p>
            <a:pPr marL="12700" marR="5080" algn="ctr">
              <a:lnSpc>
                <a:spcPts val="4900"/>
              </a:lnSpc>
              <a:spcBef>
                <a:spcPts val="4190"/>
              </a:spcBef>
              <a:tabLst>
                <a:tab pos="1145540" algn="l"/>
                <a:tab pos="2745105" algn="l"/>
                <a:tab pos="4494530" algn="l"/>
              </a:tabLst>
            </a:pPr>
            <a:r>
              <a:rPr sz="4200" spc="-75" dirty="0">
                <a:latin typeface="Gill Sans MT"/>
                <a:cs typeface="Gill Sans MT"/>
              </a:rPr>
              <a:t>Very	</a:t>
            </a:r>
            <a:r>
              <a:rPr sz="4200" spc="-10" dirty="0">
                <a:latin typeface="Gill Sans MT"/>
                <a:cs typeface="Gill Sans MT"/>
              </a:rPr>
              <a:t>closely	</a:t>
            </a:r>
            <a:r>
              <a:rPr sz="4200" spc="-15" dirty="0">
                <a:latin typeface="Gill Sans MT"/>
                <a:cs typeface="Gill Sans MT"/>
              </a:rPr>
              <a:t>related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20" dirty="0">
                <a:latin typeface="Gill Sans MT"/>
                <a:cs typeface="Gill Sans MT"/>
              </a:rPr>
              <a:t>sort </a:t>
            </a:r>
            <a:r>
              <a:rPr sz="4200" dirty="0">
                <a:latin typeface="Gill Sans MT"/>
                <a:cs typeface="Gill Sans MT"/>
              </a:rPr>
              <a:t>of sums and</a:t>
            </a:r>
            <a:r>
              <a:rPr sz="4200" spc="-9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products  </a:t>
            </a:r>
            <a:r>
              <a:rPr sz="4200" spc="-85" dirty="0">
                <a:latin typeface="Gill Sans MT"/>
                <a:cs typeface="Gill Sans MT"/>
              </a:rPr>
              <a:t>you’re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more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familiar	</a:t>
            </a:r>
            <a:r>
              <a:rPr sz="4200" spc="-10" dirty="0">
                <a:latin typeface="Gill Sans MT"/>
                <a:cs typeface="Gill Sans MT"/>
              </a:rPr>
              <a:t>with...more </a:t>
            </a:r>
            <a:r>
              <a:rPr sz="4200" dirty="0">
                <a:latin typeface="Gill Sans MT"/>
                <a:cs typeface="Gill Sans MT"/>
              </a:rPr>
              <a:t>on </a:t>
            </a:r>
            <a:r>
              <a:rPr sz="4200" spc="-5" dirty="0">
                <a:latin typeface="Gill Sans MT"/>
                <a:cs typeface="Gill Sans MT"/>
              </a:rPr>
              <a:t>that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75" dirty="0">
                <a:latin typeface="Gill Sans MT"/>
                <a:cs typeface="Gill Sans MT"/>
              </a:rPr>
              <a:t>later.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1290" y="47580"/>
            <a:ext cx="79228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>
                <a:latin typeface="Gill Sans MT"/>
                <a:cs typeface="Gill Sans MT"/>
              </a:rPr>
              <a:t>Bigger</a:t>
            </a:r>
            <a:r>
              <a:rPr sz="7200" spc="-45" dirty="0">
                <a:latin typeface="Gill Sans MT"/>
                <a:cs typeface="Gill Sans MT"/>
              </a:rPr>
              <a:t> </a:t>
            </a:r>
            <a:r>
              <a:rPr sz="7200" spc="-5" dirty="0">
                <a:latin typeface="Gill Sans MT"/>
                <a:cs typeface="Gill Sans MT"/>
              </a:rPr>
              <a:t>Operations</a:t>
            </a:r>
            <a:endParaRPr sz="7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708" y="1384300"/>
            <a:ext cx="121704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86705" algn="l"/>
                <a:tab pos="8509000" algn="l"/>
              </a:tabLst>
            </a:pPr>
            <a:r>
              <a:rPr sz="4200" spc="-10" dirty="0">
                <a:latin typeface="Gill Sans MT"/>
                <a:cs typeface="Gill Sans MT"/>
              </a:rPr>
              <a:t>Adding </a:t>
            </a:r>
            <a:r>
              <a:rPr sz="4200" spc="-5" dirty="0">
                <a:latin typeface="Gill Sans MT"/>
                <a:cs typeface="Gill Sans MT"/>
              </a:rPr>
              <a:t>single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a	</a:t>
            </a:r>
            <a:r>
              <a:rPr sz="4200" spc="5" dirty="0">
                <a:latin typeface="Gill Sans MT"/>
                <a:cs typeface="Gill Sans MT"/>
              </a:rPr>
              <a:t>carry-in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5" dirty="0">
                <a:latin typeface="Gill Sans MT"/>
                <a:cs typeface="Gill Sans MT"/>
              </a:rPr>
              <a:t>carry-out</a:t>
            </a:r>
            <a:r>
              <a:rPr sz="4200" spc="-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(Cout)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1290" y="47580"/>
            <a:ext cx="79228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Bigger</a:t>
            </a:r>
            <a:r>
              <a:rPr sz="7200" spc="-45" dirty="0"/>
              <a:t> </a:t>
            </a:r>
            <a:r>
              <a:rPr sz="7200" spc="-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708" y="1384300"/>
            <a:ext cx="121704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86705" algn="l"/>
                <a:tab pos="8509000" algn="l"/>
              </a:tabLst>
            </a:pPr>
            <a:r>
              <a:rPr sz="4200" spc="-10" dirty="0">
                <a:latin typeface="Gill Sans MT"/>
                <a:cs typeface="Gill Sans MT"/>
              </a:rPr>
              <a:t>Adding </a:t>
            </a:r>
            <a:r>
              <a:rPr sz="4200" spc="-5" dirty="0">
                <a:latin typeface="Gill Sans MT"/>
                <a:cs typeface="Gill Sans MT"/>
              </a:rPr>
              <a:t>single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a	</a:t>
            </a:r>
            <a:r>
              <a:rPr sz="4200" spc="5" dirty="0">
                <a:latin typeface="Gill Sans MT"/>
                <a:cs typeface="Gill Sans MT"/>
              </a:rPr>
              <a:t>carry-in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5" dirty="0">
                <a:latin typeface="Gill Sans MT"/>
                <a:cs typeface="Gill Sans MT"/>
              </a:rPr>
              <a:t>carry-out</a:t>
            </a:r>
            <a:r>
              <a:rPr sz="4200" spc="-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(Cout)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3800" y="2791199"/>
            <a:ext cx="0" cy="6962775"/>
          </a:xfrm>
          <a:custGeom>
            <a:avLst/>
            <a:gdLst/>
            <a:ahLst/>
            <a:cxnLst/>
            <a:rect l="l" t="t" r="r" b="b"/>
            <a:pathLst>
              <a:path h="6962775">
                <a:moveTo>
                  <a:pt x="0" y="0"/>
                </a:moveTo>
                <a:lnTo>
                  <a:pt x="0" y="69624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6400" y="2813994"/>
            <a:ext cx="0" cy="6939915"/>
          </a:xfrm>
          <a:custGeom>
            <a:avLst/>
            <a:gdLst/>
            <a:ahLst/>
            <a:cxnLst/>
            <a:rect l="l" t="t" r="r" b="b"/>
            <a:pathLst>
              <a:path h="6939915">
                <a:moveTo>
                  <a:pt x="0" y="0"/>
                </a:moveTo>
                <a:lnTo>
                  <a:pt x="0" y="693960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1500" y="2798301"/>
            <a:ext cx="0" cy="6955790"/>
          </a:xfrm>
          <a:custGeom>
            <a:avLst/>
            <a:gdLst/>
            <a:ahLst/>
            <a:cxnLst/>
            <a:rect l="l" t="t" r="r" b="b"/>
            <a:pathLst>
              <a:path h="6955790">
                <a:moveTo>
                  <a:pt x="0" y="0"/>
                </a:moveTo>
                <a:lnTo>
                  <a:pt x="0" y="695529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692" y="52578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5292" y="52705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82892" y="52705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794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0" y="2921434"/>
          <a:ext cx="13004800" cy="683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271">
                <a:tc>
                  <a:txBody>
                    <a:bodyPr/>
                    <a:lstStyle/>
                    <a:p>
                      <a:pPr marL="56134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6440">
                        <a:lnSpc>
                          <a:spcPts val="44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9140">
                        <a:lnSpc>
                          <a:spcPts val="44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18664" algn="r">
                        <a:lnSpc>
                          <a:spcPts val="44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61340">
                        <a:lnSpc>
                          <a:spcPts val="43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6440">
                        <a:lnSpc>
                          <a:spcPts val="44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9140">
                        <a:lnSpc>
                          <a:spcPts val="44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18664" algn="r">
                        <a:lnSpc>
                          <a:spcPts val="44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241300">
                        <a:lnSpc>
                          <a:spcPts val="43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44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ts val="44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18664" algn="r">
                        <a:lnSpc>
                          <a:spcPts val="44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7294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300" baseline="44973" dirty="0">
                          <a:latin typeface="Courier New"/>
                          <a:cs typeface="Courier New"/>
                        </a:rPr>
                        <a:t>--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Cout:</a:t>
                      </a:r>
                      <a:r>
                        <a:rPr sz="4200" spc="-57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300" baseline="43650" dirty="0">
                          <a:latin typeface="Courier New"/>
                          <a:cs typeface="Courier New"/>
                        </a:rPr>
                        <a:t>--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Cout:</a:t>
                      </a:r>
                      <a:r>
                        <a:rPr sz="4200" spc="63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300" baseline="43650" dirty="0">
                          <a:latin typeface="Courier New"/>
                          <a:cs typeface="Courier New"/>
                        </a:rPr>
                        <a:t>--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Cout:</a:t>
                      </a:r>
                      <a:r>
                        <a:rPr sz="4200" spc="-66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3270"/>
                        </a:lnSpc>
                        <a:spcBef>
                          <a:spcPts val="265"/>
                        </a:spcBef>
                      </a:pPr>
                      <a:r>
                        <a:rPr sz="6300" baseline="43650" dirty="0">
                          <a:latin typeface="Courier New"/>
                          <a:cs typeface="Courier New"/>
                        </a:rPr>
                        <a:t>--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Cout:</a:t>
                      </a:r>
                      <a:r>
                        <a:rPr sz="4200" spc="-69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574040">
                        <a:lnSpc>
                          <a:spcPts val="327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3880"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445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26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391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18664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5943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6440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9140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18664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4119">
                <a:tc>
                  <a:txBody>
                    <a:bodyPr/>
                    <a:lstStyle/>
                    <a:p>
                      <a:pPr marL="239395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39395">
                        <a:lnSpc>
                          <a:spcPts val="482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559435">
                        <a:lnSpc>
                          <a:spcPts val="494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Cout:</a:t>
                      </a:r>
                      <a:r>
                        <a:rPr sz="4200" spc="-66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426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406400">
                        <a:lnSpc>
                          <a:spcPts val="48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726440">
                        <a:lnSpc>
                          <a:spcPts val="4920"/>
                        </a:lnSpc>
                        <a:tabLst>
                          <a:tab pos="1785620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Cout:</a:t>
                      </a:r>
                      <a:r>
                        <a:rPr sz="4200" spc="-44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ts val="426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419100">
                        <a:lnSpc>
                          <a:spcPts val="48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73914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Cout:</a:t>
                      </a:r>
                      <a:r>
                        <a:rPr sz="4200" spc="-17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426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54000">
                        <a:lnSpc>
                          <a:spcPts val="48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57404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Cout:</a:t>
                      </a:r>
                      <a:r>
                        <a:rPr sz="4200" spc="-69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5165" y="203200"/>
            <a:ext cx="9805035" cy="256736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20315" marR="5080" indent="-2508250">
              <a:lnSpc>
                <a:spcPts val="9600"/>
              </a:lnSpc>
              <a:spcBef>
                <a:spcPts val="819"/>
              </a:spcBef>
              <a:tabLst>
                <a:tab pos="9336405" algn="l"/>
              </a:tabLst>
            </a:pPr>
            <a:r>
              <a:rPr sz="7200" spc="-5" dirty="0">
                <a:latin typeface="Gill Sans MT"/>
                <a:cs typeface="Gill Sans MT"/>
              </a:rPr>
              <a:t>S</a:t>
            </a:r>
            <a:r>
              <a:rPr sz="7200" dirty="0">
                <a:latin typeface="Gill Sans MT"/>
                <a:cs typeface="Gill Sans MT"/>
              </a:rPr>
              <a:t>in</a:t>
            </a:r>
            <a:r>
              <a:rPr sz="7200" spc="-5" dirty="0">
                <a:latin typeface="Gill Sans MT"/>
                <a:cs typeface="Gill Sans MT"/>
              </a:rPr>
              <a:t>gl</a:t>
            </a:r>
            <a:r>
              <a:rPr sz="7200" dirty="0">
                <a:latin typeface="Gill Sans MT"/>
                <a:cs typeface="Gill Sans MT"/>
              </a:rPr>
              <a:t>e</a:t>
            </a:r>
            <a:r>
              <a:rPr sz="7200" spc="-5" dirty="0">
                <a:latin typeface="Gill Sans MT"/>
                <a:cs typeface="Gill Sans MT"/>
              </a:rPr>
              <a:t> </a:t>
            </a:r>
            <a:r>
              <a:rPr sz="7200" dirty="0">
                <a:latin typeface="Gill Sans MT"/>
                <a:cs typeface="Gill Sans MT"/>
              </a:rPr>
              <a:t>Bit</a:t>
            </a:r>
            <a:r>
              <a:rPr sz="7200" spc="-844" dirty="0">
                <a:latin typeface="Gill Sans MT"/>
                <a:cs typeface="Gill Sans MT"/>
              </a:rPr>
              <a:t> </a:t>
            </a:r>
            <a:r>
              <a:rPr sz="7200" dirty="0">
                <a:latin typeface="Gill Sans MT"/>
                <a:cs typeface="Gill Sans MT"/>
              </a:rPr>
              <a:t>A</a:t>
            </a:r>
            <a:r>
              <a:rPr sz="7200" spc="-85" dirty="0">
                <a:latin typeface="Gill Sans MT"/>
                <a:cs typeface="Gill Sans MT"/>
              </a:rPr>
              <a:t>d</a:t>
            </a:r>
            <a:r>
              <a:rPr sz="7200" dirty="0">
                <a:latin typeface="Gill Sans MT"/>
                <a:cs typeface="Gill Sans MT"/>
              </a:rPr>
              <a:t>d</a:t>
            </a:r>
            <a:r>
              <a:rPr sz="7200" spc="-5" dirty="0">
                <a:latin typeface="Gill Sans MT"/>
                <a:cs typeface="Gill Sans MT"/>
              </a:rPr>
              <a:t>it</a:t>
            </a:r>
            <a:r>
              <a:rPr sz="7200" dirty="0">
                <a:latin typeface="Gill Sans MT"/>
                <a:cs typeface="Gill Sans MT"/>
              </a:rPr>
              <a:t>ion</a:t>
            </a:r>
            <a:r>
              <a:rPr sz="7200" spc="-5" dirty="0">
                <a:latin typeface="Gill Sans MT"/>
                <a:cs typeface="Gill Sans MT"/>
              </a:rPr>
              <a:t> </a:t>
            </a:r>
            <a:r>
              <a:rPr sz="7200" dirty="0">
                <a:latin typeface="Gill Sans MT"/>
                <a:cs typeface="Gill Sans MT"/>
              </a:rPr>
              <a:t>as</a:t>
            </a:r>
            <a:r>
              <a:rPr lang="en-US" sz="7200" dirty="0">
                <a:latin typeface="Gill Sans MT"/>
                <a:cs typeface="Gill Sans MT"/>
              </a:rPr>
              <a:t> </a:t>
            </a:r>
            <a:r>
              <a:rPr sz="7200" dirty="0">
                <a:latin typeface="Gill Sans MT"/>
                <a:cs typeface="Gill Sans MT"/>
              </a:rPr>
              <a:t>a  </a:t>
            </a:r>
            <a:r>
              <a:rPr sz="7200" spc="-210" dirty="0">
                <a:latin typeface="Gill Sans MT"/>
                <a:cs typeface="Gill Sans MT"/>
              </a:rPr>
              <a:t>Truth</a:t>
            </a:r>
            <a:r>
              <a:rPr sz="7200" spc="-1065" dirty="0">
                <a:latin typeface="Gill Sans MT"/>
                <a:cs typeface="Gill Sans MT"/>
              </a:rPr>
              <a:t> </a:t>
            </a:r>
            <a:r>
              <a:rPr sz="7200" spc="-210" dirty="0">
                <a:latin typeface="Gill Sans MT"/>
                <a:cs typeface="Gill Sans MT"/>
              </a:rPr>
              <a:t>Table</a:t>
            </a:r>
            <a:endParaRPr sz="7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7504" y="3175000"/>
            <a:ext cx="15195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Inputs?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0" y="3454400"/>
            <a:ext cx="9603105" cy="2461442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214245" marR="5080" indent="-2202180">
              <a:lnSpc>
                <a:spcPts val="9600"/>
              </a:lnSpc>
              <a:spcBef>
                <a:spcPts val="819"/>
              </a:spcBef>
              <a:tabLst>
                <a:tab pos="8056880" algn="l"/>
              </a:tabLst>
            </a:pPr>
            <a:r>
              <a:rPr sz="6600" dirty="0"/>
              <a:t>B</a:t>
            </a:r>
            <a:r>
              <a:rPr sz="6600" spc="-5" dirty="0"/>
              <a:t>o</a:t>
            </a:r>
            <a:r>
              <a:rPr sz="6600" dirty="0"/>
              <a:t>o</a:t>
            </a:r>
            <a:r>
              <a:rPr sz="6600" spc="-5" dirty="0"/>
              <a:t>l</a:t>
            </a:r>
            <a:r>
              <a:rPr sz="6600" dirty="0"/>
              <a:t>e</a:t>
            </a:r>
            <a:r>
              <a:rPr sz="6600" spc="-5" dirty="0"/>
              <a:t>a</a:t>
            </a:r>
            <a:r>
              <a:rPr sz="6600" dirty="0"/>
              <a:t>n</a:t>
            </a:r>
            <a:r>
              <a:rPr sz="6600" spc="-5" dirty="0"/>
              <a:t> </a:t>
            </a:r>
            <a:r>
              <a:rPr sz="6600" spc="-130" dirty="0"/>
              <a:t>F</a:t>
            </a:r>
            <a:r>
              <a:rPr sz="6600" dirty="0"/>
              <a:t>or</a:t>
            </a:r>
            <a:r>
              <a:rPr sz="6600" spc="-85" dirty="0"/>
              <a:t>m</a:t>
            </a:r>
            <a:r>
              <a:rPr sz="6600" dirty="0"/>
              <a:t>ulas</a:t>
            </a:r>
            <a:r>
              <a:rPr lang="en-US" sz="6600" dirty="0"/>
              <a:t> </a:t>
            </a:r>
            <a:r>
              <a:rPr sz="6600" dirty="0"/>
              <a:t>and  </a:t>
            </a:r>
            <a:r>
              <a:rPr sz="6600" spc="-210" dirty="0"/>
              <a:t>Truth</a:t>
            </a:r>
            <a:r>
              <a:rPr sz="6600" spc="-1065" dirty="0"/>
              <a:t> </a:t>
            </a:r>
            <a:r>
              <a:rPr sz="6600" spc="-175" dirty="0"/>
              <a:t>Tables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20315" marR="5080" indent="-2508250">
              <a:lnSpc>
                <a:spcPts val="9600"/>
              </a:lnSpc>
              <a:spcBef>
                <a:spcPts val="819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  </a:t>
            </a:r>
            <a:r>
              <a:rPr spc="-210" dirty="0"/>
              <a:t>Truth</a:t>
            </a:r>
            <a:r>
              <a:rPr spc="-1065" dirty="0"/>
              <a:t> </a:t>
            </a:r>
            <a:r>
              <a:rPr spc="-21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4546" y="3014979"/>
            <a:ext cx="10085070" cy="16256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4200" spc="-5" dirty="0">
                <a:latin typeface="Gill Sans MT"/>
                <a:cs typeface="Gill Sans MT"/>
              </a:rPr>
              <a:t>Inputs?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sz="4200" spc="5" dirty="0">
                <a:solidFill>
                  <a:srgbClr val="FF4013"/>
                </a:solidFill>
                <a:latin typeface="Gill Sans MT"/>
                <a:cs typeface="Gill Sans MT"/>
              </a:rPr>
              <a:t>Carry-in, </a:t>
            </a:r>
            <a:r>
              <a:rPr sz="4200" spc="20" dirty="0">
                <a:solidFill>
                  <a:srgbClr val="FF4013"/>
                </a:solidFill>
                <a:latin typeface="Gill Sans MT"/>
                <a:cs typeface="Gill Sans MT"/>
              </a:rPr>
              <a:t>first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operand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bit,</a:t>
            </a:r>
            <a:r>
              <a:rPr sz="4200" spc="-84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second operand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bit.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20315" marR="5080" indent="-2508250">
              <a:lnSpc>
                <a:spcPts val="9600"/>
              </a:lnSpc>
              <a:spcBef>
                <a:spcPts val="819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  </a:t>
            </a:r>
            <a:r>
              <a:rPr spc="-210" dirty="0"/>
              <a:t>Truth</a:t>
            </a:r>
            <a:r>
              <a:rPr spc="-1065" dirty="0"/>
              <a:t> </a:t>
            </a:r>
            <a:r>
              <a:rPr spc="-21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991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4546" y="3014979"/>
            <a:ext cx="10085070" cy="28321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4200" spc="-5" dirty="0">
                <a:latin typeface="Gill Sans MT"/>
                <a:cs typeface="Gill Sans MT"/>
              </a:rPr>
              <a:t>Inputs?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sz="4200" spc="5" dirty="0">
                <a:latin typeface="Gill Sans MT"/>
                <a:cs typeface="Gill Sans MT"/>
              </a:rPr>
              <a:t>Carry-in, </a:t>
            </a:r>
            <a:r>
              <a:rPr sz="4200" spc="20" dirty="0">
                <a:latin typeface="Gill Sans MT"/>
                <a:cs typeface="Gill Sans MT"/>
              </a:rPr>
              <a:t>first </a:t>
            </a:r>
            <a:r>
              <a:rPr sz="4200" spc="-5" dirty="0">
                <a:latin typeface="Gill Sans MT"/>
                <a:cs typeface="Gill Sans MT"/>
              </a:rPr>
              <a:t>operand </a:t>
            </a:r>
            <a:r>
              <a:rPr sz="4200" dirty="0">
                <a:latin typeface="Gill Sans MT"/>
                <a:cs typeface="Gill Sans MT"/>
              </a:rPr>
              <a:t>bit,</a:t>
            </a:r>
            <a:r>
              <a:rPr sz="4200" spc="-8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second operand </a:t>
            </a:r>
            <a:r>
              <a:rPr sz="4200" dirty="0">
                <a:latin typeface="Gill Sans MT"/>
                <a:cs typeface="Gill Sans MT"/>
              </a:rPr>
              <a:t>bit.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Gill Sans MT"/>
                <a:cs typeface="Gill Sans MT"/>
              </a:rPr>
              <a:t>Outputs?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20315" marR="5080" indent="-2508250">
              <a:lnSpc>
                <a:spcPts val="9600"/>
              </a:lnSpc>
              <a:spcBef>
                <a:spcPts val="819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  </a:t>
            </a:r>
            <a:r>
              <a:rPr spc="-210" dirty="0"/>
              <a:t>Truth</a:t>
            </a:r>
            <a:r>
              <a:rPr spc="-1065" dirty="0"/>
              <a:t> </a:t>
            </a:r>
            <a:r>
              <a:rPr spc="-21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991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4546" y="3014979"/>
            <a:ext cx="10085070" cy="36322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4200" spc="-5" dirty="0">
                <a:latin typeface="Gill Sans MT"/>
                <a:cs typeface="Gill Sans MT"/>
              </a:rPr>
              <a:t>Inputs?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sz="4200" spc="5" dirty="0">
                <a:latin typeface="Gill Sans MT"/>
                <a:cs typeface="Gill Sans MT"/>
              </a:rPr>
              <a:t>Carry-in, </a:t>
            </a:r>
            <a:r>
              <a:rPr sz="4200" spc="20" dirty="0">
                <a:latin typeface="Gill Sans MT"/>
                <a:cs typeface="Gill Sans MT"/>
              </a:rPr>
              <a:t>first </a:t>
            </a:r>
            <a:r>
              <a:rPr sz="4200" spc="-5" dirty="0">
                <a:latin typeface="Gill Sans MT"/>
                <a:cs typeface="Gill Sans MT"/>
              </a:rPr>
              <a:t>operand </a:t>
            </a:r>
            <a:r>
              <a:rPr sz="4200" dirty="0">
                <a:latin typeface="Gill Sans MT"/>
                <a:cs typeface="Gill Sans MT"/>
              </a:rPr>
              <a:t>bit,</a:t>
            </a:r>
            <a:r>
              <a:rPr sz="4200" spc="-8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second operand </a:t>
            </a:r>
            <a:r>
              <a:rPr sz="4200" dirty="0">
                <a:latin typeface="Gill Sans MT"/>
                <a:cs typeface="Gill Sans MT"/>
              </a:rPr>
              <a:t>bit.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Gill Sans MT"/>
                <a:cs typeface="Gill Sans MT"/>
              </a:rPr>
              <a:t>Outputs?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Result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bit, </a:t>
            </a:r>
            <a:r>
              <a:rPr sz="4200" spc="5" dirty="0">
                <a:solidFill>
                  <a:srgbClr val="FF4013"/>
                </a:solidFill>
                <a:latin typeface="Gill Sans MT"/>
                <a:cs typeface="Gill Sans MT"/>
              </a:rPr>
              <a:t>carry-out</a:t>
            </a:r>
            <a:r>
              <a:rPr sz="4200" spc="-434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bit.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20315" marR="5080" indent="-2508250">
              <a:lnSpc>
                <a:spcPts val="9600"/>
              </a:lnSpc>
              <a:spcBef>
                <a:spcPts val="819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  </a:t>
            </a:r>
            <a:r>
              <a:rPr spc="-210" dirty="0"/>
              <a:t>Truth</a:t>
            </a:r>
            <a:r>
              <a:rPr spc="-1065" dirty="0"/>
              <a:t> </a:t>
            </a:r>
            <a:r>
              <a:rPr spc="-21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3060700" y="2832100"/>
            <a:ext cx="1356360" cy="73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2460" y="2832100"/>
            <a:ext cx="1356360" cy="733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4220" y="2832100"/>
            <a:ext cx="1343659" cy="7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7740" y="2832100"/>
            <a:ext cx="1356359" cy="733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18679" y="2832100"/>
            <a:ext cx="1343660" cy="733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6000" y="3035300"/>
            <a:ext cx="3556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000" y="3035300"/>
            <a:ext cx="3175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2500" y="2997200"/>
            <a:ext cx="914400" cy="393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1600" y="3035300"/>
            <a:ext cx="342900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48700" y="3022600"/>
            <a:ext cx="12192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035300" y="2806700"/>
          <a:ext cx="6908799" cy="6855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0225" algn="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Cin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20315" marR="5080" indent="-2508250">
              <a:lnSpc>
                <a:spcPts val="9600"/>
              </a:lnSpc>
              <a:spcBef>
                <a:spcPts val="819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  </a:t>
            </a:r>
            <a:r>
              <a:rPr spc="-210" dirty="0"/>
              <a:t>Truth</a:t>
            </a:r>
            <a:r>
              <a:rPr spc="-1065" dirty="0"/>
              <a:t> </a:t>
            </a:r>
            <a:r>
              <a:rPr spc="-21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3060700" y="2832100"/>
            <a:ext cx="1356360" cy="73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2460" y="2832100"/>
            <a:ext cx="1356360" cy="733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4220" y="2832100"/>
            <a:ext cx="1343659" cy="7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7740" y="2832100"/>
            <a:ext cx="1356359" cy="733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18679" y="2832100"/>
            <a:ext cx="1343660" cy="733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6000" y="3035300"/>
            <a:ext cx="3556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000" y="3035300"/>
            <a:ext cx="3175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2500" y="2997200"/>
            <a:ext cx="914400" cy="393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1600" y="3035300"/>
            <a:ext cx="342900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48700" y="3022600"/>
            <a:ext cx="12192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035300" y="2806700"/>
          <a:ext cx="6908799" cy="6855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0225" algn="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Cin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28600" y="2819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+0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20315" marR="5080" indent="-2508250">
              <a:lnSpc>
                <a:spcPts val="9600"/>
              </a:lnSpc>
              <a:spcBef>
                <a:spcPts val="819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  </a:t>
            </a:r>
            <a:r>
              <a:rPr spc="-210" dirty="0"/>
              <a:t>Truth</a:t>
            </a:r>
            <a:r>
              <a:rPr spc="-1065" dirty="0"/>
              <a:t> </a:t>
            </a:r>
            <a:r>
              <a:rPr spc="-21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3060700" y="2832100"/>
            <a:ext cx="1356360" cy="73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2460" y="2832100"/>
            <a:ext cx="1356360" cy="733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4220" y="2832100"/>
            <a:ext cx="1343659" cy="7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7740" y="2832100"/>
            <a:ext cx="1356359" cy="733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18679" y="2832100"/>
            <a:ext cx="1343660" cy="733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6000" y="3035300"/>
            <a:ext cx="3556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000" y="3035300"/>
            <a:ext cx="3175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2500" y="2997200"/>
            <a:ext cx="914400" cy="393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1600" y="3035300"/>
            <a:ext cx="342900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48700" y="3022600"/>
            <a:ext cx="12192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035300" y="2806700"/>
          <a:ext cx="6908799" cy="6852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0225" algn="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Cin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19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28600" y="2819400"/>
            <a:ext cx="2583180" cy="309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22145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1922145" algn="r">
              <a:lnSpc>
                <a:spcPts val="48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1922145" algn="r">
              <a:lnSpc>
                <a:spcPts val="48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+0</a:t>
            </a:r>
            <a:endParaRPr sz="4200">
              <a:latin typeface="Courier New"/>
              <a:cs typeface="Courier New"/>
            </a:endParaRPr>
          </a:p>
          <a:p>
            <a:pPr marR="1922145" algn="r">
              <a:lnSpc>
                <a:spcPts val="475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L="332740">
              <a:lnSpc>
                <a:spcPts val="4870"/>
              </a:lnSpc>
            </a:pPr>
            <a:r>
              <a:rPr sz="6300" baseline="-1322" dirty="0">
                <a:solidFill>
                  <a:srgbClr val="FF4013"/>
                </a:solidFill>
                <a:latin typeface="Courier New"/>
                <a:cs typeface="Courier New"/>
              </a:rPr>
              <a:t>0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Cout:</a:t>
            </a:r>
            <a:r>
              <a:rPr sz="4200" spc="-90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20315" marR="5080" indent="-2508250">
              <a:lnSpc>
                <a:spcPts val="9600"/>
              </a:lnSpc>
              <a:spcBef>
                <a:spcPts val="819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  </a:t>
            </a:r>
            <a:r>
              <a:rPr spc="-210" dirty="0"/>
              <a:t>Truth</a:t>
            </a:r>
            <a:r>
              <a:rPr spc="-1065" dirty="0"/>
              <a:t> </a:t>
            </a:r>
            <a:r>
              <a:rPr spc="-21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3060700" y="2832100"/>
            <a:ext cx="1356360" cy="73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2460" y="2832100"/>
            <a:ext cx="1356360" cy="733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4220" y="2832100"/>
            <a:ext cx="1343659" cy="7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7740" y="2832100"/>
            <a:ext cx="1356359" cy="733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18679" y="2832100"/>
            <a:ext cx="1343660" cy="733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6000" y="3035300"/>
            <a:ext cx="3556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000" y="3035300"/>
            <a:ext cx="3175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2500" y="2997200"/>
            <a:ext cx="914400" cy="393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1600" y="3035300"/>
            <a:ext cx="342900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48700" y="3022600"/>
            <a:ext cx="12192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035300" y="2806700"/>
          <a:ext cx="6908799" cy="68495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0225" algn="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Cin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19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20315" marR="5080" indent="-2508250">
              <a:lnSpc>
                <a:spcPts val="9600"/>
              </a:lnSpc>
              <a:spcBef>
                <a:spcPts val="819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  </a:t>
            </a:r>
            <a:r>
              <a:rPr spc="-210" dirty="0"/>
              <a:t>Truth</a:t>
            </a:r>
            <a:r>
              <a:rPr spc="-1065" dirty="0"/>
              <a:t> </a:t>
            </a:r>
            <a:r>
              <a:rPr spc="-21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3060700" y="2832100"/>
            <a:ext cx="1356360" cy="73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2460" y="2832100"/>
            <a:ext cx="1356360" cy="733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4220" y="2832100"/>
            <a:ext cx="1343659" cy="7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7740" y="2832100"/>
            <a:ext cx="1356359" cy="733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18679" y="2832100"/>
            <a:ext cx="1343660" cy="733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6000" y="3035300"/>
            <a:ext cx="3556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000" y="3035300"/>
            <a:ext cx="3175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2500" y="2997200"/>
            <a:ext cx="914400" cy="393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1600" y="3035300"/>
            <a:ext cx="342900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48700" y="3022600"/>
            <a:ext cx="12192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035300" y="2806700"/>
          <a:ext cx="6908799" cy="6846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0225" algn="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Cin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19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20315" marR="5080" indent="-2508250">
              <a:lnSpc>
                <a:spcPts val="9600"/>
              </a:lnSpc>
              <a:spcBef>
                <a:spcPts val="819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  </a:t>
            </a:r>
            <a:r>
              <a:rPr spc="-210" dirty="0"/>
              <a:t>Truth</a:t>
            </a:r>
            <a:r>
              <a:rPr spc="-1065" dirty="0"/>
              <a:t> </a:t>
            </a:r>
            <a:r>
              <a:rPr spc="-21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3060700" y="2832100"/>
            <a:ext cx="1356360" cy="73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2460" y="2832100"/>
            <a:ext cx="1356360" cy="733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4220" y="2832100"/>
            <a:ext cx="1343659" cy="7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7740" y="2832100"/>
            <a:ext cx="1356359" cy="733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18679" y="2832100"/>
            <a:ext cx="1343660" cy="733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6000" y="3035300"/>
            <a:ext cx="3556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000" y="3035300"/>
            <a:ext cx="3175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2500" y="2997200"/>
            <a:ext cx="914400" cy="393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1600" y="3035300"/>
            <a:ext cx="342900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48700" y="3022600"/>
            <a:ext cx="12192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035300" y="2806700"/>
          <a:ext cx="6908799" cy="6843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0225" algn="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Cin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19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20315" marR="5080" indent="-2508250">
              <a:lnSpc>
                <a:spcPts val="9600"/>
              </a:lnSpc>
              <a:spcBef>
                <a:spcPts val="819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  </a:t>
            </a:r>
            <a:r>
              <a:rPr spc="-210" dirty="0"/>
              <a:t>Truth</a:t>
            </a:r>
            <a:r>
              <a:rPr spc="-1065" dirty="0"/>
              <a:t> </a:t>
            </a:r>
            <a:r>
              <a:rPr spc="-21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3060700" y="2832100"/>
            <a:ext cx="1356360" cy="73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2460" y="2832100"/>
            <a:ext cx="1356360" cy="733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4220" y="2832100"/>
            <a:ext cx="1343659" cy="7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7740" y="2832100"/>
            <a:ext cx="1356359" cy="733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18679" y="2832100"/>
            <a:ext cx="1343660" cy="733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6000" y="3035300"/>
            <a:ext cx="3556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000" y="3035300"/>
            <a:ext cx="3175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2500" y="2997200"/>
            <a:ext cx="914400" cy="393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1600" y="3035300"/>
            <a:ext cx="342900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48700" y="3022600"/>
            <a:ext cx="12192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035300" y="2806700"/>
          <a:ext cx="6908799" cy="6841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0225" algn="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Cin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19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6385" y="762000"/>
            <a:ext cx="389191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Boolean?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4800" y="3530600"/>
            <a:ext cx="9422130" cy="4145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marR="3251200" indent="-571500" algn="r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71500" algn="l"/>
                <a:tab pos="4498340" algn="l"/>
              </a:tabLst>
            </a:pPr>
            <a:r>
              <a:rPr sz="4000" dirty="0">
                <a:latin typeface="Gill Sans MT"/>
                <a:cs typeface="Gill Sans MT"/>
              </a:rPr>
              <a:t>Bin</a:t>
            </a:r>
            <a:r>
              <a:rPr sz="4000" spc="-5" dirty="0">
                <a:latin typeface="Gill Sans MT"/>
                <a:cs typeface="Gill Sans MT"/>
              </a:rPr>
              <a:t>a</a:t>
            </a:r>
            <a:r>
              <a:rPr sz="4000" spc="125" dirty="0">
                <a:latin typeface="Gill Sans MT"/>
                <a:cs typeface="Gill Sans MT"/>
              </a:rPr>
              <a:t>r</a:t>
            </a:r>
            <a:r>
              <a:rPr sz="4000" dirty="0">
                <a:latin typeface="Gill Sans MT"/>
                <a:cs typeface="Gill Sans MT"/>
              </a:rPr>
              <a:t>y:</a:t>
            </a:r>
            <a:r>
              <a:rPr sz="4000" spc="-425" dirty="0">
                <a:latin typeface="Gill Sans MT"/>
                <a:cs typeface="Gill Sans MT"/>
              </a:rPr>
              <a:t> </a:t>
            </a:r>
            <a:r>
              <a:rPr lang="en-US" sz="4000" spc="-425" dirty="0">
                <a:latin typeface="Gill Sans MT"/>
                <a:cs typeface="Gill Sans MT"/>
              </a:rPr>
              <a:t> </a:t>
            </a:r>
            <a:r>
              <a:rPr sz="4000" dirty="0">
                <a:latin typeface="Courier New"/>
                <a:cs typeface="Courier New"/>
              </a:rPr>
              <a:t>true</a:t>
            </a:r>
            <a:r>
              <a:rPr sz="4000" spc="-1355" dirty="0">
                <a:latin typeface="Courier New"/>
                <a:cs typeface="Courier New"/>
              </a:rPr>
              <a:t> </a:t>
            </a:r>
            <a:r>
              <a:rPr sz="4000" dirty="0">
                <a:latin typeface="Gill Sans MT"/>
                <a:cs typeface="Gill Sans MT"/>
              </a:rPr>
              <a:t>and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lang="en-US" sz="4000" dirty="0">
                <a:latin typeface="Courier New"/>
                <a:cs typeface="Courier New"/>
              </a:rPr>
              <a:t>f</a:t>
            </a:r>
            <a:r>
              <a:rPr sz="4000" dirty="0">
                <a:latin typeface="Courier New"/>
                <a:cs typeface="Courier New"/>
              </a:rPr>
              <a:t>alse</a:t>
            </a:r>
          </a:p>
          <a:p>
            <a:pPr marL="571500" marR="3204210" lvl="1" indent="-571500" algn="r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571500" algn="l"/>
                <a:tab pos="4936490" algn="l"/>
              </a:tabLst>
            </a:pPr>
            <a:r>
              <a:rPr sz="4000" spc="-15" dirty="0">
                <a:latin typeface="Gill Sans MT"/>
                <a:cs typeface="Gill Sans MT"/>
              </a:rPr>
              <a:t>Abbreviation:</a:t>
            </a:r>
            <a:r>
              <a:rPr sz="4000" spc="-409" dirty="0">
                <a:latin typeface="Gill Sans MT"/>
                <a:cs typeface="Gill Sans MT"/>
              </a:rPr>
              <a:t> </a:t>
            </a:r>
            <a:r>
              <a:rPr sz="4000" dirty="0">
                <a:latin typeface="Courier New"/>
                <a:cs typeface="Courier New"/>
              </a:rPr>
              <a:t>1</a:t>
            </a:r>
            <a:r>
              <a:rPr sz="4000" spc="-1325" dirty="0">
                <a:latin typeface="Courier New"/>
                <a:cs typeface="Courier New"/>
              </a:rPr>
              <a:t> </a:t>
            </a:r>
            <a:r>
              <a:rPr sz="4000" dirty="0">
                <a:latin typeface="Gill Sans MT"/>
                <a:cs typeface="Gill Sans MT"/>
              </a:rPr>
              <a:t>and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dirty="0">
                <a:latin typeface="Courier New"/>
                <a:cs typeface="Courier New"/>
              </a:rPr>
              <a:t>0</a:t>
            </a:r>
          </a:p>
          <a:p>
            <a:pPr marL="1524000" lvl="1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1524000" algn="l"/>
                <a:tab pos="2604770" algn="l"/>
                <a:tab pos="3387090" algn="l"/>
                <a:tab pos="3762375" algn="l"/>
                <a:tab pos="6680834" algn="l"/>
              </a:tabLst>
            </a:pPr>
            <a:r>
              <a:rPr sz="4000" spc="-5" dirty="0">
                <a:latin typeface="Gill Sans MT"/>
                <a:cs typeface="Gill Sans MT"/>
              </a:rPr>
              <a:t>Easy</a:t>
            </a:r>
            <a:r>
              <a:rPr lang="en-US" sz="4000" spc="-5" dirty="0">
                <a:latin typeface="Gill Sans MT"/>
                <a:cs typeface="Gill Sans MT"/>
              </a:rPr>
              <a:t> </a:t>
            </a:r>
            <a:r>
              <a:rPr sz="4000" spc="-15" dirty="0">
                <a:latin typeface="Gill Sans MT"/>
                <a:cs typeface="Gill Sans MT"/>
              </a:rPr>
              <a:t>for</a:t>
            </a:r>
            <a:r>
              <a:rPr lang="en-US" sz="4000" spc="-1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	</a:t>
            </a:r>
            <a:r>
              <a:rPr sz="4000" spc="-15" dirty="0">
                <a:latin typeface="Gill Sans MT"/>
                <a:cs typeface="Gill Sans MT"/>
              </a:rPr>
              <a:t>circuit:</a:t>
            </a:r>
            <a:r>
              <a:rPr sz="4000" spc="-42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on or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off</a:t>
            </a:r>
          </a:p>
          <a:p>
            <a:pPr marL="635000" marR="304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35000" algn="l"/>
                <a:tab pos="2774315" algn="l"/>
                <a:tab pos="6736080" algn="l"/>
                <a:tab pos="7518400" algn="l"/>
              </a:tabLst>
            </a:pPr>
            <a:r>
              <a:rPr sz="4000" spc="5" dirty="0">
                <a:latin typeface="Gill Sans MT"/>
                <a:cs typeface="Gill Sans MT"/>
              </a:rPr>
              <a:t>Serves</a:t>
            </a:r>
            <a:r>
              <a:rPr sz="4000" dirty="0">
                <a:latin typeface="Gill Sans MT"/>
                <a:cs typeface="Gill Sans MT"/>
              </a:rPr>
              <a:t> as	</a:t>
            </a:r>
            <a:r>
              <a:rPr sz="4000" spc="-5" dirty="0">
                <a:latin typeface="Gill Sans MT"/>
                <a:cs typeface="Gill Sans MT"/>
              </a:rPr>
              <a:t>the</a:t>
            </a:r>
            <a:r>
              <a:rPr sz="4000" spc="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building</a:t>
            </a:r>
            <a:r>
              <a:rPr sz="4000" spc="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block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15" dirty="0">
                <a:latin typeface="Gill Sans MT"/>
                <a:cs typeface="Gill Sans MT"/>
              </a:rPr>
              <a:t>for</a:t>
            </a:r>
            <a:r>
              <a:rPr lang="en-US" sz="4000" spc="-1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all</a:t>
            </a:r>
            <a:r>
              <a:rPr sz="4000" spc="-7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digital  </a:t>
            </a:r>
            <a:r>
              <a:rPr sz="4000" spc="-15" dirty="0">
                <a:latin typeface="Gill Sans MT"/>
                <a:cs typeface="Gill Sans MT"/>
              </a:rPr>
              <a:t>circuits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20315" marR="5080" indent="-2508250">
              <a:lnSpc>
                <a:spcPts val="9600"/>
              </a:lnSpc>
              <a:spcBef>
                <a:spcPts val="819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  </a:t>
            </a:r>
            <a:r>
              <a:rPr spc="-210" dirty="0"/>
              <a:t>Truth</a:t>
            </a:r>
            <a:r>
              <a:rPr spc="-1065" dirty="0"/>
              <a:t> </a:t>
            </a:r>
            <a:r>
              <a:rPr spc="-21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3060700" y="2832100"/>
            <a:ext cx="1356360" cy="73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2460" y="2832100"/>
            <a:ext cx="1356360" cy="733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4220" y="2832100"/>
            <a:ext cx="1343659" cy="7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7740" y="2832100"/>
            <a:ext cx="1356359" cy="733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18679" y="2832100"/>
            <a:ext cx="1343660" cy="733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6000" y="3035300"/>
            <a:ext cx="3556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000" y="3035300"/>
            <a:ext cx="3175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2500" y="2997200"/>
            <a:ext cx="914400" cy="393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1600" y="3035300"/>
            <a:ext cx="342900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48700" y="3022600"/>
            <a:ext cx="12192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035300" y="2806700"/>
          <a:ext cx="6908799" cy="6838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0225" algn="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Cin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19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20315" marR="5080" indent="-2508250">
              <a:lnSpc>
                <a:spcPts val="9600"/>
              </a:lnSpc>
              <a:spcBef>
                <a:spcPts val="819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  </a:t>
            </a:r>
            <a:r>
              <a:rPr spc="-210" dirty="0"/>
              <a:t>Truth</a:t>
            </a:r>
            <a:r>
              <a:rPr spc="-1065" dirty="0"/>
              <a:t> </a:t>
            </a:r>
            <a:r>
              <a:rPr spc="-21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3060700" y="2832100"/>
            <a:ext cx="1356360" cy="73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2460" y="2832100"/>
            <a:ext cx="1356360" cy="733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4220" y="2832100"/>
            <a:ext cx="1343659" cy="7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7740" y="2832100"/>
            <a:ext cx="1356359" cy="733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18679" y="2832100"/>
            <a:ext cx="1343660" cy="733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6000" y="3035300"/>
            <a:ext cx="3556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000" y="3035300"/>
            <a:ext cx="3175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2500" y="2997200"/>
            <a:ext cx="914400" cy="393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1600" y="3035300"/>
            <a:ext cx="342900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48700" y="3022600"/>
            <a:ext cx="12192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035300" y="2806700"/>
          <a:ext cx="6908799" cy="683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0225" algn="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Cin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19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20315" marR="5080" indent="-2508250">
              <a:lnSpc>
                <a:spcPts val="9600"/>
              </a:lnSpc>
              <a:spcBef>
                <a:spcPts val="819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  </a:t>
            </a:r>
            <a:r>
              <a:rPr spc="-210" dirty="0"/>
              <a:t>Truth</a:t>
            </a:r>
            <a:r>
              <a:rPr spc="-1065" dirty="0"/>
              <a:t> </a:t>
            </a:r>
            <a:r>
              <a:rPr spc="-210" dirty="0"/>
              <a:t>Table</a:t>
            </a:r>
          </a:p>
        </p:txBody>
      </p:sp>
      <p:sp>
        <p:nvSpPr>
          <p:cNvPr id="3" name="object 3"/>
          <p:cNvSpPr/>
          <p:nvPr/>
        </p:nvSpPr>
        <p:spPr>
          <a:xfrm>
            <a:off x="3060700" y="2832100"/>
            <a:ext cx="1356360" cy="73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2460" y="2832100"/>
            <a:ext cx="1356360" cy="733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4220" y="2832100"/>
            <a:ext cx="1343659" cy="7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7740" y="2832100"/>
            <a:ext cx="1356359" cy="733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18679" y="2832100"/>
            <a:ext cx="1343660" cy="733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6000" y="3035300"/>
            <a:ext cx="3556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000" y="3035300"/>
            <a:ext cx="3175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2500" y="2997200"/>
            <a:ext cx="914400" cy="393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21600" y="3035300"/>
            <a:ext cx="342900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48700" y="3022600"/>
            <a:ext cx="12192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035300" y="2806700"/>
          <a:ext cx="6908799" cy="6832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0225" algn="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Cin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19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54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136900" marR="5080" indent="-3124835">
              <a:lnSpc>
                <a:spcPts val="9600"/>
              </a:lnSpc>
              <a:spcBef>
                <a:spcPts val="819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  </a:t>
            </a:r>
            <a:r>
              <a:rPr spc="-35" dirty="0"/>
              <a:t>Formula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4636" y="1422400"/>
            <a:ext cx="35560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5" dirty="0">
                <a:latin typeface="Gill Sans MT"/>
                <a:cs typeface="Gill Sans MT"/>
              </a:rPr>
              <a:t>Formula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743200"/>
            <a:ext cx="1356360" cy="73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4660" y="2743200"/>
            <a:ext cx="1356359" cy="733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6419" y="2743200"/>
            <a:ext cx="1343660" cy="7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0879" y="2743200"/>
            <a:ext cx="1343660" cy="733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9939" y="2743200"/>
            <a:ext cx="1356360" cy="733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2946400"/>
            <a:ext cx="3556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5200" y="2946400"/>
            <a:ext cx="3175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4700" y="2908300"/>
            <a:ext cx="914400" cy="393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3800" y="2946400"/>
            <a:ext cx="342900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0900" y="2933700"/>
            <a:ext cx="12192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17500" y="2717800"/>
          <a:ext cx="6908799" cy="6832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9177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Cin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3875" algn="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77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176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300" y="9799320"/>
            <a:ext cx="55035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-If we </a:t>
            </a:r>
            <a:r>
              <a:rPr sz="2200" spc="-5" dirty="0">
                <a:latin typeface="Lucida Sans Unicode"/>
                <a:cs typeface="Lucida Sans Unicode"/>
              </a:rPr>
              <a:t>take the truth table </a:t>
            </a:r>
            <a:r>
              <a:rPr sz="2200" dirty="0">
                <a:latin typeface="Lucida Sans Unicode"/>
                <a:cs typeface="Lucida Sans Unicode"/>
              </a:rPr>
              <a:t>from</a:t>
            </a:r>
            <a:r>
              <a:rPr sz="2200" spc="-1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before...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4636" y="1422400"/>
            <a:ext cx="35560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5" dirty="0">
                <a:latin typeface="Gill Sans MT"/>
                <a:cs typeface="Gill Sans MT"/>
              </a:rPr>
              <a:t>Formula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743200"/>
            <a:ext cx="1356360" cy="73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4660" y="2743200"/>
            <a:ext cx="1356359" cy="733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6419" y="2743200"/>
            <a:ext cx="1343660" cy="7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0879" y="2743200"/>
            <a:ext cx="1343660" cy="733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9939" y="2743200"/>
            <a:ext cx="1356360" cy="733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2946400"/>
            <a:ext cx="3556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5200" y="2946400"/>
            <a:ext cx="3175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4700" y="2908300"/>
            <a:ext cx="914400" cy="393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3800" y="2946400"/>
            <a:ext cx="342900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0900" y="2933700"/>
            <a:ext cx="12192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17500" y="2717800"/>
          <a:ext cx="6908799" cy="6832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9177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Cin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3875" algn="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77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176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300" y="9773920"/>
            <a:ext cx="651764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pc="-5" dirty="0">
                <a:latin typeface="Lucida Sans Unicode"/>
                <a:cs typeface="Lucida Sans Unicode"/>
              </a:rPr>
              <a:t>-Need </a:t>
            </a:r>
            <a:r>
              <a:rPr dirty="0">
                <a:latin typeface="Lucida Sans Unicode"/>
                <a:cs typeface="Lucida Sans Unicode"/>
              </a:rPr>
              <a:t>a formula for </a:t>
            </a:r>
            <a:r>
              <a:rPr spc="-5" dirty="0">
                <a:latin typeface="Lucida Sans Unicode"/>
                <a:cs typeface="Lucida Sans Unicode"/>
              </a:rPr>
              <a:t>each</a:t>
            </a:r>
            <a:r>
              <a:rPr spc="-15" dirty="0">
                <a:latin typeface="Lucida Sans Unicode"/>
                <a:cs typeface="Lucida Sans Unicode"/>
              </a:rPr>
              <a:t> </a:t>
            </a:r>
            <a:r>
              <a:rPr spc="-5" dirty="0">
                <a:latin typeface="Lucida Sans Unicode"/>
                <a:cs typeface="Lucida Sans Unicode"/>
              </a:rPr>
              <a:t>output</a:t>
            </a:r>
            <a:endParaRPr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spc="-5" dirty="0">
                <a:latin typeface="Lucida Sans Unicode"/>
                <a:cs typeface="Lucida Sans Unicode"/>
              </a:rPr>
              <a:t>-Start with </a:t>
            </a:r>
            <a:r>
              <a:rPr dirty="0">
                <a:latin typeface="Lucida Sans Unicode"/>
                <a:cs typeface="Lucida Sans Unicode"/>
              </a:rPr>
              <a:t>R </a:t>
            </a:r>
            <a:r>
              <a:rPr spc="-5" dirty="0">
                <a:latin typeface="Lucida Sans Unicode"/>
                <a:cs typeface="Lucida Sans Unicode"/>
              </a:rPr>
              <a:t>(arbitrary; </a:t>
            </a:r>
            <a:r>
              <a:rPr dirty="0">
                <a:latin typeface="Lucida Sans Unicode"/>
                <a:cs typeface="Lucida Sans Unicode"/>
              </a:rPr>
              <a:t>could </a:t>
            </a:r>
            <a:r>
              <a:rPr spc="-5" dirty="0">
                <a:latin typeface="Lucida Sans Unicode"/>
                <a:cs typeface="Lucida Sans Unicode"/>
              </a:rPr>
              <a:t>also start at</a:t>
            </a:r>
            <a:r>
              <a:rPr spc="35" dirty="0">
                <a:latin typeface="Lucida Sans Unicode"/>
                <a:cs typeface="Lucida Sans Unicode"/>
              </a:rPr>
              <a:t> </a:t>
            </a:r>
            <a:r>
              <a:rPr spc="-5" dirty="0">
                <a:latin typeface="Lucida Sans Unicode"/>
                <a:cs typeface="Lucida Sans Unicode"/>
              </a:rPr>
              <a:t>Cout)</a:t>
            </a:r>
            <a:endParaRPr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4636" y="1422400"/>
            <a:ext cx="35560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5" dirty="0">
                <a:latin typeface="Gill Sans MT"/>
                <a:cs typeface="Gill Sans MT"/>
              </a:rPr>
              <a:t>Formula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743200"/>
            <a:ext cx="1356360" cy="73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4660" y="2743200"/>
            <a:ext cx="1356359" cy="733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6419" y="2743200"/>
            <a:ext cx="1343660" cy="7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0879" y="2743200"/>
            <a:ext cx="1343660" cy="733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9939" y="2743200"/>
            <a:ext cx="1356360" cy="733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2946400"/>
            <a:ext cx="3556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5200" y="2946400"/>
            <a:ext cx="3175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4700" y="2908300"/>
            <a:ext cx="914400" cy="393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3800" y="2946400"/>
            <a:ext cx="342900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0900" y="2933700"/>
            <a:ext cx="12192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17500" y="2717800"/>
          <a:ext cx="6908799" cy="6832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9177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Cin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3875" algn="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77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176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300" y="9799320"/>
            <a:ext cx="34080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ucida Sans Unicode"/>
                <a:cs typeface="Lucida Sans Unicode"/>
              </a:rPr>
              <a:t>-We </a:t>
            </a:r>
            <a:r>
              <a:rPr sz="2000" spc="-5" dirty="0">
                <a:latin typeface="Lucida Sans Unicode"/>
                <a:cs typeface="Lucida Sans Unicode"/>
              </a:rPr>
              <a:t>have these</a:t>
            </a:r>
            <a:r>
              <a:rPr sz="2000" spc="-5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products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4636" y="1422400"/>
            <a:ext cx="35560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5" dirty="0">
                <a:latin typeface="Gill Sans MT"/>
                <a:cs typeface="Gill Sans MT"/>
              </a:rPr>
              <a:t>Formula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743200"/>
            <a:ext cx="1356360" cy="73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4660" y="2743200"/>
            <a:ext cx="1356359" cy="733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6419" y="2743200"/>
            <a:ext cx="1343660" cy="7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0879" y="2743200"/>
            <a:ext cx="1343660" cy="733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9939" y="2743200"/>
            <a:ext cx="1356360" cy="733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2946400"/>
            <a:ext cx="3556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5200" y="2946400"/>
            <a:ext cx="3175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4700" y="2908300"/>
            <a:ext cx="914400" cy="393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3800" y="2946400"/>
            <a:ext cx="342900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0900" y="2933700"/>
            <a:ext cx="12192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17500" y="2717800"/>
          <a:ext cx="6908799" cy="6832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9177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Cin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3875" algn="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77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176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7782073" y="2978150"/>
            <a:ext cx="4186554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R =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!A!BCin</a:t>
            </a:r>
            <a:r>
              <a:rPr sz="4200" spc="-11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</a:t>
            </a:r>
            <a:endParaRPr sz="4200">
              <a:latin typeface="Courier New"/>
              <a:cs typeface="Courier New"/>
            </a:endParaRPr>
          </a:p>
          <a:p>
            <a:pPr marL="652780" marR="645160" algn="ctr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!AB!Cin</a:t>
            </a:r>
            <a:r>
              <a:rPr sz="4200" spc="-10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A!B!Cin</a:t>
            </a:r>
            <a:r>
              <a:rPr sz="4200" spc="-10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ts val="468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ABCin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4300" y="9799320"/>
            <a:ext cx="34080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Lucida Sans Unicode"/>
                <a:cs typeface="Lucida Sans Unicode"/>
              </a:rPr>
              <a:t>-We </a:t>
            </a:r>
            <a:r>
              <a:rPr sz="2000" spc="-5" dirty="0">
                <a:latin typeface="Lucida Sans Unicode"/>
                <a:cs typeface="Lucida Sans Unicode"/>
              </a:rPr>
              <a:t>have these</a:t>
            </a:r>
            <a:r>
              <a:rPr sz="2000" spc="-5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products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4636" y="1422400"/>
            <a:ext cx="35560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5" dirty="0">
                <a:latin typeface="Gill Sans MT"/>
                <a:cs typeface="Gill Sans MT"/>
              </a:rPr>
              <a:t>Formula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743200"/>
            <a:ext cx="1356360" cy="73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4660" y="2743200"/>
            <a:ext cx="1356359" cy="733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6419" y="2743200"/>
            <a:ext cx="1343660" cy="7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0879" y="2743200"/>
            <a:ext cx="1343660" cy="733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9939" y="2743200"/>
            <a:ext cx="1356360" cy="733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2946400"/>
            <a:ext cx="3556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5200" y="2946400"/>
            <a:ext cx="3175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4700" y="2908300"/>
            <a:ext cx="914400" cy="393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3800" y="2946400"/>
            <a:ext cx="342900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0900" y="2933700"/>
            <a:ext cx="12192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17500" y="2717800"/>
          <a:ext cx="6908799" cy="6832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9177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Cin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3875" algn="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77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176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7782073" y="2978150"/>
            <a:ext cx="4186554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!A!BCin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endParaRPr sz="4200">
              <a:latin typeface="Courier New"/>
              <a:cs typeface="Courier New"/>
            </a:endParaRPr>
          </a:p>
          <a:p>
            <a:pPr marL="652780" marR="645160" algn="ctr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!AB!Cin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  </a:t>
            </a:r>
            <a:r>
              <a:rPr sz="4200" spc="-5" dirty="0">
                <a:latin typeface="Courier New"/>
                <a:cs typeface="Courier New"/>
              </a:rPr>
              <a:t>A!B!Cin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ABCin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4636" y="1422400"/>
            <a:ext cx="35560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5" dirty="0">
                <a:latin typeface="Gill Sans MT"/>
                <a:cs typeface="Gill Sans MT"/>
              </a:rPr>
              <a:t>Formula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743200"/>
            <a:ext cx="1356360" cy="73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4660" y="2743200"/>
            <a:ext cx="1356359" cy="733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6419" y="2743200"/>
            <a:ext cx="1343660" cy="7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0879" y="2743200"/>
            <a:ext cx="1343660" cy="733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9939" y="2743200"/>
            <a:ext cx="1356360" cy="733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2946400"/>
            <a:ext cx="3556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5200" y="2946400"/>
            <a:ext cx="3175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4700" y="2908300"/>
            <a:ext cx="914400" cy="393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3800" y="2946400"/>
            <a:ext cx="342900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0900" y="2933700"/>
            <a:ext cx="12192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17500" y="2717800"/>
          <a:ext cx="6908799" cy="6832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9177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Cin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3875" algn="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77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176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7782073" y="2978150"/>
            <a:ext cx="4186554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!A!BCin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endParaRPr sz="4200">
              <a:latin typeface="Courier New"/>
              <a:cs typeface="Courier New"/>
            </a:endParaRPr>
          </a:p>
          <a:p>
            <a:pPr marL="652780" marR="645160" algn="ctr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!AB!Cin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  </a:t>
            </a:r>
            <a:r>
              <a:rPr sz="4200" spc="-5" dirty="0">
                <a:latin typeface="Courier New"/>
                <a:cs typeface="Courier New"/>
              </a:rPr>
              <a:t>A!B!Cin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ABCin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1389" y="762000"/>
            <a:ext cx="96621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475865" algn="l"/>
              </a:tabLst>
            </a:pPr>
            <a:r>
              <a:rPr sz="7200" spc="-5" dirty="0">
                <a:latin typeface="Gill Sans MT"/>
                <a:cs typeface="Gill Sans MT"/>
              </a:rPr>
              <a:t>Basic</a:t>
            </a:r>
            <a:r>
              <a:rPr lang="en-US" sz="7200" spc="-5" dirty="0">
                <a:latin typeface="Gill Sans MT"/>
                <a:cs typeface="Gill Sans MT"/>
              </a:rPr>
              <a:t> </a:t>
            </a:r>
            <a:r>
              <a:rPr sz="7200" spc="-5" dirty="0">
                <a:latin typeface="Gill Sans MT"/>
                <a:cs typeface="Gill Sans MT"/>
              </a:rPr>
              <a:t>Operation:</a:t>
            </a:r>
            <a:r>
              <a:rPr sz="7200" spc="-1735" dirty="0">
                <a:latin typeface="Gill Sans MT"/>
                <a:cs typeface="Gill Sans MT"/>
              </a:rPr>
              <a:t> </a:t>
            </a:r>
            <a:r>
              <a:rPr lang="en-US" sz="7200" spc="-1735" dirty="0">
                <a:latin typeface="Gill Sans MT"/>
                <a:cs typeface="Gill Sans MT"/>
              </a:rPr>
              <a:t>    </a:t>
            </a:r>
            <a:r>
              <a:rPr sz="7200" spc="-5" dirty="0">
                <a:latin typeface="Gill Sans MT"/>
                <a:cs typeface="Gill Sans MT"/>
              </a:rPr>
              <a:t>AND</a:t>
            </a:r>
            <a:endParaRPr sz="7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03873" y="2381250"/>
            <a:ext cx="418655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AB == </a:t>
            </a:r>
            <a:r>
              <a:rPr sz="4200" dirty="0">
                <a:latin typeface="Courier New"/>
                <a:cs typeface="Courier New"/>
              </a:rPr>
              <a:t>A </a:t>
            </a:r>
            <a:r>
              <a:rPr sz="4200" spc="-5" dirty="0">
                <a:latin typeface="Courier New"/>
                <a:cs typeface="Courier New"/>
              </a:rPr>
              <a:t>AND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36405" algn="l"/>
              </a:tabLst>
            </a:pPr>
            <a:r>
              <a:rPr spc="-5" dirty="0"/>
              <a:t>S</a:t>
            </a:r>
            <a:r>
              <a:rPr dirty="0"/>
              <a:t>in</a:t>
            </a:r>
            <a:r>
              <a:rPr spc="-5" dirty="0"/>
              <a:t>gl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Bit</a:t>
            </a:r>
            <a:r>
              <a:rPr spc="-844" dirty="0"/>
              <a:t> </a:t>
            </a:r>
            <a:r>
              <a:rPr dirty="0"/>
              <a:t>A</a:t>
            </a:r>
            <a:r>
              <a:rPr spc="-85" dirty="0"/>
              <a:t>d</a:t>
            </a:r>
            <a:r>
              <a:rPr dirty="0"/>
              <a:t>d</a:t>
            </a:r>
            <a:r>
              <a:rPr spc="-5" dirty="0"/>
              <a:t>it</a:t>
            </a:r>
            <a:r>
              <a:rPr dirty="0"/>
              <a:t>ion</a:t>
            </a:r>
            <a:r>
              <a:rPr spc="-5" dirty="0"/>
              <a:t> </a:t>
            </a:r>
            <a:r>
              <a:rPr dirty="0"/>
              <a:t>as	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4636" y="1422400"/>
            <a:ext cx="35560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35" dirty="0">
                <a:latin typeface="Gill Sans MT"/>
                <a:cs typeface="Gill Sans MT"/>
              </a:rPr>
              <a:t>Formula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743200"/>
            <a:ext cx="1356360" cy="733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4660" y="2743200"/>
            <a:ext cx="1356359" cy="733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6419" y="2743200"/>
            <a:ext cx="1343660" cy="7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00879" y="2743200"/>
            <a:ext cx="1343660" cy="733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9939" y="2743200"/>
            <a:ext cx="1356360" cy="7337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2946400"/>
            <a:ext cx="3556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5200" y="2946400"/>
            <a:ext cx="3175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4700" y="2908300"/>
            <a:ext cx="914400" cy="393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03800" y="2946400"/>
            <a:ext cx="342900" cy="342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0900" y="2933700"/>
            <a:ext cx="1219200" cy="368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17500" y="2717800"/>
          <a:ext cx="6908799" cy="6832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9177"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Cin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3875" algn="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0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Cout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77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9176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9178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1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36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7458657" y="2978150"/>
            <a:ext cx="4826635" cy="586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!A!BCin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endParaRPr sz="4200">
              <a:latin typeface="Courier New"/>
              <a:cs typeface="Courier New"/>
            </a:endParaRPr>
          </a:p>
          <a:p>
            <a:pPr marL="975994" marR="961390" algn="ctr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!AB!Cin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  </a:t>
            </a:r>
            <a:r>
              <a:rPr sz="4200" spc="-5" dirty="0">
                <a:latin typeface="Courier New"/>
                <a:cs typeface="Courier New"/>
              </a:rPr>
              <a:t>A!B!Cin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endParaRPr sz="4200">
              <a:latin typeface="Courier New"/>
              <a:cs typeface="Courier New"/>
            </a:endParaRPr>
          </a:p>
          <a:p>
            <a:pPr marL="6985" algn="ctr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ABCin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450">
              <a:latin typeface="Times New Roman"/>
              <a:cs typeface="Times New Roman"/>
            </a:endParaRPr>
          </a:p>
          <a:p>
            <a:pPr marL="1132840" marR="5080" indent="-1120775">
              <a:lnSpc>
                <a:spcPts val="4800"/>
              </a:lnSpc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Cout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=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!ABCin</a:t>
            </a:r>
            <a:r>
              <a:rPr sz="4200" spc="-10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A!BCin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AB!Cin</a:t>
            </a:r>
            <a:r>
              <a:rPr sz="4200" spc="-3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</a:t>
            </a:r>
            <a:endParaRPr sz="4200">
              <a:latin typeface="Courier New"/>
              <a:cs typeface="Courier New"/>
            </a:endParaRPr>
          </a:p>
          <a:p>
            <a:pPr marL="1612900">
              <a:lnSpc>
                <a:spcPts val="468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ABCin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7040" y="4165600"/>
            <a:ext cx="34112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</a:t>
            </a:r>
            <a:r>
              <a:rPr dirty="0"/>
              <a:t>i</a:t>
            </a:r>
            <a:r>
              <a:rPr spc="-210" dirty="0"/>
              <a:t>r</a:t>
            </a:r>
            <a:r>
              <a:rPr dirty="0"/>
              <a:t>cui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7040" y="762000"/>
            <a:ext cx="34112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</a:t>
            </a:r>
            <a:r>
              <a:rPr dirty="0"/>
              <a:t>i</a:t>
            </a:r>
            <a:r>
              <a:rPr spc="-210" dirty="0"/>
              <a:t>r</a:t>
            </a:r>
            <a:r>
              <a:rPr dirty="0"/>
              <a:t>cui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860800"/>
            <a:ext cx="10046335" cy="34594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553720" indent="-571500" algn="just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85" dirty="0">
                <a:latin typeface="Gill Sans MT"/>
                <a:cs typeface="Gill Sans MT"/>
              </a:rPr>
              <a:t>AND, </a:t>
            </a:r>
            <a:r>
              <a:rPr sz="4200" spc="-5" dirty="0">
                <a:latin typeface="Gill Sans MT"/>
                <a:cs typeface="Gill Sans MT"/>
              </a:rPr>
              <a:t>OR,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95" dirty="0">
                <a:latin typeface="Gill Sans MT"/>
                <a:cs typeface="Gill Sans MT"/>
              </a:rPr>
              <a:t>NOT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6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implemented  with </a:t>
            </a:r>
            <a:r>
              <a:rPr sz="4200" spc="-25" dirty="0">
                <a:latin typeface="Gill Sans MT"/>
                <a:cs typeface="Gill Sans MT"/>
              </a:rPr>
              <a:t>physical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hardware</a:t>
            </a:r>
            <a:endParaRPr sz="4200">
              <a:latin typeface="Gill Sans MT"/>
              <a:cs typeface="Gill Sans MT"/>
            </a:endParaRPr>
          </a:p>
          <a:p>
            <a:pPr marL="1498600" marR="17780" lvl="1" indent="-571500" algn="just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1498600" algn="l"/>
              </a:tabLst>
            </a:pPr>
            <a:r>
              <a:rPr sz="4200" spc="-15" dirty="0">
                <a:latin typeface="Gill Sans MT"/>
                <a:cs typeface="Gill Sans MT"/>
              </a:rPr>
              <a:t>Therefore, anything representable </a:t>
            </a:r>
            <a:r>
              <a:rPr sz="4200" spc="-5" dirty="0">
                <a:latin typeface="Gill Sans MT"/>
                <a:cs typeface="Gill Sans MT"/>
              </a:rPr>
              <a:t>with  </a:t>
            </a:r>
            <a:r>
              <a:rPr sz="4200" spc="-85" dirty="0">
                <a:latin typeface="Gill Sans MT"/>
                <a:cs typeface="Gill Sans MT"/>
              </a:rPr>
              <a:t>AND, </a:t>
            </a:r>
            <a:r>
              <a:rPr sz="4200" spc="-5" dirty="0">
                <a:latin typeface="Gill Sans MT"/>
                <a:cs typeface="Gill Sans MT"/>
              </a:rPr>
              <a:t>OR,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95" dirty="0">
                <a:latin typeface="Gill Sans MT"/>
                <a:cs typeface="Gill Sans MT"/>
              </a:rPr>
              <a:t>NOT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be turned</a:t>
            </a:r>
            <a:r>
              <a:rPr sz="4200" spc="-7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into 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spc="-20" dirty="0">
                <a:latin typeface="Gill Sans MT"/>
                <a:cs typeface="Gill Sans MT"/>
              </a:rPr>
              <a:t>hardware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device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708" y="426719"/>
            <a:ext cx="10824845" cy="2448560"/>
          </a:xfrm>
          <a:prstGeom prst="rect">
            <a:avLst/>
          </a:prstGeom>
        </p:spPr>
        <p:txBody>
          <a:bodyPr vert="horz" wrap="square" lIns="0" tIns="3479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740"/>
              </a:spcBef>
            </a:pPr>
            <a:r>
              <a:rPr spc="-5" dirty="0"/>
              <a:t>AND</a:t>
            </a:r>
            <a:r>
              <a:rPr spc="-15" dirty="0"/>
              <a:t> </a:t>
            </a:r>
            <a:r>
              <a:rPr spc="-5" dirty="0"/>
              <a:t>Gate</a:t>
            </a:r>
          </a:p>
          <a:p>
            <a:pPr algn="ctr">
              <a:lnSpc>
                <a:spcPct val="100000"/>
              </a:lnSpc>
              <a:spcBef>
                <a:spcPts val="1320"/>
              </a:spcBef>
              <a:tabLst>
                <a:tab pos="3882390" algn="l"/>
              </a:tabLst>
            </a:pPr>
            <a:r>
              <a:rPr sz="4200" spc="-15" dirty="0"/>
              <a:t>Circuit</a:t>
            </a:r>
            <a:r>
              <a:rPr sz="4200" dirty="0"/>
              <a:t> </a:t>
            </a:r>
            <a:r>
              <a:rPr sz="4200" spc="-30" dirty="0"/>
              <a:t>takes</a:t>
            </a:r>
            <a:r>
              <a:rPr sz="4200" dirty="0"/>
              <a:t> </a:t>
            </a:r>
            <a:r>
              <a:rPr sz="4200" spc="-30" dirty="0"/>
              <a:t>two	</a:t>
            </a:r>
            <a:r>
              <a:rPr sz="4200" spc="-5" dirty="0"/>
              <a:t>inputs </a:t>
            </a:r>
            <a:r>
              <a:rPr sz="4200" dirty="0"/>
              <a:t>and </a:t>
            </a:r>
            <a:r>
              <a:rPr sz="4200" spc="-15" dirty="0"/>
              <a:t>produces </a:t>
            </a:r>
            <a:r>
              <a:rPr sz="4200" dirty="0"/>
              <a:t>one</a:t>
            </a:r>
            <a:r>
              <a:rPr sz="4200" spc="-60" dirty="0"/>
              <a:t> </a:t>
            </a:r>
            <a:r>
              <a:rPr sz="4200" dirty="0"/>
              <a:t>output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3621" y="762000"/>
            <a:ext cx="47777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AND</a:t>
            </a:r>
            <a:r>
              <a:rPr spc="-90" dirty="0"/>
              <a:t> </a:t>
            </a:r>
            <a:r>
              <a:rPr spc="-5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708" y="2037079"/>
            <a:ext cx="10824845" cy="16510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  <a:tabLst>
                <a:tab pos="3882390" algn="l"/>
              </a:tabLst>
            </a:pPr>
            <a:r>
              <a:rPr sz="4200" spc="-15" dirty="0">
                <a:latin typeface="Gill Sans MT"/>
                <a:cs typeface="Gill Sans MT"/>
              </a:rPr>
              <a:t>Circuit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takes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5" dirty="0">
                <a:latin typeface="Gill Sans MT"/>
                <a:cs typeface="Gill Sans MT"/>
              </a:rPr>
              <a:t>inputs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15" dirty="0">
                <a:latin typeface="Gill Sans MT"/>
                <a:cs typeface="Gill Sans MT"/>
              </a:rPr>
              <a:t>produces </a:t>
            </a:r>
            <a:r>
              <a:rPr sz="4200" dirty="0">
                <a:latin typeface="Gill Sans MT"/>
                <a:cs typeface="Gill Sans MT"/>
              </a:rPr>
              <a:t>one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output</a:t>
            </a:r>
            <a:endParaRPr sz="4200">
              <a:latin typeface="Gill Sans MT"/>
              <a:cs typeface="Gill Sans MT"/>
            </a:endParaRPr>
          </a:p>
          <a:p>
            <a:pPr marL="10160" algn="ctr">
              <a:lnSpc>
                <a:spcPct val="100000"/>
              </a:lnSpc>
              <a:spcBef>
                <a:spcPts val="1360"/>
              </a:spcBef>
            </a:pPr>
            <a:r>
              <a:rPr sz="4200" dirty="0">
                <a:latin typeface="Courier New"/>
                <a:cs typeface="Courier New"/>
              </a:rPr>
              <a:t>AB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3621" y="762000"/>
            <a:ext cx="47777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AND</a:t>
            </a:r>
            <a:r>
              <a:rPr spc="-90" dirty="0"/>
              <a:t> </a:t>
            </a:r>
            <a:r>
              <a:rPr spc="-5" dirty="0"/>
              <a:t>Gate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37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9149" y="5682149"/>
            <a:ext cx="1373801" cy="3062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81525" y="8877300"/>
            <a:ext cx="10001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r>
              <a:rPr sz="4200" spc="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4708" y="2037079"/>
            <a:ext cx="10824845" cy="33655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  <a:tabLst>
                <a:tab pos="3882390" algn="l"/>
              </a:tabLst>
            </a:pPr>
            <a:r>
              <a:rPr sz="4200" spc="-15" dirty="0">
                <a:latin typeface="Gill Sans MT"/>
                <a:cs typeface="Gill Sans MT"/>
              </a:rPr>
              <a:t>Circuit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takes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5" dirty="0">
                <a:latin typeface="Gill Sans MT"/>
                <a:cs typeface="Gill Sans MT"/>
              </a:rPr>
              <a:t>inputs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15" dirty="0">
                <a:latin typeface="Gill Sans MT"/>
                <a:cs typeface="Gill Sans MT"/>
              </a:rPr>
              <a:t>produces </a:t>
            </a:r>
            <a:r>
              <a:rPr sz="4200" dirty="0">
                <a:latin typeface="Gill Sans MT"/>
                <a:cs typeface="Gill Sans MT"/>
              </a:rPr>
              <a:t>one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output</a:t>
            </a:r>
            <a:endParaRPr sz="4200">
              <a:latin typeface="Gill Sans MT"/>
              <a:cs typeface="Gill Sans MT"/>
            </a:endParaRPr>
          </a:p>
          <a:p>
            <a:pPr marL="10160" algn="ctr">
              <a:lnSpc>
                <a:spcPct val="100000"/>
              </a:lnSpc>
              <a:spcBef>
                <a:spcPts val="1360"/>
              </a:spcBef>
            </a:pPr>
            <a:r>
              <a:rPr sz="4200" dirty="0">
                <a:latin typeface="Courier New"/>
                <a:cs typeface="Courier New"/>
              </a:rPr>
              <a:t>AB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3055"/>
              </a:spcBef>
            </a:pPr>
            <a:r>
              <a:rPr sz="4200" spc="-5" dirty="0">
                <a:latin typeface="Courier New"/>
                <a:cs typeface="Courier New"/>
              </a:rPr>
              <a:t>Output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(AB)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708" y="426719"/>
            <a:ext cx="10824845" cy="2448560"/>
          </a:xfrm>
          <a:prstGeom prst="rect">
            <a:avLst/>
          </a:prstGeom>
        </p:spPr>
        <p:txBody>
          <a:bodyPr vert="horz" wrap="square" lIns="0" tIns="3479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740"/>
              </a:spcBef>
            </a:pPr>
            <a:r>
              <a:rPr spc="-5" dirty="0"/>
              <a:t>OR</a:t>
            </a:r>
            <a:r>
              <a:rPr spc="-15" dirty="0"/>
              <a:t> </a:t>
            </a:r>
            <a:r>
              <a:rPr spc="-5" dirty="0"/>
              <a:t>Gate</a:t>
            </a:r>
          </a:p>
          <a:p>
            <a:pPr algn="ctr">
              <a:lnSpc>
                <a:spcPct val="100000"/>
              </a:lnSpc>
              <a:spcBef>
                <a:spcPts val="1320"/>
              </a:spcBef>
              <a:tabLst>
                <a:tab pos="3882390" algn="l"/>
              </a:tabLst>
            </a:pPr>
            <a:r>
              <a:rPr sz="4200" spc="-15" dirty="0"/>
              <a:t>Circuit</a:t>
            </a:r>
            <a:r>
              <a:rPr sz="4200" dirty="0"/>
              <a:t> </a:t>
            </a:r>
            <a:r>
              <a:rPr sz="4200" spc="-30" dirty="0"/>
              <a:t>takes</a:t>
            </a:r>
            <a:r>
              <a:rPr sz="4200" dirty="0"/>
              <a:t> </a:t>
            </a:r>
            <a:r>
              <a:rPr sz="4200" spc="-30" dirty="0"/>
              <a:t>two	</a:t>
            </a:r>
            <a:r>
              <a:rPr sz="4200" spc="-5" dirty="0"/>
              <a:t>inputs </a:t>
            </a:r>
            <a:r>
              <a:rPr sz="4200" dirty="0"/>
              <a:t>and </a:t>
            </a:r>
            <a:r>
              <a:rPr sz="4200" spc="-15" dirty="0"/>
              <a:t>produces </a:t>
            </a:r>
            <a:r>
              <a:rPr sz="4200" dirty="0"/>
              <a:t>one</a:t>
            </a:r>
            <a:r>
              <a:rPr sz="4200" spc="-60" dirty="0"/>
              <a:t> </a:t>
            </a:r>
            <a:r>
              <a:rPr sz="4200" dirty="0"/>
              <a:t>output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4611" y="762000"/>
            <a:ext cx="39560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</a:t>
            </a:r>
            <a:r>
              <a:rPr spc="-95" dirty="0"/>
              <a:t> </a:t>
            </a:r>
            <a:r>
              <a:rPr spc="-5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708" y="2037079"/>
            <a:ext cx="10824845" cy="16510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  <a:tabLst>
                <a:tab pos="3882390" algn="l"/>
              </a:tabLst>
            </a:pPr>
            <a:r>
              <a:rPr sz="4200" spc="-15" dirty="0">
                <a:latin typeface="Gill Sans MT"/>
                <a:cs typeface="Gill Sans MT"/>
              </a:rPr>
              <a:t>Circuit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takes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5" dirty="0">
                <a:latin typeface="Gill Sans MT"/>
                <a:cs typeface="Gill Sans MT"/>
              </a:rPr>
              <a:t>inputs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15" dirty="0">
                <a:latin typeface="Gill Sans MT"/>
                <a:cs typeface="Gill Sans MT"/>
              </a:rPr>
              <a:t>produces </a:t>
            </a:r>
            <a:r>
              <a:rPr sz="4200" dirty="0">
                <a:latin typeface="Gill Sans MT"/>
                <a:cs typeface="Gill Sans MT"/>
              </a:rPr>
              <a:t>one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output</a:t>
            </a:r>
            <a:endParaRPr sz="4200">
              <a:latin typeface="Gill Sans MT"/>
              <a:cs typeface="Gill Sans MT"/>
            </a:endParaRPr>
          </a:p>
          <a:p>
            <a:pPr marL="10160" algn="ctr">
              <a:lnSpc>
                <a:spcPct val="100000"/>
              </a:lnSpc>
              <a:spcBef>
                <a:spcPts val="1360"/>
              </a:spcBef>
            </a:pPr>
            <a:r>
              <a:rPr sz="4200" dirty="0">
                <a:latin typeface="Courier New"/>
                <a:cs typeface="Courier New"/>
              </a:rPr>
              <a:t>A +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4611" y="762000"/>
            <a:ext cx="39560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OR</a:t>
            </a:r>
            <a:r>
              <a:rPr spc="-95" dirty="0"/>
              <a:t> </a:t>
            </a:r>
            <a:r>
              <a:rPr spc="-5" dirty="0"/>
              <a:t>Gate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37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81525" y="8636000"/>
            <a:ext cx="10509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r>
              <a:rPr sz="4200" spc="409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4708" y="2037079"/>
            <a:ext cx="10824845" cy="33655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  <a:tabLst>
                <a:tab pos="3882390" algn="l"/>
              </a:tabLst>
            </a:pPr>
            <a:r>
              <a:rPr sz="4200" spc="-15" dirty="0">
                <a:latin typeface="Gill Sans MT"/>
                <a:cs typeface="Gill Sans MT"/>
              </a:rPr>
              <a:t>Circuit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takes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5" dirty="0">
                <a:latin typeface="Gill Sans MT"/>
                <a:cs typeface="Gill Sans MT"/>
              </a:rPr>
              <a:t>inputs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15" dirty="0">
                <a:latin typeface="Gill Sans MT"/>
                <a:cs typeface="Gill Sans MT"/>
              </a:rPr>
              <a:t>produces </a:t>
            </a:r>
            <a:r>
              <a:rPr sz="4200" dirty="0">
                <a:latin typeface="Gill Sans MT"/>
                <a:cs typeface="Gill Sans MT"/>
              </a:rPr>
              <a:t>one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output</a:t>
            </a:r>
            <a:endParaRPr sz="4200">
              <a:latin typeface="Gill Sans MT"/>
              <a:cs typeface="Gill Sans MT"/>
            </a:endParaRPr>
          </a:p>
          <a:p>
            <a:pPr marL="10160" algn="ctr">
              <a:lnSpc>
                <a:spcPct val="100000"/>
              </a:lnSpc>
              <a:spcBef>
                <a:spcPts val="1360"/>
              </a:spcBef>
            </a:pPr>
            <a:r>
              <a:rPr sz="4200" dirty="0">
                <a:latin typeface="Courier New"/>
                <a:cs typeface="Courier New"/>
              </a:rPr>
              <a:t>A +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3055"/>
              </a:spcBef>
            </a:pPr>
            <a:r>
              <a:rPr sz="4200" spc="-5" dirty="0">
                <a:latin typeface="Courier New"/>
                <a:cs typeface="Courier New"/>
              </a:rPr>
              <a:t>Output (A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03184" y="5602013"/>
            <a:ext cx="1432682" cy="2945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1520" y="426719"/>
            <a:ext cx="10591165" cy="2448560"/>
          </a:xfrm>
          <a:prstGeom prst="rect">
            <a:avLst/>
          </a:prstGeom>
        </p:spPr>
        <p:txBody>
          <a:bodyPr vert="horz" wrap="square" lIns="0" tIns="3479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740"/>
              </a:spcBef>
            </a:pPr>
            <a:r>
              <a:rPr spc="-185" dirty="0"/>
              <a:t>NOT</a:t>
            </a:r>
            <a:r>
              <a:rPr spc="-15" dirty="0"/>
              <a:t> </a:t>
            </a:r>
            <a:r>
              <a:rPr spc="-20" dirty="0"/>
              <a:t>(Inverter)</a:t>
            </a: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4200" spc="-15" dirty="0"/>
              <a:t>Circuit </a:t>
            </a:r>
            <a:r>
              <a:rPr sz="4200" spc="-30" dirty="0"/>
              <a:t>takes </a:t>
            </a:r>
            <a:r>
              <a:rPr sz="4200" dirty="0"/>
              <a:t>one </a:t>
            </a:r>
            <a:r>
              <a:rPr sz="4200" spc="-5" dirty="0"/>
              <a:t>input </a:t>
            </a:r>
            <a:r>
              <a:rPr sz="4200" dirty="0"/>
              <a:t>and </a:t>
            </a:r>
            <a:r>
              <a:rPr sz="4200" spc="-15" dirty="0"/>
              <a:t>produces </a:t>
            </a:r>
            <a:r>
              <a:rPr sz="4200" dirty="0"/>
              <a:t>one</a:t>
            </a:r>
            <a:r>
              <a:rPr sz="4200" spc="-20" dirty="0"/>
              <a:t> </a:t>
            </a:r>
            <a:r>
              <a:rPr sz="4200" dirty="0"/>
              <a:t>output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1389" y="762000"/>
            <a:ext cx="96621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475865" algn="l"/>
              </a:tabLst>
            </a:pPr>
            <a:r>
              <a:rPr sz="7200" spc="-5" dirty="0"/>
              <a:t>Basic</a:t>
            </a:r>
            <a:r>
              <a:rPr lang="en-US" sz="7200" spc="-5" dirty="0"/>
              <a:t> </a:t>
            </a:r>
            <a:r>
              <a:rPr sz="7200" spc="-5" dirty="0"/>
              <a:t>Operation:</a:t>
            </a:r>
            <a:r>
              <a:rPr sz="7200" spc="-1735" dirty="0"/>
              <a:t> </a:t>
            </a:r>
            <a:r>
              <a:rPr lang="en-US" sz="7200" spc="-1735" dirty="0"/>
              <a:t> </a:t>
            </a:r>
            <a:r>
              <a:rPr sz="7200" spc="-5" dirty="0"/>
              <a:t>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5274" y="2297429"/>
            <a:ext cx="8023859" cy="14732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200" spc="-5" dirty="0">
                <a:latin typeface="Courier New"/>
                <a:cs typeface="Courier New"/>
              </a:rPr>
              <a:t>AB == </a:t>
            </a:r>
            <a:r>
              <a:rPr sz="4200" dirty="0">
                <a:latin typeface="Courier New"/>
                <a:cs typeface="Courier New"/>
              </a:rPr>
              <a:t>A </a:t>
            </a:r>
            <a:r>
              <a:rPr sz="4200" spc="-5" dirty="0">
                <a:latin typeface="Courier New"/>
                <a:cs typeface="Courier New"/>
              </a:rPr>
              <a:t>AND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  <a:tabLst>
                <a:tab pos="2482850" algn="l"/>
                <a:tab pos="4034790" algn="l"/>
                <a:tab pos="5417185" algn="l"/>
              </a:tabLst>
            </a:pP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only	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both	</a:t>
            </a:r>
            <a:r>
              <a:rPr sz="4200" dirty="0">
                <a:latin typeface="Courier New"/>
                <a:cs typeface="Courier New"/>
              </a:rPr>
              <a:t>A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B</a:t>
            </a:r>
            <a:r>
              <a:rPr sz="4200" spc="-1420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882" y="762000"/>
            <a:ext cx="67710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NOT</a:t>
            </a:r>
            <a:r>
              <a:rPr spc="-60" dirty="0"/>
              <a:t> </a:t>
            </a:r>
            <a:r>
              <a:rPr spc="-20" dirty="0"/>
              <a:t>(Inverter)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1520" y="2037079"/>
            <a:ext cx="10591165" cy="16510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sz="4200" spc="-15" dirty="0">
                <a:latin typeface="Gill Sans MT"/>
                <a:cs typeface="Gill Sans MT"/>
              </a:rPr>
              <a:t>Circuit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one </a:t>
            </a:r>
            <a:r>
              <a:rPr sz="4200" spc="-5" dirty="0">
                <a:latin typeface="Gill Sans MT"/>
                <a:cs typeface="Gill Sans MT"/>
              </a:rPr>
              <a:t>input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15" dirty="0">
                <a:latin typeface="Gill Sans MT"/>
                <a:cs typeface="Gill Sans MT"/>
              </a:rPr>
              <a:t>produces </a:t>
            </a:r>
            <a:r>
              <a:rPr sz="4200" dirty="0">
                <a:latin typeface="Gill Sans MT"/>
                <a:cs typeface="Gill Sans MT"/>
              </a:rPr>
              <a:t>one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output</a:t>
            </a:r>
            <a:endParaRPr sz="4200">
              <a:latin typeface="Gill Sans MT"/>
              <a:cs typeface="Gill Sans MT"/>
            </a:endParaRPr>
          </a:p>
          <a:p>
            <a:pPr marL="10160" algn="ctr">
              <a:lnSpc>
                <a:spcPct val="100000"/>
              </a:lnSpc>
              <a:spcBef>
                <a:spcPts val="1360"/>
              </a:spcBef>
            </a:pPr>
            <a:r>
              <a:rPr sz="4200" dirty="0">
                <a:latin typeface="Courier New"/>
                <a:cs typeface="Courier New"/>
              </a:rPr>
              <a:t>!A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882" y="762000"/>
            <a:ext cx="67710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NOT</a:t>
            </a:r>
            <a:r>
              <a:rPr spc="-60" dirty="0"/>
              <a:t> </a:t>
            </a:r>
            <a:r>
              <a:rPr spc="-20" dirty="0"/>
              <a:t>(Inverter)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37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38800" y="5397500"/>
            <a:ext cx="1714500" cy="317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25896" y="8661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1520" y="2037079"/>
            <a:ext cx="10591165" cy="315214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0"/>
              </a:spcBef>
            </a:pPr>
            <a:r>
              <a:rPr sz="4200" spc="-15" dirty="0">
                <a:latin typeface="Gill Sans MT"/>
                <a:cs typeface="Gill Sans MT"/>
              </a:rPr>
              <a:t>Circuit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one </a:t>
            </a:r>
            <a:r>
              <a:rPr sz="4200" spc="-5" dirty="0">
                <a:latin typeface="Gill Sans MT"/>
                <a:cs typeface="Gill Sans MT"/>
              </a:rPr>
              <a:t>input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15" dirty="0">
                <a:latin typeface="Gill Sans MT"/>
                <a:cs typeface="Gill Sans MT"/>
              </a:rPr>
              <a:t>produces </a:t>
            </a:r>
            <a:r>
              <a:rPr sz="4200" dirty="0">
                <a:latin typeface="Gill Sans MT"/>
                <a:cs typeface="Gill Sans MT"/>
              </a:rPr>
              <a:t>one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output</a:t>
            </a:r>
          </a:p>
          <a:p>
            <a:pPr marL="10160" algn="ctr">
              <a:lnSpc>
                <a:spcPct val="100000"/>
              </a:lnSpc>
              <a:spcBef>
                <a:spcPts val="1360"/>
              </a:spcBef>
            </a:pPr>
            <a:r>
              <a:rPr sz="4200" dirty="0">
                <a:latin typeface="Courier New"/>
                <a:cs typeface="Courier New"/>
              </a:rPr>
              <a:t>!A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Output</a:t>
            </a:r>
            <a:r>
              <a:rPr lang="en-US" sz="4200" dirty="0">
                <a:latin typeface="Courier New"/>
                <a:cs typeface="Courier New"/>
              </a:rPr>
              <a:t>(</a:t>
            </a:r>
            <a:r>
              <a:rPr sz="4200" dirty="0">
                <a:latin typeface="Courier New"/>
                <a:cs typeface="Courier New"/>
              </a:rPr>
              <a:t>!A)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884" y="762000"/>
            <a:ext cx="806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9210" algn="l"/>
              </a:tabLst>
            </a:pPr>
            <a:r>
              <a:rPr spc="-35" dirty="0"/>
              <a:t>Formula	</a:t>
            </a:r>
            <a:r>
              <a:rPr spc="-5" dirty="0"/>
              <a:t>to</a:t>
            </a:r>
            <a:r>
              <a:rPr spc="-70" dirty="0"/>
              <a:t> </a:t>
            </a:r>
            <a:r>
              <a:rPr spc="-35" dirty="0"/>
              <a:t>Circuit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3839845" algn="l"/>
              </a:tabLst>
            </a:pPr>
            <a:r>
              <a:rPr spc="-35" dirty="0"/>
              <a:t>Formula	</a:t>
            </a:r>
            <a:r>
              <a:rPr spc="-5" dirty="0"/>
              <a:t>to</a:t>
            </a:r>
            <a:r>
              <a:rPr spc="-70" dirty="0"/>
              <a:t> </a:t>
            </a:r>
            <a:r>
              <a:rPr spc="-35" dirty="0"/>
              <a:t>Circuit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4241" y="2343150"/>
            <a:ext cx="16262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(AB)C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884" y="762000"/>
            <a:ext cx="806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9210" algn="l"/>
              </a:tabLst>
            </a:pPr>
            <a:r>
              <a:rPr spc="-35" dirty="0"/>
              <a:t>Formula	</a:t>
            </a:r>
            <a:r>
              <a:rPr spc="-5" dirty="0"/>
              <a:t>to</a:t>
            </a:r>
            <a:r>
              <a:rPr spc="-70" dirty="0"/>
              <a:t> </a:t>
            </a:r>
            <a:r>
              <a:rPr spc="-35" dirty="0"/>
              <a:t>Circuit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4241" y="2343150"/>
            <a:ext cx="16262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AB</a:t>
            </a:r>
            <a:r>
              <a:rPr sz="4200" dirty="0">
                <a:latin typeface="Courier New"/>
                <a:cs typeface="Courier New"/>
              </a:rPr>
              <a:t>)C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63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87491" y="6070091"/>
            <a:ext cx="991616" cy="2210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01996" y="8331200"/>
            <a:ext cx="9099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r>
              <a:rPr sz="4200" spc="-7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884" y="762000"/>
            <a:ext cx="806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9210" algn="l"/>
              </a:tabLst>
            </a:pPr>
            <a:r>
              <a:rPr spc="-35" dirty="0"/>
              <a:t>Formula	</a:t>
            </a:r>
            <a:r>
              <a:rPr spc="-5" dirty="0"/>
              <a:t>to</a:t>
            </a:r>
            <a:r>
              <a:rPr spc="-70" dirty="0"/>
              <a:t> </a:t>
            </a:r>
            <a:r>
              <a:rPr spc="-35" dirty="0"/>
              <a:t>Circuit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4241" y="2343150"/>
            <a:ext cx="16262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(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AB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dirty="0">
                <a:solidFill>
                  <a:srgbClr val="FF6251"/>
                </a:solidFill>
                <a:latin typeface="Courier New"/>
                <a:cs typeface="Courier New"/>
              </a:rPr>
              <a:t>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63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5588" y="6070091"/>
            <a:ext cx="991616" cy="2210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01996" y="8331200"/>
            <a:ext cx="9099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r>
              <a:rPr sz="4200" spc="-7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02299" y="3848100"/>
            <a:ext cx="1219200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69050" y="60833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884" y="762000"/>
            <a:ext cx="806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Circuit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35" dirty="0"/>
              <a:t>Formula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884" y="762000"/>
            <a:ext cx="806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Circuit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35" dirty="0"/>
              <a:t>Formula</a:t>
            </a:r>
          </a:p>
        </p:txBody>
      </p:sp>
      <p:sp>
        <p:nvSpPr>
          <p:cNvPr id="3" name="object 3"/>
          <p:cNvSpPr/>
          <p:nvPr/>
        </p:nvSpPr>
        <p:spPr>
          <a:xfrm>
            <a:off x="6476491" y="4330191"/>
            <a:ext cx="991616" cy="2210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6094" y="2755801"/>
            <a:ext cx="774705" cy="1612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5600" y="4305300"/>
            <a:ext cx="774700" cy="143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900" y="4356100"/>
            <a:ext cx="815975" cy="0"/>
          </a:xfrm>
          <a:custGeom>
            <a:avLst/>
            <a:gdLst/>
            <a:ahLst/>
            <a:cxnLst/>
            <a:rect l="l" t="t" r="r" b="b"/>
            <a:pathLst>
              <a:path w="815975">
                <a:moveTo>
                  <a:pt x="81541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52796" y="5440679"/>
            <a:ext cx="1735455" cy="177800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  <a:p>
            <a:pPr marL="918844">
              <a:lnSpc>
                <a:spcPct val="100000"/>
              </a:lnSpc>
              <a:spcBef>
                <a:spcPts val="1860"/>
              </a:spcBef>
            </a:pPr>
            <a:r>
              <a:rPr sz="4200" dirty="0">
                <a:latin typeface="Courier New"/>
                <a:cs typeface="Courier New"/>
              </a:rPr>
              <a:t>B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884" y="762000"/>
            <a:ext cx="806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Circuit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35" dirty="0"/>
              <a:t>Formula</a:t>
            </a:r>
          </a:p>
        </p:txBody>
      </p:sp>
      <p:sp>
        <p:nvSpPr>
          <p:cNvPr id="3" name="object 3"/>
          <p:cNvSpPr/>
          <p:nvPr/>
        </p:nvSpPr>
        <p:spPr>
          <a:xfrm>
            <a:off x="6476491" y="4330191"/>
            <a:ext cx="991616" cy="2210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6094" y="2755801"/>
            <a:ext cx="774705" cy="1612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5600" y="4305300"/>
            <a:ext cx="774700" cy="143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900" y="4356100"/>
            <a:ext cx="815975" cy="0"/>
          </a:xfrm>
          <a:custGeom>
            <a:avLst/>
            <a:gdLst/>
            <a:ahLst/>
            <a:cxnLst/>
            <a:rect l="l" t="t" r="r" b="b"/>
            <a:pathLst>
              <a:path w="815975">
                <a:moveTo>
                  <a:pt x="81541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728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72100" y="2641600"/>
            <a:ext cx="1270000" cy="1600200"/>
          </a:xfrm>
          <a:custGeom>
            <a:avLst/>
            <a:gdLst/>
            <a:ahLst/>
            <a:cxnLst/>
            <a:rect l="l" t="t" r="r" b="b"/>
            <a:pathLst>
              <a:path w="1270000" h="1600200">
                <a:moveTo>
                  <a:pt x="0" y="0"/>
                </a:moveTo>
                <a:lnTo>
                  <a:pt x="1270000" y="0"/>
                </a:lnTo>
                <a:lnTo>
                  <a:pt x="12700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44057" y="5440679"/>
            <a:ext cx="2906395" cy="315595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621030">
              <a:lnSpc>
                <a:spcPct val="100000"/>
              </a:lnSpc>
              <a:spcBef>
                <a:spcPts val="196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  <a:p>
            <a:pPr marL="1527810">
              <a:lnSpc>
                <a:spcPct val="100000"/>
              </a:lnSpc>
              <a:spcBef>
                <a:spcPts val="1860"/>
              </a:spcBef>
            </a:pPr>
            <a:r>
              <a:rPr sz="4200" dirty="0">
                <a:latin typeface="Courier New"/>
                <a:cs typeface="Courier New"/>
              </a:rPr>
              <a:t>B</a:t>
            </a:r>
            <a:r>
              <a:rPr sz="4200" spc="-127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C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5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???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</a:t>
            </a:r>
            <a:r>
              <a:rPr sz="4200" spc="-10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???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884" y="762000"/>
            <a:ext cx="806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Circuit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35" dirty="0"/>
              <a:t>Formula</a:t>
            </a:r>
          </a:p>
        </p:txBody>
      </p:sp>
      <p:sp>
        <p:nvSpPr>
          <p:cNvPr id="3" name="object 3"/>
          <p:cNvSpPr/>
          <p:nvPr/>
        </p:nvSpPr>
        <p:spPr>
          <a:xfrm>
            <a:off x="6476491" y="4330191"/>
            <a:ext cx="991616" cy="2210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6094" y="2755801"/>
            <a:ext cx="774705" cy="1612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5600" y="4305300"/>
            <a:ext cx="774700" cy="143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900" y="4356100"/>
            <a:ext cx="815975" cy="0"/>
          </a:xfrm>
          <a:custGeom>
            <a:avLst/>
            <a:gdLst/>
            <a:ahLst/>
            <a:cxnLst/>
            <a:rect l="l" t="t" r="r" b="b"/>
            <a:pathLst>
              <a:path w="815975">
                <a:moveTo>
                  <a:pt x="81541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728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3200" y="4559300"/>
            <a:ext cx="1079500" cy="1193800"/>
          </a:xfrm>
          <a:custGeom>
            <a:avLst/>
            <a:gdLst/>
            <a:ahLst/>
            <a:cxnLst/>
            <a:rect l="l" t="t" r="r" b="b"/>
            <a:pathLst>
              <a:path w="1079500" h="1193800">
                <a:moveTo>
                  <a:pt x="0" y="0"/>
                </a:moveTo>
                <a:lnTo>
                  <a:pt x="1079500" y="0"/>
                </a:lnTo>
                <a:lnTo>
                  <a:pt x="1079500" y="1193800"/>
                </a:lnTo>
                <a:lnTo>
                  <a:pt x="0" y="1193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84012" y="5440679"/>
            <a:ext cx="3226435" cy="315595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R="1335405" algn="ctr">
              <a:lnSpc>
                <a:spcPct val="100000"/>
              </a:lnSpc>
              <a:spcBef>
                <a:spcPts val="196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  <a:p>
            <a:pPr marL="952500" algn="ctr">
              <a:lnSpc>
                <a:spcPct val="100000"/>
              </a:lnSpc>
              <a:spcBef>
                <a:spcPts val="1860"/>
              </a:spcBef>
            </a:pPr>
            <a:r>
              <a:rPr sz="4200" dirty="0">
                <a:latin typeface="Courier New"/>
                <a:cs typeface="Courier New"/>
              </a:rPr>
              <a:t>B</a:t>
            </a:r>
            <a:r>
              <a:rPr sz="4200" spc="-126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C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5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!???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???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1389" y="762000"/>
            <a:ext cx="96621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475865" algn="l"/>
              </a:tabLst>
            </a:pPr>
            <a:r>
              <a:rPr sz="7200" spc="-5" dirty="0"/>
              <a:t>Basic</a:t>
            </a:r>
            <a:r>
              <a:rPr lang="en-US" sz="7200" spc="-5" dirty="0"/>
              <a:t> </a:t>
            </a:r>
            <a:r>
              <a:rPr sz="7200" spc="-5" dirty="0"/>
              <a:t>Operation:</a:t>
            </a:r>
            <a:r>
              <a:rPr sz="7200" spc="-1735" dirty="0"/>
              <a:t> </a:t>
            </a:r>
            <a:r>
              <a:rPr lang="en-US" sz="7200" spc="-1735" dirty="0"/>
              <a:t>  </a:t>
            </a:r>
            <a:r>
              <a:rPr sz="7200" spc="-5" dirty="0"/>
              <a:t>AND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0005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4318000"/>
            <a:ext cx="1646767" cy="998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39367" y="4318000"/>
            <a:ext cx="1646765" cy="998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1533" y="4318000"/>
            <a:ext cx="1646767" cy="998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2200" y="4660900"/>
            <a:ext cx="355600" cy="342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91300" y="4660900"/>
            <a:ext cx="317500" cy="342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02600" y="4660900"/>
            <a:ext cx="6350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241800" y="4292600"/>
          <a:ext cx="5015865" cy="5118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3620"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40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AB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39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619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0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62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1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260127" y="2297429"/>
            <a:ext cx="9249410" cy="28130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24280" algn="ctr">
              <a:lnSpc>
                <a:spcPct val="100000"/>
              </a:lnSpc>
              <a:spcBef>
                <a:spcPts val="760"/>
              </a:spcBef>
            </a:pPr>
            <a:r>
              <a:rPr sz="4200" spc="-5" dirty="0">
                <a:latin typeface="Courier New"/>
                <a:cs typeface="Courier New"/>
              </a:rPr>
              <a:t>AB == </a:t>
            </a:r>
            <a:r>
              <a:rPr sz="4200" dirty="0">
                <a:latin typeface="Courier New"/>
                <a:cs typeface="Courier New"/>
              </a:rPr>
              <a:t>A </a:t>
            </a:r>
            <a:r>
              <a:rPr sz="4200" spc="-5" dirty="0">
                <a:latin typeface="Courier New"/>
                <a:cs typeface="Courier New"/>
              </a:rPr>
              <a:t>AND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</a:t>
            </a:r>
            <a:endParaRPr sz="4200">
              <a:latin typeface="Courier New"/>
              <a:cs typeface="Courier New"/>
            </a:endParaRPr>
          </a:p>
          <a:p>
            <a:pPr marL="1224915" algn="ctr">
              <a:lnSpc>
                <a:spcPct val="100000"/>
              </a:lnSpc>
              <a:spcBef>
                <a:spcPts val="660"/>
              </a:spcBef>
              <a:tabLst>
                <a:tab pos="3707765" algn="l"/>
                <a:tab pos="5259705" algn="l"/>
                <a:tab pos="6642734" algn="l"/>
              </a:tabLst>
            </a:pP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only	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both	</a:t>
            </a:r>
            <a:r>
              <a:rPr sz="4200" dirty="0">
                <a:latin typeface="Courier New"/>
                <a:cs typeface="Courier New"/>
              </a:rPr>
              <a:t>A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B</a:t>
            </a:r>
            <a:r>
              <a:rPr sz="4200" spc="-1420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spc="-105" dirty="0">
                <a:latin typeface="Gill Sans MT"/>
                <a:cs typeface="Gill Sans MT"/>
              </a:rPr>
              <a:t>Truth</a:t>
            </a:r>
            <a:r>
              <a:rPr sz="4200" spc="-535" dirty="0">
                <a:latin typeface="Gill Sans MT"/>
                <a:cs typeface="Gill Sans MT"/>
              </a:rPr>
              <a:t> </a:t>
            </a:r>
            <a:r>
              <a:rPr sz="4200" spc="-90" dirty="0">
                <a:latin typeface="Gill Sans MT"/>
                <a:cs typeface="Gill Sans MT"/>
              </a:rPr>
              <a:t>Table: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884" y="762000"/>
            <a:ext cx="806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Circuit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35" dirty="0"/>
              <a:t>Formula</a:t>
            </a:r>
          </a:p>
        </p:txBody>
      </p:sp>
      <p:sp>
        <p:nvSpPr>
          <p:cNvPr id="3" name="object 3"/>
          <p:cNvSpPr/>
          <p:nvPr/>
        </p:nvSpPr>
        <p:spPr>
          <a:xfrm>
            <a:off x="6476491" y="4330191"/>
            <a:ext cx="991616" cy="2210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6094" y="2755801"/>
            <a:ext cx="774705" cy="1612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5600" y="4305300"/>
            <a:ext cx="774700" cy="143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900" y="4356100"/>
            <a:ext cx="815975" cy="0"/>
          </a:xfrm>
          <a:custGeom>
            <a:avLst/>
            <a:gdLst/>
            <a:ahLst/>
            <a:cxnLst/>
            <a:rect l="l" t="t" r="r" b="b"/>
            <a:pathLst>
              <a:path w="815975">
                <a:moveTo>
                  <a:pt x="81541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728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4500" y="5791200"/>
            <a:ext cx="571500" cy="546100"/>
          </a:xfrm>
          <a:custGeom>
            <a:avLst/>
            <a:gdLst/>
            <a:ahLst/>
            <a:cxnLst/>
            <a:rect l="l" t="t" r="r" b="b"/>
            <a:pathLst>
              <a:path w="571500" h="546100">
                <a:moveTo>
                  <a:pt x="0" y="0"/>
                </a:moveTo>
                <a:lnTo>
                  <a:pt x="571500" y="0"/>
                </a:lnTo>
                <a:lnTo>
                  <a:pt x="5715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04104" y="5440679"/>
            <a:ext cx="2586355" cy="315595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461009">
              <a:lnSpc>
                <a:spcPct val="100000"/>
              </a:lnSpc>
              <a:spcBef>
                <a:spcPts val="196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  <a:p>
            <a:pPr marL="1367790">
              <a:lnSpc>
                <a:spcPct val="100000"/>
              </a:lnSpc>
              <a:spcBef>
                <a:spcPts val="1860"/>
              </a:spcBef>
            </a:pPr>
            <a:r>
              <a:rPr sz="4200" dirty="0">
                <a:latin typeface="Courier New"/>
                <a:cs typeface="Courier New"/>
              </a:rPr>
              <a:t>B</a:t>
            </a:r>
            <a:r>
              <a:rPr sz="4200" spc="-12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C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5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!A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???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884" y="762000"/>
            <a:ext cx="806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Circuit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35" dirty="0"/>
              <a:t>Formula</a:t>
            </a:r>
          </a:p>
        </p:txBody>
      </p:sp>
      <p:sp>
        <p:nvSpPr>
          <p:cNvPr id="3" name="object 3"/>
          <p:cNvSpPr/>
          <p:nvPr/>
        </p:nvSpPr>
        <p:spPr>
          <a:xfrm>
            <a:off x="6476491" y="4330191"/>
            <a:ext cx="991616" cy="2210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6094" y="2755801"/>
            <a:ext cx="774705" cy="1612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5600" y="4305300"/>
            <a:ext cx="774700" cy="143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900" y="4356100"/>
            <a:ext cx="815975" cy="0"/>
          </a:xfrm>
          <a:custGeom>
            <a:avLst/>
            <a:gdLst/>
            <a:ahLst/>
            <a:cxnLst/>
            <a:rect l="l" t="t" r="r" b="b"/>
            <a:pathLst>
              <a:path w="815975">
                <a:moveTo>
                  <a:pt x="81541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728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75400" y="4597400"/>
            <a:ext cx="1193800" cy="2057400"/>
          </a:xfrm>
          <a:custGeom>
            <a:avLst/>
            <a:gdLst/>
            <a:ahLst/>
            <a:cxnLst/>
            <a:rect l="l" t="t" r="r" b="b"/>
            <a:pathLst>
              <a:path w="1193800" h="2057400">
                <a:moveTo>
                  <a:pt x="0" y="0"/>
                </a:moveTo>
                <a:lnTo>
                  <a:pt x="1193800" y="0"/>
                </a:lnTo>
                <a:lnTo>
                  <a:pt x="11938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83781" y="5440679"/>
            <a:ext cx="4827270" cy="315595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R="1335405" algn="ctr">
              <a:lnSpc>
                <a:spcPct val="100000"/>
              </a:lnSpc>
              <a:spcBef>
                <a:spcPts val="196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  <a:p>
            <a:pPr marL="952500" algn="ctr">
              <a:lnSpc>
                <a:spcPct val="100000"/>
              </a:lnSpc>
              <a:spcBef>
                <a:spcPts val="1860"/>
              </a:spcBef>
            </a:pPr>
            <a:r>
              <a:rPr sz="4200" dirty="0">
                <a:latin typeface="Courier New"/>
                <a:cs typeface="Courier New"/>
              </a:rPr>
              <a:t>B</a:t>
            </a:r>
            <a:r>
              <a:rPr sz="4200" spc="-12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C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5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72819" algn="l"/>
                <a:tab pos="1612900" algn="l"/>
              </a:tabLst>
            </a:pPr>
            <a:r>
              <a:rPr sz="4200" dirty="0">
                <a:latin typeface="Courier New"/>
                <a:cs typeface="Courier New"/>
              </a:rPr>
              <a:t>!A	+	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(???)(???)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884" y="762000"/>
            <a:ext cx="806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Circuit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35" dirty="0"/>
              <a:t>Formula</a:t>
            </a:r>
          </a:p>
        </p:txBody>
      </p:sp>
      <p:sp>
        <p:nvSpPr>
          <p:cNvPr id="3" name="object 3"/>
          <p:cNvSpPr/>
          <p:nvPr/>
        </p:nvSpPr>
        <p:spPr>
          <a:xfrm>
            <a:off x="6476491" y="4330191"/>
            <a:ext cx="991616" cy="2210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6094" y="2755801"/>
            <a:ext cx="774705" cy="1612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5600" y="4305300"/>
            <a:ext cx="774700" cy="143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900" y="4356100"/>
            <a:ext cx="815975" cy="0"/>
          </a:xfrm>
          <a:custGeom>
            <a:avLst/>
            <a:gdLst/>
            <a:ahLst/>
            <a:cxnLst/>
            <a:rect l="l" t="t" r="r" b="b"/>
            <a:pathLst>
              <a:path w="815975">
                <a:moveTo>
                  <a:pt x="81541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728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27800" y="6616700"/>
            <a:ext cx="406400" cy="596900"/>
          </a:xfrm>
          <a:custGeom>
            <a:avLst/>
            <a:gdLst/>
            <a:ahLst/>
            <a:cxnLst/>
            <a:rect l="l" t="t" r="r" b="b"/>
            <a:pathLst>
              <a:path w="406400" h="596900">
                <a:moveTo>
                  <a:pt x="0" y="0"/>
                </a:moveTo>
                <a:lnTo>
                  <a:pt x="406400" y="0"/>
                </a:lnTo>
                <a:lnTo>
                  <a:pt x="4064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3965" y="5440679"/>
            <a:ext cx="3546475" cy="315595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R="1335405" algn="ctr">
              <a:lnSpc>
                <a:spcPct val="100000"/>
              </a:lnSpc>
              <a:spcBef>
                <a:spcPts val="196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  <a:p>
            <a:pPr marL="952500" algn="ctr">
              <a:lnSpc>
                <a:spcPct val="100000"/>
              </a:lnSpc>
              <a:spcBef>
                <a:spcPts val="1860"/>
              </a:spcBef>
            </a:pPr>
            <a:r>
              <a:rPr sz="4200" dirty="0">
                <a:latin typeface="Courier New"/>
                <a:cs typeface="Courier New"/>
              </a:rPr>
              <a:t>B</a:t>
            </a:r>
            <a:r>
              <a:rPr sz="4200" spc="-126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C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5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72819" algn="l"/>
                <a:tab pos="1612900" algn="l"/>
              </a:tabLst>
            </a:pPr>
            <a:r>
              <a:rPr sz="4200" dirty="0">
                <a:latin typeface="Courier New"/>
                <a:cs typeface="Courier New"/>
              </a:rPr>
              <a:t>!A	+	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(B)(C)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10400" y="6616700"/>
            <a:ext cx="406400" cy="596900"/>
          </a:xfrm>
          <a:custGeom>
            <a:avLst/>
            <a:gdLst/>
            <a:ahLst/>
            <a:cxnLst/>
            <a:rect l="l" t="t" r="r" b="b"/>
            <a:pathLst>
              <a:path w="406400" h="596900">
                <a:moveTo>
                  <a:pt x="0" y="0"/>
                </a:moveTo>
                <a:lnTo>
                  <a:pt x="406400" y="0"/>
                </a:lnTo>
                <a:lnTo>
                  <a:pt x="4064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884" y="762000"/>
            <a:ext cx="806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Circuit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35" dirty="0"/>
              <a:t>Formula</a:t>
            </a:r>
          </a:p>
        </p:txBody>
      </p:sp>
      <p:sp>
        <p:nvSpPr>
          <p:cNvPr id="3" name="object 3"/>
          <p:cNvSpPr/>
          <p:nvPr/>
        </p:nvSpPr>
        <p:spPr>
          <a:xfrm>
            <a:off x="6476491" y="4330191"/>
            <a:ext cx="991616" cy="2210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6094" y="2755801"/>
            <a:ext cx="774705" cy="1612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35600" y="4305300"/>
            <a:ext cx="774700" cy="143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900" y="4356100"/>
            <a:ext cx="815975" cy="0"/>
          </a:xfrm>
          <a:custGeom>
            <a:avLst/>
            <a:gdLst/>
            <a:ahLst/>
            <a:cxnLst/>
            <a:rect l="l" t="t" r="r" b="b"/>
            <a:pathLst>
              <a:path w="815975">
                <a:moveTo>
                  <a:pt x="815411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728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27800" y="6616700"/>
            <a:ext cx="406400" cy="596900"/>
          </a:xfrm>
          <a:custGeom>
            <a:avLst/>
            <a:gdLst/>
            <a:ahLst/>
            <a:cxnLst/>
            <a:rect l="l" t="t" r="r" b="b"/>
            <a:pathLst>
              <a:path w="406400" h="596900">
                <a:moveTo>
                  <a:pt x="0" y="0"/>
                </a:moveTo>
                <a:lnTo>
                  <a:pt x="406400" y="0"/>
                </a:lnTo>
                <a:lnTo>
                  <a:pt x="4064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64149" y="5440679"/>
            <a:ext cx="2266315" cy="315595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300990">
              <a:lnSpc>
                <a:spcPct val="100000"/>
              </a:lnSpc>
              <a:spcBef>
                <a:spcPts val="1960"/>
              </a:spcBef>
            </a:pPr>
            <a:r>
              <a:rPr sz="4200" dirty="0">
                <a:latin typeface="Courier New"/>
                <a:cs typeface="Courier New"/>
              </a:rPr>
              <a:t>A</a:t>
            </a:r>
            <a:endParaRPr sz="4200">
              <a:latin typeface="Courier New"/>
              <a:cs typeface="Courier New"/>
            </a:endParaRPr>
          </a:p>
          <a:p>
            <a:pPr marL="1207770">
              <a:lnSpc>
                <a:spcPct val="100000"/>
              </a:lnSpc>
              <a:spcBef>
                <a:spcPts val="1860"/>
              </a:spcBef>
            </a:pPr>
            <a:r>
              <a:rPr sz="4200" dirty="0">
                <a:latin typeface="Courier New"/>
                <a:cs typeface="Courier New"/>
              </a:rPr>
              <a:t>B</a:t>
            </a:r>
            <a:r>
              <a:rPr sz="4200" spc="-12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C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5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72819" algn="l"/>
                <a:tab pos="1612900" algn="l"/>
              </a:tabLst>
            </a:pPr>
            <a:r>
              <a:rPr sz="4200" dirty="0">
                <a:latin typeface="Courier New"/>
                <a:cs typeface="Courier New"/>
              </a:rPr>
              <a:t>!A	+	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BC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10400" y="6616700"/>
            <a:ext cx="406400" cy="596900"/>
          </a:xfrm>
          <a:custGeom>
            <a:avLst/>
            <a:gdLst/>
            <a:ahLst/>
            <a:cxnLst/>
            <a:rect l="l" t="t" r="r" b="b"/>
            <a:pathLst>
              <a:path w="406400" h="596900">
                <a:moveTo>
                  <a:pt x="0" y="0"/>
                </a:moveTo>
                <a:lnTo>
                  <a:pt x="406400" y="0"/>
                </a:lnTo>
                <a:lnTo>
                  <a:pt x="406400" y="596900"/>
                </a:lnTo>
                <a:lnTo>
                  <a:pt x="0" y="596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8986" y="762000"/>
            <a:ext cx="89471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5865" algn="l"/>
              </a:tabLst>
            </a:pPr>
            <a:r>
              <a:rPr sz="8400" spc="-5" dirty="0">
                <a:latin typeface="Gill Sans MT"/>
                <a:cs typeface="Gill Sans MT"/>
              </a:rPr>
              <a:t>Basic	Operation:</a:t>
            </a:r>
            <a:r>
              <a:rPr sz="8400" spc="-900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OR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3781" y="2381250"/>
            <a:ext cx="4826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 + B </a:t>
            </a:r>
            <a:r>
              <a:rPr sz="4200" spc="-5" dirty="0">
                <a:latin typeface="Courier New"/>
                <a:cs typeface="Courier New"/>
              </a:rPr>
              <a:t>== </a:t>
            </a:r>
            <a:r>
              <a:rPr sz="4200" dirty="0">
                <a:latin typeface="Courier New"/>
                <a:cs typeface="Courier New"/>
              </a:rPr>
              <a:t>A </a:t>
            </a:r>
            <a:r>
              <a:rPr sz="4200" spc="-5" dirty="0">
                <a:latin typeface="Courier New"/>
                <a:cs typeface="Courier New"/>
              </a:rPr>
              <a:t>OR</a:t>
            </a:r>
            <a:r>
              <a:rPr sz="4200" spc="-114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8986" y="762000"/>
            <a:ext cx="89471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5865" algn="l"/>
              </a:tabLst>
            </a:pPr>
            <a:r>
              <a:rPr spc="-5" dirty="0"/>
              <a:t>Basic	Operation:</a:t>
            </a:r>
            <a:r>
              <a:rPr spc="-900" dirty="0"/>
              <a:t> </a:t>
            </a:r>
            <a:r>
              <a:rPr spc="-5" dirty="0"/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5182" y="2297429"/>
            <a:ext cx="8664575" cy="14732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4200" dirty="0">
                <a:latin typeface="Courier New"/>
                <a:cs typeface="Courier New"/>
              </a:rPr>
              <a:t>A + B </a:t>
            </a:r>
            <a:r>
              <a:rPr sz="4200" spc="-5" dirty="0">
                <a:latin typeface="Courier New"/>
                <a:cs typeface="Courier New"/>
              </a:rPr>
              <a:t>== </a:t>
            </a:r>
            <a:r>
              <a:rPr sz="4200" dirty="0">
                <a:latin typeface="Courier New"/>
                <a:cs typeface="Courier New"/>
              </a:rPr>
              <a:t>A </a:t>
            </a:r>
            <a:r>
              <a:rPr sz="4200" spc="-5" dirty="0">
                <a:latin typeface="Courier New"/>
                <a:cs typeface="Courier New"/>
              </a:rPr>
              <a:t>OR</a:t>
            </a:r>
            <a:r>
              <a:rPr sz="4200" spc="-7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  <a:tabLst>
                <a:tab pos="2802890" algn="l"/>
                <a:tab pos="4354830" algn="l"/>
                <a:tab pos="5737860" algn="l"/>
              </a:tabLst>
            </a:pPr>
            <a:r>
              <a:rPr sz="4200" dirty="0">
                <a:latin typeface="Courier New"/>
                <a:cs typeface="Courier New"/>
              </a:rPr>
              <a:t>false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only	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both	</a:t>
            </a:r>
            <a:r>
              <a:rPr sz="4200" dirty="0">
                <a:latin typeface="Courier New"/>
                <a:cs typeface="Courier New"/>
              </a:rPr>
              <a:t>A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B</a:t>
            </a:r>
            <a:r>
              <a:rPr sz="4200" spc="-1420" dirty="0">
                <a:latin typeface="Courier New"/>
                <a:cs typeface="Courier New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dirty="0">
                <a:latin typeface="Courier New"/>
                <a:cs typeface="Courier New"/>
              </a:rPr>
              <a:t>false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2365</Words>
  <Application>Microsoft Office PowerPoint</Application>
  <PresentationFormat>Custom</PresentationFormat>
  <Paragraphs>1123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Calibri</vt:lpstr>
      <vt:lpstr>Courier New</vt:lpstr>
      <vt:lpstr>Gill Sans MT</vt:lpstr>
      <vt:lpstr>Lucida Sans Unicode</vt:lpstr>
      <vt:lpstr>Times New Roman</vt:lpstr>
      <vt:lpstr>Office Theme</vt:lpstr>
      <vt:lpstr>COMP 122/L Lecture 17  Mahdi Ebrahimi       Slides adapted from Dr. Kyle Dewey</vt:lpstr>
      <vt:lpstr>Outline</vt:lpstr>
      <vt:lpstr>Boolean Formulas and  Truth Tables</vt:lpstr>
      <vt:lpstr>Boolean?</vt:lpstr>
      <vt:lpstr>PowerPoint Presentation</vt:lpstr>
      <vt:lpstr>Basic Operation:  AND</vt:lpstr>
      <vt:lpstr>Basic Operation:   AND</vt:lpstr>
      <vt:lpstr>PowerPoint Presentation</vt:lpstr>
      <vt:lpstr>Basic Operation: OR</vt:lpstr>
      <vt:lpstr>Basic Operation: OR</vt:lpstr>
      <vt:lpstr>PowerPoint Presentation</vt:lpstr>
      <vt:lpstr>Basic Operation: NOT</vt:lpstr>
      <vt:lpstr>Basic Operation: NOT</vt:lpstr>
      <vt:lpstr>AND, OR, and  NOT</vt:lpstr>
      <vt:lpstr>Truth Table to Formula</vt:lpstr>
      <vt:lpstr>Truth Table to Formula</vt:lpstr>
      <vt:lpstr>Truth Table to Formula</vt:lpstr>
      <vt:lpstr>Truth Table to Formula</vt:lpstr>
      <vt:lpstr>Truth Table to Formula</vt:lpstr>
      <vt:lpstr>Truth Table to Formula</vt:lpstr>
      <vt:lpstr>Truth Table to Formula</vt:lpstr>
      <vt:lpstr>Truth Table to Formula</vt:lpstr>
      <vt:lpstr>Sum of Products Notation</vt:lpstr>
      <vt:lpstr>Sum of Products Notation</vt:lpstr>
      <vt:lpstr>Sum of Products Notation</vt:lpstr>
      <vt:lpstr>Sum of Products Notation</vt:lpstr>
      <vt:lpstr>PowerPoint Presentation</vt:lpstr>
      <vt:lpstr>Bigger Operations</vt:lpstr>
      <vt:lpstr>PowerPoint Presentation</vt:lpstr>
      <vt:lpstr>Single Bit Addition as a  Truth Table</vt:lpstr>
      <vt:lpstr>Single Bit Addition as a  Truth Table</vt:lpstr>
      <vt:lpstr>Single Bit Addition as a  Truth Table</vt:lpstr>
      <vt:lpstr>Single Bit Addition as a  Truth Table</vt:lpstr>
      <vt:lpstr>Single Bit Addition as a  Truth Table</vt:lpstr>
      <vt:lpstr>Single Bit Addition as a  Truth Table</vt:lpstr>
      <vt:lpstr>Single Bit Addition as a  Truth Table</vt:lpstr>
      <vt:lpstr>Single Bit Addition as a  Truth Table</vt:lpstr>
      <vt:lpstr>Single Bit Addition as a  Truth Table</vt:lpstr>
      <vt:lpstr>Single Bit Addition as a  Truth Table</vt:lpstr>
      <vt:lpstr>Single Bit Addition as a  Truth Table</vt:lpstr>
      <vt:lpstr>Single Bit Addition as a  Truth Table</vt:lpstr>
      <vt:lpstr>Single Bit Addition as a  Truth Table</vt:lpstr>
      <vt:lpstr>Single Bit Addition as a  Formula</vt:lpstr>
      <vt:lpstr>Single Bit Addition as a</vt:lpstr>
      <vt:lpstr>Single Bit Addition as a</vt:lpstr>
      <vt:lpstr>Single Bit Addition as a</vt:lpstr>
      <vt:lpstr>Single Bit Addition as a</vt:lpstr>
      <vt:lpstr>Single Bit Addition as a</vt:lpstr>
      <vt:lpstr>Single Bit Addition as a</vt:lpstr>
      <vt:lpstr>Single Bit Addition as a</vt:lpstr>
      <vt:lpstr>Circuits</vt:lpstr>
      <vt:lpstr>Circuits</vt:lpstr>
      <vt:lpstr>AND Gate Circuit takes two inputs and produces one output</vt:lpstr>
      <vt:lpstr>AND Gate</vt:lpstr>
      <vt:lpstr>AND Gate</vt:lpstr>
      <vt:lpstr>OR Gate Circuit takes two inputs and produces one output</vt:lpstr>
      <vt:lpstr>OR Gate</vt:lpstr>
      <vt:lpstr>OR Gate</vt:lpstr>
      <vt:lpstr>NOT (Inverter) Circuit takes one input and produces one output</vt:lpstr>
      <vt:lpstr>NOT (Inverter)</vt:lpstr>
      <vt:lpstr>NOT (Inverter)</vt:lpstr>
      <vt:lpstr>Formula to Circuit</vt:lpstr>
      <vt:lpstr>Formula to Circuit</vt:lpstr>
      <vt:lpstr>Formula to Circuit</vt:lpstr>
      <vt:lpstr>Formula to Circuit</vt:lpstr>
      <vt:lpstr>Circuit to Formula</vt:lpstr>
      <vt:lpstr>Circuit to Formula</vt:lpstr>
      <vt:lpstr>Circuit to Formula</vt:lpstr>
      <vt:lpstr>Circuit to Formula</vt:lpstr>
      <vt:lpstr>Circuit to Formula</vt:lpstr>
      <vt:lpstr>Circuit to Formula</vt:lpstr>
      <vt:lpstr>Circuit to Formula</vt:lpstr>
      <vt:lpstr>Circuit to Formula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122/L Lecture 17  Mahdi Ebrahimi       Slides adapted from Dr. Kyle Dewey</dc:title>
  <dc:creator>Mahdi Ebi</dc:creator>
  <cp:lastModifiedBy>Mahdi Ebi</cp:lastModifiedBy>
  <cp:revision>4</cp:revision>
  <dcterms:created xsi:type="dcterms:W3CDTF">2020-08-02T00:46:10Z</dcterms:created>
  <dcterms:modified xsi:type="dcterms:W3CDTF">2020-08-05T15:53:44Z</dcterms:modified>
</cp:coreProperties>
</file>