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4" autoAdjust="0"/>
  </p:normalViewPr>
  <p:slideViewPr>
    <p:cSldViewPr>
      <p:cViewPr varScale="1">
        <p:scale>
          <a:sx n="47" d="100"/>
          <a:sy n="47" d="100"/>
        </p:scale>
        <p:origin x="17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49E9-EC2C-497A-8C38-07579BFA5FB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81767-E842-47A0-AA4A-0B7F61FF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uced_instruction_set_comput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IPS_architecture#cite_note-Price1995-2" TargetMode="External"/><Relationship Id="rId4" Type="http://schemas.openxmlformats.org/officeDocument/2006/relationships/hyperlink" Target="https://en.wikipedia.org/wiki/Instruction_set_architectur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urtlefeed.tumblr.com/post/35444735335/ive-lost-track-of-how-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ractureme.com/wp-content/uploads/2014/12/dwight-schrute-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 just </a:t>
            </a:r>
            <a:r>
              <a:rPr lang="en-US" sz="1200" spc="-5" dirty="0">
                <a:latin typeface="Lucida Sans Unicode"/>
                <a:cs typeface="Lucida Sans Unicode"/>
              </a:rPr>
              <a:t>want to write </a:t>
            </a:r>
            <a:r>
              <a:rPr lang="en-US" sz="1200" dirty="0">
                <a:latin typeface="Lucida Sans Unicode"/>
                <a:cs typeface="Lucida Sans Unicode"/>
              </a:rPr>
              <a:t>my</a:t>
            </a:r>
            <a:r>
              <a:rPr lang="en-US" sz="1200" spc="-5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-It’s to turn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source: https://en.wikipedia.org/wiki/MIPS_instruction_set#/media/  </a:t>
            </a:r>
          </a:p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File:MIPS_Architecture_%28Pipelined%29.svg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-...into this</a:t>
            </a:r>
            <a:endParaRPr lang="en-US" sz="1200" dirty="0">
              <a:latin typeface="Lucida Sans Unicode"/>
              <a:cs typeface="Lucida Sans Unicode"/>
            </a:endParaRPr>
          </a:p>
          <a:p>
            <a:r>
              <a:rPr lang="en-US" b="1" dirty="0"/>
              <a:t>MIPS</a:t>
            </a:r>
            <a:r>
              <a:rPr lang="en-US" dirty="0"/>
              <a:t> (</a:t>
            </a:r>
            <a:r>
              <a:rPr lang="en-US" b="1" dirty="0"/>
              <a:t>Microprocessor without Interlocked Pipelined Stages</a:t>
            </a:r>
            <a:r>
              <a:rPr lang="en-US" dirty="0"/>
              <a:t>) is a </a:t>
            </a:r>
            <a:r>
              <a:rPr lang="en-US" dirty="0">
                <a:hlinkClick r:id="rId3" tooltip="Reduced instruction set computer"/>
              </a:rPr>
              <a:t>reduced instruction set computer</a:t>
            </a:r>
            <a:r>
              <a:rPr lang="en-US" dirty="0"/>
              <a:t> (RISC) </a:t>
            </a:r>
            <a:r>
              <a:rPr lang="en-US" dirty="0">
                <a:hlinkClick r:id="rId4" tooltip="Instruction set architecture"/>
              </a:rPr>
              <a:t>instruction set architecture</a:t>
            </a:r>
            <a:r>
              <a:rPr lang="en-US" dirty="0"/>
              <a:t> (ISA)</a:t>
            </a:r>
            <a:r>
              <a:rPr lang="en-US" baseline="30000" dirty="0"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-Not a philosophy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question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brain-melting, </a:t>
            </a:r>
            <a:r>
              <a:rPr lang="en-US" sz="1200" dirty="0">
                <a:latin typeface="Lucida Sans Unicode"/>
                <a:cs typeface="Lucida Sans Unicode"/>
              </a:rPr>
              <a:t>but once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understood everything else becomes  second-nature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-Start with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123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123 / 10 = 23 + 1</a:t>
            </a:r>
          </a:p>
          <a:p>
            <a:r>
              <a:rPr lang="en-US" dirty="0"/>
              <a:t>123: dividend</a:t>
            </a:r>
          </a:p>
          <a:p>
            <a:r>
              <a:rPr lang="en-US" dirty="0"/>
              <a:t>10: divisor</a:t>
            </a:r>
          </a:p>
          <a:p>
            <a:r>
              <a:rPr lang="en-US" dirty="0"/>
              <a:t>23: quotient (</a:t>
            </a:r>
            <a:r>
              <a:rPr lang="en-US" dirty="0" err="1"/>
              <a:t>koshent</a:t>
            </a:r>
            <a:r>
              <a:rPr lang="en-US" dirty="0"/>
              <a:t>)</a:t>
            </a:r>
          </a:p>
          <a:p>
            <a:r>
              <a:rPr lang="en-US" dirty="0"/>
              <a:t>1: remainder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-Have </a:t>
            </a:r>
            <a:r>
              <a:rPr lang="en-US" sz="1200" spc="-5" dirty="0">
                <a:latin typeface="Lucida Sans Unicode"/>
                <a:cs typeface="Lucida Sans Unicode"/>
              </a:rPr>
              <a:t>some </a:t>
            </a:r>
            <a:r>
              <a:rPr lang="en-US" sz="1200" dirty="0">
                <a:latin typeface="Lucida Sans Unicode"/>
                <a:cs typeface="Lucida Sans Unicode"/>
              </a:rPr>
              <a:t>magic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9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-Final value: 231 (reading remainders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bottom to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top)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da-DK" sz="1200" spc="-5" dirty="0">
                <a:latin typeface="Lucida Sans Unicode"/>
                <a:cs typeface="Lucida Sans Unicode"/>
              </a:rPr>
              <a:t>-0x1AF: </a:t>
            </a:r>
            <a:r>
              <a:rPr lang="da-DK" sz="1200" dirty="0">
                <a:latin typeface="Lucida Sans Unicode"/>
                <a:cs typeface="Lucida Sans Unicode"/>
              </a:rPr>
              <a:t>0001 1010</a:t>
            </a:r>
            <a:r>
              <a:rPr lang="da-DK" sz="1200" spc="-65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1111</a:t>
            </a:r>
          </a:p>
          <a:p>
            <a:pPr marL="12700">
              <a:lnSpc>
                <a:spcPts val="2620"/>
              </a:lnSpc>
            </a:pPr>
            <a:r>
              <a:rPr lang="da-DK" sz="1200" dirty="0">
                <a:latin typeface="Lucida Sans Unicode"/>
                <a:cs typeface="Lucida Sans Unicode"/>
              </a:rPr>
              <a:t>-0101 1010:</a:t>
            </a:r>
            <a:r>
              <a:rPr lang="da-DK" sz="1200" spc="-20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0x5A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-And then get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result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-But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if your </a:t>
            </a:r>
            <a:r>
              <a:rPr lang="en-US" sz="1200" spc="-5" dirty="0">
                <a:latin typeface="Lucida Sans Unicode"/>
                <a:cs typeface="Lucida Sans Unicode"/>
              </a:rPr>
              <a:t>magic </a:t>
            </a:r>
            <a:r>
              <a:rPr lang="en-US" sz="1200" dirty="0">
                <a:latin typeface="Lucida Sans Unicode"/>
                <a:cs typeface="Lucida Sans Unicode"/>
              </a:rPr>
              <a:t>isn’t working </a:t>
            </a:r>
            <a:r>
              <a:rPr lang="en-US" sz="1200" spc="-5" dirty="0">
                <a:latin typeface="Lucida Sans Unicode"/>
                <a:cs typeface="Lucida Sans Unicode"/>
              </a:rPr>
              <a:t>fast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enough?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-Let’s apply </a:t>
            </a:r>
            <a:r>
              <a:rPr lang="en-US" sz="1200" dirty="0">
                <a:latin typeface="Lucida Sans Unicode"/>
                <a:cs typeface="Lucida Sans Unicode"/>
              </a:rPr>
              <a:t>some </a:t>
            </a:r>
            <a:r>
              <a:rPr lang="en-US" sz="1200" spc="-5" dirty="0">
                <a:latin typeface="Lucida Sans Unicode"/>
                <a:cs typeface="Lucida Sans Unicode"/>
              </a:rPr>
              <a:t>better algorithms, </a:t>
            </a:r>
            <a:r>
              <a:rPr lang="en-US" sz="1200" dirty="0">
                <a:latin typeface="Lucida Sans Unicode"/>
                <a:cs typeface="Lucida Sans Unicode"/>
              </a:rPr>
              <a:t>improve </a:t>
            </a:r>
            <a:r>
              <a:rPr lang="en-US" sz="1200" spc="-5" dirty="0">
                <a:latin typeface="Lucida Sans Unicode"/>
                <a:cs typeface="Lucida Sans Unicode"/>
              </a:rPr>
              <a:t>time complexity, and </a:t>
            </a:r>
            <a:r>
              <a:rPr lang="en-US" sz="1200" dirty="0">
                <a:latin typeface="Lucida Sans Unicode"/>
                <a:cs typeface="Lucida Sans Unicode"/>
              </a:rPr>
              <a:t>so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 http://turtlefeed.tumblr.com/post/35444735335/ive-lost-track-of-how- </a:t>
            </a:r>
            <a:r>
              <a:rPr lang="en-US" sz="1200" spc="-5" dirty="0">
                <a:latin typeface="Lucida Sans Unicode"/>
                <a:cs typeface="Lucida Sans Unicode"/>
              </a:rPr>
              <a:t> many-turtle-on-skateboard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-...and we’re left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slightly faster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turtle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Lucida Sans Unicode"/>
                <a:cs typeface="Lucida Sans Unicode"/>
              </a:rPr>
              <a:t>-Image </a:t>
            </a:r>
            <a:r>
              <a:rPr lang="fr-FR" sz="1200" spc="-5" dirty="0">
                <a:latin typeface="Lucida Sans Unicode"/>
                <a:cs typeface="Lucida Sans Unicode"/>
              </a:rPr>
              <a:t>source: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http://blog.fractureme.com/wp-content/uploads/2014/12/dwight-schrute- </a:t>
            </a:r>
            <a:r>
              <a:rPr lang="fr-FR" sz="1200" spc="-5" dirty="0">
                <a:latin typeface="Lucida Sans Unicode"/>
                <a:cs typeface="Lucida Sans Unicode"/>
              </a:rPr>
              <a:t>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false-288x300.jpg</a:t>
            </a:r>
            <a:endParaRPr lang="fr-FR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-Matrix multiply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example at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end.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If you </a:t>
            </a:r>
            <a:r>
              <a:rPr lang="en-US" sz="1200" spc="-5" dirty="0">
                <a:latin typeface="Lucida Sans Unicode"/>
                <a:cs typeface="Lucida Sans Unicode"/>
              </a:rPr>
              <a:t>take the graduate-level parallel  programming course, </a:t>
            </a:r>
            <a:r>
              <a:rPr lang="en-US" sz="1200" dirty="0">
                <a:latin typeface="Lucida Sans Unicode"/>
                <a:cs typeface="Lucida Sans Unicode"/>
              </a:rPr>
              <a:t>you’ll </a:t>
            </a:r>
            <a:r>
              <a:rPr lang="en-US" sz="1200" spc="-5" dirty="0">
                <a:latin typeface="Lucida Sans Unicode"/>
                <a:cs typeface="Lucida Sans Unicode"/>
              </a:rPr>
              <a:t>watch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matrix multiply program seemingly nonsensically get  around 5-6X faster </a:t>
            </a:r>
            <a:r>
              <a:rPr lang="en-US" sz="1200" dirty="0">
                <a:latin typeface="Lucida Sans Unicode"/>
                <a:cs typeface="Lucida Sans Unicode"/>
              </a:rPr>
              <a:t>by using a </a:t>
            </a:r>
            <a:r>
              <a:rPr lang="en-US" sz="1200" spc="-5" dirty="0">
                <a:latin typeface="Lucida Sans Unicode"/>
                <a:cs typeface="Lucida Sans Unicode"/>
              </a:rPr>
              <a:t>memory layout </a:t>
            </a:r>
            <a:r>
              <a:rPr lang="en-US" sz="1200" dirty="0">
                <a:latin typeface="Lucida Sans Unicode"/>
                <a:cs typeface="Lucida Sans Unicode"/>
              </a:rPr>
              <a:t>which looks </a:t>
            </a:r>
            <a:r>
              <a:rPr lang="en-US" sz="1200" spc="-5" dirty="0">
                <a:latin typeface="Lucida Sans Unicode"/>
                <a:cs typeface="Lucida Sans Unicode"/>
              </a:rPr>
              <a:t>asinine,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processors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 bunch of Chrome is </a:t>
            </a:r>
            <a:r>
              <a:rPr lang="en-US" sz="1200" spc="-5" dirty="0">
                <a:latin typeface="Lucida Sans Unicode"/>
                <a:cs typeface="Lucida Sans Unicode"/>
              </a:rPr>
              <a:t>written </a:t>
            </a:r>
            <a:r>
              <a:rPr lang="en-US" sz="1200" dirty="0">
                <a:latin typeface="Lucida Sans Unicode"/>
                <a:cs typeface="Lucida Sans Unicode"/>
              </a:rPr>
              <a:t>using </a:t>
            </a:r>
            <a:r>
              <a:rPr lang="en-US" sz="1200" spc="-5" dirty="0">
                <a:latin typeface="Lucida Sans Unicode"/>
                <a:cs typeface="Lucida Sans Unicode"/>
              </a:rPr>
              <a:t>low-level machine instructions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(assembly)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-Ruby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Rails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horrendously </a:t>
            </a:r>
            <a:r>
              <a:rPr lang="en-US" sz="1200" dirty="0">
                <a:latin typeface="Lucida Sans Unicode"/>
                <a:cs typeface="Lucida Sans Unicode"/>
              </a:rPr>
              <a:t>slow,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is built on </a:t>
            </a:r>
            <a:r>
              <a:rPr lang="en-US" sz="1200" spc="-5" dirty="0">
                <a:latin typeface="Lucida Sans Unicode"/>
                <a:cs typeface="Lucida Sans Unicode"/>
              </a:rPr>
              <a:t>the idea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scaling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up.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startup </a:t>
            </a:r>
            <a:r>
              <a:rPr lang="en-US" sz="1200" dirty="0">
                <a:latin typeface="Lucida Sans Unicode"/>
                <a:cs typeface="Lucida Sans Unicode"/>
              </a:rPr>
              <a:t>I know  of </a:t>
            </a:r>
            <a:r>
              <a:rPr lang="en-US" sz="1200" spc="-5" dirty="0">
                <a:latin typeface="Lucida Sans Unicode"/>
                <a:cs typeface="Lucida Sans Unicode"/>
              </a:rPr>
              <a:t>beat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50 </a:t>
            </a:r>
            <a:r>
              <a:rPr lang="en-US" sz="1200" dirty="0">
                <a:latin typeface="Lucida Sans Unicode"/>
                <a:cs typeface="Lucida Sans Unicode"/>
              </a:rPr>
              <a:t>node </a:t>
            </a:r>
            <a:r>
              <a:rPr lang="en-US" sz="1200" spc="-5" dirty="0">
                <a:latin typeface="Lucida Sans Unicode"/>
                <a:cs typeface="Lucida Sans Unicode"/>
              </a:rPr>
              <a:t>Rails cluster </a:t>
            </a:r>
            <a:r>
              <a:rPr lang="en-US" sz="1200" dirty="0">
                <a:latin typeface="Lucida Sans Unicode"/>
                <a:cs typeface="Lucida Sans Unicode"/>
              </a:rPr>
              <a:t>using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one </a:t>
            </a:r>
            <a:r>
              <a:rPr lang="en-US" sz="1200" spc="-5" dirty="0">
                <a:latin typeface="Lucida Sans Unicode"/>
                <a:cs typeface="Lucida Sans Unicode"/>
              </a:rPr>
              <a:t>machine.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Even </a:t>
            </a:r>
            <a:r>
              <a:rPr lang="en-US" sz="1200" dirty="0">
                <a:latin typeface="Lucida Sans Unicode"/>
                <a:cs typeface="Lucida Sans Unicode"/>
              </a:rPr>
              <a:t>in more </a:t>
            </a:r>
            <a:r>
              <a:rPr lang="en-US" sz="1200" spc="-5" dirty="0">
                <a:latin typeface="Lucida Sans Unicode"/>
                <a:cs typeface="Lucida Sans Unicode"/>
              </a:rPr>
              <a:t>typical settings, typically it’s  something </a:t>
            </a:r>
            <a:r>
              <a:rPr lang="en-US" sz="1200" dirty="0">
                <a:latin typeface="Lucida Sans Unicode"/>
                <a:cs typeface="Lucida Sans Unicode"/>
              </a:rPr>
              <a:t>like </a:t>
            </a:r>
            <a:r>
              <a:rPr lang="en-US" sz="1200" spc="-5" dirty="0">
                <a:latin typeface="Lucida Sans Unicode"/>
                <a:cs typeface="Lucida Sans Unicode"/>
              </a:rPr>
              <a:t>10 Rails nodes to </a:t>
            </a:r>
            <a:r>
              <a:rPr lang="en-US" sz="1200" dirty="0">
                <a:latin typeface="Lucida Sans Unicode"/>
                <a:cs typeface="Lucida Sans Unicode"/>
              </a:rPr>
              <a:t>one</a:t>
            </a:r>
            <a:r>
              <a:rPr lang="en-US" sz="1200" spc="9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optimized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node.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Twitter used to </a:t>
            </a:r>
            <a:r>
              <a:rPr lang="en-US" sz="1200" dirty="0">
                <a:latin typeface="Lucida Sans Unicode"/>
                <a:cs typeface="Lucida Sans Unicode"/>
              </a:rPr>
              <a:t>run </a:t>
            </a:r>
            <a:r>
              <a:rPr lang="en-US" sz="1200" spc="-5" dirty="0">
                <a:latin typeface="Lucida Sans Unicode"/>
                <a:cs typeface="Lucida Sans Unicode"/>
              </a:rPr>
              <a:t>Rails, </a:t>
            </a:r>
            <a:r>
              <a:rPr lang="en-US" sz="1200" dirty="0">
                <a:latin typeface="Lucida Sans Unicode"/>
                <a:cs typeface="Lucida Sans Unicode"/>
              </a:rPr>
              <a:t>but found 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was too </a:t>
            </a:r>
            <a:r>
              <a:rPr lang="en-US" sz="1200" dirty="0">
                <a:latin typeface="Lucida Sans Unicode"/>
                <a:cs typeface="Lucida Sans Unicode"/>
              </a:rPr>
              <a:t>slow </a:t>
            </a:r>
            <a:r>
              <a:rPr lang="en-US" sz="1200" spc="-5" dirty="0">
                <a:latin typeface="Lucida Sans Unicode"/>
                <a:cs typeface="Lucida Sans Unicode"/>
              </a:rPr>
              <a:t>to handle the </a:t>
            </a:r>
            <a:r>
              <a:rPr lang="en-US" sz="1200" dirty="0">
                <a:latin typeface="Lucida Sans Unicode"/>
                <a:cs typeface="Lucida Sans Unicode"/>
              </a:rPr>
              <a:t>sort of </a:t>
            </a:r>
            <a:r>
              <a:rPr lang="en-US" sz="1200" spc="-5" dirty="0">
                <a:latin typeface="Lucida Sans Unicode"/>
                <a:cs typeface="Lucida Sans Unicode"/>
              </a:rPr>
              <a:t>scale 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handles</a:t>
            </a:r>
            <a:r>
              <a:rPr lang="en-US" sz="1200" dirty="0">
                <a:latin typeface="Lucida Sans Unicode"/>
                <a:cs typeface="Lucida Sans Unicode"/>
              </a:rPr>
              <a:t>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7564" y="762000"/>
            <a:ext cx="680967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522" y="-107950"/>
            <a:ext cx="6746875" cy="188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251" y="3251200"/>
            <a:ext cx="11323320" cy="650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8400" spc="-5" dirty="0">
                <a:latin typeface="Gill Sans MT"/>
                <a:cs typeface="Gill Sans MT"/>
              </a:rPr>
              <a:t>COMP	122/L </a:t>
            </a:r>
            <a:r>
              <a:rPr sz="8400" spc="-25" dirty="0">
                <a:latin typeface="Gill Sans MT"/>
                <a:cs typeface="Gill Sans MT"/>
              </a:rPr>
              <a:t>Lecture</a:t>
            </a:r>
            <a:r>
              <a:rPr sz="8400" spc="-8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4400" spc="-70" dirty="0">
                <a:latin typeface="Gill Sans MT"/>
                <a:cs typeface="Gill Sans MT"/>
              </a:rPr>
              <a:t>Mahdi Ebrahimi</a:t>
            </a: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2800" spc="-70" dirty="0">
                <a:latin typeface="Gill Sans MT"/>
                <a:cs typeface="Gill Sans MT"/>
              </a:rPr>
              <a:t>Slides adapted from Dr. </a:t>
            </a:r>
            <a:r>
              <a:rPr sz="2800" spc="-70" dirty="0">
                <a:latin typeface="Gill Sans MT"/>
                <a:cs typeface="Gill Sans MT"/>
              </a:rPr>
              <a:t>Kyle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Dewey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199" y="3556000"/>
            <a:ext cx="969645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30929" marR="5080" indent="-3618865">
              <a:lnSpc>
                <a:spcPts val="9600"/>
              </a:lnSpc>
              <a:spcBef>
                <a:spcPts val="819"/>
              </a:spcBef>
              <a:tabLst>
                <a:tab pos="4727575" algn="l"/>
              </a:tabLst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magic	</a:t>
            </a:r>
            <a:r>
              <a:rPr sz="8400" spc="-45" dirty="0">
                <a:latin typeface="Gill Sans MT"/>
                <a:cs typeface="Gill Sans MT"/>
              </a:rPr>
              <a:t>box </a:t>
            </a:r>
            <a:r>
              <a:rPr sz="8400" spc="-70" dirty="0">
                <a:latin typeface="Gill Sans MT"/>
                <a:cs typeface="Gill Sans MT"/>
              </a:rPr>
              <a:t>isn’t </a:t>
            </a:r>
            <a:r>
              <a:rPr sz="8400" dirty="0">
                <a:latin typeface="Gill Sans MT"/>
                <a:cs typeface="Gill Sans MT"/>
              </a:rPr>
              <a:t>so  </a:t>
            </a:r>
            <a:r>
              <a:rPr sz="8400" spc="-5" dirty="0">
                <a:latin typeface="Gill Sans MT"/>
                <a:cs typeface="Gill Sans MT"/>
              </a:rPr>
              <a:t>magic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2452325"/>
            <a:ext cx="9178925" cy="4258945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640080" algn="ct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622300" algn="l"/>
                <a:tab pos="4017645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622300" marR="30480" indent="-571500">
              <a:lnSpc>
                <a:spcPts val="5000"/>
              </a:lnSpc>
              <a:spcBef>
                <a:spcPts val="2460"/>
              </a:spcBef>
              <a:buSzPct val="170238"/>
              <a:buChar char="•"/>
              <a:tabLst>
                <a:tab pos="622300" algn="l"/>
                <a:tab pos="2602865" algn="l"/>
                <a:tab pos="3152140" algn="l"/>
                <a:tab pos="7779384" algn="l"/>
              </a:tabLst>
            </a:pPr>
            <a:r>
              <a:rPr sz="4200" dirty="0">
                <a:latin typeface="Gill Sans MT"/>
                <a:cs typeface="Gill Sans MT"/>
              </a:rPr>
              <a:t>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	</a:t>
            </a:r>
            <a:r>
              <a:rPr sz="4200" b="1" spc="100" dirty="0">
                <a:latin typeface="Gill Sans MT"/>
                <a:cs typeface="Gill Sans MT"/>
              </a:rPr>
              <a:t>r</a:t>
            </a:r>
            <a:r>
              <a:rPr sz="4200" b="1" spc="245" dirty="0">
                <a:latin typeface="Gill Sans MT"/>
                <a:cs typeface="Gill Sans MT"/>
              </a:rPr>
              <a:t>a</a:t>
            </a:r>
            <a:r>
              <a:rPr sz="4200" b="1" spc="215" dirty="0">
                <a:latin typeface="Gill Sans MT"/>
                <a:cs typeface="Gill Sans MT"/>
              </a:rPr>
              <a:t>n</a:t>
            </a:r>
            <a:r>
              <a:rPr sz="4200" b="1" spc="220" dirty="0">
                <a:latin typeface="Gill Sans MT"/>
                <a:cs typeface="Gill Sans MT"/>
              </a:rPr>
              <a:t>d</a:t>
            </a:r>
            <a:r>
              <a:rPr sz="4200" b="1" spc="185" dirty="0">
                <a:latin typeface="Gill Sans MT"/>
                <a:cs typeface="Gill Sans MT"/>
              </a:rPr>
              <a:t>o</a:t>
            </a:r>
            <a:r>
              <a:rPr sz="4200" b="1" spc="135" dirty="0">
                <a:latin typeface="Gill Sans MT"/>
                <a:cs typeface="Gill Sans MT"/>
              </a:rPr>
              <a:t>m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comes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410200"/>
            <a:ext cx="2979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0" dirty="0">
                <a:latin typeface="Gill Sans MT"/>
                <a:cs typeface="Gill Sans MT"/>
              </a:rPr>
              <a:t>Where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207" y="5410200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920" algn="l"/>
              </a:tabLst>
            </a:pP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604520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dirty="0">
                <a:latin typeface="Gill Sans MT"/>
                <a:cs typeface="Gill Sans MT"/>
              </a:rPr>
              <a:t>mem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co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786" y="4539555"/>
            <a:ext cx="359664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95"/>
              </a:lnSpc>
              <a:tabLst>
                <a:tab pos="958850" algn="l"/>
              </a:tabLst>
            </a:pPr>
            <a:r>
              <a:rPr sz="4200" dirty="0">
                <a:latin typeface="Gill Sans MT"/>
                <a:cs typeface="Gill Sans MT"/>
              </a:rPr>
              <a:t>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72390" indent="20955">
              <a:lnSpc>
                <a:spcPts val="5000"/>
              </a:lnSpc>
              <a:spcBef>
                <a:spcPts val="2460"/>
              </a:spcBef>
            </a:pPr>
            <a:r>
              <a:rPr sz="4200" b="1" spc="185" dirty="0">
                <a:latin typeface="Gill Sans MT"/>
                <a:cs typeface="Gill Sans MT"/>
              </a:rPr>
              <a:t>random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2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ran  </a:t>
            </a:r>
            <a:r>
              <a:rPr sz="4200" dirty="0">
                <a:latin typeface="Gill Sans MT"/>
                <a:cs typeface="Gill Sans MT"/>
              </a:rPr>
              <a:t>mes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900" y="2452325"/>
            <a:ext cx="5870575" cy="277241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5969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9" name="object 9"/>
            <p:cNvSpPr/>
            <p:nvPr/>
          </p:nvSpPr>
          <p:spPr>
            <a:xfrm>
              <a:off x="4673600" y="3898900"/>
              <a:ext cx="3657600" cy="381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949700"/>
            <a:ext cx="978979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595880" algn="l"/>
                <a:tab pos="3065780" algn="l"/>
                <a:tab pos="5233035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is	loaded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chunks </a:t>
            </a:r>
            <a:r>
              <a:rPr sz="4200" spc="-5" dirty="0">
                <a:latin typeface="Gill Sans MT"/>
                <a:cs typeface="Gill Sans MT"/>
              </a:rPr>
              <a:t>into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i="1" spc="10" dirty="0">
                <a:latin typeface="Gill Sans MT"/>
                <a:cs typeface="Gill Sans MT"/>
              </a:rPr>
              <a:t>caches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3007360" algn="l"/>
                <a:tab pos="4516120" algn="l"/>
                <a:tab pos="4986655" algn="l"/>
              </a:tabLst>
            </a:pPr>
            <a:r>
              <a:rPr sz="4200" spc="-5" dirty="0">
                <a:latin typeface="Gill Sans MT"/>
                <a:cs typeface="Gill Sans MT"/>
              </a:rPr>
              <a:t>Cache	access	is	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5" dirty="0">
                <a:latin typeface="Gill Sans MT"/>
                <a:cs typeface="Gill Sans MT"/>
              </a:rPr>
              <a:t>faster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10x)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7161530" algn="l"/>
                <a:tab pos="7632065" algn="l"/>
              </a:tabLst>
            </a:pPr>
            <a:r>
              <a:rPr sz="4200" spc="-5" dirty="0">
                <a:latin typeface="Gill Sans MT"/>
                <a:cs typeface="Gill Sans MT"/>
              </a:rPr>
              <a:t>Iterating </a:t>
            </a:r>
            <a:r>
              <a:rPr sz="4200" spc="-20" dirty="0">
                <a:latin typeface="Gill Sans MT"/>
                <a:cs typeface="Gill Sans MT"/>
              </a:rPr>
              <a:t>through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5863590" algn="l"/>
                <a:tab pos="7279640" algn="l"/>
                <a:tab pos="8251190" algn="l"/>
                <a:tab pos="8721725" algn="l"/>
              </a:tabLst>
            </a:pPr>
            <a:r>
              <a:rPr sz="4200" spc="-15" dirty="0">
                <a:latin typeface="Gill Sans MT"/>
                <a:cs typeface="Gill Sans MT"/>
              </a:rPr>
              <a:t>Jumping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around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slow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35" dirty="0">
                <a:latin typeface="Gill Sans MT"/>
                <a:cs typeface="Gill Sans MT"/>
              </a:rPr>
              <a:t>make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i="1" spc="-5" dirty="0">
                <a:latin typeface="Gill Sans MT"/>
                <a:cs typeface="Gill Sans MT"/>
              </a:rPr>
              <a:t>exponentially</a:t>
            </a:r>
            <a:r>
              <a:rPr sz="4200" i="1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-90" dirty="0">
                <a:latin typeface="Gill Sans MT"/>
                <a:cs typeface="Gill Sans MT"/>
              </a:rPr>
              <a:t> </a:t>
            </a:r>
            <a:r>
              <a:rPr sz="8400" spc="-45" dirty="0">
                <a:latin typeface="Gill Sans MT"/>
                <a:cs typeface="Gill Sans MT"/>
              </a:rPr>
              <a:t>Point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800" y="2463800"/>
            <a:ext cx="10835640" cy="63042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7493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3288665" algn="l"/>
                <a:tab pos="529082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really	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performance,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15" dirty="0">
                <a:latin typeface="Gill Sans MT"/>
                <a:cs typeface="Gill Sans MT"/>
              </a:rPr>
              <a:t>know how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magic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656840" algn="l"/>
                <a:tab pos="9669145" algn="l"/>
              </a:tabLst>
            </a:pPr>
            <a:r>
              <a:rPr sz="4200" dirty="0">
                <a:latin typeface="Gill Sans MT"/>
                <a:cs typeface="Gill Sans MT"/>
              </a:rPr>
              <a:t>“But	</a:t>
            </a:r>
            <a:r>
              <a:rPr sz="4200" spc="-5" dirty="0">
                <a:latin typeface="Gill Sans MT"/>
                <a:cs typeface="Gill Sans MT"/>
              </a:rPr>
              <a:t>it scales!” </a:t>
            </a:r>
            <a:r>
              <a:rPr sz="4200" dirty="0">
                <a:latin typeface="Gill Sans MT"/>
                <a:cs typeface="Gill Sans MT"/>
              </a:rPr>
              <a:t>-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empirically,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probably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3488054" algn="l"/>
                <a:tab pos="3957954" algn="l"/>
                <a:tab pos="5631815" algn="l"/>
                <a:tab pos="6007735" algn="l"/>
              </a:tabLst>
            </a:pPr>
            <a:r>
              <a:rPr sz="4200" spc="-20" dirty="0">
                <a:latin typeface="Gill Sans MT"/>
                <a:cs typeface="Gill Sans MT"/>
              </a:rPr>
              <a:t>Chrome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reason</a:t>
            </a:r>
            <a:endParaRPr sz="4200" dirty="0">
              <a:latin typeface="Gill Sans MT"/>
              <a:cs typeface="Gill Sans MT"/>
            </a:endParaRPr>
          </a:p>
          <a:p>
            <a:pPr marL="647700" marR="558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3924935" algn="l"/>
                <a:tab pos="54870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20" dirty="0">
                <a:latin typeface="Gill Sans MT"/>
                <a:cs typeface="Gill Sans MT"/>
              </a:rPr>
              <a:t>naive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</a:t>
            </a:r>
            <a:r>
              <a:rPr sz="4200" dirty="0">
                <a:latin typeface="Gill Sans MT"/>
                <a:cs typeface="Gill Sans MT"/>
              </a:rPr>
              <a:t> some	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5" dirty="0">
                <a:latin typeface="Gill Sans MT"/>
                <a:cs typeface="Gill Sans MT"/>
              </a:rPr>
              <a:t> details</a:t>
            </a:r>
            <a:endParaRPr sz="4200" dirty="0">
              <a:latin typeface="Gill Sans MT"/>
              <a:cs typeface="Gill Sans MT"/>
            </a:endParaRPr>
          </a:p>
          <a:p>
            <a:pPr marL="647700" marR="419734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i="1" spc="-20" dirty="0">
                <a:latin typeface="Gill Sans MT"/>
                <a:cs typeface="Gill Sans MT"/>
              </a:rPr>
              <a:t>fast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 </a:t>
            </a:r>
            <a:r>
              <a:rPr sz="4200" i="1" dirty="0">
                <a:latin typeface="Gill Sans MT"/>
                <a:cs typeface="Gill Sans MT"/>
              </a:rPr>
              <a:t>tons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details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876800" y="3238500"/>
              <a:ext cx="3022600" cy="3022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4" name="object 4"/>
            <p:cNvSpPr/>
            <p:nvPr/>
          </p:nvSpPr>
          <p:spPr>
            <a:xfrm>
              <a:off x="1498600" y="2971800"/>
              <a:ext cx="10007600" cy="6159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0" y="4495800"/>
            <a:ext cx="9239250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45529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45" dirty="0">
                <a:latin typeface="Gill Sans MT"/>
                <a:cs typeface="Gill Sans MT"/>
              </a:rPr>
              <a:t>Basically, </a:t>
            </a:r>
            <a:r>
              <a:rPr sz="4200" spc="-15" dirty="0">
                <a:latin typeface="Gill Sans MT"/>
                <a:cs typeface="Gill Sans MT"/>
              </a:rPr>
              <a:t>circuits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8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programming  </a:t>
            </a:r>
            <a:r>
              <a:rPr sz="4200" spc="-5" dirty="0">
                <a:latin typeface="Gill Sans MT"/>
                <a:cs typeface="Gill Sans MT"/>
              </a:rPr>
              <a:t>language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hardware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  <a:tab pos="7058025" algn="l"/>
              </a:tabLst>
            </a:pPr>
            <a:r>
              <a:rPr sz="4200" spc="-140" dirty="0">
                <a:latin typeface="Gill Sans MT"/>
                <a:cs typeface="Gill Sans MT"/>
              </a:rPr>
              <a:t>Yes, </a:t>
            </a:r>
            <a:r>
              <a:rPr sz="4200" spc="-5" dirty="0">
                <a:latin typeface="Gill Sans MT"/>
                <a:cs typeface="Gill Sans MT"/>
              </a:rPr>
              <a:t>everything</a:t>
            </a:r>
            <a:r>
              <a:rPr sz="4200" spc="-265" dirty="0">
                <a:latin typeface="Gill Sans MT"/>
                <a:cs typeface="Gill Sans MT"/>
              </a:rPr>
              <a:t> </a:t>
            </a:r>
            <a:r>
              <a:rPr lang="en-US" sz="4200" spc="-2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goes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back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physics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3556000"/>
            <a:ext cx="101371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72865" marR="5080" indent="-3860800">
              <a:lnSpc>
                <a:spcPts val="9600"/>
              </a:lnSpc>
              <a:spcBef>
                <a:spcPts val="819"/>
              </a:spcBef>
            </a:pPr>
            <a:r>
              <a:rPr sz="8400" spc="-110" dirty="0">
                <a:latin typeface="Gill Sans MT"/>
                <a:cs typeface="Gill Sans MT"/>
              </a:rPr>
              <a:t>Working </a:t>
            </a:r>
            <a:r>
              <a:rPr sz="8400" spc="-5" dirty="0">
                <a:latin typeface="Gill Sans MT"/>
                <a:cs typeface="Gill Sans MT"/>
              </a:rPr>
              <a:t>with </a:t>
            </a:r>
            <a:r>
              <a:rPr sz="8400" spc="-30" dirty="0">
                <a:latin typeface="Gill Sans MT"/>
                <a:cs typeface="Gill Sans MT"/>
              </a:rPr>
              <a:t>Different  </a:t>
            </a:r>
            <a:r>
              <a:rPr sz="8400" spc="-5" dirty="0">
                <a:latin typeface="Gill Sans MT"/>
                <a:cs typeface="Gill Sans MT"/>
              </a:rPr>
              <a:t>Bases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42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3053080" algn="l"/>
                <a:tab pos="3830954" algn="l"/>
                <a:tab pos="548576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spc="-10" dirty="0">
                <a:latin typeface="Gill Sans MT"/>
                <a:cs typeface="Gill Sans MT"/>
              </a:rPr>
              <a:t>exactly	</a:t>
            </a:r>
            <a:r>
              <a:rPr sz="4200" dirty="0">
                <a:latin typeface="Gill Sans MT"/>
                <a:cs typeface="Gill Sans MT"/>
              </a:rPr>
              <a:t>does 123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value</a:t>
            </a:r>
            <a:r>
              <a:rPr sz="4200" dirty="0">
                <a:latin typeface="Gill Sans MT"/>
                <a:cs typeface="Gill Sans MT"/>
              </a:rPr>
              <a:t> 123?	As </a:t>
            </a:r>
            <a:r>
              <a:rPr sz="4200" spc="-5" dirty="0">
                <a:latin typeface="Gill Sans MT"/>
                <a:cs typeface="Gill Sans MT"/>
              </a:rPr>
              <a:t>in, what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r>
              <a:rPr sz="4200" spc="-5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645" y="4165600"/>
            <a:ext cx="72326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574290" algn="l"/>
              </a:tabLst>
            </a:pPr>
            <a:r>
              <a:rPr sz="8400" spc="-5" dirty="0">
                <a:latin typeface="Gill Sans MT"/>
                <a:cs typeface="Gill Sans MT"/>
              </a:rPr>
              <a:t>Motivation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82695" y="63754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99" y="6375400"/>
            <a:ext cx="106904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lang="en-US" sz="4200" spc="-630" dirty="0">
                <a:latin typeface="Gill Sans MT"/>
                <a:cs typeface="Gill Sans MT"/>
              </a:rPr>
              <a:t> </a:t>
            </a:r>
            <a:r>
              <a:rPr sz="4200" dirty="0" err="1">
                <a:latin typeface="Gill Sans MT"/>
                <a:cs typeface="Gill Sans MT"/>
              </a:rPr>
              <a:t>ens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301" y="6375400"/>
            <a:ext cx="2152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Hun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2032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36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69110" algn="l"/>
                <a:tab pos="2578100" algn="l"/>
                <a:tab pos="4020185" algn="l"/>
                <a:tab pos="6018530" algn="l"/>
              </a:tabLst>
            </a:pPr>
            <a:r>
              <a:rPr sz="4200" spc="-50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did	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go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tens?	</a:t>
            </a:r>
            <a:r>
              <a:rPr sz="4200" spc="-15" dirty="0">
                <a:latin typeface="Gill Sans MT"/>
                <a:cs typeface="Gill Sans MT"/>
              </a:rPr>
              <a:t>Hundreds?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20320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93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Because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 decimal (base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lang="en-US"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70076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9639300" cy="6240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82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6978650" algn="l"/>
              </a:tabLst>
            </a:pPr>
            <a:r>
              <a:rPr sz="4200" spc="-30" dirty="0">
                <a:latin typeface="Gill Sans MT"/>
                <a:cs typeface="Gill Sans MT"/>
              </a:rPr>
              <a:t>Involves </a:t>
            </a:r>
            <a:r>
              <a:rPr sz="4200" spc="-15" dirty="0">
                <a:latin typeface="Gill Sans MT"/>
                <a:cs typeface="Gill Sans MT"/>
              </a:rPr>
              <a:t>repeated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division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the value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83845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right to </a:t>
            </a:r>
            <a:r>
              <a:rPr sz="4200" spc="-5" dirty="0">
                <a:latin typeface="Gill Sans MT"/>
                <a:cs typeface="Gill Sans MT"/>
              </a:rPr>
              <a:t>left: list the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5680075" algn="l"/>
              </a:tabLst>
            </a:pPr>
            <a:r>
              <a:rPr sz="4200" spc="-10" dirty="0">
                <a:latin typeface="Gill Sans MT"/>
                <a:cs typeface="Gill Sans MT"/>
              </a:rPr>
              <a:t>Continue </a:t>
            </a:r>
            <a:r>
              <a:rPr sz="4200" dirty="0">
                <a:latin typeface="Gill Sans MT"/>
                <a:cs typeface="Gill Sans MT"/>
              </a:rPr>
              <a:t>until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0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reached</a:t>
            </a:r>
            <a:endParaRPr sz="4200">
              <a:latin typeface="Gill Sans MT"/>
              <a:cs typeface="Gill Sans MT"/>
            </a:endParaRPr>
          </a:p>
          <a:p>
            <a:pPr marL="1536700" marR="1210945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4381500" algn="l"/>
                <a:tab pos="5291455" algn="l"/>
                <a:tab pos="7061200" algn="l"/>
              </a:tabLst>
            </a:pPr>
            <a:r>
              <a:rPr sz="4200" spc="-5" dirty="0">
                <a:latin typeface="Gill Sans MT"/>
                <a:cs typeface="Gill Sans MT"/>
              </a:rPr>
              <a:t>Final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reading 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bottom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top</a:t>
            </a:r>
            <a:endParaRPr sz="4200">
              <a:latin typeface="Gill Sans MT"/>
              <a:cs typeface="Gill Sans MT"/>
            </a:endParaRPr>
          </a:p>
          <a:p>
            <a:pPr marL="647700" marR="12001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  <a:tab pos="1543050" algn="l"/>
                <a:tab pos="522922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example: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231 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522" y="7620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8735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0" y="51943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122" y="4462779"/>
            <a:ext cx="297815" cy="1397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4100" y="53086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5450" y="5156200"/>
            <a:ext cx="977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57912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462779"/>
            <a:ext cx="297815" cy="1993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495800"/>
            <a:ext cx="10012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129790" algn="l"/>
                <a:tab pos="260032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</a:p>
          <a:p>
            <a:pPr marL="6096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288790" algn="l"/>
                <a:tab pos="5281930" algn="l"/>
                <a:tab pos="9295130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eful bec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ci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cuits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ei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off,  </a:t>
            </a:r>
            <a:r>
              <a:rPr sz="4200" spc="-15" dirty="0">
                <a:latin typeface="Gill Sans MT"/>
                <a:cs typeface="Gill Sans MT"/>
              </a:rPr>
              <a:t>representable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states, </a:t>
            </a:r>
            <a:r>
              <a:rPr sz="4200" dirty="0">
                <a:latin typeface="Gill Sans MT"/>
                <a:cs typeface="Gill Sans MT"/>
              </a:rPr>
              <a:t>0 and</a:t>
            </a:r>
            <a:r>
              <a:rPr sz="4200" spc="-4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/>
              <a:t>N</a:t>
            </a:r>
            <a:r>
              <a:rPr spc="-85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spc="-85" dirty="0"/>
              <a:t>f</a:t>
            </a:r>
            <a:r>
              <a:rPr dirty="0"/>
              <a:t>or	Bin</a:t>
            </a:r>
            <a:r>
              <a:rPr spc="-5" dirty="0"/>
              <a:t>a</a:t>
            </a:r>
            <a:r>
              <a:rPr spc="25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1072" y="3136900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1010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8" name="object 8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13037" y="38100"/>
                  </a:lnTo>
                  <a:lnTo>
                    <a:pt x="2813037" y="6521450"/>
                  </a:lnTo>
                  <a:lnTo>
                    <a:pt x="2851150" y="6521450"/>
                  </a:lnTo>
                  <a:lnTo>
                    <a:pt x="2851150" y="38100"/>
                  </a:lnTo>
                  <a:lnTo>
                    <a:pt x="6038850" y="38100"/>
                  </a:lnTo>
                  <a:lnTo>
                    <a:pt x="6038850" y="6521450"/>
                  </a:lnTo>
                  <a:lnTo>
                    <a:pt x="6076950" y="6521450"/>
                  </a:lnTo>
                  <a:lnTo>
                    <a:pt x="6076950" y="38100"/>
                  </a:lnTo>
                  <a:lnTo>
                    <a:pt x="9366250" y="38100"/>
                  </a:lnTo>
                  <a:lnTo>
                    <a:pt x="9366250" y="6521450"/>
                  </a:lnTo>
                  <a:lnTo>
                    <a:pt x="9404350" y="6521450"/>
                  </a:lnTo>
                  <a:lnTo>
                    <a:pt x="94043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2813037" y="38100"/>
                </a:lnTo>
                <a:lnTo>
                  <a:pt x="2813037" y="6521450"/>
                </a:lnTo>
                <a:lnTo>
                  <a:pt x="2851150" y="6521450"/>
                </a:lnTo>
                <a:lnTo>
                  <a:pt x="2851150" y="38100"/>
                </a:lnTo>
                <a:lnTo>
                  <a:pt x="6038850" y="38100"/>
                </a:lnTo>
                <a:lnTo>
                  <a:pt x="6038850" y="6521450"/>
                </a:lnTo>
                <a:lnTo>
                  <a:pt x="6076950" y="6521450"/>
                </a:lnTo>
                <a:lnTo>
                  <a:pt x="6076950" y="38100"/>
                </a:lnTo>
                <a:lnTo>
                  <a:pt x="9366250" y="38100"/>
                </a:lnTo>
                <a:lnTo>
                  <a:pt x="9366250" y="6521450"/>
                </a:lnTo>
                <a:lnTo>
                  <a:pt x="9404350" y="6521450"/>
                </a:lnTo>
                <a:lnTo>
                  <a:pt x="94043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96995" y="6146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5064" y="6146800"/>
            <a:ext cx="1140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569" y="6146800"/>
            <a:ext cx="1245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ours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74" y="6146800"/>
            <a:ext cx="128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Eights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8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9734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  <a:tab pos="3916679" algn="l"/>
                <a:tab pos="5713095" algn="l"/>
                <a:tab pos="60890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49450"/>
            <a:ext cx="167640" cy="1206500"/>
            <a:chOff x="6304279" y="1949450"/>
            <a:chExt cx="167640" cy="120650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8522" y="7620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0" y="1320800"/>
            <a:ext cx="97599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2442845" algn="l"/>
                <a:tab pos="3929379" algn="l"/>
                <a:tab pos="5725795" algn="l"/>
                <a:tab pos="61017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</a:tabLst>
            </a:pPr>
            <a:r>
              <a:rPr sz="4200" dirty="0">
                <a:latin typeface="Gill Sans MT"/>
                <a:cs typeface="Gill Sans MT"/>
              </a:rPr>
              <a:t>5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4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9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7043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decimal </a:t>
            </a:r>
            <a:r>
              <a:rPr sz="4200" dirty="0">
                <a:latin typeface="Gill Sans MT"/>
                <a:cs typeface="Gill Sans MT"/>
              </a:rPr>
              <a:t>57 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binary?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142" y="762000"/>
            <a:ext cx="10627457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7772" y="3873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550" y="50927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5122" y="4508500"/>
            <a:ext cx="29781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0150" y="57404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508500"/>
            <a:ext cx="29781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8250" y="6362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5122" y="4508500"/>
            <a:ext cx="33591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8250" y="6997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5122" y="4508500"/>
            <a:ext cx="33591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1900" y="71755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5350" y="6997700"/>
            <a:ext cx="635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2645" dirty="0">
                <a:latin typeface="Gill Sans MT"/>
                <a:cs typeface="Gill Sans MT"/>
              </a:rPr>
              <a:t>2</a:t>
            </a:r>
            <a:r>
              <a:rPr sz="6300" spc="-989" baseline="-26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350" y="7658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5122" y="4508500"/>
            <a:ext cx="33591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794000"/>
            <a:ext cx="1010285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2167890" algn="l"/>
                <a:tab pos="2638425" algn="l"/>
                <a:tab pos="449389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horribly	inconvenient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</a:t>
            </a:r>
            <a:endParaRPr sz="4200">
              <a:latin typeface="Gill Sans MT"/>
              <a:cs typeface="Gill Sans MT"/>
            </a:endParaRPr>
          </a:p>
          <a:p>
            <a:pPr marL="647700" marR="93408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2235835" algn="l"/>
                <a:tab pos="2705735" algn="l"/>
              </a:tabLst>
            </a:pPr>
            <a:r>
              <a:rPr sz="4200" spc="-5" dirty="0">
                <a:latin typeface="Gill Sans MT"/>
                <a:cs typeface="Gill Sans MT"/>
              </a:rPr>
              <a:t>Easier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between </a:t>
            </a:r>
            <a:r>
              <a:rPr sz="4200" spc="-5" dirty="0">
                <a:latin typeface="Gill Sans MT"/>
                <a:cs typeface="Gill Sans MT"/>
              </a:rPr>
              <a:t>hexadecimal  (which	is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15" dirty="0">
                <a:latin typeface="Gill Sans MT"/>
                <a:cs typeface="Gill Sans MT"/>
              </a:rPr>
              <a:t>convenient)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</a:t>
            </a:r>
            <a:endParaRPr sz="4200">
              <a:latin typeface="Gill Sans MT"/>
              <a:cs typeface="Gill Sans MT"/>
            </a:endParaRPr>
          </a:p>
          <a:p>
            <a:pPr marL="1536700" marR="78359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2679065" algn="l"/>
                <a:tab pos="3023235" algn="l"/>
              </a:tabLst>
            </a:pPr>
            <a:r>
              <a:rPr sz="4200" spc="-5" dirty="0">
                <a:latin typeface="Gill Sans MT"/>
                <a:cs typeface="Gill Sans MT"/>
              </a:rPr>
              <a:t>Each	hexadecimal digit </a:t>
            </a:r>
            <a:r>
              <a:rPr sz="4200" spc="-15" dirty="0">
                <a:latin typeface="Gill Sans MT"/>
                <a:cs typeface="Gill Sans MT"/>
              </a:rPr>
              <a:t>maps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four 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5797550" algn="l"/>
                <a:tab pos="6173470" algn="l"/>
              </a:tabLst>
            </a:pP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just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7" name="object 7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8522" y="2032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4574285"/>
            <a:ext cx="9958070" cy="166687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622300" indent="-571500">
              <a:lnSpc>
                <a:spcPts val="4970"/>
              </a:lnSpc>
              <a:spcBef>
                <a:spcPts val="3080"/>
              </a:spcBef>
              <a:buSzPct val="170238"/>
              <a:buChar char="•"/>
              <a:tabLst>
                <a:tab pos="622300" algn="l"/>
                <a:tab pos="5756910" algn="l"/>
                <a:tab pos="7295515" algn="l"/>
              </a:tabLst>
            </a:pPr>
            <a:r>
              <a:rPr sz="4200" spc="-5" dirty="0">
                <a:latin typeface="Gill Sans MT"/>
                <a:cs typeface="Gill Sans MT"/>
              </a:rPr>
              <a:t>Digits </a:t>
            </a:r>
            <a:r>
              <a:rPr sz="4200" dirty="0">
                <a:latin typeface="Gill Sans MT"/>
                <a:cs typeface="Gill Sans MT"/>
              </a:rPr>
              <a:t>0-9, </a:t>
            </a:r>
            <a:r>
              <a:rPr sz="4200" spc="-5" dirty="0">
                <a:latin typeface="Gill Sans MT"/>
                <a:cs typeface="Gill Sans MT"/>
              </a:rPr>
              <a:t>along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(10),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B	</a:t>
            </a:r>
            <a:r>
              <a:rPr sz="4200" spc="-5" dirty="0">
                <a:latin typeface="Gill Sans MT"/>
                <a:cs typeface="Gill Sans MT"/>
              </a:rPr>
              <a:t>(11),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(12),</a:t>
            </a:r>
            <a:endParaRPr sz="4200" dirty="0">
              <a:latin typeface="Gill Sans MT"/>
              <a:cs typeface="Gill Sans MT"/>
            </a:endParaRPr>
          </a:p>
          <a:p>
            <a:pPr marL="62230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D </a:t>
            </a:r>
            <a:r>
              <a:rPr sz="4200" spc="-5" dirty="0">
                <a:latin typeface="Gill Sans MT"/>
                <a:cs typeface="Gill Sans MT"/>
              </a:rPr>
              <a:t>(13), 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(14),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 </a:t>
            </a: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60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dirty="0">
                <a:latin typeface="Gill Sans MT"/>
                <a:cs typeface="Gill Sans MT"/>
              </a:rPr>
              <a:t>1AF </a:t>
            </a:r>
            <a:r>
              <a:rPr sz="4200" spc="-5" dirty="0">
                <a:latin typeface="Gill Sans MT"/>
                <a:cs typeface="Gill Sans MT"/>
              </a:rPr>
              <a:t>hexadecimal in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69995" y="5638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374" y="5638800"/>
            <a:ext cx="1814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Sixteens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94" y="5638800"/>
            <a:ext cx="3124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latin typeface="Gill Sans MT"/>
                <a:cs typeface="Gill Sans MT"/>
              </a:rPr>
              <a:t>Two-fifty-sixes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2505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19405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10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700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600" y="87630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256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83100" y="5542279"/>
            <a:ext cx="3803650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0" marR="807085" indent="6350" algn="ctr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</a:p>
          <a:p>
            <a:pPr marR="30480" algn="ctr">
              <a:lnSpc>
                <a:spcPct val="100000"/>
              </a:lnSpc>
              <a:spcBef>
                <a:spcPts val="2360"/>
              </a:spcBef>
              <a:tabLst>
                <a:tab pos="793115" algn="l"/>
                <a:tab pos="1580515" algn="l"/>
                <a:tab pos="2367915" algn="l"/>
                <a:tab pos="3155315" algn="l"/>
              </a:tabLst>
            </a:pPr>
            <a:r>
              <a:rPr sz="4200" dirty="0">
                <a:latin typeface="Gill Sans MT"/>
                <a:cs typeface="Gill Sans MT"/>
              </a:rPr>
              <a:t>16	16	16	16	16</a:t>
            </a:r>
          </a:p>
          <a:p>
            <a:pPr marL="44450" algn="ctr">
              <a:lnSpc>
                <a:spcPct val="100000"/>
              </a:lnSpc>
              <a:spcBef>
                <a:spcPts val="660"/>
              </a:spcBef>
              <a:tabLst>
                <a:tab pos="831215" algn="l"/>
                <a:tab pos="1618615" algn="l"/>
                <a:tab pos="2406015" algn="l"/>
                <a:tab pos="3193415" algn="l"/>
              </a:tabLst>
            </a:pPr>
            <a:r>
              <a:rPr lang="en-US" sz="4200" dirty="0">
                <a:latin typeface="Gill Sans MT"/>
                <a:cs typeface="Gill Sans MT"/>
              </a:rPr>
              <a:t>1</a:t>
            </a:r>
            <a:r>
              <a:rPr sz="4200" dirty="0">
                <a:latin typeface="Gill Sans MT"/>
                <a:cs typeface="Gill Sans MT"/>
              </a:rPr>
              <a:t>6	16	16	16	16</a:t>
            </a:r>
          </a:p>
          <a:p>
            <a:pPr marL="438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Gill Sans MT"/>
                <a:cs typeface="Gill Sans MT"/>
              </a:rPr>
              <a:t>(160)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6300" y="5542279"/>
            <a:ext cx="2241550" cy="408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29235" indent="-2540" algn="ctr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</a:p>
          <a:p>
            <a:pPr marR="5080" algn="ctr">
              <a:lnSpc>
                <a:spcPts val="4800"/>
              </a:lnSpc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ts val="45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1 1 1 1 </a:t>
            </a:r>
            <a:r>
              <a:rPr lang="en-US" sz="4200" dirty="0">
                <a:latin typeface="Gill Sans MT"/>
                <a:cs typeface="Gill Sans MT"/>
              </a:rPr>
              <a:t>1</a:t>
            </a:r>
            <a:endParaRPr sz="4200" dirty="0">
              <a:latin typeface="Gill Sans MT"/>
              <a:cs typeface="Gill Sans MT"/>
            </a:endParaRPr>
          </a:p>
          <a:p>
            <a:pPr marL="18415" algn="ctr">
              <a:lnSpc>
                <a:spcPts val="4570"/>
              </a:lnSpc>
            </a:pP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0"/>
            <a:ext cx="9851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 to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1298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190625" algn="l"/>
              </a:tabLst>
            </a:pPr>
            <a:r>
              <a:rPr sz="4200" spc="-20" dirty="0">
                <a:latin typeface="Gill Sans MT"/>
                <a:cs typeface="Gill Sans MT"/>
              </a:rPr>
              <a:t>Previous </a:t>
            </a:r>
            <a:r>
              <a:rPr sz="4200" dirty="0">
                <a:latin typeface="Gill Sans MT"/>
                <a:cs typeface="Gill Sans MT"/>
              </a:rPr>
              <a:t>techniques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spc="-20" dirty="0">
                <a:latin typeface="Gill Sans MT"/>
                <a:cs typeface="Gill Sans MT"/>
              </a:rPr>
              <a:t>work, </a:t>
            </a:r>
            <a:r>
              <a:rPr sz="4200" spc="-5" dirty="0">
                <a:latin typeface="Gill Sans MT"/>
                <a:cs typeface="Gill Sans MT"/>
              </a:rPr>
              <a:t>using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  </a:t>
            </a:r>
            <a:r>
              <a:rPr sz="4200" dirty="0">
                <a:latin typeface="Gill Sans MT"/>
                <a:cs typeface="Gill Sans MT"/>
              </a:rPr>
              <a:t>as	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intermediate</a:t>
            </a:r>
            <a:endParaRPr sz="4200" dirty="0">
              <a:latin typeface="Gill Sans MT"/>
              <a:cs typeface="Gill Sans MT"/>
            </a:endParaRPr>
          </a:p>
          <a:p>
            <a:pPr marL="609600" marR="57340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454400" algn="l"/>
                <a:tab pos="6322060" algn="l"/>
                <a:tab pos="669798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way: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(which  can</a:t>
            </a:r>
            <a:r>
              <a:rPr sz="4200" dirty="0">
                <a:latin typeface="Gill Sans MT"/>
                <a:cs typeface="Gill Sans MT"/>
              </a:rPr>
              <a:t> 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easily	reconstructed)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"/>
            <a:ext cx="9851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Gill Sans MT"/>
                <a:cs typeface="Gill Sans MT"/>
              </a:rPr>
              <a:t>Hexadecimal to</a:t>
            </a:r>
            <a:r>
              <a:rPr sz="8000" spc="-50" dirty="0">
                <a:latin typeface="Gill Sans MT"/>
                <a:cs typeface="Gill Sans MT"/>
              </a:rPr>
              <a:t> </a:t>
            </a:r>
            <a:r>
              <a:rPr sz="8000" spc="40" dirty="0">
                <a:latin typeface="Gill Sans MT"/>
                <a:cs typeface="Gill Sans MT"/>
              </a:rPr>
              <a:t>Binary</a:t>
            </a:r>
            <a:endParaRPr sz="8000" dirty="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885" y="1894681"/>
            <a:ext cx="4636135" cy="1459230"/>
            <a:chOff x="1544885" y="1894681"/>
            <a:chExt cx="4636135" cy="1459230"/>
          </a:xfrm>
        </p:grpSpPr>
        <p:sp>
          <p:nvSpPr>
            <p:cNvPr id="4" name="object 4"/>
            <p:cNvSpPr/>
            <p:nvPr/>
          </p:nvSpPr>
          <p:spPr>
            <a:xfrm>
              <a:off x="1544885" y="1894681"/>
              <a:ext cx="2797423" cy="145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7709" y="1894681"/>
              <a:ext cx="1813024" cy="14589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600" y="2451100"/>
              <a:ext cx="2628900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800" y="2451100"/>
              <a:ext cx="13335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9485" y="1869281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807200" y="1892300"/>
            <a:ext cx="4636135" cy="1459230"/>
            <a:chOff x="6807200" y="1892300"/>
            <a:chExt cx="4636135" cy="1459230"/>
          </a:xfrm>
        </p:grpSpPr>
        <p:sp>
          <p:nvSpPr>
            <p:cNvPr id="10" name="object 10"/>
            <p:cNvSpPr/>
            <p:nvPr/>
          </p:nvSpPr>
          <p:spPr>
            <a:xfrm>
              <a:off x="6807200" y="1892300"/>
              <a:ext cx="2797422" cy="14589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0023" y="1892300"/>
              <a:ext cx="1813024" cy="14589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100" y="2438400"/>
              <a:ext cx="2628900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3300" y="2438400"/>
              <a:ext cx="1320800" cy="533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81800" y="1866900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(10)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(11)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(12)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(13)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(14)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(15)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8522" y="2032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50000"/>
            <a:ext cx="167640" cy="1187450"/>
            <a:chOff x="6304279" y="6350000"/>
            <a:chExt cx="167640" cy="118745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8522" y="2032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8" name="object 18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102100" y="3251200"/>
            <a:ext cx="4559300" cy="4286250"/>
            <a:chOff x="4102100" y="3251200"/>
            <a:chExt cx="4559300" cy="4286250"/>
          </a:xfrm>
        </p:grpSpPr>
        <p:sp>
          <p:nvSpPr>
            <p:cNvPr id="6" name="object 6"/>
            <p:cNvSpPr/>
            <p:nvPr/>
          </p:nvSpPr>
          <p:spPr>
            <a:xfrm>
              <a:off x="6388100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2100" y="3251200"/>
              <a:ext cx="4559300" cy="316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6" name="object 16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8522" y="20320"/>
            <a:ext cx="674687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544" y="3556000"/>
            <a:ext cx="83464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99740" marR="5080" indent="-2987675">
              <a:lnSpc>
                <a:spcPts val="9600"/>
              </a:lnSpc>
              <a:spcBef>
                <a:spcPts val="819"/>
              </a:spcBef>
              <a:tabLst>
                <a:tab pos="2383155" algn="l"/>
                <a:tab pos="6864984" algn="l"/>
              </a:tabLst>
            </a:pP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a</a:t>
            </a:r>
            <a:r>
              <a:rPr sz="8400" spc="-17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e</a:t>
            </a:r>
            <a:r>
              <a:rPr sz="8400" spc="-5" dirty="0">
                <a:latin typeface="Gill Sans MT"/>
                <a:cs typeface="Gill Sans MT"/>
              </a:rPr>
              <a:t> th</a:t>
            </a:r>
            <a:r>
              <a:rPr sz="8400" dirty="0">
                <a:latin typeface="Gill Sans MT"/>
                <a:cs typeface="Gill Sans MT"/>
              </a:rPr>
              <a:t>in</a:t>
            </a:r>
            <a:r>
              <a:rPr sz="8400" spc="-5" dirty="0">
                <a:latin typeface="Gill Sans MT"/>
                <a:cs typeface="Gill Sans MT"/>
              </a:rPr>
              <a:t>g</a:t>
            </a:r>
            <a:r>
              <a:rPr sz="8400" dirty="0">
                <a:latin typeface="Gill Sans MT"/>
                <a:cs typeface="Gill Sans MT"/>
              </a:rPr>
              <a:t>s	s</a:t>
            </a:r>
            <a:r>
              <a:rPr sz="8400" spc="-5" dirty="0">
                <a:latin typeface="Gill Sans MT"/>
                <a:cs typeface="Gill Sans MT"/>
              </a:rPr>
              <a:t>t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5" dirty="0">
                <a:latin typeface="Gill Sans MT"/>
                <a:cs typeface="Gill Sans MT"/>
              </a:rPr>
              <a:t>l</a:t>
            </a:r>
            <a:r>
              <a:rPr sz="8400" dirty="0">
                <a:latin typeface="Gill Sans MT"/>
                <a:cs typeface="Gill Sans MT"/>
              </a:rPr>
              <a:t>l  </a:t>
            </a:r>
            <a:r>
              <a:rPr sz="8400" spc="-20" dirty="0">
                <a:latin typeface="Gill Sans MT"/>
                <a:cs typeface="Gill Sans MT"/>
              </a:rPr>
              <a:t>slow?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1019</Words>
  <Application>Microsoft Office PowerPoint</Application>
  <PresentationFormat>Custom</PresentationFormat>
  <Paragraphs>519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1  Mahdi Ebrahimi     Slides adapted from Dr. Kyle Dewey</vt:lpstr>
      <vt:lpstr>Motivation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Why are things still  slow?</vt:lpstr>
      <vt:lpstr>The magic box isn’t so  magic</vt:lpstr>
      <vt:lpstr>Array Access</vt:lpstr>
      <vt:lpstr>Array Access</vt:lpstr>
      <vt:lpstr>Array Access</vt:lpstr>
      <vt:lpstr>The Point</vt:lpstr>
      <vt:lpstr>So Why Circuits?</vt:lpstr>
      <vt:lpstr>So Why Circuits?</vt:lpstr>
      <vt:lpstr>So Why Circuits?</vt:lpstr>
      <vt:lpstr>Working with Different  Bases</vt:lpstr>
      <vt:lpstr>What’s In a Number?</vt:lpstr>
      <vt:lpstr>What’s In a Number?</vt:lpstr>
      <vt:lpstr>What’s In a Number?</vt:lpstr>
      <vt:lpstr>What’s In a Number?</vt:lpstr>
      <vt:lpstr>What’s In a Number?</vt:lpstr>
      <vt:lpstr>Question</vt:lpstr>
      <vt:lpstr>Answer</vt:lpstr>
      <vt:lpstr>PowerPoint Presentation</vt:lpstr>
      <vt:lpstr>Another View</vt:lpstr>
      <vt:lpstr>Another View</vt:lpstr>
      <vt:lpstr>Conversion from Some  Base to Decimal</vt:lpstr>
      <vt:lpstr>PowerPoint Presentation</vt:lpstr>
      <vt:lpstr>Conversion from Some  Base to Decimal</vt:lpstr>
      <vt:lpstr>Conversion from Some  Base to Decimal</vt:lpstr>
      <vt:lpstr>Conversion from Some  Base to Decimal</vt:lpstr>
      <vt:lpstr>Now for Binary</vt:lpstr>
      <vt:lpstr>Now for Binary</vt:lpstr>
      <vt:lpstr>Now for Binary</vt:lpstr>
      <vt:lpstr>Now for Binary</vt:lpstr>
      <vt:lpstr>Now for Binary</vt:lpstr>
      <vt:lpstr>Question</vt:lpstr>
      <vt:lpstr>Answer</vt:lpstr>
      <vt:lpstr>From Decimal to Binary</vt:lpstr>
      <vt:lpstr>PowerPoint Presentation</vt:lpstr>
      <vt:lpstr>From Decimal to Binary</vt:lpstr>
      <vt:lpstr>From Decimal to Binary</vt:lpstr>
      <vt:lpstr>From Decimal to Binary</vt:lpstr>
      <vt:lpstr>From Decimal to Binary</vt:lpstr>
      <vt:lpstr>From Decimal to Binary</vt:lpstr>
      <vt:lpstr>From Decimal to Binary</vt:lpstr>
      <vt:lpstr>Hexadecimal</vt:lpstr>
      <vt:lpstr>Hexadecimal</vt:lpstr>
      <vt:lpstr>Hexadecimal Example</vt:lpstr>
      <vt:lpstr>Hexadecimal Example</vt:lpstr>
      <vt:lpstr>Hexadecimal Example</vt:lpstr>
      <vt:lpstr>Hexadecimal Example</vt:lpstr>
      <vt:lpstr>Hexadecimal Example</vt:lpstr>
      <vt:lpstr>Hexadecimal to Binary</vt:lpstr>
      <vt:lpstr>Hexadecimal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 Kyle Dewey</dc:title>
  <dc:creator>Mahdi Ebi</dc:creator>
  <cp:lastModifiedBy>Mahdi Ebi</cp:lastModifiedBy>
  <cp:revision>19</cp:revision>
  <dcterms:created xsi:type="dcterms:W3CDTF">2020-07-08T22:11:45Z</dcterms:created>
  <dcterms:modified xsi:type="dcterms:W3CDTF">2020-07-09T15:38:57Z</dcterms:modified>
</cp:coreProperties>
</file>