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3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</p:sldIdLst>
  <p:sldSz cx="13004800" cy="11734800"/>
  <p:notesSz cx="13004800" cy="11734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74" autoAdjust="0"/>
  </p:normalViewPr>
  <p:slideViewPr>
    <p:cSldViewPr>
      <p:cViewPr varScale="1">
        <p:scale>
          <a:sx n="47" d="100"/>
          <a:sy n="47" d="100"/>
        </p:scale>
        <p:origin x="1757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588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588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849E9-EC2C-497A-8C38-07579BFA5FB8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466850"/>
            <a:ext cx="4391025" cy="3960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5646738"/>
            <a:ext cx="10404475" cy="46212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145838"/>
            <a:ext cx="5635625" cy="588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11145838"/>
            <a:ext cx="5635625" cy="588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81767-E842-47A0-AA4A-0B7F61FFD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08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eamstime.com/stock-photo-nope-word-typed-scrap-torn-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media.firebox.com/pic/p5294_column_grid_12.jpg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duced_instruction_set_computer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MIPS_architecture#cite_note-Price1995-2" TargetMode="External"/><Relationship Id="rId4" Type="http://schemas.openxmlformats.org/officeDocument/2006/relationships/hyperlink" Target="https://en.wikipedia.org/wiki/Instruction_set_architecture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edia.firebox.com/pic/p5294_column_grid_12.jpg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edia.firebox.com/pic/p5294_column_grid_12.jpg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nr.wi.gov/eek/critter/reptile/images/turtleMidlandPainted.jpg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nr.wi.gov/eek/critter/reptile/images/turtleMidlandPainted.jpg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turtlefeed.tumblr.com/post/35444735335/ive-lost-track-of-how-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fractureme.com/wp-content/uploads/2014/12/dwight-schrute-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-I just </a:t>
            </a:r>
            <a:r>
              <a:rPr lang="en-US" sz="1200" spc="-5" dirty="0">
                <a:latin typeface="Lucida Sans Unicode"/>
                <a:cs typeface="Lucida Sans Unicode"/>
              </a:rPr>
              <a:t>want to write </a:t>
            </a:r>
            <a:r>
              <a:rPr lang="en-US" sz="1200" dirty="0">
                <a:latin typeface="Lucida Sans Unicode"/>
                <a:cs typeface="Lucida Sans Unicode"/>
              </a:rPr>
              <a:t>my</a:t>
            </a:r>
            <a:r>
              <a:rPr lang="en-US" sz="1200" spc="-5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81767-E842-47A0-AA4A-0B7F61FFD1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76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-Two </a:t>
            </a:r>
            <a:r>
              <a:rPr lang="en-US" sz="1200" dirty="0">
                <a:latin typeface="Lucida Sans Unicode"/>
                <a:cs typeface="Lucida Sans Unicode"/>
              </a:rPr>
              <a:t>code </a:t>
            </a:r>
            <a:r>
              <a:rPr lang="en-US" sz="1200" spc="-5" dirty="0">
                <a:latin typeface="Lucida Sans Unicode"/>
                <a:cs typeface="Lucida Sans Unicode"/>
              </a:rPr>
              <a:t>snippets that appear to </a:t>
            </a:r>
            <a:r>
              <a:rPr lang="en-US" sz="1200" dirty="0">
                <a:latin typeface="Lucida Sans Unicode"/>
                <a:cs typeface="Lucida Sans Unicode"/>
              </a:rPr>
              <a:t>do </a:t>
            </a:r>
            <a:r>
              <a:rPr lang="en-US" sz="1200" spc="-5" dirty="0">
                <a:latin typeface="Lucida Sans Unicode"/>
                <a:cs typeface="Lucida Sans Unicode"/>
              </a:rPr>
              <a:t>the exact same</a:t>
            </a:r>
            <a:r>
              <a:rPr lang="en-US" sz="1200" spc="2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thing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620"/>
              </a:lnSpc>
            </a:pPr>
            <a:r>
              <a:rPr lang="en-US" sz="1200" spc="-5" dirty="0">
                <a:latin typeface="Lucida Sans Unicode"/>
                <a:cs typeface="Lucida Sans Unicode"/>
              </a:rPr>
              <a:t>-Both </a:t>
            </a:r>
            <a:r>
              <a:rPr lang="en-US" sz="1200" dirty="0">
                <a:latin typeface="Lucida Sans Unicode"/>
                <a:cs typeface="Lucida Sans Unicode"/>
              </a:rPr>
              <a:t>should </a:t>
            </a:r>
            <a:r>
              <a:rPr lang="en-US" sz="1200" spc="-5" dirty="0">
                <a:latin typeface="Lucida Sans Unicode"/>
                <a:cs typeface="Lucida Sans Unicode"/>
              </a:rPr>
              <a:t>take the same amount </a:t>
            </a:r>
            <a:r>
              <a:rPr lang="en-US" sz="1200" dirty="0">
                <a:latin typeface="Lucida Sans Unicode"/>
                <a:cs typeface="Lucida Sans Unicode"/>
              </a:rPr>
              <a:t>of </a:t>
            </a:r>
            <a:r>
              <a:rPr lang="en-US" sz="1200" spc="-5" dirty="0">
                <a:latin typeface="Lucida Sans Unicode"/>
                <a:cs typeface="Lucida Sans Unicode"/>
              </a:rPr>
              <a:t>time,</a:t>
            </a:r>
            <a:r>
              <a:rPr lang="en-US" sz="120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right?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81767-E842-47A0-AA4A-0B7F61FFD1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60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-Image </a:t>
            </a:r>
            <a:r>
              <a:rPr lang="en-US" sz="1200" spc="-5" dirty="0">
                <a:latin typeface="Lucida Sans Unicode"/>
                <a:cs typeface="Lucida Sans Unicode"/>
              </a:rPr>
              <a:t>source: </a:t>
            </a:r>
            <a:r>
              <a:rPr lang="en-US" sz="1200" u="heavy" spc="-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3"/>
              </a:rPr>
              <a:t>http://www.dreamstime.com/stock-photo-nope-word-typed-scrap-torn- </a:t>
            </a:r>
            <a:r>
              <a:rPr lang="en-US" sz="1200" spc="-5" dirty="0">
                <a:latin typeface="Lucida Sans Unicode"/>
                <a:cs typeface="Lucida Sans Unicode"/>
              </a:rPr>
              <a:t> </a:t>
            </a:r>
            <a:r>
              <a:rPr lang="en-US" sz="1200" u="heavy" spc="-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paper-pinned-to-cork-notice-board-word-well-known-meme-modern-slang- </a:t>
            </a:r>
            <a:r>
              <a:rPr lang="en-US" sz="1200" spc="-5" dirty="0">
                <a:latin typeface="Lucida Sans Unicode"/>
                <a:cs typeface="Lucida Sans Unicode"/>
              </a:rPr>
              <a:t> </a:t>
            </a:r>
            <a:r>
              <a:rPr lang="en-US" sz="1200" u="heavy" spc="-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image43914016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81767-E842-47A0-AA4A-0B7F61FFD1D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0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dirty="0">
                <a:latin typeface="Lucida Sans Unicode"/>
                <a:cs typeface="Lucida Sans Unicode"/>
              </a:rPr>
              <a:t>-A bunch of Chrome is </a:t>
            </a:r>
            <a:r>
              <a:rPr lang="en-US" sz="1200" spc="-5" dirty="0">
                <a:latin typeface="Lucida Sans Unicode"/>
                <a:cs typeface="Lucida Sans Unicode"/>
              </a:rPr>
              <a:t>written </a:t>
            </a:r>
            <a:r>
              <a:rPr lang="en-US" sz="1200" dirty="0">
                <a:latin typeface="Lucida Sans Unicode"/>
                <a:cs typeface="Lucida Sans Unicode"/>
              </a:rPr>
              <a:t>using </a:t>
            </a:r>
            <a:r>
              <a:rPr lang="en-US" sz="1200" spc="-5" dirty="0">
                <a:latin typeface="Lucida Sans Unicode"/>
                <a:cs typeface="Lucida Sans Unicode"/>
              </a:rPr>
              <a:t>low-level machine instructions</a:t>
            </a:r>
            <a:r>
              <a:rPr lang="en-US" sz="1200" spc="1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(assembly)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 marR="5080">
              <a:lnSpc>
                <a:spcPts val="2600"/>
              </a:lnSpc>
              <a:spcBef>
                <a:spcPts val="100"/>
              </a:spcBef>
              <a:tabLst>
                <a:tab pos="7057390" algn="l"/>
                <a:tab pos="7528559" algn="l"/>
                <a:tab pos="10302875" algn="l"/>
              </a:tabLst>
            </a:pPr>
            <a:r>
              <a:rPr lang="en-US" sz="1200" spc="-5" dirty="0">
                <a:latin typeface="Lucida Sans Unicode"/>
                <a:cs typeface="Lucida Sans Unicode"/>
              </a:rPr>
              <a:t>-Ruby </a:t>
            </a:r>
            <a:r>
              <a:rPr lang="en-US" sz="1200" dirty="0">
                <a:latin typeface="Lucida Sans Unicode"/>
                <a:cs typeface="Lucida Sans Unicode"/>
              </a:rPr>
              <a:t>on </a:t>
            </a:r>
            <a:r>
              <a:rPr lang="en-US" sz="1200" spc="-5" dirty="0">
                <a:latin typeface="Lucida Sans Unicode"/>
                <a:cs typeface="Lucida Sans Unicode"/>
              </a:rPr>
              <a:t>Rails </a:t>
            </a:r>
            <a:r>
              <a:rPr lang="en-US" sz="1200" dirty="0">
                <a:latin typeface="Lucida Sans Unicode"/>
                <a:cs typeface="Lucida Sans Unicode"/>
              </a:rPr>
              <a:t>is </a:t>
            </a:r>
            <a:r>
              <a:rPr lang="en-US" sz="1200" spc="-5" dirty="0">
                <a:latin typeface="Lucida Sans Unicode"/>
                <a:cs typeface="Lucida Sans Unicode"/>
              </a:rPr>
              <a:t>horrendously </a:t>
            </a:r>
            <a:r>
              <a:rPr lang="en-US" sz="1200" dirty="0">
                <a:latin typeface="Lucida Sans Unicode"/>
                <a:cs typeface="Lucida Sans Unicode"/>
              </a:rPr>
              <a:t>slow, </a:t>
            </a:r>
            <a:r>
              <a:rPr lang="en-US" sz="1200" spc="-5" dirty="0">
                <a:latin typeface="Lucida Sans Unicode"/>
                <a:cs typeface="Lucida Sans Unicode"/>
              </a:rPr>
              <a:t>and </a:t>
            </a:r>
            <a:r>
              <a:rPr lang="en-US" sz="1200" dirty="0">
                <a:latin typeface="Lucida Sans Unicode"/>
                <a:cs typeface="Lucida Sans Unicode"/>
              </a:rPr>
              <a:t>is built on </a:t>
            </a:r>
            <a:r>
              <a:rPr lang="en-US" sz="1200" spc="-5" dirty="0">
                <a:latin typeface="Lucida Sans Unicode"/>
                <a:cs typeface="Lucida Sans Unicode"/>
              </a:rPr>
              <a:t>the idea </a:t>
            </a:r>
            <a:r>
              <a:rPr lang="en-US" sz="1200" dirty="0">
                <a:latin typeface="Lucida Sans Unicode"/>
                <a:cs typeface="Lucida Sans Unicode"/>
              </a:rPr>
              <a:t>of</a:t>
            </a:r>
            <a:r>
              <a:rPr lang="en-US" sz="1200" spc="13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scaling</a:t>
            </a:r>
            <a:r>
              <a:rPr lang="en-US" sz="1200" spc="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up.	</a:t>
            </a:r>
          </a:p>
          <a:p>
            <a:pPr marL="12700" marR="5080">
              <a:lnSpc>
                <a:spcPts val="2600"/>
              </a:lnSpc>
              <a:spcBef>
                <a:spcPts val="100"/>
              </a:spcBef>
              <a:tabLst>
                <a:tab pos="7057390" algn="l"/>
                <a:tab pos="7528559" algn="l"/>
                <a:tab pos="10302875" algn="l"/>
              </a:tabLst>
            </a:pPr>
            <a:r>
              <a:rPr lang="en-US" sz="1200" dirty="0">
                <a:latin typeface="Lucida Sans Unicode"/>
                <a:cs typeface="Lucida Sans Unicode"/>
              </a:rPr>
              <a:t>A </a:t>
            </a:r>
            <a:r>
              <a:rPr lang="en-US" sz="1200" spc="-5" dirty="0">
                <a:latin typeface="Lucida Sans Unicode"/>
                <a:cs typeface="Lucida Sans Unicode"/>
              </a:rPr>
              <a:t>startup </a:t>
            </a:r>
            <a:r>
              <a:rPr lang="en-US" sz="1200" dirty="0">
                <a:latin typeface="Lucida Sans Unicode"/>
                <a:cs typeface="Lucida Sans Unicode"/>
              </a:rPr>
              <a:t>I know  of </a:t>
            </a:r>
            <a:r>
              <a:rPr lang="en-US" sz="1200" spc="-5" dirty="0">
                <a:latin typeface="Lucida Sans Unicode"/>
                <a:cs typeface="Lucida Sans Unicode"/>
              </a:rPr>
              <a:t>beat </a:t>
            </a:r>
            <a:r>
              <a:rPr lang="en-US" sz="1200" dirty="0">
                <a:latin typeface="Lucida Sans Unicode"/>
                <a:cs typeface="Lucida Sans Unicode"/>
              </a:rPr>
              <a:t>a </a:t>
            </a:r>
            <a:r>
              <a:rPr lang="en-US" sz="1200" spc="-5" dirty="0">
                <a:latin typeface="Lucida Sans Unicode"/>
                <a:cs typeface="Lucida Sans Unicode"/>
              </a:rPr>
              <a:t>50 </a:t>
            </a:r>
            <a:r>
              <a:rPr lang="en-US" sz="1200" dirty="0">
                <a:latin typeface="Lucida Sans Unicode"/>
                <a:cs typeface="Lucida Sans Unicode"/>
              </a:rPr>
              <a:t>node </a:t>
            </a:r>
            <a:r>
              <a:rPr lang="en-US" sz="1200" spc="-5" dirty="0">
                <a:latin typeface="Lucida Sans Unicode"/>
                <a:cs typeface="Lucida Sans Unicode"/>
              </a:rPr>
              <a:t>Rails cluster </a:t>
            </a:r>
            <a:r>
              <a:rPr lang="en-US" sz="1200" dirty="0">
                <a:latin typeface="Lucida Sans Unicode"/>
                <a:cs typeface="Lucida Sans Unicode"/>
              </a:rPr>
              <a:t>using</a:t>
            </a:r>
            <a:r>
              <a:rPr lang="en-US" sz="1200" spc="6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one </a:t>
            </a:r>
            <a:r>
              <a:rPr lang="en-US" sz="1200" spc="-5" dirty="0">
                <a:latin typeface="Lucida Sans Unicode"/>
                <a:cs typeface="Lucida Sans Unicode"/>
              </a:rPr>
              <a:t>machine.	</a:t>
            </a:r>
          </a:p>
          <a:p>
            <a:pPr marL="12700" marR="5080">
              <a:lnSpc>
                <a:spcPts val="2600"/>
              </a:lnSpc>
              <a:spcBef>
                <a:spcPts val="100"/>
              </a:spcBef>
              <a:tabLst>
                <a:tab pos="7057390" algn="l"/>
                <a:tab pos="7528559" algn="l"/>
                <a:tab pos="10302875" algn="l"/>
              </a:tabLst>
            </a:pPr>
            <a:r>
              <a:rPr lang="en-US" sz="1200" spc="-5" dirty="0">
                <a:latin typeface="Lucida Sans Unicode"/>
                <a:cs typeface="Lucida Sans Unicode"/>
              </a:rPr>
              <a:t>Even </a:t>
            </a:r>
            <a:r>
              <a:rPr lang="en-US" sz="1200" dirty="0">
                <a:latin typeface="Lucida Sans Unicode"/>
                <a:cs typeface="Lucida Sans Unicode"/>
              </a:rPr>
              <a:t>in more </a:t>
            </a:r>
            <a:r>
              <a:rPr lang="en-US" sz="1200" spc="-5" dirty="0">
                <a:latin typeface="Lucida Sans Unicode"/>
                <a:cs typeface="Lucida Sans Unicode"/>
              </a:rPr>
              <a:t>typical settings, typically it’s  something </a:t>
            </a:r>
            <a:r>
              <a:rPr lang="en-US" sz="1200" dirty="0">
                <a:latin typeface="Lucida Sans Unicode"/>
                <a:cs typeface="Lucida Sans Unicode"/>
              </a:rPr>
              <a:t>like </a:t>
            </a:r>
            <a:r>
              <a:rPr lang="en-US" sz="1200" spc="-5" dirty="0">
                <a:latin typeface="Lucida Sans Unicode"/>
                <a:cs typeface="Lucida Sans Unicode"/>
              </a:rPr>
              <a:t>10 Rails nodes to </a:t>
            </a:r>
            <a:r>
              <a:rPr lang="en-US" sz="1200" dirty="0">
                <a:latin typeface="Lucida Sans Unicode"/>
                <a:cs typeface="Lucida Sans Unicode"/>
              </a:rPr>
              <a:t>one</a:t>
            </a:r>
            <a:r>
              <a:rPr lang="en-US" sz="1200" spc="9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optimized</a:t>
            </a:r>
            <a:r>
              <a:rPr lang="en-US" sz="1200" spc="1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node.	</a:t>
            </a:r>
          </a:p>
          <a:p>
            <a:pPr marL="12700" marR="5080">
              <a:lnSpc>
                <a:spcPts val="2600"/>
              </a:lnSpc>
              <a:spcBef>
                <a:spcPts val="100"/>
              </a:spcBef>
              <a:tabLst>
                <a:tab pos="7057390" algn="l"/>
                <a:tab pos="7528559" algn="l"/>
                <a:tab pos="10302875" algn="l"/>
              </a:tabLst>
            </a:pPr>
            <a:r>
              <a:rPr lang="en-US" sz="1200" spc="-5" dirty="0">
                <a:latin typeface="Lucida Sans Unicode"/>
                <a:cs typeface="Lucida Sans Unicode"/>
              </a:rPr>
              <a:t>Twitter used to </a:t>
            </a:r>
            <a:r>
              <a:rPr lang="en-US" sz="1200" dirty="0">
                <a:latin typeface="Lucida Sans Unicode"/>
                <a:cs typeface="Lucida Sans Unicode"/>
              </a:rPr>
              <a:t>run </a:t>
            </a:r>
            <a:r>
              <a:rPr lang="en-US" sz="1200" spc="-5" dirty="0">
                <a:latin typeface="Lucida Sans Unicode"/>
                <a:cs typeface="Lucida Sans Unicode"/>
              </a:rPr>
              <a:t>Rails, </a:t>
            </a:r>
            <a:r>
              <a:rPr lang="en-US" sz="1200" dirty="0">
                <a:latin typeface="Lucida Sans Unicode"/>
                <a:cs typeface="Lucida Sans Unicode"/>
              </a:rPr>
              <a:t>but found  </a:t>
            </a:r>
            <a:r>
              <a:rPr lang="en-US" sz="1200" spc="-5" dirty="0">
                <a:latin typeface="Lucida Sans Unicode"/>
                <a:cs typeface="Lucida Sans Unicode"/>
              </a:rPr>
              <a:t>that </a:t>
            </a:r>
            <a:r>
              <a:rPr lang="en-US" sz="1200" dirty="0">
                <a:latin typeface="Lucida Sans Unicode"/>
                <a:cs typeface="Lucida Sans Unicode"/>
              </a:rPr>
              <a:t>it </a:t>
            </a:r>
            <a:r>
              <a:rPr lang="en-US" sz="1200" spc="-5" dirty="0">
                <a:latin typeface="Lucida Sans Unicode"/>
                <a:cs typeface="Lucida Sans Unicode"/>
              </a:rPr>
              <a:t>was too </a:t>
            </a:r>
            <a:r>
              <a:rPr lang="en-US" sz="1200" dirty="0">
                <a:latin typeface="Lucida Sans Unicode"/>
                <a:cs typeface="Lucida Sans Unicode"/>
              </a:rPr>
              <a:t>slow </a:t>
            </a:r>
            <a:r>
              <a:rPr lang="en-US" sz="1200" spc="-5" dirty="0">
                <a:latin typeface="Lucida Sans Unicode"/>
                <a:cs typeface="Lucida Sans Unicode"/>
              </a:rPr>
              <a:t>to handle the </a:t>
            </a:r>
            <a:r>
              <a:rPr lang="en-US" sz="1200" dirty="0">
                <a:latin typeface="Lucida Sans Unicode"/>
                <a:cs typeface="Lucida Sans Unicode"/>
              </a:rPr>
              <a:t>sort of </a:t>
            </a:r>
            <a:r>
              <a:rPr lang="en-US" sz="1200" spc="-5" dirty="0">
                <a:latin typeface="Lucida Sans Unicode"/>
                <a:cs typeface="Lucida Sans Unicode"/>
              </a:rPr>
              <a:t>scale that </a:t>
            </a:r>
            <a:r>
              <a:rPr lang="en-US" sz="1200" dirty="0">
                <a:latin typeface="Lucida Sans Unicode"/>
                <a:cs typeface="Lucida Sans Unicode"/>
              </a:rPr>
              <a:t>it </a:t>
            </a:r>
            <a:r>
              <a:rPr lang="en-US" sz="1200" spc="-5" dirty="0">
                <a:latin typeface="Lucida Sans Unicode"/>
                <a:cs typeface="Lucida Sans Unicode"/>
              </a:rPr>
              <a:t>handles</a:t>
            </a:r>
            <a:r>
              <a:rPr lang="en-US" sz="1200" dirty="0">
                <a:latin typeface="Lucida Sans Unicode"/>
                <a:cs typeface="Lucida Sans Unicode"/>
              </a:rPr>
              <a:t> now.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81767-E842-47A0-AA4A-0B7F61FFD1D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568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dirty="0">
                <a:latin typeface="Lucida Sans Unicode"/>
                <a:cs typeface="Lucida Sans Unicode"/>
              </a:rPr>
              <a:t>-Image </a:t>
            </a:r>
            <a:r>
              <a:rPr lang="en-US" sz="1200" spc="-5" dirty="0">
                <a:latin typeface="Lucida Sans Unicode"/>
                <a:cs typeface="Lucida Sans Unicode"/>
              </a:rPr>
              <a:t>source:</a:t>
            </a:r>
            <a:r>
              <a:rPr lang="en-US" sz="1200" spc="80" dirty="0">
                <a:latin typeface="Lucida Sans Unicode"/>
                <a:cs typeface="Lucida Sans Unicode"/>
              </a:rPr>
              <a:t> </a:t>
            </a:r>
            <a:r>
              <a:rPr lang="en-US" sz="1200" u="heavy" spc="-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3"/>
              </a:rPr>
              <a:t>http://media.firebox.com/pic/p5294_column_grid_12.jpg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620"/>
              </a:lnSpc>
            </a:pPr>
            <a:r>
              <a:rPr lang="en-US" sz="1200" spc="-5" dirty="0">
                <a:latin typeface="Lucida Sans Unicode"/>
                <a:cs typeface="Lucida Sans Unicode"/>
              </a:rPr>
              <a:t>-It’s to turn</a:t>
            </a:r>
            <a:r>
              <a:rPr lang="en-US" sz="1200" spc="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this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81767-E842-47A0-AA4A-0B7F61FFD1D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01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5080">
              <a:lnSpc>
                <a:spcPts val="2600"/>
              </a:lnSpc>
              <a:spcBef>
                <a:spcPts val="219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-Image source: https://en.wikipedia.org/wiki/MIPS_instruction_set#/media/  </a:t>
            </a:r>
          </a:p>
          <a:p>
            <a:pPr marL="12700" marR="5080">
              <a:lnSpc>
                <a:spcPts val="2600"/>
              </a:lnSpc>
              <a:spcBef>
                <a:spcPts val="219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File:MIPS_Architecture_%28Pipelined%29.svg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520"/>
              </a:lnSpc>
            </a:pPr>
            <a:r>
              <a:rPr lang="en-US" sz="1200" spc="-5" dirty="0">
                <a:latin typeface="Lucida Sans Unicode"/>
                <a:cs typeface="Lucida Sans Unicode"/>
              </a:rPr>
              <a:t>-...into this</a:t>
            </a:r>
            <a:endParaRPr lang="en-US" sz="1200" dirty="0">
              <a:latin typeface="Lucida Sans Unicode"/>
              <a:cs typeface="Lucida Sans Unicode"/>
            </a:endParaRPr>
          </a:p>
          <a:p>
            <a:r>
              <a:rPr lang="en-US" b="1" dirty="0"/>
              <a:t>MIPS</a:t>
            </a:r>
            <a:r>
              <a:rPr lang="en-US" dirty="0"/>
              <a:t> (</a:t>
            </a:r>
            <a:r>
              <a:rPr lang="en-US" b="1" dirty="0"/>
              <a:t>Microprocessor without Interlocked Pipelined Stages</a:t>
            </a:r>
            <a:r>
              <a:rPr lang="en-US" dirty="0"/>
              <a:t>) is a </a:t>
            </a:r>
            <a:r>
              <a:rPr lang="en-US" dirty="0">
                <a:hlinkClick r:id="rId3" tooltip="Reduced instruction set computer"/>
              </a:rPr>
              <a:t>reduced instruction set computer</a:t>
            </a:r>
            <a:r>
              <a:rPr lang="en-US" dirty="0"/>
              <a:t> (RISC) </a:t>
            </a:r>
            <a:r>
              <a:rPr lang="en-US" dirty="0">
                <a:hlinkClick r:id="rId4" tooltip="Instruction set architecture"/>
              </a:rPr>
              <a:t>instruction set architecture</a:t>
            </a:r>
            <a:r>
              <a:rPr lang="en-US" dirty="0"/>
              <a:t> (ISA)</a:t>
            </a:r>
            <a:r>
              <a:rPr lang="en-US" baseline="30000" dirty="0">
                <a:hlinkClick r:id="rId5"/>
              </a:rPr>
              <a:t>[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81767-E842-47A0-AA4A-0B7F61FFD1D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547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dirty="0">
                <a:latin typeface="Lucida Sans Unicode"/>
                <a:cs typeface="Lucida Sans Unicode"/>
              </a:rPr>
              <a:t>-Not a philosophy</a:t>
            </a:r>
            <a:r>
              <a:rPr lang="en-US" sz="1200" spc="-1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question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 marR="5080">
              <a:lnSpc>
                <a:spcPts val="2600"/>
              </a:lnSpc>
              <a:spcBef>
                <a:spcPts val="100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-This </a:t>
            </a:r>
            <a:r>
              <a:rPr lang="en-US" sz="1200" dirty="0">
                <a:latin typeface="Lucida Sans Unicode"/>
                <a:cs typeface="Lucida Sans Unicode"/>
              </a:rPr>
              <a:t>is </a:t>
            </a:r>
            <a:r>
              <a:rPr lang="en-US" sz="1200" spc="-5" dirty="0">
                <a:latin typeface="Lucida Sans Unicode"/>
                <a:cs typeface="Lucida Sans Unicode"/>
              </a:rPr>
              <a:t>actually </a:t>
            </a:r>
            <a:r>
              <a:rPr lang="en-US" sz="1200" dirty="0">
                <a:latin typeface="Lucida Sans Unicode"/>
                <a:cs typeface="Lucida Sans Unicode"/>
              </a:rPr>
              <a:t>kind of </a:t>
            </a:r>
            <a:r>
              <a:rPr lang="en-US" sz="1200" spc="-5" dirty="0">
                <a:latin typeface="Lucida Sans Unicode"/>
                <a:cs typeface="Lucida Sans Unicode"/>
              </a:rPr>
              <a:t>brain-melting, </a:t>
            </a:r>
            <a:r>
              <a:rPr lang="en-US" sz="1200" dirty="0">
                <a:latin typeface="Lucida Sans Unicode"/>
                <a:cs typeface="Lucida Sans Unicode"/>
              </a:rPr>
              <a:t>but once </a:t>
            </a:r>
            <a:r>
              <a:rPr lang="en-US" sz="1200" spc="-5" dirty="0">
                <a:latin typeface="Lucida Sans Unicode"/>
                <a:cs typeface="Lucida Sans Unicode"/>
              </a:rPr>
              <a:t>this </a:t>
            </a:r>
            <a:r>
              <a:rPr lang="en-US" sz="1200" dirty="0">
                <a:latin typeface="Lucida Sans Unicode"/>
                <a:cs typeface="Lucida Sans Unicode"/>
              </a:rPr>
              <a:t>is </a:t>
            </a:r>
            <a:r>
              <a:rPr lang="en-US" sz="1200" spc="-5" dirty="0">
                <a:latin typeface="Lucida Sans Unicode"/>
                <a:cs typeface="Lucida Sans Unicode"/>
              </a:rPr>
              <a:t>understood everything else becomes  second-nature</a:t>
            </a:r>
            <a:endParaRPr lang="en-US" sz="1200" dirty="0">
              <a:latin typeface="Lucida Sans Unicode"/>
              <a:cs typeface="Lucida Sans Unicod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81767-E842-47A0-AA4A-0B7F61FFD1D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646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-Start with</a:t>
            </a:r>
            <a:r>
              <a:rPr lang="en-US" sz="1200" spc="-6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123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81767-E842-47A0-AA4A-0B7F61FFD1D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108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-Break </a:t>
            </a:r>
            <a:r>
              <a:rPr lang="en-US" sz="1200" dirty="0">
                <a:latin typeface="Lucida Sans Unicode"/>
                <a:cs typeface="Lucida Sans Unicode"/>
              </a:rPr>
              <a:t>it down </a:t>
            </a:r>
            <a:r>
              <a:rPr lang="en-US" sz="1200" spc="-5" dirty="0">
                <a:latin typeface="Lucida Sans Unicode"/>
                <a:cs typeface="Lucida Sans Unicode"/>
              </a:rPr>
              <a:t>into its separate</a:t>
            </a:r>
            <a:r>
              <a:rPr lang="en-US" sz="1200" spc="-1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digits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81767-E842-47A0-AA4A-0B7F61FFD1D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380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-Values of each</a:t>
            </a:r>
            <a:r>
              <a:rPr lang="en-US" sz="1200" spc="-9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digit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81767-E842-47A0-AA4A-0B7F61FFD1D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791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-Values of each</a:t>
            </a:r>
            <a:r>
              <a:rPr lang="en-US" sz="1200" spc="-9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digit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81767-E842-47A0-AA4A-0B7F61FFD1D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56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dirty="0">
                <a:latin typeface="Lucida Sans Unicode"/>
                <a:cs typeface="Lucida Sans Unicode"/>
              </a:rPr>
              <a:t>-Image </a:t>
            </a:r>
            <a:r>
              <a:rPr lang="en-US" sz="1200" spc="-5" dirty="0">
                <a:latin typeface="Lucida Sans Unicode"/>
                <a:cs typeface="Lucida Sans Unicode"/>
              </a:rPr>
              <a:t>source:</a:t>
            </a:r>
            <a:r>
              <a:rPr lang="en-US" sz="1200" spc="80" dirty="0">
                <a:latin typeface="Lucida Sans Unicode"/>
                <a:cs typeface="Lucida Sans Unicode"/>
              </a:rPr>
              <a:t> </a:t>
            </a:r>
            <a:r>
              <a:rPr lang="en-US" sz="1200" u="heavy" spc="-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3"/>
              </a:rPr>
              <a:t>http://media.firebox.com/pic/p5294_column_grid_12.jpg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620"/>
              </a:lnSpc>
            </a:pPr>
            <a:r>
              <a:rPr lang="en-US" sz="1200" dirty="0">
                <a:latin typeface="Lucida Sans Unicode"/>
                <a:cs typeface="Lucida Sans Unicode"/>
              </a:rPr>
              <a:t>-Have </a:t>
            </a:r>
            <a:r>
              <a:rPr lang="en-US" sz="1200" spc="-5" dirty="0">
                <a:latin typeface="Lucida Sans Unicode"/>
                <a:cs typeface="Lucida Sans Unicode"/>
              </a:rPr>
              <a:t>some </a:t>
            </a:r>
            <a:r>
              <a:rPr lang="en-US" sz="1200" dirty="0">
                <a:latin typeface="Lucida Sans Unicode"/>
                <a:cs typeface="Lucida Sans Unicode"/>
              </a:rPr>
              <a:t>magic happen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81767-E842-47A0-AA4A-0B7F61FFD1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899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-Break </a:t>
            </a:r>
            <a:r>
              <a:rPr lang="en-US" sz="1200" dirty="0">
                <a:latin typeface="Lucida Sans Unicode"/>
                <a:cs typeface="Lucida Sans Unicode"/>
              </a:rPr>
              <a:t>it down </a:t>
            </a:r>
            <a:r>
              <a:rPr lang="en-US" sz="1200" spc="-5" dirty="0">
                <a:latin typeface="Lucida Sans Unicode"/>
                <a:cs typeface="Lucida Sans Unicode"/>
              </a:rPr>
              <a:t>into its separate</a:t>
            </a:r>
            <a:r>
              <a:rPr lang="en-US" sz="1200" spc="-1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digits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81767-E842-47A0-AA4A-0B7F61FFD1D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258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-Values of each</a:t>
            </a:r>
            <a:r>
              <a:rPr lang="en-US" sz="1200" spc="-9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digit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81767-E842-47A0-AA4A-0B7F61FFD1D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277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123 / 10 = 23 + 1</a:t>
            </a:r>
          </a:p>
          <a:p>
            <a:r>
              <a:rPr lang="en-US" dirty="0"/>
              <a:t>123: dividend</a:t>
            </a:r>
          </a:p>
          <a:p>
            <a:r>
              <a:rPr lang="en-US" dirty="0"/>
              <a:t>10: divisor</a:t>
            </a:r>
          </a:p>
          <a:p>
            <a:r>
              <a:rPr lang="en-US" dirty="0"/>
              <a:t>23: quotient (</a:t>
            </a:r>
            <a:r>
              <a:rPr lang="en-US" dirty="0" err="1"/>
              <a:t>koshent</a:t>
            </a:r>
            <a:r>
              <a:rPr lang="en-US" dirty="0"/>
              <a:t>)</a:t>
            </a:r>
          </a:p>
          <a:p>
            <a:r>
              <a:rPr lang="en-US" dirty="0"/>
              <a:t>1: remainder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81767-E842-47A0-AA4A-0B7F61FFD1D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385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-Final value: 231 (reading remainders </a:t>
            </a:r>
            <a:r>
              <a:rPr lang="en-US" sz="1200" dirty="0">
                <a:latin typeface="Lucida Sans Unicode"/>
                <a:cs typeface="Lucida Sans Unicode"/>
              </a:rPr>
              <a:t>from </a:t>
            </a:r>
            <a:r>
              <a:rPr lang="en-US" sz="1200" spc="-5" dirty="0">
                <a:latin typeface="Lucida Sans Unicode"/>
                <a:cs typeface="Lucida Sans Unicode"/>
              </a:rPr>
              <a:t>bottom to</a:t>
            </a:r>
            <a:r>
              <a:rPr lang="en-US" sz="1200" spc="7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top)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81767-E842-47A0-AA4A-0B7F61FFD1D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249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da-DK" sz="1200" spc="-5" dirty="0">
                <a:latin typeface="Lucida Sans Unicode"/>
                <a:cs typeface="Lucida Sans Unicode"/>
              </a:rPr>
              <a:t>-0x1AF: </a:t>
            </a:r>
            <a:r>
              <a:rPr lang="da-DK" sz="1200" dirty="0">
                <a:latin typeface="Lucida Sans Unicode"/>
                <a:cs typeface="Lucida Sans Unicode"/>
              </a:rPr>
              <a:t>0001 1010</a:t>
            </a:r>
            <a:r>
              <a:rPr lang="da-DK" sz="1200" spc="-65" dirty="0">
                <a:latin typeface="Lucida Sans Unicode"/>
                <a:cs typeface="Lucida Sans Unicode"/>
              </a:rPr>
              <a:t> </a:t>
            </a:r>
            <a:r>
              <a:rPr lang="da-DK" sz="1200" dirty="0">
                <a:latin typeface="Lucida Sans Unicode"/>
                <a:cs typeface="Lucida Sans Unicode"/>
              </a:rPr>
              <a:t>1111</a:t>
            </a:r>
          </a:p>
          <a:p>
            <a:pPr marL="12700">
              <a:lnSpc>
                <a:spcPts val="2620"/>
              </a:lnSpc>
            </a:pPr>
            <a:r>
              <a:rPr lang="da-DK" sz="1200" dirty="0">
                <a:latin typeface="Lucida Sans Unicode"/>
                <a:cs typeface="Lucida Sans Unicode"/>
              </a:rPr>
              <a:t>-0101 1010:</a:t>
            </a:r>
            <a:r>
              <a:rPr lang="da-DK" sz="1200" spc="-20" dirty="0">
                <a:latin typeface="Lucida Sans Unicode"/>
                <a:cs typeface="Lucida Sans Unicode"/>
              </a:rPr>
              <a:t> </a:t>
            </a:r>
            <a:r>
              <a:rPr lang="da-DK" sz="1200" dirty="0">
                <a:latin typeface="Lucida Sans Unicode"/>
                <a:cs typeface="Lucida Sans Unicode"/>
              </a:rPr>
              <a:t>0x5A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81767-E842-47A0-AA4A-0B7F61FFD1D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73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dirty="0">
                <a:latin typeface="Lucida Sans Unicode"/>
                <a:cs typeface="Lucida Sans Unicode"/>
              </a:rPr>
              <a:t>-Image </a:t>
            </a:r>
            <a:r>
              <a:rPr lang="en-US" sz="1200" spc="-5" dirty="0">
                <a:latin typeface="Lucida Sans Unicode"/>
                <a:cs typeface="Lucida Sans Unicode"/>
              </a:rPr>
              <a:t>source:</a:t>
            </a:r>
            <a:r>
              <a:rPr lang="en-US" sz="1200" spc="80" dirty="0">
                <a:latin typeface="Lucida Sans Unicode"/>
                <a:cs typeface="Lucida Sans Unicode"/>
              </a:rPr>
              <a:t> </a:t>
            </a:r>
            <a:r>
              <a:rPr lang="en-US" sz="1200" u="heavy" spc="-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3"/>
              </a:rPr>
              <a:t>http://media.firebox.com/pic/p5294_column_grid_12.jpg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620"/>
              </a:lnSpc>
            </a:pPr>
            <a:r>
              <a:rPr lang="en-US" sz="1200" spc="-5" dirty="0">
                <a:latin typeface="Lucida Sans Unicode"/>
                <a:cs typeface="Lucida Sans Unicode"/>
              </a:rPr>
              <a:t>-And then get </a:t>
            </a:r>
            <a:r>
              <a:rPr lang="en-US" sz="1200" dirty="0">
                <a:latin typeface="Lucida Sans Unicode"/>
                <a:cs typeface="Lucida Sans Unicode"/>
              </a:rPr>
              <a:t>a </a:t>
            </a:r>
            <a:r>
              <a:rPr lang="en-US" sz="1200" spc="-5" dirty="0">
                <a:latin typeface="Lucida Sans Unicode"/>
                <a:cs typeface="Lucida Sans Unicode"/>
              </a:rPr>
              <a:t>result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81767-E842-47A0-AA4A-0B7F61FFD1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09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-Image source</a:t>
            </a:r>
            <a:r>
              <a:rPr lang="en-US" sz="1200" spc="-5" dirty="0">
                <a:latin typeface="Lucida Sans Unicode"/>
                <a:cs typeface="Lucida Sans Unicode"/>
                <a:hlinkClick r:id="rId3"/>
              </a:rPr>
              <a:t>:</a:t>
            </a:r>
            <a:r>
              <a:rPr lang="en-US" sz="1200" spc="155" dirty="0">
                <a:latin typeface="Lucida Sans Unicode"/>
                <a:cs typeface="Lucida Sans Unicode"/>
                <a:hlinkClick r:id="rId3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  <a:hlinkClick r:id="rId3"/>
              </a:rPr>
              <a:t>http://dnr.wi.gov/eek/critter/reptile/images/turtleMidlandPainted.jpg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620"/>
              </a:lnSpc>
            </a:pPr>
            <a:r>
              <a:rPr lang="en-US" sz="1200" dirty="0">
                <a:latin typeface="Lucida Sans Unicode"/>
                <a:cs typeface="Lucida Sans Unicode"/>
              </a:rPr>
              <a:t>-But </a:t>
            </a:r>
            <a:r>
              <a:rPr lang="en-US" sz="1200" spc="-5" dirty="0">
                <a:latin typeface="Lucida Sans Unicode"/>
                <a:cs typeface="Lucida Sans Unicode"/>
              </a:rPr>
              <a:t>what </a:t>
            </a:r>
            <a:r>
              <a:rPr lang="en-US" sz="1200" dirty="0">
                <a:latin typeface="Lucida Sans Unicode"/>
                <a:cs typeface="Lucida Sans Unicode"/>
              </a:rPr>
              <a:t>if your </a:t>
            </a:r>
            <a:r>
              <a:rPr lang="en-US" sz="1200" spc="-5" dirty="0">
                <a:latin typeface="Lucida Sans Unicode"/>
                <a:cs typeface="Lucida Sans Unicode"/>
              </a:rPr>
              <a:t>magic </a:t>
            </a:r>
            <a:r>
              <a:rPr lang="en-US" sz="1200" dirty="0">
                <a:latin typeface="Lucida Sans Unicode"/>
                <a:cs typeface="Lucida Sans Unicode"/>
              </a:rPr>
              <a:t>isn’t working </a:t>
            </a:r>
            <a:r>
              <a:rPr lang="en-US" sz="1200" spc="-5" dirty="0">
                <a:latin typeface="Lucida Sans Unicode"/>
                <a:cs typeface="Lucida Sans Unicode"/>
              </a:rPr>
              <a:t>fast</a:t>
            </a:r>
            <a:r>
              <a:rPr lang="en-US" sz="1200" spc="-2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enough?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81767-E842-47A0-AA4A-0B7F61FFD1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90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-Image source</a:t>
            </a:r>
            <a:r>
              <a:rPr lang="en-US" sz="1200" spc="-5" dirty="0">
                <a:latin typeface="Lucida Sans Unicode"/>
                <a:cs typeface="Lucida Sans Unicode"/>
                <a:hlinkClick r:id="rId3"/>
              </a:rPr>
              <a:t>:</a:t>
            </a:r>
            <a:r>
              <a:rPr lang="en-US" sz="1200" spc="155" dirty="0">
                <a:latin typeface="Lucida Sans Unicode"/>
                <a:cs typeface="Lucida Sans Unicode"/>
                <a:hlinkClick r:id="rId3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  <a:hlinkClick r:id="rId3"/>
              </a:rPr>
              <a:t>http://dnr.wi.gov/eek/critter/reptile/images/turtleMidlandPainted.jpg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620"/>
              </a:lnSpc>
            </a:pPr>
            <a:r>
              <a:rPr lang="en-US" sz="1200" spc="-5" dirty="0">
                <a:latin typeface="Lucida Sans Unicode"/>
                <a:cs typeface="Lucida Sans Unicode"/>
              </a:rPr>
              <a:t>-Let’s apply </a:t>
            </a:r>
            <a:r>
              <a:rPr lang="en-US" sz="1200" dirty="0">
                <a:latin typeface="Lucida Sans Unicode"/>
                <a:cs typeface="Lucida Sans Unicode"/>
              </a:rPr>
              <a:t>some </a:t>
            </a:r>
            <a:r>
              <a:rPr lang="en-US" sz="1200" spc="-5" dirty="0">
                <a:latin typeface="Lucida Sans Unicode"/>
                <a:cs typeface="Lucida Sans Unicode"/>
              </a:rPr>
              <a:t>better algorithms, </a:t>
            </a:r>
            <a:r>
              <a:rPr lang="en-US" sz="1200" dirty="0">
                <a:latin typeface="Lucida Sans Unicode"/>
                <a:cs typeface="Lucida Sans Unicode"/>
              </a:rPr>
              <a:t>improve </a:t>
            </a:r>
            <a:r>
              <a:rPr lang="en-US" sz="1200" spc="-5" dirty="0">
                <a:latin typeface="Lucida Sans Unicode"/>
                <a:cs typeface="Lucida Sans Unicode"/>
              </a:rPr>
              <a:t>time complexity, and </a:t>
            </a:r>
            <a:r>
              <a:rPr lang="en-US" sz="1200" dirty="0">
                <a:latin typeface="Lucida Sans Unicode"/>
                <a:cs typeface="Lucida Sans Unicode"/>
              </a:rPr>
              <a:t>so</a:t>
            </a:r>
            <a:r>
              <a:rPr lang="en-US" sz="1200" spc="40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on...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81767-E842-47A0-AA4A-0B7F61FFD1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97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5080">
              <a:lnSpc>
                <a:spcPts val="2600"/>
              </a:lnSpc>
              <a:spcBef>
                <a:spcPts val="219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-Image source</a:t>
            </a:r>
            <a:r>
              <a:rPr lang="en-US" sz="1200" spc="-5" dirty="0">
                <a:latin typeface="Lucida Sans Unicode"/>
                <a:cs typeface="Lucida Sans Unicode"/>
                <a:hlinkClick r:id="rId3"/>
              </a:rPr>
              <a:t>: http://turtlefeed.tumblr.com/post/35444735335/ive-lost-track-of-how- </a:t>
            </a:r>
            <a:r>
              <a:rPr lang="en-US" sz="1200" spc="-5" dirty="0">
                <a:latin typeface="Lucida Sans Unicode"/>
                <a:cs typeface="Lucida Sans Unicode"/>
              </a:rPr>
              <a:t> many-turtle-on-skateboard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520"/>
              </a:lnSpc>
            </a:pPr>
            <a:r>
              <a:rPr lang="en-US" sz="1200" spc="-5" dirty="0">
                <a:latin typeface="Lucida Sans Unicode"/>
                <a:cs typeface="Lucida Sans Unicode"/>
              </a:rPr>
              <a:t>-...and we’re left with </a:t>
            </a:r>
            <a:r>
              <a:rPr lang="en-US" sz="1200" dirty="0">
                <a:latin typeface="Lucida Sans Unicode"/>
                <a:cs typeface="Lucida Sans Unicode"/>
              </a:rPr>
              <a:t>a </a:t>
            </a:r>
            <a:r>
              <a:rPr lang="en-US" sz="1200" spc="-5" dirty="0">
                <a:latin typeface="Lucida Sans Unicode"/>
                <a:cs typeface="Lucida Sans Unicode"/>
              </a:rPr>
              <a:t>slightly faster</a:t>
            </a:r>
            <a:r>
              <a:rPr lang="en-US" sz="1200" spc="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turtle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81767-E842-47A0-AA4A-0B7F61FFD1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02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>
                <a:latin typeface="Lucida Sans Unicode"/>
                <a:cs typeface="Lucida Sans Unicode"/>
              </a:rPr>
              <a:t>-Image </a:t>
            </a:r>
            <a:r>
              <a:rPr lang="fr-FR" sz="1200" spc="-5" dirty="0">
                <a:latin typeface="Lucida Sans Unicode"/>
                <a:cs typeface="Lucida Sans Unicode"/>
              </a:rPr>
              <a:t>source: </a:t>
            </a:r>
            <a:r>
              <a:rPr lang="fr-FR" sz="1200" u="heavy" spc="-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3"/>
              </a:rPr>
              <a:t>http://blog.fractureme.com/wp-content/uploads/2014/12/dwight-schrute- </a:t>
            </a:r>
            <a:r>
              <a:rPr lang="fr-FR" sz="1200" spc="-5" dirty="0">
                <a:latin typeface="Lucida Sans Unicode"/>
                <a:cs typeface="Lucida Sans Unicode"/>
              </a:rPr>
              <a:t> </a:t>
            </a:r>
            <a:r>
              <a:rPr lang="fr-FR" sz="1200" u="heavy" spc="-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false-288x300.jpg</a:t>
            </a:r>
            <a:endParaRPr lang="fr-FR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81767-E842-47A0-AA4A-0B7F61FFD1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03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-Matrix multiply </a:t>
            </a:r>
            <a:r>
              <a:rPr lang="en-US" sz="1200" dirty="0">
                <a:latin typeface="Lucida Sans Unicode"/>
                <a:cs typeface="Lucida Sans Unicode"/>
              </a:rPr>
              <a:t>is </a:t>
            </a:r>
            <a:r>
              <a:rPr lang="en-US" sz="1200" spc="-5" dirty="0">
                <a:latin typeface="Lucida Sans Unicode"/>
                <a:cs typeface="Lucida Sans Unicode"/>
              </a:rPr>
              <a:t>the example at</a:t>
            </a:r>
            <a:r>
              <a:rPr lang="en-US" sz="1200" spc="7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the</a:t>
            </a:r>
            <a:r>
              <a:rPr lang="en-US" sz="1200" spc="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end.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If you </a:t>
            </a:r>
            <a:r>
              <a:rPr lang="en-US" sz="1200" spc="-5" dirty="0">
                <a:latin typeface="Lucida Sans Unicode"/>
                <a:cs typeface="Lucida Sans Unicode"/>
              </a:rPr>
              <a:t>take the graduate-level parallel  programming course, </a:t>
            </a:r>
            <a:r>
              <a:rPr lang="en-US" sz="1200" dirty="0">
                <a:latin typeface="Lucida Sans Unicode"/>
                <a:cs typeface="Lucida Sans Unicode"/>
              </a:rPr>
              <a:t>you’ll </a:t>
            </a:r>
            <a:r>
              <a:rPr lang="en-US" sz="1200" spc="-5" dirty="0">
                <a:latin typeface="Lucida Sans Unicode"/>
                <a:cs typeface="Lucida Sans Unicode"/>
              </a:rPr>
              <a:t>watch </a:t>
            </a:r>
            <a:r>
              <a:rPr lang="en-US" sz="1200" dirty="0">
                <a:latin typeface="Lucida Sans Unicode"/>
                <a:cs typeface="Lucida Sans Unicode"/>
              </a:rPr>
              <a:t>a </a:t>
            </a:r>
            <a:r>
              <a:rPr lang="en-US" sz="1200" spc="-5" dirty="0">
                <a:latin typeface="Lucida Sans Unicode"/>
                <a:cs typeface="Lucida Sans Unicode"/>
              </a:rPr>
              <a:t>matrix multiply program seemingly nonsensically get  around 5-6X faster </a:t>
            </a:r>
            <a:r>
              <a:rPr lang="en-US" sz="1200" dirty="0">
                <a:latin typeface="Lucida Sans Unicode"/>
                <a:cs typeface="Lucida Sans Unicode"/>
              </a:rPr>
              <a:t>by using a </a:t>
            </a:r>
            <a:r>
              <a:rPr lang="en-US" sz="1200" spc="-5" dirty="0">
                <a:latin typeface="Lucida Sans Unicode"/>
                <a:cs typeface="Lucida Sans Unicode"/>
              </a:rPr>
              <a:t>memory layout </a:t>
            </a:r>
            <a:r>
              <a:rPr lang="en-US" sz="1200" dirty="0">
                <a:latin typeface="Lucida Sans Unicode"/>
                <a:cs typeface="Lucida Sans Unicode"/>
              </a:rPr>
              <a:t>which looks </a:t>
            </a:r>
            <a:r>
              <a:rPr lang="en-US" sz="1200" spc="-5" dirty="0">
                <a:latin typeface="Lucida Sans Unicode"/>
                <a:cs typeface="Lucida Sans Unicode"/>
              </a:rPr>
              <a:t>asinine, </a:t>
            </a:r>
            <a:r>
              <a:rPr lang="en-US" sz="1200" dirty="0">
                <a:latin typeface="Lucida Sans Unicode"/>
                <a:cs typeface="Lucida Sans Unicode"/>
              </a:rPr>
              <a:t>but </a:t>
            </a:r>
            <a:r>
              <a:rPr lang="en-US" sz="1200" spc="-5" dirty="0">
                <a:latin typeface="Lucida Sans Unicode"/>
                <a:cs typeface="Lucida Sans Unicode"/>
              </a:rPr>
              <a:t>processors</a:t>
            </a:r>
            <a:r>
              <a:rPr lang="en-US" sz="1200" spc="6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love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81767-E842-47A0-AA4A-0B7F61FFD1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07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-Two </a:t>
            </a:r>
            <a:r>
              <a:rPr lang="en-US" sz="1200" dirty="0">
                <a:latin typeface="Lucida Sans Unicode"/>
                <a:cs typeface="Lucida Sans Unicode"/>
              </a:rPr>
              <a:t>code </a:t>
            </a:r>
            <a:r>
              <a:rPr lang="en-US" sz="1200" spc="-5" dirty="0">
                <a:latin typeface="Lucida Sans Unicode"/>
                <a:cs typeface="Lucida Sans Unicode"/>
              </a:rPr>
              <a:t>snippets that appear to </a:t>
            </a:r>
            <a:r>
              <a:rPr lang="en-US" sz="1200" dirty="0">
                <a:latin typeface="Lucida Sans Unicode"/>
                <a:cs typeface="Lucida Sans Unicode"/>
              </a:rPr>
              <a:t>do </a:t>
            </a:r>
            <a:r>
              <a:rPr lang="en-US" sz="1200" spc="-5" dirty="0">
                <a:latin typeface="Lucida Sans Unicode"/>
                <a:cs typeface="Lucida Sans Unicode"/>
              </a:rPr>
              <a:t>the exact same</a:t>
            </a:r>
            <a:r>
              <a:rPr lang="en-US" sz="1200" spc="2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thing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620"/>
              </a:lnSpc>
            </a:pPr>
            <a:r>
              <a:rPr lang="en-US" sz="1200" spc="-5" dirty="0">
                <a:latin typeface="Lucida Sans Unicode"/>
                <a:cs typeface="Lucida Sans Unicode"/>
              </a:rPr>
              <a:t>-Both </a:t>
            </a:r>
            <a:r>
              <a:rPr lang="en-US" sz="1200" dirty="0">
                <a:latin typeface="Lucida Sans Unicode"/>
                <a:cs typeface="Lucida Sans Unicode"/>
              </a:rPr>
              <a:t>should </a:t>
            </a:r>
            <a:r>
              <a:rPr lang="en-US" sz="1200" spc="-5" dirty="0">
                <a:latin typeface="Lucida Sans Unicode"/>
                <a:cs typeface="Lucida Sans Unicode"/>
              </a:rPr>
              <a:t>take the same amount </a:t>
            </a:r>
            <a:r>
              <a:rPr lang="en-US" sz="1200" dirty="0">
                <a:latin typeface="Lucida Sans Unicode"/>
                <a:cs typeface="Lucida Sans Unicode"/>
              </a:rPr>
              <a:t>of </a:t>
            </a:r>
            <a:r>
              <a:rPr lang="en-US" sz="1200" spc="-5" dirty="0">
                <a:latin typeface="Lucida Sans Unicode"/>
                <a:cs typeface="Lucida Sans Unicode"/>
              </a:rPr>
              <a:t>time,</a:t>
            </a:r>
            <a:r>
              <a:rPr lang="en-US" sz="120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right?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81767-E842-47A0-AA4A-0B7F61FFD1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82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97564" y="762000"/>
            <a:ext cx="6809671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6571488"/>
            <a:ext cx="9103360" cy="2933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699004"/>
            <a:ext cx="5657088" cy="77449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699004"/>
            <a:ext cx="5657088" cy="77449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8522" y="-107950"/>
            <a:ext cx="6746875" cy="1884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83251" y="3251200"/>
            <a:ext cx="11323320" cy="650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10913364"/>
            <a:ext cx="4161536" cy="586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10913364"/>
            <a:ext cx="2991104" cy="586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10913364"/>
            <a:ext cx="2991104" cy="586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0940" y="3147906"/>
            <a:ext cx="10182860" cy="5787482"/>
          </a:xfrm>
          <a:prstGeom prst="rect">
            <a:avLst/>
          </a:prstGeom>
        </p:spPr>
        <p:txBody>
          <a:bodyPr vert="horz" wrap="square" lIns="0" tIns="4330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10"/>
              </a:spcBef>
              <a:tabLst>
                <a:tab pos="3306445" algn="l"/>
              </a:tabLst>
            </a:pPr>
            <a:r>
              <a:rPr sz="8400" spc="-5" dirty="0">
                <a:latin typeface="Gill Sans MT"/>
                <a:cs typeface="Gill Sans MT"/>
              </a:rPr>
              <a:t>COMP	122/L </a:t>
            </a:r>
            <a:r>
              <a:rPr sz="8400" spc="-25" dirty="0">
                <a:latin typeface="Gill Sans MT"/>
                <a:cs typeface="Gill Sans MT"/>
              </a:rPr>
              <a:t>Lecture</a:t>
            </a:r>
            <a:r>
              <a:rPr sz="8400" spc="-85" dirty="0">
                <a:latin typeface="Gill Sans MT"/>
                <a:cs typeface="Gill Sans MT"/>
              </a:rPr>
              <a:t> </a:t>
            </a:r>
            <a:r>
              <a:rPr sz="8400" dirty="0">
                <a:latin typeface="Gill Sans MT"/>
                <a:cs typeface="Gill Sans MT"/>
              </a:rPr>
              <a:t>1</a:t>
            </a:r>
          </a:p>
          <a:p>
            <a:pPr algn="ctr">
              <a:lnSpc>
                <a:spcPct val="100000"/>
              </a:lnSpc>
              <a:spcBef>
                <a:spcPts val="1420"/>
              </a:spcBef>
            </a:pPr>
            <a:br>
              <a:rPr lang="en-US" sz="3600" spc="-70" dirty="0">
                <a:latin typeface="Gill Sans MT"/>
                <a:cs typeface="Gill Sans MT"/>
              </a:rPr>
            </a:br>
            <a:r>
              <a:rPr lang="en-US" sz="4400" spc="-70" dirty="0">
                <a:latin typeface="Gill Sans MT"/>
                <a:cs typeface="Gill Sans MT"/>
              </a:rPr>
              <a:t>Mahdi Ebrahimi</a:t>
            </a:r>
            <a:br>
              <a:rPr lang="en-US" sz="3600" spc="-70" dirty="0">
                <a:latin typeface="Gill Sans MT"/>
                <a:cs typeface="Gill Sans MT"/>
              </a:rPr>
            </a:br>
            <a:br>
              <a:rPr lang="en-US" sz="3600" spc="-70" dirty="0">
                <a:latin typeface="Gill Sans MT"/>
                <a:cs typeface="Gill Sans MT"/>
              </a:rPr>
            </a:br>
            <a:br>
              <a:rPr lang="en-US" sz="3600" spc="-70" dirty="0">
                <a:latin typeface="Gill Sans MT"/>
                <a:cs typeface="Gill Sans MT"/>
              </a:rPr>
            </a:br>
            <a:br>
              <a:rPr lang="en-US" sz="3600" spc="-70" dirty="0">
                <a:latin typeface="Gill Sans MT"/>
                <a:cs typeface="Gill Sans MT"/>
              </a:rPr>
            </a:br>
            <a:br>
              <a:rPr lang="en-US" sz="3600" spc="-70" dirty="0">
                <a:latin typeface="Gill Sans MT"/>
                <a:cs typeface="Gill Sans MT"/>
              </a:rPr>
            </a:br>
            <a:r>
              <a:rPr lang="en-US" sz="2800" spc="-70" dirty="0">
                <a:latin typeface="Gill Sans MT"/>
                <a:cs typeface="Gill Sans MT"/>
              </a:rPr>
              <a:t>Slides adapted from Dr. </a:t>
            </a:r>
            <a:r>
              <a:rPr sz="2800" spc="-70" dirty="0">
                <a:latin typeface="Gill Sans MT"/>
                <a:cs typeface="Gill Sans MT"/>
              </a:rPr>
              <a:t>Kyle</a:t>
            </a:r>
            <a:r>
              <a:rPr sz="2800" spc="-10" dirty="0">
                <a:latin typeface="Gill Sans MT"/>
                <a:cs typeface="Gill Sans MT"/>
              </a:rPr>
              <a:t> </a:t>
            </a:r>
            <a:r>
              <a:rPr sz="2800" spc="-40" dirty="0">
                <a:latin typeface="Gill Sans MT"/>
                <a:cs typeface="Gill Sans MT"/>
              </a:rPr>
              <a:t>Dewey</a:t>
            </a:r>
            <a:endParaRPr sz="36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4199" y="3556000"/>
            <a:ext cx="9696450" cy="25247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630929" marR="5080" indent="-3618865">
              <a:lnSpc>
                <a:spcPts val="9600"/>
              </a:lnSpc>
              <a:spcBef>
                <a:spcPts val="819"/>
              </a:spcBef>
              <a:tabLst>
                <a:tab pos="4727575" algn="l"/>
              </a:tabLst>
            </a:pPr>
            <a:r>
              <a:rPr sz="8400" spc="-5" dirty="0">
                <a:latin typeface="Gill Sans MT"/>
                <a:cs typeface="Gill Sans MT"/>
              </a:rPr>
              <a:t>The</a:t>
            </a:r>
            <a:r>
              <a:rPr sz="8400" spc="5" dirty="0">
                <a:latin typeface="Gill Sans MT"/>
                <a:cs typeface="Gill Sans MT"/>
              </a:rPr>
              <a:t> </a:t>
            </a:r>
            <a:r>
              <a:rPr sz="8400" spc="-5" dirty="0">
                <a:latin typeface="Gill Sans MT"/>
                <a:cs typeface="Gill Sans MT"/>
              </a:rPr>
              <a:t>magic	</a:t>
            </a:r>
            <a:r>
              <a:rPr sz="8400" spc="-45" dirty="0">
                <a:latin typeface="Gill Sans MT"/>
                <a:cs typeface="Gill Sans MT"/>
              </a:rPr>
              <a:t>box </a:t>
            </a:r>
            <a:r>
              <a:rPr sz="8400" spc="-70" dirty="0">
                <a:latin typeface="Gill Sans MT"/>
                <a:cs typeface="Gill Sans MT"/>
              </a:rPr>
              <a:t>isn’t </a:t>
            </a:r>
            <a:r>
              <a:rPr sz="8400" dirty="0">
                <a:latin typeface="Gill Sans MT"/>
                <a:cs typeface="Gill Sans MT"/>
              </a:rPr>
              <a:t>so  </a:t>
            </a:r>
            <a:r>
              <a:rPr sz="8400" spc="-5" dirty="0">
                <a:latin typeface="Gill Sans MT"/>
                <a:cs typeface="Gill Sans MT"/>
              </a:rPr>
              <a:t>magic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2996" y="762000"/>
            <a:ext cx="561848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85" dirty="0">
                <a:latin typeface="Gill Sans MT"/>
                <a:cs typeface="Gill Sans MT"/>
              </a:rPr>
              <a:t>Array</a:t>
            </a:r>
            <a:r>
              <a:rPr sz="8400" spc="-915" dirty="0">
                <a:latin typeface="Gill Sans MT"/>
                <a:cs typeface="Gill Sans MT"/>
              </a:rPr>
              <a:t> </a:t>
            </a:r>
            <a:r>
              <a:rPr sz="8400" spc="-5" dirty="0">
                <a:latin typeface="Gill Sans MT"/>
                <a:cs typeface="Gill Sans MT"/>
              </a:rPr>
              <a:t>Access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7500" y="2452325"/>
            <a:ext cx="9178925" cy="4258945"/>
          </a:xfrm>
          <a:prstGeom prst="rect">
            <a:avLst/>
          </a:prstGeom>
        </p:spPr>
        <p:txBody>
          <a:bodyPr vert="horz" wrap="square" lIns="0" tIns="386080" rIns="0" bIns="0" rtlCol="0">
            <a:spAutoFit/>
          </a:bodyPr>
          <a:lstStyle/>
          <a:p>
            <a:pPr marL="640080" algn="ctr">
              <a:lnSpc>
                <a:spcPct val="100000"/>
              </a:lnSpc>
              <a:spcBef>
                <a:spcPts val="3040"/>
              </a:spcBef>
            </a:pPr>
            <a:r>
              <a:rPr sz="4200" dirty="0">
                <a:latin typeface="Courier New"/>
                <a:cs typeface="Courier New"/>
              </a:rPr>
              <a:t>arr[x]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4700">
              <a:latin typeface="Courier New"/>
              <a:cs typeface="Courier New"/>
            </a:endParaRPr>
          </a:p>
          <a:p>
            <a:pPr marL="622300" indent="-571500">
              <a:lnSpc>
                <a:spcPct val="100000"/>
              </a:lnSpc>
              <a:spcBef>
                <a:spcPts val="2685"/>
              </a:spcBef>
              <a:buSzPct val="170238"/>
              <a:buChar char="•"/>
              <a:tabLst>
                <a:tab pos="622300" algn="l"/>
                <a:tab pos="4017645" algn="l"/>
              </a:tabLst>
            </a:pPr>
            <a:r>
              <a:rPr sz="4200" spc="-5" dirty="0">
                <a:latin typeface="Gill Sans MT"/>
                <a:cs typeface="Gill Sans MT"/>
              </a:rPr>
              <a:t>Constant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time!	</a:t>
            </a:r>
            <a:r>
              <a:rPr sz="4200" spc="-5" dirty="0">
                <a:latin typeface="Gill Sans MT"/>
                <a:cs typeface="Gill Sans MT"/>
              </a:rPr>
              <a:t>(O(1))</a:t>
            </a:r>
            <a:endParaRPr sz="4200">
              <a:latin typeface="Gill Sans MT"/>
              <a:cs typeface="Gill Sans MT"/>
            </a:endParaRPr>
          </a:p>
          <a:p>
            <a:pPr marL="622300" marR="30480" indent="-571500">
              <a:lnSpc>
                <a:spcPts val="5000"/>
              </a:lnSpc>
              <a:spcBef>
                <a:spcPts val="2460"/>
              </a:spcBef>
              <a:buSzPct val="170238"/>
              <a:buChar char="•"/>
              <a:tabLst>
                <a:tab pos="622300" algn="l"/>
                <a:tab pos="2602865" algn="l"/>
                <a:tab pos="3152140" algn="l"/>
                <a:tab pos="7779384" algn="l"/>
              </a:tabLst>
            </a:pPr>
            <a:r>
              <a:rPr sz="4200" dirty="0">
                <a:latin typeface="Gill Sans MT"/>
                <a:cs typeface="Gill Sans MT"/>
              </a:rPr>
              <a:t>Whe</a:t>
            </a:r>
            <a:r>
              <a:rPr sz="4200" spc="-8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 th</a:t>
            </a:r>
            <a:r>
              <a:rPr sz="4200" dirty="0">
                <a:latin typeface="Gill Sans MT"/>
                <a:cs typeface="Gill Sans MT"/>
              </a:rPr>
              <a:t>e	</a:t>
            </a:r>
            <a:r>
              <a:rPr sz="4200" b="1" spc="100" dirty="0">
                <a:latin typeface="Gill Sans MT"/>
                <a:cs typeface="Gill Sans MT"/>
              </a:rPr>
              <a:t>r</a:t>
            </a:r>
            <a:r>
              <a:rPr sz="4200" b="1" spc="245" dirty="0">
                <a:latin typeface="Gill Sans MT"/>
                <a:cs typeface="Gill Sans MT"/>
              </a:rPr>
              <a:t>a</a:t>
            </a:r>
            <a:r>
              <a:rPr sz="4200" b="1" spc="215" dirty="0">
                <a:latin typeface="Gill Sans MT"/>
                <a:cs typeface="Gill Sans MT"/>
              </a:rPr>
              <a:t>n</a:t>
            </a:r>
            <a:r>
              <a:rPr sz="4200" b="1" spc="220" dirty="0">
                <a:latin typeface="Gill Sans MT"/>
                <a:cs typeface="Gill Sans MT"/>
              </a:rPr>
              <a:t>d</a:t>
            </a:r>
            <a:r>
              <a:rPr sz="4200" b="1" spc="185" dirty="0">
                <a:latin typeface="Gill Sans MT"/>
                <a:cs typeface="Gill Sans MT"/>
              </a:rPr>
              <a:t>o</a:t>
            </a:r>
            <a:r>
              <a:rPr sz="4200" b="1" spc="135" dirty="0">
                <a:latin typeface="Gill Sans MT"/>
                <a:cs typeface="Gill Sans MT"/>
              </a:rPr>
              <a:t>m</a:t>
            </a:r>
            <a:r>
              <a:rPr sz="4200" b="1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dirty="0">
                <a:latin typeface="Gill Sans MT"/>
                <a:cs typeface="Gill Sans MT"/>
              </a:rPr>
              <a:t>n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r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n</a:t>
            </a:r>
            <a:r>
              <a:rPr sz="4200" spc="-5" dirty="0">
                <a:latin typeface="Gill Sans MT"/>
                <a:cs typeface="Gill Sans MT"/>
              </a:rPr>
              <a:t>d</a:t>
            </a:r>
            <a:r>
              <a:rPr sz="4200" dirty="0">
                <a:latin typeface="Gill Sans MT"/>
                <a:cs typeface="Gill Sans MT"/>
              </a:rPr>
              <a:t>om	acce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s  </a:t>
            </a:r>
            <a:r>
              <a:rPr sz="4200" spc="20" dirty="0">
                <a:latin typeface="Gill Sans MT"/>
                <a:cs typeface="Gill Sans MT"/>
              </a:rPr>
              <a:t>memory	</a:t>
            </a:r>
            <a:r>
              <a:rPr sz="4200" spc="-5" dirty="0">
                <a:latin typeface="Gill Sans MT"/>
                <a:cs typeface="Gill Sans MT"/>
              </a:rPr>
              <a:t>comes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-25" dirty="0">
                <a:latin typeface="Gill Sans MT"/>
                <a:cs typeface="Gill Sans MT"/>
              </a:rPr>
              <a:t>from!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2996" y="762000"/>
            <a:ext cx="561848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85" dirty="0">
                <a:latin typeface="Gill Sans MT"/>
                <a:cs typeface="Gill Sans MT"/>
              </a:rPr>
              <a:t>Array</a:t>
            </a:r>
            <a:r>
              <a:rPr sz="8400" spc="-915" dirty="0">
                <a:latin typeface="Gill Sans MT"/>
                <a:cs typeface="Gill Sans MT"/>
              </a:rPr>
              <a:t> </a:t>
            </a:r>
            <a:r>
              <a:rPr sz="8400" spc="-5" dirty="0">
                <a:latin typeface="Gill Sans MT"/>
                <a:cs typeface="Gill Sans MT"/>
              </a:rPr>
              <a:t>Access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25600" y="5410200"/>
            <a:ext cx="29794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</a:tabLst>
            </a:pPr>
            <a:r>
              <a:rPr sz="4200" spc="-20" dirty="0">
                <a:latin typeface="Gill Sans MT"/>
                <a:cs typeface="Gill Sans MT"/>
              </a:rPr>
              <a:t>Where</a:t>
            </a:r>
            <a:r>
              <a:rPr sz="4200" spc="-8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29207" y="5410200"/>
            <a:ext cx="25120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37920" algn="l"/>
              </a:tabLst>
            </a:pPr>
            <a:r>
              <a:rPr sz="4200" spc="-5" dirty="0">
                <a:latin typeface="Gill Sans MT"/>
                <a:cs typeface="Gill Sans MT"/>
              </a:rPr>
              <a:t>d</a:t>
            </a:r>
            <a:r>
              <a:rPr sz="4200" dirty="0">
                <a:latin typeface="Gill Sans MT"/>
                <a:cs typeface="Gill Sans MT"/>
              </a:rPr>
              <a:t>om	acce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97100" y="6045200"/>
            <a:ext cx="25349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93264" algn="l"/>
              </a:tabLst>
            </a:pPr>
            <a:r>
              <a:rPr sz="4200" dirty="0">
                <a:latin typeface="Gill Sans MT"/>
                <a:cs typeface="Gill Sans MT"/>
              </a:rPr>
              <a:t>mem</a:t>
            </a: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spc="12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y	co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45786" y="4539555"/>
            <a:ext cx="3596640" cy="2174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695"/>
              </a:lnSpc>
              <a:tabLst>
                <a:tab pos="958850" algn="l"/>
              </a:tabLst>
            </a:pPr>
            <a:r>
              <a:rPr sz="4200" dirty="0">
                <a:latin typeface="Gill Sans MT"/>
                <a:cs typeface="Gill Sans MT"/>
              </a:rPr>
              <a:t>me!	</a:t>
            </a:r>
            <a:r>
              <a:rPr sz="4200" spc="-5" dirty="0">
                <a:latin typeface="Gill Sans MT"/>
                <a:cs typeface="Gill Sans MT"/>
              </a:rPr>
              <a:t>(O(1))</a:t>
            </a:r>
            <a:endParaRPr sz="4200">
              <a:latin typeface="Gill Sans MT"/>
              <a:cs typeface="Gill Sans MT"/>
            </a:endParaRPr>
          </a:p>
          <a:p>
            <a:pPr marL="72390" indent="20955">
              <a:lnSpc>
                <a:spcPts val="5000"/>
              </a:lnSpc>
              <a:spcBef>
                <a:spcPts val="2460"/>
              </a:spcBef>
            </a:pPr>
            <a:r>
              <a:rPr sz="4200" b="1" spc="185" dirty="0">
                <a:latin typeface="Gill Sans MT"/>
                <a:cs typeface="Gill Sans MT"/>
              </a:rPr>
              <a:t>random </a:t>
            </a:r>
            <a:r>
              <a:rPr sz="4200" spc="-5" dirty="0">
                <a:latin typeface="Gill Sans MT"/>
                <a:cs typeface="Gill Sans MT"/>
              </a:rPr>
              <a:t>in</a:t>
            </a:r>
            <a:r>
              <a:rPr sz="4200" spc="-27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ran  </a:t>
            </a:r>
            <a:r>
              <a:rPr sz="4200" dirty="0">
                <a:latin typeface="Gill Sans MT"/>
                <a:cs typeface="Gill Sans MT"/>
              </a:rPr>
              <a:t>mes</a:t>
            </a:r>
            <a:r>
              <a:rPr sz="4200" spc="-15" dirty="0">
                <a:latin typeface="Gill Sans MT"/>
                <a:cs typeface="Gill Sans MT"/>
              </a:rPr>
              <a:t> </a:t>
            </a:r>
            <a:r>
              <a:rPr sz="4200" spc="-25" dirty="0">
                <a:latin typeface="Gill Sans MT"/>
                <a:cs typeface="Gill Sans MT"/>
              </a:rPr>
              <a:t>from!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2900" y="2452325"/>
            <a:ext cx="5870575" cy="2772410"/>
          </a:xfrm>
          <a:prstGeom prst="rect">
            <a:avLst/>
          </a:prstGeom>
        </p:spPr>
        <p:txBody>
          <a:bodyPr vert="horz" wrap="square" lIns="0" tIns="386080" rIns="0" bIns="0" rtlCol="0">
            <a:spAutoFit/>
          </a:bodyPr>
          <a:lstStyle/>
          <a:p>
            <a:pPr marR="17780" algn="r">
              <a:lnSpc>
                <a:spcPct val="100000"/>
              </a:lnSpc>
              <a:spcBef>
                <a:spcPts val="3040"/>
              </a:spcBef>
            </a:pPr>
            <a:r>
              <a:rPr sz="4200" dirty="0">
                <a:latin typeface="Courier New"/>
                <a:cs typeface="Courier New"/>
              </a:rPr>
              <a:t>arr[x]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4700">
              <a:latin typeface="Courier New"/>
              <a:cs typeface="Courier New"/>
            </a:endParaRPr>
          </a:p>
          <a:p>
            <a:pPr marL="596900" indent="-571500">
              <a:lnSpc>
                <a:spcPct val="100000"/>
              </a:lnSpc>
              <a:spcBef>
                <a:spcPts val="2685"/>
              </a:spcBef>
              <a:buSzPct val="170238"/>
              <a:buChar char="•"/>
              <a:tabLst>
                <a:tab pos="596900" algn="l"/>
              </a:tabLst>
            </a:pPr>
            <a:r>
              <a:rPr sz="4200" spc="-5" dirty="0">
                <a:latin typeface="Gill Sans MT"/>
                <a:cs typeface="Gill Sans MT"/>
              </a:rPr>
              <a:t>Constant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ti</a:t>
            </a:r>
            <a:endParaRPr sz="4200">
              <a:latin typeface="Gill Sans MT"/>
              <a:cs typeface="Gill Sans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9" name="object 9"/>
            <p:cNvSpPr/>
            <p:nvPr/>
          </p:nvSpPr>
          <p:spPr>
            <a:xfrm>
              <a:off x="4673600" y="3898900"/>
              <a:ext cx="3657600" cy="3810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2996" y="762000"/>
            <a:ext cx="561848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85" dirty="0">
                <a:latin typeface="Gill Sans MT"/>
                <a:cs typeface="Gill Sans MT"/>
              </a:rPr>
              <a:t>Array</a:t>
            </a:r>
            <a:r>
              <a:rPr sz="8400" spc="-915" dirty="0">
                <a:latin typeface="Gill Sans MT"/>
                <a:cs typeface="Gill Sans MT"/>
              </a:rPr>
              <a:t> </a:t>
            </a:r>
            <a:r>
              <a:rPr sz="8400" spc="-5" dirty="0">
                <a:latin typeface="Gill Sans MT"/>
                <a:cs typeface="Gill Sans MT"/>
              </a:rPr>
              <a:t>Access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0200" y="3949700"/>
            <a:ext cx="9789795" cy="4450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609600" algn="l"/>
                <a:tab pos="2595880" algn="l"/>
                <a:tab pos="3065780" algn="l"/>
                <a:tab pos="5233035" algn="l"/>
              </a:tabLst>
            </a:pPr>
            <a:r>
              <a:rPr sz="4200" spc="20" dirty="0">
                <a:latin typeface="Gill Sans MT"/>
                <a:cs typeface="Gill Sans MT"/>
              </a:rPr>
              <a:t>Memory	</a:t>
            </a:r>
            <a:r>
              <a:rPr sz="4200" spc="-5" dirty="0">
                <a:latin typeface="Gill Sans MT"/>
                <a:cs typeface="Gill Sans MT"/>
              </a:rPr>
              <a:t>is	loaded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as	chunks </a:t>
            </a:r>
            <a:r>
              <a:rPr sz="4200" spc="-5" dirty="0">
                <a:latin typeface="Gill Sans MT"/>
                <a:cs typeface="Gill Sans MT"/>
              </a:rPr>
              <a:t>into</a:t>
            </a:r>
            <a:r>
              <a:rPr sz="4200" spc="-30" dirty="0">
                <a:latin typeface="Gill Sans MT"/>
                <a:cs typeface="Gill Sans MT"/>
              </a:rPr>
              <a:t> </a:t>
            </a:r>
            <a:r>
              <a:rPr sz="4200" i="1" spc="10" dirty="0">
                <a:latin typeface="Gill Sans MT"/>
                <a:cs typeface="Gill Sans MT"/>
              </a:rPr>
              <a:t>caches</a:t>
            </a:r>
            <a:endParaRPr sz="4200">
              <a:latin typeface="Gill Sans MT"/>
              <a:cs typeface="Gill Sans MT"/>
            </a:endParaRPr>
          </a:p>
          <a:p>
            <a:pPr marL="14986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498600" algn="l"/>
                <a:tab pos="3007360" algn="l"/>
                <a:tab pos="4516120" algn="l"/>
                <a:tab pos="4986655" algn="l"/>
              </a:tabLst>
            </a:pPr>
            <a:r>
              <a:rPr sz="4200" spc="-5" dirty="0">
                <a:latin typeface="Gill Sans MT"/>
                <a:cs typeface="Gill Sans MT"/>
              </a:rPr>
              <a:t>Cache	access	is	</a:t>
            </a:r>
            <a:r>
              <a:rPr sz="4200" spc="-15" dirty="0">
                <a:latin typeface="Gill Sans MT"/>
                <a:cs typeface="Gill Sans MT"/>
              </a:rPr>
              <a:t>much </a:t>
            </a:r>
            <a:r>
              <a:rPr sz="4200" spc="-5" dirty="0">
                <a:latin typeface="Gill Sans MT"/>
                <a:cs typeface="Gill Sans MT"/>
              </a:rPr>
              <a:t>faster </a:t>
            </a:r>
            <a:r>
              <a:rPr sz="4200" spc="10" dirty="0">
                <a:latin typeface="Gill Sans MT"/>
                <a:cs typeface="Gill Sans MT"/>
              </a:rPr>
              <a:t>(e.g.,</a:t>
            </a:r>
            <a:r>
              <a:rPr sz="4200" spc="-47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10x)</a:t>
            </a:r>
            <a:endParaRPr sz="4200">
              <a:latin typeface="Gill Sans MT"/>
              <a:cs typeface="Gill Sans MT"/>
            </a:endParaRPr>
          </a:p>
          <a:p>
            <a:pPr marL="14986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498600" algn="l"/>
                <a:tab pos="7161530" algn="l"/>
                <a:tab pos="7632065" algn="l"/>
              </a:tabLst>
            </a:pPr>
            <a:r>
              <a:rPr sz="4200" spc="-5" dirty="0">
                <a:latin typeface="Gill Sans MT"/>
                <a:cs typeface="Gill Sans MT"/>
              </a:rPr>
              <a:t>Iterating </a:t>
            </a:r>
            <a:r>
              <a:rPr sz="4200" spc="-20" dirty="0">
                <a:latin typeface="Gill Sans MT"/>
                <a:cs typeface="Gill Sans MT"/>
              </a:rPr>
              <a:t>through</a:t>
            </a:r>
            <a:r>
              <a:rPr sz="4200" spc="3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an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45" dirty="0">
                <a:latin typeface="Gill Sans MT"/>
                <a:cs typeface="Gill Sans MT"/>
              </a:rPr>
              <a:t>array	</a:t>
            </a:r>
            <a:r>
              <a:rPr sz="4200" spc="-5" dirty="0">
                <a:latin typeface="Gill Sans MT"/>
                <a:cs typeface="Gill Sans MT"/>
              </a:rPr>
              <a:t>is	fast</a:t>
            </a:r>
            <a:endParaRPr sz="4200">
              <a:latin typeface="Gill Sans MT"/>
              <a:cs typeface="Gill Sans MT"/>
            </a:endParaRPr>
          </a:p>
          <a:p>
            <a:pPr marL="14986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498600" algn="l"/>
                <a:tab pos="5863590" algn="l"/>
                <a:tab pos="7279640" algn="l"/>
                <a:tab pos="8251190" algn="l"/>
                <a:tab pos="8721725" algn="l"/>
              </a:tabLst>
            </a:pPr>
            <a:r>
              <a:rPr sz="4200" spc="-15" dirty="0">
                <a:latin typeface="Gill Sans MT"/>
                <a:cs typeface="Gill Sans MT"/>
              </a:rPr>
              <a:t>Jumping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around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any	</a:t>
            </a:r>
            <a:r>
              <a:rPr sz="4200" spc="-5" dirty="0">
                <a:latin typeface="Gill Sans MT"/>
                <a:cs typeface="Gill Sans MT"/>
              </a:rPr>
              <a:t>which	</a:t>
            </a:r>
            <a:r>
              <a:rPr sz="4200" spc="-60" dirty="0">
                <a:latin typeface="Gill Sans MT"/>
                <a:cs typeface="Gill Sans MT"/>
              </a:rPr>
              <a:t>way	</a:t>
            </a:r>
            <a:r>
              <a:rPr sz="4200" spc="-5" dirty="0">
                <a:latin typeface="Gill Sans MT"/>
                <a:cs typeface="Gill Sans MT"/>
              </a:rPr>
              <a:t>is	</a:t>
            </a:r>
            <a:r>
              <a:rPr sz="4200" spc="-15" dirty="0">
                <a:latin typeface="Gill Sans MT"/>
                <a:cs typeface="Gill Sans MT"/>
              </a:rPr>
              <a:t>slow</a:t>
            </a:r>
            <a:endParaRPr sz="4200">
              <a:latin typeface="Gill Sans MT"/>
              <a:cs typeface="Gill Sans MT"/>
            </a:endParaRPr>
          </a:p>
          <a:p>
            <a:pPr marL="609600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609600" algn="l"/>
              </a:tabLst>
            </a:pPr>
            <a:r>
              <a:rPr sz="4200" spc="-5" dirty="0">
                <a:latin typeface="Gill Sans MT"/>
                <a:cs typeface="Gill Sans MT"/>
              </a:rPr>
              <a:t>Can </a:t>
            </a:r>
            <a:r>
              <a:rPr sz="4200" spc="-35" dirty="0">
                <a:latin typeface="Gill Sans MT"/>
                <a:cs typeface="Gill Sans MT"/>
              </a:rPr>
              <a:t>make </a:t>
            </a:r>
            <a:r>
              <a:rPr sz="4200" spc="-5" dirty="0">
                <a:latin typeface="Gill Sans MT"/>
                <a:cs typeface="Gill Sans MT"/>
              </a:rPr>
              <a:t>code </a:t>
            </a:r>
            <a:r>
              <a:rPr sz="4200" i="1" spc="-5" dirty="0">
                <a:latin typeface="Gill Sans MT"/>
                <a:cs typeface="Gill Sans MT"/>
              </a:rPr>
              <a:t>exponentially</a:t>
            </a:r>
            <a:r>
              <a:rPr sz="4200" i="1" spc="3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faster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9295" y="762000"/>
            <a:ext cx="900684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5" dirty="0">
                <a:latin typeface="Gill Sans MT"/>
                <a:cs typeface="Gill Sans MT"/>
              </a:rPr>
              <a:t>Instruction</a:t>
            </a:r>
            <a:r>
              <a:rPr sz="8400" spc="-55" dirty="0">
                <a:latin typeface="Gill Sans MT"/>
                <a:cs typeface="Gill Sans MT"/>
              </a:rPr>
              <a:t> </a:t>
            </a:r>
            <a:r>
              <a:rPr sz="8400" spc="-20" dirty="0">
                <a:latin typeface="Gill Sans MT"/>
                <a:cs typeface="Gill Sans MT"/>
              </a:rPr>
              <a:t>Ordering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5238" y="3956050"/>
            <a:ext cx="4506595" cy="18846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 algn="just">
              <a:lnSpc>
                <a:spcPts val="4800"/>
              </a:lnSpc>
              <a:spcBef>
                <a:spcPts val="459"/>
              </a:spcBef>
            </a:pPr>
            <a:r>
              <a:rPr sz="4200" spc="-5" dirty="0">
                <a:latin typeface="Courier New"/>
                <a:cs typeface="Courier New"/>
              </a:rPr>
              <a:t>int </a:t>
            </a:r>
            <a:r>
              <a:rPr sz="4200" dirty="0">
                <a:latin typeface="Courier New"/>
                <a:cs typeface="Courier New"/>
              </a:rPr>
              <a:t>x = a +</a:t>
            </a:r>
            <a:r>
              <a:rPr sz="4200" spc="-114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b;  </a:t>
            </a:r>
            <a:r>
              <a:rPr sz="4200" spc="-5" dirty="0">
                <a:latin typeface="Courier New"/>
                <a:cs typeface="Courier New"/>
              </a:rPr>
              <a:t>int </a:t>
            </a:r>
            <a:r>
              <a:rPr sz="4200" dirty="0">
                <a:latin typeface="Courier New"/>
                <a:cs typeface="Courier New"/>
              </a:rPr>
              <a:t>y = c *</a:t>
            </a:r>
            <a:r>
              <a:rPr sz="4200" spc="-114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d;  </a:t>
            </a:r>
            <a:r>
              <a:rPr sz="4200" spc="-5" dirty="0">
                <a:latin typeface="Courier New"/>
                <a:cs typeface="Courier New"/>
              </a:rPr>
              <a:t>int </a:t>
            </a:r>
            <a:r>
              <a:rPr sz="4200" dirty="0">
                <a:latin typeface="Courier New"/>
                <a:cs typeface="Courier New"/>
              </a:rPr>
              <a:t>z = e -</a:t>
            </a:r>
            <a:r>
              <a:rPr sz="4200" spc="-114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f;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83500" y="3962400"/>
            <a:ext cx="4506595" cy="18846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 algn="just">
              <a:lnSpc>
                <a:spcPts val="4800"/>
              </a:lnSpc>
              <a:spcBef>
                <a:spcPts val="459"/>
              </a:spcBef>
            </a:pPr>
            <a:r>
              <a:rPr sz="4200" spc="-5" dirty="0">
                <a:latin typeface="Courier New"/>
                <a:cs typeface="Courier New"/>
              </a:rPr>
              <a:t>int </a:t>
            </a:r>
            <a:r>
              <a:rPr sz="4200" dirty="0">
                <a:latin typeface="Courier New"/>
                <a:cs typeface="Courier New"/>
              </a:rPr>
              <a:t>z = e -</a:t>
            </a:r>
            <a:r>
              <a:rPr sz="4200" spc="-114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f;  </a:t>
            </a:r>
            <a:r>
              <a:rPr sz="4200" spc="-5" dirty="0">
                <a:latin typeface="Courier New"/>
                <a:cs typeface="Courier New"/>
              </a:rPr>
              <a:t>int </a:t>
            </a:r>
            <a:r>
              <a:rPr sz="4200" dirty="0">
                <a:latin typeface="Courier New"/>
                <a:cs typeface="Courier New"/>
              </a:rPr>
              <a:t>y = c *</a:t>
            </a:r>
            <a:r>
              <a:rPr sz="4200" spc="-114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d;  </a:t>
            </a:r>
            <a:r>
              <a:rPr sz="4200" spc="-5" dirty="0">
                <a:latin typeface="Courier New"/>
                <a:cs typeface="Courier New"/>
              </a:rPr>
              <a:t>int </a:t>
            </a:r>
            <a:r>
              <a:rPr sz="4200" dirty="0">
                <a:latin typeface="Courier New"/>
                <a:cs typeface="Courier New"/>
              </a:rPr>
              <a:t>x = a +</a:t>
            </a:r>
            <a:r>
              <a:rPr sz="4200" spc="-114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b;</a:t>
            </a:r>
            <a:endParaRPr sz="42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6" name="object 6"/>
            <p:cNvSpPr/>
            <p:nvPr/>
          </p:nvSpPr>
          <p:spPr>
            <a:xfrm>
              <a:off x="0" y="3327399"/>
              <a:ext cx="13004800" cy="6426200"/>
            </a:xfrm>
            <a:custGeom>
              <a:avLst/>
              <a:gdLst/>
              <a:ahLst/>
              <a:cxnLst/>
              <a:rect l="l" t="t" r="r" b="b"/>
              <a:pathLst>
                <a:path w="13004800" h="6426200">
                  <a:moveTo>
                    <a:pt x="13004800" y="23685"/>
                  </a:moveTo>
                  <a:lnTo>
                    <a:pt x="6508750" y="23685"/>
                  </a:lnTo>
                  <a:lnTo>
                    <a:pt x="6508750" y="0"/>
                  </a:lnTo>
                  <a:lnTo>
                    <a:pt x="6470650" y="0"/>
                  </a:lnTo>
                  <a:lnTo>
                    <a:pt x="6470650" y="23685"/>
                  </a:lnTo>
                  <a:lnTo>
                    <a:pt x="0" y="23685"/>
                  </a:lnTo>
                  <a:lnTo>
                    <a:pt x="0" y="24104"/>
                  </a:lnTo>
                  <a:lnTo>
                    <a:pt x="6470650" y="24104"/>
                  </a:lnTo>
                  <a:lnTo>
                    <a:pt x="6470650" y="6426200"/>
                  </a:lnTo>
                  <a:lnTo>
                    <a:pt x="6508750" y="6426200"/>
                  </a:lnTo>
                  <a:lnTo>
                    <a:pt x="6508750" y="24104"/>
                  </a:lnTo>
                  <a:lnTo>
                    <a:pt x="13004800" y="24104"/>
                  </a:lnTo>
                  <a:lnTo>
                    <a:pt x="13004800" y="236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9295" y="762000"/>
            <a:ext cx="900684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5" dirty="0">
                <a:latin typeface="Gill Sans MT"/>
                <a:cs typeface="Gill Sans MT"/>
              </a:rPr>
              <a:t>Instruction</a:t>
            </a:r>
            <a:r>
              <a:rPr sz="8400" spc="-55" dirty="0">
                <a:latin typeface="Gill Sans MT"/>
                <a:cs typeface="Gill Sans MT"/>
              </a:rPr>
              <a:t> </a:t>
            </a:r>
            <a:r>
              <a:rPr sz="8400" spc="-20" dirty="0">
                <a:latin typeface="Gill Sans MT"/>
                <a:cs typeface="Gill Sans MT"/>
              </a:rPr>
              <a:t>Ordering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5238" y="3956050"/>
            <a:ext cx="4506595" cy="18846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 algn="just">
              <a:lnSpc>
                <a:spcPts val="4800"/>
              </a:lnSpc>
              <a:spcBef>
                <a:spcPts val="459"/>
              </a:spcBef>
            </a:pPr>
            <a:r>
              <a:rPr sz="4200" spc="-5" dirty="0">
                <a:latin typeface="Courier New"/>
                <a:cs typeface="Courier New"/>
              </a:rPr>
              <a:t>int </a:t>
            </a:r>
            <a:r>
              <a:rPr sz="4200" dirty="0">
                <a:latin typeface="Courier New"/>
                <a:cs typeface="Courier New"/>
              </a:rPr>
              <a:t>x = a +</a:t>
            </a:r>
            <a:r>
              <a:rPr sz="4200" spc="-114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b;  </a:t>
            </a:r>
            <a:r>
              <a:rPr sz="4200" spc="-5" dirty="0">
                <a:latin typeface="Courier New"/>
                <a:cs typeface="Courier New"/>
              </a:rPr>
              <a:t>int </a:t>
            </a:r>
            <a:r>
              <a:rPr sz="4200" dirty="0">
                <a:latin typeface="Courier New"/>
                <a:cs typeface="Courier New"/>
              </a:rPr>
              <a:t>y = c *</a:t>
            </a:r>
            <a:r>
              <a:rPr sz="4200" spc="-114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d;  </a:t>
            </a:r>
            <a:r>
              <a:rPr sz="4200" spc="-5" dirty="0">
                <a:latin typeface="Courier New"/>
                <a:cs typeface="Courier New"/>
              </a:rPr>
              <a:t>int </a:t>
            </a:r>
            <a:r>
              <a:rPr sz="4200" dirty="0">
                <a:latin typeface="Courier New"/>
                <a:cs typeface="Courier New"/>
              </a:rPr>
              <a:t>z = e -</a:t>
            </a:r>
            <a:r>
              <a:rPr sz="4200" spc="-114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f;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83500" y="3962400"/>
            <a:ext cx="4506595" cy="18846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 algn="just">
              <a:lnSpc>
                <a:spcPts val="4800"/>
              </a:lnSpc>
              <a:spcBef>
                <a:spcPts val="459"/>
              </a:spcBef>
            </a:pPr>
            <a:r>
              <a:rPr sz="4200" spc="-5" dirty="0">
                <a:latin typeface="Courier New"/>
                <a:cs typeface="Courier New"/>
              </a:rPr>
              <a:t>int </a:t>
            </a:r>
            <a:r>
              <a:rPr sz="4200" dirty="0">
                <a:latin typeface="Courier New"/>
                <a:cs typeface="Courier New"/>
              </a:rPr>
              <a:t>z = e -</a:t>
            </a:r>
            <a:r>
              <a:rPr sz="4200" spc="-114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f;  </a:t>
            </a:r>
            <a:r>
              <a:rPr sz="4200" spc="-5" dirty="0">
                <a:latin typeface="Courier New"/>
                <a:cs typeface="Courier New"/>
              </a:rPr>
              <a:t>int </a:t>
            </a:r>
            <a:r>
              <a:rPr sz="4200" dirty="0">
                <a:latin typeface="Courier New"/>
                <a:cs typeface="Courier New"/>
              </a:rPr>
              <a:t>y = c *</a:t>
            </a:r>
            <a:r>
              <a:rPr sz="4200" spc="-114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d;  </a:t>
            </a:r>
            <a:r>
              <a:rPr sz="4200" spc="-5" dirty="0">
                <a:latin typeface="Courier New"/>
                <a:cs typeface="Courier New"/>
              </a:rPr>
              <a:t>int </a:t>
            </a:r>
            <a:r>
              <a:rPr sz="4200" dirty="0">
                <a:latin typeface="Courier New"/>
                <a:cs typeface="Courier New"/>
              </a:rPr>
              <a:t>x = a +</a:t>
            </a:r>
            <a:r>
              <a:rPr sz="4200" spc="-114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b;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27399"/>
            <a:ext cx="13004800" cy="6426200"/>
          </a:xfrm>
          <a:custGeom>
            <a:avLst/>
            <a:gdLst/>
            <a:ahLst/>
            <a:cxnLst/>
            <a:rect l="l" t="t" r="r" b="b"/>
            <a:pathLst>
              <a:path w="13004800" h="6426200">
                <a:moveTo>
                  <a:pt x="13004800" y="23685"/>
                </a:moveTo>
                <a:lnTo>
                  <a:pt x="6508750" y="23685"/>
                </a:lnTo>
                <a:lnTo>
                  <a:pt x="6508750" y="0"/>
                </a:lnTo>
                <a:lnTo>
                  <a:pt x="6470650" y="0"/>
                </a:lnTo>
                <a:lnTo>
                  <a:pt x="6470650" y="23685"/>
                </a:lnTo>
                <a:lnTo>
                  <a:pt x="0" y="23685"/>
                </a:lnTo>
                <a:lnTo>
                  <a:pt x="0" y="24104"/>
                </a:lnTo>
                <a:lnTo>
                  <a:pt x="6470650" y="24104"/>
                </a:lnTo>
                <a:lnTo>
                  <a:pt x="6470650" y="6426200"/>
                </a:lnTo>
                <a:lnTo>
                  <a:pt x="6508750" y="6426200"/>
                </a:lnTo>
                <a:lnTo>
                  <a:pt x="6508750" y="24104"/>
                </a:lnTo>
                <a:lnTo>
                  <a:pt x="13004800" y="24104"/>
                </a:lnTo>
                <a:lnTo>
                  <a:pt x="13004800" y="236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87344" y="7975600"/>
            <a:ext cx="323469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3</a:t>
            </a:r>
            <a:r>
              <a:rPr sz="4200" spc="-6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Milliseconds?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65374" y="7975600"/>
            <a:ext cx="323469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3</a:t>
            </a:r>
            <a:r>
              <a:rPr sz="4200" spc="-6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Milliseconds?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9295" y="762000"/>
            <a:ext cx="900684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5" dirty="0">
                <a:latin typeface="Gill Sans MT"/>
                <a:cs typeface="Gill Sans MT"/>
              </a:rPr>
              <a:t>Instruction</a:t>
            </a:r>
            <a:r>
              <a:rPr sz="8400" spc="-55" dirty="0">
                <a:latin typeface="Gill Sans MT"/>
                <a:cs typeface="Gill Sans MT"/>
              </a:rPr>
              <a:t> </a:t>
            </a:r>
            <a:r>
              <a:rPr sz="8400" spc="-20" dirty="0">
                <a:latin typeface="Gill Sans MT"/>
                <a:cs typeface="Gill Sans MT"/>
              </a:rPr>
              <a:t>Ordering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5238" y="3956050"/>
            <a:ext cx="4506595" cy="18846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 algn="just">
              <a:lnSpc>
                <a:spcPts val="4800"/>
              </a:lnSpc>
              <a:spcBef>
                <a:spcPts val="459"/>
              </a:spcBef>
            </a:pPr>
            <a:r>
              <a:rPr sz="4200" spc="-5" dirty="0">
                <a:latin typeface="Courier New"/>
                <a:cs typeface="Courier New"/>
              </a:rPr>
              <a:t>int </a:t>
            </a:r>
            <a:r>
              <a:rPr sz="4200" dirty="0">
                <a:latin typeface="Courier New"/>
                <a:cs typeface="Courier New"/>
              </a:rPr>
              <a:t>x = a +</a:t>
            </a:r>
            <a:r>
              <a:rPr sz="4200" spc="-114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b;  </a:t>
            </a:r>
            <a:r>
              <a:rPr sz="4200" spc="-5" dirty="0">
                <a:latin typeface="Courier New"/>
                <a:cs typeface="Courier New"/>
              </a:rPr>
              <a:t>int </a:t>
            </a:r>
            <a:r>
              <a:rPr sz="4200" dirty="0">
                <a:latin typeface="Courier New"/>
                <a:cs typeface="Courier New"/>
              </a:rPr>
              <a:t>y = c *</a:t>
            </a:r>
            <a:r>
              <a:rPr sz="4200" spc="-114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d;  </a:t>
            </a:r>
            <a:r>
              <a:rPr sz="4200" spc="-5" dirty="0">
                <a:latin typeface="Courier New"/>
                <a:cs typeface="Courier New"/>
              </a:rPr>
              <a:t>int </a:t>
            </a:r>
            <a:r>
              <a:rPr sz="4200" dirty="0">
                <a:latin typeface="Courier New"/>
                <a:cs typeface="Courier New"/>
              </a:rPr>
              <a:t>z =</a:t>
            </a:r>
            <a:r>
              <a:rPr sz="4200" spc="-5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e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83500" y="3962400"/>
            <a:ext cx="4506595" cy="18846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 algn="r">
              <a:lnSpc>
                <a:spcPts val="4800"/>
              </a:lnSpc>
              <a:spcBef>
                <a:spcPts val="459"/>
              </a:spcBef>
            </a:pPr>
            <a:r>
              <a:rPr sz="4200" spc="-5" dirty="0">
                <a:latin typeface="Courier New"/>
                <a:cs typeface="Courier New"/>
              </a:rPr>
              <a:t>int </a:t>
            </a:r>
            <a:r>
              <a:rPr sz="4200" dirty="0">
                <a:latin typeface="Courier New"/>
                <a:cs typeface="Courier New"/>
              </a:rPr>
              <a:t>z = e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-</a:t>
            </a:r>
            <a:r>
              <a:rPr sz="4200" spc="-2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f;  </a:t>
            </a:r>
            <a:r>
              <a:rPr sz="4200" spc="-5" dirty="0">
                <a:latin typeface="Courier New"/>
                <a:cs typeface="Courier New"/>
              </a:rPr>
              <a:t>int </a:t>
            </a:r>
            <a:r>
              <a:rPr sz="4200" dirty="0">
                <a:latin typeface="Courier New"/>
                <a:cs typeface="Courier New"/>
              </a:rPr>
              <a:t>y = c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*</a:t>
            </a:r>
            <a:r>
              <a:rPr sz="4200" spc="-2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d;  x = a +</a:t>
            </a:r>
            <a:r>
              <a:rPr sz="4200" spc="-12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b;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27399"/>
            <a:ext cx="13004800" cy="6426200"/>
          </a:xfrm>
          <a:custGeom>
            <a:avLst/>
            <a:gdLst/>
            <a:ahLst/>
            <a:cxnLst/>
            <a:rect l="l" t="t" r="r" b="b"/>
            <a:pathLst>
              <a:path w="13004800" h="6426200">
                <a:moveTo>
                  <a:pt x="13004800" y="23685"/>
                </a:moveTo>
                <a:lnTo>
                  <a:pt x="6508750" y="23685"/>
                </a:lnTo>
                <a:lnTo>
                  <a:pt x="6508750" y="0"/>
                </a:lnTo>
                <a:lnTo>
                  <a:pt x="6470650" y="0"/>
                </a:lnTo>
                <a:lnTo>
                  <a:pt x="6470650" y="23685"/>
                </a:lnTo>
                <a:lnTo>
                  <a:pt x="0" y="23685"/>
                </a:lnTo>
                <a:lnTo>
                  <a:pt x="0" y="24104"/>
                </a:lnTo>
                <a:lnTo>
                  <a:pt x="6470650" y="24104"/>
                </a:lnTo>
                <a:lnTo>
                  <a:pt x="6470650" y="6426200"/>
                </a:lnTo>
                <a:lnTo>
                  <a:pt x="6508750" y="6426200"/>
                </a:lnTo>
                <a:lnTo>
                  <a:pt x="6508750" y="24104"/>
                </a:lnTo>
                <a:lnTo>
                  <a:pt x="13004800" y="24104"/>
                </a:lnTo>
                <a:lnTo>
                  <a:pt x="13004800" y="236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87344" y="7975600"/>
            <a:ext cx="25800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3</a:t>
            </a:r>
            <a:r>
              <a:rPr sz="4200" spc="-7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Millisecon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54357" y="5277284"/>
            <a:ext cx="4702175" cy="33674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">
              <a:lnSpc>
                <a:spcPts val="4385"/>
              </a:lnSpc>
              <a:tabLst>
                <a:tab pos="3741420" algn="l"/>
              </a:tabLst>
            </a:pPr>
            <a:r>
              <a:rPr sz="4200" dirty="0">
                <a:latin typeface="Courier New"/>
                <a:cs typeface="Courier New"/>
              </a:rPr>
              <a:t>-</a:t>
            </a:r>
            <a:r>
              <a:rPr sz="4200" spc="-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f;	</a:t>
            </a:r>
            <a:r>
              <a:rPr sz="4200" spc="-5" dirty="0">
                <a:latin typeface="Courier New"/>
                <a:cs typeface="Courier New"/>
              </a:rPr>
              <a:t>int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4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4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3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  <a:tabLst>
                <a:tab pos="4423410" algn="l"/>
              </a:tabLst>
            </a:pPr>
            <a:r>
              <a:rPr sz="4200" spc="-5" dirty="0">
                <a:latin typeface="Gill Sans MT"/>
                <a:cs typeface="Gill Sans MT"/>
              </a:rPr>
              <a:t>d</a:t>
            </a:r>
            <a:r>
              <a:rPr sz="4200" dirty="0">
                <a:latin typeface="Gill Sans MT"/>
                <a:cs typeface="Gill Sans MT"/>
              </a:rPr>
              <a:t>s?	3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80253" y="7975600"/>
            <a:ext cx="28200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Milliseconds?</a:t>
            </a:r>
            <a:endParaRPr sz="4200">
              <a:latin typeface="Gill Sans MT"/>
              <a:cs typeface="Gill Sans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10" name="object 10"/>
            <p:cNvSpPr/>
            <p:nvPr/>
          </p:nvSpPr>
          <p:spPr>
            <a:xfrm>
              <a:off x="3848100" y="5143500"/>
              <a:ext cx="5080000" cy="3390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9295" y="762000"/>
            <a:ext cx="900684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5" dirty="0">
                <a:latin typeface="Gill Sans MT"/>
                <a:cs typeface="Gill Sans MT"/>
              </a:rPr>
              <a:t>Instruction</a:t>
            </a:r>
            <a:r>
              <a:rPr sz="8400" spc="-55" dirty="0">
                <a:latin typeface="Gill Sans MT"/>
                <a:cs typeface="Gill Sans MT"/>
              </a:rPr>
              <a:t> </a:t>
            </a:r>
            <a:r>
              <a:rPr sz="8400" spc="-20" dirty="0">
                <a:latin typeface="Gill Sans MT"/>
                <a:cs typeface="Gill Sans MT"/>
              </a:rPr>
              <a:t>Ordering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74800" y="2628900"/>
            <a:ext cx="9752965" cy="60121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35000" marR="250825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35000" algn="l"/>
              </a:tabLst>
            </a:pPr>
            <a:r>
              <a:rPr sz="4200" dirty="0">
                <a:latin typeface="Gill Sans MT"/>
                <a:cs typeface="Gill Sans MT"/>
              </a:rPr>
              <a:t>Modern </a:t>
            </a:r>
            <a:r>
              <a:rPr sz="4200" spc="-15" dirty="0">
                <a:latin typeface="Gill Sans MT"/>
                <a:cs typeface="Gill Sans MT"/>
              </a:rPr>
              <a:t>processors </a:t>
            </a:r>
            <a:r>
              <a:rPr sz="4200" spc="-30" dirty="0">
                <a:latin typeface="Gill Sans MT"/>
                <a:cs typeface="Gill Sans MT"/>
              </a:rPr>
              <a:t>are </a:t>
            </a:r>
            <a:r>
              <a:rPr sz="4200" i="1" spc="-5" dirty="0">
                <a:latin typeface="Gill Sans MT"/>
                <a:cs typeface="Gill Sans MT"/>
              </a:rPr>
              <a:t>pipelined</a:t>
            </a:r>
            <a:r>
              <a:rPr sz="4200" spc="-5" dirty="0">
                <a:latin typeface="Gill Sans MT"/>
                <a:cs typeface="Gill Sans MT"/>
              </a:rPr>
              <a:t>, </a:t>
            </a:r>
            <a:r>
              <a:rPr sz="4200" dirty="0">
                <a:latin typeface="Gill Sans MT"/>
                <a:cs typeface="Gill Sans MT"/>
              </a:rPr>
              <a:t>and</a:t>
            </a:r>
            <a:r>
              <a:rPr sz="4200" spc="-39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can  </a:t>
            </a:r>
            <a:r>
              <a:rPr sz="4200" spc="-20" dirty="0">
                <a:latin typeface="Gill Sans MT"/>
                <a:cs typeface="Gill Sans MT"/>
              </a:rPr>
              <a:t>execute </a:t>
            </a:r>
            <a:r>
              <a:rPr sz="4200" spc="5" dirty="0">
                <a:latin typeface="Gill Sans MT"/>
                <a:cs typeface="Gill Sans MT"/>
              </a:rPr>
              <a:t>sub-portions </a:t>
            </a:r>
            <a:r>
              <a:rPr sz="4200" dirty="0">
                <a:latin typeface="Gill Sans MT"/>
                <a:cs typeface="Gill Sans MT"/>
              </a:rPr>
              <a:t>of </a:t>
            </a:r>
            <a:r>
              <a:rPr sz="4200" spc="-5" dirty="0">
                <a:latin typeface="Gill Sans MT"/>
                <a:cs typeface="Gill Sans MT"/>
              </a:rPr>
              <a:t>instructions in  parallel</a:t>
            </a:r>
            <a:endParaRPr sz="4200" dirty="0">
              <a:latin typeface="Gill Sans MT"/>
              <a:cs typeface="Gill Sans MT"/>
            </a:endParaRPr>
          </a:p>
          <a:p>
            <a:pPr marL="1524000" marR="750570" lvl="1" indent="-571500">
              <a:lnSpc>
                <a:spcPts val="4900"/>
              </a:lnSpc>
              <a:spcBef>
                <a:spcPts val="2400"/>
              </a:spcBef>
              <a:buSzPct val="170238"/>
              <a:buChar char="•"/>
              <a:tabLst>
                <a:tab pos="1524000" algn="l"/>
                <a:tab pos="3593465" algn="l"/>
              </a:tabLst>
            </a:pPr>
            <a:r>
              <a:rPr sz="4200" spc="-5" dirty="0">
                <a:latin typeface="Gill Sans MT"/>
                <a:cs typeface="Gill Sans MT"/>
              </a:rPr>
              <a:t>Depends	</a:t>
            </a:r>
            <a:r>
              <a:rPr sz="4200" dirty="0">
                <a:latin typeface="Gill Sans MT"/>
                <a:cs typeface="Gill Sans MT"/>
              </a:rPr>
              <a:t>on </a:t>
            </a:r>
            <a:r>
              <a:rPr sz="4200" spc="-5" dirty="0">
                <a:latin typeface="Gill Sans MT"/>
                <a:cs typeface="Gill Sans MT"/>
              </a:rPr>
              <a:t>when instructions </a:t>
            </a:r>
            <a:r>
              <a:rPr sz="4200" spc="-30" dirty="0">
                <a:latin typeface="Gill Sans MT"/>
                <a:cs typeface="Gill Sans MT"/>
              </a:rPr>
              <a:t>are  </a:t>
            </a:r>
            <a:r>
              <a:rPr sz="4200" spc="-10" dirty="0">
                <a:latin typeface="Gill Sans MT"/>
                <a:cs typeface="Gill Sans MT"/>
              </a:rPr>
              <a:t>encountered</a:t>
            </a:r>
            <a:endParaRPr sz="4200" dirty="0">
              <a:latin typeface="Gill Sans MT"/>
              <a:cs typeface="Gill Sans MT"/>
            </a:endParaRPr>
          </a:p>
          <a:p>
            <a:pPr marL="635000" marR="501650" indent="-571500">
              <a:lnSpc>
                <a:spcPts val="4900"/>
              </a:lnSpc>
              <a:spcBef>
                <a:spcPts val="2400"/>
              </a:spcBef>
              <a:buSzPct val="170238"/>
              <a:buChar char="•"/>
              <a:tabLst>
                <a:tab pos="635000" algn="l"/>
                <a:tab pos="1988185" algn="l"/>
              </a:tabLst>
            </a:pPr>
            <a:r>
              <a:rPr sz="4200" spc="-5" dirty="0">
                <a:latin typeface="Gill Sans MT"/>
                <a:cs typeface="Gill Sans MT"/>
              </a:rPr>
              <a:t>Some	can </a:t>
            </a:r>
            <a:r>
              <a:rPr sz="4200" spc="-20" dirty="0">
                <a:latin typeface="Gill Sans MT"/>
                <a:cs typeface="Gill Sans MT"/>
              </a:rPr>
              <a:t>execute </a:t>
            </a:r>
            <a:r>
              <a:rPr sz="4200" spc="-5" dirty="0">
                <a:latin typeface="Gill Sans MT"/>
                <a:cs typeface="Gill Sans MT"/>
              </a:rPr>
              <a:t>whole instructions in  </a:t>
            </a:r>
            <a:r>
              <a:rPr sz="4200" spc="-15" dirty="0">
                <a:latin typeface="Gill Sans MT"/>
                <a:cs typeface="Gill Sans MT"/>
              </a:rPr>
              <a:t>different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orders</a:t>
            </a:r>
            <a:endParaRPr sz="4200" dirty="0">
              <a:latin typeface="Gill Sans MT"/>
              <a:cs typeface="Gill Sans MT"/>
            </a:endParaRPr>
          </a:p>
          <a:p>
            <a:pPr marL="635000" indent="-571500">
              <a:lnSpc>
                <a:spcPct val="100000"/>
              </a:lnSpc>
              <a:spcBef>
                <a:spcPts val="2120"/>
              </a:spcBef>
              <a:buSzPct val="170238"/>
              <a:buChar char="•"/>
              <a:tabLst>
                <a:tab pos="635000" algn="l"/>
                <a:tab pos="4505325" algn="l"/>
                <a:tab pos="4975225" algn="l"/>
                <a:tab pos="6160770" algn="l"/>
                <a:tab pos="8235315" algn="l"/>
              </a:tabLst>
            </a:pPr>
            <a:r>
              <a:rPr sz="4200" dirty="0">
                <a:latin typeface="Gill Sans MT"/>
                <a:cs typeface="Gill Sans MT"/>
              </a:rPr>
              <a:t>If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25" dirty="0">
                <a:latin typeface="Gill Sans MT"/>
                <a:cs typeface="Gill Sans MT"/>
              </a:rPr>
              <a:t>your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processor	</a:t>
            </a:r>
            <a:r>
              <a:rPr sz="4200" spc="-5" dirty="0">
                <a:latin typeface="Gill Sans MT"/>
                <a:cs typeface="Gill Sans MT"/>
              </a:rPr>
              <a:t>is	</a:t>
            </a:r>
            <a:r>
              <a:rPr sz="4200" spc="-30" dirty="0">
                <a:latin typeface="Gill Sans MT"/>
                <a:cs typeface="Gill Sans MT"/>
              </a:rPr>
              <a:t>from	</a:t>
            </a:r>
            <a:r>
              <a:rPr sz="4200" dirty="0">
                <a:latin typeface="Gill Sans MT"/>
                <a:cs typeface="Gill Sans MT"/>
              </a:rPr>
              <a:t>Intel,</a:t>
            </a:r>
            <a:r>
              <a:rPr sz="4200" spc="-42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it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	</a:t>
            </a:r>
            <a:r>
              <a:rPr sz="4200" spc="10" dirty="0">
                <a:latin typeface="Gill Sans MT"/>
                <a:cs typeface="Gill Sans MT"/>
              </a:rPr>
              <a:t>insane.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2926" y="762000"/>
            <a:ext cx="423926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5" dirty="0">
                <a:latin typeface="Gill Sans MT"/>
                <a:cs typeface="Gill Sans MT"/>
              </a:rPr>
              <a:t>The</a:t>
            </a:r>
            <a:r>
              <a:rPr sz="8400" spc="-90" dirty="0">
                <a:latin typeface="Gill Sans MT"/>
                <a:cs typeface="Gill Sans MT"/>
              </a:rPr>
              <a:t> </a:t>
            </a:r>
            <a:r>
              <a:rPr sz="8400" spc="-45" dirty="0">
                <a:latin typeface="Gill Sans MT"/>
                <a:cs typeface="Gill Sans MT"/>
              </a:rPr>
              <a:t>Point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3800" y="2463800"/>
            <a:ext cx="10835640" cy="630429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47700" marR="74930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47700" algn="l"/>
                <a:tab pos="3288665" algn="l"/>
                <a:tab pos="5290820" algn="l"/>
              </a:tabLst>
            </a:pPr>
            <a:r>
              <a:rPr sz="4200" dirty="0">
                <a:latin typeface="Gill Sans MT"/>
                <a:cs typeface="Gill Sans MT"/>
              </a:rPr>
              <a:t>If </a:t>
            </a:r>
            <a:r>
              <a:rPr sz="4200" spc="-30" dirty="0">
                <a:latin typeface="Gill Sans MT"/>
                <a:cs typeface="Gill Sans MT"/>
              </a:rPr>
              <a:t>you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25" dirty="0">
                <a:latin typeface="Gill Sans MT"/>
                <a:cs typeface="Gill Sans MT"/>
              </a:rPr>
              <a:t>really	</a:t>
            </a:r>
            <a:r>
              <a:rPr sz="4200" spc="-5" dirty="0">
                <a:latin typeface="Gill Sans MT"/>
                <a:cs typeface="Gill Sans MT"/>
              </a:rPr>
              <a:t>want </a:t>
            </a:r>
            <a:r>
              <a:rPr sz="4200" dirty="0">
                <a:latin typeface="Gill Sans MT"/>
                <a:cs typeface="Gill Sans MT"/>
              </a:rPr>
              <a:t>performance, </a:t>
            </a:r>
            <a:r>
              <a:rPr sz="4200" spc="-30" dirty="0">
                <a:latin typeface="Gill Sans MT"/>
                <a:cs typeface="Gill Sans MT"/>
              </a:rPr>
              <a:t>you </a:t>
            </a:r>
            <a:r>
              <a:rPr sz="4200" dirty="0">
                <a:latin typeface="Gill Sans MT"/>
                <a:cs typeface="Gill Sans MT"/>
              </a:rPr>
              <a:t>need</a:t>
            </a:r>
            <a:r>
              <a:rPr sz="4200" spc="-45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to  </a:t>
            </a:r>
            <a:r>
              <a:rPr sz="4200" spc="-15" dirty="0">
                <a:latin typeface="Gill Sans MT"/>
                <a:cs typeface="Gill Sans MT"/>
              </a:rPr>
              <a:t>know how</a:t>
            </a:r>
            <a:r>
              <a:rPr sz="4200" spc="2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magic	</a:t>
            </a:r>
            <a:r>
              <a:rPr sz="4200" spc="-20" dirty="0">
                <a:latin typeface="Gill Sans MT"/>
                <a:cs typeface="Gill Sans MT"/>
              </a:rPr>
              <a:t>works</a:t>
            </a:r>
            <a:endParaRPr sz="4200" dirty="0">
              <a:latin typeface="Gill Sans MT"/>
              <a:cs typeface="Gill Sans MT"/>
            </a:endParaRPr>
          </a:p>
          <a:p>
            <a:pPr marL="1536700" lvl="1" indent="-571500">
              <a:lnSpc>
                <a:spcPct val="100000"/>
              </a:lnSpc>
              <a:spcBef>
                <a:spcPts val="2120"/>
              </a:spcBef>
              <a:buSzPct val="170238"/>
              <a:buChar char="•"/>
              <a:tabLst>
                <a:tab pos="1536700" algn="l"/>
                <a:tab pos="2656840" algn="l"/>
                <a:tab pos="9669145" algn="l"/>
              </a:tabLst>
            </a:pPr>
            <a:r>
              <a:rPr sz="4200" dirty="0">
                <a:latin typeface="Gill Sans MT"/>
                <a:cs typeface="Gill Sans MT"/>
              </a:rPr>
              <a:t>“But	</a:t>
            </a:r>
            <a:r>
              <a:rPr sz="4200" spc="-5" dirty="0">
                <a:latin typeface="Gill Sans MT"/>
                <a:cs typeface="Gill Sans MT"/>
              </a:rPr>
              <a:t>it scales!” </a:t>
            </a:r>
            <a:r>
              <a:rPr sz="4200" dirty="0">
                <a:latin typeface="Gill Sans MT"/>
                <a:cs typeface="Gill Sans MT"/>
              </a:rPr>
              <a:t>-</a:t>
            </a:r>
            <a:r>
              <a:rPr sz="4200" spc="35" dirty="0">
                <a:latin typeface="Gill Sans MT"/>
                <a:cs typeface="Gill Sans MT"/>
              </a:rPr>
              <a:t> </a:t>
            </a:r>
            <a:r>
              <a:rPr sz="4200" spc="-35" dirty="0">
                <a:latin typeface="Gill Sans MT"/>
                <a:cs typeface="Gill Sans MT"/>
              </a:rPr>
              <a:t>empirically,</a:t>
            </a:r>
            <a:r>
              <a:rPr sz="4200" spc="-415" dirty="0">
                <a:latin typeface="Gill Sans MT"/>
                <a:cs typeface="Gill Sans MT"/>
              </a:rPr>
              <a:t> </a:t>
            </a:r>
            <a:r>
              <a:rPr lang="en-US" sz="4200" spc="-415" dirty="0">
                <a:latin typeface="Gill Sans MT"/>
                <a:cs typeface="Gill Sans MT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probably</a:t>
            </a:r>
            <a:r>
              <a:rPr lang="en-US" sz="4200" spc="-2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not</a:t>
            </a:r>
            <a:endParaRPr sz="4200" dirty="0">
              <a:latin typeface="Gill Sans MT"/>
              <a:cs typeface="Gill Sans MT"/>
            </a:endParaRPr>
          </a:p>
          <a:p>
            <a:pPr marL="15367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536700" algn="l"/>
                <a:tab pos="3488054" algn="l"/>
                <a:tab pos="3957954" algn="l"/>
                <a:tab pos="5631815" algn="l"/>
                <a:tab pos="6007735" algn="l"/>
              </a:tabLst>
            </a:pPr>
            <a:r>
              <a:rPr sz="4200" spc="-20" dirty="0">
                <a:latin typeface="Gill Sans MT"/>
                <a:cs typeface="Gill Sans MT"/>
              </a:rPr>
              <a:t>Chrome	</a:t>
            </a:r>
            <a:r>
              <a:rPr sz="4200" spc="-5" dirty="0">
                <a:latin typeface="Gill Sans MT"/>
                <a:cs typeface="Gill Sans MT"/>
              </a:rPr>
              <a:t>is	fast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for	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15" dirty="0">
                <a:latin typeface="Gill Sans MT"/>
                <a:cs typeface="Gill Sans MT"/>
              </a:rPr>
              <a:t>reason</a:t>
            </a:r>
            <a:endParaRPr sz="4200" dirty="0">
              <a:latin typeface="Gill Sans MT"/>
              <a:cs typeface="Gill Sans MT"/>
            </a:endParaRPr>
          </a:p>
          <a:p>
            <a:pPr marL="647700" marR="55880" indent="-571500">
              <a:lnSpc>
                <a:spcPts val="4900"/>
              </a:lnSpc>
              <a:spcBef>
                <a:spcPts val="2540"/>
              </a:spcBef>
              <a:buSzPct val="170238"/>
              <a:buChar char="•"/>
              <a:tabLst>
                <a:tab pos="647700" algn="l"/>
                <a:tab pos="3924935" algn="l"/>
                <a:tab pos="5487035" algn="l"/>
              </a:tabLst>
            </a:pPr>
            <a:r>
              <a:rPr sz="4200" dirty="0">
                <a:latin typeface="Gill Sans MT"/>
                <a:cs typeface="Gill Sans MT"/>
              </a:rPr>
              <a:t>If </a:t>
            </a:r>
            <a:r>
              <a:rPr sz="4200" spc="-30" dirty="0">
                <a:latin typeface="Gill Sans MT"/>
                <a:cs typeface="Gill Sans MT"/>
              </a:rPr>
              <a:t>you </a:t>
            </a:r>
            <a:r>
              <a:rPr sz="4200" spc="-5" dirty="0">
                <a:latin typeface="Gill Sans MT"/>
                <a:cs typeface="Gill Sans MT"/>
              </a:rPr>
              <a:t>want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3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write</a:t>
            </a:r>
            <a:r>
              <a:rPr sz="4200" dirty="0">
                <a:latin typeface="Gill Sans MT"/>
                <a:cs typeface="Gill Sans MT"/>
              </a:rPr>
              <a:t> a	</a:t>
            </a:r>
            <a:r>
              <a:rPr sz="4200" spc="-20" dirty="0">
                <a:latin typeface="Gill Sans MT"/>
                <a:cs typeface="Gill Sans MT"/>
              </a:rPr>
              <a:t>naive </a:t>
            </a:r>
            <a:r>
              <a:rPr sz="4200" spc="-50" dirty="0">
                <a:latin typeface="Gill Sans MT"/>
                <a:cs typeface="Gill Sans MT"/>
              </a:rPr>
              <a:t>compiler, </a:t>
            </a:r>
            <a:r>
              <a:rPr sz="4200" spc="-30" dirty="0">
                <a:latin typeface="Gill Sans MT"/>
                <a:cs typeface="Gill Sans MT"/>
              </a:rPr>
              <a:t>you</a:t>
            </a:r>
            <a:r>
              <a:rPr sz="4200" spc="-434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need  to </a:t>
            </a:r>
            <a:r>
              <a:rPr sz="4200" spc="-15" dirty="0">
                <a:latin typeface="Gill Sans MT"/>
                <a:cs typeface="Gill Sans MT"/>
              </a:rPr>
              <a:t>know</a:t>
            </a:r>
            <a:r>
              <a:rPr sz="4200" dirty="0">
                <a:latin typeface="Gill Sans MT"/>
                <a:cs typeface="Gill Sans MT"/>
              </a:rPr>
              <a:t> some	</a:t>
            </a:r>
            <a:r>
              <a:rPr sz="4200" spc="-25" dirty="0">
                <a:latin typeface="Gill Sans MT"/>
                <a:cs typeface="Gill Sans MT"/>
              </a:rPr>
              <a:t>low-level</a:t>
            </a:r>
            <a:r>
              <a:rPr sz="4200" spc="-5" dirty="0">
                <a:latin typeface="Gill Sans MT"/>
                <a:cs typeface="Gill Sans MT"/>
              </a:rPr>
              <a:t> details</a:t>
            </a:r>
            <a:endParaRPr sz="4200" dirty="0">
              <a:latin typeface="Gill Sans MT"/>
              <a:cs typeface="Gill Sans MT"/>
            </a:endParaRPr>
          </a:p>
          <a:p>
            <a:pPr marL="647700" marR="419734" indent="-571500">
              <a:lnSpc>
                <a:spcPts val="4900"/>
              </a:lnSpc>
              <a:spcBef>
                <a:spcPts val="2400"/>
              </a:spcBef>
              <a:buSzPct val="170238"/>
              <a:buChar char="•"/>
              <a:tabLst>
                <a:tab pos="647700" algn="l"/>
              </a:tabLst>
            </a:pPr>
            <a:r>
              <a:rPr sz="4200" dirty="0">
                <a:latin typeface="Gill Sans MT"/>
                <a:cs typeface="Gill Sans MT"/>
              </a:rPr>
              <a:t>If </a:t>
            </a:r>
            <a:r>
              <a:rPr sz="4200" spc="-30" dirty="0">
                <a:latin typeface="Gill Sans MT"/>
                <a:cs typeface="Gill Sans MT"/>
              </a:rPr>
              <a:t>you </a:t>
            </a:r>
            <a:r>
              <a:rPr sz="4200" spc="-5" dirty="0">
                <a:latin typeface="Gill Sans MT"/>
                <a:cs typeface="Gill Sans MT"/>
              </a:rPr>
              <a:t>want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5" dirty="0">
                <a:latin typeface="Gill Sans MT"/>
                <a:cs typeface="Gill Sans MT"/>
              </a:rPr>
              <a:t>write </a:t>
            </a:r>
            <a:r>
              <a:rPr sz="4200" dirty="0">
                <a:latin typeface="Gill Sans MT"/>
                <a:cs typeface="Gill Sans MT"/>
              </a:rPr>
              <a:t>a </a:t>
            </a:r>
            <a:r>
              <a:rPr sz="4200" i="1" spc="-20" dirty="0">
                <a:latin typeface="Gill Sans MT"/>
                <a:cs typeface="Gill Sans MT"/>
              </a:rPr>
              <a:t>fast </a:t>
            </a:r>
            <a:r>
              <a:rPr sz="4200" spc="-50" dirty="0">
                <a:latin typeface="Gill Sans MT"/>
                <a:cs typeface="Gill Sans MT"/>
              </a:rPr>
              <a:t>compiler, </a:t>
            </a:r>
            <a:r>
              <a:rPr sz="4200" spc="-30" dirty="0">
                <a:latin typeface="Gill Sans MT"/>
                <a:cs typeface="Gill Sans MT"/>
              </a:rPr>
              <a:t>you</a:t>
            </a:r>
            <a:r>
              <a:rPr sz="4200" spc="-38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need  to </a:t>
            </a:r>
            <a:r>
              <a:rPr sz="4200" spc="-15" dirty="0">
                <a:latin typeface="Gill Sans MT"/>
                <a:cs typeface="Gill Sans MT"/>
              </a:rPr>
              <a:t>know </a:t>
            </a:r>
            <a:r>
              <a:rPr sz="4200" i="1" dirty="0">
                <a:latin typeface="Gill Sans MT"/>
                <a:cs typeface="Gill Sans MT"/>
              </a:rPr>
              <a:t>tons </a:t>
            </a:r>
            <a:r>
              <a:rPr sz="4200" dirty="0">
                <a:latin typeface="Gill Sans MT"/>
                <a:cs typeface="Gill Sans MT"/>
              </a:rPr>
              <a:t>of </a:t>
            </a:r>
            <a:r>
              <a:rPr sz="4200" spc="-25" dirty="0">
                <a:latin typeface="Gill Sans MT"/>
                <a:cs typeface="Gill Sans MT"/>
              </a:rPr>
              <a:t>low-level</a:t>
            </a:r>
            <a:r>
              <a:rPr sz="4200" spc="-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details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3719" y="762000"/>
            <a:ext cx="737743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23310" algn="l"/>
              </a:tabLst>
            </a:pPr>
            <a:r>
              <a:rPr sz="8400" spc="-5" dirty="0">
                <a:latin typeface="Gill Sans MT"/>
                <a:cs typeface="Gill Sans MT"/>
              </a:rPr>
              <a:t>S</a:t>
            </a:r>
            <a:r>
              <a:rPr sz="8400" dirty="0">
                <a:latin typeface="Gill Sans MT"/>
                <a:cs typeface="Gill Sans MT"/>
              </a:rPr>
              <a:t>o</a:t>
            </a:r>
            <a:r>
              <a:rPr sz="8400" spc="-1055" dirty="0">
                <a:latin typeface="Gill Sans MT"/>
                <a:cs typeface="Gill Sans MT"/>
              </a:rPr>
              <a:t> </a:t>
            </a:r>
            <a:r>
              <a:rPr sz="8400" dirty="0">
                <a:latin typeface="Gill Sans MT"/>
                <a:cs typeface="Gill Sans MT"/>
              </a:rPr>
              <a:t>W</a:t>
            </a:r>
            <a:r>
              <a:rPr sz="8400" spc="-300" dirty="0">
                <a:latin typeface="Gill Sans MT"/>
                <a:cs typeface="Gill Sans MT"/>
              </a:rPr>
              <a:t>h</a:t>
            </a:r>
            <a:r>
              <a:rPr sz="8400" dirty="0">
                <a:latin typeface="Gill Sans MT"/>
                <a:cs typeface="Gill Sans MT"/>
              </a:rPr>
              <a:t>y	</a:t>
            </a:r>
            <a:r>
              <a:rPr sz="8400" spc="-5" dirty="0">
                <a:latin typeface="Gill Sans MT"/>
                <a:cs typeface="Gill Sans MT"/>
              </a:rPr>
              <a:t>C</a:t>
            </a:r>
            <a:r>
              <a:rPr sz="8400" dirty="0">
                <a:latin typeface="Gill Sans MT"/>
                <a:cs typeface="Gill Sans MT"/>
              </a:rPr>
              <a:t>i</a:t>
            </a:r>
            <a:r>
              <a:rPr sz="8400" spc="-210" dirty="0">
                <a:latin typeface="Gill Sans MT"/>
                <a:cs typeface="Gill Sans MT"/>
              </a:rPr>
              <a:t>r</a:t>
            </a:r>
            <a:r>
              <a:rPr sz="8400" dirty="0">
                <a:latin typeface="Gill Sans MT"/>
                <a:cs typeface="Gill Sans MT"/>
              </a:rPr>
              <a:t>cui</a:t>
            </a:r>
            <a:r>
              <a:rPr sz="8400" spc="-5" dirty="0">
                <a:latin typeface="Gill Sans MT"/>
                <a:cs typeface="Gill Sans MT"/>
              </a:rPr>
              <a:t>ts</a:t>
            </a:r>
            <a:r>
              <a:rPr sz="8400" dirty="0">
                <a:latin typeface="Gill Sans MT"/>
                <a:cs typeface="Gill Sans MT"/>
              </a:rPr>
              <a:t>?</a:t>
            </a:r>
            <a:endParaRPr sz="8400">
              <a:latin typeface="Gill Sans MT"/>
              <a:cs typeface="Gill Sans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4876800" y="3238500"/>
              <a:ext cx="3022600" cy="3022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6645" y="4165600"/>
            <a:ext cx="723265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2574290" algn="l"/>
              </a:tabLst>
            </a:pPr>
            <a:r>
              <a:rPr sz="8400" spc="-5" dirty="0">
                <a:latin typeface="Gill Sans MT"/>
                <a:cs typeface="Gill Sans MT"/>
              </a:rPr>
              <a:t>Motivation</a:t>
            </a:r>
            <a:endParaRPr sz="84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3719" y="762000"/>
            <a:ext cx="737743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23310" algn="l"/>
              </a:tabLst>
            </a:pPr>
            <a:r>
              <a:rPr sz="8400" spc="-5" dirty="0">
                <a:latin typeface="Gill Sans MT"/>
                <a:cs typeface="Gill Sans MT"/>
              </a:rPr>
              <a:t>S</a:t>
            </a:r>
            <a:r>
              <a:rPr sz="8400" dirty="0">
                <a:latin typeface="Gill Sans MT"/>
                <a:cs typeface="Gill Sans MT"/>
              </a:rPr>
              <a:t>o</a:t>
            </a:r>
            <a:r>
              <a:rPr sz="8400" spc="-1055" dirty="0">
                <a:latin typeface="Gill Sans MT"/>
                <a:cs typeface="Gill Sans MT"/>
              </a:rPr>
              <a:t> </a:t>
            </a:r>
            <a:r>
              <a:rPr sz="8400" dirty="0">
                <a:latin typeface="Gill Sans MT"/>
                <a:cs typeface="Gill Sans MT"/>
              </a:rPr>
              <a:t>W</a:t>
            </a:r>
            <a:r>
              <a:rPr sz="8400" spc="-300" dirty="0">
                <a:latin typeface="Gill Sans MT"/>
                <a:cs typeface="Gill Sans MT"/>
              </a:rPr>
              <a:t>h</a:t>
            </a:r>
            <a:r>
              <a:rPr sz="8400" dirty="0">
                <a:latin typeface="Gill Sans MT"/>
                <a:cs typeface="Gill Sans MT"/>
              </a:rPr>
              <a:t>y	</a:t>
            </a:r>
            <a:r>
              <a:rPr sz="8400" spc="-5" dirty="0">
                <a:latin typeface="Gill Sans MT"/>
                <a:cs typeface="Gill Sans MT"/>
              </a:rPr>
              <a:t>C</a:t>
            </a:r>
            <a:r>
              <a:rPr sz="8400" dirty="0">
                <a:latin typeface="Gill Sans MT"/>
                <a:cs typeface="Gill Sans MT"/>
              </a:rPr>
              <a:t>i</a:t>
            </a:r>
            <a:r>
              <a:rPr sz="8400" spc="-210" dirty="0">
                <a:latin typeface="Gill Sans MT"/>
                <a:cs typeface="Gill Sans MT"/>
              </a:rPr>
              <a:t>r</a:t>
            </a:r>
            <a:r>
              <a:rPr sz="8400" dirty="0">
                <a:latin typeface="Gill Sans MT"/>
                <a:cs typeface="Gill Sans MT"/>
              </a:rPr>
              <a:t>cui</a:t>
            </a:r>
            <a:r>
              <a:rPr sz="8400" spc="-5" dirty="0">
                <a:latin typeface="Gill Sans MT"/>
                <a:cs typeface="Gill Sans MT"/>
              </a:rPr>
              <a:t>ts</a:t>
            </a:r>
            <a:r>
              <a:rPr sz="8400" dirty="0">
                <a:latin typeface="Gill Sans MT"/>
                <a:cs typeface="Gill Sans MT"/>
              </a:rPr>
              <a:t>?</a:t>
            </a:r>
            <a:endParaRPr sz="8400">
              <a:latin typeface="Gill Sans MT"/>
              <a:cs typeface="Gill Sans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3004800" cy="9753600"/>
            <a:chOff x="0" y="0"/>
            <a:chExt cx="13004800" cy="9753600"/>
          </a:xfrm>
        </p:grpSpPr>
        <p:sp>
          <p:nvSpPr>
            <p:cNvPr id="4" name="object 4"/>
            <p:cNvSpPr/>
            <p:nvPr/>
          </p:nvSpPr>
          <p:spPr>
            <a:xfrm>
              <a:off x="1498600" y="2971800"/>
              <a:ext cx="10007600" cy="61595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2900" y="4495800"/>
            <a:ext cx="9239250" cy="22910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96900" marR="455295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596900" algn="l"/>
              </a:tabLst>
            </a:pPr>
            <a:r>
              <a:rPr sz="4200" spc="-45" dirty="0">
                <a:latin typeface="Gill Sans MT"/>
                <a:cs typeface="Gill Sans MT"/>
              </a:rPr>
              <a:t>Basically, </a:t>
            </a:r>
            <a:r>
              <a:rPr sz="4200" spc="-15" dirty="0">
                <a:latin typeface="Gill Sans MT"/>
                <a:cs typeface="Gill Sans MT"/>
              </a:rPr>
              <a:t>circuits </a:t>
            </a:r>
            <a:r>
              <a:rPr sz="4200" spc="-30" dirty="0">
                <a:latin typeface="Gill Sans MT"/>
                <a:cs typeface="Gill Sans MT"/>
              </a:rPr>
              <a:t>are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-380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programming  </a:t>
            </a:r>
            <a:r>
              <a:rPr sz="4200" spc="-5" dirty="0">
                <a:latin typeface="Gill Sans MT"/>
                <a:cs typeface="Gill Sans MT"/>
              </a:rPr>
              <a:t>language </a:t>
            </a:r>
            <a:r>
              <a:rPr sz="4200" dirty="0">
                <a:latin typeface="Gill Sans MT"/>
                <a:cs typeface="Gill Sans MT"/>
              </a:rPr>
              <a:t>of</a:t>
            </a:r>
            <a:r>
              <a:rPr sz="4200" spc="-15" dirty="0">
                <a:latin typeface="Gill Sans MT"/>
                <a:cs typeface="Gill Sans MT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hardware</a:t>
            </a:r>
            <a:endParaRPr sz="4200" dirty="0">
              <a:latin typeface="Gill Sans MT"/>
              <a:cs typeface="Gill Sans MT"/>
            </a:endParaRPr>
          </a:p>
          <a:p>
            <a:pPr marL="1485900" lvl="1" indent="-571500">
              <a:lnSpc>
                <a:spcPct val="100000"/>
              </a:lnSpc>
              <a:spcBef>
                <a:spcPts val="2120"/>
              </a:spcBef>
              <a:buSzPct val="170238"/>
              <a:buChar char="•"/>
              <a:tabLst>
                <a:tab pos="1485900" algn="l"/>
                <a:tab pos="7058025" algn="l"/>
              </a:tabLst>
            </a:pPr>
            <a:r>
              <a:rPr sz="4200" spc="-140" dirty="0">
                <a:latin typeface="Gill Sans MT"/>
                <a:cs typeface="Gill Sans MT"/>
              </a:rPr>
              <a:t>Yes, </a:t>
            </a:r>
            <a:r>
              <a:rPr sz="4200" spc="-5" dirty="0">
                <a:latin typeface="Gill Sans MT"/>
                <a:cs typeface="Gill Sans MT"/>
              </a:rPr>
              <a:t>everything</a:t>
            </a:r>
            <a:r>
              <a:rPr sz="4200" spc="-265" dirty="0">
                <a:latin typeface="Gill Sans MT"/>
                <a:cs typeface="Gill Sans MT"/>
              </a:rPr>
              <a:t> </a:t>
            </a:r>
            <a:r>
              <a:rPr lang="en-US" sz="4200" spc="-26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goes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back</a:t>
            </a:r>
            <a:r>
              <a:rPr lang="en-US"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-65" dirty="0">
                <a:latin typeface="Gill Sans MT"/>
                <a:cs typeface="Gill Sans MT"/>
              </a:rPr>
              <a:t> </a:t>
            </a:r>
            <a:r>
              <a:rPr sz="4200" spc="-25" dirty="0">
                <a:latin typeface="Gill Sans MT"/>
                <a:cs typeface="Gill Sans MT"/>
              </a:rPr>
              <a:t>physics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13719" y="762000"/>
            <a:ext cx="737743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23310" algn="l"/>
              </a:tabLst>
            </a:pPr>
            <a:r>
              <a:rPr sz="8400" spc="-5" dirty="0">
                <a:latin typeface="Gill Sans MT"/>
                <a:cs typeface="Gill Sans MT"/>
              </a:rPr>
              <a:t>S</a:t>
            </a:r>
            <a:r>
              <a:rPr sz="8400" dirty="0">
                <a:latin typeface="Gill Sans MT"/>
                <a:cs typeface="Gill Sans MT"/>
              </a:rPr>
              <a:t>o</a:t>
            </a:r>
            <a:r>
              <a:rPr sz="8400" spc="-1055" dirty="0">
                <a:latin typeface="Gill Sans MT"/>
                <a:cs typeface="Gill Sans MT"/>
              </a:rPr>
              <a:t> </a:t>
            </a:r>
            <a:r>
              <a:rPr sz="8400" dirty="0">
                <a:latin typeface="Gill Sans MT"/>
                <a:cs typeface="Gill Sans MT"/>
              </a:rPr>
              <a:t>W</a:t>
            </a:r>
            <a:r>
              <a:rPr sz="8400" spc="-300" dirty="0">
                <a:latin typeface="Gill Sans MT"/>
                <a:cs typeface="Gill Sans MT"/>
              </a:rPr>
              <a:t>h</a:t>
            </a:r>
            <a:r>
              <a:rPr sz="8400" dirty="0">
                <a:latin typeface="Gill Sans MT"/>
                <a:cs typeface="Gill Sans MT"/>
              </a:rPr>
              <a:t>y	</a:t>
            </a:r>
            <a:r>
              <a:rPr sz="8400" spc="-5" dirty="0">
                <a:latin typeface="Gill Sans MT"/>
                <a:cs typeface="Gill Sans MT"/>
              </a:rPr>
              <a:t>C</a:t>
            </a:r>
            <a:r>
              <a:rPr sz="8400" dirty="0">
                <a:latin typeface="Gill Sans MT"/>
                <a:cs typeface="Gill Sans MT"/>
              </a:rPr>
              <a:t>i</a:t>
            </a:r>
            <a:r>
              <a:rPr sz="8400" spc="-210" dirty="0">
                <a:latin typeface="Gill Sans MT"/>
                <a:cs typeface="Gill Sans MT"/>
              </a:rPr>
              <a:t>r</a:t>
            </a:r>
            <a:r>
              <a:rPr sz="8400" dirty="0">
                <a:latin typeface="Gill Sans MT"/>
                <a:cs typeface="Gill Sans MT"/>
              </a:rPr>
              <a:t>cui</a:t>
            </a:r>
            <a:r>
              <a:rPr sz="8400" spc="-5" dirty="0">
                <a:latin typeface="Gill Sans MT"/>
                <a:cs typeface="Gill Sans MT"/>
              </a:rPr>
              <a:t>ts</a:t>
            </a:r>
            <a:r>
              <a:rPr sz="8400" dirty="0">
                <a:latin typeface="Gill Sans MT"/>
                <a:cs typeface="Gill Sans MT"/>
              </a:rPr>
              <a:t>?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5100" y="3556000"/>
            <a:ext cx="10137140" cy="25247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872865" marR="5080" indent="-3860800">
              <a:lnSpc>
                <a:spcPts val="9600"/>
              </a:lnSpc>
              <a:spcBef>
                <a:spcPts val="819"/>
              </a:spcBef>
            </a:pPr>
            <a:r>
              <a:rPr sz="8400" spc="-110" dirty="0">
                <a:latin typeface="Gill Sans MT"/>
                <a:cs typeface="Gill Sans MT"/>
              </a:rPr>
              <a:t>Working </a:t>
            </a:r>
            <a:r>
              <a:rPr sz="8400" spc="-5" dirty="0">
                <a:latin typeface="Gill Sans MT"/>
                <a:cs typeface="Gill Sans MT"/>
              </a:rPr>
              <a:t>with </a:t>
            </a:r>
            <a:r>
              <a:rPr sz="8400" spc="-30" dirty="0">
                <a:latin typeface="Gill Sans MT"/>
                <a:cs typeface="Gill Sans MT"/>
              </a:rPr>
              <a:t>Different  </a:t>
            </a:r>
            <a:r>
              <a:rPr sz="8400" spc="-5" dirty="0">
                <a:latin typeface="Gill Sans MT"/>
                <a:cs typeface="Gill Sans MT"/>
              </a:rPr>
              <a:t>Bases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4751" y="762000"/>
            <a:ext cx="919543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22954" algn="l"/>
                <a:tab pos="5171440" algn="l"/>
              </a:tabLst>
            </a:pPr>
            <a:r>
              <a:rPr sz="8400" dirty="0">
                <a:latin typeface="Gill Sans MT"/>
                <a:cs typeface="Gill Sans MT"/>
              </a:rPr>
              <a:t>Wh</a:t>
            </a:r>
            <a:r>
              <a:rPr sz="8400" spc="-5" dirty="0">
                <a:latin typeface="Gill Sans MT"/>
                <a:cs typeface="Gill Sans MT"/>
              </a:rPr>
              <a:t>at</a:t>
            </a:r>
            <a:r>
              <a:rPr sz="8400" spc="-675" dirty="0">
                <a:latin typeface="Gill Sans MT"/>
                <a:cs typeface="Gill Sans MT"/>
              </a:rPr>
              <a:t>’</a:t>
            </a:r>
            <a:r>
              <a:rPr sz="8400" dirty="0">
                <a:latin typeface="Gill Sans MT"/>
                <a:cs typeface="Gill Sans MT"/>
              </a:rPr>
              <a:t>s	In</a:t>
            </a:r>
            <a:r>
              <a:rPr sz="8400" spc="-5" dirty="0">
                <a:latin typeface="Gill Sans MT"/>
                <a:cs typeface="Gill Sans MT"/>
              </a:rPr>
              <a:t> </a:t>
            </a:r>
            <a:r>
              <a:rPr sz="8400" dirty="0">
                <a:latin typeface="Gill Sans MT"/>
                <a:cs typeface="Gill Sans MT"/>
              </a:rPr>
              <a:t>a	Number?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25600" y="4953000"/>
            <a:ext cx="9424670" cy="12877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84200" marR="508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584200" algn="l"/>
                <a:tab pos="3053080" algn="l"/>
                <a:tab pos="3830954" algn="l"/>
                <a:tab pos="5485765" algn="l"/>
              </a:tabLst>
            </a:pPr>
            <a:r>
              <a:rPr sz="4200" spc="-5" dirty="0">
                <a:latin typeface="Gill Sans MT"/>
                <a:cs typeface="Gill Sans MT"/>
              </a:rPr>
              <a:t>Question:</a:t>
            </a:r>
            <a:r>
              <a:rPr sz="4200" spc="-405" dirty="0">
                <a:latin typeface="Gill Sans MT"/>
                <a:cs typeface="Gill Sans MT"/>
              </a:rPr>
              <a:t> </a:t>
            </a:r>
            <a:r>
              <a:rPr sz="4200" spc="-55" dirty="0">
                <a:latin typeface="Gill Sans MT"/>
                <a:cs typeface="Gill Sans MT"/>
              </a:rPr>
              <a:t>why	</a:t>
            </a:r>
            <a:r>
              <a:rPr sz="4200" spc="-10" dirty="0">
                <a:latin typeface="Gill Sans MT"/>
                <a:cs typeface="Gill Sans MT"/>
              </a:rPr>
              <a:t>exactly	</a:t>
            </a:r>
            <a:r>
              <a:rPr sz="4200" dirty="0">
                <a:latin typeface="Gill Sans MT"/>
                <a:cs typeface="Gill Sans MT"/>
              </a:rPr>
              <a:t>does 123 </a:t>
            </a:r>
            <a:r>
              <a:rPr sz="4200" spc="-60" dirty="0">
                <a:latin typeface="Gill Sans MT"/>
                <a:cs typeface="Gill Sans MT"/>
              </a:rPr>
              <a:t>have</a:t>
            </a:r>
            <a:r>
              <a:rPr sz="4200" spc="-1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the  value</a:t>
            </a:r>
            <a:r>
              <a:rPr sz="4200" dirty="0">
                <a:latin typeface="Gill Sans MT"/>
                <a:cs typeface="Gill Sans MT"/>
              </a:rPr>
              <a:t> 123?	As </a:t>
            </a:r>
            <a:r>
              <a:rPr sz="4200" spc="-5" dirty="0">
                <a:latin typeface="Gill Sans MT"/>
                <a:cs typeface="Gill Sans MT"/>
              </a:rPr>
              <a:t>in, what </a:t>
            </a:r>
            <a:r>
              <a:rPr sz="4200" dirty="0">
                <a:latin typeface="Gill Sans MT"/>
                <a:cs typeface="Gill Sans MT"/>
              </a:rPr>
              <a:t>does </a:t>
            </a:r>
            <a:r>
              <a:rPr sz="4200" spc="-5" dirty="0">
                <a:latin typeface="Gill Sans MT"/>
                <a:cs typeface="Gill Sans MT"/>
              </a:rPr>
              <a:t>it</a:t>
            </a:r>
            <a:r>
              <a:rPr sz="4200" spc="-450" dirty="0">
                <a:latin typeface="Gill Sans MT"/>
                <a:cs typeface="Gill Sans MT"/>
              </a:rPr>
              <a:t> </a:t>
            </a:r>
            <a:r>
              <a:rPr sz="4200" i="1" spc="-5" dirty="0">
                <a:latin typeface="Gill Sans MT"/>
                <a:cs typeface="Gill Sans MT"/>
              </a:rPr>
              <a:t>mean</a:t>
            </a:r>
            <a:r>
              <a:rPr sz="4200" spc="-5" dirty="0">
                <a:latin typeface="Gill Sans MT"/>
                <a:cs typeface="Gill Sans MT"/>
              </a:rPr>
              <a:t>?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4751" y="762000"/>
            <a:ext cx="919543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22954" algn="l"/>
                <a:tab pos="5171440" algn="l"/>
              </a:tabLst>
            </a:pPr>
            <a:r>
              <a:rPr sz="8400" dirty="0">
                <a:latin typeface="Gill Sans MT"/>
                <a:cs typeface="Gill Sans MT"/>
              </a:rPr>
              <a:t>Wh</a:t>
            </a:r>
            <a:r>
              <a:rPr sz="8400" spc="-5" dirty="0">
                <a:latin typeface="Gill Sans MT"/>
                <a:cs typeface="Gill Sans MT"/>
              </a:rPr>
              <a:t>at</a:t>
            </a:r>
            <a:r>
              <a:rPr sz="8400" spc="-675" dirty="0">
                <a:latin typeface="Gill Sans MT"/>
                <a:cs typeface="Gill Sans MT"/>
              </a:rPr>
              <a:t>’</a:t>
            </a:r>
            <a:r>
              <a:rPr sz="8400" dirty="0">
                <a:latin typeface="Gill Sans MT"/>
                <a:cs typeface="Gill Sans MT"/>
              </a:rPr>
              <a:t>s	In</a:t>
            </a:r>
            <a:r>
              <a:rPr sz="8400" spc="-5" dirty="0">
                <a:latin typeface="Gill Sans MT"/>
                <a:cs typeface="Gill Sans MT"/>
              </a:rPr>
              <a:t> </a:t>
            </a:r>
            <a:r>
              <a:rPr sz="8400" dirty="0">
                <a:latin typeface="Gill Sans MT"/>
                <a:cs typeface="Gill Sans MT"/>
              </a:rPr>
              <a:t>a	Number?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84422" y="3187700"/>
            <a:ext cx="8255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123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4751" y="762000"/>
            <a:ext cx="919543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22954" algn="l"/>
                <a:tab pos="5171440" algn="l"/>
              </a:tabLst>
            </a:pPr>
            <a:r>
              <a:rPr sz="8400" dirty="0">
                <a:latin typeface="Gill Sans MT"/>
                <a:cs typeface="Gill Sans MT"/>
              </a:rPr>
              <a:t>Wh</a:t>
            </a:r>
            <a:r>
              <a:rPr sz="8400" spc="-5" dirty="0">
                <a:latin typeface="Gill Sans MT"/>
                <a:cs typeface="Gill Sans MT"/>
              </a:rPr>
              <a:t>at</a:t>
            </a:r>
            <a:r>
              <a:rPr sz="8400" spc="-675" dirty="0">
                <a:latin typeface="Gill Sans MT"/>
                <a:cs typeface="Gill Sans MT"/>
              </a:rPr>
              <a:t>’</a:t>
            </a:r>
            <a:r>
              <a:rPr sz="8400" dirty="0">
                <a:latin typeface="Gill Sans MT"/>
                <a:cs typeface="Gill Sans MT"/>
              </a:rPr>
              <a:t>s	In</a:t>
            </a:r>
            <a:r>
              <a:rPr sz="8400" spc="-5" dirty="0">
                <a:latin typeface="Gill Sans MT"/>
                <a:cs typeface="Gill Sans MT"/>
              </a:rPr>
              <a:t> </a:t>
            </a:r>
            <a:r>
              <a:rPr sz="8400" dirty="0">
                <a:latin typeface="Gill Sans MT"/>
                <a:cs typeface="Gill Sans MT"/>
              </a:rPr>
              <a:t>a	Number?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32622" y="34925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3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29350" y="34925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2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8350" y="34925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7" name="object 7"/>
            <p:cNvSpPr/>
            <p:nvPr/>
          </p:nvSpPr>
          <p:spPr>
            <a:xfrm>
              <a:off x="0" y="3232149"/>
              <a:ext cx="13004800" cy="6521450"/>
            </a:xfrm>
            <a:custGeom>
              <a:avLst/>
              <a:gdLst/>
              <a:ahLst/>
              <a:cxnLst/>
              <a:rect l="l" t="t" r="r" b="b"/>
              <a:pathLst>
                <a:path w="13004800" h="6521450">
                  <a:moveTo>
                    <a:pt x="1300480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4260837" y="38100"/>
                  </a:lnTo>
                  <a:lnTo>
                    <a:pt x="4260837" y="6521450"/>
                  </a:lnTo>
                  <a:lnTo>
                    <a:pt x="4298950" y="6521450"/>
                  </a:lnTo>
                  <a:lnTo>
                    <a:pt x="4298950" y="38100"/>
                  </a:lnTo>
                  <a:lnTo>
                    <a:pt x="8756650" y="38100"/>
                  </a:lnTo>
                  <a:lnTo>
                    <a:pt x="8756650" y="6521450"/>
                  </a:lnTo>
                  <a:lnTo>
                    <a:pt x="8794750" y="6521450"/>
                  </a:lnTo>
                  <a:lnTo>
                    <a:pt x="8794750" y="38100"/>
                  </a:lnTo>
                  <a:lnTo>
                    <a:pt x="13004800" y="38100"/>
                  </a:lnTo>
                  <a:lnTo>
                    <a:pt x="13004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4751" y="762000"/>
            <a:ext cx="919543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22954" algn="l"/>
                <a:tab pos="5171440" algn="l"/>
              </a:tabLst>
            </a:pPr>
            <a:r>
              <a:rPr sz="8400" dirty="0">
                <a:latin typeface="Gill Sans MT"/>
                <a:cs typeface="Gill Sans MT"/>
              </a:rPr>
              <a:t>Wh</a:t>
            </a:r>
            <a:r>
              <a:rPr sz="8400" spc="-5" dirty="0">
                <a:latin typeface="Gill Sans MT"/>
                <a:cs typeface="Gill Sans MT"/>
              </a:rPr>
              <a:t>at</a:t>
            </a:r>
            <a:r>
              <a:rPr sz="8400" spc="-675" dirty="0">
                <a:latin typeface="Gill Sans MT"/>
                <a:cs typeface="Gill Sans MT"/>
              </a:rPr>
              <a:t>’</a:t>
            </a:r>
            <a:r>
              <a:rPr sz="8400" dirty="0">
                <a:latin typeface="Gill Sans MT"/>
                <a:cs typeface="Gill Sans MT"/>
              </a:rPr>
              <a:t>s	In</a:t>
            </a:r>
            <a:r>
              <a:rPr sz="8400" spc="-5" dirty="0">
                <a:latin typeface="Gill Sans MT"/>
                <a:cs typeface="Gill Sans MT"/>
              </a:rPr>
              <a:t> </a:t>
            </a:r>
            <a:r>
              <a:rPr sz="8400" dirty="0">
                <a:latin typeface="Gill Sans MT"/>
                <a:cs typeface="Gill Sans MT"/>
              </a:rPr>
              <a:t>a	Number?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32622" y="34925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3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29350" y="34925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2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8350" y="34925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232149"/>
            <a:ext cx="13004800" cy="6521450"/>
          </a:xfrm>
          <a:custGeom>
            <a:avLst/>
            <a:gdLst/>
            <a:ahLst/>
            <a:cxnLst/>
            <a:rect l="l" t="t" r="r" b="b"/>
            <a:pathLst>
              <a:path w="13004800" h="6521450">
                <a:moveTo>
                  <a:pt x="13004800" y="0"/>
                </a:moveTo>
                <a:lnTo>
                  <a:pt x="0" y="0"/>
                </a:lnTo>
                <a:lnTo>
                  <a:pt x="0" y="38100"/>
                </a:lnTo>
                <a:lnTo>
                  <a:pt x="4260837" y="38100"/>
                </a:lnTo>
                <a:lnTo>
                  <a:pt x="4260837" y="6521450"/>
                </a:lnTo>
                <a:lnTo>
                  <a:pt x="4298950" y="6521450"/>
                </a:lnTo>
                <a:lnTo>
                  <a:pt x="4298950" y="38100"/>
                </a:lnTo>
                <a:lnTo>
                  <a:pt x="8756650" y="38100"/>
                </a:lnTo>
                <a:lnTo>
                  <a:pt x="8756650" y="6521450"/>
                </a:lnTo>
                <a:lnTo>
                  <a:pt x="8794750" y="6521450"/>
                </a:lnTo>
                <a:lnTo>
                  <a:pt x="8794750" y="38100"/>
                </a:lnTo>
                <a:lnTo>
                  <a:pt x="13004800" y="38100"/>
                </a:lnTo>
                <a:lnTo>
                  <a:pt x="1300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282695" y="6375400"/>
            <a:ext cx="11925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nes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70599" y="6375400"/>
            <a:ext cx="1069043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630" dirty="0">
                <a:latin typeface="Gill Sans MT"/>
                <a:cs typeface="Gill Sans MT"/>
              </a:rPr>
              <a:t>T</a:t>
            </a:r>
            <a:r>
              <a:rPr lang="en-US" sz="4200" spc="-630" dirty="0">
                <a:latin typeface="Gill Sans MT"/>
                <a:cs typeface="Gill Sans MT"/>
              </a:rPr>
              <a:t> </a:t>
            </a:r>
            <a:r>
              <a:rPr sz="4200" dirty="0" err="1">
                <a:latin typeface="Gill Sans MT"/>
                <a:cs typeface="Gill Sans MT"/>
              </a:rPr>
              <a:t>ens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2301" y="6375400"/>
            <a:ext cx="21526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Hun</a:t>
            </a:r>
            <a:r>
              <a:rPr sz="4200" spc="-5" dirty="0">
                <a:latin typeface="Gill Sans MT"/>
                <a:cs typeface="Gill Sans MT"/>
              </a:rPr>
              <a:t>d</a:t>
            </a:r>
            <a:r>
              <a:rPr sz="4200" spc="-8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d</a:t>
            </a:r>
            <a:r>
              <a:rPr sz="4200" dirty="0">
                <a:latin typeface="Gill Sans MT"/>
                <a:cs typeface="Gill Sans MT"/>
              </a:rPr>
              <a:t>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4751" y="762000"/>
            <a:ext cx="919543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22954" algn="l"/>
                <a:tab pos="5171440" algn="l"/>
              </a:tabLst>
            </a:pPr>
            <a:r>
              <a:rPr sz="8400" dirty="0">
                <a:latin typeface="Gill Sans MT"/>
                <a:cs typeface="Gill Sans MT"/>
              </a:rPr>
              <a:t>Wh</a:t>
            </a:r>
            <a:r>
              <a:rPr sz="8400" spc="-5" dirty="0">
                <a:latin typeface="Gill Sans MT"/>
                <a:cs typeface="Gill Sans MT"/>
              </a:rPr>
              <a:t>at</a:t>
            </a:r>
            <a:r>
              <a:rPr sz="8400" spc="-675" dirty="0">
                <a:latin typeface="Gill Sans MT"/>
                <a:cs typeface="Gill Sans MT"/>
              </a:rPr>
              <a:t>’</a:t>
            </a:r>
            <a:r>
              <a:rPr sz="8400" dirty="0">
                <a:latin typeface="Gill Sans MT"/>
                <a:cs typeface="Gill Sans MT"/>
              </a:rPr>
              <a:t>s	In</a:t>
            </a:r>
            <a:r>
              <a:rPr sz="8400" spc="-5" dirty="0">
                <a:latin typeface="Gill Sans MT"/>
                <a:cs typeface="Gill Sans MT"/>
              </a:rPr>
              <a:t> </a:t>
            </a:r>
            <a:r>
              <a:rPr sz="8400" dirty="0">
                <a:latin typeface="Gill Sans MT"/>
                <a:cs typeface="Gill Sans MT"/>
              </a:rPr>
              <a:t>a	Number?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232150"/>
            <a:ext cx="13004800" cy="38100"/>
          </a:xfrm>
          <a:custGeom>
            <a:avLst/>
            <a:gdLst/>
            <a:ahLst/>
            <a:cxnLst/>
            <a:rect l="l" t="t" r="r" b="b"/>
            <a:pathLst>
              <a:path w="13004800" h="38100">
                <a:moveTo>
                  <a:pt x="0" y="381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83251" y="3251200"/>
          <a:ext cx="11324587" cy="6502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6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4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6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5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28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68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45493">
                <a:tc>
                  <a:txBody>
                    <a:bodyPr/>
                    <a:lstStyle/>
                    <a:p>
                      <a:pPr marL="1067435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254000" marB="0"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R="29781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2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2540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67500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3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254000" marB="0">
                    <a:lnL w="539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69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 marR="1097915" algn="ctr">
                        <a:lnSpc>
                          <a:spcPct val="100000"/>
                        </a:lnSpc>
                        <a:spcBef>
                          <a:spcPts val="3075"/>
                        </a:spcBef>
                      </a:pPr>
                      <a:r>
                        <a:rPr sz="4200" spc="-15" dirty="0">
                          <a:latin typeface="Gill Sans MT"/>
                          <a:cs typeface="Gill Sans MT"/>
                        </a:rPr>
                        <a:t>Hundreds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5050">
                        <a:latin typeface="Times New Roman"/>
                        <a:cs typeface="Times New Roman"/>
                      </a:endParaRPr>
                    </a:p>
                    <a:p>
                      <a:pPr marR="1089660" algn="ctr">
                        <a:lnSpc>
                          <a:spcPct val="100000"/>
                        </a:lnSpc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100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 marL="850900">
                        <a:lnSpc>
                          <a:spcPct val="100000"/>
                        </a:lnSpc>
                        <a:spcBef>
                          <a:spcPts val="2915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10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 marL="109220">
                        <a:lnSpc>
                          <a:spcPct val="100000"/>
                        </a:lnSpc>
                        <a:spcBef>
                          <a:spcPts val="3075"/>
                        </a:spcBef>
                      </a:pPr>
                      <a:r>
                        <a:rPr sz="4200" spc="-160" dirty="0">
                          <a:latin typeface="Gill Sans MT"/>
                          <a:cs typeface="Gill Sans MT"/>
                        </a:rPr>
                        <a:t>Tens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 marL="106680">
                        <a:lnSpc>
                          <a:spcPct val="100000"/>
                        </a:lnSpc>
                        <a:spcBef>
                          <a:spcPts val="2915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10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 marL="558165">
                        <a:lnSpc>
                          <a:spcPct val="100000"/>
                        </a:lnSpc>
                        <a:spcBef>
                          <a:spcPts val="2915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 marL="73660" algn="ctr">
                        <a:lnSpc>
                          <a:spcPct val="100000"/>
                        </a:lnSpc>
                        <a:spcBef>
                          <a:spcPts val="3075"/>
                        </a:spcBef>
                      </a:pPr>
                      <a:r>
                        <a:rPr sz="4200" spc="-5" dirty="0">
                          <a:latin typeface="Gill Sans MT"/>
                          <a:cs typeface="Gill Sans MT"/>
                        </a:rPr>
                        <a:t>Ones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5050">
                        <a:latin typeface="Times New Roman"/>
                        <a:cs typeface="Times New Roman"/>
                      </a:endParaRPr>
                    </a:p>
                    <a:p>
                      <a:pPr marL="84455" algn="ctr">
                        <a:lnSpc>
                          <a:spcPct val="100000"/>
                        </a:lnSpc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 marL="272415">
                        <a:lnSpc>
                          <a:spcPct val="100000"/>
                        </a:lnSpc>
                        <a:spcBef>
                          <a:spcPts val="2915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7571" y="203200"/>
            <a:ext cx="406971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5" dirty="0">
                <a:latin typeface="Gill Sans MT"/>
                <a:cs typeface="Gill Sans MT"/>
              </a:rPr>
              <a:t>Question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25600" y="2070100"/>
            <a:ext cx="83369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  <a:tab pos="1769110" algn="l"/>
                <a:tab pos="2578100" algn="l"/>
                <a:tab pos="4020185" algn="l"/>
                <a:tab pos="6018530" algn="l"/>
              </a:tabLst>
            </a:pPr>
            <a:r>
              <a:rPr sz="4200" spc="-50" dirty="0">
                <a:latin typeface="Gill Sans MT"/>
                <a:cs typeface="Gill Sans MT"/>
              </a:rPr>
              <a:t>Why	</a:t>
            </a:r>
            <a:r>
              <a:rPr sz="4200" spc="-5" dirty="0">
                <a:latin typeface="Gill Sans MT"/>
                <a:cs typeface="Gill Sans MT"/>
              </a:rPr>
              <a:t>did	</a:t>
            </a:r>
            <a:r>
              <a:rPr sz="4200" spc="-45" dirty="0">
                <a:latin typeface="Gill Sans MT"/>
                <a:cs typeface="Gill Sans MT"/>
              </a:rPr>
              <a:t>we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25" dirty="0">
                <a:latin typeface="Gill Sans MT"/>
                <a:cs typeface="Gill Sans MT"/>
              </a:rPr>
              <a:t>go	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5" dirty="0">
                <a:latin typeface="Gill Sans MT"/>
                <a:cs typeface="Gill Sans MT"/>
              </a:rPr>
              <a:t>tens?	</a:t>
            </a:r>
            <a:r>
              <a:rPr sz="4200" spc="-15" dirty="0">
                <a:latin typeface="Gill Sans MT"/>
                <a:cs typeface="Gill Sans MT"/>
              </a:rPr>
              <a:t>Hundreds?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32150"/>
            <a:ext cx="13004800" cy="38100"/>
          </a:xfrm>
          <a:custGeom>
            <a:avLst/>
            <a:gdLst/>
            <a:ahLst/>
            <a:cxnLst/>
            <a:rect l="l" t="t" r="r" b="b"/>
            <a:pathLst>
              <a:path w="13004800" h="38100">
                <a:moveTo>
                  <a:pt x="0" y="381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83251" y="3251200"/>
          <a:ext cx="11324587" cy="6502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6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4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6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5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28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68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45493">
                <a:tc>
                  <a:txBody>
                    <a:bodyPr/>
                    <a:lstStyle/>
                    <a:p>
                      <a:pPr marL="1067435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254000" marB="0"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R="29781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2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2540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67500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3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254000" marB="0">
                    <a:lnL w="539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69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 marR="1097915" algn="ctr">
                        <a:lnSpc>
                          <a:spcPct val="100000"/>
                        </a:lnSpc>
                        <a:spcBef>
                          <a:spcPts val="3075"/>
                        </a:spcBef>
                      </a:pPr>
                      <a:r>
                        <a:rPr sz="4200" spc="-15" dirty="0">
                          <a:latin typeface="Gill Sans MT"/>
                          <a:cs typeface="Gill Sans MT"/>
                        </a:rPr>
                        <a:t>Hundreds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5050">
                        <a:latin typeface="Times New Roman"/>
                        <a:cs typeface="Times New Roman"/>
                      </a:endParaRPr>
                    </a:p>
                    <a:p>
                      <a:pPr marR="1089660" algn="ctr">
                        <a:lnSpc>
                          <a:spcPct val="100000"/>
                        </a:lnSpc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100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 marL="850900">
                        <a:lnSpc>
                          <a:spcPct val="100000"/>
                        </a:lnSpc>
                        <a:spcBef>
                          <a:spcPts val="2915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10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 marL="109220">
                        <a:lnSpc>
                          <a:spcPct val="100000"/>
                        </a:lnSpc>
                        <a:spcBef>
                          <a:spcPts val="3075"/>
                        </a:spcBef>
                      </a:pPr>
                      <a:r>
                        <a:rPr sz="4200" spc="-160" dirty="0">
                          <a:latin typeface="Gill Sans MT"/>
                          <a:cs typeface="Gill Sans MT"/>
                        </a:rPr>
                        <a:t>Tens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 marL="106680">
                        <a:lnSpc>
                          <a:spcPct val="100000"/>
                        </a:lnSpc>
                        <a:spcBef>
                          <a:spcPts val="2915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10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 marL="558165">
                        <a:lnSpc>
                          <a:spcPct val="100000"/>
                        </a:lnSpc>
                        <a:spcBef>
                          <a:spcPts val="2915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 marL="73660" algn="ctr">
                        <a:lnSpc>
                          <a:spcPct val="100000"/>
                        </a:lnSpc>
                        <a:spcBef>
                          <a:spcPts val="3075"/>
                        </a:spcBef>
                      </a:pPr>
                      <a:r>
                        <a:rPr sz="4200" spc="-5" dirty="0">
                          <a:latin typeface="Gill Sans MT"/>
                          <a:cs typeface="Gill Sans MT"/>
                        </a:rPr>
                        <a:t>Ones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5050">
                        <a:latin typeface="Times New Roman"/>
                        <a:cs typeface="Times New Roman"/>
                      </a:endParaRPr>
                    </a:p>
                    <a:p>
                      <a:pPr marL="84455" algn="ctr">
                        <a:lnSpc>
                          <a:spcPct val="100000"/>
                        </a:lnSpc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 marL="272415">
                        <a:lnSpc>
                          <a:spcPct val="100000"/>
                        </a:lnSpc>
                        <a:spcBef>
                          <a:spcPts val="2915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7512" y="203200"/>
            <a:ext cx="334962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dirty="0">
                <a:latin typeface="Gill Sans MT"/>
                <a:cs typeface="Gill Sans MT"/>
              </a:rPr>
              <a:t>An</a:t>
            </a:r>
            <a:r>
              <a:rPr sz="8400" spc="-85" dirty="0">
                <a:latin typeface="Gill Sans MT"/>
                <a:cs typeface="Gill Sans MT"/>
              </a:rPr>
              <a:t>s</a:t>
            </a:r>
            <a:r>
              <a:rPr sz="8400" spc="-170" dirty="0">
                <a:latin typeface="Gill Sans MT"/>
                <a:cs typeface="Gill Sans MT"/>
              </a:rPr>
              <a:t>w</a:t>
            </a:r>
            <a:r>
              <a:rPr sz="8400" dirty="0">
                <a:latin typeface="Gill Sans MT"/>
                <a:cs typeface="Gill Sans MT"/>
              </a:rPr>
              <a:t>er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25600" y="2070100"/>
            <a:ext cx="83934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</a:tabLst>
            </a:pPr>
            <a:r>
              <a:rPr sz="4200" spc="-5" dirty="0">
                <a:latin typeface="Gill Sans MT"/>
                <a:cs typeface="Gill Sans MT"/>
              </a:rPr>
              <a:t>Because </a:t>
            </a:r>
            <a:r>
              <a:rPr sz="4200" spc="-45" dirty="0">
                <a:latin typeface="Gill Sans MT"/>
                <a:cs typeface="Gill Sans MT"/>
              </a:rPr>
              <a:t>we </a:t>
            </a:r>
            <a:r>
              <a:rPr sz="4200" spc="-30" dirty="0">
                <a:latin typeface="Gill Sans MT"/>
                <a:cs typeface="Gill Sans MT"/>
              </a:rPr>
              <a:t>are </a:t>
            </a:r>
            <a:r>
              <a:rPr sz="4200" spc="-5" dirty="0">
                <a:latin typeface="Gill Sans MT"/>
                <a:cs typeface="Gill Sans MT"/>
              </a:rPr>
              <a:t>in decimal (base</a:t>
            </a:r>
            <a:r>
              <a:rPr sz="4200" spc="4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10)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32150"/>
            <a:ext cx="13004800" cy="38100"/>
          </a:xfrm>
          <a:custGeom>
            <a:avLst/>
            <a:gdLst/>
            <a:ahLst/>
            <a:cxnLst/>
            <a:rect l="l" t="t" r="r" b="b"/>
            <a:pathLst>
              <a:path w="13004800" h="38100">
                <a:moveTo>
                  <a:pt x="0" y="381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83251" y="3251200"/>
          <a:ext cx="11324587" cy="6502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6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4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6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5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28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68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45493">
                <a:tc>
                  <a:txBody>
                    <a:bodyPr/>
                    <a:lstStyle/>
                    <a:p>
                      <a:pPr marL="1067435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254000" marB="0"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R="29781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2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2540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675005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3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254000" marB="0">
                    <a:lnL w="539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69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 marR="1097915" algn="ctr">
                        <a:lnSpc>
                          <a:spcPct val="100000"/>
                        </a:lnSpc>
                        <a:spcBef>
                          <a:spcPts val="3075"/>
                        </a:spcBef>
                      </a:pPr>
                      <a:r>
                        <a:rPr sz="4200" spc="-15" dirty="0">
                          <a:latin typeface="Gill Sans MT"/>
                          <a:cs typeface="Gill Sans MT"/>
                        </a:rPr>
                        <a:t>Hundreds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5050">
                        <a:latin typeface="Times New Roman"/>
                        <a:cs typeface="Times New Roman"/>
                      </a:endParaRPr>
                    </a:p>
                    <a:p>
                      <a:pPr marR="1089660" algn="ctr">
                        <a:lnSpc>
                          <a:spcPct val="100000"/>
                        </a:lnSpc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100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 marL="850900">
                        <a:lnSpc>
                          <a:spcPct val="100000"/>
                        </a:lnSpc>
                        <a:spcBef>
                          <a:spcPts val="2915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10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 marL="109220">
                        <a:lnSpc>
                          <a:spcPct val="100000"/>
                        </a:lnSpc>
                        <a:spcBef>
                          <a:spcPts val="3075"/>
                        </a:spcBef>
                      </a:pPr>
                      <a:r>
                        <a:rPr sz="4200" spc="-160" dirty="0">
                          <a:latin typeface="Gill Sans MT"/>
                          <a:cs typeface="Gill Sans MT"/>
                        </a:rPr>
                        <a:t>Tens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 marL="106680">
                        <a:lnSpc>
                          <a:spcPct val="100000"/>
                        </a:lnSpc>
                        <a:spcBef>
                          <a:spcPts val="2915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10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 marL="558165">
                        <a:lnSpc>
                          <a:spcPct val="100000"/>
                        </a:lnSpc>
                        <a:spcBef>
                          <a:spcPts val="2915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 marL="73660" algn="ctr">
                        <a:lnSpc>
                          <a:spcPct val="100000"/>
                        </a:lnSpc>
                        <a:spcBef>
                          <a:spcPts val="3075"/>
                        </a:spcBef>
                      </a:pPr>
                      <a:r>
                        <a:rPr sz="4200" spc="-5" dirty="0">
                          <a:latin typeface="Gill Sans MT"/>
                          <a:cs typeface="Gill Sans MT"/>
                        </a:rPr>
                        <a:t>Ones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5050">
                        <a:latin typeface="Times New Roman"/>
                        <a:cs typeface="Times New Roman"/>
                      </a:endParaRPr>
                    </a:p>
                    <a:p>
                      <a:pPr marL="84455" algn="ctr">
                        <a:lnSpc>
                          <a:spcPct val="100000"/>
                        </a:lnSpc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 marL="272415">
                        <a:lnSpc>
                          <a:spcPct val="100000"/>
                        </a:lnSpc>
                        <a:spcBef>
                          <a:spcPts val="2915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459"/>
              </a:spcBef>
            </a:pPr>
            <a:r>
              <a:rPr spc="-5" dirty="0"/>
              <a:t>public static </a:t>
            </a:r>
            <a:r>
              <a:rPr dirty="0"/>
              <a:t>void  </a:t>
            </a:r>
            <a:r>
              <a:rPr spc="-5" dirty="0"/>
              <a:t>main(String[] args)</a:t>
            </a:r>
            <a:r>
              <a:rPr spc="-95" dirty="0"/>
              <a:t> </a:t>
            </a:r>
            <a:r>
              <a:rPr dirty="0"/>
              <a:t>{</a:t>
            </a:r>
          </a:p>
          <a:p>
            <a:pPr marL="652780">
              <a:lnSpc>
                <a:spcPts val="4680"/>
              </a:lnSpc>
            </a:pPr>
            <a:r>
              <a:rPr dirty="0"/>
              <a:t>...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8522" y="172085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23443" y="762000"/>
            <a:ext cx="595820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5" dirty="0">
                <a:latin typeface="Gill Sans MT"/>
                <a:cs typeface="Gill Sans MT"/>
              </a:rPr>
              <a:t>Another</a:t>
            </a:r>
            <a:r>
              <a:rPr sz="8400" spc="-1330" dirty="0">
                <a:latin typeface="Gill Sans MT"/>
                <a:cs typeface="Gill Sans MT"/>
              </a:rPr>
              <a:t> </a:t>
            </a:r>
            <a:r>
              <a:rPr lang="en-US" sz="8400" spc="-1330" dirty="0">
                <a:latin typeface="Gill Sans MT"/>
                <a:cs typeface="Gill Sans MT"/>
              </a:rPr>
              <a:t> </a:t>
            </a:r>
            <a:r>
              <a:rPr sz="8400" spc="-35" dirty="0">
                <a:latin typeface="Gill Sans MT"/>
                <a:cs typeface="Gill Sans MT"/>
              </a:rPr>
              <a:t>View</a:t>
            </a:r>
            <a:endParaRPr sz="84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84422" y="3187700"/>
            <a:ext cx="8255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123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3443" y="762000"/>
            <a:ext cx="595820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5" dirty="0">
                <a:latin typeface="Gill Sans MT"/>
                <a:cs typeface="Gill Sans MT"/>
              </a:rPr>
              <a:t>Another</a:t>
            </a:r>
            <a:r>
              <a:rPr sz="8400" spc="-1330" dirty="0">
                <a:latin typeface="Gill Sans MT"/>
                <a:cs typeface="Gill Sans MT"/>
              </a:rPr>
              <a:t> </a:t>
            </a:r>
            <a:r>
              <a:rPr sz="8400" spc="-35" dirty="0">
                <a:latin typeface="Gill Sans MT"/>
                <a:cs typeface="Gill Sans MT"/>
              </a:rPr>
              <a:t>View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32622" y="34925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3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29350" y="34925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2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8350" y="34925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7" name="object 7"/>
            <p:cNvSpPr/>
            <p:nvPr/>
          </p:nvSpPr>
          <p:spPr>
            <a:xfrm>
              <a:off x="0" y="3232149"/>
              <a:ext cx="13004800" cy="6521450"/>
            </a:xfrm>
            <a:custGeom>
              <a:avLst/>
              <a:gdLst/>
              <a:ahLst/>
              <a:cxnLst/>
              <a:rect l="l" t="t" r="r" b="b"/>
              <a:pathLst>
                <a:path w="13004800" h="6521450">
                  <a:moveTo>
                    <a:pt x="1300480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4260837" y="38100"/>
                  </a:lnTo>
                  <a:lnTo>
                    <a:pt x="4260837" y="6521450"/>
                  </a:lnTo>
                  <a:lnTo>
                    <a:pt x="4298950" y="6521450"/>
                  </a:lnTo>
                  <a:lnTo>
                    <a:pt x="4298950" y="38100"/>
                  </a:lnTo>
                  <a:lnTo>
                    <a:pt x="8756650" y="38100"/>
                  </a:lnTo>
                  <a:lnTo>
                    <a:pt x="8756650" y="6521450"/>
                  </a:lnTo>
                  <a:lnTo>
                    <a:pt x="8794750" y="6521450"/>
                  </a:lnTo>
                  <a:lnTo>
                    <a:pt x="8794750" y="38100"/>
                  </a:lnTo>
                  <a:lnTo>
                    <a:pt x="13004800" y="38100"/>
                  </a:lnTo>
                  <a:lnTo>
                    <a:pt x="13004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3443" y="762000"/>
            <a:ext cx="595820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5" dirty="0">
                <a:latin typeface="Gill Sans MT"/>
                <a:cs typeface="Gill Sans MT"/>
              </a:rPr>
              <a:t>Another</a:t>
            </a:r>
            <a:r>
              <a:rPr sz="8400" spc="-1330" dirty="0">
                <a:latin typeface="Gill Sans MT"/>
                <a:cs typeface="Gill Sans MT"/>
              </a:rPr>
              <a:t> </a:t>
            </a:r>
            <a:r>
              <a:rPr sz="8400" spc="-35" dirty="0">
                <a:latin typeface="Gill Sans MT"/>
                <a:cs typeface="Gill Sans MT"/>
              </a:rPr>
              <a:t>View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32622" y="34925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3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29350" y="34925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2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8350" y="34925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232149"/>
            <a:ext cx="13004800" cy="6521450"/>
          </a:xfrm>
          <a:custGeom>
            <a:avLst/>
            <a:gdLst/>
            <a:ahLst/>
            <a:cxnLst/>
            <a:rect l="l" t="t" r="r" b="b"/>
            <a:pathLst>
              <a:path w="13004800" h="6521450">
                <a:moveTo>
                  <a:pt x="13004800" y="0"/>
                </a:moveTo>
                <a:lnTo>
                  <a:pt x="0" y="0"/>
                </a:lnTo>
                <a:lnTo>
                  <a:pt x="0" y="38100"/>
                </a:lnTo>
                <a:lnTo>
                  <a:pt x="4260837" y="38100"/>
                </a:lnTo>
                <a:lnTo>
                  <a:pt x="4260837" y="6521450"/>
                </a:lnTo>
                <a:lnTo>
                  <a:pt x="4298950" y="6521450"/>
                </a:lnTo>
                <a:lnTo>
                  <a:pt x="4298950" y="38100"/>
                </a:lnTo>
                <a:lnTo>
                  <a:pt x="8756650" y="38100"/>
                </a:lnTo>
                <a:lnTo>
                  <a:pt x="8756650" y="6521450"/>
                </a:lnTo>
                <a:lnTo>
                  <a:pt x="8794750" y="6521450"/>
                </a:lnTo>
                <a:lnTo>
                  <a:pt x="8794750" y="38100"/>
                </a:lnTo>
                <a:lnTo>
                  <a:pt x="13004800" y="38100"/>
                </a:lnTo>
                <a:lnTo>
                  <a:pt x="1300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070076" y="6375400"/>
            <a:ext cx="16173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3 x</a:t>
            </a:r>
            <a:r>
              <a:rPr sz="4200" spc="-10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10</a:t>
            </a:r>
            <a:r>
              <a:rPr sz="4200" baseline="25793" dirty="0">
                <a:latin typeface="Gill Sans MT"/>
                <a:cs typeface="Gill Sans MT"/>
              </a:rPr>
              <a:t>0</a:t>
            </a:r>
            <a:endParaRPr sz="4200" baseline="25793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95950" y="6375400"/>
            <a:ext cx="16173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2 x</a:t>
            </a:r>
            <a:r>
              <a:rPr sz="4200" spc="-10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10</a:t>
            </a:r>
            <a:r>
              <a:rPr sz="4200" baseline="25793" dirty="0">
                <a:latin typeface="Gill Sans MT"/>
                <a:cs typeface="Gill Sans MT"/>
              </a:rPr>
              <a:t>1</a:t>
            </a:r>
            <a:endParaRPr sz="4200" baseline="25793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77950" y="6375400"/>
            <a:ext cx="16173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 x</a:t>
            </a:r>
            <a:r>
              <a:rPr sz="4200" spc="-10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10</a:t>
            </a:r>
            <a:r>
              <a:rPr sz="4200" baseline="25793" dirty="0">
                <a:latin typeface="Gill Sans MT"/>
                <a:cs typeface="Gill Sans MT"/>
              </a:rPr>
              <a:t>2</a:t>
            </a:r>
            <a:endParaRPr sz="4200" baseline="25793">
              <a:latin typeface="Gill Sans MT"/>
              <a:cs typeface="Gill Sans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203200"/>
            <a:ext cx="10109200" cy="25247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535430" marR="5080" indent="-1523365">
              <a:lnSpc>
                <a:spcPts val="9600"/>
              </a:lnSpc>
              <a:spcBef>
                <a:spcPts val="819"/>
              </a:spcBef>
              <a:tabLst>
                <a:tab pos="7685405" algn="l"/>
              </a:tabLst>
            </a:pPr>
            <a:r>
              <a:rPr sz="8400" spc="-5" dirty="0">
                <a:latin typeface="Gill Sans MT"/>
                <a:cs typeface="Gill Sans MT"/>
              </a:rPr>
              <a:t>Co</a:t>
            </a:r>
            <a:r>
              <a:rPr sz="8400" spc="-130" dirty="0">
                <a:latin typeface="Gill Sans MT"/>
                <a:cs typeface="Gill Sans MT"/>
              </a:rPr>
              <a:t>n</a:t>
            </a:r>
            <a:r>
              <a:rPr sz="8400" spc="-170" dirty="0">
                <a:latin typeface="Gill Sans MT"/>
                <a:cs typeface="Gill Sans MT"/>
              </a:rPr>
              <a:t>v</a:t>
            </a:r>
            <a:r>
              <a:rPr sz="8400" dirty="0">
                <a:latin typeface="Gill Sans MT"/>
                <a:cs typeface="Gill Sans MT"/>
              </a:rPr>
              <a:t>er</a:t>
            </a:r>
            <a:r>
              <a:rPr sz="8400" spc="-5" dirty="0">
                <a:latin typeface="Gill Sans MT"/>
                <a:cs typeface="Gill Sans MT"/>
              </a:rPr>
              <a:t>si</a:t>
            </a:r>
            <a:r>
              <a:rPr sz="8400" dirty="0">
                <a:latin typeface="Gill Sans MT"/>
                <a:cs typeface="Gill Sans MT"/>
              </a:rPr>
              <a:t>on</a:t>
            </a:r>
            <a:r>
              <a:rPr sz="8400" spc="-5" dirty="0">
                <a:latin typeface="Gill Sans MT"/>
                <a:cs typeface="Gill Sans MT"/>
              </a:rPr>
              <a:t> </a:t>
            </a:r>
            <a:r>
              <a:rPr sz="8400" dirty="0">
                <a:latin typeface="Gill Sans MT"/>
                <a:cs typeface="Gill Sans MT"/>
              </a:rPr>
              <a:t>f</a:t>
            </a:r>
            <a:r>
              <a:rPr sz="8400" spc="-210" dirty="0">
                <a:latin typeface="Gill Sans MT"/>
                <a:cs typeface="Gill Sans MT"/>
              </a:rPr>
              <a:t>r</a:t>
            </a:r>
            <a:r>
              <a:rPr sz="8400" dirty="0">
                <a:latin typeface="Gill Sans MT"/>
                <a:cs typeface="Gill Sans MT"/>
              </a:rPr>
              <a:t>om	</a:t>
            </a:r>
            <a:r>
              <a:rPr sz="8400" spc="-5" dirty="0">
                <a:latin typeface="Gill Sans MT"/>
                <a:cs typeface="Gill Sans MT"/>
              </a:rPr>
              <a:t>So</a:t>
            </a:r>
            <a:r>
              <a:rPr sz="8400" dirty="0">
                <a:latin typeface="Gill Sans MT"/>
                <a:cs typeface="Gill Sans MT"/>
              </a:rPr>
              <a:t>me  </a:t>
            </a:r>
            <a:r>
              <a:rPr sz="8400" spc="-5" dirty="0">
                <a:latin typeface="Gill Sans MT"/>
                <a:cs typeface="Gill Sans MT"/>
              </a:rPr>
              <a:t>Base to</a:t>
            </a:r>
            <a:r>
              <a:rPr sz="8400" spc="-20" dirty="0">
                <a:latin typeface="Gill Sans MT"/>
                <a:cs typeface="Gill Sans MT"/>
              </a:rPr>
              <a:t> </a:t>
            </a:r>
            <a:r>
              <a:rPr sz="8400" spc="-5" dirty="0">
                <a:latin typeface="Gill Sans MT"/>
                <a:cs typeface="Gill Sans MT"/>
              </a:rPr>
              <a:t>Decimal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2100" y="2895600"/>
            <a:ext cx="9639300" cy="62407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47700" marR="12827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47700" algn="l"/>
                <a:tab pos="6978650" algn="l"/>
              </a:tabLst>
            </a:pPr>
            <a:r>
              <a:rPr sz="4200" spc="-30" dirty="0">
                <a:latin typeface="Gill Sans MT"/>
                <a:cs typeface="Gill Sans MT"/>
              </a:rPr>
              <a:t>Involves </a:t>
            </a:r>
            <a:r>
              <a:rPr sz="4200" spc="-15" dirty="0">
                <a:latin typeface="Gill Sans MT"/>
                <a:cs typeface="Gill Sans MT"/>
              </a:rPr>
              <a:t>repeated</a:t>
            </a:r>
            <a:r>
              <a:rPr sz="4200" spc="5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division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25" dirty="0">
                <a:latin typeface="Gill Sans MT"/>
                <a:cs typeface="Gill Sans MT"/>
              </a:rPr>
              <a:t>by	</a:t>
            </a:r>
            <a:r>
              <a:rPr sz="4200" spc="-5" dirty="0">
                <a:latin typeface="Gill Sans MT"/>
                <a:cs typeface="Gill Sans MT"/>
              </a:rPr>
              <a:t>the value</a:t>
            </a:r>
            <a:r>
              <a:rPr sz="4200" spc="-8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of 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base</a:t>
            </a:r>
            <a:endParaRPr sz="4200">
              <a:latin typeface="Gill Sans MT"/>
              <a:cs typeface="Gill Sans MT"/>
            </a:endParaRPr>
          </a:p>
          <a:p>
            <a:pPr marL="1536700" lvl="1" indent="-571500">
              <a:lnSpc>
                <a:spcPct val="100000"/>
              </a:lnSpc>
              <a:spcBef>
                <a:spcPts val="2120"/>
              </a:spcBef>
              <a:buSzPct val="170238"/>
              <a:buChar char="•"/>
              <a:tabLst>
                <a:tab pos="1536700" algn="l"/>
                <a:tab pos="2838450" algn="l"/>
              </a:tabLst>
            </a:pPr>
            <a:r>
              <a:rPr sz="4200" spc="-30" dirty="0">
                <a:latin typeface="Gill Sans MT"/>
                <a:cs typeface="Gill Sans MT"/>
              </a:rPr>
              <a:t>From	</a:t>
            </a:r>
            <a:r>
              <a:rPr sz="4200" dirty="0">
                <a:latin typeface="Gill Sans MT"/>
                <a:cs typeface="Gill Sans MT"/>
              </a:rPr>
              <a:t>right to </a:t>
            </a:r>
            <a:r>
              <a:rPr sz="4200" spc="-5" dirty="0">
                <a:latin typeface="Gill Sans MT"/>
                <a:cs typeface="Gill Sans MT"/>
              </a:rPr>
              <a:t>left: list the</a:t>
            </a:r>
            <a:r>
              <a:rPr sz="4200" spc="-490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remainders</a:t>
            </a:r>
            <a:endParaRPr sz="4200">
              <a:latin typeface="Gill Sans MT"/>
              <a:cs typeface="Gill Sans MT"/>
            </a:endParaRPr>
          </a:p>
          <a:p>
            <a:pPr marL="15367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536700" algn="l"/>
                <a:tab pos="5680075" algn="l"/>
              </a:tabLst>
            </a:pPr>
            <a:r>
              <a:rPr sz="4200" spc="-10" dirty="0">
                <a:latin typeface="Gill Sans MT"/>
                <a:cs typeface="Gill Sans MT"/>
              </a:rPr>
              <a:t>Continue </a:t>
            </a:r>
            <a:r>
              <a:rPr sz="4200" dirty="0">
                <a:latin typeface="Gill Sans MT"/>
                <a:cs typeface="Gill Sans MT"/>
              </a:rPr>
              <a:t>until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0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	</a:t>
            </a:r>
            <a:r>
              <a:rPr sz="4200" spc="-15" dirty="0">
                <a:latin typeface="Gill Sans MT"/>
                <a:cs typeface="Gill Sans MT"/>
              </a:rPr>
              <a:t>reached</a:t>
            </a:r>
            <a:endParaRPr sz="4200">
              <a:latin typeface="Gill Sans MT"/>
              <a:cs typeface="Gill Sans MT"/>
            </a:endParaRPr>
          </a:p>
          <a:p>
            <a:pPr marL="1536700" marR="1210945" lvl="1" indent="-571500">
              <a:lnSpc>
                <a:spcPts val="4900"/>
              </a:lnSpc>
              <a:spcBef>
                <a:spcPts val="2540"/>
              </a:spcBef>
              <a:buSzPct val="170238"/>
              <a:buChar char="•"/>
              <a:tabLst>
                <a:tab pos="1536700" algn="l"/>
                <a:tab pos="4381500" algn="l"/>
                <a:tab pos="5291455" algn="l"/>
                <a:tab pos="7061200" algn="l"/>
              </a:tabLst>
            </a:pPr>
            <a:r>
              <a:rPr sz="4200" spc="-5" dirty="0">
                <a:latin typeface="Gill Sans MT"/>
                <a:cs typeface="Gill Sans MT"/>
              </a:rPr>
              <a:t>Final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value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	</a:t>
            </a:r>
            <a:r>
              <a:rPr sz="4200" spc="-15" dirty="0">
                <a:latin typeface="Gill Sans MT"/>
                <a:cs typeface="Gill Sans MT"/>
              </a:rPr>
              <a:t>result </a:t>
            </a:r>
            <a:r>
              <a:rPr sz="4200" dirty="0">
                <a:latin typeface="Gill Sans MT"/>
                <a:cs typeface="Gill Sans MT"/>
              </a:rPr>
              <a:t>of </a:t>
            </a:r>
            <a:r>
              <a:rPr sz="4200" spc="-15" dirty="0">
                <a:latin typeface="Gill Sans MT"/>
                <a:cs typeface="Gill Sans MT"/>
              </a:rPr>
              <a:t>reading  </a:t>
            </a:r>
            <a:r>
              <a:rPr sz="4200" spc="-10" dirty="0">
                <a:latin typeface="Gill Sans MT"/>
                <a:cs typeface="Gill Sans MT"/>
              </a:rPr>
              <a:t>remainders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from	</a:t>
            </a:r>
            <a:r>
              <a:rPr sz="4200" spc="-5" dirty="0">
                <a:latin typeface="Gill Sans MT"/>
                <a:cs typeface="Gill Sans MT"/>
              </a:rPr>
              <a:t>bottom	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-9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top</a:t>
            </a:r>
            <a:endParaRPr sz="4200">
              <a:latin typeface="Gill Sans MT"/>
              <a:cs typeface="Gill Sans MT"/>
            </a:endParaRPr>
          </a:p>
          <a:p>
            <a:pPr marL="647700" marR="1200150" indent="-571500">
              <a:lnSpc>
                <a:spcPts val="4900"/>
              </a:lnSpc>
              <a:spcBef>
                <a:spcPts val="2400"/>
              </a:spcBef>
              <a:buSzPct val="170238"/>
              <a:buChar char="•"/>
              <a:tabLst>
                <a:tab pos="647700" algn="l"/>
                <a:tab pos="1543050" algn="l"/>
                <a:tab pos="5229225" algn="l"/>
              </a:tabLst>
            </a:pPr>
            <a:r>
              <a:rPr sz="4200" spc="-25" dirty="0">
                <a:latin typeface="Gill Sans MT"/>
                <a:cs typeface="Gill Sans MT"/>
              </a:rPr>
              <a:t>For	</a:t>
            </a:r>
            <a:r>
              <a:rPr sz="4200" spc="-5" dirty="0">
                <a:latin typeface="Gill Sans MT"/>
                <a:cs typeface="Gill Sans MT"/>
              </a:rPr>
              <a:t>example:</a:t>
            </a:r>
            <a:r>
              <a:rPr sz="4200" spc="-409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what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	</a:t>
            </a:r>
            <a:r>
              <a:rPr sz="4200" dirty="0">
                <a:latin typeface="Gill Sans MT"/>
                <a:cs typeface="Gill Sans MT"/>
              </a:rPr>
              <a:t>231 </a:t>
            </a:r>
            <a:r>
              <a:rPr sz="4200" spc="-5" dirty="0">
                <a:latin typeface="Gill Sans MT"/>
                <a:cs typeface="Gill Sans MT"/>
              </a:rPr>
              <a:t>decimal</a:t>
            </a:r>
            <a:r>
              <a:rPr sz="4200" spc="-8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to  </a:t>
            </a:r>
            <a:r>
              <a:rPr sz="4200" spc="-5" dirty="0">
                <a:latin typeface="Gill Sans MT"/>
                <a:cs typeface="Gill Sans MT"/>
              </a:rPr>
              <a:t>decimal?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7800" y="203200"/>
            <a:ext cx="10109200" cy="25247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535430" marR="5080" indent="-1523365">
              <a:lnSpc>
                <a:spcPts val="9600"/>
              </a:lnSpc>
              <a:spcBef>
                <a:spcPts val="819"/>
              </a:spcBef>
              <a:tabLst>
                <a:tab pos="7685405" algn="l"/>
              </a:tabLst>
            </a:pPr>
            <a:r>
              <a:rPr sz="8400" spc="-5" dirty="0">
                <a:latin typeface="Gill Sans MT"/>
                <a:cs typeface="Gill Sans MT"/>
              </a:rPr>
              <a:t>Co</a:t>
            </a:r>
            <a:r>
              <a:rPr sz="8400" spc="-130" dirty="0">
                <a:latin typeface="Gill Sans MT"/>
                <a:cs typeface="Gill Sans MT"/>
              </a:rPr>
              <a:t>n</a:t>
            </a:r>
            <a:r>
              <a:rPr sz="8400" spc="-170" dirty="0">
                <a:latin typeface="Gill Sans MT"/>
                <a:cs typeface="Gill Sans MT"/>
              </a:rPr>
              <a:t>v</a:t>
            </a:r>
            <a:r>
              <a:rPr sz="8400" dirty="0">
                <a:latin typeface="Gill Sans MT"/>
                <a:cs typeface="Gill Sans MT"/>
              </a:rPr>
              <a:t>er</a:t>
            </a:r>
            <a:r>
              <a:rPr sz="8400" spc="-5" dirty="0">
                <a:latin typeface="Gill Sans MT"/>
                <a:cs typeface="Gill Sans MT"/>
              </a:rPr>
              <a:t>si</a:t>
            </a:r>
            <a:r>
              <a:rPr sz="8400" dirty="0">
                <a:latin typeface="Gill Sans MT"/>
                <a:cs typeface="Gill Sans MT"/>
              </a:rPr>
              <a:t>on</a:t>
            </a:r>
            <a:r>
              <a:rPr sz="8400" spc="-5" dirty="0">
                <a:latin typeface="Gill Sans MT"/>
                <a:cs typeface="Gill Sans MT"/>
              </a:rPr>
              <a:t> </a:t>
            </a:r>
            <a:r>
              <a:rPr sz="8400" dirty="0">
                <a:latin typeface="Gill Sans MT"/>
                <a:cs typeface="Gill Sans MT"/>
              </a:rPr>
              <a:t>f</a:t>
            </a:r>
            <a:r>
              <a:rPr sz="8400" spc="-210" dirty="0">
                <a:latin typeface="Gill Sans MT"/>
                <a:cs typeface="Gill Sans MT"/>
              </a:rPr>
              <a:t>r</a:t>
            </a:r>
            <a:r>
              <a:rPr sz="8400" dirty="0">
                <a:latin typeface="Gill Sans MT"/>
                <a:cs typeface="Gill Sans MT"/>
              </a:rPr>
              <a:t>om	</a:t>
            </a:r>
            <a:r>
              <a:rPr sz="8400" spc="-5" dirty="0">
                <a:latin typeface="Gill Sans MT"/>
                <a:cs typeface="Gill Sans MT"/>
              </a:rPr>
              <a:t>So</a:t>
            </a:r>
            <a:r>
              <a:rPr sz="8400" dirty="0">
                <a:latin typeface="Gill Sans MT"/>
                <a:cs typeface="Gill Sans MT"/>
              </a:rPr>
              <a:t>me  </a:t>
            </a:r>
            <a:r>
              <a:rPr sz="8400" spc="-5" dirty="0">
                <a:latin typeface="Gill Sans MT"/>
                <a:cs typeface="Gill Sans MT"/>
              </a:rPr>
              <a:t>Base to</a:t>
            </a:r>
            <a:r>
              <a:rPr sz="8400" spc="-20" dirty="0">
                <a:latin typeface="Gill Sans MT"/>
                <a:cs typeface="Gill Sans MT"/>
              </a:rPr>
              <a:t> </a:t>
            </a:r>
            <a:r>
              <a:rPr sz="8400" spc="-5" dirty="0">
                <a:latin typeface="Gill Sans MT"/>
                <a:cs typeface="Gill Sans MT"/>
              </a:rPr>
              <a:t>Decimal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84422" y="3873500"/>
            <a:ext cx="8255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231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203200"/>
            <a:ext cx="10109200" cy="25247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535430" marR="5080" indent="-1523365">
              <a:lnSpc>
                <a:spcPts val="9600"/>
              </a:lnSpc>
              <a:spcBef>
                <a:spcPts val="819"/>
              </a:spcBef>
              <a:tabLst>
                <a:tab pos="7685405" algn="l"/>
              </a:tabLst>
            </a:pPr>
            <a:r>
              <a:rPr sz="8400" spc="-5" dirty="0">
                <a:latin typeface="Gill Sans MT"/>
                <a:cs typeface="Gill Sans MT"/>
              </a:rPr>
              <a:t>Co</a:t>
            </a:r>
            <a:r>
              <a:rPr sz="8400" spc="-130" dirty="0">
                <a:latin typeface="Gill Sans MT"/>
                <a:cs typeface="Gill Sans MT"/>
              </a:rPr>
              <a:t>n</a:t>
            </a:r>
            <a:r>
              <a:rPr sz="8400" spc="-170" dirty="0">
                <a:latin typeface="Gill Sans MT"/>
                <a:cs typeface="Gill Sans MT"/>
              </a:rPr>
              <a:t>v</a:t>
            </a:r>
            <a:r>
              <a:rPr sz="8400" dirty="0">
                <a:latin typeface="Gill Sans MT"/>
                <a:cs typeface="Gill Sans MT"/>
              </a:rPr>
              <a:t>er</a:t>
            </a:r>
            <a:r>
              <a:rPr sz="8400" spc="-5" dirty="0">
                <a:latin typeface="Gill Sans MT"/>
                <a:cs typeface="Gill Sans MT"/>
              </a:rPr>
              <a:t>si</a:t>
            </a:r>
            <a:r>
              <a:rPr sz="8400" dirty="0">
                <a:latin typeface="Gill Sans MT"/>
                <a:cs typeface="Gill Sans MT"/>
              </a:rPr>
              <a:t>on</a:t>
            </a:r>
            <a:r>
              <a:rPr sz="8400" spc="-5" dirty="0">
                <a:latin typeface="Gill Sans MT"/>
                <a:cs typeface="Gill Sans MT"/>
              </a:rPr>
              <a:t> </a:t>
            </a:r>
            <a:r>
              <a:rPr sz="8400" dirty="0">
                <a:latin typeface="Gill Sans MT"/>
                <a:cs typeface="Gill Sans MT"/>
              </a:rPr>
              <a:t>f</a:t>
            </a:r>
            <a:r>
              <a:rPr sz="8400" spc="-210" dirty="0">
                <a:latin typeface="Gill Sans MT"/>
                <a:cs typeface="Gill Sans MT"/>
              </a:rPr>
              <a:t>r</a:t>
            </a:r>
            <a:r>
              <a:rPr sz="8400" dirty="0">
                <a:latin typeface="Gill Sans MT"/>
                <a:cs typeface="Gill Sans MT"/>
              </a:rPr>
              <a:t>om	</a:t>
            </a:r>
            <a:r>
              <a:rPr sz="8400" spc="-5" dirty="0">
                <a:latin typeface="Gill Sans MT"/>
                <a:cs typeface="Gill Sans MT"/>
              </a:rPr>
              <a:t>So</a:t>
            </a:r>
            <a:r>
              <a:rPr sz="8400" dirty="0">
                <a:latin typeface="Gill Sans MT"/>
                <a:cs typeface="Gill Sans MT"/>
              </a:rPr>
              <a:t>me  </a:t>
            </a:r>
            <a:r>
              <a:rPr sz="8400" spc="-5" dirty="0">
                <a:latin typeface="Gill Sans MT"/>
                <a:cs typeface="Gill Sans MT"/>
              </a:rPr>
              <a:t>Base to</a:t>
            </a:r>
            <a:r>
              <a:rPr sz="8400" spc="-20" dirty="0">
                <a:latin typeface="Gill Sans MT"/>
                <a:cs typeface="Gill Sans MT"/>
              </a:rPr>
              <a:t> </a:t>
            </a:r>
            <a:r>
              <a:rPr sz="8400" spc="-5" dirty="0">
                <a:latin typeface="Gill Sans MT"/>
                <a:cs typeface="Gill Sans MT"/>
              </a:rPr>
              <a:t>Decimal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81700" y="3924300"/>
            <a:ext cx="916940" cy="624205"/>
          </a:xfrm>
          <a:custGeom>
            <a:avLst/>
            <a:gdLst/>
            <a:ahLst/>
            <a:cxnLst/>
            <a:rect l="l" t="t" r="r" b="b"/>
            <a:pathLst>
              <a:path w="916940" h="624204">
                <a:moveTo>
                  <a:pt x="12700" y="0"/>
                </a:moveTo>
                <a:lnTo>
                  <a:pt x="12700" y="623853"/>
                </a:lnTo>
              </a:path>
              <a:path w="916940" h="624204">
                <a:moveTo>
                  <a:pt x="0" y="609600"/>
                </a:moveTo>
                <a:lnTo>
                  <a:pt x="916903" y="6095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54272" y="4508500"/>
            <a:ext cx="5588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23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70750" y="3214617"/>
            <a:ext cx="38100" cy="6539230"/>
          </a:xfrm>
          <a:custGeom>
            <a:avLst/>
            <a:gdLst/>
            <a:ahLst/>
            <a:cxnLst/>
            <a:rect l="l" t="t" r="r" b="b"/>
            <a:pathLst>
              <a:path w="38100" h="6539230">
                <a:moveTo>
                  <a:pt x="0" y="0"/>
                </a:moveTo>
                <a:lnTo>
                  <a:pt x="38100" y="0"/>
                </a:lnTo>
                <a:lnTo>
                  <a:pt x="38100" y="6538982"/>
                </a:lnTo>
                <a:lnTo>
                  <a:pt x="0" y="65389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75122" y="45085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89550" y="2938779"/>
            <a:ext cx="4954905" cy="160020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2603500">
              <a:lnSpc>
                <a:spcPct val="100000"/>
              </a:lnSpc>
              <a:spcBef>
                <a:spcPts val="1260"/>
              </a:spcBef>
            </a:pPr>
            <a:r>
              <a:rPr sz="4200" spc="-5" dirty="0">
                <a:latin typeface="Gill Sans MT"/>
                <a:cs typeface="Gill Sans MT"/>
              </a:rPr>
              <a:t>Remainder</a:t>
            </a:r>
            <a:endParaRPr sz="42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  <a:tabLst>
                <a:tab pos="807085" algn="l"/>
              </a:tabLst>
            </a:pPr>
            <a:r>
              <a:rPr sz="4200" dirty="0">
                <a:latin typeface="Gill Sans MT"/>
                <a:cs typeface="Gill Sans MT"/>
              </a:rPr>
              <a:t>10	231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203200"/>
            <a:ext cx="10109200" cy="25247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535430" marR="5080" indent="-1523365">
              <a:lnSpc>
                <a:spcPts val="9600"/>
              </a:lnSpc>
              <a:spcBef>
                <a:spcPts val="819"/>
              </a:spcBef>
              <a:tabLst>
                <a:tab pos="7685405" algn="l"/>
              </a:tabLst>
            </a:pPr>
            <a:r>
              <a:rPr sz="8400" spc="-5" dirty="0">
                <a:latin typeface="Gill Sans MT"/>
                <a:cs typeface="Gill Sans MT"/>
              </a:rPr>
              <a:t>Co</a:t>
            </a:r>
            <a:r>
              <a:rPr sz="8400" spc="-130" dirty="0">
                <a:latin typeface="Gill Sans MT"/>
                <a:cs typeface="Gill Sans MT"/>
              </a:rPr>
              <a:t>n</a:t>
            </a:r>
            <a:r>
              <a:rPr sz="8400" spc="-170" dirty="0">
                <a:latin typeface="Gill Sans MT"/>
                <a:cs typeface="Gill Sans MT"/>
              </a:rPr>
              <a:t>v</a:t>
            </a:r>
            <a:r>
              <a:rPr sz="8400" dirty="0">
                <a:latin typeface="Gill Sans MT"/>
                <a:cs typeface="Gill Sans MT"/>
              </a:rPr>
              <a:t>er</a:t>
            </a:r>
            <a:r>
              <a:rPr sz="8400" spc="-5" dirty="0">
                <a:latin typeface="Gill Sans MT"/>
                <a:cs typeface="Gill Sans MT"/>
              </a:rPr>
              <a:t>si</a:t>
            </a:r>
            <a:r>
              <a:rPr sz="8400" dirty="0">
                <a:latin typeface="Gill Sans MT"/>
                <a:cs typeface="Gill Sans MT"/>
              </a:rPr>
              <a:t>on</a:t>
            </a:r>
            <a:r>
              <a:rPr sz="8400" spc="-5" dirty="0">
                <a:latin typeface="Gill Sans MT"/>
                <a:cs typeface="Gill Sans MT"/>
              </a:rPr>
              <a:t> </a:t>
            </a:r>
            <a:r>
              <a:rPr sz="8400" dirty="0">
                <a:latin typeface="Gill Sans MT"/>
                <a:cs typeface="Gill Sans MT"/>
              </a:rPr>
              <a:t>f</a:t>
            </a:r>
            <a:r>
              <a:rPr sz="8400" spc="-210" dirty="0">
                <a:latin typeface="Gill Sans MT"/>
                <a:cs typeface="Gill Sans MT"/>
              </a:rPr>
              <a:t>r</a:t>
            </a:r>
            <a:r>
              <a:rPr sz="8400" dirty="0">
                <a:latin typeface="Gill Sans MT"/>
                <a:cs typeface="Gill Sans MT"/>
              </a:rPr>
              <a:t>om	</a:t>
            </a:r>
            <a:r>
              <a:rPr sz="8400" spc="-5" dirty="0">
                <a:latin typeface="Gill Sans MT"/>
                <a:cs typeface="Gill Sans MT"/>
              </a:rPr>
              <a:t>So</a:t>
            </a:r>
            <a:r>
              <a:rPr sz="8400" dirty="0">
                <a:latin typeface="Gill Sans MT"/>
                <a:cs typeface="Gill Sans MT"/>
              </a:rPr>
              <a:t>me  </a:t>
            </a:r>
            <a:r>
              <a:rPr sz="8400" spc="-5" dirty="0">
                <a:latin typeface="Gill Sans MT"/>
                <a:cs typeface="Gill Sans MT"/>
              </a:rPr>
              <a:t>Base to</a:t>
            </a:r>
            <a:r>
              <a:rPr sz="8400" spc="-20" dirty="0">
                <a:latin typeface="Gill Sans MT"/>
                <a:cs typeface="Gill Sans MT"/>
              </a:rPr>
              <a:t> </a:t>
            </a:r>
            <a:r>
              <a:rPr sz="8400" spc="-5" dirty="0">
                <a:latin typeface="Gill Sans MT"/>
                <a:cs typeface="Gill Sans MT"/>
              </a:rPr>
              <a:t>Decimal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81700" y="3924300"/>
            <a:ext cx="916940" cy="624205"/>
          </a:xfrm>
          <a:custGeom>
            <a:avLst/>
            <a:gdLst/>
            <a:ahLst/>
            <a:cxnLst/>
            <a:rect l="l" t="t" r="r" b="b"/>
            <a:pathLst>
              <a:path w="916940" h="624204">
                <a:moveTo>
                  <a:pt x="12700" y="0"/>
                </a:moveTo>
                <a:lnTo>
                  <a:pt x="12700" y="623853"/>
                </a:lnTo>
              </a:path>
              <a:path w="916940" h="624204">
                <a:moveTo>
                  <a:pt x="0" y="609600"/>
                </a:moveTo>
                <a:lnTo>
                  <a:pt x="916903" y="6095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70750" y="3214617"/>
            <a:ext cx="38100" cy="6539230"/>
          </a:xfrm>
          <a:custGeom>
            <a:avLst/>
            <a:gdLst/>
            <a:ahLst/>
            <a:cxnLst/>
            <a:rect l="l" t="t" r="r" b="b"/>
            <a:pathLst>
              <a:path w="38100" h="6539230">
                <a:moveTo>
                  <a:pt x="0" y="0"/>
                </a:moveTo>
                <a:lnTo>
                  <a:pt x="38100" y="0"/>
                </a:lnTo>
                <a:lnTo>
                  <a:pt x="38100" y="6538982"/>
                </a:lnTo>
                <a:lnTo>
                  <a:pt x="0" y="65389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89550" y="2938779"/>
            <a:ext cx="4954905" cy="160020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2603500">
              <a:lnSpc>
                <a:spcPct val="100000"/>
              </a:lnSpc>
              <a:spcBef>
                <a:spcPts val="1260"/>
              </a:spcBef>
            </a:pPr>
            <a:r>
              <a:rPr sz="4200" spc="-5" dirty="0">
                <a:latin typeface="Gill Sans MT"/>
                <a:cs typeface="Gill Sans MT"/>
              </a:rPr>
              <a:t>Remainder</a:t>
            </a:r>
            <a:endParaRPr sz="42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  <a:tabLst>
                <a:tab pos="807085" algn="l"/>
              </a:tabLst>
            </a:pPr>
            <a:r>
              <a:rPr sz="4200" dirty="0">
                <a:latin typeface="Gill Sans MT"/>
                <a:cs typeface="Gill Sans MT"/>
              </a:rPr>
              <a:t>10	231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08700" y="4666896"/>
            <a:ext cx="670560" cy="465455"/>
          </a:xfrm>
          <a:custGeom>
            <a:avLst/>
            <a:gdLst/>
            <a:ahLst/>
            <a:cxnLst/>
            <a:rect l="l" t="t" r="r" b="b"/>
            <a:pathLst>
              <a:path w="670559" h="465454">
                <a:moveTo>
                  <a:pt x="12700" y="0"/>
                </a:moveTo>
                <a:lnTo>
                  <a:pt x="12700" y="465456"/>
                </a:lnTo>
              </a:path>
              <a:path w="670559" h="465454">
                <a:moveTo>
                  <a:pt x="0" y="451215"/>
                </a:moveTo>
                <a:lnTo>
                  <a:pt x="670266" y="4512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80050" y="4508500"/>
            <a:ext cx="12331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10</a:t>
            </a:r>
            <a:r>
              <a:rPr sz="4200" spc="-15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23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91250" y="51943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2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5122" y="4462779"/>
            <a:ext cx="297815" cy="13970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  <a:p>
            <a:pPr marL="17780">
              <a:lnSpc>
                <a:spcPct val="100000"/>
              </a:lnSpc>
              <a:spcBef>
                <a:spcPts val="360"/>
              </a:spcBef>
            </a:pPr>
            <a:r>
              <a:rPr sz="4200" dirty="0">
                <a:latin typeface="Gill Sans MT"/>
                <a:cs typeface="Gill Sans MT"/>
              </a:rPr>
              <a:t>3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203200"/>
            <a:ext cx="10109200" cy="25247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535430" marR="5080" indent="-1523365">
              <a:lnSpc>
                <a:spcPts val="9600"/>
              </a:lnSpc>
              <a:spcBef>
                <a:spcPts val="819"/>
              </a:spcBef>
              <a:tabLst>
                <a:tab pos="7685405" algn="l"/>
              </a:tabLst>
            </a:pPr>
            <a:r>
              <a:rPr sz="8400" spc="-5" dirty="0">
                <a:latin typeface="Gill Sans MT"/>
                <a:cs typeface="Gill Sans MT"/>
              </a:rPr>
              <a:t>Co</a:t>
            </a:r>
            <a:r>
              <a:rPr sz="8400" spc="-130" dirty="0">
                <a:latin typeface="Gill Sans MT"/>
                <a:cs typeface="Gill Sans MT"/>
              </a:rPr>
              <a:t>n</a:t>
            </a:r>
            <a:r>
              <a:rPr sz="8400" spc="-170" dirty="0">
                <a:latin typeface="Gill Sans MT"/>
                <a:cs typeface="Gill Sans MT"/>
              </a:rPr>
              <a:t>v</a:t>
            </a:r>
            <a:r>
              <a:rPr sz="8400" dirty="0">
                <a:latin typeface="Gill Sans MT"/>
                <a:cs typeface="Gill Sans MT"/>
              </a:rPr>
              <a:t>er</a:t>
            </a:r>
            <a:r>
              <a:rPr sz="8400" spc="-5" dirty="0">
                <a:latin typeface="Gill Sans MT"/>
                <a:cs typeface="Gill Sans MT"/>
              </a:rPr>
              <a:t>si</a:t>
            </a:r>
            <a:r>
              <a:rPr sz="8400" dirty="0">
                <a:latin typeface="Gill Sans MT"/>
                <a:cs typeface="Gill Sans MT"/>
              </a:rPr>
              <a:t>on</a:t>
            </a:r>
            <a:r>
              <a:rPr sz="8400" spc="-5" dirty="0">
                <a:latin typeface="Gill Sans MT"/>
                <a:cs typeface="Gill Sans MT"/>
              </a:rPr>
              <a:t> </a:t>
            </a:r>
            <a:r>
              <a:rPr sz="8400" dirty="0">
                <a:latin typeface="Gill Sans MT"/>
                <a:cs typeface="Gill Sans MT"/>
              </a:rPr>
              <a:t>f</a:t>
            </a:r>
            <a:r>
              <a:rPr sz="8400" spc="-210" dirty="0">
                <a:latin typeface="Gill Sans MT"/>
                <a:cs typeface="Gill Sans MT"/>
              </a:rPr>
              <a:t>r</a:t>
            </a:r>
            <a:r>
              <a:rPr sz="8400" dirty="0">
                <a:latin typeface="Gill Sans MT"/>
                <a:cs typeface="Gill Sans MT"/>
              </a:rPr>
              <a:t>om	</a:t>
            </a:r>
            <a:r>
              <a:rPr sz="8400" spc="-5" dirty="0">
                <a:latin typeface="Gill Sans MT"/>
                <a:cs typeface="Gill Sans MT"/>
              </a:rPr>
              <a:t>So</a:t>
            </a:r>
            <a:r>
              <a:rPr sz="8400" dirty="0">
                <a:latin typeface="Gill Sans MT"/>
                <a:cs typeface="Gill Sans MT"/>
              </a:rPr>
              <a:t>me  </a:t>
            </a:r>
            <a:r>
              <a:rPr sz="8400" spc="-5" dirty="0">
                <a:latin typeface="Gill Sans MT"/>
                <a:cs typeface="Gill Sans MT"/>
              </a:rPr>
              <a:t>Base to</a:t>
            </a:r>
            <a:r>
              <a:rPr sz="8400" spc="-20" dirty="0">
                <a:latin typeface="Gill Sans MT"/>
                <a:cs typeface="Gill Sans MT"/>
              </a:rPr>
              <a:t> </a:t>
            </a:r>
            <a:r>
              <a:rPr sz="8400" spc="-5" dirty="0">
                <a:latin typeface="Gill Sans MT"/>
                <a:cs typeface="Gill Sans MT"/>
              </a:rPr>
              <a:t>Decimal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81700" y="3924300"/>
            <a:ext cx="916940" cy="624205"/>
          </a:xfrm>
          <a:custGeom>
            <a:avLst/>
            <a:gdLst/>
            <a:ahLst/>
            <a:cxnLst/>
            <a:rect l="l" t="t" r="r" b="b"/>
            <a:pathLst>
              <a:path w="916940" h="624204">
                <a:moveTo>
                  <a:pt x="12700" y="0"/>
                </a:moveTo>
                <a:lnTo>
                  <a:pt x="12700" y="623853"/>
                </a:lnTo>
              </a:path>
              <a:path w="916940" h="624204">
                <a:moveTo>
                  <a:pt x="0" y="609600"/>
                </a:moveTo>
                <a:lnTo>
                  <a:pt x="916903" y="6095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70750" y="3214617"/>
            <a:ext cx="38100" cy="6539230"/>
          </a:xfrm>
          <a:custGeom>
            <a:avLst/>
            <a:gdLst/>
            <a:ahLst/>
            <a:cxnLst/>
            <a:rect l="l" t="t" r="r" b="b"/>
            <a:pathLst>
              <a:path w="38100" h="6539230">
                <a:moveTo>
                  <a:pt x="0" y="0"/>
                </a:moveTo>
                <a:lnTo>
                  <a:pt x="38100" y="0"/>
                </a:lnTo>
                <a:lnTo>
                  <a:pt x="38100" y="6538982"/>
                </a:lnTo>
                <a:lnTo>
                  <a:pt x="0" y="65389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89550" y="2938779"/>
            <a:ext cx="4954905" cy="160020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2603500">
              <a:lnSpc>
                <a:spcPct val="100000"/>
              </a:lnSpc>
              <a:spcBef>
                <a:spcPts val="1260"/>
              </a:spcBef>
            </a:pPr>
            <a:r>
              <a:rPr sz="4200" spc="-5" dirty="0">
                <a:latin typeface="Gill Sans MT"/>
                <a:cs typeface="Gill Sans MT"/>
              </a:rPr>
              <a:t>Remainder</a:t>
            </a:r>
            <a:endParaRPr sz="42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  <a:tabLst>
                <a:tab pos="807085" algn="l"/>
              </a:tabLst>
            </a:pPr>
            <a:r>
              <a:rPr sz="4200" dirty="0">
                <a:latin typeface="Gill Sans MT"/>
                <a:cs typeface="Gill Sans MT"/>
              </a:rPr>
              <a:t>10	231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08700" y="4666896"/>
            <a:ext cx="670560" cy="465455"/>
          </a:xfrm>
          <a:custGeom>
            <a:avLst/>
            <a:gdLst/>
            <a:ahLst/>
            <a:cxnLst/>
            <a:rect l="l" t="t" r="r" b="b"/>
            <a:pathLst>
              <a:path w="670559" h="465454">
                <a:moveTo>
                  <a:pt x="12700" y="0"/>
                </a:moveTo>
                <a:lnTo>
                  <a:pt x="12700" y="465456"/>
                </a:lnTo>
              </a:path>
              <a:path w="670559" h="465454">
                <a:moveTo>
                  <a:pt x="0" y="451215"/>
                </a:moveTo>
                <a:lnTo>
                  <a:pt x="670266" y="4512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80050" y="4508500"/>
            <a:ext cx="12331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10</a:t>
            </a:r>
            <a:r>
              <a:rPr sz="4200" spc="-15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23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34100" y="5308600"/>
            <a:ext cx="448309" cy="465455"/>
          </a:xfrm>
          <a:custGeom>
            <a:avLst/>
            <a:gdLst/>
            <a:ahLst/>
            <a:cxnLst/>
            <a:rect l="l" t="t" r="r" b="b"/>
            <a:pathLst>
              <a:path w="448309" h="465454">
                <a:moveTo>
                  <a:pt x="12700" y="0"/>
                </a:moveTo>
                <a:lnTo>
                  <a:pt x="12700" y="465456"/>
                </a:lnTo>
              </a:path>
              <a:path w="448309" h="465454">
                <a:moveTo>
                  <a:pt x="0" y="457215"/>
                </a:moveTo>
                <a:lnTo>
                  <a:pt x="448315" y="45720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505450" y="5156200"/>
            <a:ext cx="9779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10</a:t>
            </a:r>
            <a:r>
              <a:rPr sz="4200" spc="-65" dirty="0">
                <a:latin typeface="Gill Sans MT"/>
                <a:cs typeface="Gill Sans MT"/>
              </a:rPr>
              <a:t> </a:t>
            </a:r>
            <a:r>
              <a:rPr sz="6300" baseline="-3968" dirty="0">
                <a:latin typeface="Gill Sans MT"/>
                <a:cs typeface="Gill Sans MT"/>
              </a:rPr>
              <a:t>2</a:t>
            </a:r>
            <a:endParaRPr sz="6300" baseline="-3968">
              <a:latin typeface="Gill Sans MT"/>
              <a:cs typeface="Gill Sans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16650" y="57912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0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75122" y="4462779"/>
            <a:ext cx="297815" cy="19939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  <a:p>
            <a:pPr marL="17780">
              <a:lnSpc>
                <a:spcPts val="4870"/>
              </a:lnSpc>
              <a:spcBef>
                <a:spcPts val="360"/>
              </a:spcBef>
            </a:pPr>
            <a:r>
              <a:rPr sz="4200" dirty="0">
                <a:latin typeface="Gill Sans MT"/>
                <a:cs typeface="Gill Sans MT"/>
              </a:rPr>
              <a:t>3</a:t>
            </a:r>
            <a:endParaRPr sz="4200">
              <a:latin typeface="Gill Sans MT"/>
              <a:cs typeface="Gill Sans MT"/>
            </a:endParaRPr>
          </a:p>
          <a:p>
            <a:pPr marL="17780">
              <a:lnSpc>
                <a:spcPts val="4870"/>
              </a:lnSpc>
            </a:pPr>
            <a:r>
              <a:rPr sz="4200" dirty="0">
                <a:latin typeface="Gill Sans MT"/>
                <a:cs typeface="Gill Sans MT"/>
              </a:rPr>
              <a:t>2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8130" y="762000"/>
            <a:ext cx="680910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50665" algn="l"/>
              </a:tabLst>
            </a:pPr>
            <a:r>
              <a:rPr sz="8400" dirty="0">
                <a:latin typeface="Gill Sans MT"/>
                <a:cs typeface="Gill Sans MT"/>
              </a:rPr>
              <a:t>N</a:t>
            </a:r>
            <a:r>
              <a:rPr sz="8400" spc="-85" dirty="0">
                <a:latin typeface="Gill Sans MT"/>
                <a:cs typeface="Gill Sans MT"/>
              </a:rPr>
              <a:t>o</a:t>
            </a:r>
            <a:r>
              <a:rPr sz="8400" dirty="0">
                <a:latin typeface="Gill Sans MT"/>
                <a:cs typeface="Gill Sans MT"/>
              </a:rPr>
              <a:t>w</a:t>
            </a:r>
            <a:r>
              <a:rPr sz="8400" spc="-5" dirty="0">
                <a:latin typeface="Gill Sans MT"/>
                <a:cs typeface="Gill Sans MT"/>
              </a:rPr>
              <a:t> </a:t>
            </a:r>
            <a:r>
              <a:rPr sz="8400" spc="-85" dirty="0">
                <a:latin typeface="Gill Sans MT"/>
                <a:cs typeface="Gill Sans MT"/>
              </a:rPr>
              <a:t>f</a:t>
            </a:r>
            <a:r>
              <a:rPr sz="8400" dirty="0">
                <a:latin typeface="Gill Sans MT"/>
                <a:cs typeface="Gill Sans MT"/>
              </a:rPr>
              <a:t>or	Bin</a:t>
            </a:r>
            <a:r>
              <a:rPr sz="8400" spc="-5" dirty="0">
                <a:latin typeface="Gill Sans MT"/>
                <a:cs typeface="Gill Sans MT"/>
              </a:rPr>
              <a:t>a</a:t>
            </a:r>
            <a:r>
              <a:rPr sz="8400" spc="250" dirty="0">
                <a:latin typeface="Gill Sans MT"/>
                <a:cs typeface="Gill Sans MT"/>
              </a:rPr>
              <a:t>r</a:t>
            </a:r>
            <a:r>
              <a:rPr sz="8400" dirty="0">
                <a:latin typeface="Gill Sans MT"/>
                <a:cs typeface="Gill Sans MT"/>
              </a:rPr>
              <a:t>y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0200" y="4495800"/>
            <a:ext cx="10012045" cy="2214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609600" algn="l"/>
                <a:tab pos="2129790" algn="l"/>
                <a:tab pos="2600325" algn="l"/>
              </a:tabLst>
            </a:pPr>
            <a:r>
              <a:rPr sz="4200" spc="20" dirty="0">
                <a:latin typeface="Gill Sans MT"/>
                <a:cs typeface="Gill Sans MT"/>
              </a:rPr>
              <a:t>Binary	</a:t>
            </a:r>
            <a:r>
              <a:rPr sz="4200" spc="-5" dirty="0">
                <a:latin typeface="Gill Sans MT"/>
                <a:cs typeface="Gill Sans MT"/>
              </a:rPr>
              <a:t>is	base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2</a:t>
            </a:r>
          </a:p>
          <a:p>
            <a:pPr marL="609600" marR="30480" indent="-571500">
              <a:lnSpc>
                <a:spcPts val="4900"/>
              </a:lnSpc>
              <a:spcBef>
                <a:spcPts val="2540"/>
              </a:spcBef>
              <a:buSzPct val="170238"/>
              <a:buChar char="•"/>
              <a:tabLst>
                <a:tab pos="609600" algn="l"/>
                <a:tab pos="4288790" algn="l"/>
                <a:tab pos="5281930" algn="l"/>
                <a:tab pos="9295130" algn="l"/>
              </a:tabLst>
            </a:pPr>
            <a:r>
              <a:rPr sz="4200" dirty="0">
                <a:latin typeface="Gill Sans MT"/>
                <a:cs typeface="Gill Sans MT"/>
              </a:rPr>
              <a:t>U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eful bec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u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ci</a:t>
            </a:r>
            <a:r>
              <a:rPr sz="4200" spc="-10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cuits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</a:t>
            </a:r>
            <a:r>
              <a:rPr sz="4200" spc="-8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ei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dirty="0">
                <a:latin typeface="Gill Sans MT"/>
                <a:cs typeface="Gill Sans MT"/>
              </a:rPr>
              <a:t>r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on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or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off,  </a:t>
            </a:r>
            <a:r>
              <a:rPr sz="4200" spc="-15" dirty="0">
                <a:latin typeface="Gill Sans MT"/>
                <a:cs typeface="Gill Sans MT"/>
              </a:rPr>
              <a:t>representable</a:t>
            </a:r>
            <a:r>
              <a:rPr sz="4200" dirty="0">
                <a:latin typeface="Gill Sans MT"/>
                <a:cs typeface="Gill Sans MT"/>
              </a:rPr>
              <a:t> as	</a:t>
            </a:r>
            <a:r>
              <a:rPr sz="4200" spc="-30" dirty="0">
                <a:latin typeface="Gill Sans MT"/>
                <a:cs typeface="Gill Sans MT"/>
              </a:rPr>
              <a:t>two	</a:t>
            </a:r>
            <a:r>
              <a:rPr sz="4200" spc="-5" dirty="0">
                <a:latin typeface="Gill Sans MT"/>
                <a:cs typeface="Gill Sans MT"/>
              </a:rPr>
              <a:t>states, </a:t>
            </a:r>
            <a:r>
              <a:rPr sz="4200" dirty="0">
                <a:latin typeface="Gill Sans MT"/>
                <a:cs typeface="Gill Sans MT"/>
              </a:rPr>
              <a:t>0 and</a:t>
            </a:r>
            <a:r>
              <a:rPr sz="4200" spc="-44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1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51300" algn="l"/>
              </a:tabLst>
            </a:pPr>
            <a:r>
              <a:rPr dirty="0"/>
              <a:t>N</a:t>
            </a:r>
            <a:r>
              <a:rPr spc="-85" dirty="0"/>
              <a:t>o</a:t>
            </a:r>
            <a:r>
              <a:rPr dirty="0"/>
              <a:t>w</a:t>
            </a:r>
            <a:r>
              <a:rPr spc="-5" dirty="0"/>
              <a:t> </a:t>
            </a:r>
            <a:r>
              <a:rPr spc="-85" dirty="0"/>
              <a:t>f</a:t>
            </a:r>
            <a:r>
              <a:rPr dirty="0"/>
              <a:t>or	Bin</a:t>
            </a:r>
            <a:r>
              <a:rPr spc="-5" dirty="0"/>
              <a:t>a</a:t>
            </a:r>
            <a:r>
              <a:rPr spc="250" dirty="0"/>
              <a:t>r</a:t>
            </a:r>
            <a:r>
              <a:rPr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51072" y="3136900"/>
            <a:ext cx="10922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1010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76800" y="3238500"/>
            <a:ext cx="3022600" cy="302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304279" y="1949450"/>
            <a:ext cx="167640" cy="1206500"/>
            <a:chOff x="6304279" y="1949450"/>
            <a:chExt cx="167640" cy="1206500"/>
          </a:xfrm>
        </p:grpSpPr>
        <p:sp>
          <p:nvSpPr>
            <p:cNvPr id="4" name="object 4"/>
            <p:cNvSpPr/>
            <p:nvPr/>
          </p:nvSpPr>
          <p:spPr>
            <a:xfrm>
              <a:off x="6388099" y="1968500"/>
              <a:ext cx="0" cy="1080770"/>
            </a:xfrm>
            <a:custGeom>
              <a:avLst/>
              <a:gdLst/>
              <a:ahLst/>
              <a:cxnLst/>
              <a:rect l="l" t="t" r="r" b="b"/>
              <a:pathLst>
                <a:path h="1080770">
                  <a:moveTo>
                    <a:pt x="0" y="1080756"/>
                  </a:moveTo>
                  <a:lnTo>
                    <a:pt x="0" y="1061706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04279" y="2988295"/>
              <a:ext cx="167640" cy="16764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459"/>
              </a:spcBef>
            </a:pPr>
            <a:r>
              <a:rPr spc="-5" dirty="0"/>
              <a:t>public static </a:t>
            </a:r>
            <a:r>
              <a:rPr dirty="0"/>
              <a:t>void  </a:t>
            </a:r>
            <a:r>
              <a:rPr spc="-5" dirty="0"/>
              <a:t>main(String[] args)</a:t>
            </a:r>
            <a:r>
              <a:rPr spc="-95" dirty="0"/>
              <a:t> </a:t>
            </a:r>
            <a:r>
              <a:rPr dirty="0"/>
              <a:t>{</a:t>
            </a:r>
          </a:p>
          <a:p>
            <a:pPr marL="652780">
              <a:lnSpc>
                <a:spcPts val="4680"/>
              </a:lnSpc>
            </a:pPr>
            <a:r>
              <a:rPr dirty="0"/>
              <a:t>...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88522" y="172085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8130" y="762000"/>
            <a:ext cx="680910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50665" algn="l"/>
              </a:tabLst>
            </a:pPr>
            <a:r>
              <a:rPr sz="8400" dirty="0">
                <a:latin typeface="Gill Sans MT"/>
                <a:cs typeface="Gill Sans MT"/>
              </a:rPr>
              <a:t>N</a:t>
            </a:r>
            <a:r>
              <a:rPr sz="8400" spc="-85" dirty="0">
                <a:latin typeface="Gill Sans MT"/>
                <a:cs typeface="Gill Sans MT"/>
              </a:rPr>
              <a:t>o</a:t>
            </a:r>
            <a:r>
              <a:rPr sz="8400" dirty="0">
                <a:latin typeface="Gill Sans MT"/>
                <a:cs typeface="Gill Sans MT"/>
              </a:rPr>
              <a:t>w</a:t>
            </a:r>
            <a:r>
              <a:rPr sz="8400" spc="-5" dirty="0">
                <a:latin typeface="Gill Sans MT"/>
                <a:cs typeface="Gill Sans MT"/>
              </a:rPr>
              <a:t> </a:t>
            </a:r>
            <a:r>
              <a:rPr sz="8400" spc="-85" dirty="0">
                <a:latin typeface="Gill Sans MT"/>
                <a:cs typeface="Gill Sans MT"/>
              </a:rPr>
              <a:t>f</a:t>
            </a:r>
            <a:r>
              <a:rPr sz="8400" dirty="0">
                <a:latin typeface="Gill Sans MT"/>
                <a:cs typeface="Gill Sans MT"/>
              </a:rPr>
              <a:t>or	Bin</a:t>
            </a:r>
            <a:r>
              <a:rPr sz="8400" spc="-5" dirty="0">
                <a:latin typeface="Gill Sans MT"/>
                <a:cs typeface="Gill Sans MT"/>
              </a:rPr>
              <a:t>a</a:t>
            </a:r>
            <a:r>
              <a:rPr sz="8400" spc="250" dirty="0">
                <a:latin typeface="Gill Sans MT"/>
                <a:cs typeface="Gill Sans MT"/>
              </a:rPr>
              <a:t>r</a:t>
            </a:r>
            <a:r>
              <a:rPr sz="8400" dirty="0">
                <a:latin typeface="Gill Sans MT"/>
                <a:cs typeface="Gill Sans MT"/>
              </a:rPr>
              <a:t>y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7922" y="39751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98950" y="39751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0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6350" y="39751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52150" y="39751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0</a:t>
            </a:r>
            <a:endParaRPr sz="4200">
              <a:latin typeface="Gill Sans MT"/>
              <a:cs typeface="Gill Sans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8" name="object 8"/>
            <p:cNvSpPr/>
            <p:nvPr/>
          </p:nvSpPr>
          <p:spPr>
            <a:xfrm>
              <a:off x="0" y="3232149"/>
              <a:ext cx="13004800" cy="6521450"/>
            </a:xfrm>
            <a:custGeom>
              <a:avLst/>
              <a:gdLst/>
              <a:ahLst/>
              <a:cxnLst/>
              <a:rect l="l" t="t" r="r" b="b"/>
              <a:pathLst>
                <a:path w="13004800" h="6521450">
                  <a:moveTo>
                    <a:pt x="1300480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2813037" y="38100"/>
                  </a:lnTo>
                  <a:lnTo>
                    <a:pt x="2813037" y="6521450"/>
                  </a:lnTo>
                  <a:lnTo>
                    <a:pt x="2851150" y="6521450"/>
                  </a:lnTo>
                  <a:lnTo>
                    <a:pt x="2851150" y="38100"/>
                  </a:lnTo>
                  <a:lnTo>
                    <a:pt x="6038850" y="38100"/>
                  </a:lnTo>
                  <a:lnTo>
                    <a:pt x="6038850" y="6521450"/>
                  </a:lnTo>
                  <a:lnTo>
                    <a:pt x="6076950" y="6521450"/>
                  </a:lnTo>
                  <a:lnTo>
                    <a:pt x="6076950" y="38100"/>
                  </a:lnTo>
                  <a:lnTo>
                    <a:pt x="9366250" y="38100"/>
                  </a:lnTo>
                  <a:lnTo>
                    <a:pt x="9366250" y="6521450"/>
                  </a:lnTo>
                  <a:lnTo>
                    <a:pt x="9404350" y="6521450"/>
                  </a:lnTo>
                  <a:lnTo>
                    <a:pt x="9404350" y="38100"/>
                  </a:lnTo>
                  <a:lnTo>
                    <a:pt x="13004800" y="38100"/>
                  </a:lnTo>
                  <a:lnTo>
                    <a:pt x="13004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8130" y="762000"/>
            <a:ext cx="680910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50665" algn="l"/>
              </a:tabLst>
            </a:pPr>
            <a:r>
              <a:rPr sz="8400" dirty="0">
                <a:latin typeface="Gill Sans MT"/>
                <a:cs typeface="Gill Sans MT"/>
              </a:rPr>
              <a:t>N</a:t>
            </a:r>
            <a:r>
              <a:rPr sz="8400" spc="-85" dirty="0">
                <a:latin typeface="Gill Sans MT"/>
                <a:cs typeface="Gill Sans MT"/>
              </a:rPr>
              <a:t>o</a:t>
            </a:r>
            <a:r>
              <a:rPr sz="8400" dirty="0">
                <a:latin typeface="Gill Sans MT"/>
                <a:cs typeface="Gill Sans MT"/>
              </a:rPr>
              <a:t>w</a:t>
            </a:r>
            <a:r>
              <a:rPr sz="8400" spc="-5" dirty="0">
                <a:latin typeface="Gill Sans MT"/>
                <a:cs typeface="Gill Sans MT"/>
              </a:rPr>
              <a:t> </a:t>
            </a:r>
            <a:r>
              <a:rPr sz="8400" spc="-85" dirty="0">
                <a:latin typeface="Gill Sans MT"/>
                <a:cs typeface="Gill Sans MT"/>
              </a:rPr>
              <a:t>f</a:t>
            </a:r>
            <a:r>
              <a:rPr sz="8400" dirty="0">
                <a:latin typeface="Gill Sans MT"/>
                <a:cs typeface="Gill Sans MT"/>
              </a:rPr>
              <a:t>or	Bin</a:t>
            </a:r>
            <a:r>
              <a:rPr sz="8400" spc="-5" dirty="0">
                <a:latin typeface="Gill Sans MT"/>
                <a:cs typeface="Gill Sans MT"/>
              </a:rPr>
              <a:t>a</a:t>
            </a:r>
            <a:r>
              <a:rPr sz="8400" spc="250" dirty="0">
                <a:latin typeface="Gill Sans MT"/>
                <a:cs typeface="Gill Sans MT"/>
              </a:rPr>
              <a:t>r</a:t>
            </a:r>
            <a:r>
              <a:rPr sz="8400" dirty="0">
                <a:latin typeface="Gill Sans MT"/>
                <a:cs typeface="Gill Sans MT"/>
              </a:rPr>
              <a:t>y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7922" y="39751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98950" y="39751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0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6350" y="39751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52150" y="39751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0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232149"/>
            <a:ext cx="13004800" cy="6521450"/>
          </a:xfrm>
          <a:custGeom>
            <a:avLst/>
            <a:gdLst/>
            <a:ahLst/>
            <a:cxnLst/>
            <a:rect l="l" t="t" r="r" b="b"/>
            <a:pathLst>
              <a:path w="13004800" h="6521450">
                <a:moveTo>
                  <a:pt x="13004800" y="0"/>
                </a:moveTo>
                <a:lnTo>
                  <a:pt x="0" y="0"/>
                </a:lnTo>
                <a:lnTo>
                  <a:pt x="0" y="38100"/>
                </a:lnTo>
                <a:lnTo>
                  <a:pt x="2813037" y="38100"/>
                </a:lnTo>
                <a:lnTo>
                  <a:pt x="2813037" y="6521450"/>
                </a:lnTo>
                <a:lnTo>
                  <a:pt x="2851150" y="6521450"/>
                </a:lnTo>
                <a:lnTo>
                  <a:pt x="2851150" y="38100"/>
                </a:lnTo>
                <a:lnTo>
                  <a:pt x="6038850" y="38100"/>
                </a:lnTo>
                <a:lnTo>
                  <a:pt x="6038850" y="6521450"/>
                </a:lnTo>
                <a:lnTo>
                  <a:pt x="6076950" y="6521450"/>
                </a:lnTo>
                <a:lnTo>
                  <a:pt x="6076950" y="38100"/>
                </a:lnTo>
                <a:lnTo>
                  <a:pt x="9366250" y="38100"/>
                </a:lnTo>
                <a:lnTo>
                  <a:pt x="9366250" y="6521450"/>
                </a:lnTo>
                <a:lnTo>
                  <a:pt x="9404350" y="6521450"/>
                </a:lnTo>
                <a:lnTo>
                  <a:pt x="9404350" y="38100"/>
                </a:lnTo>
                <a:lnTo>
                  <a:pt x="13004800" y="38100"/>
                </a:lnTo>
                <a:lnTo>
                  <a:pt x="1300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396995" y="6146800"/>
            <a:ext cx="11925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nes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95064" y="6146800"/>
            <a:ext cx="11404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630" dirty="0">
                <a:latin typeface="Gill Sans MT"/>
                <a:cs typeface="Gill Sans MT"/>
              </a:rPr>
              <a:t>T</a:t>
            </a:r>
            <a:r>
              <a:rPr sz="4200" spc="-85" dirty="0">
                <a:latin typeface="Gill Sans MT"/>
                <a:cs typeface="Gill Sans MT"/>
              </a:rPr>
              <a:t>w</a:t>
            </a:r>
            <a:r>
              <a:rPr sz="4200" dirty="0">
                <a:latin typeface="Gill Sans MT"/>
                <a:cs typeface="Gill Sans MT"/>
              </a:rPr>
              <a:t>os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76569" y="6146800"/>
            <a:ext cx="12452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65" dirty="0">
                <a:latin typeface="Gill Sans MT"/>
                <a:cs typeface="Gill Sans MT"/>
              </a:rPr>
              <a:t>F</a:t>
            </a:r>
            <a:r>
              <a:rPr sz="4200" dirty="0">
                <a:latin typeface="Gill Sans MT"/>
                <a:cs typeface="Gill Sans MT"/>
              </a:rPr>
              <a:t>ours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8074" y="6146800"/>
            <a:ext cx="128651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Eights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8130" y="762000"/>
            <a:ext cx="680910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50665" algn="l"/>
              </a:tabLst>
            </a:pPr>
            <a:r>
              <a:rPr sz="8400" dirty="0">
                <a:latin typeface="Gill Sans MT"/>
                <a:cs typeface="Gill Sans MT"/>
              </a:rPr>
              <a:t>N</a:t>
            </a:r>
            <a:r>
              <a:rPr sz="8400" spc="-85" dirty="0">
                <a:latin typeface="Gill Sans MT"/>
                <a:cs typeface="Gill Sans MT"/>
              </a:rPr>
              <a:t>o</a:t>
            </a:r>
            <a:r>
              <a:rPr sz="8400" dirty="0">
                <a:latin typeface="Gill Sans MT"/>
                <a:cs typeface="Gill Sans MT"/>
              </a:rPr>
              <a:t>w</a:t>
            </a:r>
            <a:r>
              <a:rPr sz="8400" spc="-5" dirty="0">
                <a:latin typeface="Gill Sans MT"/>
                <a:cs typeface="Gill Sans MT"/>
              </a:rPr>
              <a:t> </a:t>
            </a:r>
            <a:r>
              <a:rPr sz="8400" spc="-85" dirty="0">
                <a:latin typeface="Gill Sans MT"/>
                <a:cs typeface="Gill Sans MT"/>
              </a:rPr>
              <a:t>f</a:t>
            </a:r>
            <a:r>
              <a:rPr sz="8400" dirty="0">
                <a:latin typeface="Gill Sans MT"/>
                <a:cs typeface="Gill Sans MT"/>
              </a:rPr>
              <a:t>or	Bin</a:t>
            </a:r>
            <a:r>
              <a:rPr sz="8400" spc="-5" dirty="0">
                <a:latin typeface="Gill Sans MT"/>
                <a:cs typeface="Gill Sans MT"/>
              </a:rPr>
              <a:t>a</a:t>
            </a:r>
            <a:r>
              <a:rPr sz="8400" spc="250" dirty="0">
                <a:latin typeface="Gill Sans MT"/>
                <a:cs typeface="Gill Sans MT"/>
              </a:rPr>
              <a:t>r</a:t>
            </a:r>
            <a:r>
              <a:rPr sz="8400" dirty="0">
                <a:latin typeface="Gill Sans MT"/>
                <a:cs typeface="Gill Sans MT"/>
              </a:rPr>
              <a:t>y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232150"/>
            <a:ext cx="13004800" cy="38100"/>
          </a:xfrm>
          <a:custGeom>
            <a:avLst/>
            <a:gdLst/>
            <a:ahLst/>
            <a:cxnLst/>
            <a:rect l="l" t="t" r="r" b="b"/>
            <a:pathLst>
              <a:path w="13004800" h="38100">
                <a:moveTo>
                  <a:pt x="0" y="381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84200" y="3251200"/>
          <a:ext cx="11077575" cy="6502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6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64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  <a:p>
                      <a:pPr marR="980440" algn="ctr">
                        <a:lnSpc>
                          <a:spcPct val="100000"/>
                        </a:lnSpc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5650">
                        <a:latin typeface="Times New Roman"/>
                        <a:cs typeface="Times New Roman"/>
                      </a:endParaRPr>
                    </a:p>
                    <a:p>
                      <a:pPr marR="906144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Eights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6350" marB="0"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0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5650">
                        <a:latin typeface="Times New Roman"/>
                        <a:cs typeface="Times New Roman"/>
                      </a:endParaRPr>
                    </a:p>
                    <a:p>
                      <a:pPr marR="8382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4200" spc="-15" dirty="0">
                          <a:latin typeface="Gill Sans MT"/>
                          <a:cs typeface="Gill Sans MT"/>
                        </a:rPr>
                        <a:t>Fours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635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  <a:p>
                      <a:pPr marL="100965" algn="ctr">
                        <a:lnSpc>
                          <a:spcPct val="100000"/>
                        </a:lnSpc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5650">
                        <a:latin typeface="Times New Roman"/>
                        <a:cs typeface="Times New Roman"/>
                      </a:endParaRPr>
                    </a:p>
                    <a:p>
                      <a:pPr marL="8699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4200" spc="-180" dirty="0">
                          <a:latin typeface="Gill Sans MT"/>
                          <a:cs typeface="Gill Sans MT"/>
                        </a:rPr>
                        <a:t>Twos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63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  <a:p>
                      <a:pPr marL="948690" algn="ctr">
                        <a:lnSpc>
                          <a:spcPct val="100000"/>
                        </a:lnSpc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0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5650">
                        <a:latin typeface="Times New Roman"/>
                        <a:cs typeface="Times New Roman"/>
                      </a:endParaRPr>
                    </a:p>
                    <a:p>
                      <a:pPr marL="93853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4200" spc="-5" dirty="0">
                          <a:latin typeface="Gill Sans MT"/>
                          <a:cs typeface="Gill Sans MT"/>
                        </a:rPr>
                        <a:t>Ones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6350" marB="0">
                    <a:lnL w="539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2700">
                <a:tc>
                  <a:txBody>
                    <a:bodyPr/>
                    <a:lstStyle/>
                    <a:p>
                      <a:pPr marR="902335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 x</a:t>
                      </a:r>
                      <a:r>
                        <a:rPr sz="4200" spc="-10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4200" dirty="0">
                          <a:latin typeface="Gill Sans MT"/>
                          <a:cs typeface="Gill Sans MT"/>
                        </a:rPr>
                        <a:t>2</a:t>
                      </a:r>
                      <a:r>
                        <a:rPr sz="4200" baseline="25793" dirty="0">
                          <a:latin typeface="Gill Sans MT"/>
                          <a:cs typeface="Gill Sans MT"/>
                        </a:rPr>
                        <a:t>3</a:t>
                      </a:r>
                      <a:endParaRPr sz="4200" baseline="25793">
                        <a:latin typeface="Gill Sans MT"/>
                        <a:cs typeface="Gill Sans MT"/>
                      </a:endParaRPr>
                    </a:p>
                  </a:txBody>
                  <a:tcPr marL="0" marR="0" marT="87630" marB="0"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6835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0 x</a:t>
                      </a:r>
                      <a:r>
                        <a:rPr sz="4200" spc="-3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4200" dirty="0">
                          <a:latin typeface="Gill Sans MT"/>
                          <a:cs typeface="Gill Sans MT"/>
                        </a:rPr>
                        <a:t>2</a:t>
                      </a:r>
                      <a:r>
                        <a:rPr sz="4200" baseline="25793" dirty="0">
                          <a:latin typeface="Gill Sans MT"/>
                          <a:cs typeface="Gill Sans MT"/>
                        </a:rPr>
                        <a:t>2</a:t>
                      </a:r>
                      <a:endParaRPr sz="4200" baseline="25793">
                        <a:latin typeface="Gill Sans MT"/>
                        <a:cs typeface="Gill Sans MT"/>
                      </a:endParaRPr>
                    </a:p>
                  </a:txBody>
                  <a:tcPr marL="0" marR="0" marT="8763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710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 x</a:t>
                      </a:r>
                      <a:r>
                        <a:rPr sz="4200" spc="-3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4200" dirty="0">
                          <a:latin typeface="Gill Sans MT"/>
                          <a:cs typeface="Gill Sans MT"/>
                        </a:rPr>
                        <a:t>2</a:t>
                      </a:r>
                      <a:r>
                        <a:rPr sz="4200" baseline="25793" dirty="0">
                          <a:latin typeface="Gill Sans MT"/>
                          <a:cs typeface="Gill Sans MT"/>
                        </a:rPr>
                        <a:t>1</a:t>
                      </a:r>
                      <a:endParaRPr sz="4200" baseline="25793">
                        <a:latin typeface="Gill Sans MT"/>
                        <a:cs typeface="Gill Sans MT"/>
                      </a:endParaRPr>
                    </a:p>
                  </a:txBody>
                  <a:tcPr marL="0" marR="0" marT="876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38530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0 x</a:t>
                      </a:r>
                      <a:r>
                        <a:rPr sz="4200" spc="-10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4200" dirty="0">
                          <a:latin typeface="Gill Sans MT"/>
                          <a:cs typeface="Gill Sans MT"/>
                        </a:rPr>
                        <a:t>2</a:t>
                      </a:r>
                      <a:r>
                        <a:rPr sz="4200" baseline="25793" dirty="0">
                          <a:latin typeface="Gill Sans MT"/>
                          <a:cs typeface="Gill Sans MT"/>
                        </a:rPr>
                        <a:t>0</a:t>
                      </a:r>
                      <a:endParaRPr sz="4200" baseline="25793">
                        <a:latin typeface="Gill Sans MT"/>
                        <a:cs typeface="Gill Sans MT"/>
                      </a:endParaRPr>
                    </a:p>
                  </a:txBody>
                  <a:tcPr marL="0" marR="0" marT="87630" marB="0">
                    <a:lnL w="539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3206">
                <a:tc>
                  <a:txBody>
                    <a:bodyPr/>
                    <a:lstStyle/>
                    <a:p>
                      <a:pPr marR="894715" algn="ctr">
                        <a:lnSpc>
                          <a:spcPct val="100000"/>
                        </a:lnSpc>
                        <a:spcBef>
                          <a:spcPts val="389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8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494030" marB="0"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9215" algn="ctr">
                        <a:lnSpc>
                          <a:spcPct val="100000"/>
                        </a:lnSpc>
                        <a:spcBef>
                          <a:spcPts val="389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0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49403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0965" algn="ctr">
                        <a:lnSpc>
                          <a:spcPct val="100000"/>
                        </a:lnSpc>
                        <a:spcBef>
                          <a:spcPts val="389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2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4940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48690" algn="ctr">
                        <a:lnSpc>
                          <a:spcPct val="100000"/>
                        </a:lnSpc>
                        <a:spcBef>
                          <a:spcPts val="389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0</a:t>
                      </a:r>
                    </a:p>
                  </a:txBody>
                  <a:tcPr marL="0" marR="0" marT="494030" marB="0">
                    <a:lnL w="539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7571" y="762000"/>
            <a:ext cx="406971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5" dirty="0">
                <a:latin typeface="Gill Sans MT"/>
                <a:cs typeface="Gill Sans MT"/>
              </a:rPr>
              <a:t>Question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25600" y="5257800"/>
            <a:ext cx="97345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  <a:tab pos="2430145" algn="l"/>
                <a:tab pos="3916679" algn="l"/>
                <a:tab pos="5713095" algn="l"/>
                <a:tab pos="6089015" algn="l"/>
              </a:tabLst>
            </a:pPr>
            <a:r>
              <a:rPr sz="4200" spc="-5" dirty="0">
                <a:latin typeface="Gill Sans MT"/>
                <a:cs typeface="Gill Sans MT"/>
              </a:rPr>
              <a:t>What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	</a:t>
            </a:r>
            <a:r>
              <a:rPr sz="4200" spc="20" dirty="0">
                <a:latin typeface="Gill Sans MT"/>
                <a:cs typeface="Gill Sans MT"/>
              </a:rPr>
              <a:t>binary	</a:t>
            </a:r>
            <a:r>
              <a:rPr sz="4200" dirty="0">
                <a:latin typeface="Gill Sans MT"/>
                <a:cs typeface="Gill Sans MT"/>
              </a:rPr>
              <a:t>0101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as	a	</a:t>
            </a:r>
            <a:r>
              <a:rPr sz="4200" spc="-5" dirty="0">
                <a:latin typeface="Gill Sans MT"/>
                <a:cs typeface="Gill Sans MT"/>
              </a:rPr>
              <a:t>decimal</a:t>
            </a:r>
            <a:r>
              <a:rPr sz="4200" spc="-50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number?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7512" y="0"/>
            <a:ext cx="334962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dirty="0">
                <a:latin typeface="Gill Sans MT"/>
                <a:cs typeface="Gill Sans MT"/>
              </a:rPr>
              <a:t>An</a:t>
            </a:r>
            <a:r>
              <a:rPr sz="8400" spc="-85" dirty="0">
                <a:latin typeface="Gill Sans MT"/>
                <a:cs typeface="Gill Sans MT"/>
              </a:rPr>
              <a:t>s</a:t>
            </a:r>
            <a:r>
              <a:rPr sz="8400" spc="-170" dirty="0">
                <a:latin typeface="Gill Sans MT"/>
                <a:cs typeface="Gill Sans MT"/>
              </a:rPr>
              <a:t>w</a:t>
            </a:r>
            <a:r>
              <a:rPr sz="8400" dirty="0">
                <a:latin typeface="Gill Sans MT"/>
                <a:cs typeface="Gill Sans MT"/>
              </a:rPr>
              <a:t>er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2900" y="1320800"/>
            <a:ext cx="9759950" cy="166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69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96900" algn="l"/>
                <a:tab pos="2442845" algn="l"/>
                <a:tab pos="3929379" algn="l"/>
                <a:tab pos="5725795" algn="l"/>
                <a:tab pos="6101715" algn="l"/>
              </a:tabLst>
            </a:pPr>
            <a:r>
              <a:rPr sz="4200" spc="-5" dirty="0">
                <a:latin typeface="Gill Sans MT"/>
                <a:cs typeface="Gill Sans MT"/>
              </a:rPr>
              <a:t>What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	</a:t>
            </a:r>
            <a:r>
              <a:rPr sz="4200" spc="20" dirty="0">
                <a:latin typeface="Gill Sans MT"/>
                <a:cs typeface="Gill Sans MT"/>
              </a:rPr>
              <a:t>binary	</a:t>
            </a:r>
            <a:r>
              <a:rPr sz="4200" dirty="0">
                <a:latin typeface="Gill Sans MT"/>
                <a:cs typeface="Gill Sans MT"/>
              </a:rPr>
              <a:t>0101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as	a	</a:t>
            </a:r>
            <a:r>
              <a:rPr sz="4200" spc="-5" dirty="0">
                <a:latin typeface="Gill Sans MT"/>
                <a:cs typeface="Gill Sans MT"/>
              </a:rPr>
              <a:t>decimal</a:t>
            </a:r>
            <a:r>
              <a:rPr sz="4200" spc="-4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number?</a:t>
            </a:r>
            <a:endParaRPr sz="4200">
              <a:latin typeface="Gill Sans MT"/>
              <a:cs typeface="Gill Sans MT"/>
            </a:endParaRPr>
          </a:p>
          <a:p>
            <a:pPr marL="10414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041400" algn="l"/>
              </a:tabLst>
            </a:pPr>
            <a:r>
              <a:rPr sz="4200" dirty="0">
                <a:latin typeface="Gill Sans MT"/>
                <a:cs typeface="Gill Sans MT"/>
              </a:rPr>
              <a:t>5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32150"/>
            <a:ext cx="13004800" cy="38100"/>
          </a:xfrm>
          <a:custGeom>
            <a:avLst/>
            <a:gdLst/>
            <a:ahLst/>
            <a:cxnLst/>
            <a:rect l="l" t="t" r="r" b="b"/>
            <a:pathLst>
              <a:path w="13004800" h="38100">
                <a:moveTo>
                  <a:pt x="0" y="381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84200" y="3251200"/>
          <a:ext cx="11077575" cy="6502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6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64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  <a:p>
                      <a:pPr marR="980440" algn="ctr">
                        <a:lnSpc>
                          <a:spcPct val="100000"/>
                        </a:lnSpc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0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5650">
                        <a:latin typeface="Times New Roman"/>
                        <a:cs typeface="Times New Roman"/>
                      </a:endParaRPr>
                    </a:p>
                    <a:p>
                      <a:pPr marR="906144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Eights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6350" marB="0"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5650">
                        <a:latin typeface="Times New Roman"/>
                        <a:cs typeface="Times New Roman"/>
                      </a:endParaRPr>
                    </a:p>
                    <a:p>
                      <a:pPr marR="8382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4200" spc="-15" dirty="0">
                          <a:latin typeface="Gill Sans MT"/>
                          <a:cs typeface="Gill Sans MT"/>
                        </a:rPr>
                        <a:t>Fours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635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  <a:p>
                      <a:pPr marL="100965" algn="ctr">
                        <a:lnSpc>
                          <a:spcPct val="100000"/>
                        </a:lnSpc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0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5650">
                        <a:latin typeface="Times New Roman"/>
                        <a:cs typeface="Times New Roman"/>
                      </a:endParaRPr>
                    </a:p>
                    <a:p>
                      <a:pPr marL="8699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4200" spc="-180" dirty="0">
                          <a:latin typeface="Gill Sans MT"/>
                          <a:cs typeface="Gill Sans MT"/>
                        </a:rPr>
                        <a:t>Twos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63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  <a:p>
                      <a:pPr marL="948690" algn="ctr">
                        <a:lnSpc>
                          <a:spcPct val="100000"/>
                        </a:lnSpc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5650">
                        <a:latin typeface="Times New Roman"/>
                        <a:cs typeface="Times New Roman"/>
                      </a:endParaRPr>
                    </a:p>
                    <a:p>
                      <a:pPr marL="93853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4200" spc="-5" dirty="0">
                          <a:latin typeface="Gill Sans MT"/>
                          <a:cs typeface="Gill Sans MT"/>
                        </a:rPr>
                        <a:t>Ones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6350" marB="0">
                    <a:lnL w="539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2700">
                <a:tc>
                  <a:txBody>
                    <a:bodyPr/>
                    <a:lstStyle/>
                    <a:p>
                      <a:pPr marR="902335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0 x</a:t>
                      </a:r>
                      <a:r>
                        <a:rPr sz="4200" spc="-10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4200" dirty="0">
                          <a:latin typeface="Gill Sans MT"/>
                          <a:cs typeface="Gill Sans MT"/>
                        </a:rPr>
                        <a:t>2</a:t>
                      </a:r>
                      <a:r>
                        <a:rPr sz="4200" baseline="25793" dirty="0">
                          <a:latin typeface="Gill Sans MT"/>
                          <a:cs typeface="Gill Sans MT"/>
                        </a:rPr>
                        <a:t>3</a:t>
                      </a:r>
                      <a:endParaRPr sz="4200" baseline="25793">
                        <a:latin typeface="Gill Sans MT"/>
                        <a:cs typeface="Gill Sans MT"/>
                      </a:endParaRPr>
                    </a:p>
                  </a:txBody>
                  <a:tcPr marL="0" marR="0" marT="87630" marB="0"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6835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 x</a:t>
                      </a:r>
                      <a:r>
                        <a:rPr sz="4200" spc="-3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4200" dirty="0">
                          <a:latin typeface="Gill Sans MT"/>
                          <a:cs typeface="Gill Sans MT"/>
                        </a:rPr>
                        <a:t>2</a:t>
                      </a:r>
                      <a:r>
                        <a:rPr sz="4200" baseline="25793" dirty="0">
                          <a:latin typeface="Gill Sans MT"/>
                          <a:cs typeface="Gill Sans MT"/>
                        </a:rPr>
                        <a:t>2</a:t>
                      </a:r>
                      <a:endParaRPr sz="4200" baseline="25793">
                        <a:latin typeface="Gill Sans MT"/>
                        <a:cs typeface="Gill Sans MT"/>
                      </a:endParaRPr>
                    </a:p>
                  </a:txBody>
                  <a:tcPr marL="0" marR="0" marT="8763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710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0 x</a:t>
                      </a:r>
                      <a:r>
                        <a:rPr sz="4200" spc="-3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4200" dirty="0">
                          <a:latin typeface="Gill Sans MT"/>
                          <a:cs typeface="Gill Sans MT"/>
                        </a:rPr>
                        <a:t>2</a:t>
                      </a:r>
                      <a:r>
                        <a:rPr sz="4200" baseline="25793" dirty="0">
                          <a:latin typeface="Gill Sans MT"/>
                          <a:cs typeface="Gill Sans MT"/>
                        </a:rPr>
                        <a:t>1</a:t>
                      </a:r>
                      <a:endParaRPr sz="4200" baseline="25793">
                        <a:latin typeface="Gill Sans MT"/>
                        <a:cs typeface="Gill Sans MT"/>
                      </a:endParaRPr>
                    </a:p>
                  </a:txBody>
                  <a:tcPr marL="0" marR="0" marT="876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38530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 x</a:t>
                      </a:r>
                      <a:r>
                        <a:rPr sz="4200" spc="-10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4200" dirty="0">
                          <a:latin typeface="Gill Sans MT"/>
                          <a:cs typeface="Gill Sans MT"/>
                        </a:rPr>
                        <a:t>2</a:t>
                      </a:r>
                      <a:r>
                        <a:rPr sz="4200" baseline="25793" dirty="0">
                          <a:latin typeface="Gill Sans MT"/>
                          <a:cs typeface="Gill Sans MT"/>
                        </a:rPr>
                        <a:t>0</a:t>
                      </a:r>
                      <a:endParaRPr sz="4200" baseline="25793">
                        <a:latin typeface="Gill Sans MT"/>
                        <a:cs typeface="Gill Sans MT"/>
                      </a:endParaRPr>
                    </a:p>
                  </a:txBody>
                  <a:tcPr marL="0" marR="0" marT="87630" marB="0">
                    <a:lnL w="539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3206">
                <a:tc>
                  <a:txBody>
                    <a:bodyPr/>
                    <a:lstStyle/>
                    <a:p>
                      <a:pPr marR="894715" algn="ctr">
                        <a:lnSpc>
                          <a:spcPct val="100000"/>
                        </a:lnSpc>
                        <a:spcBef>
                          <a:spcPts val="389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0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494030" marB="0"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9215" algn="ctr">
                        <a:lnSpc>
                          <a:spcPct val="100000"/>
                        </a:lnSpc>
                        <a:spcBef>
                          <a:spcPts val="389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4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49403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0965" algn="ctr">
                        <a:lnSpc>
                          <a:spcPct val="100000"/>
                        </a:lnSpc>
                        <a:spcBef>
                          <a:spcPts val="389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0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4940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48690" algn="ctr">
                        <a:lnSpc>
                          <a:spcPct val="100000"/>
                        </a:lnSpc>
                        <a:spcBef>
                          <a:spcPts val="3890"/>
                        </a:spcBef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1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494030" marB="0">
                    <a:lnL w="539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8793" y="762000"/>
            <a:ext cx="1043432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16200" algn="l"/>
              </a:tabLst>
            </a:pPr>
            <a:r>
              <a:rPr sz="8400" spc="-55" dirty="0">
                <a:latin typeface="Gill Sans MT"/>
                <a:cs typeface="Gill Sans MT"/>
              </a:rPr>
              <a:t>From	</a:t>
            </a:r>
            <a:r>
              <a:rPr sz="8400" spc="-5" dirty="0">
                <a:latin typeface="Gill Sans MT"/>
                <a:cs typeface="Gill Sans MT"/>
              </a:rPr>
              <a:t>Decimal to</a:t>
            </a:r>
            <a:r>
              <a:rPr sz="8400" spc="-65" dirty="0">
                <a:latin typeface="Gill Sans MT"/>
                <a:cs typeface="Gill Sans MT"/>
              </a:rPr>
              <a:t> </a:t>
            </a:r>
            <a:r>
              <a:rPr sz="8400" spc="40" dirty="0">
                <a:latin typeface="Gill Sans MT"/>
                <a:cs typeface="Gill Sans MT"/>
              </a:rPr>
              <a:t>Binary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25600" y="5257800"/>
            <a:ext cx="70434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  <a:tab pos="2430145" algn="l"/>
              </a:tabLst>
            </a:pPr>
            <a:r>
              <a:rPr sz="4200" spc="-5" dirty="0">
                <a:latin typeface="Gill Sans MT"/>
                <a:cs typeface="Gill Sans MT"/>
              </a:rPr>
              <a:t>What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	decimal </a:t>
            </a:r>
            <a:r>
              <a:rPr sz="4200" dirty="0">
                <a:latin typeface="Gill Sans MT"/>
                <a:cs typeface="Gill Sans MT"/>
              </a:rPr>
              <a:t>57 to</a:t>
            </a:r>
            <a:r>
              <a:rPr sz="4200" spc="-65" dirty="0">
                <a:latin typeface="Gill Sans MT"/>
                <a:cs typeface="Gill Sans MT"/>
              </a:rPr>
              <a:t> </a:t>
            </a:r>
            <a:r>
              <a:rPr sz="4200" spc="15" dirty="0">
                <a:latin typeface="Gill Sans MT"/>
                <a:cs typeface="Gill Sans MT"/>
              </a:rPr>
              <a:t>binary?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5142" y="762000"/>
            <a:ext cx="10627457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16200" algn="l"/>
              </a:tabLst>
            </a:pPr>
            <a:r>
              <a:rPr sz="8400" spc="-55" dirty="0">
                <a:latin typeface="Gill Sans MT"/>
                <a:cs typeface="Gill Sans MT"/>
              </a:rPr>
              <a:t>From	</a:t>
            </a:r>
            <a:r>
              <a:rPr sz="8400" spc="-5" dirty="0">
                <a:latin typeface="Gill Sans MT"/>
                <a:cs typeface="Gill Sans MT"/>
              </a:rPr>
              <a:t>Decimal to</a:t>
            </a:r>
            <a:r>
              <a:rPr sz="8400" spc="-65" dirty="0">
                <a:latin typeface="Gill Sans MT"/>
                <a:cs typeface="Gill Sans MT"/>
              </a:rPr>
              <a:t> </a:t>
            </a:r>
            <a:r>
              <a:rPr sz="8400" spc="40" dirty="0">
                <a:latin typeface="Gill Sans MT"/>
                <a:cs typeface="Gill Sans MT"/>
              </a:rPr>
              <a:t>Binary</a:t>
            </a:r>
            <a:endParaRPr sz="84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7772" y="3873500"/>
            <a:ext cx="5588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57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143" y="762000"/>
            <a:ext cx="1043432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16200" algn="l"/>
              </a:tabLst>
            </a:pPr>
            <a:r>
              <a:rPr sz="8400" spc="-55" dirty="0">
                <a:latin typeface="Gill Sans MT"/>
                <a:cs typeface="Gill Sans MT"/>
              </a:rPr>
              <a:t>From	</a:t>
            </a:r>
            <a:r>
              <a:rPr sz="8400" spc="-5" dirty="0">
                <a:latin typeface="Gill Sans MT"/>
                <a:cs typeface="Gill Sans MT"/>
              </a:rPr>
              <a:t>Decimal to</a:t>
            </a:r>
            <a:r>
              <a:rPr sz="8400" spc="-65" dirty="0">
                <a:latin typeface="Gill Sans MT"/>
                <a:cs typeface="Gill Sans MT"/>
              </a:rPr>
              <a:t> </a:t>
            </a:r>
            <a:r>
              <a:rPr sz="8400" spc="40" dirty="0">
                <a:latin typeface="Gill Sans MT"/>
                <a:cs typeface="Gill Sans MT"/>
              </a:rPr>
              <a:t>Binary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81700" y="3924300"/>
            <a:ext cx="916940" cy="624205"/>
          </a:xfrm>
          <a:custGeom>
            <a:avLst/>
            <a:gdLst/>
            <a:ahLst/>
            <a:cxnLst/>
            <a:rect l="l" t="t" r="r" b="b"/>
            <a:pathLst>
              <a:path w="916940" h="624204">
                <a:moveTo>
                  <a:pt x="12700" y="0"/>
                </a:moveTo>
                <a:lnTo>
                  <a:pt x="12700" y="623853"/>
                </a:lnTo>
              </a:path>
              <a:path w="916940" h="624204">
                <a:moveTo>
                  <a:pt x="0" y="609600"/>
                </a:moveTo>
                <a:lnTo>
                  <a:pt x="916903" y="6095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54272" y="4508500"/>
            <a:ext cx="5588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28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70750" y="3214617"/>
            <a:ext cx="38100" cy="6539230"/>
          </a:xfrm>
          <a:custGeom>
            <a:avLst/>
            <a:gdLst/>
            <a:ahLst/>
            <a:cxnLst/>
            <a:rect l="l" t="t" r="r" b="b"/>
            <a:pathLst>
              <a:path w="38100" h="6539230">
                <a:moveTo>
                  <a:pt x="0" y="0"/>
                </a:moveTo>
                <a:lnTo>
                  <a:pt x="38100" y="0"/>
                </a:lnTo>
                <a:lnTo>
                  <a:pt x="38100" y="6538982"/>
                </a:lnTo>
                <a:lnTo>
                  <a:pt x="0" y="65389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80455" y="3086100"/>
            <a:ext cx="23641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Remainder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5122" y="45085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22900" y="3873500"/>
            <a:ext cx="13538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7085" algn="l"/>
              </a:tabLst>
            </a:pPr>
            <a:r>
              <a:rPr sz="4200" dirty="0">
                <a:latin typeface="Gill Sans MT"/>
                <a:cs typeface="Gill Sans MT"/>
              </a:rPr>
              <a:t>2	57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143" y="762000"/>
            <a:ext cx="1043432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16200" algn="l"/>
              </a:tabLst>
            </a:pPr>
            <a:r>
              <a:rPr sz="8400" spc="-55" dirty="0">
                <a:latin typeface="Gill Sans MT"/>
                <a:cs typeface="Gill Sans MT"/>
              </a:rPr>
              <a:t>From	</a:t>
            </a:r>
            <a:r>
              <a:rPr sz="8400" spc="-5" dirty="0">
                <a:latin typeface="Gill Sans MT"/>
                <a:cs typeface="Gill Sans MT"/>
              </a:rPr>
              <a:t>Decimal to</a:t>
            </a:r>
            <a:r>
              <a:rPr sz="8400" spc="-65" dirty="0">
                <a:latin typeface="Gill Sans MT"/>
                <a:cs typeface="Gill Sans MT"/>
              </a:rPr>
              <a:t> </a:t>
            </a:r>
            <a:r>
              <a:rPr sz="8400" spc="40" dirty="0">
                <a:latin typeface="Gill Sans MT"/>
                <a:cs typeface="Gill Sans MT"/>
              </a:rPr>
              <a:t>Binary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81700" y="3924300"/>
            <a:ext cx="916940" cy="624205"/>
          </a:xfrm>
          <a:custGeom>
            <a:avLst/>
            <a:gdLst/>
            <a:ahLst/>
            <a:cxnLst/>
            <a:rect l="l" t="t" r="r" b="b"/>
            <a:pathLst>
              <a:path w="916940" h="624204">
                <a:moveTo>
                  <a:pt x="12700" y="0"/>
                </a:moveTo>
                <a:lnTo>
                  <a:pt x="12700" y="623853"/>
                </a:lnTo>
              </a:path>
              <a:path w="916940" h="624204">
                <a:moveTo>
                  <a:pt x="0" y="609600"/>
                </a:moveTo>
                <a:lnTo>
                  <a:pt x="916903" y="6095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70750" y="3214617"/>
            <a:ext cx="38100" cy="6539230"/>
          </a:xfrm>
          <a:custGeom>
            <a:avLst/>
            <a:gdLst/>
            <a:ahLst/>
            <a:cxnLst/>
            <a:rect l="l" t="t" r="r" b="b"/>
            <a:pathLst>
              <a:path w="38100" h="6539230">
                <a:moveTo>
                  <a:pt x="0" y="0"/>
                </a:moveTo>
                <a:lnTo>
                  <a:pt x="38100" y="0"/>
                </a:lnTo>
                <a:lnTo>
                  <a:pt x="38100" y="6538982"/>
                </a:lnTo>
                <a:lnTo>
                  <a:pt x="0" y="65389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80455" y="3086100"/>
            <a:ext cx="23641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Remainder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22900" y="3873500"/>
            <a:ext cx="13538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7085" algn="l"/>
              </a:tabLst>
            </a:pPr>
            <a:r>
              <a:rPr sz="4200" dirty="0">
                <a:latin typeface="Gill Sans MT"/>
                <a:cs typeface="Gill Sans MT"/>
              </a:rPr>
              <a:t>2	57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08700" y="4666896"/>
            <a:ext cx="670560" cy="465455"/>
          </a:xfrm>
          <a:custGeom>
            <a:avLst/>
            <a:gdLst/>
            <a:ahLst/>
            <a:cxnLst/>
            <a:rect l="l" t="t" r="r" b="b"/>
            <a:pathLst>
              <a:path w="670559" h="465454">
                <a:moveTo>
                  <a:pt x="12700" y="0"/>
                </a:moveTo>
                <a:lnTo>
                  <a:pt x="12700" y="465456"/>
                </a:lnTo>
              </a:path>
              <a:path w="670559" h="465454">
                <a:moveTo>
                  <a:pt x="0" y="451215"/>
                </a:moveTo>
                <a:lnTo>
                  <a:pt x="670266" y="4512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613400" y="4508500"/>
            <a:ext cx="10998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3085" algn="l"/>
              </a:tabLst>
            </a:pPr>
            <a:r>
              <a:rPr sz="4200" dirty="0">
                <a:latin typeface="Gill Sans MT"/>
                <a:cs typeface="Gill Sans MT"/>
              </a:rPr>
              <a:t>2	28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78550" y="5092700"/>
            <a:ext cx="5588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14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5122" y="4508500"/>
            <a:ext cx="297815" cy="1249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82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  <a:p>
            <a:pPr marL="17780">
              <a:lnSpc>
                <a:spcPts val="4820"/>
              </a:lnSpc>
            </a:pPr>
            <a:r>
              <a:rPr sz="4200" dirty="0">
                <a:latin typeface="Gill Sans MT"/>
                <a:cs typeface="Gill Sans MT"/>
              </a:rPr>
              <a:t>0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143" y="762000"/>
            <a:ext cx="1043432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16200" algn="l"/>
              </a:tabLst>
            </a:pPr>
            <a:r>
              <a:rPr sz="8400" spc="-55" dirty="0">
                <a:latin typeface="Gill Sans MT"/>
                <a:cs typeface="Gill Sans MT"/>
              </a:rPr>
              <a:t>From	</a:t>
            </a:r>
            <a:r>
              <a:rPr sz="8400" spc="-5" dirty="0">
                <a:latin typeface="Gill Sans MT"/>
                <a:cs typeface="Gill Sans MT"/>
              </a:rPr>
              <a:t>Decimal to</a:t>
            </a:r>
            <a:r>
              <a:rPr sz="8400" spc="-65" dirty="0">
                <a:latin typeface="Gill Sans MT"/>
                <a:cs typeface="Gill Sans MT"/>
              </a:rPr>
              <a:t> </a:t>
            </a:r>
            <a:r>
              <a:rPr sz="8400" spc="40" dirty="0">
                <a:latin typeface="Gill Sans MT"/>
                <a:cs typeface="Gill Sans MT"/>
              </a:rPr>
              <a:t>Binary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81700" y="3924300"/>
            <a:ext cx="916940" cy="624205"/>
          </a:xfrm>
          <a:custGeom>
            <a:avLst/>
            <a:gdLst/>
            <a:ahLst/>
            <a:cxnLst/>
            <a:rect l="l" t="t" r="r" b="b"/>
            <a:pathLst>
              <a:path w="916940" h="624204">
                <a:moveTo>
                  <a:pt x="12700" y="0"/>
                </a:moveTo>
                <a:lnTo>
                  <a:pt x="12700" y="623853"/>
                </a:lnTo>
              </a:path>
              <a:path w="916940" h="624204">
                <a:moveTo>
                  <a:pt x="0" y="609600"/>
                </a:moveTo>
                <a:lnTo>
                  <a:pt x="916903" y="6095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70750" y="3214617"/>
            <a:ext cx="38100" cy="6539230"/>
          </a:xfrm>
          <a:custGeom>
            <a:avLst/>
            <a:gdLst/>
            <a:ahLst/>
            <a:cxnLst/>
            <a:rect l="l" t="t" r="r" b="b"/>
            <a:pathLst>
              <a:path w="38100" h="6539230">
                <a:moveTo>
                  <a:pt x="0" y="0"/>
                </a:moveTo>
                <a:lnTo>
                  <a:pt x="38100" y="0"/>
                </a:lnTo>
                <a:lnTo>
                  <a:pt x="38100" y="6538982"/>
                </a:lnTo>
                <a:lnTo>
                  <a:pt x="0" y="65389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22900" y="2938779"/>
            <a:ext cx="4821555" cy="160020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2470150">
              <a:lnSpc>
                <a:spcPct val="100000"/>
              </a:lnSpc>
              <a:spcBef>
                <a:spcPts val="1260"/>
              </a:spcBef>
            </a:pPr>
            <a:r>
              <a:rPr sz="4200" spc="-5" dirty="0">
                <a:latin typeface="Gill Sans MT"/>
                <a:cs typeface="Gill Sans MT"/>
              </a:rPr>
              <a:t>Remainder</a:t>
            </a:r>
            <a:endParaRPr sz="42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  <a:tabLst>
                <a:tab pos="807085" algn="l"/>
              </a:tabLst>
            </a:pPr>
            <a:r>
              <a:rPr sz="4200" dirty="0">
                <a:latin typeface="Gill Sans MT"/>
                <a:cs typeface="Gill Sans MT"/>
              </a:rPr>
              <a:t>2	57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08700" y="4666896"/>
            <a:ext cx="670560" cy="465455"/>
          </a:xfrm>
          <a:custGeom>
            <a:avLst/>
            <a:gdLst/>
            <a:ahLst/>
            <a:cxnLst/>
            <a:rect l="l" t="t" r="r" b="b"/>
            <a:pathLst>
              <a:path w="670559" h="465454">
                <a:moveTo>
                  <a:pt x="12700" y="0"/>
                </a:moveTo>
                <a:lnTo>
                  <a:pt x="12700" y="465456"/>
                </a:lnTo>
              </a:path>
              <a:path w="670559" h="465454">
                <a:moveTo>
                  <a:pt x="0" y="451215"/>
                </a:moveTo>
                <a:lnTo>
                  <a:pt x="670266" y="4512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13400" y="4508500"/>
            <a:ext cx="10998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3085" algn="l"/>
              </a:tabLst>
            </a:pPr>
            <a:r>
              <a:rPr sz="4200" dirty="0">
                <a:latin typeface="Gill Sans MT"/>
                <a:cs typeface="Gill Sans MT"/>
              </a:rPr>
              <a:t>2	28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97600" y="5257800"/>
            <a:ext cx="448309" cy="465455"/>
          </a:xfrm>
          <a:custGeom>
            <a:avLst/>
            <a:gdLst/>
            <a:ahLst/>
            <a:cxnLst/>
            <a:rect l="l" t="t" r="r" b="b"/>
            <a:pathLst>
              <a:path w="448309" h="465454">
                <a:moveTo>
                  <a:pt x="12700" y="0"/>
                </a:moveTo>
                <a:lnTo>
                  <a:pt x="12700" y="465456"/>
                </a:lnTo>
              </a:path>
              <a:path w="448309" h="465454">
                <a:moveTo>
                  <a:pt x="0" y="457215"/>
                </a:moveTo>
                <a:lnTo>
                  <a:pt x="448315" y="45720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80150" y="57404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7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84850" y="5092700"/>
            <a:ext cx="9525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300" baseline="-1322" dirty="0">
                <a:latin typeface="Gill Sans MT"/>
                <a:cs typeface="Gill Sans MT"/>
              </a:rPr>
              <a:t>2</a:t>
            </a:r>
            <a:r>
              <a:rPr sz="6300" spc="-397" baseline="-1322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14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75122" y="4508500"/>
            <a:ext cx="297815" cy="1897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82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  <a:p>
            <a:pPr marL="17780">
              <a:lnSpc>
                <a:spcPts val="4820"/>
              </a:lnSpc>
            </a:pPr>
            <a:r>
              <a:rPr sz="4200" dirty="0">
                <a:latin typeface="Gill Sans MT"/>
                <a:cs typeface="Gill Sans MT"/>
              </a:rPr>
              <a:t>0</a:t>
            </a:r>
            <a:endParaRPr sz="4200">
              <a:latin typeface="Gill Sans MT"/>
              <a:cs typeface="Gill Sans MT"/>
            </a:endParaRPr>
          </a:p>
          <a:p>
            <a:pPr marL="17780">
              <a:lnSpc>
                <a:spcPct val="100000"/>
              </a:lnSpc>
              <a:spcBef>
                <a:spcPts val="60"/>
              </a:spcBef>
            </a:pPr>
            <a:r>
              <a:rPr sz="4200" dirty="0">
                <a:latin typeface="Gill Sans MT"/>
                <a:cs typeface="Gill Sans MT"/>
              </a:rPr>
              <a:t>0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76800" y="3238500"/>
            <a:ext cx="3022600" cy="302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304279" y="1968500"/>
            <a:ext cx="167640" cy="1187450"/>
            <a:chOff x="6304279" y="1968500"/>
            <a:chExt cx="167640" cy="1187450"/>
          </a:xfrm>
        </p:grpSpPr>
        <p:sp>
          <p:nvSpPr>
            <p:cNvPr id="4" name="object 4"/>
            <p:cNvSpPr/>
            <p:nvPr/>
          </p:nvSpPr>
          <p:spPr>
            <a:xfrm>
              <a:off x="6388099" y="1968500"/>
              <a:ext cx="0" cy="1080770"/>
            </a:xfrm>
            <a:custGeom>
              <a:avLst/>
              <a:gdLst/>
              <a:ahLst/>
              <a:cxnLst/>
              <a:rect l="l" t="t" r="r" b="b"/>
              <a:pathLst>
                <a:path h="1080770">
                  <a:moveTo>
                    <a:pt x="0" y="1080756"/>
                  </a:moveTo>
                  <a:lnTo>
                    <a:pt x="0" y="1061706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04279" y="2988295"/>
              <a:ext cx="167640" cy="16764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6304279" y="6330950"/>
            <a:ext cx="167640" cy="1206500"/>
            <a:chOff x="6304279" y="6330950"/>
            <a:chExt cx="167640" cy="1206500"/>
          </a:xfrm>
        </p:grpSpPr>
        <p:sp>
          <p:nvSpPr>
            <p:cNvPr id="7" name="object 7"/>
            <p:cNvSpPr/>
            <p:nvPr/>
          </p:nvSpPr>
          <p:spPr>
            <a:xfrm>
              <a:off x="6388099" y="6350000"/>
              <a:ext cx="0" cy="1080770"/>
            </a:xfrm>
            <a:custGeom>
              <a:avLst/>
              <a:gdLst/>
              <a:ahLst/>
              <a:cxnLst/>
              <a:rect l="l" t="t" r="r" b="b"/>
              <a:pathLst>
                <a:path h="1080770">
                  <a:moveTo>
                    <a:pt x="0" y="1080756"/>
                  </a:moveTo>
                  <a:lnTo>
                    <a:pt x="0" y="1061706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04279" y="7369795"/>
              <a:ext cx="167640" cy="1676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249849" y="7575550"/>
            <a:ext cx="22663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3.14956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459"/>
              </a:spcBef>
            </a:pPr>
            <a:r>
              <a:rPr spc="-5" dirty="0"/>
              <a:t>public static </a:t>
            </a:r>
            <a:r>
              <a:rPr dirty="0"/>
              <a:t>void  </a:t>
            </a:r>
            <a:r>
              <a:rPr spc="-5" dirty="0"/>
              <a:t>main(String[] args)</a:t>
            </a:r>
            <a:r>
              <a:rPr spc="-95" dirty="0"/>
              <a:t> </a:t>
            </a:r>
            <a:r>
              <a:rPr dirty="0"/>
              <a:t>{</a:t>
            </a:r>
          </a:p>
          <a:p>
            <a:pPr marL="652780">
              <a:lnSpc>
                <a:spcPts val="4680"/>
              </a:lnSpc>
            </a:pPr>
            <a:r>
              <a:rPr dirty="0"/>
              <a:t>...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88522" y="172085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143" y="762000"/>
            <a:ext cx="1043432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16200" algn="l"/>
              </a:tabLst>
            </a:pPr>
            <a:r>
              <a:rPr sz="8400" spc="-55" dirty="0">
                <a:latin typeface="Gill Sans MT"/>
                <a:cs typeface="Gill Sans MT"/>
              </a:rPr>
              <a:t>From	</a:t>
            </a:r>
            <a:r>
              <a:rPr sz="8400" spc="-5" dirty="0">
                <a:latin typeface="Gill Sans MT"/>
                <a:cs typeface="Gill Sans MT"/>
              </a:rPr>
              <a:t>Decimal to</a:t>
            </a:r>
            <a:r>
              <a:rPr sz="8400" spc="-65" dirty="0">
                <a:latin typeface="Gill Sans MT"/>
                <a:cs typeface="Gill Sans MT"/>
              </a:rPr>
              <a:t> </a:t>
            </a:r>
            <a:r>
              <a:rPr sz="8400" spc="40" dirty="0">
                <a:latin typeface="Gill Sans MT"/>
                <a:cs typeface="Gill Sans MT"/>
              </a:rPr>
              <a:t>Binary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81700" y="3924300"/>
            <a:ext cx="916940" cy="624205"/>
          </a:xfrm>
          <a:custGeom>
            <a:avLst/>
            <a:gdLst/>
            <a:ahLst/>
            <a:cxnLst/>
            <a:rect l="l" t="t" r="r" b="b"/>
            <a:pathLst>
              <a:path w="916940" h="624204">
                <a:moveTo>
                  <a:pt x="12700" y="0"/>
                </a:moveTo>
                <a:lnTo>
                  <a:pt x="12700" y="623853"/>
                </a:lnTo>
              </a:path>
              <a:path w="916940" h="624204">
                <a:moveTo>
                  <a:pt x="0" y="609600"/>
                </a:moveTo>
                <a:lnTo>
                  <a:pt x="916903" y="6095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70750" y="3214617"/>
            <a:ext cx="38100" cy="6539230"/>
          </a:xfrm>
          <a:custGeom>
            <a:avLst/>
            <a:gdLst/>
            <a:ahLst/>
            <a:cxnLst/>
            <a:rect l="l" t="t" r="r" b="b"/>
            <a:pathLst>
              <a:path w="38100" h="6539230">
                <a:moveTo>
                  <a:pt x="0" y="0"/>
                </a:moveTo>
                <a:lnTo>
                  <a:pt x="38100" y="0"/>
                </a:lnTo>
                <a:lnTo>
                  <a:pt x="38100" y="6538982"/>
                </a:lnTo>
                <a:lnTo>
                  <a:pt x="0" y="65389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22900" y="2938779"/>
            <a:ext cx="4821555" cy="160020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2470150">
              <a:lnSpc>
                <a:spcPct val="100000"/>
              </a:lnSpc>
              <a:spcBef>
                <a:spcPts val="1260"/>
              </a:spcBef>
            </a:pPr>
            <a:r>
              <a:rPr sz="4200" spc="-5" dirty="0">
                <a:latin typeface="Gill Sans MT"/>
                <a:cs typeface="Gill Sans MT"/>
              </a:rPr>
              <a:t>Remainder</a:t>
            </a:r>
            <a:endParaRPr sz="42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  <a:tabLst>
                <a:tab pos="807085" algn="l"/>
              </a:tabLst>
            </a:pPr>
            <a:r>
              <a:rPr sz="4200" dirty="0">
                <a:latin typeface="Gill Sans MT"/>
                <a:cs typeface="Gill Sans MT"/>
              </a:rPr>
              <a:t>2	57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08700" y="4666896"/>
            <a:ext cx="670560" cy="465455"/>
          </a:xfrm>
          <a:custGeom>
            <a:avLst/>
            <a:gdLst/>
            <a:ahLst/>
            <a:cxnLst/>
            <a:rect l="l" t="t" r="r" b="b"/>
            <a:pathLst>
              <a:path w="670559" h="465454">
                <a:moveTo>
                  <a:pt x="12700" y="0"/>
                </a:moveTo>
                <a:lnTo>
                  <a:pt x="12700" y="465456"/>
                </a:lnTo>
              </a:path>
              <a:path w="670559" h="465454">
                <a:moveTo>
                  <a:pt x="0" y="451215"/>
                </a:moveTo>
                <a:lnTo>
                  <a:pt x="670266" y="4512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13400" y="4508500"/>
            <a:ext cx="10998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3085" algn="l"/>
              </a:tabLst>
            </a:pPr>
            <a:r>
              <a:rPr sz="4200" dirty="0">
                <a:latin typeface="Gill Sans MT"/>
                <a:cs typeface="Gill Sans MT"/>
              </a:rPr>
              <a:t>2	28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97600" y="5257800"/>
            <a:ext cx="448309" cy="465455"/>
          </a:xfrm>
          <a:custGeom>
            <a:avLst/>
            <a:gdLst/>
            <a:ahLst/>
            <a:cxnLst/>
            <a:rect l="l" t="t" r="r" b="b"/>
            <a:pathLst>
              <a:path w="448309" h="465454">
                <a:moveTo>
                  <a:pt x="12700" y="0"/>
                </a:moveTo>
                <a:lnTo>
                  <a:pt x="12700" y="465456"/>
                </a:lnTo>
              </a:path>
              <a:path w="448309" h="465454">
                <a:moveTo>
                  <a:pt x="0" y="457215"/>
                </a:moveTo>
                <a:lnTo>
                  <a:pt x="448315" y="45720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784850" y="5092700"/>
            <a:ext cx="9525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300" baseline="-1322" dirty="0">
                <a:latin typeface="Gill Sans MT"/>
                <a:cs typeface="Gill Sans MT"/>
              </a:rPr>
              <a:t>2</a:t>
            </a:r>
            <a:r>
              <a:rPr sz="6300" spc="-397" baseline="-1322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14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35700" y="5880100"/>
            <a:ext cx="448309" cy="465455"/>
          </a:xfrm>
          <a:custGeom>
            <a:avLst/>
            <a:gdLst/>
            <a:ahLst/>
            <a:cxnLst/>
            <a:rect l="l" t="t" r="r" b="b"/>
            <a:pathLst>
              <a:path w="448309" h="465454">
                <a:moveTo>
                  <a:pt x="12700" y="0"/>
                </a:moveTo>
                <a:lnTo>
                  <a:pt x="12700" y="465456"/>
                </a:lnTo>
              </a:path>
              <a:path w="448309" h="465454">
                <a:moveTo>
                  <a:pt x="0" y="457212"/>
                </a:moveTo>
                <a:lnTo>
                  <a:pt x="448315" y="4572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318250" y="63627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3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48350" y="5740400"/>
            <a:ext cx="7239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2</a:t>
            </a:r>
            <a:r>
              <a:rPr sz="4200" spc="3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7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75122" y="4508500"/>
            <a:ext cx="335915" cy="2519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82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  <a:p>
            <a:pPr marL="17780">
              <a:lnSpc>
                <a:spcPts val="4820"/>
              </a:lnSpc>
            </a:pPr>
            <a:r>
              <a:rPr sz="4200" dirty="0">
                <a:latin typeface="Gill Sans MT"/>
                <a:cs typeface="Gill Sans MT"/>
              </a:rPr>
              <a:t>0</a:t>
            </a:r>
            <a:endParaRPr sz="4200">
              <a:latin typeface="Gill Sans MT"/>
              <a:cs typeface="Gill Sans MT"/>
            </a:endParaRPr>
          </a:p>
          <a:p>
            <a:pPr marL="17780">
              <a:lnSpc>
                <a:spcPts val="4970"/>
              </a:lnSpc>
              <a:spcBef>
                <a:spcPts val="60"/>
              </a:spcBef>
            </a:pPr>
            <a:r>
              <a:rPr sz="4200" dirty="0">
                <a:latin typeface="Gill Sans MT"/>
                <a:cs typeface="Gill Sans MT"/>
              </a:rPr>
              <a:t>0</a:t>
            </a:r>
            <a:endParaRPr sz="4200">
              <a:latin typeface="Gill Sans MT"/>
              <a:cs typeface="Gill Sans MT"/>
            </a:endParaRPr>
          </a:p>
          <a:p>
            <a:pPr marL="55880">
              <a:lnSpc>
                <a:spcPts val="4970"/>
              </a:lnSpc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143" y="762000"/>
            <a:ext cx="1043432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16200" algn="l"/>
              </a:tabLst>
            </a:pPr>
            <a:r>
              <a:rPr sz="8400" spc="-55" dirty="0">
                <a:latin typeface="Gill Sans MT"/>
                <a:cs typeface="Gill Sans MT"/>
              </a:rPr>
              <a:t>From	</a:t>
            </a:r>
            <a:r>
              <a:rPr sz="8400" spc="-5" dirty="0">
                <a:latin typeface="Gill Sans MT"/>
                <a:cs typeface="Gill Sans MT"/>
              </a:rPr>
              <a:t>Decimal to</a:t>
            </a:r>
            <a:r>
              <a:rPr sz="8400" spc="-65" dirty="0">
                <a:latin typeface="Gill Sans MT"/>
                <a:cs typeface="Gill Sans MT"/>
              </a:rPr>
              <a:t> </a:t>
            </a:r>
            <a:r>
              <a:rPr sz="8400" spc="40" dirty="0">
                <a:latin typeface="Gill Sans MT"/>
                <a:cs typeface="Gill Sans MT"/>
              </a:rPr>
              <a:t>Binary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81700" y="3924300"/>
            <a:ext cx="916940" cy="624205"/>
          </a:xfrm>
          <a:custGeom>
            <a:avLst/>
            <a:gdLst/>
            <a:ahLst/>
            <a:cxnLst/>
            <a:rect l="l" t="t" r="r" b="b"/>
            <a:pathLst>
              <a:path w="916940" h="624204">
                <a:moveTo>
                  <a:pt x="12700" y="0"/>
                </a:moveTo>
                <a:lnTo>
                  <a:pt x="12700" y="623853"/>
                </a:lnTo>
              </a:path>
              <a:path w="916940" h="624204">
                <a:moveTo>
                  <a:pt x="0" y="609600"/>
                </a:moveTo>
                <a:lnTo>
                  <a:pt x="916903" y="6095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70750" y="3214617"/>
            <a:ext cx="38100" cy="6539230"/>
          </a:xfrm>
          <a:custGeom>
            <a:avLst/>
            <a:gdLst/>
            <a:ahLst/>
            <a:cxnLst/>
            <a:rect l="l" t="t" r="r" b="b"/>
            <a:pathLst>
              <a:path w="38100" h="6539230">
                <a:moveTo>
                  <a:pt x="0" y="0"/>
                </a:moveTo>
                <a:lnTo>
                  <a:pt x="38100" y="0"/>
                </a:lnTo>
                <a:lnTo>
                  <a:pt x="38100" y="6538982"/>
                </a:lnTo>
                <a:lnTo>
                  <a:pt x="0" y="65389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22900" y="2938779"/>
            <a:ext cx="4821555" cy="160020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2470150">
              <a:lnSpc>
                <a:spcPct val="100000"/>
              </a:lnSpc>
              <a:spcBef>
                <a:spcPts val="1260"/>
              </a:spcBef>
            </a:pPr>
            <a:r>
              <a:rPr sz="4200" spc="-5" dirty="0">
                <a:latin typeface="Gill Sans MT"/>
                <a:cs typeface="Gill Sans MT"/>
              </a:rPr>
              <a:t>Remainder</a:t>
            </a:r>
            <a:endParaRPr sz="42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  <a:tabLst>
                <a:tab pos="807085" algn="l"/>
              </a:tabLst>
            </a:pPr>
            <a:r>
              <a:rPr sz="4200" dirty="0">
                <a:latin typeface="Gill Sans MT"/>
                <a:cs typeface="Gill Sans MT"/>
              </a:rPr>
              <a:t>2	57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08700" y="4666896"/>
            <a:ext cx="670560" cy="465455"/>
          </a:xfrm>
          <a:custGeom>
            <a:avLst/>
            <a:gdLst/>
            <a:ahLst/>
            <a:cxnLst/>
            <a:rect l="l" t="t" r="r" b="b"/>
            <a:pathLst>
              <a:path w="670559" h="465454">
                <a:moveTo>
                  <a:pt x="12700" y="0"/>
                </a:moveTo>
                <a:lnTo>
                  <a:pt x="12700" y="465456"/>
                </a:lnTo>
              </a:path>
              <a:path w="670559" h="465454">
                <a:moveTo>
                  <a:pt x="0" y="451215"/>
                </a:moveTo>
                <a:lnTo>
                  <a:pt x="670266" y="4512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13400" y="4508500"/>
            <a:ext cx="10998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3085" algn="l"/>
              </a:tabLst>
            </a:pPr>
            <a:r>
              <a:rPr sz="4200" dirty="0">
                <a:latin typeface="Gill Sans MT"/>
                <a:cs typeface="Gill Sans MT"/>
              </a:rPr>
              <a:t>2	28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97600" y="5257800"/>
            <a:ext cx="448309" cy="465455"/>
          </a:xfrm>
          <a:custGeom>
            <a:avLst/>
            <a:gdLst/>
            <a:ahLst/>
            <a:cxnLst/>
            <a:rect l="l" t="t" r="r" b="b"/>
            <a:pathLst>
              <a:path w="448309" h="465454">
                <a:moveTo>
                  <a:pt x="12700" y="0"/>
                </a:moveTo>
                <a:lnTo>
                  <a:pt x="12700" y="465456"/>
                </a:lnTo>
              </a:path>
              <a:path w="448309" h="465454">
                <a:moveTo>
                  <a:pt x="0" y="457215"/>
                </a:moveTo>
                <a:lnTo>
                  <a:pt x="448315" y="45720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784850" y="5092700"/>
            <a:ext cx="9525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300" baseline="-1322" dirty="0">
                <a:latin typeface="Gill Sans MT"/>
                <a:cs typeface="Gill Sans MT"/>
              </a:rPr>
              <a:t>2</a:t>
            </a:r>
            <a:r>
              <a:rPr sz="6300" spc="-397" baseline="-1322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14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35700" y="5880100"/>
            <a:ext cx="448309" cy="465455"/>
          </a:xfrm>
          <a:custGeom>
            <a:avLst/>
            <a:gdLst/>
            <a:ahLst/>
            <a:cxnLst/>
            <a:rect l="l" t="t" r="r" b="b"/>
            <a:pathLst>
              <a:path w="448309" h="465454">
                <a:moveTo>
                  <a:pt x="12700" y="0"/>
                </a:moveTo>
                <a:lnTo>
                  <a:pt x="12700" y="465456"/>
                </a:lnTo>
              </a:path>
              <a:path w="448309" h="465454">
                <a:moveTo>
                  <a:pt x="0" y="457212"/>
                </a:moveTo>
                <a:lnTo>
                  <a:pt x="448315" y="4572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848350" y="5740400"/>
            <a:ext cx="7239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2</a:t>
            </a:r>
            <a:r>
              <a:rPr sz="4200" spc="3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7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273800" y="6515100"/>
            <a:ext cx="448309" cy="465455"/>
          </a:xfrm>
          <a:custGeom>
            <a:avLst/>
            <a:gdLst/>
            <a:ahLst/>
            <a:cxnLst/>
            <a:rect l="l" t="t" r="r" b="b"/>
            <a:pathLst>
              <a:path w="448309" h="465454">
                <a:moveTo>
                  <a:pt x="12700" y="0"/>
                </a:moveTo>
                <a:lnTo>
                  <a:pt x="12700" y="465456"/>
                </a:lnTo>
              </a:path>
              <a:path w="448309" h="465454">
                <a:moveTo>
                  <a:pt x="0" y="457212"/>
                </a:moveTo>
                <a:lnTo>
                  <a:pt x="448315" y="4572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37250" y="6362700"/>
            <a:ext cx="673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2</a:t>
            </a:r>
            <a:r>
              <a:rPr sz="4200" spc="-36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3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18250" y="69977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75122" y="4508500"/>
            <a:ext cx="335915" cy="3167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82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  <a:p>
            <a:pPr marL="17780">
              <a:lnSpc>
                <a:spcPts val="4820"/>
              </a:lnSpc>
            </a:pPr>
            <a:r>
              <a:rPr sz="4200" dirty="0">
                <a:latin typeface="Gill Sans MT"/>
                <a:cs typeface="Gill Sans MT"/>
              </a:rPr>
              <a:t>0</a:t>
            </a:r>
            <a:endParaRPr sz="4200">
              <a:latin typeface="Gill Sans MT"/>
              <a:cs typeface="Gill Sans MT"/>
            </a:endParaRPr>
          </a:p>
          <a:p>
            <a:pPr marL="17780">
              <a:lnSpc>
                <a:spcPts val="4970"/>
              </a:lnSpc>
              <a:spcBef>
                <a:spcPts val="60"/>
              </a:spcBef>
            </a:pPr>
            <a:r>
              <a:rPr sz="4200" dirty="0">
                <a:latin typeface="Gill Sans MT"/>
                <a:cs typeface="Gill Sans MT"/>
              </a:rPr>
              <a:t>0</a:t>
            </a:r>
            <a:endParaRPr sz="4200">
              <a:latin typeface="Gill Sans MT"/>
              <a:cs typeface="Gill Sans MT"/>
            </a:endParaRPr>
          </a:p>
          <a:p>
            <a:pPr marL="55880">
              <a:lnSpc>
                <a:spcPts val="4970"/>
              </a:lnSpc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  <a:p>
            <a:pPr marL="17780">
              <a:lnSpc>
                <a:spcPct val="100000"/>
              </a:lnSpc>
              <a:spcBef>
                <a:spcPts val="60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143" y="762000"/>
            <a:ext cx="1043432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16200" algn="l"/>
              </a:tabLst>
            </a:pPr>
            <a:r>
              <a:rPr sz="8400" spc="-55" dirty="0">
                <a:latin typeface="Gill Sans MT"/>
                <a:cs typeface="Gill Sans MT"/>
              </a:rPr>
              <a:t>From	</a:t>
            </a:r>
            <a:r>
              <a:rPr sz="8400" spc="-5" dirty="0">
                <a:latin typeface="Gill Sans MT"/>
                <a:cs typeface="Gill Sans MT"/>
              </a:rPr>
              <a:t>Decimal to</a:t>
            </a:r>
            <a:r>
              <a:rPr sz="8400" spc="-65" dirty="0">
                <a:latin typeface="Gill Sans MT"/>
                <a:cs typeface="Gill Sans MT"/>
              </a:rPr>
              <a:t> </a:t>
            </a:r>
            <a:r>
              <a:rPr sz="8400" spc="40" dirty="0">
                <a:latin typeface="Gill Sans MT"/>
                <a:cs typeface="Gill Sans MT"/>
              </a:rPr>
              <a:t>Binary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81700" y="3924300"/>
            <a:ext cx="916940" cy="624205"/>
          </a:xfrm>
          <a:custGeom>
            <a:avLst/>
            <a:gdLst/>
            <a:ahLst/>
            <a:cxnLst/>
            <a:rect l="l" t="t" r="r" b="b"/>
            <a:pathLst>
              <a:path w="916940" h="624204">
                <a:moveTo>
                  <a:pt x="12700" y="0"/>
                </a:moveTo>
                <a:lnTo>
                  <a:pt x="12700" y="623853"/>
                </a:lnTo>
              </a:path>
              <a:path w="916940" h="624204">
                <a:moveTo>
                  <a:pt x="0" y="609600"/>
                </a:moveTo>
                <a:lnTo>
                  <a:pt x="916903" y="6095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70750" y="3214617"/>
            <a:ext cx="38100" cy="6539230"/>
          </a:xfrm>
          <a:custGeom>
            <a:avLst/>
            <a:gdLst/>
            <a:ahLst/>
            <a:cxnLst/>
            <a:rect l="l" t="t" r="r" b="b"/>
            <a:pathLst>
              <a:path w="38100" h="6539230">
                <a:moveTo>
                  <a:pt x="0" y="0"/>
                </a:moveTo>
                <a:lnTo>
                  <a:pt x="38100" y="0"/>
                </a:lnTo>
                <a:lnTo>
                  <a:pt x="38100" y="6538982"/>
                </a:lnTo>
                <a:lnTo>
                  <a:pt x="0" y="65389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22900" y="2938779"/>
            <a:ext cx="4821555" cy="160020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2470150">
              <a:lnSpc>
                <a:spcPct val="100000"/>
              </a:lnSpc>
              <a:spcBef>
                <a:spcPts val="1260"/>
              </a:spcBef>
            </a:pPr>
            <a:r>
              <a:rPr sz="4200" spc="-5" dirty="0">
                <a:latin typeface="Gill Sans MT"/>
                <a:cs typeface="Gill Sans MT"/>
              </a:rPr>
              <a:t>Remainder</a:t>
            </a:r>
            <a:endParaRPr sz="42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  <a:tabLst>
                <a:tab pos="807085" algn="l"/>
              </a:tabLst>
            </a:pPr>
            <a:r>
              <a:rPr sz="4200" dirty="0">
                <a:latin typeface="Gill Sans MT"/>
                <a:cs typeface="Gill Sans MT"/>
              </a:rPr>
              <a:t>2	57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08700" y="4666896"/>
            <a:ext cx="670560" cy="465455"/>
          </a:xfrm>
          <a:custGeom>
            <a:avLst/>
            <a:gdLst/>
            <a:ahLst/>
            <a:cxnLst/>
            <a:rect l="l" t="t" r="r" b="b"/>
            <a:pathLst>
              <a:path w="670559" h="465454">
                <a:moveTo>
                  <a:pt x="12700" y="0"/>
                </a:moveTo>
                <a:lnTo>
                  <a:pt x="12700" y="465456"/>
                </a:lnTo>
              </a:path>
              <a:path w="670559" h="465454">
                <a:moveTo>
                  <a:pt x="0" y="451215"/>
                </a:moveTo>
                <a:lnTo>
                  <a:pt x="670266" y="4512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13400" y="4508500"/>
            <a:ext cx="10998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3085" algn="l"/>
              </a:tabLst>
            </a:pPr>
            <a:r>
              <a:rPr sz="4200" dirty="0">
                <a:latin typeface="Gill Sans MT"/>
                <a:cs typeface="Gill Sans MT"/>
              </a:rPr>
              <a:t>2	28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97600" y="5257800"/>
            <a:ext cx="448309" cy="465455"/>
          </a:xfrm>
          <a:custGeom>
            <a:avLst/>
            <a:gdLst/>
            <a:ahLst/>
            <a:cxnLst/>
            <a:rect l="l" t="t" r="r" b="b"/>
            <a:pathLst>
              <a:path w="448309" h="465454">
                <a:moveTo>
                  <a:pt x="12700" y="0"/>
                </a:moveTo>
                <a:lnTo>
                  <a:pt x="12700" y="465456"/>
                </a:lnTo>
              </a:path>
              <a:path w="448309" h="465454">
                <a:moveTo>
                  <a:pt x="0" y="457215"/>
                </a:moveTo>
                <a:lnTo>
                  <a:pt x="448315" y="45720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784850" y="5092700"/>
            <a:ext cx="9525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300" baseline="-1322" dirty="0">
                <a:latin typeface="Gill Sans MT"/>
                <a:cs typeface="Gill Sans MT"/>
              </a:rPr>
              <a:t>2</a:t>
            </a:r>
            <a:r>
              <a:rPr sz="6300" spc="-397" baseline="-1322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14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35700" y="5880100"/>
            <a:ext cx="448309" cy="465455"/>
          </a:xfrm>
          <a:custGeom>
            <a:avLst/>
            <a:gdLst/>
            <a:ahLst/>
            <a:cxnLst/>
            <a:rect l="l" t="t" r="r" b="b"/>
            <a:pathLst>
              <a:path w="448309" h="465454">
                <a:moveTo>
                  <a:pt x="12700" y="0"/>
                </a:moveTo>
                <a:lnTo>
                  <a:pt x="12700" y="465456"/>
                </a:lnTo>
              </a:path>
              <a:path w="448309" h="465454">
                <a:moveTo>
                  <a:pt x="0" y="457212"/>
                </a:moveTo>
                <a:lnTo>
                  <a:pt x="448315" y="4572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848350" y="5740400"/>
            <a:ext cx="7239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2</a:t>
            </a:r>
            <a:r>
              <a:rPr sz="4200" spc="3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7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273800" y="6515100"/>
            <a:ext cx="448309" cy="465455"/>
          </a:xfrm>
          <a:custGeom>
            <a:avLst/>
            <a:gdLst/>
            <a:ahLst/>
            <a:cxnLst/>
            <a:rect l="l" t="t" r="r" b="b"/>
            <a:pathLst>
              <a:path w="448309" h="465454">
                <a:moveTo>
                  <a:pt x="12700" y="0"/>
                </a:moveTo>
                <a:lnTo>
                  <a:pt x="12700" y="465456"/>
                </a:lnTo>
              </a:path>
              <a:path w="448309" h="465454">
                <a:moveTo>
                  <a:pt x="0" y="457212"/>
                </a:moveTo>
                <a:lnTo>
                  <a:pt x="448315" y="4572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37250" y="6362700"/>
            <a:ext cx="673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2</a:t>
            </a:r>
            <a:r>
              <a:rPr sz="4200" spc="-36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3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311900" y="7175500"/>
            <a:ext cx="448309" cy="465455"/>
          </a:xfrm>
          <a:custGeom>
            <a:avLst/>
            <a:gdLst/>
            <a:ahLst/>
            <a:cxnLst/>
            <a:rect l="l" t="t" r="r" b="b"/>
            <a:pathLst>
              <a:path w="448309" h="465454">
                <a:moveTo>
                  <a:pt x="12700" y="0"/>
                </a:moveTo>
                <a:lnTo>
                  <a:pt x="12700" y="465456"/>
                </a:lnTo>
              </a:path>
              <a:path w="448309" h="465454">
                <a:moveTo>
                  <a:pt x="0" y="457212"/>
                </a:moveTo>
                <a:lnTo>
                  <a:pt x="448315" y="4572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975350" y="6997700"/>
            <a:ext cx="6350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300" baseline="-2645" dirty="0">
                <a:latin typeface="Gill Sans MT"/>
                <a:cs typeface="Gill Sans MT"/>
              </a:rPr>
              <a:t>2</a:t>
            </a:r>
            <a:r>
              <a:rPr sz="6300" spc="-989" baseline="-264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56350" y="76581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0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75122" y="4508500"/>
            <a:ext cx="335915" cy="38150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82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  <a:p>
            <a:pPr marL="17780">
              <a:lnSpc>
                <a:spcPts val="4820"/>
              </a:lnSpc>
            </a:pPr>
            <a:r>
              <a:rPr sz="4200" dirty="0">
                <a:latin typeface="Gill Sans MT"/>
                <a:cs typeface="Gill Sans MT"/>
              </a:rPr>
              <a:t>0</a:t>
            </a:r>
            <a:endParaRPr sz="4200">
              <a:latin typeface="Gill Sans MT"/>
              <a:cs typeface="Gill Sans MT"/>
            </a:endParaRPr>
          </a:p>
          <a:p>
            <a:pPr marL="17780">
              <a:lnSpc>
                <a:spcPts val="4970"/>
              </a:lnSpc>
              <a:spcBef>
                <a:spcPts val="60"/>
              </a:spcBef>
            </a:pPr>
            <a:r>
              <a:rPr sz="4200" dirty="0">
                <a:latin typeface="Gill Sans MT"/>
                <a:cs typeface="Gill Sans MT"/>
              </a:rPr>
              <a:t>0</a:t>
            </a:r>
            <a:endParaRPr sz="4200">
              <a:latin typeface="Gill Sans MT"/>
              <a:cs typeface="Gill Sans MT"/>
            </a:endParaRPr>
          </a:p>
          <a:p>
            <a:pPr marL="55880">
              <a:lnSpc>
                <a:spcPts val="4970"/>
              </a:lnSpc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  <a:p>
            <a:pPr marL="17780">
              <a:lnSpc>
                <a:spcPct val="100000"/>
              </a:lnSpc>
              <a:spcBef>
                <a:spcPts val="60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  <a:p>
            <a:pPr marL="17780">
              <a:lnSpc>
                <a:spcPct val="100000"/>
              </a:lnSpc>
              <a:spcBef>
                <a:spcPts val="60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7217" y="762000"/>
            <a:ext cx="557022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5" dirty="0">
                <a:latin typeface="Gill Sans MT"/>
                <a:cs typeface="Gill Sans MT"/>
              </a:rPr>
              <a:t>Hexadecimal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2100" y="2794000"/>
            <a:ext cx="10102850" cy="569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77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647700" algn="l"/>
              </a:tabLst>
            </a:pPr>
            <a:r>
              <a:rPr sz="4200" spc="-5" dirty="0">
                <a:latin typeface="Gill Sans MT"/>
                <a:cs typeface="Gill Sans MT"/>
              </a:rPr>
              <a:t>Base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16</a:t>
            </a:r>
            <a:endParaRPr sz="4200">
              <a:latin typeface="Gill Sans MT"/>
              <a:cs typeface="Gill Sans MT"/>
            </a:endParaRPr>
          </a:p>
          <a:p>
            <a:pPr marL="647700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647700" algn="l"/>
                <a:tab pos="2167890" algn="l"/>
                <a:tab pos="2638425" algn="l"/>
                <a:tab pos="4493895" algn="l"/>
              </a:tabLst>
            </a:pPr>
            <a:r>
              <a:rPr sz="4200" spc="20" dirty="0">
                <a:latin typeface="Gill Sans MT"/>
                <a:cs typeface="Gill Sans MT"/>
              </a:rPr>
              <a:t>Binary	</a:t>
            </a:r>
            <a:r>
              <a:rPr sz="4200" spc="-5" dirty="0">
                <a:latin typeface="Gill Sans MT"/>
                <a:cs typeface="Gill Sans MT"/>
              </a:rPr>
              <a:t>is	</a:t>
            </a:r>
            <a:r>
              <a:rPr sz="4200" spc="-15" dirty="0">
                <a:latin typeface="Gill Sans MT"/>
                <a:cs typeface="Gill Sans MT"/>
              </a:rPr>
              <a:t>horribly	inconvenient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5" dirty="0">
                <a:latin typeface="Gill Sans MT"/>
                <a:cs typeface="Gill Sans MT"/>
              </a:rPr>
              <a:t>write</a:t>
            </a:r>
            <a:r>
              <a:rPr sz="4200" spc="-5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out</a:t>
            </a:r>
            <a:endParaRPr sz="4200">
              <a:latin typeface="Gill Sans MT"/>
              <a:cs typeface="Gill Sans MT"/>
            </a:endParaRPr>
          </a:p>
          <a:p>
            <a:pPr marL="647700" marR="934085" indent="-571500">
              <a:lnSpc>
                <a:spcPts val="4900"/>
              </a:lnSpc>
              <a:spcBef>
                <a:spcPts val="2540"/>
              </a:spcBef>
              <a:buSzPct val="170238"/>
              <a:buChar char="•"/>
              <a:tabLst>
                <a:tab pos="647700" algn="l"/>
                <a:tab pos="2235835" algn="l"/>
                <a:tab pos="2705735" algn="l"/>
              </a:tabLst>
            </a:pPr>
            <a:r>
              <a:rPr sz="4200" spc="-5" dirty="0">
                <a:latin typeface="Gill Sans MT"/>
                <a:cs typeface="Gill Sans MT"/>
              </a:rPr>
              <a:t>Easier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15" dirty="0">
                <a:latin typeface="Gill Sans MT"/>
                <a:cs typeface="Gill Sans MT"/>
              </a:rPr>
              <a:t>convert between </a:t>
            </a:r>
            <a:r>
              <a:rPr sz="4200" spc="-5" dirty="0">
                <a:latin typeface="Gill Sans MT"/>
                <a:cs typeface="Gill Sans MT"/>
              </a:rPr>
              <a:t>hexadecimal  (which	is	</a:t>
            </a:r>
            <a:r>
              <a:rPr sz="4200" spc="-25" dirty="0">
                <a:latin typeface="Gill Sans MT"/>
                <a:cs typeface="Gill Sans MT"/>
              </a:rPr>
              <a:t>more </a:t>
            </a:r>
            <a:r>
              <a:rPr sz="4200" spc="-15" dirty="0">
                <a:latin typeface="Gill Sans MT"/>
                <a:cs typeface="Gill Sans MT"/>
              </a:rPr>
              <a:t>convenient) </a:t>
            </a:r>
            <a:r>
              <a:rPr sz="4200" dirty="0">
                <a:latin typeface="Gill Sans MT"/>
                <a:cs typeface="Gill Sans MT"/>
              </a:rPr>
              <a:t>and</a:t>
            </a:r>
            <a:r>
              <a:rPr sz="4200" spc="-25" dirty="0">
                <a:latin typeface="Gill Sans MT"/>
                <a:cs typeface="Gill Sans MT"/>
              </a:rPr>
              <a:t> </a:t>
            </a:r>
            <a:r>
              <a:rPr sz="4200" spc="20" dirty="0">
                <a:latin typeface="Gill Sans MT"/>
                <a:cs typeface="Gill Sans MT"/>
              </a:rPr>
              <a:t>binary</a:t>
            </a:r>
            <a:endParaRPr sz="4200">
              <a:latin typeface="Gill Sans MT"/>
              <a:cs typeface="Gill Sans MT"/>
            </a:endParaRPr>
          </a:p>
          <a:p>
            <a:pPr marL="1536700" marR="783590" lvl="1" indent="-571500">
              <a:lnSpc>
                <a:spcPts val="4900"/>
              </a:lnSpc>
              <a:spcBef>
                <a:spcPts val="2400"/>
              </a:spcBef>
              <a:buSzPct val="170238"/>
              <a:buChar char="•"/>
              <a:tabLst>
                <a:tab pos="1536700" algn="l"/>
                <a:tab pos="2679065" algn="l"/>
                <a:tab pos="3023235" algn="l"/>
              </a:tabLst>
            </a:pPr>
            <a:r>
              <a:rPr sz="4200" spc="-5" dirty="0">
                <a:latin typeface="Gill Sans MT"/>
                <a:cs typeface="Gill Sans MT"/>
              </a:rPr>
              <a:t>Each	hexadecimal digit </a:t>
            </a:r>
            <a:r>
              <a:rPr sz="4200" spc="-15" dirty="0">
                <a:latin typeface="Gill Sans MT"/>
                <a:cs typeface="Gill Sans MT"/>
              </a:rPr>
              <a:t>maps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15" dirty="0">
                <a:latin typeface="Gill Sans MT"/>
                <a:cs typeface="Gill Sans MT"/>
              </a:rPr>
              <a:t>four  </a:t>
            </a:r>
            <a:r>
              <a:rPr sz="4200" spc="20" dirty="0">
                <a:latin typeface="Gill Sans MT"/>
                <a:cs typeface="Gill Sans MT"/>
              </a:rPr>
              <a:t>binary	</a:t>
            </a:r>
            <a:r>
              <a:rPr sz="4200" spc="-5" dirty="0">
                <a:latin typeface="Gill Sans MT"/>
                <a:cs typeface="Gill Sans MT"/>
              </a:rPr>
              <a:t>digits</a:t>
            </a:r>
            <a:endParaRPr sz="4200">
              <a:latin typeface="Gill Sans MT"/>
              <a:cs typeface="Gill Sans MT"/>
            </a:endParaRPr>
          </a:p>
          <a:p>
            <a:pPr marL="1536700" lvl="1" indent="-571500">
              <a:lnSpc>
                <a:spcPct val="100000"/>
              </a:lnSpc>
              <a:spcBef>
                <a:spcPts val="2120"/>
              </a:spcBef>
              <a:buSzPct val="170238"/>
              <a:buChar char="•"/>
              <a:tabLst>
                <a:tab pos="1536700" algn="l"/>
                <a:tab pos="5797550" algn="l"/>
                <a:tab pos="6173470" algn="l"/>
              </a:tabLst>
            </a:pPr>
            <a:r>
              <a:rPr sz="4200" spc="-5" dirty="0">
                <a:latin typeface="Gill Sans MT"/>
                <a:cs typeface="Gill Sans MT"/>
              </a:rPr>
              <a:t>Can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just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memorize	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table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7217" y="762000"/>
            <a:ext cx="557022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5" dirty="0">
                <a:latin typeface="Gill Sans MT"/>
                <a:cs typeface="Gill Sans MT"/>
              </a:rPr>
              <a:t>Hexadecimal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7500" y="4574285"/>
            <a:ext cx="9958070" cy="1666875"/>
          </a:xfrm>
          <a:prstGeom prst="rect">
            <a:avLst/>
          </a:prstGeom>
        </p:spPr>
        <p:txBody>
          <a:bodyPr vert="horz" wrap="square" lIns="0" tIns="391160" rIns="0" bIns="0" rtlCol="0">
            <a:spAutoFit/>
          </a:bodyPr>
          <a:lstStyle/>
          <a:p>
            <a:pPr marL="622300" indent="-571500">
              <a:lnSpc>
                <a:spcPts val="4970"/>
              </a:lnSpc>
              <a:spcBef>
                <a:spcPts val="3080"/>
              </a:spcBef>
              <a:buSzPct val="170238"/>
              <a:buChar char="•"/>
              <a:tabLst>
                <a:tab pos="622300" algn="l"/>
                <a:tab pos="5756910" algn="l"/>
                <a:tab pos="7295515" algn="l"/>
              </a:tabLst>
            </a:pPr>
            <a:r>
              <a:rPr sz="4200" spc="-5" dirty="0">
                <a:latin typeface="Gill Sans MT"/>
                <a:cs typeface="Gill Sans MT"/>
              </a:rPr>
              <a:t>Digits </a:t>
            </a:r>
            <a:r>
              <a:rPr sz="4200" dirty="0">
                <a:latin typeface="Gill Sans MT"/>
                <a:cs typeface="Gill Sans MT"/>
              </a:rPr>
              <a:t>0-9, </a:t>
            </a:r>
            <a:r>
              <a:rPr sz="4200" spc="-5" dirty="0">
                <a:latin typeface="Gill Sans MT"/>
                <a:cs typeface="Gill Sans MT"/>
              </a:rPr>
              <a:t>along</a:t>
            </a:r>
            <a:r>
              <a:rPr sz="4200" spc="-39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with</a:t>
            </a:r>
            <a:r>
              <a:rPr sz="4200" spc="-420" dirty="0">
                <a:latin typeface="Gill Sans MT"/>
                <a:cs typeface="Gill Sans MT"/>
              </a:rPr>
              <a:t> </a:t>
            </a:r>
            <a:r>
              <a:rPr lang="en-US" sz="4200" spc="-42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</a:t>
            </a:r>
            <a:r>
              <a:rPr sz="4200" spc="-5" dirty="0">
                <a:latin typeface="Gill Sans MT"/>
                <a:cs typeface="Gill Sans MT"/>
              </a:rPr>
              <a:t>(10),</a:t>
            </a:r>
            <a:r>
              <a:rPr sz="4200" spc="-415" dirty="0">
                <a:latin typeface="Gill Sans MT"/>
                <a:cs typeface="Gill Sans MT"/>
              </a:rPr>
              <a:t> </a:t>
            </a:r>
            <a:r>
              <a:rPr lang="en-US" sz="4200" spc="-415" dirty="0">
                <a:latin typeface="Gill Sans MT"/>
                <a:cs typeface="Gill Sans MT"/>
              </a:rPr>
              <a:t>  </a:t>
            </a:r>
            <a:r>
              <a:rPr sz="4200" dirty="0">
                <a:latin typeface="Gill Sans MT"/>
                <a:cs typeface="Gill Sans MT"/>
              </a:rPr>
              <a:t>B	</a:t>
            </a:r>
            <a:r>
              <a:rPr sz="4200" spc="-5" dirty="0">
                <a:latin typeface="Gill Sans MT"/>
                <a:cs typeface="Gill Sans MT"/>
              </a:rPr>
              <a:t>(11), </a:t>
            </a:r>
            <a:r>
              <a:rPr sz="4200" dirty="0">
                <a:latin typeface="Gill Sans MT"/>
                <a:cs typeface="Gill Sans MT"/>
              </a:rPr>
              <a:t>C</a:t>
            </a:r>
            <a:r>
              <a:rPr sz="4200" spc="-47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(12),</a:t>
            </a:r>
            <a:endParaRPr sz="4200" dirty="0">
              <a:latin typeface="Gill Sans MT"/>
              <a:cs typeface="Gill Sans MT"/>
            </a:endParaRPr>
          </a:p>
          <a:p>
            <a:pPr marL="622300">
              <a:lnSpc>
                <a:spcPts val="4970"/>
              </a:lnSpc>
            </a:pPr>
            <a:r>
              <a:rPr sz="4200" dirty="0">
                <a:latin typeface="Gill Sans MT"/>
                <a:cs typeface="Gill Sans MT"/>
              </a:rPr>
              <a:t>D </a:t>
            </a:r>
            <a:r>
              <a:rPr sz="4200" spc="-5" dirty="0">
                <a:latin typeface="Gill Sans MT"/>
                <a:cs typeface="Gill Sans MT"/>
              </a:rPr>
              <a:t>(13), </a:t>
            </a:r>
            <a:r>
              <a:rPr sz="4200" dirty="0">
                <a:latin typeface="Gill Sans MT"/>
                <a:cs typeface="Gill Sans MT"/>
              </a:rPr>
              <a:t>E </a:t>
            </a:r>
            <a:r>
              <a:rPr sz="4200" spc="-5" dirty="0">
                <a:latin typeface="Gill Sans MT"/>
                <a:cs typeface="Gill Sans MT"/>
              </a:rPr>
              <a:t>(14),</a:t>
            </a:r>
            <a:r>
              <a:rPr lang="en-US" sz="4200" spc="-5" dirty="0">
                <a:latin typeface="Gill Sans MT"/>
                <a:cs typeface="Gill Sans MT"/>
              </a:rPr>
              <a:t> </a:t>
            </a:r>
            <a:r>
              <a:rPr sz="4200" spc="-869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F </a:t>
            </a:r>
            <a:r>
              <a:rPr sz="4200" spc="-5" dirty="0">
                <a:latin typeface="Gill Sans MT"/>
                <a:cs typeface="Gill Sans MT"/>
              </a:rPr>
              <a:t>(15)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7598" y="762000"/>
            <a:ext cx="948944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5" dirty="0">
                <a:latin typeface="Gill Sans MT"/>
                <a:cs typeface="Gill Sans MT"/>
              </a:rPr>
              <a:t>Hexadecimal</a:t>
            </a:r>
            <a:r>
              <a:rPr sz="8400" spc="-30" dirty="0">
                <a:latin typeface="Gill Sans MT"/>
                <a:cs typeface="Gill Sans MT"/>
              </a:rPr>
              <a:t> </a:t>
            </a:r>
            <a:r>
              <a:rPr sz="8400" spc="-5" dirty="0">
                <a:latin typeface="Gill Sans MT"/>
                <a:cs typeface="Gill Sans MT"/>
              </a:rPr>
              <a:t>Example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25600" y="5257800"/>
            <a:ext cx="86061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  <a:tab pos="2430145" algn="l"/>
              </a:tabLst>
            </a:pPr>
            <a:r>
              <a:rPr sz="4200" spc="-5" dirty="0">
                <a:latin typeface="Gill Sans MT"/>
                <a:cs typeface="Gill Sans MT"/>
              </a:rPr>
              <a:t>What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</a:t>
            </a:r>
            <a:r>
              <a:rPr sz="4200" dirty="0">
                <a:latin typeface="Gill Sans MT"/>
                <a:cs typeface="Gill Sans MT"/>
              </a:rPr>
              <a:t>1AF </a:t>
            </a:r>
            <a:r>
              <a:rPr sz="4200" spc="-5" dirty="0">
                <a:latin typeface="Gill Sans MT"/>
                <a:cs typeface="Gill Sans MT"/>
              </a:rPr>
              <a:t>hexadecimal in</a:t>
            </a:r>
            <a:r>
              <a:rPr lang="en-US" sz="4200" spc="-2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decimal?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7598" y="762000"/>
            <a:ext cx="948944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5" dirty="0">
                <a:latin typeface="Gill Sans MT"/>
                <a:cs typeface="Gill Sans MT"/>
              </a:rPr>
              <a:t>Hexadecimal</a:t>
            </a:r>
            <a:r>
              <a:rPr sz="8400" spc="-30" dirty="0">
                <a:latin typeface="Gill Sans MT"/>
                <a:cs typeface="Gill Sans MT"/>
              </a:rPr>
              <a:t> </a:t>
            </a:r>
            <a:r>
              <a:rPr sz="8400" spc="-5" dirty="0">
                <a:latin typeface="Gill Sans MT"/>
                <a:cs typeface="Gill Sans MT"/>
              </a:rPr>
              <a:t>Example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40826" y="3492500"/>
            <a:ext cx="2762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F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84813" y="3492500"/>
            <a:ext cx="3816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A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8350" y="34925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7" name="object 7"/>
            <p:cNvSpPr/>
            <p:nvPr/>
          </p:nvSpPr>
          <p:spPr>
            <a:xfrm>
              <a:off x="0" y="3232149"/>
              <a:ext cx="13004800" cy="6521450"/>
            </a:xfrm>
            <a:custGeom>
              <a:avLst/>
              <a:gdLst/>
              <a:ahLst/>
              <a:cxnLst/>
              <a:rect l="l" t="t" r="r" b="b"/>
              <a:pathLst>
                <a:path w="13004800" h="6521450">
                  <a:moveTo>
                    <a:pt x="1300480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4260837" y="38100"/>
                  </a:lnTo>
                  <a:lnTo>
                    <a:pt x="4260837" y="6521450"/>
                  </a:lnTo>
                  <a:lnTo>
                    <a:pt x="4298950" y="6521450"/>
                  </a:lnTo>
                  <a:lnTo>
                    <a:pt x="4298950" y="38100"/>
                  </a:lnTo>
                  <a:lnTo>
                    <a:pt x="8756650" y="38100"/>
                  </a:lnTo>
                  <a:lnTo>
                    <a:pt x="8756650" y="6521450"/>
                  </a:lnTo>
                  <a:lnTo>
                    <a:pt x="8794750" y="6521450"/>
                  </a:lnTo>
                  <a:lnTo>
                    <a:pt x="8794750" y="38100"/>
                  </a:lnTo>
                  <a:lnTo>
                    <a:pt x="13004800" y="38100"/>
                  </a:lnTo>
                  <a:lnTo>
                    <a:pt x="13004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7598" y="762000"/>
            <a:ext cx="948944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5" dirty="0">
                <a:latin typeface="Gill Sans MT"/>
                <a:cs typeface="Gill Sans MT"/>
              </a:rPr>
              <a:t>Hexadecimal</a:t>
            </a:r>
            <a:r>
              <a:rPr sz="8400" spc="-30" dirty="0">
                <a:latin typeface="Gill Sans MT"/>
                <a:cs typeface="Gill Sans MT"/>
              </a:rPr>
              <a:t> </a:t>
            </a:r>
            <a:r>
              <a:rPr sz="8400" spc="-5" dirty="0">
                <a:latin typeface="Gill Sans MT"/>
                <a:cs typeface="Gill Sans MT"/>
              </a:rPr>
              <a:t>Example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40826" y="3492500"/>
            <a:ext cx="2762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F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84813" y="3492500"/>
            <a:ext cx="3816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A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8350" y="34925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232149"/>
            <a:ext cx="13004800" cy="6521450"/>
          </a:xfrm>
          <a:custGeom>
            <a:avLst/>
            <a:gdLst/>
            <a:ahLst/>
            <a:cxnLst/>
            <a:rect l="l" t="t" r="r" b="b"/>
            <a:pathLst>
              <a:path w="13004800" h="6521450">
                <a:moveTo>
                  <a:pt x="13004800" y="0"/>
                </a:moveTo>
                <a:lnTo>
                  <a:pt x="0" y="0"/>
                </a:lnTo>
                <a:lnTo>
                  <a:pt x="0" y="38100"/>
                </a:lnTo>
                <a:lnTo>
                  <a:pt x="4260837" y="38100"/>
                </a:lnTo>
                <a:lnTo>
                  <a:pt x="4260837" y="6521450"/>
                </a:lnTo>
                <a:lnTo>
                  <a:pt x="4298950" y="6521450"/>
                </a:lnTo>
                <a:lnTo>
                  <a:pt x="4298950" y="38100"/>
                </a:lnTo>
                <a:lnTo>
                  <a:pt x="8756650" y="38100"/>
                </a:lnTo>
                <a:lnTo>
                  <a:pt x="8756650" y="6521450"/>
                </a:lnTo>
                <a:lnTo>
                  <a:pt x="8794750" y="6521450"/>
                </a:lnTo>
                <a:lnTo>
                  <a:pt x="8794750" y="38100"/>
                </a:lnTo>
                <a:lnTo>
                  <a:pt x="13004800" y="38100"/>
                </a:lnTo>
                <a:lnTo>
                  <a:pt x="1300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269995" y="5638800"/>
            <a:ext cx="11925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nes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64374" y="5638800"/>
            <a:ext cx="18141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Sixteens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4594" y="5638800"/>
            <a:ext cx="31248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0" dirty="0">
                <a:latin typeface="Gill Sans MT"/>
                <a:cs typeface="Gill Sans MT"/>
              </a:rPr>
              <a:t>Two-fifty-sixes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7598" y="762000"/>
            <a:ext cx="948944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5" dirty="0">
                <a:latin typeface="Gill Sans MT"/>
                <a:cs typeface="Gill Sans MT"/>
              </a:rPr>
              <a:t>Hexadecimal</a:t>
            </a:r>
            <a:r>
              <a:rPr sz="8400" spc="-30" dirty="0">
                <a:latin typeface="Gill Sans MT"/>
                <a:cs typeface="Gill Sans MT"/>
              </a:rPr>
              <a:t> </a:t>
            </a:r>
            <a:r>
              <a:rPr sz="8400" spc="-5" dirty="0">
                <a:latin typeface="Gill Sans MT"/>
                <a:cs typeface="Gill Sans MT"/>
              </a:rPr>
              <a:t>Example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40826" y="3492500"/>
            <a:ext cx="2762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F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84813" y="3492500"/>
            <a:ext cx="3816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A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8350" y="34925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232149"/>
            <a:ext cx="13004800" cy="6521450"/>
          </a:xfrm>
          <a:custGeom>
            <a:avLst/>
            <a:gdLst/>
            <a:ahLst/>
            <a:cxnLst/>
            <a:rect l="l" t="t" r="r" b="b"/>
            <a:pathLst>
              <a:path w="13004800" h="6521450">
                <a:moveTo>
                  <a:pt x="13004800" y="0"/>
                </a:moveTo>
                <a:lnTo>
                  <a:pt x="0" y="0"/>
                </a:lnTo>
                <a:lnTo>
                  <a:pt x="0" y="38100"/>
                </a:lnTo>
                <a:lnTo>
                  <a:pt x="4260837" y="38100"/>
                </a:lnTo>
                <a:lnTo>
                  <a:pt x="4260837" y="6521450"/>
                </a:lnTo>
                <a:lnTo>
                  <a:pt x="4298950" y="6521450"/>
                </a:lnTo>
                <a:lnTo>
                  <a:pt x="4298950" y="38100"/>
                </a:lnTo>
                <a:lnTo>
                  <a:pt x="8756650" y="38100"/>
                </a:lnTo>
                <a:lnTo>
                  <a:pt x="8756650" y="6521450"/>
                </a:lnTo>
                <a:lnTo>
                  <a:pt x="8794750" y="6521450"/>
                </a:lnTo>
                <a:lnTo>
                  <a:pt x="8794750" y="38100"/>
                </a:lnTo>
                <a:lnTo>
                  <a:pt x="13004800" y="38100"/>
                </a:lnTo>
                <a:lnTo>
                  <a:pt x="1300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925050" y="5542279"/>
            <a:ext cx="1884045" cy="1498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indent="319405">
              <a:lnSpc>
                <a:spcPct val="115100"/>
              </a:lnSpc>
              <a:spcBef>
                <a:spcPts val="95"/>
              </a:spcBef>
            </a:pPr>
            <a:r>
              <a:rPr sz="4200" spc="-5" dirty="0">
                <a:latin typeface="Gill Sans MT"/>
                <a:cs typeface="Gill Sans MT"/>
              </a:rPr>
              <a:t>Ones  </a:t>
            </a:r>
            <a:r>
              <a:rPr sz="4200" dirty="0">
                <a:latin typeface="Gill Sans MT"/>
                <a:cs typeface="Gill Sans MT"/>
              </a:rPr>
              <a:t>15 x</a:t>
            </a:r>
            <a:r>
              <a:rPr sz="4200" spc="-1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16</a:t>
            </a:r>
            <a:r>
              <a:rPr sz="4200" baseline="25793" dirty="0">
                <a:latin typeface="Gill Sans MT"/>
                <a:cs typeface="Gill Sans MT"/>
              </a:rPr>
              <a:t>0</a:t>
            </a:r>
            <a:endParaRPr sz="4200" baseline="25793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26100" y="5542279"/>
            <a:ext cx="1884045" cy="1498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indent="12700">
              <a:lnSpc>
                <a:spcPct val="115100"/>
              </a:lnSpc>
              <a:spcBef>
                <a:spcPts val="95"/>
              </a:spcBef>
            </a:pPr>
            <a:r>
              <a:rPr sz="4200" dirty="0">
                <a:latin typeface="Gill Sans MT"/>
                <a:cs typeface="Gill Sans MT"/>
              </a:rPr>
              <a:t>Sixteens  10 x</a:t>
            </a:r>
            <a:r>
              <a:rPr sz="4200" spc="-1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16</a:t>
            </a:r>
            <a:r>
              <a:rPr sz="4200" baseline="25793" dirty="0">
                <a:latin typeface="Gill Sans MT"/>
                <a:cs typeface="Gill Sans MT"/>
              </a:rPr>
              <a:t>1</a:t>
            </a:r>
            <a:endParaRPr sz="4200" baseline="25793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9194" y="5542279"/>
            <a:ext cx="3175635" cy="1498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6445" marR="30480" indent="-728980">
              <a:lnSpc>
                <a:spcPct val="115100"/>
              </a:lnSpc>
              <a:spcBef>
                <a:spcPts val="95"/>
              </a:spcBef>
            </a:pPr>
            <a:r>
              <a:rPr sz="4200" spc="-630" dirty="0">
                <a:latin typeface="Gill Sans MT"/>
                <a:cs typeface="Gill Sans MT"/>
              </a:rPr>
              <a:t>T</a:t>
            </a:r>
            <a:r>
              <a:rPr sz="4200" spc="-85" dirty="0">
                <a:latin typeface="Gill Sans MT"/>
                <a:cs typeface="Gill Sans MT"/>
              </a:rPr>
              <a:t>w</a:t>
            </a:r>
            <a:r>
              <a:rPr sz="4200" dirty="0">
                <a:latin typeface="Gill Sans MT"/>
                <a:cs typeface="Gill Sans MT"/>
              </a:rPr>
              <a:t>o</a:t>
            </a:r>
            <a:r>
              <a:rPr sz="4200" spc="-5" dirty="0">
                <a:latin typeface="Gill Sans MT"/>
                <a:cs typeface="Gill Sans MT"/>
              </a:rPr>
              <a:t>-</a:t>
            </a:r>
            <a:r>
              <a:rPr sz="4200" spc="20" dirty="0">
                <a:latin typeface="Gill Sans MT"/>
                <a:cs typeface="Gill Sans MT"/>
              </a:rPr>
              <a:t>fifty-</a:t>
            </a:r>
            <a:r>
              <a:rPr sz="4200" dirty="0">
                <a:latin typeface="Gill Sans MT"/>
                <a:cs typeface="Gill Sans MT"/>
              </a:rPr>
              <a:t>s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spc="-130" dirty="0">
                <a:latin typeface="Gill Sans MT"/>
                <a:cs typeface="Gill Sans MT"/>
              </a:rPr>
              <a:t>x</a:t>
            </a:r>
            <a:r>
              <a:rPr sz="4200" dirty="0">
                <a:latin typeface="Gill Sans MT"/>
                <a:cs typeface="Gill Sans MT"/>
              </a:rPr>
              <a:t>es  1 x</a:t>
            </a:r>
            <a:r>
              <a:rPr sz="4200" spc="-4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16</a:t>
            </a:r>
            <a:r>
              <a:rPr sz="4200" baseline="25793" dirty="0">
                <a:latin typeface="Gill Sans MT"/>
                <a:cs typeface="Gill Sans MT"/>
              </a:rPr>
              <a:t>2</a:t>
            </a:r>
            <a:endParaRPr sz="4200" baseline="25793">
              <a:latin typeface="Gill Sans MT"/>
              <a:cs typeface="Gill Sans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7598" y="762000"/>
            <a:ext cx="948944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5" dirty="0">
                <a:latin typeface="Gill Sans MT"/>
                <a:cs typeface="Gill Sans MT"/>
              </a:rPr>
              <a:t>Hexadecimal</a:t>
            </a:r>
            <a:r>
              <a:rPr sz="8400" spc="-30" dirty="0">
                <a:latin typeface="Gill Sans MT"/>
                <a:cs typeface="Gill Sans MT"/>
              </a:rPr>
              <a:t> </a:t>
            </a:r>
            <a:r>
              <a:rPr sz="8400" spc="-5" dirty="0">
                <a:latin typeface="Gill Sans MT"/>
                <a:cs typeface="Gill Sans MT"/>
              </a:rPr>
              <a:t>Example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40826" y="3492500"/>
            <a:ext cx="2762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F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84813" y="3492500"/>
            <a:ext cx="3816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A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8350" y="3492500"/>
            <a:ext cx="292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1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232149"/>
            <a:ext cx="13004800" cy="6521450"/>
          </a:xfrm>
          <a:custGeom>
            <a:avLst/>
            <a:gdLst/>
            <a:ahLst/>
            <a:cxnLst/>
            <a:rect l="l" t="t" r="r" b="b"/>
            <a:pathLst>
              <a:path w="13004800" h="6521450">
                <a:moveTo>
                  <a:pt x="13004800" y="0"/>
                </a:moveTo>
                <a:lnTo>
                  <a:pt x="0" y="0"/>
                </a:lnTo>
                <a:lnTo>
                  <a:pt x="0" y="38100"/>
                </a:lnTo>
                <a:lnTo>
                  <a:pt x="4260837" y="38100"/>
                </a:lnTo>
                <a:lnTo>
                  <a:pt x="4260837" y="6521450"/>
                </a:lnTo>
                <a:lnTo>
                  <a:pt x="4298950" y="6521450"/>
                </a:lnTo>
                <a:lnTo>
                  <a:pt x="4298950" y="38100"/>
                </a:lnTo>
                <a:lnTo>
                  <a:pt x="8756650" y="38100"/>
                </a:lnTo>
                <a:lnTo>
                  <a:pt x="8756650" y="6521450"/>
                </a:lnTo>
                <a:lnTo>
                  <a:pt x="8794750" y="6521450"/>
                </a:lnTo>
                <a:lnTo>
                  <a:pt x="8794750" y="38100"/>
                </a:lnTo>
                <a:lnTo>
                  <a:pt x="13004800" y="38100"/>
                </a:lnTo>
                <a:lnTo>
                  <a:pt x="1300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49194" y="5542279"/>
            <a:ext cx="3175635" cy="1498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6445" marR="30480" indent="-728980">
              <a:lnSpc>
                <a:spcPct val="115100"/>
              </a:lnSpc>
              <a:spcBef>
                <a:spcPts val="95"/>
              </a:spcBef>
            </a:pPr>
            <a:r>
              <a:rPr sz="4200" spc="-630" dirty="0">
                <a:latin typeface="Gill Sans MT"/>
                <a:cs typeface="Gill Sans MT"/>
              </a:rPr>
              <a:t>T</a:t>
            </a:r>
            <a:r>
              <a:rPr sz="4200" spc="-85" dirty="0">
                <a:latin typeface="Gill Sans MT"/>
                <a:cs typeface="Gill Sans MT"/>
              </a:rPr>
              <a:t>w</a:t>
            </a:r>
            <a:r>
              <a:rPr sz="4200" dirty="0">
                <a:latin typeface="Gill Sans MT"/>
                <a:cs typeface="Gill Sans MT"/>
              </a:rPr>
              <a:t>o</a:t>
            </a:r>
            <a:r>
              <a:rPr sz="4200" spc="-5" dirty="0">
                <a:latin typeface="Gill Sans MT"/>
                <a:cs typeface="Gill Sans MT"/>
              </a:rPr>
              <a:t>-</a:t>
            </a:r>
            <a:r>
              <a:rPr sz="4200" spc="20" dirty="0">
                <a:latin typeface="Gill Sans MT"/>
                <a:cs typeface="Gill Sans MT"/>
              </a:rPr>
              <a:t>fifty-</a:t>
            </a:r>
            <a:r>
              <a:rPr sz="4200" dirty="0">
                <a:latin typeface="Gill Sans MT"/>
                <a:cs typeface="Gill Sans MT"/>
              </a:rPr>
              <a:t>s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spc="-130" dirty="0">
                <a:latin typeface="Gill Sans MT"/>
                <a:cs typeface="Gill Sans MT"/>
              </a:rPr>
              <a:t>x</a:t>
            </a:r>
            <a:r>
              <a:rPr sz="4200" dirty="0">
                <a:latin typeface="Gill Sans MT"/>
                <a:cs typeface="Gill Sans MT"/>
              </a:rPr>
              <a:t>es  1 x</a:t>
            </a:r>
            <a:r>
              <a:rPr sz="4200" spc="-4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16</a:t>
            </a:r>
            <a:r>
              <a:rPr sz="4200" baseline="25793" dirty="0">
                <a:latin typeface="Gill Sans MT"/>
                <a:cs typeface="Gill Sans MT"/>
              </a:rPr>
              <a:t>2</a:t>
            </a:r>
            <a:endParaRPr sz="4200" baseline="25793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25600" y="8763000"/>
            <a:ext cx="8255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256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483100" y="5542279"/>
            <a:ext cx="3803650" cy="3848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81100" marR="807085" indent="6350" algn="ctr">
              <a:lnSpc>
                <a:spcPct val="115100"/>
              </a:lnSpc>
              <a:spcBef>
                <a:spcPts val="95"/>
              </a:spcBef>
            </a:pPr>
            <a:r>
              <a:rPr sz="4200" dirty="0">
                <a:latin typeface="Gill Sans MT"/>
                <a:cs typeface="Gill Sans MT"/>
              </a:rPr>
              <a:t>Sixteens  10 x</a:t>
            </a:r>
            <a:r>
              <a:rPr sz="4200" spc="-1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16</a:t>
            </a:r>
            <a:r>
              <a:rPr sz="4200" baseline="25793" dirty="0">
                <a:latin typeface="Gill Sans MT"/>
                <a:cs typeface="Gill Sans MT"/>
              </a:rPr>
              <a:t>1</a:t>
            </a:r>
          </a:p>
          <a:p>
            <a:pPr marR="30480" algn="ctr">
              <a:lnSpc>
                <a:spcPct val="100000"/>
              </a:lnSpc>
              <a:spcBef>
                <a:spcPts val="2360"/>
              </a:spcBef>
              <a:tabLst>
                <a:tab pos="793115" algn="l"/>
                <a:tab pos="1580515" algn="l"/>
                <a:tab pos="2367915" algn="l"/>
                <a:tab pos="3155315" algn="l"/>
              </a:tabLst>
            </a:pPr>
            <a:r>
              <a:rPr sz="4200" dirty="0">
                <a:latin typeface="Gill Sans MT"/>
                <a:cs typeface="Gill Sans MT"/>
              </a:rPr>
              <a:t>16	16	16	16	16</a:t>
            </a:r>
          </a:p>
          <a:p>
            <a:pPr marL="44450" algn="ctr">
              <a:lnSpc>
                <a:spcPct val="100000"/>
              </a:lnSpc>
              <a:spcBef>
                <a:spcPts val="660"/>
              </a:spcBef>
              <a:tabLst>
                <a:tab pos="831215" algn="l"/>
                <a:tab pos="1618615" algn="l"/>
                <a:tab pos="2406015" algn="l"/>
                <a:tab pos="3193415" algn="l"/>
              </a:tabLst>
            </a:pPr>
            <a:r>
              <a:rPr lang="en-US" sz="4200" dirty="0">
                <a:latin typeface="Gill Sans MT"/>
                <a:cs typeface="Gill Sans MT"/>
              </a:rPr>
              <a:t>1</a:t>
            </a:r>
            <a:r>
              <a:rPr sz="4200" dirty="0">
                <a:latin typeface="Gill Sans MT"/>
                <a:cs typeface="Gill Sans MT"/>
              </a:rPr>
              <a:t>6	16	16	16	16</a:t>
            </a:r>
          </a:p>
          <a:p>
            <a:pPr marL="43815" algn="ctr">
              <a:lnSpc>
                <a:spcPct val="100000"/>
              </a:lnSpc>
              <a:spcBef>
                <a:spcPts val="360"/>
              </a:spcBef>
            </a:pPr>
            <a:r>
              <a:rPr sz="4200" spc="-5" dirty="0">
                <a:latin typeface="Gill Sans MT"/>
                <a:cs typeface="Gill Sans MT"/>
              </a:rPr>
              <a:t>(160)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66300" y="5542279"/>
            <a:ext cx="2241550" cy="40815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850" marR="229235" indent="-2540" algn="ctr">
              <a:lnSpc>
                <a:spcPct val="115100"/>
              </a:lnSpc>
              <a:spcBef>
                <a:spcPts val="95"/>
              </a:spcBef>
            </a:pPr>
            <a:r>
              <a:rPr sz="4200" spc="-5" dirty="0">
                <a:latin typeface="Gill Sans MT"/>
                <a:cs typeface="Gill Sans MT"/>
              </a:rPr>
              <a:t>Ones  </a:t>
            </a:r>
            <a:r>
              <a:rPr sz="4200" dirty="0">
                <a:latin typeface="Gill Sans MT"/>
                <a:cs typeface="Gill Sans MT"/>
              </a:rPr>
              <a:t>15 x</a:t>
            </a:r>
            <a:r>
              <a:rPr sz="4200" spc="-1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16</a:t>
            </a:r>
            <a:r>
              <a:rPr sz="4200" baseline="25793" dirty="0">
                <a:latin typeface="Gill Sans MT"/>
                <a:cs typeface="Gill Sans MT"/>
              </a:rPr>
              <a:t>0</a:t>
            </a:r>
          </a:p>
          <a:p>
            <a:pPr marR="5080" algn="ctr">
              <a:lnSpc>
                <a:spcPts val="4800"/>
              </a:lnSpc>
            </a:pPr>
            <a:r>
              <a:rPr sz="4200" dirty="0">
                <a:latin typeface="Gill Sans MT"/>
                <a:cs typeface="Gill Sans MT"/>
              </a:rPr>
              <a:t>1 1 1 1 1</a:t>
            </a:r>
          </a:p>
          <a:p>
            <a:pPr marL="19050" algn="ctr">
              <a:lnSpc>
                <a:spcPct val="100000"/>
              </a:lnSpc>
              <a:spcBef>
                <a:spcPts val="660"/>
              </a:spcBef>
            </a:pPr>
            <a:r>
              <a:rPr sz="4200" dirty="0">
                <a:latin typeface="Gill Sans MT"/>
                <a:cs typeface="Gill Sans MT"/>
              </a:rPr>
              <a:t>1 1 1 1 1</a:t>
            </a:r>
          </a:p>
          <a:p>
            <a:pPr marL="19050" algn="ctr">
              <a:lnSpc>
                <a:spcPts val="4570"/>
              </a:lnSpc>
              <a:spcBef>
                <a:spcPts val="360"/>
              </a:spcBef>
            </a:pPr>
            <a:r>
              <a:rPr sz="4200" dirty="0">
                <a:latin typeface="Gill Sans MT"/>
                <a:cs typeface="Gill Sans MT"/>
              </a:rPr>
              <a:t>1 1 1 1 </a:t>
            </a:r>
            <a:r>
              <a:rPr lang="en-US" sz="4200" dirty="0">
                <a:latin typeface="Gill Sans MT"/>
                <a:cs typeface="Gill Sans MT"/>
              </a:rPr>
              <a:t>1</a:t>
            </a:r>
            <a:endParaRPr sz="4200" dirty="0">
              <a:latin typeface="Gill Sans MT"/>
              <a:cs typeface="Gill Sans MT"/>
            </a:endParaRPr>
          </a:p>
          <a:p>
            <a:pPr marL="18415" algn="ctr">
              <a:lnSpc>
                <a:spcPts val="4570"/>
              </a:lnSpc>
            </a:pPr>
            <a:r>
              <a:rPr sz="4200" spc="-5" dirty="0">
                <a:latin typeface="Gill Sans MT"/>
                <a:cs typeface="Gill Sans MT"/>
              </a:rPr>
              <a:t>(15)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304279" y="1968500"/>
            <a:ext cx="167640" cy="1187450"/>
            <a:chOff x="6304279" y="1968500"/>
            <a:chExt cx="167640" cy="1187450"/>
          </a:xfrm>
        </p:grpSpPr>
        <p:sp>
          <p:nvSpPr>
            <p:cNvPr id="3" name="object 3"/>
            <p:cNvSpPr/>
            <p:nvPr/>
          </p:nvSpPr>
          <p:spPr>
            <a:xfrm>
              <a:off x="6388099" y="1968500"/>
              <a:ext cx="0" cy="1080770"/>
            </a:xfrm>
            <a:custGeom>
              <a:avLst/>
              <a:gdLst/>
              <a:ahLst/>
              <a:cxnLst/>
              <a:rect l="l" t="t" r="r" b="b"/>
              <a:pathLst>
                <a:path h="1080770">
                  <a:moveTo>
                    <a:pt x="0" y="1080756"/>
                  </a:moveTo>
                  <a:lnTo>
                    <a:pt x="0" y="1061706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304279" y="2988295"/>
              <a:ext cx="167640" cy="1676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6304279" y="6330950"/>
            <a:ext cx="167640" cy="1206500"/>
            <a:chOff x="6304279" y="6330950"/>
            <a:chExt cx="167640" cy="1206500"/>
          </a:xfrm>
        </p:grpSpPr>
        <p:sp>
          <p:nvSpPr>
            <p:cNvPr id="6" name="object 6"/>
            <p:cNvSpPr/>
            <p:nvPr/>
          </p:nvSpPr>
          <p:spPr>
            <a:xfrm>
              <a:off x="6388099" y="6350000"/>
              <a:ext cx="0" cy="1080770"/>
            </a:xfrm>
            <a:custGeom>
              <a:avLst/>
              <a:gdLst/>
              <a:ahLst/>
              <a:cxnLst/>
              <a:rect l="l" t="t" r="r" b="b"/>
              <a:pathLst>
                <a:path h="1080770">
                  <a:moveTo>
                    <a:pt x="0" y="1080756"/>
                  </a:moveTo>
                  <a:lnTo>
                    <a:pt x="0" y="1061706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04279" y="7369795"/>
              <a:ext cx="167640" cy="1676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249849" y="7575550"/>
            <a:ext cx="22663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3.14956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83100" y="3314700"/>
            <a:ext cx="3810000" cy="2857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459"/>
              </a:spcBef>
            </a:pPr>
            <a:r>
              <a:rPr spc="-5" dirty="0"/>
              <a:t>public static </a:t>
            </a:r>
            <a:r>
              <a:rPr dirty="0"/>
              <a:t>void  </a:t>
            </a:r>
            <a:r>
              <a:rPr spc="-5" dirty="0"/>
              <a:t>main(String[] args)</a:t>
            </a:r>
            <a:r>
              <a:rPr spc="-95" dirty="0"/>
              <a:t> </a:t>
            </a:r>
            <a:r>
              <a:rPr dirty="0"/>
              <a:t>{</a:t>
            </a:r>
          </a:p>
          <a:p>
            <a:pPr marL="652780">
              <a:lnSpc>
                <a:spcPts val="4680"/>
              </a:lnSpc>
            </a:pPr>
            <a:r>
              <a:rPr dirty="0"/>
              <a:t>...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88522" y="172085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6585" y="762000"/>
            <a:ext cx="985139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5" dirty="0">
                <a:latin typeface="Gill Sans MT"/>
                <a:cs typeface="Gill Sans MT"/>
              </a:rPr>
              <a:t>Hexadecimal to</a:t>
            </a:r>
            <a:r>
              <a:rPr sz="8400" spc="-50" dirty="0">
                <a:latin typeface="Gill Sans MT"/>
                <a:cs typeface="Gill Sans MT"/>
              </a:rPr>
              <a:t> </a:t>
            </a:r>
            <a:r>
              <a:rPr sz="8400" spc="40" dirty="0">
                <a:latin typeface="Gill Sans MT"/>
                <a:cs typeface="Gill Sans MT"/>
              </a:rPr>
              <a:t>Binary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0200" y="4178300"/>
            <a:ext cx="9912985" cy="2870016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09600" marR="3048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09600" algn="l"/>
                <a:tab pos="1190625" algn="l"/>
              </a:tabLst>
            </a:pPr>
            <a:r>
              <a:rPr sz="4200" spc="-20" dirty="0">
                <a:latin typeface="Gill Sans MT"/>
                <a:cs typeface="Gill Sans MT"/>
              </a:rPr>
              <a:t>Previous </a:t>
            </a:r>
            <a:r>
              <a:rPr sz="4200" dirty="0">
                <a:latin typeface="Gill Sans MT"/>
                <a:cs typeface="Gill Sans MT"/>
              </a:rPr>
              <a:t>techniques </a:t>
            </a:r>
            <a:r>
              <a:rPr sz="4200" spc="-5" dirty="0">
                <a:latin typeface="Gill Sans MT"/>
                <a:cs typeface="Gill Sans MT"/>
              </a:rPr>
              <a:t>all </a:t>
            </a:r>
            <a:r>
              <a:rPr sz="4200" spc="-20" dirty="0">
                <a:latin typeface="Gill Sans MT"/>
                <a:cs typeface="Gill Sans MT"/>
              </a:rPr>
              <a:t>work, </a:t>
            </a:r>
            <a:r>
              <a:rPr sz="4200" spc="-5" dirty="0">
                <a:latin typeface="Gill Sans MT"/>
                <a:cs typeface="Gill Sans MT"/>
              </a:rPr>
              <a:t>using</a:t>
            </a:r>
            <a:r>
              <a:rPr sz="4200" spc="-4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decimal  </a:t>
            </a:r>
            <a:r>
              <a:rPr sz="4200" dirty="0">
                <a:latin typeface="Gill Sans MT"/>
                <a:cs typeface="Gill Sans MT"/>
              </a:rPr>
              <a:t>as	an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intermediate</a:t>
            </a:r>
            <a:endParaRPr sz="4200" dirty="0">
              <a:latin typeface="Gill Sans MT"/>
              <a:cs typeface="Gill Sans MT"/>
            </a:endParaRPr>
          </a:p>
          <a:p>
            <a:pPr marL="609600" marR="573405" indent="-571500">
              <a:lnSpc>
                <a:spcPts val="4900"/>
              </a:lnSpc>
              <a:spcBef>
                <a:spcPts val="2400"/>
              </a:spcBef>
              <a:buSzPct val="170238"/>
              <a:buChar char="•"/>
              <a:tabLst>
                <a:tab pos="609600" algn="l"/>
                <a:tab pos="3454400" algn="l"/>
                <a:tab pos="6322060" algn="l"/>
                <a:tab pos="6697980" algn="l"/>
              </a:tabLst>
            </a:pPr>
            <a:r>
              <a:rPr sz="4200" dirty="0">
                <a:latin typeface="Gill Sans MT"/>
                <a:cs typeface="Gill Sans MT"/>
              </a:rPr>
              <a:t>The </a:t>
            </a:r>
            <a:r>
              <a:rPr sz="4200" spc="-5" dirty="0">
                <a:latin typeface="Gill Sans MT"/>
                <a:cs typeface="Gill Sans MT"/>
              </a:rPr>
              <a:t>faster</a:t>
            </a:r>
            <a:r>
              <a:rPr sz="4200" spc="20" dirty="0">
                <a:latin typeface="Gill Sans MT"/>
                <a:cs typeface="Gill Sans MT"/>
              </a:rPr>
              <a:t> </a:t>
            </a:r>
            <a:r>
              <a:rPr sz="4200" spc="-45" dirty="0">
                <a:latin typeface="Gill Sans MT"/>
                <a:cs typeface="Gill Sans MT"/>
              </a:rPr>
              <a:t>way:</a:t>
            </a:r>
            <a:r>
              <a:rPr sz="4200" spc="-415" dirty="0">
                <a:latin typeface="Gill Sans MT"/>
                <a:cs typeface="Gill Sans MT"/>
              </a:rPr>
              <a:t> </a:t>
            </a:r>
            <a:r>
              <a:rPr lang="en-US" sz="4200" spc="-4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memorize	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table</a:t>
            </a:r>
            <a:r>
              <a:rPr sz="4200" spc="-6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(which  can</a:t>
            </a:r>
            <a:r>
              <a:rPr sz="4200" dirty="0">
                <a:latin typeface="Gill Sans MT"/>
                <a:cs typeface="Gill Sans MT"/>
              </a:rPr>
              <a:t> be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easily	reconstructed)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6585" y="76200"/>
            <a:ext cx="985139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5" dirty="0">
                <a:latin typeface="Gill Sans MT"/>
                <a:cs typeface="Gill Sans MT"/>
              </a:rPr>
              <a:t>Hexadecimal to</a:t>
            </a:r>
            <a:r>
              <a:rPr sz="8000" spc="-50" dirty="0">
                <a:latin typeface="Gill Sans MT"/>
                <a:cs typeface="Gill Sans MT"/>
              </a:rPr>
              <a:t> </a:t>
            </a:r>
            <a:r>
              <a:rPr sz="8000" spc="40" dirty="0">
                <a:latin typeface="Gill Sans MT"/>
                <a:cs typeface="Gill Sans MT"/>
              </a:rPr>
              <a:t>Binary</a:t>
            </a:r>
            <a:endParaRPr sz="8000" dirty="0">
              <a:latin typeface="Gill Sans MT"/>
              <a:cs typeface="Gill Sans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44885" y="1894681"/>
            <a:ext cx="4636135" cy="1459230"/>
            <a:chOff x="1544885" y="1894681"/>
            <a:chExt cx="4636135" cy="1459230"/>
          </a:xfrm>
        </p:grpSpPr>
        <p:sp>
          <p:nvSpPr>
            <p:cNvPr id="4" name="object 4"/>
            <p:cNvSpPr/>
            <p:nvPr/>
          </p:nvSpPr>
          <p:spPr>
            <a:xfrm>
              <a:off x="1544885" y="1894681"/>
              <a:ext cx="2797423" cy="14589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67709" y="1894681"/>
              <a:ext cx="1813024" cy="14589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25600" y="2451100"/>
              <a:ext cx="2628900" cy="419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22800" y="2451100"/>
              <a:ext cx="1333500" cy="5334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519485" y="1869281"/>
          <a:ext cx="4660900" cy="6667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2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843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0"/>
                        </a:spcBef>
                      </a:pPr>
                      <a:r>
                        <a:rPr sz="4000" spc="-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Hexadecimal</a:t>
                      </a:r>
                      <a:endParaRPr sz="4000">
                        <a:latin typeface="Gill Sans MT"/>
                        <a:cs typeface="Gill Sans MT"/>
                      </a:endParaRPr>
                    </a:p>
                  </a:txBody>
                  <a:tcPr marL="0" marR="0" marT="406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0"/>
                        </a:spcBef>
                      </a:pPr>
                      <a:r>
                        <a:rPr sz="4000" spc="1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Binary</a:t>
                      </a:r>
                      <a:endParaRPr sz="4000">
                        <a:latin typeface="Gill Sans MT"/>
                        <a:cs typeface="Gill Sans MT"/>
                      </a:endParaRPr>
                    </a:p>
                  </a:txBody>
                  <a:tcPr marL="0" marR="0" marT="406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8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0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0000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8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1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0001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8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2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0010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78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3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0011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78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4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0100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78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5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0101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78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6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0110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78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7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0111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9" name="object 9"/>
          <p:cNvGrpSpPr/>
          <p:nvPr/>
        </p:nvGrpSpPr>
        <p:grpSpPr>
          <a:xfrm>
            <a:off x="6807200" y="1892300"/>
            <a:ext cx="4636135" cy="1459230"/>
            <a:chOff x="6807200" y="1892300"/>
            <a:chExt cx="4636135" cy="1459230"/>
          </a:xfrm>
        </p:grpSpPr>
        <p:sp>
          <p:nvSpPr>
            <p:cNvPr id="10" name="object 10"/>
            <p:cNvSpPr/>
            <p:nvPr/>
          </p:nvSpPr>
          <p:spPr>
            <a:xfrm>
              <a:off x="6807200" y="1892300"/>
              <a:ext cx="2797422" cy="145897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630023" y="1892300"/>
              <a:ext cx="1813024" cy="145897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96100" y="2438400"/>
              <a:ext cx="2628900" cy="4191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893300" y="2438400"/>
              <a:ext cx="1320800" cy="5334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6781800" y="1866900"/>
          <a:ext cx="4660900" cy="6667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2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843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0"/>
                        </a:spcBef>
                      </a:pPr>
                      <a:r>
                        <a:rPr sz="4000" spc="-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Hexadecimal</a:t>
                      </a:r>
                      <a:endParaRPr sz="4000">
                        <a:latin typeface="Gill Sans MT"/>
                        <a:cs typeface="Gill Sans MT"/>
                      </a:endParaRPr>
                    </a:p>
                  </a:txBody>
                  <a:tcPr marL="0" marR="0" marT="406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0"/>
                        </a:spcBef>
                      </a:pPr>
                      <a:r>
                        <a:rPr sz="4000" spc="1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Binary</a:t>
                      </a:r>
                      <a:endParaRPr sz="4000">
                        <a:latin typeface="Gill Sans MT"/>
                        <a:cs typeface="Gill Sans MT"/>
                      </a:endParaRPr>
                    </a:p>
                  </a:txBody>
                  <a:tcPr marL="0" marR="0" marT="406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8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8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1000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8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9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1001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8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A</a:t>
                      </a:r>
                      <a:r>
                        <a:rPr sz="3600" spc="-1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3600" spc="-5" dirty="0">
                          <a:latin typeface="Gill Sans MT"/>
                          <a:cs typeface="Gill Sans MT"/>
                        </a:rPr>
                        <a:t>(10)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1010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78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B</a:t>
                      </a:r>
                      <a:r>
                        <a:rPr sz="3600" spc="-1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3600" spc="-5" dirty="0">
                          <a:latin typeface="Gill Sans MT"/>
                          <a:cs typeface="Gill Sans MT"/>
                        </a:rPr>
                        <a:t>(11)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1011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78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C</a:t>
                      </a:r>
                      <a:r>
                        <a:rPr sz="3600" spc="-2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3600" spc="-5" dirty="0">
                          <a:latin typeface="Gill Sans MT"/>
                          <a:cs typeface="Gill Sans MT"/>
                        </a:rPr>
                        <a:t>(12)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1100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78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D</a:t>
                      </a:r>
                      <a:r>
                        <a:rPr sz="3600" spc="-2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3600" spc="-5" dirty="0">
                          <a:latin typeface="Gill Sans MT"/>
                          <a:cs typeface="Gill Sans MT"/>
                        </a:rPr>
                        <a:t>(13)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1101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78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E</a:t>
                      </a:r>
                      <a:r>
                        <a:rPr sz="3600" spc="-2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3600" spc="-5" dirty="0">
                          <a:latin typeface="Gill Sans MT"/>
                          <a:cs typeface="Gill Sans MT"/>
                        </a:rPr>
                        <a:t>(14)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1110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78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F</a:t>
                      </a:r>
                      <a:r>
                        <a:rPr sz="3600" spc="-2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3600" spc="-5" dirty="0">
                          <a:latin typeface="Gill Sans MT"/>
                          <a:cs typeface="Gill Sans MT"/>
                        </a:rPr>
                        <a:t>(15)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1111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304279" y="1968500"/>
            <a:ext cx="167640" cy="1187450"/>
            <a:chOff x="6304279" y="1968500"/>
            <a:chExt cx="167640" cy="1187450"/>
          </a:xfrm>
        </p:grpSpPr>
        <p:sp>
          <p:nvSpPr>
            <p:cNvPr id="3" name="object 3"/>
            <p:cNvSpPr/>
            <p:nvPr/>
          </p:nvSpPr>
          <p:spPr>
            <a:xfrm>
              <a:off x="6388099" y="1968500"/>
              <a:ext cx="0" cy="1080770"/>
            </a:xfrm>
            <a:custGeom>
              <a:avLst/>
              <a:gdLst/>
              <a:ahLst/>
              <a:cxnLst/>
              <a:rect l="l" t="t" r="r" b="b"/>
              <a:pathLst>
                <a:path h="1080770">
                  <a:moveTo>
                    <a:pt x="0" y="1080756"/>
                  </a:moveTo>
                  <a:lnTo>
                    <a:pt x="0" y="1061706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304279" y="2988295"/>
              <a:ext cx="167640" cy="1676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6304279" y="6350000"/>
            <a:ext cx="167640" cy="1187450"/>
            <a:chOff x="6304279" y="6350000"/>
            <a:chExt cx="167640" cy="1187450"/>
          </a:xfrm>
        </p:grpSpPr>
        <p:sp>
          <p:nvSpPr>
            <p:cNvPr id="6" name="object 6"/>
            <p:cNvSpPr/>
            <p:nvPr/>
          </p:nvSpPr>
          <p:spPr>
            <a:xfrm>
              <a:off x="6388099" y="6350000"/>
              <a:ext cx="0" cy="1080770"/>
            </a:xfrm>
            <a:custGeom>
              <a:avLst/>
              <a:gdLst/>
              <a:ahLst/>
              <a:cxnLst/>
              <a:rect l="l" t="t" r="r" b="b"/>
              <a:pathLst>
                <a:path h="1080770">
                  <a:moveTo>
                    <a:pt x="0" y="1080756"/>
                  </a:moveTo>
                  <a:lnTo>
                    <a:pt x="0" y="1061706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04279" y="7369795"/>
              <a:ext cx="167640" cy="1676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249849" y="7575550"/>
            <a:ext cx="22663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3.14956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83100" y="3314700"/>
            <a:ext cx="3810000" cy="2857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152400" y="4114800"/>
            <a:ext cx="3619500" cy="1295400"/>
            <a:chOff x="152400" y="4114800"/>
            <a:chExt cx="3619500" cy="1295400"/>
          </a:xfrm>
        </p:grpSpPr>
        <p:sp>
          <p:nvSpPr>
            <p:cNvPr id="11" name="object 11"/>
            <p:cNvSpPr/>
            <p:nvPr/>
          </p:nvSpPr>
          <p:spPr>
            <a:xfrm>
              <a:off x="152400" y="4114800"/>
              <a:ext cx="3619500" cy="1270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5300" y="4267200"/>
              <a:ext cx="2946400" cy="4445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87400" y="4851400"/>
              <a:ext cx="2324100" cy="5588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52400" y="4114800"/>
            <a:ext cx="36195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676910" marR="357505" indent="-311785">
              <a:lnSpc>
                <a:spcPts val="4600"/>
              </a:lnSpc>
              <a:spcBef>
                <a:spcPts val="520"/>
              </a:spcBef>
            </a:pPr>
            <a:r>
              <a:rPr sz="4000" spc="-20" dirty="0">
                <a:solidFill>
                  <a:srgbClr val="FFFFFF"/>
                </a:solidFill>
                <a:latin typeface="Gill Sans MT"/>
                <a:cs typeface="Gill Sans MT"/>
              </a:rPr>
              <a:t>More</a:t>
            </a:r>
            <a:r>
              <a:rPr sz="4000" spc="-7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000" spc="10" dirty="0">
                <a:solidFill>
                  <a:srgbClr val="FFFFFF"/>
                </a:solidFill>
                <a:latin typeface="Gill Sans MT"/>
                <a:cs typeface="Gill Sans MT"/>
              </a:rPr>
              <a:t>Efficient  </a:t>
            </a: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Algorithms</a:t>
            </a:r>
            <a:endParaRPr sz="4000">
              <a:latin typeface="Gill Sans MT"/>
              <a:cs typeface="Gill Sans M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459"/>
              </a:spcBef>
            </a:pPr>
            <a:r>
              <a:rPr spc="-5" dirty="0"/>
              <a:t>public static </a:t>
            </a:r>
            <a:r>
              <a:rPr dirty="0"/>
              <a:t>void  </a:t>
            </a:r>
            <a:r>
              <a:rPr spc="-5" dirty="0"/>
              <a:t>main(String[] args)</a:t>
            </a:r>
            <a:r>
              <a:rPr spc="-95" dirty="0"/>
              <a:t> </a:t>
            </a:r>
            <a:r>
              <a:rPr dirty="0"/>
              <a:t>{</a:t>
            </a:r>
          </a:p>
          <a:p>
            <a:pPr marL="652780">
              <a:lnSpc>
                <a:spcPts val="4680"/>
              </a:lnSpc>
            </a:pPr>
            <a:r>
              <a:rPr dirty="0"/>
              <a:t>...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88522" y="172085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011679" y="2151961"/>
            <a:ext cx="167640" cy="1747520"/>
            <a:chOff x="2011679" y="2151961"/>
            <a:chExt cx="167640" cy="1747520"/>
          </a:xfrm>
        </p:grpSpPr>
        <p:sp>
          <p:nvSpPr>
            <p:cNvPr id="18" name="object 18"/>
            <p:cNvSpPr/>
            <p:nvPr/>
          </p:nvSpPr>
          <p:spPr>
            <a:xfrm>
              <a:off x="2095499" y="2258641"/>
              <a:ext cx="0" cy="1640839"/>
            </a:xfrm>
            <a:custGeom>
              <a:avLst/>
              <a:gdLst/>
              <a:ahLst/>
              <a:cxnLst/>
              <a:rect l="l" t="t" r="r" b="b"/>
              <a:pathLst>
                <a:path h="1640839">
                  <a:moveTo>
                    <a:pt x="0" y="0"/>
                  </a:moveTo>
                  <a:lnTo>
                    <a:pt x="0" y="19049"/>
                  </a:lnTo>
                  <a:lnTo>
                    <a:pt x="0" y="164025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11679" y="2151961"/>
              <a:ext cx="167639" cy="16764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304279" y="1968500"/>
            <a:ext cx="167640" cy="1187450"/>
            <a:chOff x="6304279" y="1968500"/>
            <a:chExt cx="167640" cy="1187450"/>
          </a:xfrm>
        </p:grpSpPr>
        <p:sp>
          <p:nvSpPr>
            <p:cNvPr id="3" name="object 3"/>
            <p:cNvSpPr/>
            <p:nvPr/>
          </p:nvSpPr>
          <p:spPr>
            <a:xfrm>
              <a:off x="6388099" y="1968500"/>
              <a:ext cx="0" cy="1080770"/>
            </a:xfrm>
            <a:custGeom>
              <a:avLst/>
              <a:gdLst/>
              <a:ahLst/>
              <a:cxnLst/>
              <a:rect l="l" t="t" r="r" b="b"/>
              <a:pathLst>
                <a:path h="1080770">
                  <a:moveTo>
                    <a:pt x="0" y="1080756"/>
                  </a:moveTo>
                  <a:lnTo>
                    <a:pt x="0" y="1061706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304279" y="2988295"/>
              <a:ext cx="167640" cy="1676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4102100" y="3251200"/>
            <a:ext cx="4559300" cy="4286250"/>
            <a:chOff x="4102100" y="3251200"/>
            <a:chExt cx="4559300" cy="4286250"/>
          </a:xfrm>
        </p:grpSpPr>
        <p:sp>
          <p:nvSpPr>
            <p:cNvPr id="6" name="object 6"/>
            <p:cNvSpPr/>
            <p:nvPr/>
          </p:nvSpPr>
          <p:spPr>
            <a:xfrm>
              <a:off x="6388100" y="6350000"/>
              <a:ext cx="0" cy="1080770"/>
            </a:xfrm>
            <a:custGeom>
              <a:avLst/>
              <a:gdLst/>
              <a:ahLst/>
              <a:cxnLst/>
              <a:rect l="l" t="t" r="r" b="b"/>
              <a:pathLst>
                <a:path h="1080770">
                  <a:moveTo>
                    <a:pt x="0" y="1080756"/>
                  </a:moveTo>
                  <a:lnTo>
                    <a:pt x="0" y="1061706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04279" y="7369795"/>
              <a:ext cx="167640" cy="1676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02100" y="3251200"/>
              <a:ext cx="4559300" cy="3162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249849" y="7575550"/>
            <a:ext cx="22663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3.14956</a:t>
            </a:r>
            <a:endParaRPr sz="420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52400" y="4114800"/>
            <a:ext cx="3619500" cy="1295400"/>
            <a:chOff x="152400" y="4114800"/>
            <a:chExt cx="3619500" cy="1295400"/>
          </a:xfrm>
        </p:grpSpPr>
        <p:sp>
          <p:nvSpPr>
            <p:cNvPr id="11" name="object 11"/>
            <p:cNvSpPr/>
            <p:nvPr/>
          </p:nvSpPr>
          <p:spPr>
            <a:xfrm>
              <a:off x="152400" y="4114800"/>
              <a:ext cx="3619500" cy="1270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5300" y="4267200"/>
              <a:ext cx="2946400" cy="4445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87400" y="4851400"/>
              <a:ext cx="2324100" cy="5588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52400" y="4114800"/>
            <a:ext cx="36195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676910" marR="357505" indent="-311785">
              <a:lnSpc>
                <a:spcPts val="4600"/>
              </a:lnSpc>
              <a:spcBef>
                <a:spcPts val="520"/>
              </a:spcBef>
            </a:pPr>
            <a:r>
              <a:rPr sz="4000" spc="-20" dirty="0">
                <a:solidFill>
                  <a:srgbClr val="FFFFFF"/>
                </a:solidFill>
                <a:latin typeface="Gill Sans MT"/>
                <a:cs typeface="Gill Sans MT"/>
              </a:rPr>
              <a:t>More</a:t>
            </a:r>
            <a:r>
              <a:rPr sz="4000" spc="-7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000" spc="10" dirty="0">
                <a:solidFill>
                  <a:srgbClr val="FFFFFF"/>
                </a:solidFill>
                <a:latin typeface="Gill Sans MT"/>
                <a:cs typeface="Gill Sans MT"/>
              </a:rPr>
              <a:t>Efficient  </a:t>
            </a: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Algorithms</a:t>
            </a:r>
            <a:endParaRPr sz="4000">
              <a:latin typeface="Gill Sans MT"/>
              <a:cs typeface="Gill Sans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011679" y="2151961"/>
            <a:ext cx="167640" cy="1747520"/>
            <a:chOff x="2011679" y="2151961"/>
            <a:chExt cx="167640" cy="1747520"/>
          </a:xfrm>
        </p:grpSpPr>
        <p:sp>
          <p:nvSpPr>
            <p:cNvPr id="16" name="object 16"/>
            <p:cNvSpPr/>
            <p:nvPr/>
          </p:nvSpPr>
          <p:spPr>
            <a:xfrm>
              <a:off x="2095499" y="2258641"/>
              <a:ext cx="0" cy="1640839"/>
            </a:xfrm>
            <a:custGeom>
              <a:avLst/>
              <a:gdLst/>
              <a:ahLst/>
              <a:cxnLst/>
              <a:rect l="l" t="t" r="r" b="b"/>
              <a:pathLst>
                <a:path h="1640839">
                  <a:moveTo>
                    <a:pt x="0" y="0"/>
                  </a:moveTo>
                  <a:lnTo>
                    <a:pt x="0" y="19049"/>
                  </a:lnTo>
                  <a:lnTo>
                    <a:pt x="0" y="164025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11679" y="2151961"/>
              <a:ext cx="167639" cy="16764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459"/>
              </a:spcBef>
            </a:pPr>
            <a:r>
              <a:rPr spc="-5" dirty="0"/>
              <a:t>public static </a:t>
            </a:r>
            <a:r>
              <a:rPr dirty="0"/>
              <a:t>void  </a:t>
            </a:r>
            <a:r>
              <a:rPr spc="-5" dirty="0"/>
              <a:t>main(String[] args)</a:t>
            </a:r>
            <a:r>
              <a:rPr spc="-95" dirty="0"/>
              <a:t> </a:t>
            </a:r>
            <a:r>
              <a:rPr dirty="0"/>
              <a:t>{</a:t>
            </a:r>
          </a:p>
          <a:p>
            <a:pPr marL="652780">
              <a:lnSpc>
                <a:spcPts val="4680"/>
              </a:lnSpc>
            </a:pPr>
            <a:r>
              <a:rPr dirty="0"/>
              <a:t>...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88522" y="172085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9544" y="3556000"/>
            <a:ext cx="8346440" cy="25247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999740" marR="5080" indent="-2987675">
              <a:lnSpc>
                <a:spcPts val="9600"/>
              </a:lnSpc>
              <a:spcBef>
                <a:spcPts val="819"/>
              </a:spcBef>
              <a:tabLst>
                <a:tab pos="2383155" algn="l"/>
                <a:tab pos="6864984" algn="l"/>
              </a:tabLst>
            </a:pPr>
            <a:r>
              <a:rPr sz="8400" dirty="0">
                <a:latin typeface="Gill Sans MT"/>
                <a:cs typeface="Gill Sans MT"/>
              </a:rPr>
              <a:t>W</a:t>
            </a:r>
            <a:r>
              <a:rPr sz="8400" spc="-300" dirty="0">
                <a:latin typeface="Gill Sans MT"/>
                <a:cs typeface="Gill Sans MT"/>
              </a:rPr>
              <a:t>h</a:t>
            </a:r>
            <a:r>
              <a:rPr sz="8400" dirty="0">
                <a:latin typeface="Gill Sans MT"/>
                <a:cs typeface="Gill Sans MT"/>
              </a:rPr>
              <a:t>y	a</a:t>
            </a:r>
            <a:r>
              <a:rPr sz="8400" spc="-170" dirty="0">
                <a:latin typeface="Gill Sans MT"/>
                <a:cs typeface="Gill Sans MT"/>
              </a:rPr>
              <a:t>r</a:t>
            </a:r>
            <a:r>
              <a:rPr sz="8400" dirty="0">
                <a:latin typeface="Gill Sans MT"/>
                <a:cs typeface="Gill Sans MT"/>
              </a:rPr>
              <a:t>e</a:t>
            </a:r>
            <a:r>
              <a:rPr sz="8400" spc="-5" dirty="0">
                <a:latin typeface="Gill Sans MT"/>
                <a:cs typeface="Gill Sans MT"/>
              </a:rPr>
              <a:t> th</a:t>
            </a:r>
            <a:r>
              <a:rPr sz="8400" dirty="0">
                <a:latin typeface="Gill Sans MT"/>
                <a:cs typeface="Gill Sans MT"/>
              </a:rPr>
              <a:t>in</a:t>
            </a:r>
            <a:r>
              <a:rPr sz="8400" spc="-5" dirty="0">
                <a:latin typeface="Gill Sans MT"/>
                <a:cs typeface="Gill Sans MT"/>
              </a:rPr>
              <a:t>g</a:t>
            </a:r>
            <a:r>
              <a:rPr sz="8400" dirty="0">
                <a:latin typeface="Gill Sans MT"/>
                <a:cs typeface="Gill Sans MT"/>
              </a:rPr>
              <a:t>s	s</a:t>
            </a:r>
            <a:r>
              <a:rPr sz="8400" spc="-5" dirty="0">
                <a:latin typeface="Gill Sans MT"/>
                <a:cs typeface="Gill Sans MT"/>
              </a:rPr>
              <a:t>t</a:t>
            </a:r>
            <a:r>
              <a:rPr sz="8400" dirty="0">
                <a:latin typeface="Gill Sans MT"/>
                <a:cs typeface="Gill Sans MT"/>
              </a:rPr>
              <a:t>i</a:t>
            </a:r>
            <a:r>
              <a:rPr sz="8400" spc="-5" dirty="0">
                <a:latin typeface="Gill Sans MT"/>
                <a:cs typeface="Gill Sans MT"/>
              </a:rPr>
              <a:t>l</a:t>
            </a:r>
            <a:r>
              <a:rPr sz="8400" dirty="0">
                <a:latin typeface="Gill Sans MT"/>
                <a:cs typeface="Gill Sans MT"/>
              </a:rPr>
              <a:t>l  </a:t>
            </a:r>
            <a:r>
              <a:rPr sz="8400" spc="-20" dirty="0">
                <a:latin typeface="Gill Sans MT"/>
                <a:cs typeface="Gill Sans MT"/>
              </a:rPr>
              <a:t>slow?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1242</Words>
  <Application>Microsoft Office PowerPoint</Application>
  <PresentationFormat>Custom</PresentationFormat>
  <Paragraphs>550</Paragraphs>
  <Slides>61</Slides>
  <Notes>24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Calibri</vt:lpstr>
      <vt:lpstr>Courier New</vt:lpstr>
      <vt:lpstr>Gill Sans MT</vt:lpstr>
      <vt:lpstr>Lucida Sans Unicode</vt:lpstr>
      <vt:lpstr>Times New Roman</vt:lpstr>
      <vt:lpstr>Office Theme</vt:lpstr>
      <vt:lpstr>COMP 122/L Lecture 1  Mahdi Ebrahimi     Slides adapted from Dr. Kyle Dewey</vt:lpstr>
      <vt:lpstr>Motivation</vt:lpstr>
      <vt:lpstr>public static void  main(String[] args) { ...</vt:lpstr>
      <vt:lpstr>public static void  main(String[] args) { ...</vt:lpstr>
      <vt:lpstr>public static void  main(String[] args) { ...</vt:lpstr>
      <vt:lpstr>public static void  main(String[] args) { ...</vt:lpstr>
      <vt:lpstr>public static void  main(String[] args) { ...</vt:lpstr>
      <vt:lpstr>public static void  main(String[] args) { ...</vt:lpstr>
      <vt:lpstr>Why are things still  slow?</vt:lpstr>
      <vt:lpstr>The magic box isn’t so  magic</vt:lpstr>
      <vt:lpstr>Array Access</vt:lpstr>
      <vt:lpstr>Array Access</vt:lpstr>
      <vt:lpstr>Array Access</vt:lpstr>
      <vt:lpstr>Instruction Ordering</vt:lpstr>
      <vt:lpstr>Instruction Ordering</vt:lpstr>
      <vt:lpstr>Instruction Ordering</vt:lpstr>
      <vt:lpstr>Instruction Ordering</vt:lpstr>
      <vt:lpstr>The Point</vt:lpstr>
      <vt:lpstr>So Why Circuits?</vt:lpstr>
      <vt:lpstr>So Why Circuits?</vt:lpstr>
      <vt:lpstr>So Why Circuits?</vt:lpstr>
      <vt:lpstr>Working with Different  Bases</vt:lpstr>
      <vt:lpstr>What’s In a Number?</vt:lpstr>
      <vt:lpstr>What’s In a Number?</vt:lpstr>
      <vt:lpstr>What’s In a Number?</vt:lpstr>
      <vt:lpstr>What’s In a Number?</vt:lpstr>
      <vt:lpstr>What’s In a Number?</vt:lpstr>
      <vt:lpstr>Question</vt:lpstr>
      <vt:lpstr>Answer</vt:lpstr>
      <vt:lpstr>PowerPoint Presentation</vt:lpstr>
      <vt:lpstr>Another View</vt:lpstr>
      <vt:lpstr>Another View</vt:lpstr>
      <vt:lpstr>Conversion from Some  Base to Decimal</vt:lpstr>
      <vt:lpstr>PowerPoint Presentation</vt:lpstr>
      <vt:lpstr>Conversion from Some  Base to Decimal</vt:lpstr>
      <vt:lpstr>Conversion from Some  Base to Decimal</vt:lpstr>
      <vt:lpstr>Conversion from Some  Base to Decimal</vt:lpstr>
      <vt:lpstr>Now for Binary</vt:lpstr>
      <vt:lpstr>Now for Binary</vt:lpstr>
      <vt:lpstr>Now for Binary</vt:lpstr>
      <vt:lpstr>Now for Binary</vt:lpstr>
      <vt:lpstr>Now for Binary</vt:lpstr>
      <vt:lpstr>Question</vt:lpstr>
      <vt:lpstr>Answer</vt:lpstr>
      <vt:lpstr>From Decimal to Binary</vt:lpstr>
      <vt:lpstr>PowerPoint Presentation</vt:lpstr>
      <vt:lpstr>From Decimal to Binary</vt:lpstr>
      <vt:lpstr>From Decimal to Binary</vt:lpstr>
      <vt:lpstr>From Decimal to Binary</vt:lpstr>
      <vt:lpstr>From Decimal to Binary</vt:lpstr>
      <vt:lpstr>From Decimal to Binary</vt:lpstr>
      <vt:lpstr>From Decimal to Binary</vt:lpstr>
      <vt:lpstr>Hexadecimal</vt:lpstr>
      <vt:lpstr>Hexadecimal</vt:lpstr>
      <vt:lpstr>Hexadecimal Example</vt:lpstr>
      <vt:lpstr>Hexadecimal Example</vt:lpstr>
      <vt:lpstr>Hexadecimal Example</vt:lpstr>
      <vt:lpstr>Hexadecimal Example</vt:lpstr>
      <vt:lpstr>Hexadecimal Example</vt:lpstr>
      <vt:lpstr>Hexadecimal to Binary</vt:lpstr>
      <vt:lpstr>Hexadecimal to Binary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122/L Lecture 1 Kyle Dewey</dc:title>
  <dc:creator>Mahdi Ebi</dc:creator>
  <cp:lastModifiedBy>Mahdi Ebi</cp:lastModifiedBy>
  <cp:revision>18</cp:revision>
  <dcterms:created xsi:type="dcterms:W3CDTF">2020-07-08T22:11:45Z</dcterms:created>
  <dcterms:modified xsi:type="dcterms:W3CDTF">2020-07-09T07:11:19Z</dcterms:modified>
</cp:coreProperties>
</file>