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5.xml" ContentType="application/vnd.openxmlformats-officedocument.presentationml.tags+xml"/>
  <Override PartName="/ppt/notesSlides/notesSlide11.xml" ContentType="application/vnd.openxmlformats-officedocument.presentationml.notesSlide+xml"/>
  <Override PartName="/ppt/tags/tag6.xml" ContentType="application/vnd.openxmlformats-officedocument.presentationml.tags+xml"/>
  <Override PartName="/ppt/notesSlides/notesSlide12.xml" ContentType="application/vnd.openxmlformats-officedocument.presentationml.notesSlide+xml"/>
  <Override PartName="/ppt/tags/tag7.xml" ContentType="application/vnd.openxmlformats-officedocument.presentationml.tags+xml"/>
  <Override PartName="/ppt/notesSlides/notesSlide13.xml" ContentType="application/vnd.openxmlformats-officedocument.presentationml.notesSlide+xml"/>
  <Override PartName="/ppt/tags/tag8.xml" ContentType="application/vnd.openxmlformats-officedocument.presentationml.tags+xml"/>
  <Override PartName="/ppt/notesSlides/notesSlide14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11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12.xml" ContentType="application/vnd.openxmlformats-officedocument.presentationml.tags+xml"/>
  <Override PartName="/ppt/notesSlides/notesSlide24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25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26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2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  <p:sldMasterId id="2147483669" r:id="rId3"/>
  </p:sldMasterIdLst>
  <p:notesMasterIdLst>
    <p:notesMasterId r:id="rId84"/>
  </p:notesMasterIdLst>
  <p:sldIdLst>
    <p:sldId id="25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306" r:id="rId28"/>
    <p:sldId id="307" r:id="rId29"/>
    <p:sldId id="308" r:id="rId30"/>
    <p:sldId id="309" r:id="rId31"/>
    <p:sldId id="310" r:id="rId32"/>
    <p:sldId id="311" r:id="rId33"/>
    <p:sldId id="312" r:id="rId34"/>
    <p:sldId id="281" r:id="rId35"/>
    <p:sldId id="282" r:id="rId36"/>
    <p:sldId id="283" r:id="rId37"/>
    <p:sldId id="285" r:id="rId38"/>
    <p:sldId id="286" r:id="rId39"/>
    <p:sldId id="287" r:id="rId40"/>
    <p:sldId id="313" r:id="rId41"/>
    <p:sldId id="314" r:id="rId42"/>
    <p:sldId id="288" r:id="rId43"/>
    <p:sldId id="289" r:id="rId44"/>
    <p:sldId id="290" r:id="rId45"/>
    <p:sldId id="291" r:id="rId46"/>
    <p:sldId id="292" r:id="rId47"/>
    <p:sldId id="293" r:id="rId48"/>
    <p:sldId id="294" r:id="rId49"/>
    <p:sldId id="295" r:id="rId50"/>
    <p:sldId id="296" r:id="rId51"/>
    <p:sldId id="297" r:id="rId52"/>
    <p:sldId id="298" r:id="rId53"/>
    <p:sldId id="299" r:id="rId54"/>
    <p:sldId id="300" r:id="rId55"/>
    <p:sldId id="315" r:id="rId56"/>
    <p:sldId id="316" r:id="rId57"/>
    <p:sldId id="317" r:id="rId58"/>
    <p:sldId id="318" r:id="rId59"/>
    <p:sldId id="319" r:id="rId60"/>
    <p:sldId id="320" r:id="rId61"/>
    <p:sldId id="321" r:id="rId62"/>
    <p:sldId id="322" r:id="rId63"/>
    <p:sldId id="323" r:id="rId64"/>
    <p:sldId id="324" r:id="rId65"/>
    <p:sldId id="325" r:id="rId66"/>
    <p:sldId id="326" r:id="rId67"/>
    <p:sldId id="301" r:id="rId68"/>
    <p:sldId id="327" r:id="rId69"/>
    <p:sldId id="302" r:id="rId70"/>
    <p:sldId id="328" r:id="rId71"/>
    <p:sldId id="329" r:id="rId72"/>
    <p:sldId id="330" r:id="rId73"/>
    <p:sldId id="331" r:id="rId74"/>
    <p:sldId id="339" r:id="rId75"/>
    <p:sldId id="305" r:id="rId76"/>
    <p:sldId id="332" r:id="rId77"/>
    <p:sldId id="333" r:id="rId78"/>
    <p:sldId id="334" r:id="rId79"/>
    <p:sldId id="335" r:id="rId80"/>
    <p:sldId id="336" r:id="rId81"/>
    <p:sldId id="337" r:id="rId82"/>
    <p:sldId id="338" r:id="rId83"/>
  </p:sldIdLst>
  <p:sldSz cx="9042400" cy="6788150"/>
  <p:notesSz cx="9042400" cy="67881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1579FC-6A29-4060-B479-861BEE7C7CDC}" v="83" dt="2020-07-15T07:12:44.43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450" autoAdjust="0"/>
  </p:normalViewPr>
  <p:slideViewPr>
    <p:cSldViewPr>
      <p:cViewPr varScale="1">
        <p:scale>
          <a:sx n="70" d="100"/>
          <a:sy n="70" d="100"/>
        </p:scale>
        <p:origin x="1675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notesMaster" Target="notesMasters/notesMaster1.xml"/><Relationship Id="rId89" Type="http://schemas.microsoft.com/office/2015/10/relationships/revisionInfo" Target="revisionInfo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5" Type="http://schemas.openxmlformats.org/officeDocument/2006/relationships/slide" Target="slides/slide2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theme" Target="theme/theme1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1795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21275" y="0"/>
            <a:ext cx="3919538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DC3F30-9CD6-4F18-819D-DD494C0B0F42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95613" y="849313"/>
            <a:ext cx="3051175" cy="22907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04875" y="3267075"/>
            <a:ext cx="7232650" cy="26733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48425"/>
            <a:ext cx="391795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21275" y="6448425"/>
            <a:ext cx="3919538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732B75-32C4-48AF-9A58-561D6932F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2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XF-wcoeT0o" TargetMode="External"/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afbTaA-gOQ" TargetMode="External"/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ADVANTAGE of signed magnitude:</a:t>
            </a:r>
            <a:r>
              <a:rPr lang="en-US" dirty="0"/>
              <a:t> You can determine whether a number is negative or non negative simply by testing the most significant bit.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DISADVANTAGES of signed magnitude:</a:t>
            </a:r>
            <a:r>
              <a:rPr lang="en-US" dirty="0"/>
              <a:t> One of the bit patterns is wasted. Addition doesn't work the way we want it to.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732B75-32C4-48AF-9A58-561D6932F13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3499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48D8E37-D797-47EA-A255-67EB7392A9D1}" type="slidenum">
              <a:rPr kumimoji="1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1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73933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37146E-8495-4FAF-BF2B-610F7F0B94A3}" type="slidenum">
              <a:rPr kumimoji="1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1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8478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1B67643-2EBB-4B8B-8D1B-E0A1A098D8E9}" type="slidenum">
              <a:rPr kumimoji="1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1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70916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E402927-AD30-483A-8F4A-E558E1703A89}" type="slidenum">
              <a:rPr kumimoji="1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1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25109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AA305DA-D205-4BE7-8C0B-5CD20B9F5D8D}" type="slidenum">
              <a:rPr kumimoji="1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1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37174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C3419DC-7AEA-4606-BB4E-C81F48C6B45B}" type="slidenum">
              <a:rPr kumimoji="1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1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38417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FC6378-E171-4101-9A47-562DCFE18C27}" type="slidenum">
              <a:rPr kumimoji="1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1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91976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DB6FAB2-6482-4A1C-95D7-6A9C394C7733}" type="slidenum">
              <a:rPr kumimoji="1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1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24778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https://www.youtube.com/watch?v=LXF-wcoeT0o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732B75-32C4-48AF-9A58-561D6932F13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73170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https://www.youtube.com/watch?v=8afbTaA-gOQ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732B75-32C4-48AF-9A58-561D6932F13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4381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ADVANTAGE of signed magnitude:</a:t>
            </a:r>
            <a:r>
              <a:rPr lang="en-US" dirty="0"/>
              <a:t> You can determine whether a number is negative or non negative simply by testing the most significant bit.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DISADVANTAGES of signed magnitude:</a:t>
            </a:r>
            <a:r>
              <a:rPr lang="en-US" dirty="0"/>
              <a:t> One of the bit patterns is wasted. Addition doesn't work the way we want it to.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732B75-32C4-48AF-9A58-561D6932F13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3769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392C640-8E9D-4AEB-9DDC-7E35F0906C2C}" type="slidenum">
              <a:rPr kumimoji="1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1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3893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1163AA5-E9F6-458E-AD07-D8D17C5B37FA}" type="slidenum">
              <a:rPr kumimoji="1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74</a:t>
            </a:fld>
            <a:endParaRPr kumimoji="1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07756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0B8002B-44F4-4251-AFC7-5296AB847AE1}" type="slidenum">
              <a:rPr kumimoji="1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75</a:t>
            </a:fld>
            <a:endParaRPr kumimoji="1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85061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C48BB61-05A1-4CCC-8FBD-9B6BF982A56B}" type="slidenum">
              <a:rPr kumimoji="1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76</a:t>
            </a:fld>
            <a:endParaRPr kumimoji="1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14356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84AFB9F-8BC4-445B-AFCD-0BA3A67B7AC8}" type="slidenum">
              <a:rPr kumimoji="1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endParaRPr kumimoji="1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14669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B8F8281-9D56-43FB-8236-0C883D41D349}" type="slidenum">
              <a:rPr kumimoji="1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endParaRPr kumimoji="1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77180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45E84E-0243-45F1-91D9-64B1A8A67BD6}" type="slidenum">
              <a:rPr kumimoji="1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79</a:t>
            </a:fld>
            <a:endParaRPr kumimoji="1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11956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A88D352-AD8A-4D43-964C-73BFD5BF331B}" type="slidenum">
              <a:rPr kumimoji="1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80</a:t>
            </a:fld>
            <a:endParaRPr kumimoji="1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9822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ADVANTAGE of signed magnitude:</a:t>
            </a:r>
            <a:r>
              <a:rPr lang="en-US" dirty="0"/>
              <a:t> You can determine whether a number is negative or non negative simply by testing the most significant bit.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DISADVANTAGES of signed magnitude:</a:t>
            </a:r>
            <a:r>
              <a:rPr lang="en-US" dirty="0"/>
              <a:t> One of the bit patterns is wasted. Addition doesn't work the way we want it to.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732B75-32C4-48AF-9A58-561D6932F13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12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732B75-32C4-48AF-9A58-561D6932F13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96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117C5E-724F-49B1-896F-43CDE9A19C4B}" type="slidenum">
              <a:rPr kumimoji="1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1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8628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AD1CABB-20F2-4AFB-9495-2B078FB86327}" type="slidenum">
              <a:rPr kumimoji="1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1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33057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D8B2A6E-A466-4E16-9586-1B95716458FE}" type="slidenum">
              <a:rPr kumimoji="1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1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40191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09FF6E1-6067-478E-B8AD-683F3FD86F59}" type="slidenum">
              <a:rPr kumimoji="1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1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4220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6A38295-967C-41E8-A0E0-8974A832F581}" type="slidenum">
              <a:rPr kumimoji="1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1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0947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78656" y="2104326"/>
            <a:ext cx="7691437" cy="14255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57312" y="3801364"/>
            <a:ext cx="6334125" cy="1697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05"/>
              </a:lnSpc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48074" y="2236742"/>
            <a:ext cx="5152600" cy="546389"/>
          </a:xfrm>
        </p:spPr>
        <p:txBody>
          <a:bodyPr lIns="0" tIns="0" rIns="0" bIns="0"/>
          <a:lstStyle>
            <a:lvl1pPr>
              <a:defRPr sz="3547" b="1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2438" y="1561275"/>
            <a:ext cx="3936206" cy="3616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60107" y="1561275"/>
            <a:ext cx="3936206" cy="3616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49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065">
              <a:lnSpc>
                <a:spcPts val="1604"/>
              </a:lnSpc>
            </a:pPr>
            <a:fld id="{81D60167-4931-47E6-BA6A-407CBD079E47}" type="slidenum">
              <a:rPr lang="en-US" spc="15" smtClean="0"/>
              <a:pPr marL="38065">
                <a:lnSpc>
                  <a:spcPts val="1604"/>
                </a:lnSpc>
              </a:pPr>
              <a:t>‹#›</a:t>
            </a:fld>
            <a:endParaRPr lang="en-US" spc="15" dirty="0"/>
          </a:p>
        </p:txBody>
      </p:sp>
    </p:spTree>
    <p:extLst>
      <p:ext uri="{BB962C8B-B14F-4D97-AF65-F5344CB8AC3E}">
        <p14:creationId xmlns:p14="http://schemas.microsoft.com/office/powerpoint/2010/main" val="4103780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48074" y="2236742"/>
            <a:ext cx="5152600" cy="546389"/>
          </a:xfrm>
        </p:spPr>
        <p:txBody>
          <a:bodyPr lIns="0" tIns="0" rIns="0" bIns="0"/>
          <a:lstStyle>
            <a:lvl1pPr>
              <a:defRPr sz="3547" b="1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49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065">
              <a:lnSpc>
                <a:spcPts val="1604"/>
              </a:lnSpc>
            </a:pPr>
            <a:fld id="{81D60167-4931-47E6-BA6A-407CBD079E47}" type="slidenum">
              <a:rPr lang="en-US" spc="15" smtClean="0"/>
              <a:pPr marL="38065">
                <a:lnSpc>
                  <a:spcPts val="1604"/>
                </a:lnSpc>
              </a:pPr>
              <a:t>‹#›</a:t>
            </a:fld>
            <a:endParaRPr lang="en-US" spc="15" dirty="0"/>
          </a:p>
        </p:txBody>
      </p:sp>
    </p:spTree>
    <p:extLst>
      <p:ext uri="{BB962C8B-B14F-4D97-AF65-F5344CB8AC3E}">
        <p14:creationId xmlns:p14="http://schemas.microsoft.com/office/powerpoint/2010/main" val="1925195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49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065">
              <a:lnSpc>
                <a:spcPts val="1604"/>
              </a:lnSpc>
            </a:pPr>
            <a:fld id="{81D60167-4931-47E6-BA6A-407CBD079E47}" type="slidenum">
              <a:rPr lang="en-US" spc="15" smtClean="0"/>
              <a:pPr marL="38065">
                <a:lnSpc>
                  <a:spcPts val="1604"/>
                </a:lnSpc>
              </a:pPr>
              <a:t>‹#›</a:t>
            </a:fld>
            <a:endParaRPr lang="en-US" spc="15" dirty="0"/>
          </a:p>
        </p:txBody>
      </p:sp>
    </p:spTree>
    <p:extLst>
      <p:ext uri="{BB962C8B-B14F-4D97-AF65-F5344CB8AC3E}">
        <p14:creationId xmlns:p14="http://schemas.microsoft.com/office/powerpoint/2010/main" val="857875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50" b="1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350" b="1" i="0">
                <a:solidFill>
                  <a:srgbClr val="FF0000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05"/>
              </a:lnSpc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50" b="1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2437" y="1561274"/>
            <a:ext cx="3936206" cy="448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60106" y="1561274"/>
            <a:ext cx="3936206" cy="448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05"/>
              </a:lnSpc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50" b="1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05"/>
              </a:lnSpc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05"/>
              </a:lnSpc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 userDrawn="1"/>
        </p:nvSpPr>
        <p:spPr bwMode="auto">
          <a:xfrm>
            <a:off x="0" y="2374282"/>
            <a:ext cx="9042400" cy="1662468"/>
          </a:xfrm>
          <a:prstGeom prst="rect">
            <a:avLst/>
          </a:prstGeom>
          <a:gradFill rotWithShape="1">
            <a:gsLst>
              <a:gs pos="0">
                <a:srgbClr val="8F0019">
                  <a:gamma/>
                  <a:shade val="76078"/>
                  <a:invGamma/>
                </a:srgbClr>
              </a:gs>
              <a:gs pos="50000">
                <a:srgbClr val="8F0019"/>
              </a:gs>
              <a:gs pos="100000">
                <a:srgbClr val="8F0019">
                  <a:gamma/>
                  <a:shade val="76078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78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753533" y="6326179"/>
            <a:ext cx="2034540" cy="45254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6" name="Picture 2" descr="http://images.bit-tech.net/content_images/2011/01/intel-sandy-bridge-review/sandy-bridge-die-map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lum bright="-11000"/>
          </a:blip>
          <a:srcRect/>
          <a:stretch>
            <a:fillRect/>
          </a:stretch>
        </p:blipFill>
        <p:spPr bwMode="auto">
          <a:xfrm>
            <a:off x="6254327" y="377120"/>
            <a:ext cx="2562013" cy="1282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C:\Documents and Settings\user\My Documents\KU\Computer Logic Design\gate_schematic.gi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2507" y="75424"/>
            <a:ext cx="1459971" cy="2111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834190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533" y="75424"/>
            <a:ext cx="7610687" cy="829663"/>
          </a:xfrm>
        </p:spPr>
        <p:txBody>
          <a:bodyPr/>
          <a:lstStyle>
            <a:lvl1pPr algn="ctr">
              <a:defRPr b="1" i="0" baseline="0">
                <a:solidFill>
                  <a:srgbClr val="C00000"/>
                </a:solidFill>
                <a:latin typeface="Tahom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606" y="1206782"/>
            <a:ext cx="8138160" cy="4902553"/>
          </a:xfrm>
        </p:spPr>
        <p:txBody>
          <a:bodyPr>
            <a:normAutofit/>
          </a:bodyPr>
          <a:lstStyle>
            <a:lvl1pPr>
              <a:buClr>
                <a:srgbClr val="C00000"/>
              </a:buClr>
              <a:defRPr/>
            </a:lvl1pPr>
            <a:lvl2pPr>
              <a:buClr>
                <a:srgbClr val="C00000"/>
              </a:buClr>
              <a:defRPr/>
            </a:lvl2pPr>
            <a:lvl3pPr>
              <a:buClr>
                <a:srgbClr val="C00000"/>
              </a:buClr>
              <a:defRPr/>
            </a:lvl3pPr>
            <a:lvl4pPr>
              <a:buClr>
                <a:srgbClr val="C00000"/>
              </a:buClr>
              <a:defRPr/>
            </a:lvl4pPr>
            <a:lvl5pPr>
              <a:buClr>
                <a:srgbClr val="C00000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28693F-A4DD-47F3-A44E-F5A8AA76E7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805049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78657" y="2104327"/>
            <a:ext cx="7691437" cy="5463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57313" y="3801365"/>
            <a:ext cx="6334125" cy="3616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49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065">
              <a:lnSpc>
                <a:spcPts val="1604"/>
              </a:lnSpc>
            </a:pPr>
            <a:fld id="{81D60167-4931-47E6-BA6A-407CBD079E47}" type="slidenum">
              <a:rPr lang="en-US" spc="15" smtClean="0"/>
              <a:pPr marL="38065">
                <a:lnSpc>
                  <a:spcPts val="1604"/>
                </a:lnSpc>
              </a:pPr>
              <a:t>‹#›</a:t>
            </a:fld>
            <a:endParaRPr lang="en-US" spc="15" dirty="0"/>
          </a:p>
        </p:txBody>
      </p:sp>
    </p:spTree>
    <p:extLst>
      <p:ext uri="{BB962C8B-B14F-4D97-AF65-F5344CB8AC3E}">
        <p14:creationId xmlns:p14="http://schemas.microsoft.com/office/powerpoint/2010/main" val="2521702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48074" y="2236742"/>
            <a:ext cx="5152600" cy="546389"/>
          </a:xfrm>
        </p:spPr>
        <p:txBody>
          <a:bodyPr lIns="0" tIns="0" rIns="0" bIns="0"/>
          <a:lstStyle>
            <a:lvl1pPr>
              <a:defRPr sz="3547" b="1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866385" y="3323623"/>
            <a:ext cx="5753734" cy="361635"/>
          </a:xfrm>
        </p:spPr>
        <p:txBody>
          <a:bodyPr lIns="0" tIns="0" rIns="0" bIns="0"/>
          <a:lstStyle>
            <a:lvl1pPr>
              <a:defRPr sz="2348" b="1" i="0">
                <a:solidFill>
                  <a:srgbClr val="FF0000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49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065">
              <a:lnSpc>
                <a:spcPts val="1604"/>
              </a:lnSpc>
            </a:pPr>
            <a:fld id="{81D60167-4931-47E6-BA6A-407CBD079E47}" type="slidenum">
              <a:rPr lang="en-US" spc="15" smtClean="0"/>
              <a:pPr marL="38065">
                <a:lnSpc>
                  <a:spcPts val="1604"/>
                </a:lnSpc>
              </a:pPr>
              <a:t>‹#›</a:t>
            </a:fld>
            <a:endParaRPr lang="en-US" spc="15" dirty="0"/>
          </a:p>
        </p:txBody>
      </p:sp>
    </p:spTree>
    <p:extLst>
      <p:ext uri="{BB962C8B-B14F-4D97-AF65-F5344CB8AC3E}">
        <p14:creationId xmlns:p14="http://schemas.microsoft.com/office/powerpoint/2010/main" val="3416849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50737" y="1130530"/>
            <a:ext cx="8743315" cy="5502275"/>
          </a:xfrm>
          <a:custGeom>
            <a:avLst/>
            <a:gdLst/>
            <a:ahLst/>
            <a:cxnLst/>
            <a:rect l="l" t="t" r="r" b="b"/>
            <a:pathLst>
              <a:path w="8743315" h="5502275">
                <a:moveTo>
                  <a:pt x="0" y="0"/>
                </a:moveTo>
                <a:lnTo>
                  <a:pt x="8742771" y="0"/>
                </a:lnTo>
              </a:path>
              <a:path w="8743315" h="5502275">
                <a:moveTo>
                  <a:pt x="226106" y="0"/>
                </a:moveTo>
                <a:lnTo>
                  <a:pt x="226106" y="5501916"/>
                </a:lnTo>
              </a:path>
            </a:pathLst>
          </a:custGeom>
          <a:ln w="28263">
            <a:solidFill>
              <a:srgbClr val="F88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50737" y="150736"/>
            <a:ext cx="8743315" cy="6482080"/>
          </a:xfrm>
          <a:custGeom>
            <a:avLst/>
            <a:gdLst/>
            <a:ahLst/>
            <a:cxnLst/>
            <a:rect l="l" t="t" r="r" b="b"/>
            <a:pathLst>
              <a:path w="8743315" h="6482080">
                <a:moveTo>
                  <a:pt x="0" y="268602"/>
                </a:moveTo>
                <a:lnTo>
                  <a:pt x="4327" y="220320"/>
                </a:lnTo>
                <a:lnTo>
                  <a:pt x="16804" y="174878"/>
                </a:lnTo>
                <a:lnTo>
                  <a:pt x="36672" y="133033"/>
                </a:lnTo>
                <a:lnTo>
                  <a:pt x="63171" y="95545"/>
                </a:lnTo>
                <a:lnTo>
                  <a:pt x="95545" y="63172"/>
                </a:lnTo>
                <a:lnTo>
                  <a:pt x="133033" y="36672"/>
                </a:lnTo>
                <a:lnTo>
                  <a:pt x="174878" y="16804"/>
                </a:lnTo>
                <a:lnTo>
                  <a:pt x="220320" y="4327"/>
                </a:lnTo>
                <a:lnTo>
                  <a:pt x="268602" y="0"/>
                </a:lnTo>
                <a:lnTo>
                  <a:pt x="8474169" y="0"/>
                </a:lnTo>
                <a:lnTo>
                  <a:pt x="8522450" y="4327"/>
                </a:lnTo>
                <a:lnTo>
                  <a:pt x="8567893" y="16804"/>
                </a:lnTo>
                <a:lnTo>
                  <a:pt x="8609737" y="36672"/>
                </a:lnTo>
                <a:lnTo>
                  <a:pt x="8647226" y="63172"/>
                </a:lnTo>
                <a:lnTo>
                  <a:pt x="8679599" y="95545"/>
                </a:lnTo>
                <a:lnTo>
                  <a:pt x="8706099" y="133033"/>
                </a:lnTo>
                <a:lnTo>
                  <a:pt x="8725967" y="174878"/>
                </a:lnTo>
                <a:lnTo>
                  <a:pt x="8738443" y="220320"/>
                </a:lnTo>
                <a:lnTo>
                  <a:pt x="8742771" y="268602"/>
                </a:lnTo>
                <a:lnTo>
                  <a:pt x="8742771" y="6213107"/>
                </a:lnTo>
                <a:lnTo>
                  <a:pt x="8738443" y="6261389"/>
                </a:lnTo>
                <a:lnTo>
                  <a:pt x="8725967" y="6306831"/>
                </a:lnTo>
                <a:lnTo>
                  <a:pt x="8706099" y="6348676"/>
                </a:lnTo>
                <a:lnTo>
                  <a:pt x="8679599" y="6386164"/>
                </a:lnTo>
                <a:lnTo>
                  <a:pt x="8647226" y="6418538"/>
                </a:lnTo>
                <a:lnTo>
                  <a:pt x="8609737" y="6445038"/>
                </a:lnTo>
                <a:lnTo>
                  <a:pt x="8567893" y="6464905"/>
                </a:lnTo>
                <a:lnTo>
                  <a:pt x="8522450" y="6477382"/>
                </a:lnTo>
                <a:lnTo>
                  <a:pt x="8474169" y="6481710"/>
                </a:lnTo>
                <a:lnTo>
                  <a:pt x="268602" y="6481710"/>
                </a:lnTo>
                <a:lnTo>
                  <a:pt x="220320" y="6477382"/>
                </a:lnTo>
                <a:lnTo>
                  <a:pt x="174878" y="6464905"/>
                </a:lnTo>
                <a:lnTo>
                  <a:pt x="133033" y="6445038"/>
                </a:lnTo>
                <a:lnTo>
                  <a:pt x="95545" y="6418538"/>
                </a:lnTo>
                <a:lnTo>
                  <a:pt x="63171" y="6386164"/>
                </a:lnTo>
                <a:lnTo>
                  <a:pt x="36672" y="6348676"/>
                </a:lnTo>
                <a:lnTo>
                  <a:pt x="16804" y="6306831"/>
                </a:lnTo>
                <a:lnTo>
                  <a:pt x="4327" y="6261389"/>
                </a:lnTo>
                <a:lnTo>
                  <a:pt x="0" y="6213107"/>
                </a:lnTo>
                <a:lnTo>
                  <a:pt x="0" y="268602"/>
                </a:lnTo>
                <a:close/>
              </a:path>
            </a:pathLst>
          </a:custGeom>
          <a:ln w="28263">
            <a:solidFill>
              <a:srgbClr val="F88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48074" y="2236742"/>
            <a:ext cx="5152600" cy="1648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50" b="1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866385" y="3323622"/>
            <a:ext cx="5753734" cy="1467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50" b="1" i="0">
                <a:solidFill>
                  <a:srgbClr val="FF0000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076575" y="6312979"/>
            <a:ext cx="2895600" cy="3394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2437" y="6312979"/>
            <a:ext cx="2081212" cy="3394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18762" y="6307274"/>
            <a:ext cx="252095" cy="2203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05"/>
              </a:lnSpc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3533" y="75424"/>
            <a:ext cx="7610687" cy="829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00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15547" y="6338749"/>
            <a:ext cx="2863427" cy="452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SzTx/>
              <a:buFontTx/>
              <a:buNone/>
              <a:defRPr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00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18373" y="6335607"/>
            <a:ext cx="1582420" cy="452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SzTx/>
              <a:buFontTx/>
              <a:buNone/>
              <a:defRPr>
                <a:solidFill>
                  <a:srgbClr val="C00000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53C1274E-068A-4481-8779-4F7DA1847D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00041" name="Line 9"/>
          <p:cNvSpPr>
            <a:spLocks noChangeShapeType="1"/>
          </p:cNvSpPr>
          <p:nvPr/>
        </p:nvSpPr>
        <p:spPr bwMode="auto">
          <a:xfrm>
            <a:off x="753533" y="980511"/>
            <a:ext cx="7610687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780">
              <a:ea typeface="PMingLiU" pitchFamily="18" charset="-120"/>
              <a:cs typeface="Arial" charset="0"/>
            </a:endParaRPr>
          </a:p>
        </p:txBody>
      </p:sp>
      <p:sp>
        <p:nvSpPr>
          <p:cNvPr id="9222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5668" y="1131358"/>
            <a:ext cx="8138160" cy="4977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Klik om de opmaakprofielen van de modeltekst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altLang="ko-KR"/>
          </a:p>
          <a:p>
            <a:pPr lvl="4"/>
            <a:r>
              <a:rPr lang="nl-NL"/>
              <a:t>Vijfde niveau</a:t>
            </a:r>
          </a:p>
          <a:p>
            <a:pPr lvl="4"/>
            <a:endParaRPr lang="nl-NL"/>
          </a:p>
        </p:txBody>
      </p:sp>
      <p:sp>
        <p:nvSpPr>
          <p:cNvPr id="9" name="Line 9"/>
          <p:cNvSpPr>
            <a:spLocks noChangeShapeType="1"/>
          </p:cNvSpPr>
          <p:nvPr userDrawn="1"/>
        </p:nvSpPr>
        <p:spPr bwMode="auto">
          <a:xfrm>
            <a:off x="753533" y="6335607"/>
            <a:ext cx="7610687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780">
              <a:ea typeface="PMingLiU" pitchFamily="18" charset="-12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134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ransition spd="slow">
    <p:wipe/>
  </p:transition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164" b="1">
          <a:solidFill>
            <a:srgbClr val="C00000"/>
          </a:solidFill>
          <a:latin typeface="+mn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164" b="1">
          <a:solidFill>
            <a:srgbClr val="C00000"/>
          </a:solidFill>
          <a:latin typeface="Tahoma" pitchFamily="34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164" b="1">
          <a:solidFill>
            <a:srgbClr val="C00000"/>
          </a:solidFill>
          <a:latin typeface="Tahoma" pitchFamily="34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164" b="1">
          <a:solidFill>
            <a:srgbClr val="C00000"/>
          </a:solidFill>
          <a:latin typeface="Tahoma" pitchFamily="34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164" b="1">
          <a:solidFill>
            <a:srgbClr val="C00000"/>
          </a:solidFill>
          <a:latin typeface="Tahoma" pitchFamily="34" charset="0"/>
          <a:cs typeface="Arial" charset="0"/>
        </a:defRPr>
      </a:lvl5pPr>
      <a:lvl6pPr marL="452125" algn="l" rtl="0" fontAlgn="base">
        <a:spcBef>
          <a:spcPct val="0"/>
        </a:spcBef>
        <a:spcAft>
          <a:spcPct val="0"/>
        </a:spcAft>
        <a:defRPr sz="3164">
          <a:solidFill>
            <a:srgbClr val="FF6600"/>
          </a:solidFill>
          <a:latin typeface="Arial Black" pitchFamily="34" charset="0"/>
          <a:cs typeface="Arial" charset="0"/>
        </a:defRPr>
      </a:lvl6pPr>
      <a:lvl7pPr marL="904250" algn="l" rtl="0" fontAlgn="base">
        <a:spcBef>
          <a:spcPct val="0"/>
        </a:spcBef>
        <a:spcAft>
          <a:spcPct val="0"/>
        </a:spcAft>
        <a:defRPr sz="3164">
          <a:solidFill>
            <a:srgbClr val="FF6600"/>
          </a:solidFill>
          <a:latin typeface="Arial Black" pitchFamily="34" charset="0"/>
          <a:cs typeface="Arial" charset="0"/>
        </a:defRPr>
      </a:lvl7pPr>
      <a:lvl8pPr marL="1356375" algn="l" rtl="0" fontAlgn="base">
        <a:spcBef>
          <a:spcPct val="0"/>
        </a:spcBef>
        <a:spcAft>
          <a:spcPct val="0"/>
        </a:spcAft>
        <a:defRPr sz="3164">
          <a:solidFill>
            <a:srgbClr val="FF6600"/>
          </a:solidFill>
          <a:latin typeface="Arial Black" pitchFamily="34" charset="0"/>
          <a:cs typeface="Arial" charset="0"/>
        </a:defRPr>
      </a:lvl8pPr>
      <a:lvl9pPr marL="1808500" algn="l" rtl="0" fontAlgn="base">
        <a:spcBef>
          <a:spcPct val="0"/>
        </a:spcBef>
        <a:spcAft>
          <a:spcPct val="0"/>
        </a:spcAft>
        <a:defRPr sz="3164">
          <a:solidFill>
            <a:srgbClr val="FF6600"/>
          </a:solidFill>
          <a:latin typeface="Arial Black" pitchFamily="34" charset="0"/>
          <a:cs typeface="Arial" charset="0"/>
        </a:defRPr>
      </a:lvl9pPr>
    </p:titleStyle>
    <p:bodyStyle>
      <a:lvl1pPr marL="339094" indent="-339094" algn="l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Char char="•"/>
        <a:defRPr sz="2769">
          <a:solidFill>
            <a:schemeClr val="tx1"/>
          </a:solidFill>
          <a:latin typeface="+mn-lt"/>
          <a:ea typeface="+mn-ea"/>
          <a:cs typeface="+mn-cs"/>
        </a:defRPr>
      </a:lvl1pPr>
      <a:lvl2pPr marL="734703" indent="-282578" algn="l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Wingdings" pitchFamily="2" charset="2"/>
        <a:buChar char="§"/>
        <a:defRPr sz="2373">
          <a:solidFill>
            <a:schemeClr val="tx1"/>
          </a:solidFill>
          <a:latin typeface="+mn-lt"/>
        </a:defRPr>
      </a:lvl2pPr>
      <a:lvl3pPr marL="1130313" indent="-226063" algn="l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Char char="•"/>
        <a:defRPr sz="1978">
          <a:solidFill>
            <a:schemeClr val="tx1"/>
          </a:solidFill>
          <a:latin typeface="+mn-lt"/>
        </a:defRPr>
      </a:lvl3pPr>
      <a:lvl4pPr marL="1582438" indent="-226063" algn="l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4pPr>
      <a:lvl5pPr marL="2034563" indent="-226063" algn="l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Char char="•"/>
        <a:defRPr sz="1582">
          <a:solidFill>
            <a:schemeClr val="tx1"/>
          </a:solidFill>
          <a:latin typeface="+mn-lt"/>
        </a:defRPr>
      </a:lvl5pPr>
      <a:lvl6pPr marL="2486688" indent="-226063" algn="l" rtl="0" fontAlgn="base">
        <a:spcBef>
          <a:spcPct val="20000"/>
        </a:spcBef>
        <a:spcAft>
          <a:spcPct val="0"/>
        </a:spcAft>
        <a:buClr>
          <a:srgbClr val="1F0298"/>
        </a:buClr>
        <a:buChar char="•"/>
        <a:defRPr sz="1582">
          <a:solidFill>
            <a:schemeClr val="tx1"/>
          </a:solidFill>
          <a:latin typeface="+mn-lt"/>
        </a:defRPr>
      </a:lvl6pPr>
      <a:lvl7pPr marL="2938813" indent="-226063" algn="l" rtl="0" fontAlgn="base">
        <a:spcBef>
          <a:spcPct val="20000"/>
        </a:spcBef>
        <a:spcAft>
          <a:spcPct val="0"/>
        </a:spcAft>
        <a:buClr>
          <a:srgbClr val="1F0298"/>
        </a:buClr>
        <a:buChar char="•"/>
        <a:defRPr sz="1582">
          <a:solidFill>
            <a:schemeClr val="tx1"/>
          </a:solidFill>
          <a:latin typeface="+mn-lt"/>
        </a:defRPr>
      </a:lvl7pPr>
      <a:lvl8pPr marL="3390938" indent="-226063" algn="l" rtl="0" fontAlgn="base">
        <a:spcBef>
          <a:spcPct val="20000"/>
        </a:spcBef>
        <a:spcAft>
          <a:spcPct val="0"/>
        </a:spcAft>
        <a:buClr>
          <a:srgbClr val="1F0298"/>
        </a:buClr>
        <a:buChar char="•"/>
        <a:defRPr sz="1582">
          <a:solidFill>
            <a:schemeClr val="tx1"/>
          </a:solidFill>
          <a:latin typeface="+mn-lt"/>
        </a:defRPr>
      </a:lvl8pPr>
      <a:lvl9pPr marL="3843063" indent="-226063" algn="l" rtl="0" fontAlgn="base">
        <a:spcBef>
          <a:spcPct val="20000"/>
        </a:spcBef>
        <a:spcAft>
          <a:spcPct val="0"/>
        </a:spcAft>
        <a:buClr>
          <a:srgbClr val="1F0298"/>
        </a:buClr>
        <a:buChar char="•"/>
        <a:defRPr sz="1582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04250" rtl="0" eaLnBrk="1" latinLnBrk="0" hangingPunct="1">
        <a:defRPr sz="1780" kern="1200">
          <a:solidFill>
            <a:schemeClr val="tx1"/>
          </a:solidFill>
          <a:latin typeface="+mn-lt"/>
          <a:ea typeface="+mn-ea"/>
          <a:cs typeface="+mn-cs"/>
        </a:defRPr>
      </a:lvl1pPr>
      <a:lvl2pPr marL="452125" algn="l" defTabSz="904250" rtl="0" eaLnBrk="1" latinLnBrk="0" hangingPunct="1">
        <a:defRPr sz="1780" kern="1200">
          <a:solidFill>
            <a:schemeClr val="tx1"/>
          </a:solidFill>
          <a:latin typeface="+mn-lt"/>
          <a:ea typeface="+mn-ea"/>
          <a:cs typeface="+mn-cs"/>
        </a:defRPr>
      </a:lvl2pPr>
      <a:lvl3pPr marL="904250" algn="l" defTabSz="904250" rtl="0" eaLnBrk="1" latinLnBrk="0" hangingPunct="1">
        <a:defRPr sz="1780" kern="1200">
          <a:solidFill>
            <a:schemeClr val="tx1"/>
          </a:solidFill>
          <a:latin typeface="+mn-lt"/>
          <a:ea typeface="+mn-ea"/>
          <a:cs typeface="+mn-cs"/>
        </a:defRPr>
      </a:lvl3pPr>
      <a:lvl4pPr marL="1356375" algn="l" defTabSz="904250" rtl="0" eaLnBrk="1" latinLnBrk="0" hangingPunct="1">
        <a:defRPr sz="1780" kern="1200">
          <a:solidFill>
            <a:schemeClr val="tx1"/>
          </a:solidFill>
          <a:latin typeface="+mn-lt"/>
          <a:ea typeface="+mn-ea"/>
          <a:cs typeface="+mn-cs"/>
        </a:defRPr>
      </a:lvl4pPr>
      <a:lvl5pPr marL="1808500" algn="l" defTabSz="904250" rtl="0" eaLnBrk="1" latinLnBrk="0" hangingPunct="1">
        <a:defRPr sz="1780" kern="1200">
          <a:solidFill>
            <a:schemeClr val="tx1"/>
          </a:solidFill>
          <a:latin typeface="+mn-lt"/>
          <a:ea typeface="+mn-ea"/>
          <a:cs typeface="+mn-cs"/>
        </a:defRPr>
      </a:lvl5pPr>
      <a:lvl6pPr marL="2260625" algn="l" defTabSz="904250" rtl="0" eaLnBrk="1" latinLnBrk="0" hangingPunct="1">
        <a:defRPr sz="1780" kern="1200">
          <a:solidFill>
            <a:schemeClr val="tx1"/>
          </a:solidFill>
          <a:latin typeface="+mn-lt"/>
          <a:ea typeface="+mn-ea"/>
          <a:cs typeface="+mn-cs"/>
        </a:defRPr>
      </a:lvl6pPr>
      <a:lvl7pPr marL="2712750" algn="l" defTabSz="904250" rtl="0" eaLnBrk="1" latinLnBrk="0" hangingPunct="1">
        <a:defRPr sz="1780" kern="1200">
          <a:solidFill>
            <a:schemeClr val="tx1"/>
          </a:solidFill>
          <a:latin typeface="+mn-lt"/>
          <a:ea typeface="+mn-ea"/>
          <a:cs typeface="+mn-cs"/>
        </a:defRPr>
      </a:lvl7pPr>
      <a:lvl8pPr marL="3164876" algn="l" defTabSz="904250" rtl="0" eaLnBrk="1" latinLnBrk="0" hangingPunct="1">
        <a:defRPr sz="1780" kern="1200">
          <a:solidFill>
            <a:schemeClr val="tx1"/>
          </a:solidFill>
          <a:latin typeface="+mn-lt"/>
          <a:ea typeface="+mn-ea"/>
          <a:cs typeface="+mn-cs"/>
        </a:defRPr>
      </a:lvl8pPr>
      <a:lvl9pPr marL="3617001" algn="l" defTabSz="904250" rtl="0" eaLnBrk="1" latinLnBrk="0" hangingPunct="1">
        <a:defRPr sz="17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50737" y="1130531"/>
            <a:ext cx="8743315" cy="5502275"/>
          </a:xfrm>
          <a:custGeom>
            <a:avLst/>
            <a:gdLst/>
            <a:ahLst/>
            <a:cxnLst/>
            <a:rect l="l" t="t" r="r" b="b"/>
            <a:pathLst>
              <a:path w="8743315" h="5502275">
                <a:moveTo>
                  <a:pt x="0" y="0"/>
                </a:moveTo>
                <a:lnTo>
                  <a:pt x="8742771" y="0"/>
                </a:lnTo>
              </a:path>
              <a:path w="8743315" h="5502275">
                <a:moveTo>
                  <a:pt x="226106" y="0"/>
                </a:moveTo>
                <a:lnTo>
                  <a:pt x="226106" y="5501916"/>
                </a:lnTo>
              </a:path>
            </a:pathLst>
          </a:custGeom>
          <a:ln w="28263">
            <a:solidFill>
              <a:srgbClr val="F88E00"/>
            </a:solidFill>
          </a:ln>
        </p:spPr>
        <p:txBody>
          <a:bodyPr wrap="square" lIns="0" tIns="0" rIns="0" bIns="0" rtlCol="0"/>
          <a:lstStyle/>
          <a:p>
            <a:endParaRPr sz="1398"/>
          </a:p>
        </p:txBody>
      </p:sp>
      <p:sp>
        <p:nvSpPr>
          <p:cNvPr id="18" name="bg object 18"/>
          <p:cNvSpPr/>
          <p:nvPr/>
        </p:nvSpPr>
        <p:spPr>
          <a:xfrm>
            <a:off x="150737" y="150737"/>
            <a:ext cx="8743315" cy="6482080"/>
          </a:xfrm>
          <a:custGeom>
            <a:avLst/>
            <a:gdLst/>
            <a:ahLst/>
            <a:cxnLst/>
            <a:rect l="l" t="t" r="r" b="b"/>
            <a:pathLst>
              <a:path w="8743315" h="6482080">
                <a:moveTo>
                  <a:pt x="0" y="268602"/>
                </a:moveTo>
                <a:lnTo>
                  <a:pt x="4327" y="220320"/>
                </a:lnTo>
                <a:lnTo>
                  <a:pt x="16804" y="174878"/>
                </a:lnTo>
                <a:lnTo>
                  <a:pt x="36672" y="133033"/>
                </a:lnTo>
                <a:lnTo>
                  <a:pt x="63171" y="95545"/>
                </a:lnTo>
                <a:lnTo>
                  <a:pt x="95545" y="63172"/>
                </a:lnTo>
                <a:lnTo>
                  <a:pt x="133033" y="36672"/>
                </a:lnTo>
                <a:lnTo>
                  <a:pt x="174878" y="16804"/>
                </a:lnTo>
                <a:lnTo>
                  <a:pt x="220320" y="4327"/>
                </a:lnTo>
                <a:lnTo>
                  <a:pt x="268602" y="0"/>
                </a:lnTo>
                <a:lnTo>
                  <a:pt x="8474169" y="0"/>
                </a:lnTo>
                <a:lnTo>
                  <a:pt x="8522450" y="4327"/>
                </a:lnTo>
                <a:lnTo>
                  <a:pt x="8567893" y="16804"/>
                </a:lnTo>
                <a:lnTo>
                  <a:pt x="8609737" y="36672"/>
                </a:lnTo>
                <a:lnTo>
                  <a:pt x="8647226" y="63172"/>
                </a:lnTo>
                <a:lnTo>
                  <a:pt x="8679599" y="95545"/>
                </a:lnTo>
                <a:lnTo>
                  <a:pt x="8706099" y="133033"/>
                </a:lnTo>
                <a:lnTo>
                  <a:pt x="8725967" y="174878"/>
                </a:lnTo>
                <a:lnTo>
                  <a:pt x="8738443" y="220320"/>
                </a:lnTo>
                <a:lnTo>
                  <a:pt x="8742771" y="268602"/>
                </a:lnTo>
                <a:lnTo>
                  <a:pt x="8742771" y="6213107"/>
                </a:lnTo>
                <a:lnTo>
                  <a:pt x="8738443" y="6261389"/>
                </a:lnTo>
                <a:lnTo>
                  <a:pt x="8725967" y="6306831"/>
                </a:lnTo>
                <a:lnTo>
                  <a:pt x="8706099" y="6348676"/>
                </a:lnTo>
                <a:lnTo>
                  <a:pt x="8679599" y="6386164"/>
                </a:lnTo>
                <a:lnTo>
                  <a:pt x="8647226" y="6418538"/>
                </a:lnTo>
                <a:lnTo>
                  <a:pt x="8609737" y="6445038"/>
                </a:lnTo>
                <a:lnTo>
                  <a:pt x="8567893" y="6464905"/>
                </a:lnTo>
                <a:lnTo>
                  <a:pt x="8522450" y="6477382"/>
                </a:lnTo>
                <a:lnTo>
                  <a:pt x="8474169" y="6481710"/>
                </a:lnTo>
                <a:lnTo>
                  <a:pt x="268602" y="6481710"/>
                </a:lnTo>
                <a:lnTo>
                  <a:pt x="220320" y="6477382"/>
                </a:lnTo>
                <a:lnTo>
                  <a:pt x="174878" y="6464905"/>
                </a:lnTo>
                <a:lnTo>
                  <a:pt x="133033" y="6445038"/>
                </a:lnTo>
                <a:lnTo>
                  <a:pt x="95545" y="6418538"/>
                </a:lnTo>
                <a:lnTo>
                  <a:pt x="63171" y="6386164"/>
                </a:lnTo>
                <a:lnTo>
                  <a:pt x="36672" y="6348676"/>
                </a:lnTo>
                <a:lnTo>
                  <a:pt x="16804" y="6306831"/>
                </a:lnTo>
                <a:lnTo>
                  <a:pt x="4327" y="6261389"/>
                </a:lnTo>
                <a:lnTo>
                  <a:pt x="0" y="6213107"/>
                </a:lnTo>
                <a:lnTo>
                  <a:pt x="0" y="268602"/>
                </a:lnTo>
                <a:close/>
              </a:path>
            </a:pathLst>
          </a:custGeom>
          <a:ln w="28263">
            <a:solidFill>
              <a:srgbClr val="F88E00"/>
            </a:solidFill>
          </a:ln>
        </p:spPr>
        <p:txBody>
          <a:bodyPr wrap="square" lIns="0" tIns="0" rIns="0" bIns="0" rtlCol="0"/>
          <a:lstStyle/>
          <a:p>
            <a:endParaRPr sz="1398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48074" y="2236742"/>
            <a:ext cx="5152600" cy="5463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50" b="1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866385" y="3323623"/>
            <a:ext cx="5753734" cy="3616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50" b="1" i="0">
                <a:solidFill>
                  <a:srgbClr val="FF0000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076575" y="6312979"/>
            <a:ext cx="28956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2437" y="6312979"/>
            <a:ext cx="208121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18763" y="6307274"/>
            <a:ext cx="252095" cy="2051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49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065">
              <a:lnSpc>
                <a:spcPts val="1604"/>
              </a:lnSpc>
            </a:pPr>
            <a:fld id="{81D60167-4931-47E6-BA6A-407CBD079E47}" type="slidenum">
              <a:rPr lang="en-US" spc="15" smtClean="0"/>
              <a:pPr marL="38065">
                <a:lnSpc>
                  <a:spcPts val="1604"/>
                </a:lnSpc>
              </a:pPr>
              <a:t>‹#›</a:t>
            </a:fld>
            <a:endParaRPr lang="en-US" spc="15" dirty="0"/>
          </a:p>
        </p:txBody>
      </p:sp>
    </p:spTree>
    <p:extLst>
      <p:ext uri="{BB962C8B-B14F-4D97-AF65-F5344CB8AC3E}">
        <p14:creationId xmlns:p14="http://schemas.microsoft.com/office/powerpoint/2010/main" val="2409655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6782">
        <a:defRPr>
          <a:latin typeface="+mn-lt"/>
          <a:ea typeface="+mn-ea"/>
          <a:cs typeface="+mn-cs"/>
        </a:defRPr>
      </a:lvl2pPr>
      <a:lvl3pPr marL="913564">
        <a:defRPr>
          <a:latin typeface="+mn-lt"/>
          <a:ea typeface="+mn-ea"/>
          <a:cs typeface="+mn-cs"/>
        </a:defRPr>
      </a:lvl3pPr>
      <a:lvl4pPr marL="1370345">
        <a:defRPr>
          <a:latin typeface="+mn-lt"/>
          <a:ea typeface="+mn-ea"/>
          <a:cs typeface="+mn-cs"/>
        </a:defRPr>
      </a:lvl4pPr>
      <a:lvl5pPr marL="1827128">
        <a:defRPr>
          <a:latin typeface="+mn-lt"/>
          <a:ea typeface="+mn-ea"/>
          <a:cs typeface="+mn-cs"/>
        </a:defRPr>
      </a:lvl5pPr>
      <a:lvl6pPr marL="2283910">
        <a:defRPr>
          <a:latin typeface="+mn-lt"/>
          <a:ea typeface="+mn-ea"/>
          <a:cs typeface="+mn-cs"/>
        </a:defRPr>
      </a:lvl6pPr>
      <a:lvl7pPr marL="2740692">
        <a:defRPr>
          <a:latin typeface="+mn-lt"/>
          <a:ea typeface="+mn-ea"/>
          <a:cs typeface="+mn-cs"/>
        </a:defRPr>
      </a:lvl7pPr>
      <a:lvl8pPr marL="3197474">
        <a:defRPr>
          <a:latin typeface="+mn-lt"/>
          <a:ea typeface="+mn-ea"/>
          <a:cs typeface="+mn-cs"/>
        </a:defRPr>
      </a:lvl8pPr>
      <a:lvl9pPr marL="3654255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6782">
        <a:defRPr>
          <a:latin typeface="+mn-lt"/>
          <a:ea typeface="+mn-ea"/>
          <a:cs typeface="+mn-cs"/>
        </a:defRPr>
      </a:lvl2pPr>
      <a:lvl3pPr marL="913564">
        <a:defRPr>
          <a:latin typeface="+mn-lt"/>
          <a:ea typeface="+mn-ea"/>
          <a:cs typeface="+mn-cs"/>
        </a:defRPr>
      </a:lvl3pPr>
      <a:lvl4pPr marL="1370345">
        <a:defRPr>
          <a:latin typeface="+mn-lt"/>
          <a:ea typeface="+mn-ea"/>
          <a:cs typeface="+mn-cs"/>
        </a:defRPr>
      </a:lvl4pPr>
      <a:lvl5pPr marL="1827128">
        <a:defRPr>
          <a:latin typeface="+mn-lt"/>
          <a:ea typeface="+mn-ea"/>
          <a:cs typeface="+mn-cs"/>
        </a:defRPr>
      </a:lvl5pPr>
      <a:lvl6pPr marL="2283910">
        <a:defRPr>
          <a:latin typeface="+mn-lt"/>
          <a:ea typeface="+mn-ea"/>
          <a:cs typeface="+mn-cs"/>
        </a:defRPr>
      </a:lvl6pPr>
      <a:lvl7pPr marL="2740692">
        <a:defRPr>
          <a:latin typeface="+mn-lt"/>
          <a:ea typeface="+mn-ea"/>
          <a:cs typeface="+mn-cs"/>
        </a:defRPr>
      </a:lvl7pPr>
      <a:lvl8pPr marL="3197474">
        <a:defRPr>
          <a:latin typeface="+mn-lt"/>
          <a:ea typeface="+mn-ea"/>
          <a:cs typeface="+mn-cs"/>
        </a:defRPr>
      </a:lvl8pPr>
      <a:lvl9pPr marL="3654255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notesSlide" Target="../notesSlides/notesSlide8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1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1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1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9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6.bin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7.bin"/><Relationship Id="rId4" Type="http://schemas.openxmlformats.org/officeDocument/2006/relationships/notesSlide" Target="../notesSlides/notesSlide1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s://kyledewey.github.io/comp122-fall17/lecture/week_2/floating_point_interconversions.html" TargetMode="Externa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7" Type="http://schemas.openxmlformats.org/officeDocument/2006/relationships/image" Target="../media/image16.wmf"/><Relationship Id="rId2" Type="http://schemas.openxmlformats.org/officeDocument/2006/relationships/tags" Target="../tags/tag13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8.bin"/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notesSlide" Target="../notesSlides/notesSlide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7" Type="http://schemas.openxmlformats.org/officeDocument/2006/relationships/image" Target="../media/image14.wmf"/><Relationship Id="rId2" Type="http://schemas.openxmlformats.org/officeDocument/2006/relationships/tags" Target="../tags/tag1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9.bin"/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728980" marR="720090" algn="ctr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Number</a:t>
            </a:r>
            <a:r>
              <a:rPr spc="-90" dirty="0"/>
              <a:t> </a:t>
            </a:r>
            <a:r>
              <a:rPr spc="5" dirty="0"/>
              <a:t>Systems  and</a:t>
            </a:r>
          </a:p>
          <a:p>
            <a:pPr marL="635" algn="ctr">
              <a:lnSpc>
                <a:spcPts val="4245"/>
              </a:lnSpc>
            </a:pPr>
            <a:r>
              <a:rPr spc="5" dirty="0"/>
              <a:t>Number</a:t>
            </a:r>
            <a:r>
              <a:rPr spc="-40" dirty="0"/>
              <a:t> </a:t>
            </a:r>
            <a:r>
              <a:rPr dirty="0"/>
              <a:t>Representation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5986" y="6209616"/>
            <a:ext cx="113664" cy="2368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spc="15" dirty="0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78760" y="4522123"/>
            <a:ext cx="2122885" cy="15905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217" y="431974"/>
            <a:ext cx="7289165" cy="568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solidFill>
                  <a:srgbClr val="000000"/>
                </a:solidFill>
              </a:rPr>
              <a:t>The </a:t>
            </a:r>
            <a:r>
              <a:rPr spc="5" dirty="0">
                <a:solidFill>
                  <a:srgbClr val="000000"/>
                </a:solidFill>
              </a:rPr>
              <a:t>Hexadecimal Number</a:t>
            </a:r>
            <a:r>
              <a:rPr spc="-85" dirty="0">
                <a:solidFill>
                  <a:srgbClr val="000000"/>
                </a:solidFill>
              </a:rPr>
              <a:t> </a:t>
            </a:r>
            <a:r>
              <a:rPr spc="5" dirty="0">
                <a:solidFill>
                  <a:srgbClr val="000000"/>
                </a:solidFill>
              </a:rPr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4554" y="1199229"/>
            <a:ext cx="7986395" cy="349694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30"/>
              </a:spcBef>
            </a:pPr>
            <a:r>
              <a:rPr sz="2350" spc="15" dirty="0">
                <a:solidFill>
                  <a:srgbClr val="0000FF"/>
                </a:solidFill>
                <a:latin typeface="Arial"/>
                <a:cs typeface="Arial"/>
              </a:rPr>
              <a:t>Name</a:t>
            </a:r>
            <a:endParaRPr sz="2350">
              <a:latin typeface="Arial"/>
              <a:cs typeface="Arial"/>
            </a:endParaRPr>
          </a:p>
          <a:p>
            <a:pPr marL="598170" indent="-221615">
              <a:lnSpc>
                <a:spcPct val="100000"/>
              </a:lnSpc>
              <a:spcBef>
                <a:spcPts val="290"/>
              </a:spcBef>
              <a:buChar char="•"/>
              <a:tabLst>
                <a:tab pos="598170" algn="l"/>
                <a:tab pos="598805" algn="l"/>
              </a:tabLst>
            </a:pP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“hexa” (Greek) </a:t>
            </a:r>
            <a:r>
              <a:rPr sz="1950" spc="15" dirty="0">
                <a:solidFill>
                  <a:srgbClr val="000066"/>
                </a:solidFill>
                <a:latin typeface="Arial"/>
                <a:cs typeface="Arial"/>
              </a:rPr>
              <a:t>=&gt;</a:t>
            </a:r>
            <a:r>
              <a:rPr sz="1950" spc="-1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six</a:t>
            </a:r>
            <a:endParaRPr sz="1950">
              <a:latin typeface="Arial"/>
              <a:cs typeface="Arial"/>
            </a:endParaRPr>
          </a:p>
          <a:p>
            <a:pPr marL="598170" indent="-221615">
              <a:lnSpc>
                <a:spcPct val="100000"/>
              </a:lnSpc>
              <a:spcBef>
                <a:spcPts val="234"/>
              </a:spcBef>
              <a:buChar char="•"/>
              <a:tabLst>
                <a:tab pos="598170" algn="l"/>
                <a:tab pos="598805" algn="l"/>
              </a:tabLst>
            </a:pP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“decem” (Latin) </a:t>
            </a:r>
            <a:r>
              <a:rPr sz="1950" spc="15" dirty="0">
                <a:solidFill>
                  <a:srgbClr val="000066"/>
                </a:solidFill>
                <a:latin typeface="Arial"/>
                <a:cs typeface="Arial"/>
              </a:rPr>
              <a:t>=&gt;</a:t>
            </a:r>
            <a:r>
              <a:rPr sz="1950" spc="-1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ten</a:t>
            </a:r>
            <a:endParaRPr sz="195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510"/>
              </a:spcBef>
            </a:pP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Characteristics</a:t>
            </a:r>
            <a:endParaRPr sz="2350">
              <a:latin typeface="Arial"/>
              <a:cs typeface="Arial"/>
            </a:endParaRPr>
          </a:p>
          <a:p>
            <a:pPr marL="598170" indent="-221615">
              <a:lnSpc>
                <a:spcPct val="100000"/>
              </a:lnSpc>
              <a:spcBef>
                <a:spcPts val="250"/>
              </a:spcBef>
              <a:buChar char="•"/>
              <a:tabLst>
                <a:tab pos="598170" algn="l"/>
                <a:tab pos="598805" algn="l"/>
              </a:tabLst>
            </a:pP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Sixteen</a:t>
            </a:r>
            <a:r>
              <a:rPr sz="195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symbols</a:t>
            </a:r>
            <a:endParaRPr sz="1950">
              <a:latin typeface="Arial"/>
              <a:cs typeface="Arial"/>
            </a:endParaRPr>
          </a:p>
          <a:p>
            <a:pPr marL="934085" lvl="1" indent="-231140">
              <a:lnSpc>
                <a:spcPct val="100000"/>
              </a:lnSpc>
              <a:spcBef>
                <a:spcPts val="234"/>
              </a:spcBef>
              <a:buFont typeface="Courier New"/>
              <a:buChar char="•"/>
              <a:tabLst>
                <a:tab pos="934719" algn="l"/>
              </a:tabLst>
            </a:pPr>
            <a:r>
              <a:rPr sz="1950" b="1" spc="15" dirty="0">
                <a:solidFill>
                  <a:srgbClr val="000066"/>
                </a:solidFill>
                <a:latin typeface="Courier New"/>
                <a:cs typeface="Courier New"/>
              </a:rPr>
              <a:t>0 1 2 3 4 5 6 7 8 9 A B C D E</a:t>
            </a:r>
            <a:r>
              <a:rPr sz="1950" b="1" spc="-20" dirty="0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sz="1950" b="1" spc="15" dirty="0">
                <a:solidFill>
                  <a:srgbClr val="000066"/>
                </a:solidFill>
                <a:latin typeface="Courier New"/>
                <a:cs typeface="Courier New"/>
              </a:rPr>
              <a:t>F</a:t>
            </a:r>
            <a:endParaRPr sz="1950">
              <a:latin typeface="Courier New"/>
              <a:cs typeface="Courier New"/>
            </a:endParaRPr>
          </a:p>
          <a:p>
            <a:pPr marL="598170" indent="-221615">
              <a:lnSpc>
                <a:spcPct val="100000"/>
              </a:lnSpc>
              <a:spcBef>
                <a:spcPts val="330"/>
              </a:spcBef>
              <a:buChar char="•"/>
              <a:tabLst>
                <a:tab pos="598170" algn="l"/>
                <a:tab pos="598805" algn="l"/>
              </a:tabLst>
            </a:pP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Positional</a:t>
            </a:r>
            <a:endParaRPr sz="1950">
              <a:latin typeface="Arial"/>
              <a:cs typeface="Arial"/>
            </a:endParaRPr>
          </a:p>
          <a:p>
            <a:pPr marL="934085" lvl="1" indent="-231140">
              <a:lnSpc>
                <a:spcPct val="100000"/>
              </a:lnSpc>
              <a:spcBef>
                <a:spcPts val="229"/>
              </a:spcBef>
              <a:buFont typeface="Courier New"/>
              <a:buChar char="•"/>
              <a:tabLst>
                <a:tab pos="934719" algn="l"/>
                <a:tab pos="1788795" algn="l"/>
              </a:tabLst>
            </a:pPr>
            <a:r>
              <a:rPr sz="1950" b="1" spc="15" dirty="0">
                <a:solidFill>
                  <a:srgbClr val="000066"/>
                </a:solidFill>
                <a:latin typeface="Courier New"/>
                <a:cs typeface="Courier New"/>
              </a:rPr>
              <a:t>A13D</a:t>
            </a:r>
            <a:r>
              <a:rPr sz="1950" b="1" spc="22" baseline="-21367" dirty="0">
                <a:solidFill>
                  <a:srgbClr val="000066"/>
                </a:solidFill>
                <a:latin typeface="Courier New"/>
                <a:cs typeface="Courier New"/>
              </a:rPr>
              <a:t>H	</a:t>
            </a:r>
            <a:r>
              <a:rPr sz="1950" b="1" spc="15" dirty="0">
                <a:solidFill>
                  <a:srgbClr val="000066"/>
                </a:solidFill>
                <a:latin typeface="Courier New"/>
                <a:cs typeface="Courier New"/>
              </a:rPr>
              <a:t>≠</a:t>
            </a:r>
            <a:r>
              <a:rPr sz="1950" b="1" spc="10" dirty="0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sz="1950" b="1" spc="15" dirty="0">
                <a:solidFill>
                  <a:srgbClr val="000066"/>
                </a:solidFill>
                <a:latin typeface="Courier New"/>
                <a:cs typeface="Courier New"/>
              </a:rPr>
              <a:t>3DA1</a:t>
            </a:r>
            <a:r>
              <a:rPr sz="1950" b="1" spc="22" baseline="-21367" dirty="0">
                <a:solidFill>
                  <a:srgbClr val="000066"/>
                </a:solidFill>
                <a:latin typeface="Courier New"/>
                <a:cs typeface="Courier New"/>
              </a:rPr>
              <a:t>H</a:t>
            </a:r>
            <a:endParaRPr sz="1950" baseline="-21367">
              <a:latin typeface="Courier New"/>
              <a:cs typeface="Courier New"/>
            </a:endParaRPr>
          </a:p>
          <a:p>
            <a:pPr marL="38100">
              <a:lnSpc>
                <a:spcPct val="100000"/>
              </a:lnSpc>
              <a:spcBef>
                <a:spcPts val="1415"/>
              </a:spcBef>
            </a:pP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Computer programmers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often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use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hexadecimal</a:t>
            </a:r>
            <a:r>
              <a:rPr sz="2350" spc="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number</a:t>
            </a:r>
            <a:endParaRPr sz="23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6060" y="4680259"/>
            <a:ext cx="980440" cy="3873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sys</a:t>
            </a:r>
            <a:r>
              <a:rPr sz="235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350" spc="15" dirty="0">
                <a:solidFill>
                  <a:srgbClr val="0000FF"/>
                </a:solidFill>
                <a:latin typeface="Arial"/>
                <a:cs typeface="Arial"/>
              </a:rPr>
              <a:t>em</a:t>
            </a:r>
            <a:endParaRPr sz="235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05"/>
              </a:lnSpc>
            </a:pPr>
            <a:fld id="{81D60167-4931-47E6-BA6A-407CBD079E47}" type="slidenum">
              <a:rPr spc="15" dirty="0"/>
              <a:t>10</a:t>
            </a:fld>
            <a:endParaRPr spc="1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217" y="431974"/>
            <a:ext cx="7440930" cy="568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solidFill>
                  <a:srgbClr val="000000"/>
                </a:solidFill>
              </a:rPr>
              <a:t>Decimal-Hexadecimal</a:t>
            </a:r>
            <a:r>
              <a:rPr spc="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Equivalence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05"/>
              </a:lnSpc>
            </a:pPr>
            <a:fld id="{81D60167-4931-47E6-BA6A-407CBD079E47}" type="slidenum">
              <a:rPr spc="15" dirty="0"/>
              <a:t>11</a:t>
            </a:fld>
            <a:endParaRPr spc="1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73512" y="1356636"/>
          <a:ext cx="6557645" cy="50230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8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5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60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8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2807">
                <a:tc>
                  <a:txBody>
                    <a:bodyPr/>
                    <a:lstStyle/>
                    <a:p>
                      <a:pPr marR="59690" algn="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750" b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Decimal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443865" algn="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750" b="1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Hex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7175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443865" algn="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750" b="1" u="sng" spc="15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Decimal</a:t>
                      </a:r>
                      <a:r>
                        <a:rPr sz="1750" b="1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50" b="1" u="sng" spc="10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Hex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750" b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Decimal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750" b="1" u="sng" spc="10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Hex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7302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59690" algn="r">
                        <a:lnSpc>
                          <a:spcPts val="1905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443865" algn="r">
                        <a:lnSpc>
                          <a:spcPts val="1905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443865" algn="r">
                        <a:lnSpc>
                          <a:spcPts val="1905"/>
                        </a:lnSpc>
                        <a:tabLst>
                          <a:tab pos="542290" algn="l"/>
                        </a:tabLst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750" b="1" dirty="0">
                          <a:latin typeface="Courier New"/>
                          <a:cs typeface="Courier New"/>
                        </a:rPr>
                        <a:t>6	</a:t>
                      </a:r>
                      <a:r>
                        <a:rPr sz="1750" b="1" spc="-5" dirty="0">
                          <a:latin typeface="Courier New"/>
                          <a:cs typeface="Courier New"/>
                        </a:rPr>
                        <a:t>10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32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92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20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59690" algn="r">
                        <a:lnSpc>
                          <a:spcPts val="1855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443865" algn="r">
                        <a:lnSpc>
                          <a:spcPts val="1855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443865" algn="r">
                        <a:lnSpc>
                          <a:spcPts val="1855"/>
                        </a:lnSpc>
                        <a:tabLst>
                          <a:tab pos="542290" algn="l"/>
                        </a:tabLst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750" b="1" dirty="0">
                          <a:latin typeface="Courier New"/>
                          <a:cs typeface="Courier New"/>
                        </a:rPr>
                        <a:t>7	</a:t>
                      </a:r>
                      <a:r>
                        <a:rPr sz="1750" b="1" spc="-5" dirty="0">
                          <a:latin typeface="Courier New"/>
                          <a:cs typeface="Courier New"/>
                        </a:rPr>
                        <a:t>11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87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33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87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21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59690" algn="r">
                        <a:lnSpc>
                          <a:spcPts val="1905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2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443865" algn="r">
                        <a:lnSpc>
                          <a:spcPts val="1905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2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443865" algn="r">
                        <a:lnSpc>
                          <a:spcPts val="1905"/>
                        </a:lnSpc>
                        <a:tabLst>
                          <a:tab pos="542290" algn="l"/>
                        </a:tabLst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750" b="1" dirty="0">
                          <a:latin typeface="Courier New"/>
                          <a:cs typeface="Courier New"/>
                        </a:rPr>
                        <a:t>8	</a:t>
                      </a:r>
                      <a:r>
                        <a:rPr sz="1750" b="1" spc="-5" dirty="0">
                          <a:latin typeface="Courier New"/>
                          <a:cs typeface="Courier New"/>
                        </a:rPr>
                        <a:t>12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34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92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22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59690" algn="r">
                        <a:lnSpc>
                          <a:spcPts val="1855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3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443865" algn="r">
                        <a:lnSpc>
                          <a:spcPts val="1855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3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443865" algn="r">
                        <a:lnSpc>
                          <a:spcPts val="1855"/>
                        </a:lnSpc>
                        <a:tabLst>
                          <a:tab pos="542290" algn="l"/>
                        </a:tabLst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750" b="1" dirty="0">
                          <a:latin typeface="Courier New"/>
                          <a:cs typeface="Courier New"/>
                        </a:rPr>
                        <a:t>9	</a:t>
                      </a:r>
                      <a:r>
                        <a:rPr sz="1750" b="1" spc="-5" dirty="0">
                          <a:latin typeface="Courier New"/>
                          <a:cs typeface="Courier New"/>
                        </a:rPr>
                        <a:t>13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87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35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87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23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351">
                <a:tc>
                  <a:txBody>
                    <a:bodyPr/>
                    <a:lstStyle/>
                    <a:p>
                      <a:pPr marR="59690" algn="r">
                        <a:lnSpc>
                          <a:spcPts val="1905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4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443865" algn="r">
                        <a:lnSpc>
                          <a:spcPts val="1905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4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443865" algn="r">
                        <a:lnSpc>
                          <a:spcPts val="1905"/>
                        </a:lnSpc>
                        <a:tabLst>
                          <a:tab pos="542290" algn="l"/>
                        </a:tabLst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750" b="1" dirty="0">
                          <a:latin typeface="Courier New"/>
                          <a:cs typeface="Courier New"/>
                        </a:rPr>
                        <a:t>0	</a:t>
                      </a:r>
                      <a:r>
                        <a:rPr sz="1750" b="1" spc="-5" dirty="0">
                          <a:latin typeface="Courier New"/>
                          <a:cs typeface="Courier New"/>
                        </a:rPr>
                        <a:t>14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36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92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24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59690" algn="r">
                        <a:lnSpc>
                          <a:spcPts val="1905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5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443865" algn="r">
                        <a:lnSpc>
                          <a:spcPts val="1905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5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443865" algn="r">
                        <a:lnSpc>
                          <a:spcPts val="1905"/>
                        </a:lnSpc>
                        <a:tabLst>
                          <a:tab pos="542290" algn="l"/>
                        </a:tabLst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750" b="1" dirty="0">
                          <a:latin typeface="Courier New"/>
                          <a:cs typeface="Courier New"/>
                        </a:rPr>
                        <a:t>1	</a:t>
                      </a:r>
                      <a:r>
                        <a:rPr sz="1750" b="1" spc="-5" dirty="0">
                          <a:latin typeface="Courier New"/>
                          <a:cs typeface="Courier New"/>
                        </a:rPr>
                        <a:t>15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37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92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25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59690" algn="r">
                        <a:lnSpc>
                          <a:spcPts val="1855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6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443865" algn="r">
                        <a:lnSpc>
                          <a:spcPts val="1855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6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443865" algn="r">
                        <a:lnSpc>
                          <a:spcPts val="1855"/>
                        </a:lnSpc>
                        <a:tabLst>
                          <a:tab pos="542290" algn="l"/>
                        </a:tabLst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750" b="1" dirty="0">
                          <a:latin typeface="Courier New"/>
                          <a:cs typeface="Courier New"/>
                        </a:rPr>
                        <a:t>2	</a:t>
                      </a:r>
                      <a:r>
                        <a:rPr sz="1750" b="1" spc="-5" dirty="0">
                          <a:latin typeface="Courier New"/>
                          <a:cs typeface="Courier New"/>
                        </a:rPr>
                        <a:t>16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87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38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87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26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59690" algn="r">
                        <a:lnSpc>
                          <a:spcPts val="1905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7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443865" algn="r">
                        <a:lnSpc>
                          <a:spcPts val="1905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7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443865" algn="r">
                        <a:lnSpc>
                          <a:spcPts val="1905"/>
                        </a:lnSpc>
                        <a:tabLst>
                          <a:tab pos="542290" algn="l"/>
                        </a:tabLst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750" b="1" dirty="0">
                          <a:latin typeface="Courier New"/>
                          <a:cs typeface="Courier New"/>
                        </a:rPr>
                        <a:t>3	</a:t>
                      </a:r>
                      <a:r>
                        <a:rPr sz="1750" b="1" spc="-5" dirty="0">
                          <a:latin typeface="Courier New"/>
                          <a:cs typeface="Courier New"/>
                        </a:rPr>
                        <a:t>17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39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92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27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59690" algn="r">
                        <a:lnSpc>
                          <a:spcPts val="1855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8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443865" algn="r">
                        <a:lnSpc>
                          <a:spcPts val="1855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8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443865" algn="r">
                        <a:lnSpc>
                          <a:spcPts val="1855"/>
                        </a:lnSpc>
                        <a:tabLst>
                          <a:tab pos="542290" algn="l"/>
                        </a:tabLst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750" b="1" dirty="0">
                          <a:latin typeface="Courier New"/>
                          <a:cs typeface="Courier New"/>
                        </a:rPr>
                        <a:t>4	</a:t>
                      </a:r>
                      <a:r>
                        <a:rPr sz="1750" b="1" spc="-5" dirty="0">
                          <a:latin typeface="Courier New"/>
                          <a:cs typeface="Courier New"/>
                        </a:rPr>
                        <a:t>18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87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40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87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28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6351">
                <a:tc>
                  <a:txBody>
                    <a:bodyPr/>
                    <a:lstStyle/>
                    <a:p>
                      <a:pPr marR="59690" algn="r">
                        <a:lnSpc>
                          <a:spcPts val="1905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9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443865" algn="r">
                        <a:lnSpc>
                          <a:spcPts val="1905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9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443865" algn="r">
                        <a:lnSpc>
                          <a:spcPts val="1905"/>
                        </a:lnSpc>
                        <a:tabLst>
                          <a:tab pos="542290" algn="l"/>
                        </a:tabLst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750" b="1" dirty="0">
                          <a:latin typeface="Courier New"/>
                          <a:cs typeface="Courier New"/>
                        </a:rPr>
                        <a:t>5	</a:t>
                      </a:r>
                      <a:r>
                        <a:rPr sz="1750" b="1" spc="-5" dirty="0">
                          <a:latin typeface="Courier New"/>
                          <a:cs typeface="Courier New"/>
                        </a:rPr>
                        <a:t>19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41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92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29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59690" algn="r">
                        <a:lnSpc>
                          <a:spcPts val="1905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10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443865" algn="r">
                        <a:lnSpc>
                          <a:spcPts val="1905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A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443865" algn="r">
                        <a:lnSpc>
                          <a:spcPts val="1905"/>
                        </a:lnSpc>
                        <a:tabLst>
                          <a:tab pos="542290" algn="l"/>
                        </a:tabLst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750" b="1" dirty="0">
                          <a:latin typeface="Courier New"/>
                          <a:cs typeface="Courier New"/>
                        </a:rPr>
                        <a:t>6	</a:t>
                      </a:r>
                      <a:r>
                        <a:rPr sz="1750" b="1" spc="-5" dirty="0">
                          <a:latin typeface="Courier New"/>
                          <a:cs typeface="Courier New"/>
                        </a:rPr>
                        <a:t>1A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42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92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2A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0070">
                <a:tc>
                  <a:txBody>
                    <a:bodyPr/>
                    <a:lstStyle/>
                    <a:p>
                      <a:pPr marR="59690" algn="r">
                        <a:lnSpc>
                          <a:spcPts val="1855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11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443865" algn="r">
                        <a:lnSpc>
                          <a:spcPts val="1855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B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443865" algn="r">
                        <a:lnSpc>
                          <a:spcPts val="1855"/>
                        </a:lnSpc>
                        <a:tabLst>
                          <a:tab pos="542290" algn="l"/>
                        </a:tabLst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750" b="1" dirty="0">
                          <a:latin typeface="Courier New"/>
                          <a:cs typeface="Courier New"/>
                        </a:rPr>
                        <a:t>7	</a:t>
                      </a:r>
                      <a:r>
                        <a:rPr sz="1750" b="1" spc="-5" dirty="0">
                          <a:latin typeface="Courier New"/>
                          <a:cs typeface="Courier New"/>
                        </a:rPr>
                        <a:t>1B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87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43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87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2B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59690" algn="r">
                        <a:lnSpc>
                          <a:spcPts val="1905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12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443865" algn="r">
                        <a:lnSpc>
                          <a:spcPts val="1905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C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443865" algn="r">
                        <a:lnSpc>
                          <a:spcPts val="1905"/>
                        </a:lnSpc>
                        <a:tabLst>
                          <a:tab pos="542290" algn="l"/>
                        </a:tabLst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750" b="1" dirty="0">
                          <a:latin typeface="Courier New"/>
                          <a:cs typeface="Courier New"/>
                        </a:rPr>
                        <a:t>8	</a:t>
                      </a:r>
                      <a:r>
                        <a:rPr sz="1750" b="1" spc="-5" dirty="0">
                          <a:latin typeface="Courier New"/>
                          <a:cs typeface="Courier New"/>
                        </a:rPr>
                        <a:t>1C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44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92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2C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59690" algn="r">
                        <a:lnSpc>
                          <a:spcPts val="1855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13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443865" algn="r">
                        <a:lnSpc>
                          <a:spcPts val="1855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D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443865" algn="r">
                        <a:lnSpc>
                          <a:spcPts val="1855"/>
                        </a:lnSpc>
                        <a:tabLst>
                          <a:tab pos="542290" algn="l"/>
                        </a:tabLst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750" b="1" dirty="0">
                          <a:latin typeface="Courier New"/>
                          <a:cs typeface="Courier New"/>
                        </a:rPr>
                        <a:t>9	</a:t>
                      </a:r>
                      <a:r>
                        <a:rPr sz="1750" b="1" spc="-5" dirty="0">
                          <a:latin typeface="Courier New"/>
                          <a:cs typeface="Courier New"/>
                        </a:rPr>
                        <a:t>1D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87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45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87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2D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6351">
                <a:tc>
                  <a:txBody>
                    <a:bodyPr/>
                    <a:lstStyle/>
                    <a:p>
                      <a:pPr marR="59690" algn="r">
                        <a:lnSpc>
                          <a:spcPts val="1905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14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443865" algn="r">
                        <a:lnSpc>
                          <a:spcPts val="1905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E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443865" algn="r">
                        <a:lnSpc>
                          <a:spcPts val="1905"/>
                        </a:lnSpc>
                        <a:tabLst>
                          <a:tab pos="542290" algn="l"/>
                        </a:tabLst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750" b="1" dirty="0">
                          <a:latin typeface="Courier New"/>
                          <a:cs typeface="Courier New"/>
                        </a:rPr>
                        <a:t>0	</a:t>
                      </a:r>
                      <a:r>
                        <a:rPr sz="1750" b="1" spc="-5" dirty="0">
                          <a:latin typeface="Courier New"/>
                          <a:cs typeface="Courier New"/>
                        </a:rPr>
                        <a:t>1E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46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92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2E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4762">
                <a:tc>
                  <a:txBody>
                    <a:bodyPr/>
                    <a:lstStyle/>
                    <a:p>
                      <a:pPr marR="59690" algn="r">
                        <a:lnSpc>
                          <a:spcPts val="1905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15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443865" algn="r">
                        <a:lnSpc>
                          <a:spcPts val="1905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F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443865" algn="r">
                        <a:lnSpc>
                          <a:spcPts val="1905"/>
                        </a:lnSpc>
                        <a:tabLst>
                          <a:tab pos="542290" algn="l"/>
                        </a:tabLst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750" b="1" dirty="0">
                          <a:latin typeface="Courier New"/>
                          <a:cs typeface="Courier New"/>
                        </a:rPr>
                        <a:t>1	</a:t>
                      </a:r>
                      <a:r>
                        <a:rPr sz="1750" b="1" spc="-5" dirty="0">
                          <a:latin typeface="Courier New"/>
                          <a:cs typeface="Courier New"/>
                        </a:rPr>
                        <a:t>1F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47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92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2F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05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83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...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83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...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217" y="431974"/>
            <a:ext cx="7289165" cy="568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solidFill>
                  <a:srgbClr val="000000"/>
                </a:solidFill>
              </a:rPr>
              <a:t>Decimal-Hexadecimal</a:t>
            </a:r>
            <a:r>
              <a:rPr spc="2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Conversion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9954" y="1238421"/>
            <a:ext cx="7701915" cy="3873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Hexadecimal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to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decimal: expand using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positional</a:t>
            </a:r>
            <a:r>
              <a:rPr sz="2350" spc="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notation</a:t>
            </a:r>
            <a:endParaRPr sz="23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9954" y="3404014"/>
            <a:ext cx="5539105" cy="3873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Decimal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to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hexadecimal: use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2350" spc="-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shortcut</a:t>
            </a:r>
            <a:endParaRPr sz="235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199618" y="1884217"/>
          <a:ext cx="3465829" cy="9138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4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0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11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4115">
                <a:tc gridSpan="3"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420"/>
                        </a:spcBef>
                        <a:tabLst>
                          <a:tab pos="587375" algn="l"/>
                        </a:tabLst>
                      </a:pPr>
                      <a:r>
                        <a:rPr sz="1750" b="1" spc="15" dirty="0">
                          <a:latin typeface="Courier New"/>
                          <a:cs typeface="Courier New"/>
                        </a:rPr>
                        <a:t>25</a:t>
                      </a:r>
                      <a:r>
                        <a:rPr sz="1725" b="1" spc="22" baseline="-21739" dirty="0">
                          <a:latin typeface="Courier New"/>
                          <a:cs typeface="Courier New"/>
                        </a:rPr>
                        <a:t>H	</a:t>
                      </a:r>
                      <a:r>
                        <a:rPr sz="1750" b="1" spc="15" dirty="0">
                          <a:latin typeface="Courier New"/>
                          <a:cs typeface="Courier New"/>
                        </a:rPr>
                        <a:t>= (2*16</a:t>
                      </a:r>
                      <a:r>
                        <a:rPr sz="1725" b="1" spc="22" baseline="2657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750" b="1" spc="15" dirty="0">
                          <a:latin typeface="Courier New"/>
                          <a:cs typeface="Courier New"/>
                        </a:rPr>
                        <a:t>)</a:t>
                      </a:r>
                      <a:r>
                        <a:rPr sz="1750" b="1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50" b="1" spc="15" dirty="0">
                          <a:latin typeface="Courier New"/>
                          <a:cs typeface="Courier New"/>
                        </a:rPr>
                        <a:t>+</a:t>
                      </a:r>
                      <a:endParaRPr sz="1750">
                        <a:latin typeface="Courier New"/>
                        <a:cs typeface="Courier New"/>
                      </a:endParaRPr>
                    </a:p>
                    <a:p>
                      <a:pPr marL="633095">
                        <a:lnSpc>
                          <a:spcPct val="100000"/>
                        </a:lnSpc>
                        <a:spcBef>
                          <a:spcPts val="80"/>
                        </a:spcBef>
                        <a:tabLst>
                          <a:tab pos="1040130" algn="l"/>
                          <a:tab pos="1718310" algn="l"/>
                        </a:tabLst>
                      </a:pPr>
                      <a:r>
                        <a:rPr sz="1750" b="1" spc="15" dirty="0">
                          <a:latin typeface="Courier New"/>
                          <a:cs typeface="Courier New"/>
                        </a:rPr>
                        <a:t>=	32	+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A8D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1145" marR="383540" indent="-226695">
                        <a:lnSpc>
                          <a:spcPct val="103600"/>
                        </a:lnSpc>
                        <a:spcBef>
                          <a:spcPts val="345"/>
                        </a:spcBef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(5*16</a:t>
                      </a:r>
                      <a:r>
                        <a:rPr sz="1725" b="1" baseline="2657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750" b="1" dirty="0">
                          <a:latin typeface="Courier New"/>
                          <a:cs typeface="Courier New"/>
                        </a:rPr>
                        <a:t>)   </a:t>
                      </a:r>
                      <a:r>
                        <a:rPr sz="1750" b="1" spc="15" dirty="0">
                          <a:latin typeface="Courier New"/>
                          <a:cs typeface="Courier New"/>
                        </a:rPr>
                        <a:t>5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4381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729">
                <a:tc>
                  <a:txBody>
                    <a:bodyPr/>
                    <a:lstStyle/>
                    <a:p>
                      <a:pPr marR="127635" algn="r">
                        <a:lnSpc>
                          <a:spcPts val="1860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=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ts val="1860"/>
                        </a:lnSpc>
                      </a:pPr>
                      <a:r>
                        <a:rPr sz="1750" b="1" spc="15" dirty="0">
                          <a:latin typeface="Courier New"/>
                          <a:cs typeface="Courier New"/>
                        </a:rPr>
                        <a:t>37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281268" y="4220647"/>
            <a:ext cx="3014980" cy="639445"/>
          </a:xfrm>
          <a:prstGeom prst="rect">
            <a:avLst/>
          </a:prstGeom>
          <a:solidFill>
            <a:srgbClr val="A8D6FF"/>
          </a:solidFill>
          <a:ln w="12561">
            <a:solidFill>
              <a:srgbClr val="000000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marR="881380" algn="r">
              <a:lnSpc>
                <a:spcPct val="100000"/>
              </a:lnSpc>
              <a:spcBef>
                <a:spcPts val="409"/>
              </a:spcBef>
            </a:pPr>
            <a:r>
              <a:rPr sz="1750" b="1" spc="15" dirty="0">
                <a:latin typeface="Courier New"/>
                <a:cs typeface="Courier New"/>
              </a:rPr>
              <a:t>37 / 16 = 2 R</a:t>
            </a:r>
            <a:r>
              <a:rPr sz="1750" b="1" spc="-70" dirty="0">
                <a:latin typeface="Courier New"/>
                <a:cs typeface="Courier New"/>
              </a:rPr>
              <a:t> </a:t>
            </a:r>
            <a:r>
              <a:rPr sz="1750" b="1" spc="15" dirty="0">
                <a:latin typeface="Courier New"/>
                <a:cs typeface="Courier New"/>
              </a:rPr>
              <a:t>5</a:t>
            </a:r>
            <a:endParaRPr sz="1750">
              <a:latin typeface="Courier New"/>
              <a:cs typeface="Courier New"/>
            </a:endParaRPr>
          </a:p>
          <a:p>
            <a:pPr marR="881380" algn="r">
              <a:lnSpc>
                <a:spcPct val="100000"/>
              </a:lnSpc>
              <a:spcBef>
                <a:spcPts val="75"/>
              </a:spcBef>
            </a:pPr>
            <a:r>
              <a:rPr sz="1750" b="1" spc="15" dirty="0">
                <a:latin typeface="Courier New"/>
                <a:cs typeface="Courier New"/>
              </a:rPr>
              <a:t>2 / 16 = 0 R</a:t>
            </a:r>
            <a:r>
              <a:rPr sz="1750" b="1" spc="-65" dirty="0">
                <a:latin typeface="Courier New"/>
                <a:cs typeface="Courier New"/>
              </a:rPr>
              <a:t> </a:t>
            </a:r>
            <a:r>
              <a:rPr sz="1750" b="1" spc="15" dirty="0">
                <a:latin typeface="Courier New"/>
                <a:cs typeface="Courier New"/>
              </a:rPr>
              <a:t>2</a:t>
            </a:r>
            <a:endParaRPr sz="1750">
              <a:latin typeface="Courier New"/>
              <a:cs typeface="Courier New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466460" y="4221955"/>
            <a:ext cx="113664" cy="622300"/>
            <a:chOff x="4466460" y="4221955"/>
            <a:chExt cx="113664" cy="622300"/>
          </a:xfrm>
        </p:grpSpPr>
        <p:sp>
          <p:nvSpPr>
            <p:cNvPr id="8" name="object 8"/>
            <p:cNvSpPr/>
            <p:nvPr/>
          </p:nvSpPr>
          <p:spPr>
            <a:xfrm>
              <a:off x="4520406" y="4259639"/>
              <a:ext cx="3175" cy="565785"/>
            </a:xfrm>
            <a:custGeom>
              <a:avLst/>
              <a:gdLst/>
              <a:ahLst/>
              <a:cxnLst/>
              <a:rect l="l" t="t" r="r" b="b"/>
              <a:pathLst>
                <a:path w="3175" h="565785">
                  <a:moveTo>
                    <a:pt x="0" y="565566"/>
                  </a:moveTo>
                  <a:lnTo>
                    <a:pt x="2977" y="0"/>
                  </a:lnTo>
                </a:path>
              </a:pathLst>
            </a:custGeom>
            <a:ln w="37684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466460" y="4221955"/>
              <a:ext cx="113664" cy="113664"/>
            </a:xfrm>
            <a:custGeom>
              <a:avLst/>
              <a:gdLst/>
              <a:ahLst/>
              <a:cxnLst/>
              <a:rect l="l" t="t" r="r" b="b"/>
              <a:pathLst>
                <a:path w="113664" h="113664">
                  <a:moveTo>
                    <a:pt x="57120" y="0"/>
                  </a:moveTo>
                  <a:lnTo>
                    <a:pt x="0" y="112754"/>
                  </a:lnTo>
                  <a:lnTo>
                    <a:pt x="113051" y="113350"/>
                  </a:lnTo>
                  <a:lnTo>
                    <a:pt x="57120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951308" y="4177800"/>
            <a:ext cx="2489200" cy="75184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8100" marR="30480">
              <a:lnSpc>
                <a:spcPct val="101699"/>
              </a:lnSpc>
              <a:spcBef>
                <a:spcPts val="75"/>
              </a:spcBef>
            </a:pPr>
            <a:r>
              <a:rPr sz="2350" spc="10" dirty="0">
                <a:solidFill>
                  <a:srgbClr val="FF0000"/>
                </a:solidFill>
                <a:latin typeface="Arial"/>
                <a:cs typeface="Arial"/>
              </a:rPr>
              <a:t>Read from</a:t>
            </a:r>
            <a:r>
              <a:rPr sz="2350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FF0000"/>
                </a:solidFill>
                <a:latin typeface="Arial"/>
                <a:cs typeface="Arial"/>
              </a:rPr>
              <a:t>bottom  </a:t>
            </a:r>
            <a:r>
              <a:rPr sz="2350" spc="5" dirty="0">
                <a:solidFill>
                  <a:srgbClr val="FF0000"/>
                </a:solidFill>
                <a:latin typeface="Arial"/>
                <a:cs typeface="Arial"/>
              </a:rPr>
              <a:t>to top:</a:t>
            </a:r>
            <a:r>
              <a:rPr sz="235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FF0000"/>
                </a:solidFill>
                <a:latin typeface="Arial"/>
                <a:cs typeface="Arial"/>
              </a:rPr>
              <a:t>25</a:t>
            </a:r>
            <a:r>
              <a:rPr sz="2325" spc="15" baseline="-21505" dirty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endParaRPr sz="2325" baseline="-21505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05"/>
              </a:lnSpc>
            </a:pPr>
            <a:fld id="{81D60167-4931-47E6-BA6A-407CBD079E47}" type="slidenum">
              <a:rPr spc="15" dirty="0"/>
              <a:t>12</a:t>
            </a:fld>
            <a:endParaRPr spc="1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217" y="431974"/>
            <a:ext cx="6962140" cy="568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solidFill>
                  <a:srgbClr val="000000"/>
                </a:solidFill>
              </a:rPr>
              <a:t>Binary-Hexadecimal</a:t>
            </a:r>
            <a:r>
              <a:rPr spc="1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Conversion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4554" y="1199229"/>
            <a:ext cx="6851650" cy="129857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30"/>
              </a:spcBef>
            </a:pP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Observation: 16</a:t>
            </a:r>
            <a:r>
              <a:rPr sz="2325" spc="15" baseline="25089" dirty="0">
                <a:solidFill>
                  <a:srgbClr val="0000FF"/>
                </a:solidFill>
                <a:latin typeface="Arial"/>
                <a:cs typeface="Arial"/>
              </a:rPr>
              <a:t>1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2350" spc="-22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50" spc="15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sz="2325" spc="22" baseline="25089" dirty="0">
                <a:solidFill>
                  <a:srgbClr val="0000FF"/>
                </a:solidFill>
                <a:latin typeface="Arial"/>
                <a:cs typeface="Arial"/>
              </a:rPr>
              <a:t>4</a:t>
            </a:r>
            <a:endParaRPr sz="2325" baseline="25089">
              <a:latin typeface="Arial"/>
              <a:cs typeface="Arial"/>
            </a:endParaRPr>
          </a:p>
          <a:p>
            <a:pPr marL="598170" indent="-221615">
              <a:lnSpc>
                <a:spcPct val="100000"/>
              </a:lnSpc>
              <a:spcBef>
                <a:spcPts val="290"/>
              </a:spcBef>
              <a:buChar char="•"/>
              <a:tabLst>
                <a:tab pos="598170" algn="l"/>
                <a:tab pos="598805" algn="l"/>
              </a:tabLst>
            </a:pP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Every </a:t>
            </a:r>
            <a:r>
              <a:rPr sz="1950" spc="15" dirty="0">
                <a:solidFill>
                  <a:srgbClr val="000066"/>
                </a:solidFill>
                <a:latin typeface="Arial"/>
                <a:cs typeface="Arial"/>
              </a:rPr>
              <a:t>1 </a:t>
            </a: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hexadecimal digit corresponds </a:t>
            </a:r>
            <a:r>
              <a:rPr sz="1950" spc="5" dirty="0">
                <a:solidFill>
                  <a:srgbClr val="000066"/>
                </a:solidFill>
                <a:latin typeface="Arial"/>
                <a:cs typeface="Arial"/>
              </a:rPr>
              <a:t>to </a:t>
            </a:r>
            <a:r>
              <a:rPr sz="1950" spc="15" dirty="0">
                <a:solidFill>
                  <a:srgbClr val="000066"/>
                </a:solidFill>
                <a:latin typeface="Arial"/>
                <a:cs typeface="Arial"/>
              </a:rPr>
              <a:t>4 </a:t>
            </a: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binary</a:t>
            </a:r>
            <a:r>
              <a:rPr sz="1950" spc="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digits</a:t>
            </a:r>
            <a:endParaRPr sz="195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415"/>
              </a:spcBef>
            </a:pP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Binary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to</a:t>
            </a:r>
            <a:r>
              <a:rPr sz="235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hexadecimal</a:t>
            </a:r>
            <a:endParaRPr sz="23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5162" y="2788642"/>
            <a:ext cx="2638425" cy="639445"/>
          </a:xfrm>
          <a:prstGeom prst="rect">
            <a:avLst/>
          </a:prstGeom>
          <a:solidFill>
            <a:srgbClr val="A8D6FF"/>
          </a:solidFill>
          <a:ln w="12561">
            <a:solidFill>
              <a:srgbClr val="000000"/>
            </a:solidFill>
          </a:ln>
        </p:spPr>
        <p:txBody>
          <a:bodyPr vert="horz" wrap="square" lIns="0" tIns="42544" rIns="0" bIns="0" rtlCol="0">
            <a:spAutoFit/>
          </a:bodyPr>
          <a:lstStyle/>
          <a:p>
            <a:pPr marL="361315" marR="278130" indent="-271780">
              <a:lnSpc>
                <a:spcPct val="103600"/>
              </a:lnSpc>
              <a:spcBef>
                <a:spcPts val="334"/>
              </a:spcBef>
              <a:tabLst>
                <a:tab pos="904240" algn="l"/>
                <a:tab pos="1447165" algn="l"/>
                <a:tab pos="1989455" algn="l"/>
              </a:tabLst>
            </a:pPr>
            <a:r>
              <a:rPr sz="1750" b="1" spc="15" dirty="0">
                <a:solidFill>
                  <a:srgbClr val="FF0000"/>
                </a:solidFill>
                <a:latin typeface="Courier New"/>
                <a:cs typeface="Courier New"/>
              </a:rPr>
              <a:t>1010</a:t>
            </a:r>
            <a:r>
              <a:rPr sz="1750" b="1" spc="15" dirty="0">
                <a:latin typeface="Courier New"/>
                <a:cs typeface="Courier New"/>
              </a:rPr>
              <a:t>0001</a:t>
            </a:r>
            <a:r>
              <a:rPr sz="1750" b="1" spc="15" dirty="0">
                <a:solidFill>
                  <a:srgbClr val="FF0000"/>
                </a:solidFill>
                <a:latin typeface="Courier New"/>
                <a:cs typeface="Courier New"/>
              </a:rPr>
              <a:t>0011</a:t>
            </a:r>
            <a:r>
              <a:rPr sz="1750" b="1" spc="15" dirty="0">
                <a:latin typeface="Courier New"/>
                <a:cs typeface="Courier New"/>
              </a:rPr>
              <a:t>1101</a:t>
            </a:r>
            <a:r>
              <a:rPr sz="1725" b="1" spc="30" baseline="-21739" dirty="0">
                <a:latin typeface="Courier New"/>
                <a:cs typeface="Courier New"/>
              </a:rPr>
              <a:t>B  </a:t>
            </a:r>
            <a:r>
              <a:rPr sz="1750" b="1" spc="15" dirty="0">
                <a:solidFill>
                  <a:srgbClr val="FF0000"/>
                </a:solidFill>
                <a:latin typeface="Courier New"/>
                <a:cs typeface="Courier New"/>
              </a:rPr>
              <a:t>A	</a:t>
            </a:r>
            <a:r>
              <a:rPr sz="1750" b="1" spc="15" dirty="0">
                <a:latin typeface="Courier New"/>
                <a:cs typeface="Courier New"/>
              </a:rPr>
              <a:t>1	</a:t>
            </a:r>
            <a:r>
              <a:rPr sz="1750" b="1" spc="15" dirty="0">
                <a:solidFill>
                  <a:srgbClr val="FF0000"/>
                </a:solidFill>
                <a:latin typeface="Courier New"/>
                <a:cs typeface="Courier New"/>
              </a:rPr>
              <a:t>3	</a:t>
            </a:r>
            <a:r>
              <a:rPr sz="1750" b="1" spc="20" dirty="0">
                <a:latin typeface="Courier New"/>
                <a:cs typeface="Courier New"/>
              </a:rPr>
              <a:t>D</a:t>
            </a:r>
            <a:r>
              <a:rPr sz="1725" b="1" spc="30" baseline="-21739" dirty="0">
                <a:latin typeface="Courier New"/>
                <a:cs typeface="Courier New"/>
              </a:rPr>
              <a:t>H</a:t>
            </a:r>
            <a:endParaRPr sz="1725" baseline="-21739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98391" y="2595058"/>
            <a:ext cx="3779520" cy="111633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75"/>
              </a:spcBef>
            </a:pPr>
            <a:r>
              <a:rPr sz="2350" spc="5" dirty="0">
                <a:solidFill>
                  <a:srgbClr val="FF0000"/>
                </a:solidFill>
                <a:latin typeface="Arial"/>
                <a:cs typeface="Arial"/>
              </a:rPr>
              <a:t>Digit </a:t>
            </a:r>
            <a:r>
              <a:rPr sz="2350" spc="10" dirty="0">
                <a:solidFill>
                  <a:srgbClr val="FF0000"/>
                </a:solidFill>
                <a:latin typeface="Arial"/>
                <a:cs typeface="Arial"/>
              </a:rPr>
              <a:t>count </a:t>
            </a:r>
            <a:r>
              <a:rPr sz="2350" spc="5" dirty="0">
                <a:solidFill>
                  <a:srgbClr val="FF0000"/>
                </a:solidFill>
                <a:latin typeface="Arial"/>
                <a:cs typeface="Arial"/>
              </a:rPr>
              <a:t>in </a:t>
            </a:r>
            <a:r>
              <a:rPr sz="2350" spc="10" dirty="0">
                <a:solidFill>
                  <a:srgbClr val="FF0000"/>
                </a:solidFill>
                <a:latin typeface="Arial"/>
                <a:cs typeface="Arial"/>
              </a:rPr>
              <a:t>binary</a:t>
            </a:r>
            <a:r>
              <a:rPr sz="2350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FF0000"/>
                </a:solidFill>
                <a:latin typeface="Arial"/>
                <a:cs typeface="Arial"/>
              </a:rPr>
              <a:t>number  not a </a:t>
            </a:r>
            <a:r>
              <a:rPr sz="2350" spc="5" dirty="0">
                <a:solidFill>
                  <a:srgbClr val="FF0000"/>
                </a:solidFill>
                <a:latin typeface="Arial"/>
                <a:cs typeface="Arial"/>
              </a:rPr>
              <a:t>multiple of </a:t>
            </a:r>
            <a:r>
              <a:rPr sz="2350" spc="10" dirty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r>
              <a:rPr sz="235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FF0000"/>
                </a:solidFill>
                <a:latin typeface="Arial"/>
                <a:cs typeface="Arial"/>
              </a:rPr>
              <a:t>=&gt;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350" spc="10" dirty="0">
                <a:solidFill>
                  <a:srgbClr val="FF0000"/>
                </a:solidFill>
                <a:latin typeface="Arial"/>
                <a:cs typeface="Arial"/>
              </a:rPr>
              <a:t>pad </a:t>
            </a:r>
            <a:r>
              <a:rPr sz="2350" spc="5" dirty="0">
                <a:solidFill>
                  <a:srgbClr val="FF0000"/>
                </a:solidFill>
                <a:latin typeface="Arial"/>
                <a:cs typeface="Arial"/>
              </a:rPr>
              <a:t>with </a:t>
            </a:r>
            <a:r>
              <a:rPr sz="2350" spc="10" dirty="0">
                <a:solidFill>
                  <a:srgbClr val="FF0000"/>
                </a:solidFill>
                <a:latin typeface="Arial"/>
                <a:cs typeface="Arial"/>
              </a:rPr>
              <a:t>zeros on</a:t>
            </a:r>
            <a:r>
              <a:rPr sz="235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50" spc="5" dirty="0">
                <a:solidFill>
                  <a:srgbClr val="FF0000"/>
                </a:solidFill>
                <a:latin typeface="Arial"/>
                <a:cs typeface="Arial"/>
              </a:rPr>
              <a:t>left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048881" y="4365104"/>
            <a:ext cx="2650490" cy="652145"/>
            <a:chOff x="1048881" y="4365104"/>
            <a:chExt cx="2650490" cy="652145"/>
          </a:xfrm>
        </p:grpSpPr>
        <p:sp>
          <p:nvSpPr>
            <p:cNvPr id="7" name="object 7"/>
            <p:cNvSpPr/>
            <p:nvPr/>
          </p:nvSpPr>
          <p:spPr>
            <a:xfrm>
              <a:off x="1055162" y="4371385"/>
              <a:ext cx="2638425" cy="639445"/>
            </a:xfrm>
            <a:custGeom>
              <a:avLst/>
              <a:gdLst/>
              <a:ahLst/>
              <a:cxnLst/>
              <a:rect l="l" t="t" r="r" b="b"/>
              <a:pathLst>
                <a:path w="2638425" h="639445">
                  <a:moveTo>
                    <a:pt x="2637905" y="0"/>
                  </a:moveTo>
                  <a:lnTo>
                    <a:pt x="0" y="0"/>
                  </a:lnTo>
                  <a:lnTo>
                    <a:pt x="0" y="639064"/>
                  </a:lnTo>
                  <a:lnTo>
                    <a:pt x="2637905" y="639064"/>
                  </a:lnTo>
                  <a:lnTo>
                    <a:pt x="2637905" y="0"/>
                  </a:lnTo>
                  <a:close/>
                </a:path>
              </a:pathLst>
            </a:custGeom>
            <a:solidFill>
              <a:srgbClr val="A8D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55162" y="4371385"/>
              <a:ext cx="2638425" cy="639445"/>
            </a:xfrm>
            <a:custGeom>
              <a:avLst/>
              <a:gdLst/>
              <a:ahLst/>
              <a:cxnLst/>
              <a:rect l="l" t="t" r="r" b="b"/>
              <a:pathLst>
                <a:path w="2638425" h="639445">
                  <a:moveTo>
                    <a:pt x="0" y="0"/>
                  </a:moveTo>
                  <a:lnTo>
                    <a:pt x="2637905" y="0"/>
                  </a:lnTo>
                  <a:lnTo>
                    <a:pt x="2637905" y="639064"/>
                  </a:lnTo>
                  <a:lnTo>
                    <a:pt x="0" y="639064"/>
                  </a:lnTo>
                  <a:lnTo>
                    <a:pt x="0" y="0"/>
                  </a:lnTo>
                  <a:close/>
                </a:path>
              </a:pathLst>
            </a:custGeom>
            <a:ln w="125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91854" y="3743174"/>
            <a:ext cx="3084830" cy="123698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0"/>
              </a:spcBef>
            </a:pP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Hexadecimal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to</a:t>
            </a:r>
            <a:r>
              <a:rPr sz="2350" spc="-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binary</a:t>
            </a:r>
            <a:endParaRPr sz="2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>
              <a:latin typeface="Arial"/>
              <a:cs typeface="Arial"/>
            </a:endParaRPr>
          </a:p>
          <a:p>
            <a:pPr marL="653415" marR="161290" indent="271145">
              <a:lnSpc>
                <a:spcPct val="103600"/>
              </a:lnSpc>
              <a:tabLst>
                <a:tab pos="1467485" algn="l"/>
                <a:tab pos="2010410" algn="l"/>
                <a:tab pos="2552700" algn="l"/>
              </a:tabLst>
            </a:pPr>
            <a:r>
              <a:rPr sz="1750" b="1" spc="15" dirty="0">
                <a:solidFill>
                  <a:srgbClr val="FF0000"/>
                </a:solidFill>
                <a:latin typeface="Courier New"/>
                <a:cs typeface="Courier New"/>
              </a:rPr>
              <a:t>A	</a:t>
            </a:r>
            <a:r>
              <a:rPr sz="1750" b="1" spc="15" dirty="0">
                <a:latin typeface="Courier New"/>
                <a:cs typeface="Courier New"/>
              </a:rPr>
              <a:t>1	</a:t>
            </a:r>
            <a:r>
              <a:rPr sz="1750" b="1" spc="15" dirty="0">
                <a:solidFill>
                  <a:srgbClr val="FF0000"/>
                </a:solidFill>
                <a:latin typeface="Courier New"/>
                <a:cs typeface="Courier New"/>
              </a:rPr>
              <a:t>3	</a:t>
            </a:r>
            <a:r>
              <a:rPr sz="1750" b="1" spc="20" dirty="0">
                <a:latin typeface="Courier New"/>
                <a:cs typeface="Courier New"/>
              </a:rPr>
              <a:t>D</a:t>
            </a:r>
            <a:r>
              <a:rPr sz="1725" b="1" spc="30" baseline="-21739" dirty="0">
                <a:latin typeface="Courier New"/>
                <a:cs typeface="Courier New"/>
              </a:rPr>
              <a:t>H </a:t>
            </a:r>
            <a:r>
              <a:rPr sz="1150" b="1" spc="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750" b="1" spc="15" dirty="0">
                <a:solidFill>
                  <a:srgbClr val="FF0000"/>
                </a:solidFill>
                <a:latin typeface="Courier New"/>
                <a:cs typeface="Courier New"/>
              </a:rPr>
              <a:t>1010</a:t>
            </a:r>
            <a:r>
              <a:rPr sz="1750" b="1" spc="15" dirty="0">
                <a:latin typeface="Courier New"/>
                <a:cs typeface="Courier New"/>
              </a:rPr>
              <a:t>0001</a:t>
            </a:r>
            <a:r>
              <a:rPr sz="1750" b="1" spc="15" dirty="0">
                <a:solidFill>
                  <a:srgbClr val="FF0000"/>
                </a:solidFill>
                <a:latin typeface="Courier New"/>
                <a:cs typeface="Courier New"/>
              </a:rPr>
              <a:t>0011</a:t>
            </a:r>
            <a:r>
              <a:rPr sz="1750" b="1" spc="15" dirty="0">
                <a:latin typeface="Courier New"/>
                <a:cs typeface="Courier New"/>
              </a:rPr>
              <a:t>1101</a:t>
            </a:r>
            <a:r>
              <a:rPr sz="1725" b="1" spc="30" baseline="-21739" dirty="0">
                <a:latin typeface="Courier New"/>
                <a:cs typeface="Courier New"/>
              </a:rPr>
              <a:t>B</a:t>
            </a:r>
            <a:endParaRPr sz="1725" baseline="-21739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98391" y="4253169"/>
            <a:ext cx="2924810" cy="111633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algn="just">
              <a:lnSpc>
                <a:spcPct val="101699"/>
              </a:lnSpc>
              <a:spcBef>
                <a:spcPts val="75"/>
              </a:spcBef>
            </a:pPr>
            <a:r>
              <a:rPr sz="2350" spc="10" dirty="0">
                <a:solidFill>
                  <a:srgbClr val="FF0000"/>
                </a:solidFill>
                <a:latin typeface="Arial"/>
                <a:cs typeface="Arial"/>
              </a:rPr>
              <a:t>Discard leading</a:t>
            </a:r>
            <a:r>
              <a:rPr sz="2350" spc="-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FF0000"/>
                </a:solidFill>
                <a:latin typeface="Arial"/>
                <a:cs typeface="Arial"/>
              </a:rPr>
              <a:t>zeros</a:t>
            </a:r>
            <a:r>
              <a:rPr lang="en-US" sz="2350" spc="10" dirty="0">
                <a:solidFill>
                  <a:srgbClr val="FF0000"/>
                </a:solidFill>
                <a:latin typeface="Arial"/>
                <a:cs typeface="Arial"/>
              </a:rPr>
              <a:t>  </a:t>
            </a:r>
            <a:r>
              <a:rPr sz="2350" spc="10" dirty="0">
                <a:solidFill>
                  <a:srgbClr val="FF0000"/>
                </a:solidFill>
                <a:latin typeface="Arial"/>
                <a:cs typeface="Arial"/>
              </a:rPr>
              <a:t>from binary</a:t>
            </a:r>
            <a:r>
              <a:rPr lang="en-US" sz="235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FF0000"/>
                </a:solidFill>
                <a:latin typeface="Arial"/>
                <a:cs typeface="Arial"/>
              </a:rPr>
              <a:t>number</a:t>
            </a:r>
            <a:r>
              <a:rPr lang="en-US" sz="235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50" spc="5" dirty="0">
                <a:solidFill>
                  <a:srgbClr val="FF0000"/>
                </a:solidFill>
                <a:latin typeface="Arial"/>
                <a:cs typeface="Arial"/>
              </a:rPr>
              <a:t>if  </a:t>
            </a:r>
            <a:r>
              <a:rPr sz="2350" spc="10" dirty="0">
                <a:solidFill>
                  <a:srgbClr val="FF0000"/>
                </a:solidFill>
                <a:latin typeface="Arial"/>
                <a:cs typeface="Arial"/>
              </a:rPr>
              <a:t>appropriate</a:t>
            </a:r>
            <a:endParaRPr sz="2350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05"/>
              </a:lnSpc>
            </a:pPr>
            <a:fld id="{81D60167-4931-47E6-BA6A-407CBD079E47}" type="slidenum">
              <a:rPr spc="15" dirty="0"/>
              <a:t>13</a:t>
            </a:fld>
            <a:endParaRPr spc="1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217" y="431974"/>
            <a:ext cx="5655310" cy="568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solidFill>
                  <a:srgbClr val="000000"/>
                </a:solidFill>
              </a:rPr>
              <a:t>The Octal </a:t>
            </a:r>
            <a:r>
              <a:rPr spc="5" dirty="0">
                <a:solidFill>
                  <a:srgbClr val="000000"/>
                </a:solidFill>
              </a:rPr>
              <a:t>Number</a:t>
            </a:r>
            <a:r>
              <a:rPr spc="-60" dirty="0">
                <a:solidFill>
                  <a:srgbClr val="000000"/>
                </a:solidFill>
              </a:rPr>
              <a:t> </a:t>
            </a:r>
            <a:r>
              <a:rPr spc="5" dirty="0">
                <a:solidFill>
                  <a:srgbClr val="000000"/>
                </a:solidFill>
              </a:rPr>
              <a:t>System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04554" y="1199229"/>
            <a:ext cx="7968615" cy="317907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30"/>
              </a:spcBef>
            </a:pPr>
            <a:r>
              <a:rPr sz="2350" spc="15" dirty="0">
                <a:solidFill>
                  <a:srgbClr val="0000FF"/>
                </a:solidFill>
                <a:latin typeface="Arial"/>
                <a:cs typeface="Arial"/>
              </a:rPr>
              <a:t>Name</a:t>
            </a:r>
            <a:endParaRPr sz="2350" dirty="0">
              <a:latin typeface="Arial"/>
              <a:cs typeface="Arial"/>
            </a:endParaRPr>
          </a:p>
          <a:p>
            <a:pPr marL="598170" indent="-221615">
              <a:lnSpc>
                <a:spcPct val="100000"/>
              </a:lnSpc>
              <a:spcBef>
                <a:spcPts val="290"/>
              </a:spcBef>
              <a:buChar char="•"/>
              <a:tabLst>
                <a:tab pos="598170" algn="l"/>
                <a:tab pos="598805" algn="l"/>
              </a:tabLst>
            </a:pP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“octo” (Latin) </a:t>
            </a:r>
            <a:r>
              <a:rPr sz="1950" spc="15" dirty="0">
                <a:solidFill>
                  <a:srgbClr val="000066"/>
                </a:solidFill>
                <a:latin typeface="Arial"/>
                <a:cs typeface="Arial"/>
              </a:rPr>
              <a:t>=&gt;</a:t>
            </a:r>
            <a:r>
              <a:rPr sz="1950" spc="-1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eight</a:t>
            </a:r>
            <a:endParaRPr sz="1950" dirty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415"/>
              </a:spcBef>
            </a:pP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Characteristics</a:t>
            </a:r>
            <a:endParaRPr sz="2350" dirty="0">
              <a:latin typeface="Arial"/>
              <a:cs typeface="Arial"/>
            </a:endParaRPr>
          </a:p>
          <a:p>
            <a:pPr marL="598170" indent="-221615">
              <a:lnSpc>
                <a:spcPct val="100000"/>
              </a:lnSpc>
              <a:spcBef>
                <a:spcPts val="250"/>
              </a:spcBef>
              <a:buChar char="•"/>
              <a:tabLst>
                <a:tab pos="598170" algn="l"/>
                <a:tab pos="598805" algn="l"/>
              </a:tabLst>
            </a:pP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Eight</a:t>
            </a:r>
            <a:r>
              <a:rPr sz="195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symbols</a:t>
            </a:r>
            <a:endParaRPr sz="1950" dirty="0">
              <a:latin typeface="Arial"/>
              <a:cs typeface="Arial"/>
            </a:endParaRPr>
          </a:p>
          <a:p>
            <a:pPr marL="934085" lvl="1" indent="-231140">
              <a:lnSpc>
                <a:spcPct val="100000"/>
              </a:lnSpc>
              <a:spcBef>
                <a:spcPts val="330"/>
              </a:spcBef>
              <a:buFont typeface="Courier New"/>
              <a:buChar char="•"/>
              <a:tabLst>
                <a:tab pos="934719" algn="l"/>
              </a:tabLst>
            </a:pPr>
            <a:r>
              <a:rPr sz="1950" b="1" spc="15" dirty="0">
                <a:solidFill>
                  <a:srgbClr val="000066"/>
                </a:solidFill>
                <a:latin typeface="Courier New"/>
                <a:cs typeface="Courier New"/>
              </a:rPr>
              <a:t>0 1 2 3 4 5 6</a:t>
            </a:r>
            <a:r>
              <a:rPr sz="1950" b="1" spc="-5" dirty="0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sz="1950" b="1" spc="15" dirty="0">
                <a:solidFill>
                  <a:srgbClr val="000066"/>
                </a:solidFill>
                <a:latin typeface="Courier New"/>
                <a:cs typeface="Courier New"/>
              </a:rPr>
              <a:t>7</a:t>
            </a:r>
            <a:endParaRPr sz="1950" dirty="0">
              <a:latin typeface="Courier New"/>
              <a:cs typeface="Courier New"/>
            </a:endParaRPr>
          </a:p>
          <a:p>
            <a:pPr marL="598170" indent="-221615">
              <a:lnSpc>
                <a:spcPct val="100000"/>
              </a:lnSpc>
              <a:spcBef>
                <a:spcPts val="234"/>
              </a:spcBef>
              <a:buChar char="•"/>
              <a:tabLst>
                <a:tab pos="598170" algn="l"/>
                <a:tab pos="598805" algn="l"/>
              </a:tabLst>
            </a:pP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Positional</a:t>
            </a:r>
            <a:endParaRPr sz="1950" dirty="0">
              <a:latin typeface="Arial"/>
              <a:cs typeface="Arial"/>
            </a:endParaRPr>
          </a:p>
          <a:p>
            <a:pPr marL="934085" lvl="1" indent="-231140">
              <a:lnSpc>
                <a:spcPct val="100000"/>
              </a:lnSpc>
              <a:spcBef>
                <a:spcPts val="330"/>
              </a:spcBef>
              <a:buFont typeface="Courier New"/>
              <a:buChar char="•"/>
              <a:tabLst>
                <a:tab pos="934719" algn="l"/>
                <a:tab pos="1788795" algn="l"/>
              </a:tabLst>
            </a:pPr>
            <a:r>
              <a:rPr sz="1950" b="1" spc="15" dirty="0">
                <a:solidFill>
                  <a:srgbClr val="000066"/>
                </a:solidFill>
                <a:latin typeface="Courier New"/>
                <a:cs typeface="Courier New"/>
              </a:rPr>
              <a:t>1743</a:t>
            </a:r>
            <a:r>
              <a:rPr sz="1950" b="1" spc="22" baseline="-21367" dirty="0">
                <a:solidFill>
                  <a:srgbClr val="000066"/>
                </a:solidFill>
                <a:latin typeface="Courier New"/>
                <a:cs typeface="Courier New"/>
              </a:rPr>
              <a:t>O	</a:t>
            </a:r>
            <a:r>
              <a:rPr sz="1950" b="1" spc="15" dirty="0">
                <a:solidFill>
                  <a:srgbClr val="000066"/>
                </a:solidFill>
                <a:latin typeface="Courier New"/>
                <a:cs typeface="Courier New"/>
              </a:rPr>
              <a:t>≠</a:t>
            </a:r>
            <a:r>
              <a:rPr sz="1950" b="1" spc="10" dirty="0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sz="1950" b="1" spc="15" dirty="0">
                <a:solidFill>
                  <a:srgbClr val="000066"/>
                </a:solidFill>
                <a:latin typeface="Courier New"/>
                <a:cs typeface="Courier New"/>
              </a:rPr>
              <a:t>7314</a:t>
            </a:r>
            <a:r>
              <a:rPr sz="1950" b="1" spc="22" baseline="-21367" dirty="0">
                <a:solidFill>
                  <a:srgbClr val="000066"/>
                </a:solidFill>
                <a:latin typeface="Courier New"/>
                <a:cs typeface="Courier New"/>
              </a:rPr>
              <a:t>O</a:t>
            </a:r>
            <a:endParaRPr sz="1950" baseline="-21367" dirty="0">
              <a:latin typeface="Courier New"/>
              <a:cs typeface="Courier New"/>
            </a:endParaRPr>
          </a:p>
          <a:p>
            <a:pPr marL="38100">
              <a:lnSpc>
                <a:spcPct val="100000"/>
              </a:lnSpc>
              <a:spcBef>
                <a:spcPts val="1415"/>
              </a:spcBef>
            </a:pP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Computer programmers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often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use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the octal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number</a:t>
            </a:r>
            <a:r>
              <a:rPr sz="2350" spc="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system</a:t>
            </a:r>
            <a:endParaRPr sz="235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05"/>
              </a:lnSpc>
            </a:pPr>
            <a:fld id="{81D60167-4931-47E6-BA6A-407CBD079E47}" type="slidenum">
              <a:rPr spc="15" dirty="0"/>
              <a:t>14</a:t>
            </a:fld>
            <a:endParaRPr spc="1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217" y="431974"/>
            <a:ext cx="5806440" cy="568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solidFill>
                  <a:srgbClr val="000000"/>
                </a:solidFill>
              </a:rPr>
              <a:t>Decimal-Octal</a:t>
            </a:r>
            <a:r>
              <a:rPr spc="-1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Equivalence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05"/>
              </a:lnSpc>
            </a:pPr>
            <a:fld id="{81D60167-4931-47E6-BA6A-407CBD079E47}" type="slidenum">
              <a:rPr spc="15" dirty="0"/>
              <a:t>15</a:t>
            </a:fld>
            <a:endParaRPr spc="1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73512" y="1356636"/>
          <a:ext cx="6557645" cy="50230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8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5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60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8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2807">
                <a:tc>
                  <a:txBody>
                    <a:bodyPr/>
                    <a:lstStyle/>
                    <a:p>
                      <a:pPr marR="59690" algn="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750" b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Decimal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750" b="1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Octal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7175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750" b="1" u="sng" spc="15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Decimal</a:t>
                      </a:r>
                      <a:r>
                        <a:rPr sz="1750" b="1" spc="-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50" b="1" u="sng" spc="10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Octal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750" b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Decimal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750" b="1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Octal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7302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59690" algn="r">
                        <a:lnSpc>
                          <a:spcPts val="1905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1905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1905"/>
                        </a:lnSpc>
                        <a:tabLst>
                          <a:tab pos="813435" algn="l"/>
                        </a:tabLst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750" b="1" dirty="0">
                          <a:latin typeface="Courier New"/>
                          <a:cs typeface="Courier New"/>
                        </a:rPr>
                        <a:t>6	</a:t>
                      </a:r>
                      <a:r>
                        <a:rPr sz="1750" b="1" spc="-5" dirty="0">
                          <a:latin typeface="Courier New"/>
                          <a:cs typeface="Courier New"/>
                        </a:rPr>
                        <a:t>20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32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192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40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59690" algn="r">
                        <a:lnSpc>
                          <a:spcPts val="1855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1855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1855"/>
                        </a:lnSpc>
                        <a:tabLst>
                          <a:tab pos="813435" algn="l"/>
                        </a:tabLst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750" b="1" dirty="0">
                          <a:latin typeface="Courier New"/>
                          <a:cs typeface="Courier New"/>
                        </a:rPr>
                        <a:t>7	</a:t>
                      </a:r>
                      <a:r>
                        <a:rPr sz="1750" b="1" spc="-5" dirty="0">
                          <a:latin typeface="Courier New"/>
                          <a:cs typeface="Courier New"/>
                        </a:rPr>
                        <a:t>21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87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33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187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41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59690" algn="r">
                        <a:lnSpc>
                          <a:spcPts val="1905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2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1905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2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1905"/>
                        </a:lnSpc>
                        <a:tabLst>
                          <a:tab pos="813435" algn="l"/>
                        </a:tabLst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750" b="1" dirty="0">
                          <a:latin typeface="Courier New"/>
                          <a:cs typeface="Courier New"/>
                        </a:rPr>
                        <a:t>8	</a:t>
                      </a:r>
                      <a:r>
                        <a:rPr sz="1750" b="1" spc="-5" dirty="0">
                          <a:latin typeface="Courier New"/>
                          <a:cs typeface="Courier New"/>
                        </a:rPr>
                        <a:t>22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34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192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42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59690" algn="r">
                        <a:lnSpc>
                          <a:spcPts val="1855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3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1855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3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1855"/>
                        </a:lnSpc>
                        <a:tabLst>
                          <a:tab pos="813435" algn="l"/>
                        </a:tabLst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750" b="1" dirty="0">
                          <a:latin typeface="Courier New"/>
                          <a:cs typeface="Courier New"/>
                        </a:rPr>
                        <a:t>9	</a:t>
                      </a:r>
                      <a:r>
                        <a:rPr sz="1750" b="1" spc="-5" dirty="0">
                          <a:latin typeface="Courier New"/>
                          <a:cs typeface="Courier New"/>
                        </a:rPr>
                        <a:t>23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87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35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187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43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351">
                <a:tc>
                  <a:txBody>
                    <a:bodyPr/>
                    <a:lstStyle/>
                    <a:p>
                      <a:pPr marR="59690" algn="r">
                        <a:lnSpc>
                          <a:spcPts val="1905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4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1905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4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1905"/>
                        </a:lnSpc>
                        <a:tabLst>
                          <a:tab pos="813435" algn="l"/>
                        </a:tabLst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750" b="1" dirty="0">
                          <a:latin typeface="Courier New"/>
                          <a:cs typeface="Courier New"/>
                        </a:rPr>
                        <a:t>0	</a:t>
                      </a:r>
                      <a:r>
                        <a:rPr sz="1750" b="1" spc="-5" dirty="0">
                          <a:latin typeface="Courier New"/>
                          <a:cs typeface="Courier New"/>
                        </a:rPr>
                        <a:t>24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36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192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44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59690" algn="r">
                        <a:lnSpc>
                          <a:spcPts val="1905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5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1905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5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1905"/>
                        </a:lnSpc>
                        <a:tabLst>
                          <a:tab pos="813435" algn="l"/>
                        </a:tabLst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750" b="1" dirty="0">
                          <a:latin typeface="Courier New"/>
                          <a:cs typeface="Courier New"/>
                        </a:rPr>
                        <a:t>1	</a:t>
                      </a:r>
                      <a:r>
                        <a:rPr sz="1750" b="1" spc="-5" dirty="0">
                          <a:latin typeface="Courier New"/>
                          <a:cs typeface="Courier New"/>
                        </a:rPr>
                        <a:t>25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37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192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45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59690" algn="r">
                        <a:lnSpc>
                          <a:spcPts val="1855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6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1855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6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1855"/>
                        </a:lnSpc>
                        <a:tabLst>
                          <a:tab pos="813435" algn="l"/>
                        </a:tabLst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750" b="1" dirty="0">
                          <a:latin typeface="Courier New"/>
                          <a:cs typeface="Courier New"/>
                        </a:rPr>
                        <a:t>2	</a:t>
                      </a:r>
                      <a:r>
                        <a:rPr sz="1750" b="1" spc="-5" dirty="0">
                          <a:latin typeface="Courier New"/>
                          <a:cs typeface="Courier New"/>
                        </a:rPr>
                        <a:t>26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87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38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187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46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59690" algn="r">
                        <a:lnSpc>
                          <a:spcPts val="1905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7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1905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7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1905"/>
                        </a:lnSpc>
                        <a:tabLst>
                          <a:tab pos="813435" algn="l"/>
                        </a:tabLst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750" b="1" dirty="0">
                          <a:latin typeface="Courier New"/>
                          <a:cs typeface="Courier New"/>
                        </a:rPr>
                        <a:t>3	</a:t>
                      </a:r>
                      <a:r>
                        <a:rPr sz="1750" b="1" spc="-5" dirty="0">
                          <a:latin typeface="Courier New"/>
                          <a:cs typeface="Courier New"/>
                        </a:rPr>
                        <a:t>27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39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192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47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59690" algn="r">
                        <a:lnSpc>
                          <a:spcPts val="1855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8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1855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10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1855"/>
                        </a:lnSpc>
                        <a:tabLst>
                          <a:tab pos="813435" algn="l"/>
                        </a:tabLst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750" b="1" dirty="0">
                          <a:latin typeface="Courier New"/>
                          <a:cs typeface="Courier New"/>
                        </a:rPr>
                        <a:t>4	</a:t>
                      </a:r>
                      <a:r>
                        <a:rPr sz="1750" b="1" spc="-5" dirty="0">
                          <a:latin typeface="Courier New"/>
                          <a:cs typeface="Courier New"/>
                        </a:rPr>
                        <a:t>30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87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40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187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50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6351">
                <a:tc>
                  <a:txBody>
                    <a:bodyPr/>
                    <a:lstStyle/>
                    <a:p>
                      <a:pPr marR="59690" algn="r">
                        <a:lnSpc>
                          <a:spcPts val="1905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9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1905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11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1905"/>
                        </a:lnSpc>
                        <a:tabLst>
                          <a:tab pos="813435" algn="l"/>
                        </a:tabLst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750" b="1" dirty="0">
                          <a:latin typeface="Courier New"/>
                          <a:cs typeface="Courier New"/>
                        </a:rPr>
                        <a:t>5	</a:t>
                      </a:r>
                      <a:r>
                        <a:rPr sz="1750" b="1" spc="-5" dirty="0">
                          <a:latin typeface="Courier New"/>
                          <a:cs typeface="Courier New"/>
                        </a:rPr>
                        <a:t>31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41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192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51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59690" algn="r">
                        <a:lnSpc>
                          <a:spcPts val="1905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10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1905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12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1905"/>
                        </a:lnSpc>
                        <a:tabLst>
                          <a:tab pos="813435" algn="l"/>
                        </a:tabLst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750" b="1" dirty="0">
                          <a:latin typeface="Courier New"/>
                          <a:cs typeface="Courier New"/>
                        </a:rPr>
                        <a:t>6	</a:t>
                      </a:r>
                      <a:r>
                        <a:rPr sz="1750" b="1" spc="-5" dirty="0">
                          <a:latin typeface="Courier New"/>
                          <a:cs typeface="Courier New"/>
                        </a:rPr>
                        <a:t>32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42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192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52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0070">
                <a:tc>
                  <a:txBody>
                    <a:bodyPr/>
                    <a:lstStyle/>
                    <a:p>
                      <a:pPr marR="59690" algn="r">
                        <a:lnSpc>
                          <a:spcPts val="1855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11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1855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13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1855"/>
                        </a:lnSpc>
                        <a:tabLst>
                          <a:tab pos="813435" algn="l"/>
                        </a:tabLst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750" b="1" dirty="0">
                          <a:latin typeface="Courier New"/>
                          <a:cs typeface="Courier New"/>
                        </a:rPr>
                        <a:t>7	</a:t>
                      </a:r>
                      <a:r>
                        <a:rPr sz="1750" b="1" spc="-5" dirty="0">
                          <a:latin typeface="Courier New"/>
                          <a:cs typeface="Courier New"/>
                        </a:rPr>
                        <a:t>33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87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43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187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53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59690" algn="r">
                        <a:lnSpc>
                          <a:spcPts val="1905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12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1905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14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1905"/>
                        </a:lnSpc>
                        <a:tabLst>
                          <a:tab pos="813435" algn="l"/>
                        </a:tabLst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750" b="1" dirty="0">
                          <a:latin typeface="Courier New"/>
                          <a:cs typeface="Courier New"/>
                        </a:rPr>
                        <a:t>8	</a:t>
                      </a:r>
                      <a:r>
                        <a:rPr sz="1750" b="1" spc="-5" dirty="0">
                          <a:latin typeface="Courier New"/>
                          <a:cs typeface="Courier New"/>
                        </a:rPr>
                        <a:t>34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44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192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54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59690" algn="r">
                        <a:lnSpc>
                          <a:spcPts val="1855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13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1855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15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1855"/>
                        </a:lnSpc>
                        <a:tabLst>
                          <a:tab pos="813435" algn="l"/>
                        </a:tabLst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750" b="1" dirty="0">
                          <a:latin typeface="Courier New"/>
                          <a:cs typeface="Courier New"/>
                        </a:rPr>
                        <a:t>9	</a:t>
                      </a:r>
                      <a:r>
                        <a:rPr sz="1750" b="1" spc="-5" dirty="0">
                          <a:latin typeface="Courier New"/>
                          <a:cs typeface="Courier New"/>
                        </a:rPr>
                        <a:t>35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87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45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187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55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6351">
                <a:tc>
                  <a:txBody>
                    <a:bodyPr/>
                    <a:lstStyle/>
                    <a:p>
                      <a:pPr marR="59690" algn="r">
                        <a:lnSpc>
                          <a:spcPts val="1905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14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1905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16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1905"/>
                        </a:lnSpc>
                        <a:tabLst>
                          <a:tab pos="813435" algn="l"/>
                        </a:tabLst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750" b="1" dirty="0">
                          <a:latin typeface="Courier New"/>
                          <a:cs typeface="Courier New"/>
                        </a:rPr>
                        <a:t>0	</a:t>
                      </a:r>
                      <a:r>
                        <a:rPr sz="1750" b="1" spc="-5" dirty="0">
                          <a:latin typeface="Courier New"/>
                          <a:cs typeface="Courier New"/>
                        </a:rPr>
                        <a:t>36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46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192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56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4762">
                <a:tc>
                  <a:txBody>
                    <a:bodyPr/>
                    <a:lstStyle/>
                    <a:p>
                      <a:pPr marR="59690" algn="r">
                        <a:lnSpc>
                          <a:spcPts val="1905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15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1905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17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1905"/>
                        </a:lnSpc>
                        <a:tabLst>
                          <a:tab pos="813435" algn="l"/>
                        </a:tabLst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750" b="1" dirty="0">
                          <a:latin typeface="Courier New"/>
                          <a:cs typeface="Courier New"/>
                        </a:rPr>
                        <a:t>1	</a:t>
                      </a:r>
                      <a:r>
                        <a:rPr sz="1750" b="1" spc="-5" dirty="0">
                          <a:latin typeface="Courier New"/>
                          <a:cs typeface="Courier New"/>
                        </a:rPr>
                        <a:t>37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47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192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57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05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83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...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183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...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217" y="431974"/>
            <a:ext cx="5655310" cy="568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solidFill>
                  <a:srgbClr val="000000"/>
                </a:solidFill>
              </a:rPr>
              <a:t>Decimal-Octal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Conversion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9954" y="1238421"/>
            <a:ext cx="6662420" cy="3873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Octal to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decimal: expand using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positional</a:t>
            </a:r>
            <a:r>
              <a:rPr sz="2350" spc="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notation</a:t>
            </a:r>
            <a:endParaRPr sz="23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9954" y="3404014"/>
            <a:ext cx="4483100" cy="3873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Decimal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to octal: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use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2350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shortcut</a:t>
            </a:r>
            <a:endParaRPr sz="235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199618" y="1884217"/>
          <a:ext cx="3465194" cy="9138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4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2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84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4115">
                <a:tc gridSpan="4"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420"/>
                        </a:spcBef>
                        <a:tabLst>
                          <a:tab pos="587375" algn="l"/>
                        </a:tabLst>
                      </a:pPr>
                      <a:r>
                        <a:rPr sz="1750" b="1" spc="15" dirty="0">
                          <a:latin typeface="Courier New"/>
                          <a:cs typeface="Courier New"/>
                        </a:rPr>
                        <a:t>37</a:t>
                      </a:r>
                      <a:r>
                        <a:rPr sz="1725" b="1" spc="22" baseline="-21739" dirty="0">
                          <a:latin typeface="Courier New"/>
                          <a:cs typeface="Courier New"/>
                        </a:rPr>
                        <a:t>O	</a:t>
                      </a:r>
                      <a:r>
                        <a:rPr sz="1750" b="1" spc="15" dirty="0">
                          <a:latin typeface="Courier New"/>
                          <a:cs typeface="Courier New"/>
                        </a:rPr>
                        <a:t>= (3*8</a:t>
                      </a:r>
                      <a:r>
                        <a:rPr sz="1725" b="1" spc="22" baseline="2657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750" b="1" spc="15" dirty="0">
                          <a:latin typeface="Courier New"/>
                          <a:cs typeface="Courier New"/>
                        </a:rPr>
                        <a:t>) +</a:t>
                      </a:r>
                      <a:r>
                        <a:rPr sz="1750" b="1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50" b="1" spc="15" dirty="0">
                          <a:latin typeface="Courier New"/>
                          <a:cs typeface="Courier New"/>
                        </a:rPr>
                        <a:t>(7*8</a:t>
                      </a:r>
                      <a:r>
                        <a:rPr sz="1725" b="1" spc="22" baseline="2657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750" b="1" spc="15" dirty="0">
                          <a:latin typeface="Courier New"/>
                          <a:cs typeface="Courier New"/>
                        </a:rPr>
                        <a:t>)</a:t>
                      </a:r>
                      <a:endParaRPr sz="1750">
                        <a:latin typeface="Courier New"/>
                        <a:cs typeface="Courier New"/>
                      </a:endParaRPr>
                    </a:p>
                    <a:p>
                      <a:pPr marL="633095">
                        <a:lnSpc>
                          <a:spcPct val="100000"/>
                        </a:lnSpc>
                        <a:spcBef>
                          <a:spcPts val="80"/>
                        </a:spcBef>
                        <a:tabLst>
                          <a:tab pos="1040130" algn="l"/>
                          <a:tab pos="1718310" algn="l"/>
                          <a:tab pos="2261235" algn="l"/>
                        </a:tabLst>
                      </a:pPr>
                      <a:r>
                        <a:rPr sz="1750" b="1" spc="15" dirty="0">
                          <a:latin typeface="Courier New"/>
                          <a:cs typeface="Courier New"/>
                        </a:rPr>
                        <a:t>=	24	+	7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A8D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729">
                <a:tc>
                  <a:txBody>
                    <a:bodyPr/>
                    <a:lstStyle/>
                    <a:p>
                      <a:pPr marR="127635" algn="r">
                        <a:lnSpc>
                          <a:spcPts val="1860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=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ts val="1860"/>
                        </a:lnSpc>
                      </a:pPr>
                      <a:r>
                        <a:rPr sz="1750" b="1" spc="15" dirty="0">
                          <a:latin typeface="Courier New"/>
                          <a:cs typeface="Courier New"/>
                        </a:rPr>
                        <a:t>31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281268" y="4220647"/>
            <a:ext cx="3014980" cy="639445"/>
          </a:xfrm>
          <a:prstGeom prst="rect">
            <a:avLst/>
          </a:prstGeom>
          <a:solidFill>
            <a:srgbClr val="A8D6FF"/>
          </a:solidFill>
          <a:ln w="12561">
            <a:solidFill>
              <a:srgbClr val="000000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marR="1016635" algn="r">
              <a:lnSpc>
                <a:spcPct val="100000"/>
              </a:lnSpc>
              <a:spcBef>
                <a:spcPts val="409"/>
              </a:spcBef>
            </a:pPr>
            <a:r>
              <a:rPr sz="1750" b="1" spc="15" dirty="0">
                <a:latin typeface="Courier New"/>
                <a:cs typeface="Courier New"/>
              </a:rPr>
              <a:t>31 / 8 = 3 R</a:t>
            </a:r>
            <a:r>
              <a:rPr sz="1750" b="1" spc="-65" dirty="0">
                <a:latin typeface="Courier New"/>
                <a:cs typeface="Courier New"/>
              </a:rPr>
              <a:t> </a:t>
            </a:r>
            <a:r>
              <a:rPr sz="1750" b="1" spc="15" dirty="0">
                <a:latin typeface="Courier New"/>
                <a:cs typeface="Courier New"/>
              </a:rPr>
              <a:t>7</a:t>
            </a:r>
            <a:endParaRPr sz="1750">
              <a:latin typeface="Courier New"/>
              <a:cs typeface="Courier New"/>
            </a:endParaRPr>
          </a:p>
          <a:p>
            <a:pPr marR="1016635" algn="r">
              <a:lnSpc>
                <a:spcPct val="100000"/>
              </a:lnSpc>
              <a:spcBef>
                <a:spcPts val="75"/>
              </a:spcBef>
            </a:pPr>
            <a:r>
              <a:rPr sz="1750" b="1" spc="15" dirty="0">
                <a:latin typeface="Courier New"/>
                <a:cs typeface="Courier New"/>
              </a:rPr>
              <a:t>3 / 8 = 0 R</a:t>
            </a:r>
            <a:r>
              <a:rPr sz="1750" b="1" spc="-65" dirty="0">
                <a:latin typeface="Courier New"/>
                <a:cs typeface="Courier New"/>
              </a:rPr>
              <a:t> </a:t>
            </a:r>
            <a:r>
              <a:rPr sz="1750" b="1" spc="15" dirty="0">
                <a:latin typeface="Courier New"/>
                <a:cs typeface="Courier New"/>
              </a:rPr>
              <a:t>3</a:t>
            </a:r>
            <a:endParaRPr sz="1750">
              <a:latin typeface="Courier New"/>
              <a:cs typeface="Courier New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466460" y="4221955"/>
            <a:ext cx="113664" cy="622300"/>
            <a:chOff x="4466460" y="4221955"/>
            <a:chExt cx="113664" cy="622300"/>
          </a:xfrm>
        </p:grpSpPr>
        <p:sp>
          <p:nvSpPr>
            <p:cNvPr id="8" name="object 8"/>
            <p:cNvSpPr/>
            <p:nvPr/>
          </p:nvSpPr>
          <p:spPr>
            <a:xfrm>
              <a:off x="4520406" y="4259639"/>
              <a:ext cx="3175" cy="565785"/>
            </a:xfrm>
            <a:custGeom>
              <a:avLst/>
              <a:gdLst/>
              <a:ahLst/>
              <a:cxnLst/>
              <a:rect l="l" t="t" r="r" b="b"/>
              <a:pathLst>
                <a:path w="3175" h="565785">
                  <a:moveTo>
                    <a:pt x="0" y="565566"/>
                  </a:moveTo>
                  <a:lnTo>
                    <a:pt x="2977" y="0"/>
                  </a:lnTo>
                </a:path>
              </a:pathLst>
            </a:custGeom>
            <a:ln w="37684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466460" y="4221955"/>
              <a:ext cx="113664" cy="113664"/>
            </a:xfrm>
            <a:custGeom>
              <a:avLst/>
              <a:gdLst/>
              <a:ahLst/>
              <a:cxnLst/>
              <a:rect l="l" t="t" r="r" b="b"/>
              <a:pathLst>
                <a:path w="113664" h="113664">
                  <a:moveTo>
                    <a:pt x="57120" y="0"/>
                  </a:moveTo>
                  <a:lnTo>
                    <a:pt x="0" y="112754"/>
                  </a:lnTo>
                  <a:lnTo>
                    <a:pt x="113051" y="113350"/>
                  </a:lnTo>
                  <a:lnTo>
                    <a:pt x="57120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951308" y="4177800"/>
            <a:ext cx="2489200" cy="75184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8100" marR="30480">
              <a:lnSpc>
                <a:spcPct val="101699"/>
              </a:lnSpc>
              <a:spcBef>
                <a:spcPts val="75"/>
              </a:spcBef>
            </a:pPr>
            <a:r>
              <a:rPr sz="2350" spc="10" dirty="0">
                <a:solidFill>
                  <a:srgbClr val="FF0000"/>
                </a:solidFill>
                <a:latin typeface="Arial"/>
                <a:cs typeface="Arial"/>
              </a:rPr>
              <a:t>Read from</a:t>
            </a:r>
            <a:r>
              <a:rPr sz="2350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FF0000"/>
                </a:solidFill>
                <a:latin typeface="Arial"/>
                <a:cs typeface="Arial"/>
              </a:rPr>
              <a:t>bottom  </a:t>
            </a:r>
            <a:r>
              <a:rPr sz="2350" spc="5" dirty="0">
                <a:solidFill>
                  <a:srgbClr val="FF0000"/>
                </a:solidFill>
                <a:latin typeface="Arial"/>
                <a:cs typeface="Arial"/>
              </a:rPr>
              <a:t>to top:</a:t>
            </a:r>
            <a:r>
              <a:rPr sz="235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FF0000"/>
                </a:solidFill>
                <a:latin typeface="Arial"/>
                <a:cs typeface="Arial"/>
              </a:rPr>
              <a:t>37</a:t>
            </a:r>
            <a:r>
              <a:rPr sz="2325" spc="15" baseline="-2150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2325" baseline="-21505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05"/>
              </a:lnSpc>
            </a:pPr>
            <a:fld id="{81D60167-4931-47E6-BA6A-407CBD079E47}" type="slidenum">
              <a:rPr spc="15" dirty="0"/>
              <a:t>16</a:t>
            </a:fld>
            <a:endParaRPr spc="1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217" y="431974"/>
            <a:ext cx="5328285" cy="568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solidFill>
                  <a:srgbClr val="000000"/>
                </a:solidFill>
              </a:rPr>
              <a:t>Binary-Octal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Conversion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4554" y="1199229"/>
            <a:ext cx="5971540" cy="129857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30"/>
              </a:spcBef>
            </a:pP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Observation: 8</a:t>
            </a:r>
            <a:r>
              <a:rPr sz="2325" spc="15" baseline="25089" dirty="0">
                <a:solidFill>
                  <a:srgbClr val="0000FF"/>
                </a:solidFill>
                <a:latin typeface="Arial"/>
                <a:cs typeface="Arial"/>
              </a:rPr>
              <a:t>1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2350" spc="-2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50" spc="15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sz="2325" spc="22" baseline="25089" dirty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endParaRPr sz="2325" baseline="25089">
              <a:latin typeface="Arial"/>
              <a:cs typeface="Arial"/>
            </a:endParaRPr>
          </a:p>
          <a:p>
            <a:pPr marL="598170" indent="-221615">
              <a:lnSpc>
                <a:spcPct val="100000"/>
              </a:lnSpc>
              <a:spcBef>
                <a:spcPts val="290"/>
              </a:spcBef>
              <a:buChar char="•"/>
              <a:tabLst>
                <a:tab pos="598170" algn="l"/>
                <a:tab pos="598805" algn="l"/>
              </a:tabLst>
            </a:pP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Every </a:t>
            </a:r>
            <a:r>
              <a:rPr sz="1950" spc="15" dirty="0">
                <a:solidFill>
                  <a:srgbClr val="000066"/>
                </a:solidFill>
                <a:latin typeface="Arial"/>
                <a:cs typeface="Arial"/>
              </a:rPr>
              <a:t>1 </a:t>
            </a: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octal digit corresponds </a:t>
            </a:r>
            <a:r>
              <a:rPr sz="1950" spc="5" dirty="0">
                <a:solidFill>
                  <a:srgbClr val="000066"/>
                </a:solidFill>
                <a:latin typeface="Arial"/>
                <a:cs typeface="Arial"/>
              </a:rPr>
              <a:t>to </a:t>
            </a:r>
            <a:r>
              <a:rPr sz="1950" spc="15" dirty="0">
                <a:solidFill>
                  <a:srgbClr val="000066"/>
                </a:solidFill>
                <a:latin typeface="Arial"/>
                <a:cs typeface="Arial"/>
              </a:rPr>
              <a:t>3 </a:t>
            </a: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binary</a:t>
            </a:r>
            <a:r>
              <a:rPr sz="1950" spc="-3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digits</a:t>
            </a:r>
            <a:endParaRPr sz="195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415"/>
              </a:spcBef>
            </a:pP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Binary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to</a:t>
            </a:r>
            <a:r>
              <a:rPr sz="235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octal</a:t>
            </a:r>
            <a:endParaRPr sz="23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5162" y="2788642"/>
            <a:ext cx="2864485" cy="639445"/>
          </a:xfrm>
          <a:prstGeom prst="rect">
            <a:avLst/>
          </a:prstGeom>
          <a:solidFill>
            <a:srgbClr val="A8D6FF"/>
          </a:solidFill>
          <a:ln w="12561">
            <a:solidFill>
              <a:srgbClr val="000000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409"/>
              </a:spcBef>
            </a:pPr>
            <a:r>
              <a:rPr sz="1750" b="1" spc="15" dirty="0">
                <a:solidFill>
                  <a:srgbClr val="FF0000"/>
                </a:solidFill>
                <a:latin typeface="Courier New"/>
                <a:cs typeface="Courier New"/>
              </a:rPr>
              <a:t>001</a:t>
            </a:r>
            <a:r>
              <a:rPr sz="1750" b="1" spc="15" dirty="0">
                <a:latin typeface="Courier New"/>
                <a:cs typeface="Courier New"/>
              </a:rPr>
              <a:t>010</a:t>
            </a:r>
            <a:r>
              <a:rPr sz="1750" b="1" spc="15" dirty="0">
                <a:solidFill>
                  <a:srgbClr val="FF0000"/>
                </a:solidFill>
                <a:latin typeface="Courier New"/>
                <a:cs typeface="Courier New"/>
              </a:rPr>
              <a:t>000</a:t>
            </a:r>
            <a:r>
              <a:rPr sz="1750" b="1" spc="15" dirty="0">
                <a:latin typeface="Courier New"/>
                <a:cs typeface="Courier New"/>
              </a:rPr>
              <a:t>100</a:t>
            </a:r>
            <a:r>
              <a:rPr sz="1750" b="1" spc="15" dirty="0">
                <a:solidFill>
                  <a:srgbClr val="FF0000"/>
                </a:solidFill>
                <a:latin typeface="Courier New"/>
                <a:cs typeface="Courier New"/>
              </a:rPr>
              <a:t>111</a:t>
            </a:r>
            <a:r>
              <a:rPr sz="1750" b="1" spc="15" dirty="0">
                <a:latin typeface="Courier New"/>
                <a:cs typeface="Courier New"/>
              </a:rPr>
              <a:t>101</a:t>
            </a:r>
            <a:r>
              <a:rPr sz="1725" b="1" spc="22" baseline="-21739" dirty="0">
                <a:latin typeface="Courier New"/>
                <a:cs typeface="Courier New"/>
              </a:rPr>
              <a:t>B</a:t>
            </a:r>
            <a:endParaRPr sz="1725" baseline="-21739">
              <a:latin typeface="Courier New"/>
              <a:cs typeface="Courier New"/>
            </a:endParaRPr>
          </a:p>
          <a:p>
            <a:pPr marL="226060">
              <a:lnSpc>
                <a:spcPct val="100000"/>
              </a:lnSpc>
              <a:spcBef>
                <a:spcPts val="75"/>
              </a:spcBef>
              <a:tabLst>
                <a:tab pos="633095" algn="l"/>
                <a:tab pos="1040130" algn="l"/>
                <a:tab pos="1447165" algn="l"/>
                <a:tab pos="1854200" algn="l"/>
                <a:tab pos="2261235" algn="l"/>
              </a:tabLst>
            </a:pPr>
            <a:r>
              <a:rPr sz="1750" b="1" spc="15" dirty="0">
                <a:solidFill>
                  <a:srgbClr val="FF0000"/>
                </a:solidFill>
                <a:latin typeface="Courier New"/>
                <a:cs typeface="Courier New"/>
              </a:rPr>
              <a:t>1	</a:t>
            </a:r>
            <a:r>
              <a:rPr sz="1750" b="1" spc="15" dirty="0">
                <a:latin typeface="Courier New"/>
                <a:cs typeface="Courier New"/>
              </a:rPr>
              <a:t>2	</a:t>
            </a:r>
            <a:r>
              <a:rPr sz="1750" b="1" spc="15" dirty="0">
                <a:solidFill>
                  <a:srgbClr val="FF0000"/>
                </a:solidFill>
                <a:latin typeface="Courier New"/>
                <a:cs typeface="Courier New"/>
              </a:rPr>
              <a:t>0	</a:t>
            </a:r>
            <a:r>
              <a:rPr sz="1750" b="1" spc="15" dirty="0">
                <a:latin typeface="Courier New"/>
                <a:cs typeface="Courier New"/>
              </a:rPr>
              <a:t>4	</a:t>
            </a:r>
            <a:r>
              <a:rPr sz="1750" b="1" spc="15" dirty="0">
                <a:solidFill>
                  <a:srgbClr val="FF0000"/>
                </a:solidFill>
                <a:latin typeface="Courier New"/>
                <a:cs typeface="Courier New"/>
              </a:rPr>
              <a:t>7	</a:t>
            </a:r>
            <a:r>
              <a:rPr sz="1750" b="1" spc="20" dirty="0">
                <a:latin typeface="Courier New"/>
                <a:cs typeface="Courier New"/>
              </a:rPr>
              <a:t>5</a:t>
            </a:r>
            <a:r>
              <a:rPr sz="1725" b="1" spc="30" baseline="-21739" dirty="0">
                <a:latin typeface="Courier New"/>
                <a:cs typeface="Courier New"/>
              </a:rPr>
              <a:t>O</a:t>
            </a:r>
            <a:endParaRPr sz="1725" baseline="-21739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98391" y="2595058"/>
            <a:ext cx="3779520" cy="111633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75"/>
              </a:spcBef>
            </a:pPr>
            <a:r>
              <a:rPr sz="2350" spc="5" dirty="0">
                <a:solidFill>
                  <a:srgbClr val="FF0000"/>
                </a:solidFill>
                <a:latin typeface="Arial"/>
                <a:cs typeface="Arial"/>
              </a:rPr>
              <a:t>Digit </a:t>
            </a:r>
            <a:r>
              <a:rPr sz="2350" spc="10" dirty="0">
                <a:solidFill>
                  <a:srgbClr val="FF0000"/>
                </a:solidFill>
                <a:latin typeface="Arial"/>
                <a:cs typeface="Arial"/>
              </a:rPr>
              <a:t>count </a:t>
            </a:r>
            <a:r>
              <a:rPr sz="2350" spc="5" dirty="0">
                <a:solidFill>
                  <a:srgbClr val="FF0000"/>
                </a:solidFill>
                <a:latin typeface="Arial"/>
                <a:cs typeface="Arial"/>
              </a:rPr>
              <a:t>in </a:t>
            </a:r>
            <a:r>
              <a:rPr sz="2350" spc="10" dirty="0">
                <a:solidFill>
                  <a:srgbClr val="FF0000"/>
                </a:solidFill>
                <a:latin typeface="Arial"/>
                <a:cs typeface="Arial"/>
              </a:rPr>
              <a:t>binary</a:t>
            </a:r>
            <a:r>
              <a:rPr sz="2350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FF0000"/>
                </a:solidFill>
                <a:latin typeface="Arial"/>
                <a:cs typeface="Arial"/>
              </a:rPr>
              <a:t>number  not a </a:t>
            </a:r>
            <a:r>
              <a:rPr sz="2350" spc="5" dirty="0">
                <a:solidFill>
                  <a:srgbClr val="FF0000"/>
                </a:solidFill>
                <a:latin typeface="Arial"/>
                <a:cs typeface="Arial"/>
              </a:rPr>
              <a:t>multiple of </a:t>
            </a:r>
            <a:r>
              <a:rPr sz="2350" spc="10"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sz="235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FF0000"/>
                </a:solidFill>
                <a:latin typeface="Arial"/>
                <a:cs typeface="Arial"/>
              </a:rPr>
              <a:t>=&gt;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350" spc="10" dirty="0">
                <a:solidFill>
                  <a:srgbClr val="FF0000"/>
                </a:solidFill>
                <a:latin typeface="Arial"/>
                <a:cs typeface="Arial"/>
              </a:rPr>
              <a:t>pad </a:t>
            </a:r>
            <a:r>
              <a:rPr sz="2350" spc="5" dirty="0">
                <a:solidFill>
                  <a:srgbClr val="FF0000"/>
                </a:solidFill>
                <a:latin typeface="Arial"/>
                <a:cs typeface="Arial"/>
              </a:rPr>
              <a:t>with </a:t>
            </a:r>
            <a:r>
              <a:rPr sz="2350" spc="10" dirty="0">
                <a:solidFill>
                  <a:srgbClr val="FF0000"/>
                </a:solidFill>
                <a:latin typeface="Arial"/>
                <a:cs typeface="Arial"/>
              </a:rPr>
              <a:t>zeros on</a:t>
            </a:r>
            <a:r>
              <a:rPr sz="235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50" spc="5" dirty="0">
                <a:solidFill>
                  <a:srgbClr val="FF0000"/>
                </a:solidFill>
                <a:latin typeface="Arial"/>
                <a:cs typeface="Arial"/>
              </a:rPr>
              <a:t>left</a:t>
            </a:r>
            <a:endParaRPr sz="23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98391" y="4253169"/>
            <a:ext cx="2924810" cy="111633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algn="just">
              <a:lnSpc>
                <a:spcPct val="101699"/>
              </a:lnSpc>
              <a:spcBef>
                <a:spcPts val="75"/>
              </a:spcBef>
            </a:pPr>
            <a:r>
              <a:rPr sz="2350" spc="10" dirty="0">
                <a:solidFill>
                  <a:srgbClr val="FF0000"/>
                </a:solidFill>
                <a:latin typeface="Arial"/>
                <a:cs typeface="Arial"/>
              </a:rPr>
              <a:t>Discard leading</a:t>
            </a:r>
            <a:r>
              <a:rPr sz="2350" spc="-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FF0000"/>
                </a:solidFill>
                <a:latin typeface="Arial"/>
                <a:cs typeface="Arial"/>
              </a:rPr>
              <a:t>zeros  from binary number </a:t>
            </a:r>
            <a:r>
              <a:rPr sz="2350" spc="5" dirty="0">
                <a:solidFill>
                  <a:srgbClr val="FF0000"/>
                </a:solidFill>
                <a:latin typeface="Arial"/>
                <a:cs typeface="Arial"/>
              </a:rPr>
              <a:t>if  </a:t>
            </a:r>
            <a:r>
              <a:rPr sz="2350" spc="10" dirty="0">
                <a:solidFill>
                  <a:srgbClr val="FF0000"/>
                </a:solidFill>
                <a:latin typeface="Arial"/>
                <a:cs typeface="Arial"/>
              </a:rPr>
              <a:t>appropriate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48881" y="4365104"/>
            <a:ext cx="2877185" cy="652145"/>
            <a:chOff x="1048881" y="4365104"/>
            <a:chExt cx="2877185" cy="652145"/>
          </a:xfrm>
        </p:grpSpPr>
        <p:sp>
          <p:nvSpPr>
            <p:cNvPr id="8" name="object 8"/>
            <p:cNvSpPr/>
            <p:nvPr/>
          </p:nvSpPr>
          <p:spPr>
            <a:xfrm>
              <a:off x="1055162" y="4371385"/>
              <a:ext cx="2864485" cy="639445"/>
            </a:xfrm>
            <a:custGeom>
              <a:avLst/>
              <a:gdLst/>
              <a:ahLst/>
              <a:cxnLst/>
              <a:rect l="l" t="t" r="r" b="b"/>
              <a:pathLst>
                <a:path w="2864485" h="639445">
                  <a:moveTo>
                    <a:pt x="2864011" y="0"/>
                  </a:moveTo>
                  <a:lnTo>
                    <a:pt x="0" y="0"/>
                  </a:lnTo>
                  <a:lnTo>
                    <a:pt x="0" y="639064"/>
                  </a:lnTo>
                  <a:lnTo>
                    <a:pt x="2864011" y="639064"/>
                  </a:lnTo>
                  <a:lnTo>
                    <a:pt x="2864011" y="0"/>
                  </a:lnTo>
                  <a:close/>
                </a:path>
              </a:pathLst>
            </a:custGeom>
            <a:solidFill>
              <a:srgbClr val="A8D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55162" y="4371385"/>
              <a:ext cx="2864485" cy="639445"/>
            </a:xfrm>
            <a:custGeom>
              <a:avLst/>
              <a:gdLst/>
              <a:ahLst/>
              <a:cxnLst/>
              <a:rect l="l" t="t" r="r" b="b"/>
              <a:pathLst>
                <a:path w="2864485" h="639445">
                  <a:moveTo>
                    <a:pt x="0" y="0"/>
                  </a:moveTo>
                  <a:lnTo>
                    <a:pt x="2864011" y="0"/>
                  </a:lnTo>
                  <a:lnTo>
                    <a:pt x="2864011" y="639064"/>
                  </a:lnTo>
                  <a:lnTo>
                    <a:pt x="0" y="639064"/>
                  </a:lnTo>
                  <a:lnTo>
                    <a:pt x="0" y="0"/>
                  </a:lnTo>
                  <a:close/>
                </a:path>
              </a:pathLst>
            </a:custGeom>
            <a:ln w="125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91854" y="3743174"/>
            <a:ext cx="3237865" cy="123698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0"/>
              </a:spcBef>
            </a:pP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Octal to</a:t>
            </a:r>
            <a:r>
              <a:rPr sz="235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binary</a:t>
            </a:r>
            <a:endParaRPr sz="23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00">
              <a:latin typeface="Arial"/>
              <a:cs typeface="Arial"/>
            </a:endParaRPr>
          </a:p>
          <a:p>
            <a:pPr marL="789305">
              <a:lnSpc>
                <a:spcPct val="100000"/>
              </a:lnSpc>
              <a:tabLst>
                <a:tab pos="1196340" algn="l"/>
                <a:tab pos="1603375" algn="l"/>
                <a:tab pos="2010410" algn="l"/>
                <a:tab pos="2417445" algn="l"/>
                <a:tab pos="2824480" algn="l"/>
              </a:tabLst>
            </a:pPr>
            <a:r>
              <a:rPr sz="1750" b="1" spc="15" dirty="0">
                <a:solidFill>
                  <a:srgbClr val="FF0000"/>
                </a:solidFill>
                <a:latin typeface="Courier New"/>
                <a:cs typeface="Courier New"/>
              </a:rPr>
              <a:t>1	</a:t>
            </a:r>
            <a:r>
              <a:rPr sz="1750" b="1" spc="15" dirty="0">
                <a:latin typeface="Courier New"/>
                <a:cs typeface="Courier New"/>
              </a:rPr>
              <a:t>2	</a:t>
            </a:r>
            <a:r>
              <a:rPr sz="1750" b="1" spc="15" dirty="0">
                <a:solidFill>
                  <a:srgbClr val="FF0000"/>
                </a:solidFill>
                <a:latin typeface="Courier New"/>
                <a:cs typeface="Courier New"/>
              </a:rPr>
              <a:t>0	</a:t>
            </a:r>
            <a:r>
              <a:rPr sz="1750" b="1" spc="15" dirty="0">
                <a:latin typeface="Courier New"/>
                <a:cs typeface="Courier New"/>
              </a:rPr>
              <a:t>4	</a:t>
            </a:r>
            <a:r>
              <a:rPr sz="1750" b="1" spc="15" dirty="0">
                <a:solidFill>
                  <a:srgbClr val="FF0000"/>
                </a:solidFill>
                <a:latin typeface="Courier New"/>
                <a:cs typeface="Courier New"/>
              </a:rPr>
              <a:t>7	</a:t>
            </a:r>
            <a:r>
              <a:rPr sz="1750" b="1" spc="20" dirty="0">
                <a:latin typeface="Courier New"/>
                <a:cs typeface="Courier New"/>
              </a:rPr>
              <a:t>5</a:t>
            </a:r>
            <a:r>
              <a:rPr sz="1725" b="1" spc="30" baseline="-21739" dirty="0">
                <a:latin typeface="Courier New"/>
                <a:cs typeface="Courier New"/>
              </a:rPr>
              <a:t>O</a:t>
            </a:r>
            <a:endParaRPr sz="1725" baseline="-21739">
              <a:latin typeface="Courier New"/>
              <a:cs typeface="Courier New"/>
            </a:endParaRPr>
          </a:p>
          <a:p>
            <a:pPr marL="653415">
              <a:lnSpc>
                <a:spcPct val="100000"/>
              </a:lnSpc>
              <a:spcBef>
                <a:spcPts val="75"/>
              </a:spcBef>
            </a:pPr>
            <a:r>
              <a:rPr sz="1750" b="1" spc="15" dirty="0">
                <a:solidFill>
                  <a:srgbClr val="FF0000"/>
                </a:solidFill>
                <a:latin typeface="Courier New"/>
                <a:cs typeface="Courier New"/>
              </a:rPr>
              <a:t>001</a:t>
            </a:r>
            <a:r>
              <a:rPr sz="1750" b="1" spc="15" dirty="0">
                <a:latin typeface="Courier New"/>
                <a:cs typeface="Courier New"/>
              </a:rPr>
              <a:t>010</a:t>
            </a:r>
            <a:r>
              <a:rPr sz="1750" b="1" spc="15" dirty="0">
                <a:solidFill>
                  <a:srgbClr val="FF0000"/>
                </a:solidFill>
                <a:latin typeface="Courier New"/>
                <a:cs typeface="Courier New"/>
              </a:rPr>
              <a:t>000</a:t>
            </a:r>
            <a:r>
              <a:rPr sz="1750" b="1" spc="15" dirty="0">
                <a:latin typeface="Courier New"/>
                <a:cs typeface="Courier New"/>
              </a:rPr>
              <a:t>100</a:t>
            </a:r>
            <a:r>
              <a:rPr sz="1750" b="1" spc="15" dirty="0">
                <a:solidFill>
                  <a:srgbClr val="FF0000"/>
                </a:solidFill>
                <a:latin typeface="Courier New"/>
                <a:cs typeface="Courier New"/>
              </a:rPr>
              <a:t>111</a:t>
            </a:r>
            <a:r>
              <a:rPr sz="1750" b="1" spc="15" dirty="0">
                <a:latin typeface="Courier New"/>
                <a:cs typeface="Courier New"/>
              </a:rPr>
              <a:t>101</a:t>
            </a:r>
            <a:r>
              <a:rPr sz="1725" b="1" spc="22" baseline="-21739" dirty="0">
                <a:latin typeface="Courier New"/>
                <a:cs typeface="Courier New"/>
              </a:rPr>
              <a:t>B</a:t>
            </a:r>
            <a:endParaRPr sz="1725" baseline="-21739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05"/>
              </a:lnSpc>
            </a:pPr>
            <a:fld id="{81D60167-4931-47E6-BA6A-407CBD079E47}" type="slidenum">
              <a:rPr spc="15" dirty="0"/>
              <a:t>17</a:t>
            </a:fld>
            <a:endParaRPr spc="1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217" y="431974"/>
            <a:ext cx="1683385" cy="568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solidFill>
                  <a:srgbClr val="000000"/>
                </a:solidFill>
              </a:rPr>
              <a:t>Agenda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05"/>
              </a:lnSpc>
            </a:pPr>
            <a:fld id="{81D60167-4931-47E6-BA6A-407CBD079E47}" type="slidenum">
              <a:rPr spc="15" dirty="0"/>
              <a:t>18</a:t>
            </a:fld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529954" y="1605214"/>
            <a:ext cx="6527800" cy="2186305"/>
          </a:xfrm>
          <a:prstGeom prst="rect">
            <a:avLst/>
          </a:prstGeom>
        </p:spPr>
        <p:txBody>
          <a:bodyPr vert="horz" wrap="square" lIns="0" tIns="193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25"/>
              </a:spcBef>
            </a:pP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Number</a:t>
            </a:r>
            <a:r>
              <a:rPr sz="23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Systems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35"/>
              </a:spcBef>
            </a:pPr>
            <a:r>
              <a:rPr sz="2350" b="1" spc="5" dirty="0">
                <a:solidFill>
                  <a:srgbClr val="800000"/>
                </a:solidFill>
                <a:latin typeface="Arial"/>
                <a:cs typeface="Arial"/>
              </a:rPr>
              <a:t>Finite </a:t>
            </a:r>
            <a:r>
              <a:rPr sz="2350" b="1" spc="10" dirty="0">
                <a:solidFill>
                  <a:srgbClr val="800000"/>
                </a:solidFill>
                <a:latin typeface="Arial"/>
                <a:cs typeface="Arial"/>
              </a:rPr>
              <a:t>representation </a:t>
            </a:r>
            <a:r>
              <a:rPr sz="2350" b="1" spc="5" dirty="0">
                <a:solidFill>
                  <a:srgbClr val="800000"/>
                </a:solidFill>
                <a:latin typeface="Arial"/>
                <a:cs typeface="Arial"/>
              </a:rPr>
              <a:t>of </a:t>
            </a:r>
            <a:r>
              <a:rPr sz="2350" b="1" spc="10" dirty="0">
                <a:solidFill>
                  <a:srgbClr val="800000"/>
                </a:solidFill>
                <a:latin typeface="Arial"/>
                <a:cs typeface="Arial"/>
              </a:rPr>
              <a:t>unsigned</a:t>
            </a:r>
            <a:r>
              <a:rPr sz="2350" b="1" spc="-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350" b="1" spc="5" dirty="0">
                <a:solidFill>
                  <a:srgbClr val="800000"/>
                </a:solidFill>
                <a:latin typeface="Arial"/>
                <a:cs typeface="Arial"/>
              </a:rPr>
              <a:t>integers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35"/>
              </a:spcBef>
            </a:pP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Finite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representation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of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signed</a:t>
            </a:r>
            <a:r>
              <a:rPr sz="235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integers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30"/>
              </a:spcBef>
            </a:pP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Finite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representation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of rational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numbers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(if time)</a:t>
            </a:r>
            <a:endParaRPr sz="2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217" y="431974"/>
            <a:ext cx="7113270" cy="568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solidFill>
                  <a:srgbClr val="000000"/>
                </a:solidFill>
              </a:rPr>
              <a:t>Unsigned </a:t>
            </a:r>
            <a:r>
              <a:rPr spc="5" dirty="0">
                <a:solidFill>
                  <a:srgbClr val="000000"/>
                </a:solidFill>
              </a:rPr>
              <a:t>Data </a:t>
            </a:r>
            <a:r>
              <a:rPr dirty="0">
                <a:solidFill>
                  <a:srgbClr val="000000"/>
                </a:solidFill>
              </a:rPr>
              <a:t>Types: </a:t>
            </a:r>
            <a:r>
              <a:rPr spc="5" dirty="0">
                <a:solidFill>
                  <a:srgbClr val="000000"/>
                </a:solidFill>
              </a:rPr>
              <a:t>Java vs.</a:t>
            </a:r>
            <a:r>
              <a:rPr spc="-50" dirty="0">
                <a:solidFill>
                  <a:srgbClr val="000000"/>
                </a:solidFill>
              </a:rPr>
              <a:t> </a:t>
            </a:r>
            <a:r>
              <a:rPr spc="5" dirty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05"/>
              </a:lnSpc>
            </a:pPr>
            <a:fld id="{81D60167-4931-47E6-BA6A-407CBD079E47}" type="slidenum">
              <a:rPr spc="15" dirty="0"/>
              <a:t>19</a:t>
            </a:fld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529954" y="1199229"/>
            <a:ext cx="7332345" cy="507428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Java has</a:t>
            </a:r>
            <a:r>
              <a:rPr sz="235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type</a:t>
            </a:r>
            <a:endParaRPr sz="2350">
              <a:latin typeface="Arial"/>
              <a:cs typeface="Arial"/>
            </a:endParaRPr>
          </a:p>
          <a:p>
            <a:pPr marL="572770" indent="-221615">
              <a:lnSpc>
                <a:spcPct val="100000"/>
              </a:lnSpc>
              <a:spcBef>
                <a:spcPts val="290"/>
              </a:spcBef>
              <a:buFont typeface="Courier New"/>
              <a:buChar char="•"/>
              <a:tabLst>
                <a:tab pos="573405" algn="l"/>
              </a:tabLst>
            </a:pPr>
            <a:r>
              <a:rPr sz="1950" b="1" spc="10" dirty="0">
                <a:solidFill>
                  <a:srgbClr val="000066"/>
                </a:solidFill>
                <a:latin typeface="Courier New"/>
                <a:cs typeface="Courier New"/>
              </a:rPr>
              <a:t>int</a:t>
            </a:r>
            <a:endParaRPr sz="1950">
              <a:latin typeface="Courier New"/>
              <a:cs typeface="Courier New"/>
            </a:endParaRPr>
          </a:p>
          <a:p>
            <a:pPr marL="908685" lvl="1" indent="-231140">
              <a:lnSpc>
                <a:spcPct val="100000"/>
              </a:lnSpc>
              <a:spcBef>
                <a:spcPts val="234"/>
              </a:spcBef>
              <a:buChar char="•"/>
              <a:tabLst>
                <a:tab pos="908685" algn="l"/>
                <a:tab pos="909319" algn="l"/>
              </a:tabLst>
            </a:pPr>
            <a:r>
              <a:rPr sz="1950" spc="15" dirty="0">
                <a:solidFill>
                  <a:srgbClr val="000066"/>
                </a:solidFill>
                <a:latin typeface="Arial"/>
                <a:cs typeface="Arial"/>
              </a:rPr>
              <a:t>Can </a:t>
            </a: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represent signed</a:t>
            </a:r>
            <a:r>
              <a:rPr sz="1950" spc="-1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integers</a:t>
            </a: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10"/>
              </a:spcBef>
            </a:pPr>
            <a:r>
              <a:rPr sz="2350" spc="15" dirty="0">
                <a:solidFill>
                  <a:srgbClr val="0000FF"/>
                </a:solidFill>
                <a:latin typeface="Arial"/>
                <a:cs typeface="Arial"/>
              </a:rPr>
              <a:t>C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has</a:t>
            </a:r>
            <a:r>
              <a:rPr sz="235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type:</a:t>
            </a:r>
            <a:endParaRPr sz="2350">
              <a:latin typeface="Arial"/>
              <a:cs typeface="Arial"/>
            </a:endParaRPr>
          </a:p>
          <a:p>
            <a:pPr marL="572770" indent="-221615">
              <a:lnSpc>
                <a:spcPct val="100000"/>
              </a:lnSpc>
              <a:spcBef>
                <a:spcPts val="250"/>
              </a:spcBef>
              <a:buFont typeface="Courier New"/>
              <a:buChar char="•"/>
              <a:tabLst>
                <a:tab pos="573405" algn="l"/>
              </a:tabLst>
            </a:pPr>
            <a:r>
              <a:rPr sz="1950" b="1" spc="10" dirty="0">
                <a:solidFill>
                  <a:srgbClr val="000066"/>
                </a:solidFill>
                <a:latin typeface="Courier New"/>
                <a:cs typeface="Courier New"/>
              </a:rPr>
              <a:t>signed int</a:t>
            </a:r>
            <a:endParaRPr sz="1950">
              <a:latin typeface="Courier New"/>
              <a:cs typeface="Courier New"/>
            </a:endParaRPr>
          </a:p>
          <a:p>
            <a:pPr marL="908685" lvl="1" indent="-231140">
              <a:lnSpc>
                <a:spcPct val="100000"/>
              </a:lnSpc>
              <a:spcBef>
                <a:spcPts val="234"/>
              </a:spcBef>
              <a:buChar char="•"/>
              <a:tabLst>
                <a:tab pos="908685" algn="l"/>
                <a:tab pos="909319" algn="l"/>
              </a:tabLst>
            </a:pPr>
            <a:r>
              <a:rPr sz="1950" spc="15" dirty="0">
                <a:solidFill>
                  <a:srgbClr val="000066"/>
                </a:solidFill>
                <a:latin typeface="Arial"/>
                <a:cs typeface="Arial"/>
              </a:rPr>
              <a:t>Can </a:t>
            </a: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represent signed</a:t>
            </a:r>
            <a:r>
              <a:rPr sz="1950" spc="-1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integers</a:t>
            </a:r>
            <a:endParaRPr sz="1950">
              <a:latin typeface="Arial"/>
              <a:cs typeface="Arial"/>
            </a:endParaRPr>
          </a:p>
          <a:p>
            <a:pPr marL="572770" indent="-221615">
              <a:lnSpc>
                <a:spcPct val="100000"/>
              </a:lnSpc>
              <a:spcBef>
                <a:spcPts val="330"/>
              </a:spcBef>
              <a:buFont typeface="Courier New"/>
              <a:buChar char="•"/>
              <a:tabLst>
                <a:tab pos="573405" algn="l"/>
              </a:tabLst>
            </a:pPr>
            <a:r>
              <a:rPr sz="1950" b="1" spc="10" dirty="0">
                <a:solidFill>
                  <a:srgbClr val="000066"/>
                </a:solidFill>
                <a:latin typeface="Courier New"/>
                <a:cs typeface="Courier New"/>
              </a:rPr>
              <a:t>int</a:t>
            </a:r>
            <a:endParaRPr sz="1950">
              <a:latin typeface="Courier New"/>
              <a:cs typeface="Courier New"/>
            </a:endParaRPr>
          </a:p>
          <a:p>
            <a:pPr marL="908685" lvl="1" indent="-231140">
              <a:lnSpc>
                <a:spcPct val="100000"/>
              </a:lnSpc>
              <a:spcBef>
                <a:spcPts val="229"/>
              </a:spcBef>
              <a:buChar char="•"/>
              <a:tabLst>
                <a:tab pos="908685" algn="l"/>
                <a:tab pos="909319" algn="l"/>
              </a:tabLst>
            </a:pPr>
            <a:r>
              <a:rPr sz="1950" spc="15" dirty="0">
                <a:solidFill>
                  <a:srgbClr val="000066"/>
                </a:solidFill>
                <a:latin typeface="Arial"/>
                <a:cs typeface="Arial"/>
              </a:rPr>
              <a:t>Same </a:t>
            </a: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as </a:t>
            </a:r>
            <a:r>
              <a:rPr sz="1950" b="1" spc="10" dirty="0">
                <a:solidFill>
                  <a:srgbClr val="000066"/>
                </a:solidFill>
                <a:latin typeface="Courier New"/>
                <a:cs typeface="Courier New"/>
              </a:rPr>
              <a:t>signed</a:t>
            </a:r>
            <a:r>
              <a:rPr sz="1950" b="1" spc="-5" dirty="0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sz="1950" b="1" spc="10" dirty="0">
                <a:solidFill>
                  <a:srgbClr val="000066"/>
                </a:solidFill>
                <a:latin typeface="Courier New"/>
                <a:cs typeface="Courier New"/>
              </a:rPr>
              <a:t>int</a:t>
            </a:r>
            <a:endParaRPr sz="1950">
              <a:latin typeface="Courier New"/>
              <a:cs typeface="Courier New"/>
            </a:endParaRPr>
          </a:p>
          <a:p>
            <a:pPr marL="572770" indent="-221615">
              <a:lnSpc>
                <a:spcPct val="100000"/>
              </a:lnSpc>
              <a:spcBef>
                <a:spcPts val="229"/>
              </a:spcBef>
              <a:buFont typeface="Courier New"/>
              <a:buChar char="•"/>
              <a:tabLst>
                <a:tab pos="573405" algn="l"/>
              </a:tabLst>
            </a:pPr>
            <a:r>
              <a:rPr sz="1950" b="1" spc="10" dirty="0">
                <a:solidFill>
                  <a:srgbClr val="000066"/>
                </a:solidFill>
                <a:latin typeface="Courier New"/>
                <a:cs typeface="Courier New"/>
              </a:rPr>
              <a:t>unsigned int</a:t>
            </a:r>
            <a:endParaRPr sz="1950">
              <a:latin typeface="Courier New"/>
              <a:cs typeface="Courier New"/>
            </a:endParaRPr>
          </a:p>
          <a:p>
            <a:pPr marL="908685" lvl="1" indent="-231140">
              <a:lnSpc>
                <a:spcPct val="100000"/>
              </a:lnSpc>
              <a:spcBef>
                <a:spcPts val="330"/>
              </a:spcBef>
              <a:buChar char="•"/>
              <a:tabLst>
                <a:tab pos="908685" algn="l"/>
                <a:tab pos="909319" algn="l"/>
              </a:tabLst>
            </a:pPr>
            <a:r>
              <a:rPr sz="1950" spc="15" dirty="0">
                <a:solidFill>
                  <a:srgbClr val="000066"/>
                </a:solidFill>
                <a:latin typeface="Arial"/>
                <a:cs typeface="Arial"/>
              </a:rPr>
              <a:t>Can </a:t>
            </a: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represent only unsigned</a:t>
            </a:r>
            <a:r>
              <a:rPr sz="1950" spc="-2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integers</a:t>
            </a:r>
            <a:endParaRPr sz="19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00">
              <a:latin typeface="Arial"/>
              <a:cs typeface="Arial"/>
            </a:endParaRPr>
          </a:p>
          <a:p>
            <a:pPr marL="238760" marR="5080" indent="-226695">
              <a:lnSpc>
                <a:spcPct val="103800"/>
              </a:lnSpc>
              <a:spcBef>
                <a:spcPts val="5"/>
              </a:spcBef>
            </a:pP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To understand C, must consider representation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sz="2350" spc="-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both  unsigned and signed</a:t>
            </a:r>
            <a:r>
              <a:rPr sz="235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integers</a:t>
            </a:r>
            <a:endParaRPr sz="2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217" y="431974"/>
            <a:ext cx="4523105" cy="568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solidFill>
                  <a:srgbClr val="000000"/>
                </a:solidFill>
              </a:rPr>
              <a:t>Goals of this</a:t>
            </a:r>
            <a:r>
              <a:rPr spc="-4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Lecture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9954" y="1750424"/>
            <a:ext cx="7176770" cy="2917825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Help you learn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(or refresh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your memory)</a:t>
            </a:r>
            <a:r>
              <a:rPr sz="235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about:</a:t>
            </a:r>
            <a:endParaRPr sz="2350">
              <a:latin typeface="Arial"/>
              <a:cs typeface="Arial"/>
            </a:endParaRPr>
          </a:p>
          <a:p>
            <a:pPr marL="572770" indent="-221615">
              <a:lnSpc>
                <a:spcPct val="100000"/>
              </a:lnSpc>
              <a:spcBef>
                <a:spcPts val="250"/>
              </a:spcBef>
              <a:buChar char="•"/>
              <a:tabLst>
                <a:tab pos="572770" algn="l"/>
                <a:tab pos="573405" algn="l"/>
              </a:tabLst>
            </a:pP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The binary, hexadecimal, </a:t>
            </a:r>
            <a:r>
              <a:rPr sz="1950" spc="15" dirty="0">
                <a:solidFill>
                  <a:srgbClr val="000066"/>
                </a:solidFill>
                <a:latin typeface="Arial"/>
                <a:cs typeface="Arial"/>
              </a:rPr>
              <a:t>and </a:t>
            </a: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octal </a:t>
            </a:r>
            <a:r>
              <a:rPr sz="1950" spc="15" dirty="0">
                <a:solidFill>
                  <a:srgbClr val="000066"/>
                </a:solidFill>
                <a:latin typeface="Arial"/>
                <a:cs typeface="Arial"/>
              </a:rPr>
              <a:t>number</a:t>
            </a:r>
            <a:r>
              <a:rPr sz="1950" spc="-2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systems</a:t>
            </a:r>
            <a:endParaRPr sz="1950">
              <a:latin typeface="Arial"/>
              <a:cs typeface="Arial"/>
            </a:endParaRPr>
          </a:p>
          <a:p>
            <a:pPr marL="572770" indent="-221615">
              <a:lnSpc>
                <a:spcPct val="100000"/>
              </a:lnSpc>
              <a:spcBef>
                <a:spcPts val="229"/>
              </a:spcBef>
              <a:buChar char="•"/>
              <a:tabLst>
                <a:tab pos="572770" algn="l"/>
                <a:tab pos="573405" algn="l"/>
              </a:tabLst>
            </a:pPr>
            <a:r>
              <a:rPr sz="1950" spc="5" dirty="0">
                <a:solidFill>
                  <a:srgbClr val="000066"/>
                </a:solidFill>
                <a:latin typeface="Arial"/>
                <a:cs typeface="Arial"/>
              </a:rPr>
              <a:t>Finite </a:t>
            </a: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representation of unsigned</a:t>
            </a:r>
            <a:r>
              <a:rPr sz="1950" spc="-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integers</a:t>
            </a:r>
            <a:endParaRPr sz="1950">
              <a:latin typeface="Arial"/>
              <a:cs typeface="Arial"/>
            </a:endParaRPr>
          </a:p>
          <a:p>
            <a:pPr marL="572770" indent="-221615">
              <a:lnSpc>
                <a:spcPct val="100000"/>
              </a:lnSpc>
              <a:spcBef>
                <a:spcPts val="330"/>
              </a:spcBef>
              <a:buChar char="•"/>
              <a:tabLst>
                <a:tab pos="572770" algn="l"/>
                <a:tab pos="573405" algn="l"/>
              </a:tabLst>
            </a:pPr>
            <a:r>
              <a:rPr sz="1950" spc="5" dirty="0">
                <a:solidFill>
                  <a:srgbClr val="000066"/>
                </a:solidFill>
                <a:latin typeface="Arial"/>
                <a:cs typeface="Arial"/>
              </a:rPr>
              <a:t>Finite </a:t>
            </a: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representation of signed</a:t>
            </a:r>
            <a:r>
              <a:rPr sz="1950" spc="-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integers</a:t>
            </a:r>
            <a:endParaRPr sz="1950">
              <a:latin typeface="Arial"/>
              <a:cs typeface="Arial"/>
            </a:endParaRPr>
          </a:p>
          <a:p>
            <a:pPr marL="572770" indent="-221615">
              <a:lnSpc>
                <a:spcPct val="100000"/>
              </a:lnSpc>
              <a:spcBef>
                <a:spcPts val="234"/>
              </a:spcBef>
              <a:buChar char="•"/>
              <a:tabLst>
                <a:tab pos="572770" algn="l"/>
                <a:tab pos="573405" algn="l"/>
              </a:tabLst>
            </a:pPr>
            <a:r>
              <a:rPr sz="1950" spc="5" dirty="0">
                <a:solidFill>
                  <a:srgbClr val="000066"/>
                </a:solidFill>
                <a:latin typeface="Arial"/>
                <a:cs typeface="Arial"/>
              </a:rPr>
              <a:t>Finite </a:t>
            </a: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representation of rational </a:t>
            </a:r>
            <a:r>
              <a:rPr sz="1950" spc="15" dirty="0">
                <a:solidFill>
                  <a:srgbClr val="000066"/>
                </a:solidFill>
                <a:latin typeface="Arial"/>
                <a:cs typeface="Arial"/>
              </a:rPr>
              <a:t>numbers </a:t>
            </a:r>
            <a:r>
              <a:rPr sz="1950" spc="5" dirty="0">
                <a:solidFill>
                  <a:srgbClr val="000066"/>
                </a:solidFill>
                <a:latin typeface="Arial"/>
                <a:cs typeface="Arial"/>
              </a:rPr>
              <a:t>(if</a:t>
            </a:r>
            <a:r>
              <a:rPr sz="1950" spc="-2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time)</a:t>
            </a: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10"/>
              </a:spcBef>
            </a:pP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Why?</a:t>
            </a:r>
            <a:endParaRPr sz="2350">
              <a:latin typeface="Arial"/>
              <a:cs typeface="Arial"/>
            </a:endParaRPr>
          </a:p>
          <a:p>
            <a:pPr marL="565150" marR="5080" indent="-213995">
              <a:lnSpc>
                <a:spcPct val="100000"/>
              </a:lnSpc>
              <a:spcBef>
                <a:spcPts val="250"/>
              </a:spcBef>
              <a:buChar char="•"/>
              <a:tabLst>
                <a:tab pos="572770" algn="l"/>
                <a:tab pos="573405" algn="l"/>
              </a:tabLst>
            </a:pPr>
            <a:r>
              <a:rPr sz="1950" spc="15" dirty="0">
                <a:solidFill>
                  <a:srgbClr val="000066"/>
                </a:solidFill>
                <a:latin typeface="Arial"/>
                <a:cs typeface="Arial"/>
              </a:rPr>
              <a:t>A power programmer must know number </a:t>
            </a: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systems </a:t>
            </a:r>
            <a:r>
              <a:rPr sz="1950" spc="15" dirty="0">
                <a:solidFill>
                  <a:srgbClr val="000066"/>
                </a:solidFill>
                <a:latin typeface="Arial"/>
                <a:cs typeface="Arial"/>
              </a:rPr>
              <a:t>and</a:t>
            </a:r>
            <a:r>
              <a:rPr sz="1950" spc="-1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data  representation </a:t>
            </a:r>
            <a:r>
              <a:rPr sz="1950" spc="5" dirty="0">
                <a:solidFill>
                  <a:srgbClr val="000066"/>
                </a:solidFill>
                <a:latin typeface="Arial"/>
                <a:cs typeface="Arial"/>
              </a:rPr>
              <a:t>to fully </a:t>
            </a: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understand C’s </a:t>
            </a:r>
            <a:r>
              <a:rPr sz="1950" b="1" spc="10" dirty="0">
                <a:solidFill>
                  <a:srgbClr val="800000"/>
                </a:solidFill>
                <a:latin typeface="Arial"/>
                <a:cs typeface="Arial"/>
              </a:rPr>
              <a:t>primitive data</a:t>
            </a:r>
            <a:r>
              <a:rPr sz="1950" b="1" spc="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950" b="1" spc="10" dirty="0">
                <a:solidFill>
                  <a:srgbClr val="800000"/>
                </a:solidFill>
                <a:latin typeface="Arial"/>
                <a:cs typeface="Arial"/>
              </a:rPr>
              <a:t>types</a:t>
            </a:r>
            <a:endParaRPr sz="19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01340" y="5459069"/>
            <a:ext cx="3109595" cy="75184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75"/>
              </a:spcBef>
            </a:pPr>
            <a:r>
              <a:rPr sz="2350" spc="5" dirty="0">
                <a:solidFill>
                  <a:srgbClr val="FF0000"/>
                </a:solidFill>
                <a:latin typeface="Arial"/>
                <a:cs typeface="Arial"/>
              </a:rPr>
              <a:t>Primitive </a:t>
            </a:r>
            <a:r>
              <a:rPr sz="2350" spc="10" dirty="0">
                <a:solidFill>
                  <a:srgbClr val="FF0000"/>
                </a:solidFill>
                <a:latin typeface="Arial"/>
                <a:cs typeface="Arial"/>
              </a:rPr>
              <a:t>values and  </a:t>
            </a:r>
            <a:r>
              <a:rPr sz="2350" spc="5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2350" spc="10" dirty="0">
                <a:solidFill>
                  <a:srgbClr val="FF0000"/>
                </a:solidFill>
                <a:latin typeface="Arial"/>
                <a:cs typeface="Arial"/>
              </a:rPr>
              <a:t>operations on</a:t>
            </a:r>
            <a:r>
              <a:rPr sz="2350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FF0000"/>
                </a:solidFill>
                <a:latin typeface="Arial"/>
                <a:cs typeface="Arial"/>
              </a:rPr>
              <a:t>them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188089" y="4748212"/>
            <a:ext cx="315595" cy="615950"/>
            <a:chOff x="5188089" y="4748212"/>
            <a:chExt cx="315595" cy="615950"/>
          </a:xfrm>
        </p:grpSpPr>
        <p:sp>
          <p:nvSpPr>
            <p:cNvPr id="6" name="object 6"/>
            <p:cNvSpPr/>
            <p:nvPr/>
          </p:nvSpPr>
          <p:spPr>
            <a:xfrm>
              <a:off x="5200651" y="4770683"/>
              <a:ext cx="290830" cy="581025"/>
            </a:xfrm>
            <a:custGeom>
              <a:avLst/>
              <a:gdLst/>
              <a:ahLst/>
              <a:cxnLst/>
              <a:rect l="l" t="t" r="r" b="b"/>
              <a:pathLst>
                <a:path w="290829" h="581025">
                  <a:moveTo>
                    <a:pt x="0" y="580778"/>
                  </a:moveTo>
                  <a:lnTo>
                    <a:pt x="290389" y="0"/>
                  </a:lnTo>
                </a:path>
              </a:pathLst>
            </a:custGeom>
            <a:ln w="25122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434863" y="4748212"/>
              <a:ext cx="67945" cy="84455"/>
            </a:xfrm>
            <a:custGeom>
              <a:avLst/>
              <a:gdLst/>
              <a:ahLst/>
              <a:cxnLst/>
              <a:rect l="l" t="t" r="r" b="b"/>
              <a:pathLst>
                <a:path w="67945" h="84454">
                  <a:moveTo>
                    <a:pt x="67411" y="0"/>
                  </a:moveTo>
                  <a:lnTo>
                    <a:pt x="0" y="50559"/>
                  </a:lnTo>
                  <a:lnTo>
                    <a:pt x="67411" y="84265"/>
                  </a:lnTo>
                  <a:lnTo>
                    <a:pt x="67411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05"/>
              </a:lnSpc>
            </a:pPr>
            <a:fld id="{81D60167-4931-47E6-BA6A-407CBD079E47}" type="slidenum">
              <a:rPr spc="15" dirty="0"/>
              <a:t>2</a:t>
            </a:fld>
            <a:endParaRPr spc="15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217" y="431974"/>
            <a:ext cx="6985634" cy="568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solidFill>
                  <a:srgbClr val="000000"/>
                </a:solidFill>
              </a:rPr>
              <a:t>Representing Unsigned Integers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05"/>
              </a:lnSpc>
            </a:pPr>
            <a:fld id="{81D60167-4931-47E6-BA6A-407CBD079E47}" type="slidenum">
              <a:rPr spc="15" dirty="0"/>
              <a:t>20</a:t>
            </a:fld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504554" y="1199229"/>
            <a:ext cx="6488430" cy="491871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30"/>
              </a:spcBef>
            </a:pP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Mathematics</a:t>
            </a:r>
            <a:endParaRPr sz="2350">
              <a:latin typeface="Arial"/>
              <a:cs typeface="Arial"/>
            </a:endParaRPr>
          </a:p>
          <a:p>
            <a:pPr marL="598170" indent="-221615">
              <a:lnSpc>
                <a:spcPct val="100000"/>
              </a:lnSpc>
              <a:spcBef>
                <a:spcPts val="290"/>
              </a:spcBef>
              <a:buChar char="•"/>
              <a:tabLst>
                <a:tab pos="598170" algn="l"/>
                <a:tab pos="598805" algn="l"/>
              </a:tabLst>
            </a:pPr>
            <a:r>
              <a:rPr sz="1950" spc="15" dirty="0">
                <a:solidFill>
                  <a:srgbClr val="000066"/>
                </a:solidFill>
                <a:latin typeface="Arial"/>
                <a:cs typeface="Arial"/>
              </a:rPr>
              <a:t>Range </a:t>
            </a: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is </a:t>
            </a:r>
            <a:r>
              <a:rPr sz="1950" spc="15" dirty="0">
                <a:solidFill>
                  <a:srgbClr val="000066"/>
                </a:solidFill>
                <a:latin typeface="Arial"/>
                <a:cs typeface="Arial"/>
              </a:rPr>
              <a:t>0 </a:t>
            </a:r>
            <a:r>
              <a:rPr sz="1950" spc="5" dirty="0">
                <a:solidFill>
                  <a:srgbClr val="000066"/>
                </a:solidFill>
                <a:latin typeface="Arial"/>
                <a:cs typeface="Arial"/>
              </a:rPr>
              <a:t>to</a:t>
            </a:r>
            <a:r>
              <a:rPr sz="1950" spc="-3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1950" spc="20" dirty="0">
                <a:solidFill>
                  <a:srgbClr val="000066"/>
                </a:solidFill>
                <a:latin typeface="Arial"/>
                <a:cs typeface="Arial"/>
              </a:rPr>
              <a:t>∞</a:t>
            </a:r>
            <a:endParaRPr sz="195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415"/>
              </a:spcBef>
            </a:pP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Computer</a:t>
            </a:r>
            <a:r>
              <a:rPr sz="23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programming</a:t>
            </a:r>
            <a:endParaRPr sz="2350">
              <a:latin typeface="Arial"/>
              <a:cs typeface="Arial"/>
            </a:endParaRPr>
          </a:p>
          <a:p>
            <a:pPr marL="598170" indent="-221615">
              <a:lnSpc>
                <a:spcPct val="100000"/>
              </a:lnSpc>
              <a:spcBef>
                <a:spcPts val="250"/>
              </a:spcBef>
              <a:buChar char="•"/>
              <a:tabLst>
                <a:tab pos="598170" algn="l"/>
                <a:tab pos="598805" algn="l"/>
              </a:tabLst>
            </a:pPr>
            <a:r>
              <a:rPr sz="1950" spc="15" dirty="0">
                <a:solidFill>
                  <a:srgbClr val="000066"/>
                </a:solidFill>
                <a:latin typeface="Arial"/>
                <a:cs typeface="Arial"/>
              </a:rPr>
              <a:t>Range </a:t>
            </a: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limited by computer’s </a:t>
            </a:r>
            <a:r>
              <a:rPr sz="1950" b="1" spc="15" dirty="0">
                <a:solidFill>
                  <a:srgbClr val="800000"/>
                </a:solidFill>
                <a:latin typeface="Arial"/>
                <a:cs typeface="Arial"/>
              </a:rPr>
              <a:t>word</a:t>
            </a:r>
            <a:r>
              <a:rPr sz="1950" b="1" spc="-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size</a:t>
            </a:r>
            <a:endParaRPr sz="1950">
              <a:latin typeface="Arial"/>
              <a:cs typeface="Arial"/>
            </a:endParaRPr>
          </a:p>
          <a:p>
            <a:pPr marL="598170" indent="-221615">
              <a:lnSpc>
                <a:spcPct val="100000"/>
              </a:lnSpc>
              <a:spcBef>
                <a:spcPts val="330"/>
              </a:spcBef>
              <a:buChar char="•"/>
              <a:tabLst>
                <a:tab pos="598170" algn="l"/>
                <a:tab pos="598805" algn="l"/>
              </a:tabLst>
            </a:pPr>
            <a:r>
              <a:rPr sz="1950" spc="15" dirty="0">
                <a:solidFill>
                  <a:srgbClr val="000066"/>
                </a:solidFill>
                <a:latin typeface="Arial"/>
                <a:cs typeface="Arial"/>
              </a:rPr>
              <a:t>Word </a:t>
            </a: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size is </a:t>
            </a:r>
            <a:r>
              <a:rPr sz="1950" spc="15" dirty="0">
                <a:solidFill>
                  <a:srgbClr val="000066"/>
                </a:solidFill>
                <a:latin typeface="Arial"/>
                <a:cs typeface="Arial"/>
              </a:rPr>
              <a:t>n </a:t>
            </a:r>
            <a:r>
              <a:rPr sz="1950" spc="5" dirty="0">
                <a:solidFill>
                  <a:srgbClr val="000066"/>
                </a:solidFill>
                <a:latin typeface="Arial"/>
                <a:cs typeface="Arial"/>
              </a:rPr>
              <a:t>bits </a:t>
            </a:r>
            <a:r>
              <a:rPr sz="1950" spc="15" dirty="0">
                <a:solidFill>
                  <a:srgbClr val="000066"/>
                </a:solidFill>
                <a:latin typeface="Arial"/>
                <a:cs typeface="Arial"/>
              </a:rPr>
              <a:t>=&gt; </a:t>
            </a: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range is </a:t>
            </a:r>
            <a:r>
              <a:rPr sz="1950" spc="15" dirty="0">
                <a:solidFill>
                  <a:srgbClr val="000066"/>
                </a:solidFill>
                <a:latin typeface="Arial"/>
                <a:cs typeface="Arial"/>
              </a:rPr>
              <a:t>0 </a:t>
            </a:r>
            <a:r>
              <a:rPr sz="1950" spc="5" dirty="0">
                <a:solidFill>
                  <a:srgbClr val="000066"/>
                </a:solidFill>
                <a:latin typeface="Arial"/>
                <a:cs typeface="Arial"/>
              </a:rPr>
              <a:t>to </a:t>
            </a: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2</a:t>
            </a:r>
            <a:r>
              <a:rPr sz="1950" spc="15" baseline="25641" dirty="0">
                <a:solidFill>
                  <a:srgbClr val="000066"/>
                </a:solidFill>
                <a:latin typeface="Arial"/>
                <a:cs typeface="Arial"/>
              </a:rPr>
              <a:t>n </a:t>
            </a:r>
            <a:r>
              <a:rPr sz="1950" spc="15" dirty="0">
                <a:solidFill>
                  <a:srgbClr val="000066"/>
                </a:solidFill>
                <a:latin typeface="Arial"/>
                <a:cs typeface="Arial"/>
              </a:rPr>
              <a:t>–</a:t>
            </a:r>
            <a:r>
              <a:rPr sz="1950" spc="-26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1950" spc="15" dirty="0">
                <a:solidFill>
                  <a:srgbClr val="000066"/>
                </a:solidFill>
                <a:latin typeface="Arial"/>
                <a:cs typeface="Arial"/>
              </a:rPr>
              <a:t>1</a:t>
            </a:r>
            <a:endParaRPr sz="1950">
              <a:latin typeface="Arial"/>
              <a:cs typeface="Arial"/>
            </a:endParaRPr>
          </a:p>
          <a:p>
            <a:pPr marL="598170" indent="-221615">
              <a:lnSpc>
                <a:spcPct val="100000"/>
              </a:lnSpc>
              <a:spcBef>
                <a:spcPts val="234"/>
              </a:spcBef>
              <a:buChar char="•"/>
              <a:tabLst>
                <a:tab pos="598170" algn="l"/>
                <a:tab pos="598805" algn="l"/>
              </a:tabLst>
            </a:pPr>
            <a:r>
              <a:rPr sz="1950" spc="15" dirty="0">
                <a:solidFill>
                  <a:srgbClr val="000066"/>
                </a:solidFill>
                <a:latin typeface="Arial"/>
                <a:cs typeface="Arial"/>
              </a:rPr>
              <a:t>Exceed </a:t>
            </a: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range </a:t>
            </a:r>
            <a:r>
              <a:rPr sz="1950" spc="15" dirty="0">
                <a:solidFill>
                  <a:srgbClr val="000066"/>
                </a:solidFill>
                <a:latin typeface="Arial"/>
                <a:cs typeface="Arial"/>
              </a:rPr>
              <a:t>=&gt;</a:t>
            </a:r>
            <a:r>
              <a:rPr sz="1950" spc="-1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1950" b="1" spc="10" dirty="0">
                <a:solidFill>
                  <a:srgbClr val="800000"/>
                </a:solidFill>
                <a:latin typeface="Arial"/>
                <a:cs typeface="Arial"/>
              </a:rPr>
              <a:t>overflow</a:t>
            </a:r>
            <a:endParaRPr sz="195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510"/>
              </a:spcBef>
            </a:pP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Nobel computers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with</a:t>
            </a:r>
            <a:r>
              <a:rPr sz="235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gcc217</a:t>
            </a:r>
            <a:endParaRPr sz="2350">
              <a:latin typeface="Arial"/>
              <a:cs typeface="Arial"/>
            </a:endParaRPr>
          </a:p>
          <a:p>
            <a:pPr marL="598170" indent="-221615">
              <a:lnSpc>
                <a:spcPct val="100000"/>
              </a:lnSpc>
              <a:spcBef>
                <a:spcPts val="250"/>
              </a:spcBef>
              <a:buChar char="•"/>
              <a:tabLst>
                <a:tab pos="598170" algn="l"/>
                <a:tab pos="598805" algn="l"/>
              </a:tabLst>
            </a:pPr>
            <a:r>
              <a:rPr sz="1950" spc="15" dirty="0">
                <a:solidFill>
                  <a:srgbClr val="000066"/>
                </a:solidFill>
                <a:latin typeface="Arial"/>
                <a:cs typeface="Arial"/>
              </a:rPr>
              <a:t>n = </a:t>
            </a: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32, so range is </a:t>
            </a:r>
            <a:r>
              <a:rPr sz="1950" spc="15" dirty="0">
                <a:solidFill>
                  <a:srgbClr val="000066"/>
                </a:solidFill>
                <a:latin typeface="Arial"/>
                <a:cs typeface="Arial"/>
              </a:rPr>
              <a:t>0 </a:t>
            </a:r>
            <a:r>
              <a:rPr sz="1950" spc="5" dirty="0">
                <a:solidFill>
                  <a:srgbClr val="000066"/>
                </a:solidFill>
                <a:latin typeface="Arial"/>
                <a:cs typeface="Arial"/>
              </a:rPr>
              <a:t>to </a:t>
            </a: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2</a:t>
            </a:r>
            <a:r>
              <a:rPr sz="1950" spc="15" baseline="25641" dirty="0">
                <a:solidFill>
                  <a:srgbClr val="000066"/>
                </a:solidFill>
                <a:latin typeface="Arial"/>
                <a:cs typeface="Arial"/>
              </a:rPr>
              <a:t>32 </a:t>
            </a:r>
            <a:r>
              <a:rPr sz="1950" spc="15" dirty="0">
                <a:solidFill>
                  <a:srgbClr val="000066"/>
                </a:solidFill>
                <a:latin typeface="Arial"/>
                <a:cs typeface="Arial"/>
              </a:rPr>
              <a:t>– 1</a:t>
            </a:r>
            <a:r>
              <a:rPr sz="1950" spc="-26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(4,294,967,295)</a:t>
            </a:r>
            <a:endParaRPr sz="195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415"/>
              </a:spcBef>
            </a:pP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Pretend</a:t>
            </a:r>
            <a:r>
              <a:rPr sz="23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computer</a:t>
            </a:r>
            <a:endParaRPr sz="2350">
              <a:latin typeface="Arial"/>
              <a:cs typeface="Arial"/>
            </a:endParaRPr>
          </a:p>
          <a:p>
            <a:pPr marL="598170" indent="-221615">
              <a:lnSpc>
                <a:spcPct val="100000"/>
              </a:lnSpc>
              <a:spcBef>
                <a:spcPts val="250"/>
              </a:spcBef>
              <a:buChar char="•"/>
              <a:tabLst>
                <a:tab pos="598170" algn="l"/>
                <a:tab pos="598805" algn="l"/>
              </a:tabLst>
            </a:pPr>
            <a:r>
              <a:rPr sz="1950" spc="15" dirty="0">
                <a:solidFill>
                  <a:srgbClr val="000066"/>
                </a:solidFill>
                <a:latin typeface="Arial"/>
                <a:cs typeface="Arial"/>
              </a:rPr>
              <a:t>n = </a:t>
            </a: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4, so range is </a:t>
            </a:r>
            <a:r>
              <a:rPr sz="1950" spc="15" dirty="0">
                <a:solidFill>
                  <a:srgbClr val="000066"/>
                </a:solidFill>
                <a:latin typeface="Arial"/>
                <a:cs typeface="Arial"/>
              </a:rPr>
              <a:t>0 </a:t>
            </a:r>
            <a:r>
              <a:rPr sz="1950" spc="5" dirty="0">
                <a:solidFill>
                  <a:srgbClr val="000066"/>
                </a:solidFill>
                <a:latin typeface="Arial"/>
                <a:cs typeface="Arial"/>
              </a:rPr>
              <a:t>to </a:t>
            </a: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2</a:t>
            </a:r>
            <a:r>
              <a:rPr sz="1950" spc="15" baseline="25641" dirty="0">
                <a:solidFill>
                  <a:srgbClr val="000066"/>
                </a:solidFill>
                <a:latin typeface="Arial"/>
                <a:cs typeface="Arial"/>
              </a:rPr>
              <a:t>4 </a:t>
            </a:r>
            <a:r>
              <a:rPr sz="1950" spc="15" dirty="0">
                <a:solidFill>
                  <a:srgbClr val="000066"/>
                </a:solidFill>
                <a:latin typeface="Arial"/>
                <a:cs typeface="Arial"/>
              </a:rPr>
              <a:t>– 1</a:t>
            </a:r>
            <a:r>
              <a:rPr sz="1950" spc="-26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(15)</a:t>
            </a:r>
            <a:endParaRPr sz="195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515"/>
              </a:spcBef>
            </a:pP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Hereafter,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assume word size =</a:t>
            </a:r>
            <a:r>
              <a:rPr sz="235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4</a:t>
            </a:r>
            <a:endParaRPr sz="2350">
              <a:latin typeface="Arial"/>
              <a:cs typeface="Arial"/>
            </a:endParaRPr>
          </a:p>
          <a:p>
            <a:pPr marL="598170" indent="-221615">
              <a:lnSpc>
                <a:spcPct val="100000"/>
              </a:lnSpc>
              <a:spcBef>
                <a:spcPts val="250"/>
              </a:spcBef>
              <a:buChar char="•"/>
              <a:tabLst>
                <a:tab pos="598170" algn="l"/>
                <a:tab pos="598805" algn="l"/>
              </a:tabLst>
            </a:pP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All points generalize </a:t>
            </a:r>
            <a:r>
              <a:rPr sz="1950" spc="5" dirty="0">
                <a:solidFill>
                  <a:srgbClr val="000066"/>
                </a:solidFill>
                <a:latin typeface="Arial"/>
                <a:cs typeface="Arial"/>
              </a:rPr>
              <a:t>to </a:t>
            </a:r>
            <a:r>
              <a:rPr sz="1950" spc="15" dirty="0">
                <a:solidFill>
                  <a:srgbClr val="000066"/>
                </a:solidFill>
                <a:latin typeface="Arial"/>
                <a:cs typeface="Arial"/>
              </a:rPr>
              <a:t>word </a:t>
            </a: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size </a:t>
            </a:r>
            <a:r>
              <a:rPr sz="1950" spc="15" dirty="0">
                <a:solidFill>
                  <a:srgbClr val="000066"/>
                </a:solidFill>
                <a:latin typeface="Arial"/>
                <a:cs typeface="Arial"/>
              </a:rPr>
              <a:t>= </a:t>
            </a: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32, </a:t>
            </a:r>
            <a:r>
              <a:rPr sz="1950" spc="15" dirty="0">
                <a:solidFill>
                  <a:srgbClr val="000066"/>
                </a:solidFill>
                <a:latin typeface="Arial"/>
                <a:cs typeface="Arial"/>
              </a:rPr>
              <a:t>word </a:t>
            </a: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size </a:t>
            </a:r>
            <a:r>
              <a:rPr sz="1950" spc="15" dirty="0">
                <a:solidFill>
                  <a:srgbClr val="000066"/>
                </a:solidFill>
                <a:latin typeface="Arial"/>
                <a:cs typeface="Arial"/>
              </a:rPr>
              <a:t>=</a:t>
            </a:r>
            <a:r>
              <a:rPr sz="1950" spc="-7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1950" spc="15" dirty="0">
                <a:solidFill>
                  <a:srgbClr val="000066"/>
                </a:solidFill>
                <a:latin typeface="Arial"/>
                <a:cs typeface="Arial"/>
              </a:rPr>
              <a:t>n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217" y="431974"/>
            <a:ext cx="6985634" cy="568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solidFill>
                  <a:srgbClr val="000000"/>
                </a:solidFill>
              </a:rPr>
              <a:t>Representing Unsigned Integers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05"/>
              </a:lnSpc>
            </a:pPr>
            <a:fld id="{81D60167-4931-47E6-BA6A-407CBD079E47}" type="slidenum">
              <a:rPr spc="15" dirty="0"/>
              <a:t>21</a:t>
            </a:fld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529954" y="1238421"/>
            <a:ext cx="2874645" cy="3873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On pretend</a:t>
            </a:r>
            <a:r>
              <a:rPr sz="2350" spc="-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computer</a:t>
            </a:r>
            <a:endParaRPr sz="235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741948" y="1356636"/>
          <a:ext cx="2336164" cy="50230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1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4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3742">
                <a:tc>
                  <a:txBody>
                    <a:bodyPr/>
                    <a:lstStyle/>
                    <a:p>
                      <a:pPr marL="90170" marR="127635">
                        <a:lnSpc>
                          <a:spcPct val="103600"/>
                        </a:lnSpc>
                        <a:spcBef>
                          <a:spcPts val="500"/>
                        </a:spcBef>
                      </a:pPr>
                      <a:r>
                        <a:rPr sz="1750" b="1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Unsigned </a:t>
                      </a:r>
                      <a:r>
                        <a:rPr sz="1750" b="1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50" b="1" u="sng" spc="15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Integer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350">
                        <a:latin typeface="Times New Roman"/>
                        <a:cs typeface="Times New Roman"/>
                      </a:endParaRPr>
                    </a:p>
                    <a:p>
                      <a:pPr marL="135255">
                        <a:lnSpc>
                          <a:spcPct val="100000"/>
                        </a:lnSpc>
                      </a:pPr>
                      <a:r>
                        <a:rPr sz="1750" b="1" u="sng" spc="15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Rep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263525" algn="r">
                        <a:lnSpc>
                          <a:spcPts val="1860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ts val="186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0000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263525" algn="r">
                        <a:lnSpc>
                          <a:spcPts val="1910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ts val="191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0001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263525" algn="r">
                        <a:lnSpc>
                          <a:spcPts val="1860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2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ts val="186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0010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351">
                <a:tc>
                  <a:txBody>
                    <a:bodyPr/>
                    <a:lstStyle/>
                    <a:p>
                      <a:pPr marR="263525" algn="r">
                        <a:lnSpc>
                          <a:spcPts val="1910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3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ts val="191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0011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263525" algn="r">
                        <a:lnSpc>
                          <a:spcPts val="1910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4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ts val="191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0100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263525" algn="r">
                        <a:lnSpc>
                          <a:spcPts val="1860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5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ts val="186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0101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263525" algn="r">
                        <a:lnSpc>
                          <a:spcPts val="1910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6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ts val="191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0110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263525" algn="r">
                        <a:lnSpc>
                          <a:spcPts val="1860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7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ts val="186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0111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6352">
                <a:tc>
                  <a:txBody>
                    <a:bodyPr/>
                    <a:lstStyle/>
                    <a:p>
                      <a:pPr marR="263525" algn="r">
                        <a:lnSpc>
                          <a:spcPts val="1910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8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ts val="191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1000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263525" algn="r">
                        <a:lnSpc>
                          <a:spcPts val="1910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9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ts val="191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1001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0070">
                <a:tc>
                  <a:txBody>
                    <a:bodyPr/>
                    <a:lstStyle/>
                    <a:p>
                      <a:pPr marR="263525" algn="r">
                        <a:lnSpc>
                          <a:spcPts val="186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10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ts val="186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1010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263525" algn="r">
                        <a:lnSpc>
                          <a:spcPts val="191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11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ts val="191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1011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263525" algn="r">
                        <a:lnSpc>
                          <a:spcPts val="186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12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ts val="186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1100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6351">
                <a:tc>
                  <a:txBody>
                    <a:bodyPr/>
                    <a:lstStyle/>
                    <a:p>
                      <a:pPr marR="263525" algn="r">
                        <a:lnSpc>
                          <a:spcPts val="191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13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ts val="191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1101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263525" algn="r">
                        <a:lnSpc>
                          <a:spcPts val="191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14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ts val="191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1110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9358">
                <a:tc>
                  <a:txBody>
                    <a:bodyPr/>
                    <a:lstStyle/>
                    <a:p>
                      <a:pPr marR="263525" algn="r">
                        <a:lnSpc>
                          <a:spcPts val="186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15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ts val="186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1111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217" y="431974"/>
            <a:ext cx="5653405" cy="568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solidFill>
                  <a:srgbClr val="000000"/>
                </a:solidFill>
              </a:rPr>
              <a:t>Adding Unsigned</a:t>
            </a:r>
            <a:r>
              <a:rPr spc="-3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Integers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9954" y="1238421"/>
            <a:ext cx="1115060" cy="3873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Addi</a:t>
            </a:r>
            <a:r>
              <a:rPr sz="235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ion</a:t>
            </a:r>
            <a:endParaRPr sz="23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4554" y="5577147"/>
            <a:ext cx="2634615" cy="3873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Results are </a:t>
            </a:r>
            <a:r>
              <a:rPr sz="2350" spc="15" dirty="0">
                <a:solidFill>
                  <a:srgbClr val="0000FF"/>
                </a:solidFill>
                <a:latin typeface="Arial"/>
                <a:cs typeface="Arial"/>
              </a:rPr>
              <a:t>mod</a:t>
            </a:r>
            <a:r>
              <a:rPr sz="2350" spc="-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sz="2325" spc="15" baseline="25089" dirty="0">
                <a:solidFill>
                  <a:srgbClr val="0000FF"/>
                </a:solidFill>
                <a:latin typeface="Arial"/>
                <a:cs typeface="Arial"/>
              </a:rPr>
              <a:t>4</a:t>
            </a:r>
            <a:endParaRPr sz="2325" baseline="25089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350286" y="3460610"/>
            <a:ext cx="3329304" cy="1475105"/>
            <a:chOff x="1350286" y="3460610"/>
            <a:chExt cx="3329304" cy="1475105"/>
          </a:xfrm>
        </p:grpSpPr>
        <p:sp>
          <p:nvSpPr>
            <p:cNvPr id="6" name="object 6"/>
            <p:cNvSpPr/>
            <p:nvPr/>
          </p:nvSpPr>
          <p:spPr>
            <a:xfrm>
              <a:off x="1356637" y="3466961"/>
              <a:ext cx="3316604" cy="1462405"/>
            </a:xfrm>
            <a:custGeom>
              <a:avLst/>
              <a:gdLst/>
              <a:ahLst/>
              <a:cxnLst/>
              <a:rect l="l" t="t" r="r" b="b"/>
              <a:pathLst>
                <a:path w="3316604" h="1462404">
                  <a:moveTo>
                    <a:pt x="3316224" y="0"/>
                  </a:moveTo>
                  <a:lnTo>
                    <a:pt x="0" y="0"/>
                  </a:lnTo>
                  <a:lnTo>
                    <a:pt x="0" y="1461839"/>
                  </a:lnTo>
                  <a:lnTo>
                    <a:pt x="3316224" y="1461839"/>
                  </a:lnTo>
                  <a:lnTo>
                    <a:pt x="3316224" y="0"/>
                  </a:lnTo>
                  <a:close/>
                </a:path>
              </a:pathLst>
            </a:custGeom>
            <a:solidFill>
              <a:srgbClr val="A8D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56636" y="3466960"/>
              <a:ext cx="3316604" cy="1462405"/>
            </a:xfrm>
            <a:custGeom>
              <a:avLst/>
              <a:gdLst/>
              <a:ahLst/>
              <a:cxnLst/>
              <a:rect l="l" t="t" r="r" b="b"/>
              <a:pathLst>
                <a:path w="3316604" h="1462404">
                  <a:moveTo>
                    <a:pt x="0" y="0"/>
                  </a:moveTo>
                  <a:lnTo>
                    <a:pt x="3316223" y="0"/>
                  </a:lnTo>
                  <a:lnTo>
                    <a:pt x="3316223" y="1461839"/>
                  </a:lnTo>
                  <a:lnTo>
                    <a:pt x="0" y="1461839"/>
                  </a:lnTo>
                  <a:lnTo>
                    <a:pt x="0" y="0"/>
                  </a:lnTo>
                  <a:close/>
                </a:path>
              </a:pathLst>
            </a:custGeom>
            <a:ln w="125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447079" y="3783213"/>
            <a:ext cx="555625" cy="5607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5080" algn="r">
              <a:lnSpc>
                <a:spcPts val="2090"/>
              </a:lnSpc>
              <a:spcBef>
                <a:spcPts val="130"/>
              </a:spcBef>
            </a:pPr>
            <a:r>
              <a:rPr sz="1750" b="1" spc="15" dirty="0">
                <a:latin typeface="Courier New"/>
                <a:cs typeface="Courier New"/>
              </a:rPr>
              <a:t>7</a:t>
            </a:r>
            <a:endParaRPr sz="1750">
              <a:latin typeface="Courier New"/>
              <a:cs typeface="Courier New"/>
            </a:endParaRPr>
          </a:p>
          <a:p>
            <a:pPr marR="5080" algn="r">
              <a:lnSpc>
                <a:spcPts val="2090"/>
              </a:lnSpc>
            </a:pPr>
            <a:r>
              <a:rPr sz="1750" b="1" spc="15" dirty="0">
                <a:latin typeface="Courier New"/>
                <a:cs typeface="Courier New"/>
              </a:rPr>
              <a:t>+</a:t>
            </a:r>
            <a:r>
              <a:rPr sz="1750" b="1" spc="-80" dirty="0">
                <a:latin typeface="Courier New"/>
                <a:cs typeface="Courier New"/>
              </a:rPr>
              <a:t> </a:t>
            </a:r>
            <a:r>
              <a:rPr sz="1750" b="1" spc="10" dirty="0">
                <a:latin typeface="Courier New"/>
                <a:cs typeface="Courier New"/>
              </a:rPr>
              <a:t>10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07103" y="3506863"/>
            <a:ext cx="968375" cy="8369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96545">
              <a:lnSpc>
                <a:spcPct val="100000"/>
              </a:lnSpc>
              <a:spcBef>
                <a:spcPts val="130"/>
              </a:spcBef>
            </a:pPr>
            <a:r>
              <a:rPr sz="1750" b="1" spc="15" dirty="0">
                <a:solidFill>
                  <a:srgbClr val="FF0000"/>
                </a:solidFill>
                <a:latin typeface="Courier New"/>
                <a:cs typeface="Courier New"/>
              </a:rPr>
              <a:t>11</a:t>
            </a:r>
            <a:endParaRPr sz="1750">
              <a:latin typeface="Courier New"/>
              <a:cs typeface="Courier New"/>
            </a:endParaRPr>
          </a:p>
          <a:p>
            <a:pPr marR="30480" algn="r">
              <a:lnSpc>
                <a:spcPts val="2090"/>
              </a:lnSpc>
              <a:spcBef>
                <a:spcPts val="75"/>
              </a:spcBef>
            </a:pPr>
            <a:r>
              <a:rPr sz="1750" b="1" spc="15" dirty="0">
                <a:latin typeface="Courier New"/>
                <a:cs typeface="Courier New"/>
              </a:rPr>
              <a:t>0111</a:t>
            </a:r>
            <a:r>
              <a:rPr sz="1725" b="1" spc="30" baseline="-21739" dirty="0">
                <a:latin typeface="Courier New"/>
                <a:cs typeface="Courier New"/>
              </a:rPr>
              <a:t>B</a:t>
            </a:r>
            <a:endParaRPr sz="1725" baseline="-21739">
              <a:latin typeface="Courier New"/>
              <a:cs typeface="Courier New"/>
            </a:endParaRPr>
          </a:p>
          <a:p>
            <a:pPr marR="30480" algn="r">
              <a:lnSpc>
                <a:spcPts val="2090"/>
              </a:lnSpc>
            </a:pPr>
            <a:r>
              <a:rPr sz="1750" b="1" spc="15" dirty="0">
                <a:latin typeface="Courier New"/>
                <a:cs typeface="Courier New"/>
              </a:rPr>
              <a:t>+</a:t>
            </a:r>
            <a:r>
              <a:rPr sz="1750" b="1" spc="-65" dirty="0">
                <a:latin typeface="Courier New"/>
                <a:cs typeface="Courier New"/>
              </a:rPr>
              <a:t> </a:t>
            </a:r>
            <a:r>
              <a:rPr sz="1750" b="1" spc="15" dirty="0">
                <a:latin typeface="Courier New"/>
                <a:cs typeface="Courier New"/>
              </a:rPr>
              <a:t>1010</a:t>
            </a:r>
            <a:r>
              <a:rPr sz="1725" b="1" spc="22" baseline="-21739" dirty="0">
                <a:latin typeface="Courier New"/>
                <a:cs typeface="Courier New"/>
              </a:rPr>
              <a:t>B</a:t>
            </a:r>
            <a:endParaRPr sz="1725" baseline="-21739">
              <a:latin typeface="Courier New"/>
              <a:cs typeface="Courier New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718451" y="4487774"/>
            <a:ext cx="1628139" cy="20955"/>
            <a:chOff x="1718451" y="4487774"/>
            <a:chExt cx="1628139" cy="20955"/>
          </a:xfrm>
        </p:grpSpPr>
        <p:sp>
          <p:nvSpPr>
            <p:cNvPr id="11" name="object 11"/>
            <p:cNvSpPr/>
            <p:nvPr/>
          </p:nvSpPr>
          <p:spPr>
            <a:xfrm>
              <a:off x="1718451" y="4498062"/>
              <a:ext cx="271780" cy="0"/>
            </a:xfrm>
            <a:custGeom>
              <a:avLst/>
              <a:gdLst/>
              <a:ahLst/>
              <a:cxnLst/>
              <a:rect l="l" t="t" r="r" b="b"/>
              <a:pathLst>
                <a:path w="271780">
                  <a:moveTo>
                    <a:pt x="0" y="0"/>
                  </a:moveTo>
                  <a:lnTo>
                    <a:pt x="271328" y="0"/>
                  </a:lnTo>
                </a:path>
              </a:pathLst>
            </a:custGeom>
            <a:ln w="205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803898" y="4498062"/>
              <a:ext cx="542925" cy="0"/>
            </a:xfrm>
            <a:custGeom>
              <a:avLst/>
              <a:gdLst/>
              <a:ahLst/>
              <a:cxnLst/>
              <a:rect l="l" t="t" r="r" b="b"/>
              <a:pathLst>
                <a:path w="542925">
                  <a:moveTo>
                    <a:pt x="0" y="0"/>
                  </a:moveTo>
                  <a:lnTo>
                    <a:pt x="542656" y="0"/>
                  </a:lnTo>
                </a:path>
              </a:pathLst>
            </a:custGeom>
            <a:ln w="205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854137" y="4587147"/>
            <a:ext cx="148590" cy="297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750" b="1" spc="15" dirty="0">
                <a:latin typeface="Courier New"/>
                <a:cs typeface="Courier New"/>
              </a:rPr>
              <a:t>1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42851" y="4587147"/>
            <a:ext cx="832485" cy="297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sz="1750" b="1" spc="15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sz="1750" b="1" spc="15" dirty="0">
                <a:latin typeface="Courier New"/>
                <a:cs typeface="Courier New"/>
              </a:rPr>
              <a:t>0001</a:t>
            </a:r>
            <a:r>
              <a:rPr sz="1725" b="1" spc="22" baseline="-21739" dirty="0">
                <a:latin typeface="Courier New"/>
                <a:cs typeface="Courier New"/>
              </a:rPr>
              <a:t>B</a:t>
            </a:r>
            <a:endParaRPr sz="1725" baseline="-21739">
              <a:latin typeface="Courier New"/>
              <a:cs typeface="Courier New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1350356" y="1733480"/>
          <a:ext cx="3316604" cy="14618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4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49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67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0612">
                <a:tc gridSpan="4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75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  <a:p>
                      <a:pPr marR="730250" algn="ctr">
                        <a:lnSpc>
                          <a:spcPct val="100000"/>
                        </a:lnSpc>
                        <a:spcBef>
                          <a:spcPts val="75"/>
                        </a:spcBef>
                        <a:tabLst>
                          <a:tab pos="949325" algn="l"/>
                        </a:tabLst>
                      </a:pPr>
                      <a:r>
                        <a:rPr sz="1750" b="1" spc="15" dirty="0">
                          <a:latin typeface="Courier New"/>
                          <a:cs typeface="Courier New"/>
                        </a:rPr>
                        <a:t>3	0011</a:t>
                      </a:r>
                      <a:r>
                        <a:rPr sz="1725" b="1" spc="22" baseline="-21739" dirty="0">
                          <a:latin typeface="Courier New"/>
                          <a:cs typeface="Courier New"/>
                        </a:rPr>
                        <a:t>B</a:t>
                      </a:r>
                      <a:endParaRPr sz="1725" baseline="-21739">
                        <a:latin typeface="Courier New"/>
                        <a:cs typeface="Courier New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A8D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6315">
                <a:tc>
                  <a:txBody>
                    <a:bodyPr/>
                    <a:lstStyle/>
                    <a:p>
                      <a:pPr marL="90170">
                        <a:lnSpc>
                          <a:spcPts val="1830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+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83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10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  <a:p>
                      <a:pPr marL="6731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--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71145">
                        <a:lnSpc>
                          <a:spcPts val="1830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+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830"/>
                        </a:lnSpc>
                      </a:pPr>
                      <a:r>
                        <a:rPr sz="1750" b="1" spc="15" dirty="0">
                          <a:latin typeface="Courier New"/>
                          <a:cs typeface="Courier New"/>
                        </a:rPr>
                        <a:t>1010</a:t>
                      </a:r>
                      <a:r>
                        <a:rPr sz="1725" b="1" spc="22" baseline="-21739" dirty="0">
                          <a:latin typeface="Courier New"/>
                          <a:cs typeface="Courier New"/>
                        </a:rPr>
                        <a:t>B</a:t>
                      </a:r>
                      <a:endParaRPr sz="1725" baseline="-21739">
                        <a:latin typeface="Courier New"/>
                        <a:cs typeface="Courier New"/>
                      </a:endParaRPr>
                    </a:p>
                    <a:p>
                      <a:pPr marL="6731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----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9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86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13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860"/>
                        </a:lnSpc>
                      </a:pPr>
                      <a:r>
                        <a:rPr sz="1750" b="1" spc="15" dirty="0">
                          <a:latin typeface="Courier New"/>
                          <a:cs typeface="Courier New"/>
                        </a:rPr>
                        <a:t>1101</a:t>
                      </a:r>
                      <a:r>
                        <a:rPr sz="1725" b="1" spc="22" baseline="-21739" dirty="0">
                          <a:latin typeface="Courier New"/>
                          <a:cs typeface="Courier New"/>
                        </a:rPr>
                        <a:t>B</a:t>
                      </a:r>
                      <a:endParaRPr sz="1725" baseline="-21739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5052079" y="1841369"/>
            <a:ext cx="3276600" cy="111633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57530">
              <a:lnSpc>
                <a:spcPct val="101699"/>
              </a:lnSpc>
              <a:spcBef>
                <a:spcPts val="75"/>
              </a:spcBef>
            </a:pPr>
            <a:r>
              <a:rPr sz="2350" spc="5" dirty="0">
                <a:solidFill>
                  <a:srgbClr val="FF0000"/>
                </a:solidFill>
                <a:latin typeface="Arial"/>
                <a:cs typeface="Arial"/>
              </a:rPr>
              <a:t>Start at right</a:t>
            </a:r>
            <a:r>
              <a:rPr sz="2350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FF0000"/>
                </a:solidFill>
                <a:latin typeface="Arial"/>
                <a:cs typeface="Arial"/>
              </a:rPr>
              <a:t>column  Proceed</a:t>
            </a:r>
            <a:r>
              <a:rPr sz="235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50" spc="5" dirty="0">
                <a:solidFill>
                  <a:srgbClr val="FF0000"/>
                </a:solidFill>
                <a:latin typeface="Arial"/>
                <a:cs typeface="Arial"/>
              </a:rPr>
              <a:t>leftward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350" spc="10" dirty="0">
                <a:solidFill>
                  <a:srgbClr val="FF0000"/>
                </a:solidFill>
                <a:latin typeface="Arial"/>
                <a:cs typeface="Arial"/>
              </a:rPr>
              <a:t>Carry 1 when</a:t>
            </a:r>
            <a:r>
              <a:rPr sz="2350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FF0000"/>
                </a:solidFill>
                <a:latin typeface="Arial"/>
                <a:cs typeface="Arial"/>
              </a:rPr>
              <a:t>necessary</a:t>
            </a:r>
            <a:endParaRPr sz="23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052079" y="3650219"/>
            <a:ext cx="2589530" cy="3873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50" spc="10" dirty="0">
                <a:solidFill>
                  <a:srgbClr val="FF0000"/>
                </a:solidFill>
                <a:latin typeface="Arial"/>
                <a:cs typeface="Arial"/>
              </a:rPr>
              <a:t>Beware </a:t>
            </a:r>
            <a:r>
              <a:rPr sz="2350" spc="5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2350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FF0000"/>
                </a:solidFill>
                <a:latin typeface="Arial"/>
                <a:cs typeface="Arial"/>
              </a:rPr>
              <a:t>overflow</a:t>
            </a:r>
            <a:endParaRPr sz="235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05"/>
              </a:lnSpc>
            </a:pPr>
            <a:fld id="{81D60167-4931-47E6-BA6A-407CBD079E47}" type="slidenum">
              <a:rPr spc="15" dirty="0"/>
              <a:t>22</a:t>
            </a:fld>
            <a:endParaRPr spc="1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217" y="431974"/>
            <a:ext cx="6608445" cy="568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solidFill>
                  <a:srgbClr val="000000"/>
                </a:solidFill>
              </a:rPr>
              <a:t>Subtracting Unsigned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Integers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9954" y="1238421"/>
            <a:ext cx="1550670" cy="3873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Sub</a:t>
            </a:r>
            <a:r>
              <a:rPr sz="235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rac</a:t>
            </a:r>
            <a:r>
              <a:rPr sz="235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ion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50286" y="3762085"/>
            <a:ext cx="3329304" cy="1475105"/>
            <a:chOff x="1350286" y="3762085"/>
            <a:chExt cx="3329304" cy="1475105"/>
          </a:xfrm>
        </p:grpSpPr>
        <p:sp>
          <p:nvSpPr>
            <p:cNvPr id="5" name="object 5"/>
            <p:cNvSpPr/>
            <p:nvPr/>
          </p:nvSpPr>
          <p:spPr>
            <a:xfrm>
              <a:off x="1356637" y="3768436"/>
              <a:ext cx="3316604" cy="1462405"/>
            </a:xfrm>
            <a:custGeom>
              <a:avLst/>
              <a:gdLst/>
              <a:ahLst/>
              <a:cxnLst/>
              <a:rect l="l" t="t" r="r" b="b"/>
              <a:pathLst>
                <a:path w="3316604" h="1462404">
                  <a:moveTo>
                    <a:pt x="3316224" y="0"/>
                  </a:moveTo>
                  <a:lnTo>
                    <a:pt x="0" y="0"/>
                  </a:lnTo>
                  <a:lnTo>
                    <a:pt x="0" y="1461839"/>
                  </a:lnTo>
                  <a:lnTo>
                    <a:pt x="3316224" y="1461839"/>
                  </a:lnTo>
                  <a:lnTo>
                    <a:pt x="3316224" y="0"/>
                  </a:lnTo>
                  <a:close/>
                </a:path>
              </a:pathLst>
            </a:custGeom>
            <a:solidFill>
              <a:srgbClr val="A8D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56636" y="3768435"/>
              <a:ext cx="3316604" cy="1462405"/>
            </a:xfrm>
            <a:custGeom>
              <a:avLst/>
              <a:gdLst/>
              <a:ahLst/>
              <a:cxnLst/>
              <a:rect l="l" t="t" r="r" b="b"/>
              <a:pathLst>
                <a:path w="3316604" h="1462404">
                  <a:moveTo>
                    <a:pt x="0" y="0"/>
                  </a:moveTo>
                  <a:lnTo>
                    <a:pt x="3316223" y="0"/>
                  </a:lnTo>
                  <a:lnTo>
                    <a:pt x="3316223" y="1461839"/>
                  </a:lnTo>
                  <a:lnTo>
                    <a:pt x="0" y="1461839"/>
                  </a:lnTo>
                  <a:lnTo>
                    <a:pt x="0" y="0"/>
                  </a:lnTo>
                  <a:close/>
                </a:path>
              </a:pathLst>
            </a:custGeom>
            <a:ln w="125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47079" y="4084689"/>
            <a:ext cx="555625" cy="5607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5080" algn="r">
              <a:lnSpc>
                <a:spcPts val="2090"/>
              </a:lnSpc>
              <a:spcBef>
                <a:spcPts val="130"/>
              </a:spcBef>
            </a:pPr>
            <a:r>
              <a:rPr sz="1750" b="1" spc="15" dirty="0">
                <a:latin typeface="Courier New"/>
                <a:cs typeface="Courier New"/>
              </a:rPr>
              <a:t>3</a:t>
            </a:r>
            <a:endParaRPr sz="1750">
              <a:latin typeface="Courier New"/>
              <a:cs typeface="Courier New"/>
            </a:endParaRPr>
          </a:p>
          <a:p>
            <a:pPr marR="5080" algn="r">
              <a:lnSpc>
                <a:spcPts val="2090"/>
              </a:lnSpc>
            </a:pPr>
            <a:r>
              <a:rPr sz="1750" b="1" spc="15" dirty="0">
                <a:latin typeface="Courier New"/>
                <a:cs typeface="Courier New"/>
              </a:rPr>
              <a:t>-</a:t>
            </a:r>
            <a:r>
              <a:rPr sz="1750" b="1" spc="-80" dirty="0">
                <a:latin typeface="Courier New"/>
                <a:cs typeface="Courier New"/>
              </a:rPr>
              <a:t> </a:t>
            </a:r>
            <a:r>
              <a:rPr sz="1750" b="1" spc="10" dirty="0">
                <a:latin typeface="Courier New"/>
                <a:cs typeface="Courier New"/>
              </a:rPr>
              <a:t>10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07103" y="3808336"/>
            <a:ext cx="968375" cy="8369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96545">
              <a:lnSpc>
                <a:spcPct val="100000"/>
              </a:lnSpc>
              <a:spcBef>
                <a:spcPts val="130"/>
              </a:spcBef>
            </a:pPr>
            <a:r>
              <a:rPr sz="1750" b="1" spc="15" dirty="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endParaRPr sz="1750">
              <a:latin typeface="Courier New"/>
              <a:cs typeface="Courier New"/>
            </a:endParaRPr>
          </a:p>
          <a:p>
            <a:pPr marR="30480" algn="r">
              <a:lnSpc>
                <a:spcPts val="2090"/>
              </a:lnSpc>
              <a:spcBef>
                <a:spcPts val="75"/>
              </a:spcBef>
            </a:pPr>
            <a:r>
              <a:rPr sz="1750" b="1" spc="15" dirty="0">
                <a:latin typeface="Courier New"/>
                <a:cs typeface="Courier New"/>
              </a:rPr>
              <a:t>0011</a:t>
            </a:r>
            <a:r>
              <a:rPr sz="1725" b="1" spc="30" baseline="-21739" dirty="0">
                <a:latin typeface="Courier New"/>
                <a:cs typeface="Courier New"/>
              </a:rPr>
              <a:t>B</a:t>
            </a:r>
            <a:endParaRPr sz="1725" baseline="-21739">
              <a:latin typeface="Courier New"/>
              <a:cs typeface="Courier New"/>
            </a:endParaRPr>
          </a:p>
          <a:p>
            <a:pPr marR="30480" algn="r">
              <a:lnSpc>
                <a:spcPts val="2090"/>
              </a:lnSpc>
            </a:pPr>
            <a:r>
              <a:rPr sz="1750" b="1" spc="15" dirty="0">
                <a:latin typeface="Courier New"/>
                <a:cs typeface="Courier New"/>
              </a:rPr>
              <a:t>-</a:t>
            </a:r>
            <a:r>
              <a:rPr sz="1750" b="1" spc="-65" dirty="0">
                <a:latin typeface="Courier New"/>
                <a:cs typeface="Courier New"/>
              </a:rPr>
              <a:t> </a:t>
            </a:r>
            <a:r>
              <a:rPr sz="1750" b="1" spc="15" dirty="0">
                <a:latin typeface="Courier New"/>
                <a:cs typeface="Courier New"/>
              </a:rPr>
              <a:t>1010</a:t>
            </a:r>
            <a:r>
              <a:rPr sz="1725" b="1" spc="22" baseline="-21739" dirty="0">
                <a:latin typeface="Courier New"/>
                <a:cs typeface="Courier New"/>
              </a:rPr>
              <a:t>B</a:t>
            </a:r>
            <a:endParaRPr sz="1725" baseline="-21739">
              <a:latin typeface="Courier New"/>
              <a:cs typeface="Courier New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718451" y="4789248"/>
            <a:ext cx="1628139" cy="20955"/>
            <a:chOff x="1718451" y="4789248"/>
            <a:chExt cx="1628139" cy="20955"/>
          </a:xfrm>
        </p:grpSpPr>
        <p:sp>
          <p:nvSpPr>
            <p:cNvPr id="10" name="object 10"/>
            <p:cNvSpPr/>
            <p:nvPr/>
          </p:nvSpPr>
          <p:spPr>
            <a:xfrm>
              <a:off x="1718451" y="4799536"/>
              <a:ext cx="271780" cy="0"/>
            </a:xfrm>
            <a:custGeom>
              <a:avLst/>
              <a:gdLst/>
              <a:ahLst/>
              <a:cxnLst/>
              <a:rect l="l" t="t" r="r" b="b"/>
              <a:pathLst>
                <a:path w="271780">
                  <a:moveTo>
                    <a:pt x="0" y="0"/>
                  </a:moveTo>
                  <a:lnTo>
                    <a:pt x="271328" y="0"/>
                  </a:lnTo>
                </a:path>
              </a:pathLst>
            </a:custGeom>
            <a:ln w="205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803898" y="4799536"/>
              <a:ext cx="542925" cy="0"/>
            </a:xfrm>
            <a:custGeom>
              <a:avLst/>
              <a:gdLst/>
              <a:ahLst/>
              <a:cxnLst/>
              <a:rect l="l" t="t" r="r" b="b"/>
              <a:pathLst>
                <a:path w="542925">
                  <a:moveTo>
                    <a:pt x="0" y="0"/>
                  </a:moveTo>
                  <a:lnTo>
                    <a:pt x="542656" y="0"/>
                  </a:lnTo>
                </a:path>
              </a:pathLst>
            </a:custGeom>
            <a:ln w="205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91854" y="4888621"/>
            <a:ext cx="3009265" cy="10756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362075">
              <a:lnSpc>
                <a:spcPct val="100000"/>
              </a:lnSpc>
              <a:spcBef>
                <a:spcPts val="130"/>
              </a:spcBef>
              <a:tabLst>
                <a:tab pos="2311400" algn="l"/>
              </a:tabLst>
            </a:pPr>
            <a:r>
              <a:rPr sz="1750" b="1" spc="15" dirty="0">
                <a:latin typeface="Courier New"/>
                <a:cs typeface="Courier New"/>
              </a:rPr>
              <a:t>9	1001</a:t>
            </a:r>
            <a:r>
              <a:rPr sz="1725" b="1" spc="22" baseline="-21739" dirty="0">
                <a:latin typeface="Courier New"/>
                <a:cs typeface="Courier New"/>
              </a:rPr>
              <a:t>B</a:t>
            </a:r>
            <a:endParaRPr sz="1725" baseline="-21739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00">
              <a:latin typeface="Courier New"/>
              <a:cs typeface="Courier New"/>
            </a:endParaRPr>
          </a:p>
          <a:p>
            <a:pPr marL="50800">
              <a:lnSpc>
                <a:spcPct val="100000"/>
              </a:lnSpc>
            </a:pP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Results are </a:t>
            </a:r>
            <a:r>
              <a:rPr sz="2350" spc="15" dirty="0">
                <a:solidFill>
                  <a:srgbClr val="0000FF"/>
                </a:solidFill>
                <a:latin typeface="Arial"/>
                <a:cs typeface="Arial"/>
              </a:rPr>
              <a:t>mod</a:t>
            </a:r>
            <a:r>
              <a:rPr sz="2350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sz="2325" spc="15" baseline="25089" dirty="0">
                <a:solidFill>
                  <a:srgbClr val="0000FF"/>
                </a:solidFill>
                <a:latin typeface="Arial"/>
                <a:cs typeface="Arial"/>
              </a:rPr>
              <a:t>4</a:t>
            </a:r>
            <a:endParaRPr sz="2325" baseline="25089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350286" y="1802498"/>
            <a:ext cx="3329304" cy="1748155"/>
            <a:chOff x="1350286" y="1802498"/>
            <a:chExt cx="3329304" cy="1748155"/>
          </a:xfrm>
        </p:grpSpPr>
        <p:sp>
          <p:nvSpPr>
            <p:cNvPr id="14" name="object 14"/>
            <p:cNvSpPr/>
            <p:nvPr/>
          </p:nvSpPr>
          <p:spPr>
            <a:xfrm>
              <a:off x="1356637" y="1808849"/>
              <a:ext cx="3316604" cy="1735455"/>
            </a:xfrm>
            <a:custGeom>
              <a:avLst/>
              <a:gdLst/>
              <a:ahLst/>
              <a:cxnLst/>
              <a:rect l="l" t="t" r="r" b="b"/>
              <a:pathLst>
                <a:path w="3316604" h="1735454">
                  <a:moveTo>
                    <a:pt x="3316224" y="0"/>
                  </a:moveTo>
                  <a:lnTo>
                    <a:pt x="0" y="0"/>
                  </a:lnTo>
                  <a:lnTo>
                    <a:pt x="0" y="1735051"/>
                  </a:lnTo>
                  <a:lnTo>
                    <a:pt x="3316224" y="1735051"/>
                  </a:lnTo>
                  <a:lnTo>
                    <a:pt x="3316224" y="0"/>
                  </a:lnTo>
                  <a:close/>
                </a:path>
              </a:pathLst>
            </a:custGeom>
            <a:solidFill>
              <a:srgbClr val="A8D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56636" y="1808848"/>
              <a:ext cx="3316604" cy="1735455"/>
            </a:xfrm>
            <a:custGeom>
              <a:avLst/>
              <a:gdLst/>
              <a:ahLst/>
              <a:cxnLst/>
              <a:rect l="l" t="t" r="r" b="b"/>
              <a:pathLst>
                <a:path w="3316604" h="1735454">
                  <a:moveTo>
                    <a:pt x="0" y="0"/>
                  </a:moveTo>
                  <a:lnTo>
                    <a:pt x="3316223" y="0"/>
                  </a:lnTo>
                  <a:lnTo>
                    <a:pt x="3316223" y="1735051"/>
                  </a:lnTo>
                  <a:lnTo>
                    <a:pt x="0" y="1735051"/>
                  </a:lnTo>
                  <a:lnTo>
                    <a:pt x="0" y="0"/>
                  </a:lnTo>
                  <a:close/>
                </a:path>
              </a:pathLst>
            </a:custGeom>
            <a:ln w="125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447079" y="2389836"/>
            <a:ext cx="555625" cy="5734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30"/>
              </a:spcBef>
            </a:pPr>
            <a:r>
              <a:rPr sz="1750" b="1" spc="10" dirty="0">
                <a:latin typeface="Courier New"/>
                <a:cs typeface="Courier New"/>
              </a:rPr>
              <a:t>10</a:t>
            </a:r>
            <a:endParaRPr sz="175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75"/>
              </a:spcBef>
              <a:tabLst>
                <a:tab pos="406400" algn="l"/>
              </a:tabLst>
            </a:pPr>
            <a:r>
              <a:rPr sz="1750" spc="15" dirty="0">
                <a:latin typeface="Courier New"/>
                <a:cs typeface="Courier New"/>
              </a:rPr>
              <a:t>-	</a:t>
            </a:r>
            <a:r>
              <a:rPr sz="1750" b="1" spc="15" dirty="0">
                <a:latin typeface="Courier New"/>
                <a:cs typeface="Courier New"/>
              </a:rPr>
              <a:t>7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07146" y="1849692"/>
            <a:ext cx="968375" cy="11137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32434">
              <a:lnSpc>
                <a:spcPct val="100000"/>
              </a:lnSpc>
              <a:spcBef>
                <a:spcPts val="130"/>
              </a:spcBef>
            </a:pPr>
            <a:r>
              <a:rPr sz="1750" b="1" spc="10" dirty="0">
                <a:solidFill>
                  <a:srgbClr val="FF0000"/>
                </a:solidFill>
                <a:latin typeface="Courier New"/>
                <a:cs typeface="Courier New"/>
              </a:rPr>
              <a:t>12</a:t>
            </a:r>
            <a:endParaRPr sz="1750">
              <a:latin typeface="Courier New"/>
              <a:cs typeface="Courier New"/>
            </a:endParaRPr>
          </a:p>
          <a:p>
            <a:pPr marL="296545">
              <a:lnSpc>
                <a:spcPts val="2090"/>
              </a:lnSpc>
              <a:spcBef>
                <a:spcPts val="75"/>
              </a:spcBef>
            </a:pPr>
            <a:r>
              <a:rPr sz="1750" b="1" spc="10" dirty="0">
                <a:solidFill>
                  <a:srgbClr val="FF0000"/>
                </a:solidFill>
                <a:latin typeface="Courier New"/>
                <a:cs typeface="Courier New"/>
              </a:rPr>
              <a:t>0202</a:t>
            </a:r>
            <a:endParaRPr sz="1750">
              <a:latin typeface="Courier New"/>
              <a:cs typeface="Courier New"/>
            </a:endParaRPr>
          </a:p>
          <a:p>
            <a:pPr marL="296545">
              <a:lnSpc>
                <a:spcPts val="2090"/>
              </a:lnSpc>
            </a:pPr>
            <a:r>
              <a:rPr sz="1750" b="1" spc="15" dirty="0">
                <a:latin typeface="Courier New"/>
                <a:cs typeface="Courier New"/>
              </a:rPr>
              <a:t>1010</a:t>
            </a:r>
            <a:r>
              <a:rPr sz="1725" b="1" spc="22" baseline="-21739" dirty="0">
                <a:latin typeface="Courier New"/>
                <a:cs typeface="Courier New"/>
              </a:rPr>
              <a:t>B</a:t>
            </a:r>
            <a:endParaRPr sz="1725" baseline="-21739">
              <a:latin typeface="Courier New"/>
              <a:cs typeface="Courier New"/>
            </a:endParaRPr>
          </a:p>
          <a:p>
            <a:pPr marL="25400">
              <a:lnSpc>
                <a:spcPct val="100000"/>
              </a:lnSpc>
              <a:spcBef>
                <a:spcPts val="75"/>
              </a:spcBef>
            </a:pPr>
            <a:r>
              <a:rPr sz="1750" b="1" spc="15" dirty="0">
                <a:latin typeface="Courier New"/>
                <a:cs typeface="Courier New"/>
              </a:rPr>
              <a:t>-</a:t>
            </a:r>
            <a:r>
              <a:rPr sz="1750" b="1" spc="-65" dirty="0">
                <a:latin typeface="Courier New"/>
                <a:cs typeface="Courier New"/>
              </a:rPr>
              <a:t> </a:t>
            </a:r>
            <a:r>
              <a:rPr sz="1750" b="1" spc="15" dirty="0">
                <a:latin typeface="Courier New"/>
                <a:cs typeface="Courier New"/>
              </a:rPr>
              <a:t>0111</a:t>
            </a:r>
            <a:r>
              <a:rPr sz="1725" b="1" spc="22" baseline="-21739" dirty="0">
                <a:latin typeface="Courier New"/>
                <a:cs typeface="Courier New"/>
              </a:rPr>
              <a:t>B</a:t>
            </a:r>
            <a:endParaRPr sz="1725" baseline="-21739">
              <a:latin typeface="Courier New"/>
              <a:cs typeface="Courier New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718451" y="3094394"/>
            <a:ext cx="1628139" cy="20955"/>
            <a:chOff x="1718451" y="3094394"/>
            <a:chExt cx="1628139" cy="20955"/>
          </a:xfrm>
        </p:grpSpPr>
        <p:sp>
          <p:nvSpPr>
            <p:cNvPr id="19" name="object 19"/>
            <p:cNvSpPr/>
            <p:nvPr/>
          </p:nvSpPr>
          <p:spPr>
            <a:xfrm>
              <a:off x="1718451" y="3104682"/>
              <a:ext cx="271780" cy="0"/>
            </a:xfrm>
            <a:custGeom>
              <a:avLst/>
              <a:gdLst/>
              <a:ahLst/>
              <a:cxnLst/>
              <a:rect l="l" t="t" r="r" b="b"/>
              <a:pathLst>
                <a:path w="271780">
                  <a:moveTo>
                    <a:pt x="0" y="0"/>
                  </a:moveTo>
                  <a:lnTo>
                    <a:pt x="271328" y="0"/>
                  </a:lnTo>
                </a:path>
              </a:pathLst>
            </a:custGeom>
            <a:ln w="205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803898" y="3104682"/>
              <a:ext cx="542925" cy="0"/>
            </a:xfrm>
            <a:custGeom>
              <a:avLst/>
              <a:gdLst/>
              <a:ahLst/>
              <a:cxnLst/>
              <a:rect l="l" t="t" r="r" b="b"/>
              <a:pathLst>
                <a:path w="542925">
                  <a:moveTo>
                    <a:pt x="0" y="0"/>
                  </a:moveTo>
                  <a:lnTo>
                    <a:pt x="542656" y="0"/>
                  </a:lnTo>
                </a:path>
              </a:pathLst>
            </a:custGeom>
            <a:ln w="205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854137" y="3206329"/>
            <a:ext cx="148590" cy="297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750" b="1" spc="15" dirty="0">
                <a:latin typeface="Courier New"/>
                <a:cs typeface="Courier New"/>
              </a:rPr>
              <a:t>3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778520" y="3206329"/>
            <a:ext cx="697230" cy="297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sz="1750" b="1" spc="15" dirty="0">
                <a:latin typeface="Courier New"/>
                <a:cs typeface="Courier New"/>
              </a:rPr>
              <a:t>0011</a:t>
            </a:r>
            <a:r>
              <a:rPr sz="1725" b="1" spc="22" baseline="-21739" dirty="0">
                <a:latin typeface="Courier New"/>
                <a:cs typeface="Courier New"/>
              </a:rPr>
              <a:t>B</a:t>
            </a:r>
            <a:endParaRPr sz="1725" baseline="-21739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052079" y="1841369"/>
            <a:ext cx="3494404" cy="111633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775970">
              <a:lnSpc>
                <a:spcPct val="101699"/>
              </a:lnSpc>
              <a:spcBef>
                <a:spcPts val="75"/>
              </a:spcBef>
            </a:pPr>
            <a:r>
              <a:rPr sz="2350" spc="5" dirty="0">
                <a:solidFill>
                  <a:srgbClr val="FF0000"/>
                </a:solidFill>
                <a:latin typeface="Arial"/>
                <a:cs typeface="Arial"/>
              </a:rPr>
              <a:t>Start at right</a:t>
            </a:r>
            <a:r>
              <a:rPr sz="2350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FF0000"/>
                </a:solidFill>
                <a:latin typeface="Arial"/>
                <a:cs typeface="Arial"/>
              </a:rPr>
              <a:t>column  Proceed</a:t>
            </a:r>
            <a:r>
              <a:rPr sz="235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50" spc="5" dirty="0">
                <a:solidFill>
                  <a:srgbClr val="FF0000"/>
                </a:solidFill>
                <a:latin typeface="Arial"/>
                <a:cs typeface="Arial"/>
              </a:rPr>
              <a:t>leftward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350" spc="10" dirty="0">
                <a:solidFill>
                  <a:srgbClr val="FF0000"/>
                </a:solidFill>
                <a:latin typeface="Arial"/>
                <a:cs typeface="Arial"/>
              </a:rPr>
              <a:t>Borrow 2 when</a:t>
            </a:r>
            <a:r>
              <a:rPr sz="2350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FF0000"/>
                </a:solidFill>
                <a:latin typeface="Arial"/>
                <a:cs typeface="Arial"/>
              </a:rPr>
              <a:t>necessary</a:t>
            </a:r>
            <a:endParaRPr sz="23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052079" y="4027062"/>
            <a:ext cx="2589530" cy="3873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50" spc="10" dirty="0">
                <a:solidFill>
                  <a:srgbClr val="FF0000"/>
                </a:solidFill>
                <a:latin typeface="Arial"/>
                <a:cs typeface="Arial"/>
              </a:rPr>
              <a:t>Beware </a:t>
            </a:r>
            <a:r>
              <a:rPr sz="2350" spc="5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2350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FF0000"/>
                </a:solidFill>
                <a:latin typeface="Arial"/>
                <a:cs typeface="Arial"/>
              </a:rPr>
              <a:t>overflow</a:t>
            </a:r>
            <a:endParaRPr sz="2350">
              <a:latin typeface="Arial"/>
              <a:cs typeface="Arial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05"/>
              </a:lnSpc>
            </a:pPr>
            <a:fld id="{81D60167-4931-47E6-BA6A-407CBD079E47}" type="slidenum">
              <a:rPr spc="15" dirty="0"/>
              <a:t>23</a:t>
            </a:fld>
            <a:endParaRPr spc="1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217" y="431974"/>
            <a:ext cx="5779135" cy="568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solidFill>
                  <a:srgbClr val="000000"/>
                </a:solidFill>
              </a:rPr>
              <a:t>Shifting Unsigned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Integers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4554" y="5614830"/>
            <a:ext cx="2634615" cy="3873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Results are </a:t>
            </a:r>
            <a:r>
              <a:rPr sz="2350" spc="15" dirty="0">
                <a:solidFill>
                  <a:srgbClr val="0000FF"/>
                </a:solidFill>
                <a:latin typeface="Arial"/>
                <a:cs typeface="Arial"/>
              </a:rPr>
              <a:t>mod</a:t>
            </a:r>
            <a:r>
              <a:rPr sz="2350" spc="-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sz="2325" spc="15" baseline="25089" dirty="0">
                <a:solidFill>
                  <a:srgbClr val="0000FF"/>
                </a:solidFill>
                <a:latin typeface="Arial"/>
                <a:cs typeface="Arial"/>
              </a:rPr>
              <a:t>4</a:t>
            </a:r>
            <a:endParaRPr sz="2325" baseline="25089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5162" y="4131147"/>
            <a:ext cx="2110740" cy="366395"/>
          </a:xfrm>
          <a:prstGeom prst="rect">
            <a:avLst/>
          </a:prstGeom>
          <a:solidFill>
            <a:srgbClr val="A8D6FF"/>
          </a:solidFill>
          <a:ln w="12561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400"/>
              </a:spcBef>
            </a:pPr>
            <a:r>
              <a:rPr sz="1750" b="1" spc="15" dirty="0">
                <a:latin typeface="Courier New"/>
                <a:cs typeface="Courier New"/>
              </a:rPr>
              <a:t>5 &lt;&lt; 1 =&gt;</a:t>
            </a:r>
            <a:r>
              <a:rPr sz="1750" b="1" spc="-35" dirty="0">
                <a:latin typeface="Courier New"/>
                <a:cs typeface="Courier New"/>
              </a:rPr>
              <a:t> </a:t>
            </a:r>
            <a:r>
              <a:rPr sz="1750" b="1" spc="10" dirty="0">
                <a:latin typeface="Courier New"/>
                <a:cs typeface="Courier New"/>
              </a:rPr>
              <a:t>10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5162" y="4960203"/>
            <a:ext cx="2110740" cy="366395"/>
          </a:xfrm>
          <a:prstGeom prst="rect">
            <a:avLst/>
          </a:prstGeom>
          <a:solidFill>
            <a:srgbClr val="A8D6FF"/>
          </a:solidFill>
          <a:ln w="12561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400"/>
              </a:spcBef>
            </a:pPr>
            <a:r>
              <a:rPr sz="1750" b="1" spc="15" dirty="0">
                <a:latin typeface="Courier New"/>
                <a:cs typeface="Courier New"/>
              </a:rPr>
              <a:t>3 &lt;&lt; 2 =&gt;</a:t>
            </a:r>
            <a:r>
              <a:rPr sz="1750" b="1" spc="-35" dirty="0">
                <a:latin typeface="Courier New"/>
                <a:cs typeface="Courier New"/>
              </a:rPr>
              <a:t> </a:t>
            </a:r>
            <a:r>
              <a:rPr sz="1750" b="1" spc="10" dirty="0">
                <a:latin typeface="Courier New"/>
                <a:cs typeface="Courier New"/>
              </a:rPr>
              <a:t>12</a:t>
            </a:r>
            <a:endParaRPr sz="1750">
              <a:latin typeface="Courier New"/>
              <a:cs typeface="Courier New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140408" y="1728692"/>
            <a:ext cx="3623945" cy="1812925"/>
            <a:chOff x="4140408" y="1728692"/>
            <a:chExt cx="3623945" cy="1812925"/>
          </a:xfrm>
        </p:grpSpPr>
        <p:sp>
          <p:nvSpPr>
            <p:cNvPr id="7" name="object 7"/>
            <p:cNvSpPr/>
            <p:nvPr/>
          </p:nvSpPr>
          <p:spPr>
            <a:xfrm>
              <a:off x="4143894" y="1733204"/>
              <a:ext cx="3620192" cy="180801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45119" y="1733403"/>
              <a:ext cx="3467100" cy="1657985"/>
            </a:xfrm>
            <a:custGeom>
              <a:avLst/>
              <a:gdLst/>
              <a:ahLst/>
              <a:cxnLst/>
              <a:rect l="l" t="t" r="r" b="b"/>
              <a:pathLst>
                <a:path w="3467100" h="1657985">
                  <a:moveTo>
                    <a:pt x="2222162" y="1500515"/>
                  </a:moveTo>
                  <a:lnTo>
                    <a:pt x="1321939" y="1500515"/>
                  </a:lnTo>
                  <a:lnTo>
                    <a:pt x="1321003" y="1500846"/>
                  </a:lnTo>
                  <a:lnTo>
                    <a:pt x="1353119" y="1529078"/>
                  </a:lnTo>
                  <a:lnTo>
                    <a:pt x="1389035" y="1554858"/>
                  </a:lnTo>
                  <a:lnTo>
                    <a:pt x="1428385" y="1578045"/>
                  </a:lnTo>
                  <a:lnTo>
                    <a:pt x="1470831" y="1598521"/>
                  </a:lnTo>
                  <a:lnTo>
                    <a:pt x="1516032" y="1616170"/>
                  </a:lnTo>
                  <a:lnTo>
                    <a:pt x="1563651" y="1630873"/>
                  </a:lnTo>
                  <a:lnTo>
                    <a:pt x="1613349" y="1642513"/>
                  </a:lnTo>
                  <a:lnTo>
                    <a:pt x="1664785" y="1650973"/>
                  </a:lnTo>
                  <a:lnTo>
                    <a:pt x="1717622" y="1656135"/>
                  </a:lnTo>
                  <a:lnTo>
                    <a:pt x="1771520" y="1657882"/>
                  </a:lnTo>
                  <a:lnTo>
                    <a:pt x="1826051" y="1656096"/>
                  </a:lnTo>
                  <a:lnTo>
                    <a:pt x="1879281" y="1650837"/>
                  </a:lnTo>
                  <a:lnTo>
                    <a:pt x="1930898" y="1642257"/>
                  </a:lnTo>
                  <a:lnTo>
                    <a:pt x="1980592" y="1630504"/>
                  </a:lnTo>
                  <a:lnTo>
                    <a:pt x="2028054" y="1615729"/>
                  </a:lnTo>
                  <a:lnTo>
                    <a:pt x="2072972" y="1598082"/>
                  </a:lnTo>
                  <a:lnTo>
                    <a:pt x="2115037" y="1577711"/>
                  </a:lnTo>
                  <a:lnTo>
                    <a:pt x="2153938" y="1554768"/>
                  </a:lnTo>
                  <a:lnTo>
                    <a:pt x="2189364" y="1529402"/>
                  </a:lnTo>
                  <a:lnTo>
                    <a:pt x="2221006" y="1501764"/>
                  </a:lnTo>
                  <a:lnTo>
                    <a:pt x="2222162" y="1500515"/>
                  </a:lnTo>
                  <a:close/>
                </a:path>
                <a:path w="3467100" h="1657985">
                  <a:moveTo>
                    <a:pt x="2883103" y="1353357"/>
                  </a:moveTo>
                  <a:lnTo>
                    <a:pt x="467076" y="1353357"/>
                  </a:lnTo>
                  <a:lnTo>
                    <a:pt x="465179" y="1354868"/>
                  </a:lnTo>
                  <a:lnTo>
                    <a:pt x="494685" y="1385324"/>
                  </a:lnTo>
                  <a:lnTo>
                    <a:pt x="527897" y="1413647"/>
                  </a:lnTo>
                  <a:lnTo>
                    <a:pt x="564514" y="1439756"/>
                  </a:lnTo>
                  <a:lnTo>
                    <a:pt x="604269" y="1463550"/>
                  </a:lnTo>
                  <a:lnTo>
                    <a:pt x="646890" y="1484928"/>
                  </a:lnTo>
                  <a:lnTo>
                    <a:pt x="692108" y="1503786"/>
                  </a:lnTo>
                  <a:lnTo>
                    <a:pt x="739653" y="1520023"/>
                  </a:lnTo>
                  <a:lnTo>
                    <a:pt x="789256" y="1533537"/>
                  </a:lnTo>
                  <a:lnTo>
                    <a:pt x="840647" y="1544225"/>
                  </a:lnTo>
                  <a:lnTo>
                    <a:pt x="893556" y="1551986"/>
                  </a:lnTo>
                  <a:lnTo>
                    <a:pt x="947714" y="1556718"/>
                  </a:lnTo>
                  <a:lnTo>
                    <a:pt x="1002850" y="1558317"/>
                  </a:lnTo>
                  <a:lnTo>
                    <a:pt x="1058811" y="1556664"/>
                  </a:lnTo>
                  <a:lnTo>
                    <a:pt x="1114112" y="1551741"/>
                  </a:lnTo>
                  <a:lnTo>
                    <a:pt x="1168414" y="1543608"/>
                  </a:lnTo>
                  <a:lnTo>
                    <a:pt x="1221378" y="1532320"/>
                  </a:lnTo>
                  <a:lnTo>
                    <a:pt x="1272666" y="1517937"/>
                  </a:lnTo>
                  <a:lnTo>
                    <a:pt x="1321003" y="1500846"/>
                  </a:lnTo>
                  <a:lnTo>
                    <a:pt x="1321939" y="1500515"/>
                  </a:lnTo>
                  <a:lnTo>
                    <a:pt x="2222162" y="1500515"/>
                  </a:lnTo>
                  <a:lnTo>
                    <a:pt x="2248553" y="1472002"/>
                  </a:lnTo>
                  <a:lnTo>
                    <a:pt x="2271694" y="1440267"/>
                  </a:lnTo>
                  <a:lnTo>
                    <a:pt x="2290119" y="1406709"/>
                  </a:lnTo>
                  <a:lnTo>
                    <a:pt x="2785893" y="1406709"/>
                  </a:lnTo>
                  <a:lnTo>
                    <a:pt x="2800527" y="1400919"/>
                  </a:lnTo>
                  <a:lnTo>
                    <a:pt x="2843528" y="1379025"/>
                  </a:lnTo>
                  <a:lnTo>
                    <a:pt x="2882254" y="1354050"/>
                  </a:lnTo>
                  <a:lnTo>
                    <a:pt x="2883103" y="1353357"/>
                  </a:lnTo>
                  <a:close/>
                </a:path>
                <a:path w="3467100" h="1657985">
                  <a:moveTo>
                    <a:pt x="2785893" y="1406709"/>
                  </a:moveTo>
                  <a:lnTo>
                    <a:pt x="2290119" y="1406709"/>
                  </a:lnTo>
                  <a:lnTo>
                    <a:pt x="2290601" y="1408704"/>
                  </a:lnTo>
                  <a:lnTo>
                    <a:pt x="2336175" y="1424959"/>
                  </a:lnTo>
                  <a:lnTo>
                    <a:pt x="2383999" y="1437742"/>
                  </a:lnTo>
                  <a:lnTo>
                    <a:pt x="2433625" y="1446973"/>
                  </a:lnTo>
                  <a:lnTo>
                    <a:pt x="2484607" y="1452572"/>
                  </a:lnTo>
                  <a:lnTo>
                    <a:pt x="2536498" y="1454456"/>
                  </a:lnTo>
                  <a:lnTo>
                    <a:pt x="2594403" y="1452129"/>
                  </a:lnTo>
                  <a:lnTo>
                    <a:pt x="2650189" y="1445335"/>
                  </a:lnTo>
                  <a:lnTo>
                    <a:pt x="2703427" y="1434351"/>
                  </a:lnTo>
                  <a:lnTo>
                    <a:pt x="2753683" y="1419453"/>
                  </a:lnTo>
                  <a:lnTo>
                    <a:pt x="2785893" y="1406709"/>
                  </a:lnTo>
                  <a:close/>
                </a:path>
                <a:path w="3467100" h="1657985">
                  <a:moveTo>
                    <a:pt x="169410" y="973681"/>
                  </a:moveTo>
                  <a:lnTo>
                    <a:pt x="130412" y="1006464"/>
                  </a:lnTo>
                  <a:lnTo>
                    <a:pt x="100758" y="1044351"/>
                  </a:lnTo>
                  <a:lnTo>
                    <a:pt x="82480" y="1085131"/>
                  </a:lnTo>
                  <a:lnTo>
                    <a:pt x="76240" y="1127746"/>
                  </a:lnTo>
                  <a:lnTo>
                    <a:pt x="80863" y="1164607"/>
                  </a:lnTo>
                  <a:lnTo>
                    <a:pt x="115401" y="1232176"/>
                  </a:lnTo>
                  <a:lnTo>
                    <a:pt x="143877" y="1261949"/>
                  </a:lnTo>
                  <a:lnTo>
                    <a:pt x="178865" y="1288424"/>
                  </a:lnTo>
                  <a:lnTo>
                    <a:pt x="219645" y="1311133"/>
                  </a:lnTo>
                  <a:lnTo>
                    <a:pt x="265499" y="1329610"/>
                  </a:lnTo>
                  <a:lnTo>
                    <a:pt x="315707" y="1343387"/>
                  </a:lnTo>
                  <a:lnTo>
                    <a:pt x="369549" y="1351995"/>
                  </a:lnTo>
                  <a:lnTo>
                    <a:pt x="426307" y="1354969"/>
                  </a:lnTo>
                  <a:lnTo>
                    <a:pt x="436447" y="1354868"/>
                  </a:lnTo>
                  <a:lnTo>
                    <a:pt x="446632" y="1354566"/>
                  </a:lnTo>
                  <a:lnTo>
                    <a:pt x="456846" y="1354062"/>
                  </a:lnTo>
                  <a:lnTo>
                    <a:pt x="467076" y="1353357"/>
                  </a:lnTo>
                  <a:lnTo>
                    <a:pt x="2883103" y="1353357"/>
                  </a:lnTo>
                  <a:lnTo>
                    <a:pt x="2916274" y="1326270"/>
                  </a:lnTo>
                  <a:lnTo>
                    <a:pt x="2945157" y="1295962"/>
                  </a:lnTo>
                  <a:lnTo>
                    <a:pt x="2968471" y="1263404"/>
                  </a:lnTo>
                  <a:lnTo>
                    <a:pt x="2985785" y="1228872"/>
                  </a:lnTo>
                  <a:lnTo>
                    <a:pt x="3000687" y="1154997"/>
                  </a:lnTo>
                  <a:lnTo>
                    <a:pt x="2999883" y="1154230"/>
                  </a:lnTo>
                  <a:lnTo>
                    <a:pt x="3056154" y="1147016"/>
                  </a:lnTo>
                  <a:lnTo>
                    <a:pt x="3110037" y="1136209"/>
                  </a:lnTo>
                  <a:lnTo>
                    <a:pt x="3161248" y="1122021"/>
                  </a:lnTo>
                  <a:lnTo>
                    <a:pt x="3209500" y="1104668"/>
                  </a:lnTo>
                  <a:lnTo>
                    <a:pt x="3254509" y="1084361"/>
                  </a:lnTo>
                  <a:lnTo>
                    <a:pt x="3295991" y="1061315"/>
                  </a:lnTo>
                  <a:lnTo>
                    <a:pt x="3333659" y="1035744"/>
                  </a:lnTo>
                  <a:lnTo>
                    <a:pt x="3367230" y="1007860"/>
                  </a:lnTo>
                  <a:lnTo>
                    <a:pt x="3396418" y="977877"/>
                  </a:lnTo>
                  <a:lnTo>
                    <a:pt x="3398525" y="975139"/>
                  </a:lnTo>
                  <a:lnTo>
                    <a:pt x="172546" y="975139"/>
                  </a:lnTo>
                  <a:lnTo>
                    <a:pt x="169410" y="973681"/>
                  </a:lnTo>
                  <a:close/>
                </a:path>
                <a:path w="3467100" h="1657985">
                  <a:moveTo>
                    <a:pt x="3400533" y="972529"/>
                  </a:moveTo>
                  <a:lnTo>
                    <a:pt x="170780" y="972529"/>
                  </a:lnTo>
                  <a:lnTo>
                    <a:pt x="172546" y="975139"/>
                  </a:lnTo>
                  <a:lnTo>
                    <a:pt x="3398525" y="975139"/>
                  </a:lnTo>
                  <a:lnTo>
                    <a:pt x="3400533" y="972529"/>
                  </a:lnTo>
                  <a:close/>
                </a:path>
                <a:path w="3467100" h="1657985">
                  <a:moveTo>
                    <a:pt x="311809" y="551391"/>
                  </a:moveTo>
                  <a:lnTo>
                    <a:pt x="255416" y="558332"/>
                  </a:lnTo>
                  <a:lnTo>
                    <a:pt x="201767" y="571241"/>
                  </a:lnTo>
                  <a:lnTo>
                    <a:pt x="152802" y="589420"/>
                  </a:lnTo>
                  <a:lnTo>
                    <a:pt x="109283" y="612317"/>
                  </a:lnTo>
                  <a:lnTo>
                    <a:pt x="71970" y="639379"/>
                  </a:lnTo>
                  <a:lnTo>
                    <a:pt x="41624" y="670054"/>
                  </a:lnTo>
                  <a:lnTo>
                    <a:pt x="19007" y="703790"/>
                  </a:lnTo>
                  <a:lnTo>
                    <a:pt x="4878" y="740036"/>
                  </a:lnTo>
                  <a:lnTo>
                    <a:pt x="0" y="778238"/>
                  </a:lnTo>
                  <a:lnTo>
                    <a:pt x="5368" y="818102"/>
                  </a:lnTo>
                  <a:lnTo>
                    <a:pt x="21014" y="856188"/>
                  </a:lnTo>
                  <a:lnTo>
                    <a:pt x="46246" y="891715"/>
                  </a:lnTo>
                  <a:lnTo>
                    <a:pt x="80372" y="923902"/>
                  </a:lnTo>
                  <a:lnTo>
                    <a:pt x="122702" y="951971"/>
                  </a:lnTo>
                  <a:lnTo>
                    <a:pt x="169410" y="973681"/>
                  </a:lnTo>
                  <a:lnTo>
                    <a:pt x="170780" y="972529"/>
                  </a:lnTo>
                  <a:lnTo>
                    <a:pt x="3400533" y="972529"/>
                  </a:lnTo>
                  <a:lnTo>
                    <a:pt x="3440505" y="912469"/>
                  </a:lnTo>
                  <a:lnTo>
                    <a:pt x="3463641" y="841228"/>
                  </a:lnTo>
                  <a:lnTo>
                    <a:pt x="3466640" y="803954"/>
                  </a:lnTo>
                  <a:lnTo>
                    <a:pt x="3461934" y="757519"/>
                  </a:lnTo>
                  <a:lnTo>
                    <a:pt x="3448021" y="712178"/>
                  </a:lnTo>
                  <a:lnTo>
                    <a:pt x="3425209" y="668492"/>
                  </a:lnTo>
                  <a:lnTo>
                    <a:pt x="3393807" y="627020"/>
                  </a:lnTo>
                  <a:lnTo>
                    <a:pt x="3354123" y="588322"/>
                  </a:lnTo>
                  <a:lnTo>
                    <a:pt x="3353000" y="588170"/>
                  </a:lnTo>
                  <a:lnTo>
                    <a:pt x="3368033" y="561633"/>
                  </a:lnTo>
                  <a:lnTo>
                    <a:pt x="3371976" y="551705"/>
                  </a:lnTo>
                  <a:lnTo>
                    <a:pt x="311866" y="551705"/>
                  </a:lnTo>
                  <a:lnTo>
                    <a:pt x="311809" y="551391"/>
                  </a:lnTo>
                  <a:close/>
                </a:path>
                <a:path w="3467100" h="1657985">
                  <a:moveTo>
                    <a:pt x="3372158" y="551246"/>
                  </a:moveTo>
                  <a:lnTo>
                    <a:pt x="312988" y="551246"/>
                  </a:lnTo>
                  <a:lnTo>
                    <a:pt x="311866" y="551705"/>
                  </a:lnTo>
                  <a:lnTo>
                    <a:pt x="3371976" y="551705"/>
                  </a:lnTo>
                  <a:lnTo>
                    <a:pt x="3372158" y="551246"/>
                  </a:lnTo>
                  <a:close/>
                </a:path>
                <a:path w="3467100" h="1657985">
                  <a:moveTo>
                    <a:pt x="848923" y="151380"/>
                  </a:moveTo>
                  <a:lnTo>
                    <a:pt x="789867" y="153463"/>
                  </a:lnTo>
                  <a:lnTo>
                    <a:pt x="732655" y="159541"/>
                  </a:lnTo>
                  <a:lnTo>
                    <a:pt x="677619" y="169398"/>
                  </a:lnTo>
                  <a:lnTo>
                    <a:pt x="625089" y="182818"/>
                  </a:lnTo>
                  <a:lnTo>
                    <a:pt x="575395" y="199587"/>
                  </a:lnTo>
                  <a:lnTo>
                    <a:pt x="528866" y="219491"/>
                  </a:lnTo>
                  <a:lnTo>
                    <a:pt x="485834" y="242313"/>
                  </a:lnTo>
                  <a:lnTo>
                    <a:pt x="446627" y="267840"/>
                  </a:lnTo>
                  <a:lnTo>
                    <a:pt x="411578" y="295856"/>
                  </a:lnTo>
                  <a:lnTo>
                    <a:pt x="381014" y="326146"/>
                  </a:lnTo>
                  <a:lnTo>
                    <a:pt x="355267" y="358496"/>
                  </a:lnTo>
                  <a:lnTo>
                    <a:pt x="334668" y="392690"/>
                  </a:lnTo>
                  <a:lnTo>
                    <a:pt x="319545" y="428514"/>
                  </a:lnTo>
                  <a:lnTo>
                    <a:pt x="310229" y="465752"/>
                  </a:lnTo>
                  <a:lnTo>
                    <a:pt x="307050" y="504189"/>
                  </a:lnTo>
                  <a:lnTo>
                    <a:pt x="307283" y="516104"/>
                  </a:lnTo>
                  <a:lnTo>
                    <a:pt x="308194" y="528005"/>
                  </a:lnTo>
                  <a:lnTo>
                    <a:pt x="309736" y="539876"/>
                  </a:lnTo>
                  <a:lnTo>
                    <a:pt x="311809" y="551391"/>
                  </a:lnTo>
                  <a:lnTo>
                    <a:pt x="312988" y="551246"/>
                  </a:lnTo>
                  <a:lnTo>
                    <a:pt x="3372158" y="551246"/>
                  </a:lnTo>
                  <a:lnTo>
                    <a:pt x="3378882" y="534319"/>
                  </a:lnTo>
                  <a:lnTo>
                    <a:pt x="3385457" y="506429"/>
                  </a:lnTo>
                  <a:lnTo>
                    <a:pt x="3387669" y="478166"/>
                  </a:lnTo>
                  <a:lnTo>
                    <a:pt x="3383860" y="440925"/>
                  </a:lnTo>
                  <a:lnTo>
                    <a:pt x="3354698" y="370717"/>
                  </a:lnTo>
                  <a:lnTo>
                    <a:pt x="3330215" y="338491"/>
                  </a:lnTo>
                  <a:lnTo>
                    <a:pt x="3299711" y="308679"/>
                  </a:lnTo>
                  <a:lnTo>
                    <a:pt x="3263622" y="281651"/>
                  </a:lnTo>
                  <a:lnTo>
                    <a:pt x="3222382" y="257779"/>
                  </a:lnTo>
                  <a:lnTo>
                    <a:pt x="3176426" y="237432"/>
                  </a:lnTo>
                  <a:lnTo>
                    <a:pt x="3126191" y="220982"/>
                  </a:lnTo>
                  <a:lnTo>
                    <a:pt x="3072112" y="208799"/>
                  </a:lnTo>
                  <a:lnTo>
                    <a:pt x="3073557" y="208262"/>
                  </a:lnTo>
                  <a:lnTo>
                    <a:pt x="3070248" y="199817"/>
                  </a:lnTo>
                  <a:lnTo>
                    <a:pt x="1122909" y="199817"/>
                  </a:lnTo>
                  <a:lnTo>
                    <a:pt x="1080433" y="185222"/>
                  </a:lnTo>
                  <a:lnTo>
                    <a:pt x="1036202" y="173144"/>
                  </a:lnTo>
                  <a:lnTo>
                    <a:pt x="990852" y="163710"/>
                  </a:lnTo>
                  <a:lnTo>
                    <a:pt x="944282" y="156893"/>
                  </a:lnTo>
                  <a:lnTo>
                    <a:pt x="896884" y="152766"/>
                  </a:lnTo>
                  <a:lnTo>
                    <a:pt x="848923" y="151380"/>
                  </a:lnTo>
                  <a:close/>
                </a:path>
                <a:path w="3467100" h="1657985">
                  <a:moveTo>
                    <a:pt x="1502189" y="49897"/>
                  </a:moveTo>
                  <a:lnTo>
                    <a:pt x="1449991" y="51975"/>
                  </a:lnTo>
                  <a:lnTo>
                    <a:pt x="1399224" y="58085"/>
                  </a:lnTo>
                  <a:lnTo>
                    <a:pt x="1350367" y="68039"/>
                  </a:lnTo>
                  <a:lnTo>
                    <a:pt x="1303899" y="81649"/>
                  </a:lnTo>
                  <a:lnTo>
                    <a:pt x="1260301" y="98728"/>
                  </a:lnTo>
                  <a:lnTo>
                    <a:pt x="1220052" y="119087"/>
                  </a:lnTo>
                  <a:lnTo>
                    <a:pt x="1183632" y="142540"/>
                  </a:lnTo>
                  <a:lnTo>
                    <a:pt x="1151519" y="168899"/>
                  </a:lnTo>
                  <a:lnTo>
                    <a:pt x="1124193" y="197976"/>
                  </a:lnTo>
                  <a:lnTo>
                    <a:pt x="1122909" y="199817"/>
                  </a:lnTo>
                  <a:lnTo>
                    <a:pt x="3070248" y="199817"/>
                  </a:lnTo>
                  <a:lnTo>
                    <a:pt x="3059795" y="173144"/>
                  </a:lnTo>
                  <a:lnTo>
                    <a:pt x="3038946" y="140323"/>
                  </a:lnTo>
                  <a:lnTo>
                    <a:pt x="3029709" y="130116"/>
                  </a:lnTo>
                  <a:lnTo>
                    <a:pt x="1802498" y="130116"/>
                  </a:lnTo>
                  <a:lnTo>
                    <a:pt x="1760245" y="106315"/>
                  </a:lnTo>
                  <a:lnTo>
                    <a:pt x="1714011" y="86460"/>
                  </a:lnTo>
                  <a:lnTo>
                    <a:pt x="1664442" y="70719"/>
                  </a:lnTo>
                  <a:lnTo>
                    <a:pt x="1612184" y="59265"/>
                  </a:lnTo>
                  <a:lnTo>
                    <a:pt x="1557884" y="52267"/>
                  </a:lnTo>
                  <a:lnTo>
                    <a:pt x="1502189" y="49897"/>
                  </a:lnTo>
                  <a:close/>
                </a:path>
                <a:path w="3467100" h="1657985">
                  <a:moveTo>
                    <a:pt x="2114685" y="0"/>
                  </a:moveTo>
                  <a:lnTo>
                    <a:pt x="2058634" y="2938"/>
                  </a:lnTo>
                  <a:lnTo>
                    <a:pt x="2004851" y="11514"/>
                  </a:lnTo>
                  <a:lnTo>
                    <a:pt x="1954229" y="25367"/>
                  </a:lnTo>
                  <a:lnTo>
                    <a:pt x="1907662" y="44137"/>
                  </a:lnTo>
                  <a:lnTo>
                    <a:pt x="1866041" y="67465"/>
                  </a:lnTo>
                  <a:lnTo>
                    <a:pt x="1830261" y="94991"/>
                  </a:lnTo>
                  <a:lnTo>
                    <a:pt x="1801214" y="126354"/>
                  </a:lnTo>
                  <a:lnTo>
                    <a:pt x="1802498" y="130116"/>
                  </a:lnTo>
                  <a:lnTo>
                    <a:pt x="3029709" y="130116"/>
                  </a:lnTo>
                  <a:lnTo>
                    <a:pt x="3011618" y="110128"/>
                  </a:lnTo>
                  <a:lnTo>
                    <a:pt x="2986953" y="89891"/>
                  </a:lnTo>
                  <a:lnTo>
                    <a:pt x="2393166" y="89891"/>
                  </a:lnTo>
                  <a:lnTo>
                    <a:pt x="2392523" y="89508"/>
                  </a:lnTo>
                  <a:lnTo>
                    <a:pt x="2357167" y="63562"/>
                  </a:lnTo>
                  <a:lnTo>
                    <a:pt x="2315867" y="41407"/>
                  </a:lnTo>
                  <a:lnTo>
                    <a:pt x="2270117" y="23701"/>
                  </a:lnTo>
                  <a:lnTo>
                    <a:pt x="2220769" y="10715"/>
                  </a:lnTo>
                  <a:lnTo>
                    <a:pt x="2168674" y="2724"/>
                  </a:lnTo>
                  <a:lnTo>
                    <a:pt x="2114685" y="0"/>
                  </a:lnTo>
                  <a:close/>
                </a:path>
                <a:path w="3467100" h="1657985">
                  <a:moveTo>
                    <a:pt x="2689945" y="0"/>
                  </a:moveTo>
                  <a:lnTo>
                    <a:pt x="2633270" y="2690"/>
                  </a:lnTo>
                  <a:lnTo>
                    <a:pt x="2578379" y="10599"/>
                  </a:lnTo>
                  <a:lnTo>
                    <a:pt x="2526066" y="23480"/>
                  </a:lnTo>
                  <a:lnTo>
                    <a:pt x="2477123" y="41089"/>
                  </a:lnTo>
                  <a:lnTo>
                    <a:pt x="2432344" y="63180"/>
                  </a:lnTo>
                  <a:lnTo>
                    <a:pt x="2392585" y="89467"/>
                  </a:lnTo>
                  <a:lnTo>
                    <a:pt x="2393166" y="89891"/>
                  </a:lnTo>
                  <a:lnTo>
                    <a:pt x="2986953" y="89891"/>
                  </a:lnTo>
                  <a:lnTo>
                    <a:pt x="2978418" y="82889"/>
                  </a:lnTo>
                  <a:lnTo>
                    <a:pt x="2939954" y="58935"/>
                  </a:lnTo>
                  <a:lnTo>
                    <a:pt x="2896834" y="38598"/>
                  </a:lnTo>
                  <a:lnTo>
                    <a:pt x="2849665" y="22206"/>
                  </a:lnTo>
                  <a:lnTo>
                    <a:pt x="2799056" y="10089"/>
                  </a:lnTo>
                  <a:lnTo>
                    <a:pt x="2745613" y="2577"/>
                  </a:lnTo>
                  <a:lnTo>
                    <a:pt x="2689945" y="0"/>
                  </a:lnTo>
                  <a:close/>
                </a:path>
              </a:pathLst>
            </a:custGeom>
            <a:solidFill>
              <a:srgbClr val="FFC9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45119" y="1733402"/>
              <a:ext cx="3467100" cy="1657985"/>
            </a:xfrm>
            <a:custGeom>
              <a:avLst/>
              <a:gdLst/>
              <a:ahLst/>
              <a:cxnLst/>
              <a:rect l="l" t="t" r="r" b="b"/>
              <a:pathLst>
                <a:path w="3467100" h="1657985">
                  <a:moveTo>
                    <a:pt x="312989" y="551246"/>
                  </a:moveTo>
                  <a:lnTo>
                    <a:pt x="255417" y="558332"/>
                  </a:lnTo>
                  <a:lnTo>
                    <a:pt x="201767" y="571241"/>
                  </a:lnTo>
                  <a:lnTo>
                    <a:pt x="152803" y="589420"/>
                  </a:lnTo>
                  <a:lnTo>
                    <a:pt x="109283" y="612316"/>
                  </a:lnTo>
                  <a:lnTo>
                    <a:pt x="71970" y="639378"/>
                  </a:lnTo>
                  <a:lnTo>
                    <a:pt x="41624" y="670054"/>
                  </a:lnTo>
                  <a:lnTo>
                    <a:pt x="19007" y="703790"/>
                  </a:lnTo>
                  <a:lnTo>
                    <a:pt x="4878" y="740036"/>
                  </a:lnTo>
                  <a:lnTo>
                    <a:pt x="0" y="778238"/>
                  </a:lnTo>
                  <a:lnTo>
                    <a:pt x="5368" y="818102"/>
                  </a:lnTo>
                  <a:lnTo>
                    <a:pt x="21014" y="856188"/>
                  </a:lnTo>
                  <a:lnTo>
                    <a:pt x="46246" y="891715"/>
                  </a:lnTo>
                  <a:lnTo>
                    <a:pt x="80372" y="923902"/>
                  </a:lnTo>
                  <a:lnTo>
                    <a:pt x="122702" y="951970"/>
                  </a:lnTo>
                  <a:lnTo>
                    <a:pt x="172544" y="975138"/>
                  </a:lnTo>
                  <a:lnTo>
                    <a:pt x="130412" y="1006465"/>
                  </a:lnTo>
                  <a:lnTo>
                    <a:pt x="100758" y="1044351"/>
                  </a:lnTo>
                  <a:lnTo>
                    <a:pt x="82480" y="1085131"/>
                  </a:lnTo>
                  <a:lnTo>
                    <a:pt x="76241" y="1127746"/>
                  </a:lnTo>
                  <a:lnTo>
                    <a:pt x="94157" y="1199573"/>
                  </a:lnTo>
                  <a:lnTo>
                    <a:pt x="115401" y="1232176"/>
                  </a:lnTo>
                  <a:lnTo>
                    <a:pt x="143877" y="1261949"/>
                  </a:lnTo>
                  <a:lnTo>
                    <a:pt x="178865" y="1288424"/>
                  </a:lnTo>
                  <a:lnTo>
                    <a:pt x="219645" y="1311133"/>
                  </a:lnTo>
                  <a:lnTo>
                    <a:pt x="265499" y="1329610"/>
                  </a:lnTo>
                  <a:lnTo>
                    <a:pt x="315707" y="1343387"/>
                  </a:lnTo>
                  <a:lnTo>
                    <a:pt x="369550" y="1351995"/>
                  </a:lnTo>
                  <a:lnTo>
                    <a:pt x="426308" y="1354969"/>
                  </a:lnTo>
                  <a:lnTo>
                    <a:pt x="436447" y="1354868"/>
                  </a:lnTo>
                  <a:lnTo>
                    <a:pt x="446631" y="1354566"/>
                  </a:lnTo>
                  <a:lnTo>
                    <a:pt x="456846" y="1354062"/>
                  </a:lnTo>
                  <a:lnTo>
                    <a:pt x="467076" y="1353357"/>
                  </a:lnTo>
                  <a:lnTo>
                    <a:pt x="465149" y="1354892"/>
                  </a:lnTo>
                  <a:lnTo>
                    <a:pt x="494685" y="1385325"/>
                  </a:lnTo>
                  <a:lnTo>
                    <a:pt x="527896" y="1413647"/>
                  </a:lnTo>
                  <a:lnTo>
                    <a:pt x="564514" y="1439756"/>
                  </a:lnTo>
                  <a:lnTo>
                    <a:pt x="604268" y="1463551"/>
                  </a:lnTo>
                  <a:lnTo>
                    <a:pt x="646890" y="1484928"/>
                  </a:lnTo>
                  <a:lnTo>
                    <a:pt x="692108" y="1503786"/>
                  </a:lnTo>
                  <a:lnTo>
                    <a:pt x="739654" y="1520023"/>
                  </a:lnTo>
                  <a:lnTo>
                    <a:pt x="789257" y="1533537"/>
                  </a:lnTo>
                  <a:lnTo>
                    <a:pt x="840648" y="1544226"/>
                  </a:lnTo>
                  <a:lnTo>
                    <a:pt x="893557" y="1551987"/>
                  </a:lnTo>
                  <a:lnTo>
                    <a:pt x="947714" y="1556718"/>
                  </a:lnTo>
                  <a:lnTo>
                    <a:pt x="1002851" y="1558318"/>
                  </a:lnTo>
                  <a:lnTo>
                    <a:pt x="1058811" y="1556664"/>
                  </a:lnTo>
                  <a:lnTo>
                    <a:pt x="1114112" y="1551742"/>
                  </a:lnTo>
                  <a:lnTo>
                    <a:pt x="1168414" y="1543608"/>
                  </a:lnTo>
                  <a:lnTo>
                    <a:pt x="1221379" y="1532320"/>
                  </a:lnTo>
                  <a:lnTo>
                    <a:pt x="1272667" y="1517937"/>
                  </a:lnTo>
                  <a:lnTo>
                    <a:pt x="1321939" y="1500515"/>
                  </a:lnTo>
                  <a:lnTo>
                    <a:pt x="1353119" y="1529077"/>
                  </a:lnTo>
                  <a:lnTo>
                    <a:pt x="1389035" y="1554857"/>
                  </a:lnTo>
                  <a:lnTo>
                    <a:pt x="1428385" y="1578044"/>
                  </a:lnTo>
                  <a:lnTo>
                    <a:pt x="1470831" y="1598521"/>
                  </a:lnTo>
                  <a:lnTo>
                    <a:pt x="1516032" y="1616169"/>
                  </a:lnTo>
                  <a:lnTo>
                    <a:pt x="1563651" y="1630872"/>
                  </a:lnTo>
                  <a:lnTo>
                    <a:pt x="1613349" y="1642512"/>
                  </a:lnTo>
                  <a:lnTo>
                    <a:pt x="1664785" y="1650972"/>
                  </a:lnTo>
                  <a:lnTo>
                    <a:pt x="1717622" y="1656134"/>
                  </a:lnTo>
                  <a:lnTo>
                    <a:pt x="1771520" y="1657881"/>
                  </a:lnTo>
                  <a:lnTo>
                    <a:pt x="1826052" y="1656095"/>
                  </a:lnTo>
                  <a:lnTo>
                    <a:pt x="1879281" y="1650837"/>
                  </a:lnTo>
                  <a:lnTo>
                    <a:pt x="1930898" y="1642256"/>
                  </a:lnTo>
                  <a:lnTo>
                    <a:pt x="1980593" y="1630504"/>
                  </a:lnTo>
                  <a:lnTo>
                    <a:pt x="2028054" y="1615729"/>
                  </a:lnTo>
                  <a:lnTo>
                    <a:pt x="2072973" y="1598081"/>
                  </a:lnTo>
                  <a:lnTo>
                    <a:pt x="2115037" y="1577711"/>
                  </a:lnTo>
                  <a:lnTo>
                    <a:pt x="2153938" y="1554768"/>
                  </a:lnTo>
                  <a:lnTo>
                    <a:pt x="2189365" y="1529402"/>
                  </a:lnTo>
                  <a:lnTo>
                    <a:pt x="2221006" y="1501763"/>
                  </a:lnTo>
                  <a:lnTo>
                    <a:pt x="2248553" y="1472001"/>
                  </a:lnTo>
                  <a:lnTo>
                    <a:pt x="2271694" y="1440266"/>
                  </a:lnTo>
                  <a:lnTo>
                    <a:pt x="2290120" y="1406708"/>
                  </a:lnTo>
                  <a:lnTo>
                    <a:pt x="2290601" y="1408704"/>
                  </a:lnTo>
                  <a:lnTo>
                    <a:pt x="2336175" y="1424958"/>
                  </a:lnTo>
                  <a:lnTo>
                    <a:pt x="2383999" y="1437742"/>
                  </a:lnTo>
                  <a:lnTo>
                    <a:pt x="2433625" y="1446973"/>
                  </a:lnTo>
                  <a:lnTo>
                    <a:pt x="2484608" y="1452571"/>
                  </a:lnTo>
                  <a:lnTo>
                    <a:pt x="2536499" y="1454456"/>
                  </a:lnTo>
                  <a:lnTo>
                    <a:pt x="2594403" y="1452129"/>
                  </a:lnTo>
                  <a:lnTo>
                    <a:pt x="2650190" y="1445335"/>
                  </a:lnTo>
                  <a:lnTo>
                    <a:pt x="2703427" y="1434351"/>
                  </a:lnTo>
                  <a:lnTo>
                    <a:pt x="2753683" y="1419453"/>
                  </a:lnTo>
                  <a:lnTo>
                    <a:pt x="2800527" y="1400919"/>
                  </a:lnTo>
                  <a:lnTo>
                    <a:pt x="2843528" y="1379025"/>
                  </a:lnTo>
                  <a:lnTo>
                    <a:pt x="2882254" y="1354050"/>
                  </a:lnTo>
                  <a:lnTo>
                    <a:pt x="2916274" y="1326270"/>
                  </a:lnTo>
                  <a:lnTo>
                    <a:pt x="2945157" y="1295962"/>
                  </a:lnTo>
                  <a:lnTo>
                    <a:pt x="2968471" y="1263404"/>
                  </a:lnTo>
                  <a:lnTo>
                    <a:pt x="2985784" y="1228872"/>
                  </a:lnTo>
                  <a:lnTo>
                    <a:pt x="3000686" y="1154997"/>
                  </a:lnTo>
                  <a:lnTo>
                    <a:pt x="2999883" y="1154230"/>
                  </a:lnTo>
                  <a:lnTo>
                    <a:pt x="3056154" y="1147016"/>
                  </a:lnTo>
                  <a:lnTo>
                    <a:pt x="3110037" y="1136209"/>
                  </a:lnTo>
                  <a:lnTo>
                    <a:pt x="3161247" y="1122021"/>
                  </a:lnTo>
                  <a:lnTo>
                    <a:pt x="3209500" y="1104668"/>
                  </a:lnTo>
                  <a:lnTo>
                    <a:pt x="3254509" y="1084361"/>
                  </a:lnTo>
                  <a:lnTo>
                    <a:pt x="3295990" y="1061315"/>
                  </a:lnTo>
                  <a:lnTo>
                    <a:pt x="3333659" y="1035744"/>
                  </a:lnTo>
                  <a:lnTo>
                    <a:pt x="3367230" y="1007860"/>
                  </a:lnTo>
                  <a:lnTo>
                    <a:pt x="3396418" y="977877"/>
                  </a:lnTo>
                  <a:lnTo>
                    <a:pt x="3420938" y="946009"/>
                  </a:lnTo>
                  <a:lnTo>
                    <a:pt x="3440505" y="912469"/>
                  </a:lnTo>
                  <a:lnTo>
                    <a:pt x="3463641" y="841228"/>
                  </a:lnTo>
                  <a:lnTo>
                    <a:pt x="3466640" y="803953"/>
                  </a:lnTo>
                  <a:lnTo>
                    <a:pt x="3461934" y="757518"/>
                  </a:lnTo>
                  <a:lnTo>
                    <a:pt x="3448021" y="712177"/>
                  </a:lnTo>
                  <a:lnTo>
                    <a:pt x="3425209" y="668491"/>
                  </a:lnTo>
                  <a:lnTo>
                    <a:pt x="3393807" y="627020"/>
                  </a:lnTo>
                  <a:lnTo>
                    <a:pt x="3354123" y="588323"/>
                  </a:lnTo>
                  <a:lnTo>
                    <a:pt x="3353000" y="588169"/>
                  </a:lnTo>
                  <a:lnTo>
                    <a:pt x="3368032" y="561633"/>
                  </a:lnTo>
                  <a:lnTo>
                    <a:pt x="3378882" y="534319"/>
                  </a:lnTo>
                  <a:lnTo>
                    <a:pt x="3385457" y="506429"/>
                  </a:lnTo>
                  <a:lnTo>
                    <a:pt x="3387669" y="478166"/>
                  </a:lnTo>
                  <a:lnTo>
                    <a:pt x="3383861" y="440925"/>
                  </a:lnTo>
                  <a:lnTo>
                    <a:pt x="3354699" y="370717"/>
                  </a:lnTo>
                  <a:lnTo>
                    <a:pt x="3330215" y="338491"/>
                  </a:lnTo>
                  <a:lnTo>
                    <a:pt x="3299711" y="308679"/>
                  </a:lnTo>
                  <a:lnTo>
                    <a:pt x="3263622" y="281652"/>
                  </a:lnTo>
                  <a:lnTo>
                    <a:pt x="3222382" y="257779"/>
                  </a:lnTo>
                  <a:lnTo>
                    <a:pt x="3176426" y="237432"/>
                  </a:lnTo>
                  <a:lnTo>
                    <a:pt x="3126191" y="220982"/>
                  </a:lnTo>
                  <a:lnTo>
                    <a:pt x="3072112" y="208799"/>
                  </a:lnTo>
                  <a:lnTo>
                    <a:pt x="3073558" y="208261"/>
                  </a:lnTo>
                  <a:lnTo>
                    <a:pt x="3038947" y="140323"/>
                  </a:lnTo>
                  <a:lnTo>
                    <a:pt x="3011618" y="110128"/>
                  </a:lnTo>
                  <a:lnTo>
                    <a:pt x="2978418" y="82889"/>
                  </a:lnTo>
                  <a:lnTo>
                    <a:pt x="2939954" y="58936"/>
                  </a:lnTo>
                  <a:lnTo>
                    <a:pt x="2896834" y="38598"/>
                  </a:lnTo>
                  <a:lnTo>
                    <a:pt x="2849665" y="22206"/>
                  </a:lnTo>
                  <a:lnTo>
                    <a:pt x="2799056" y="10089"/>
                  </a:lnTo>
                  <a:lnTo>
                    <a:pt x="2745613" y="2577"/>
                  </a:lnTo>
                  <a:lnTo>
                    <a:pt x="2689945" y="0"/>
                  </a:lnTo>
                  <a:lnTo>
                    <a:pt x="2633270" y="2690"/>
                  </a:lnTo>
                  <a:lnTo>
                    <a:pt x="2578379" y="10599"/>
                  </a:lnTo>
                  <a:lnTo>
                    <a:pt x="2526066" y="23480"/>
                  </a:lnTo>
                  <a:lnTo>
                    <a:pt x="2477123" y="41089"/>
                  </a:lnTo>
                  <a:lnTo>
                    <a:pt x="2432344" y="63179"/>
                  </a:lnTo>
                  <a:lnTo>
                    <a:pt x="2392523" y="89507"/>
                  </a:lnTo>
                  <a:lnTo>
                    <a:pt x="2357167" y="63562"/>
                  </a:lnTo>
                  <a:lnTo>
                    <a:pt x="2315867" y="41407"/>
                  </a:lnTo>
                  <a:lnTo>
                    <a:pt x="2270117" y="23701"/>
                  </a:lnTo>
                  <a:lnTo>
                    <a:pt x="2220768" y="10715"/>
                  </a:lnTo>
                  <a:lnTo>
                    <a:pt x="2168674" y="2724"/>
                  </a:lnTo>
                  <a:lnTo>
                    <a:pt x="2114685" y="0"/>
                  </a:lnTo>
                  <a:lnTo>
                    <a:pt x="2058633" y="2938"/>
                  </a:lnTo>
                  <a:lnTo>
                    <a:pt x="2004850" y="11514"/>
                  </a:lnTo>
                  <a:lnTo>
                    <a:pt x="1954229" y="25367"/>
                  </a:lnTo>
                  <a:lnTo>
                    <a:pt x="1907662" y="44137"/>
                  </a:lnTo>
                  <a:lnTo>
                    <a:pt x="1866042" y="67465"/>
                  </a:lnTo>
                  <a:lnTo>
                    <a:pt x="1830262" y="94991"/>
                  </a:lnTo>
                  <a:lnTo>
                    <a:pt x="1801215" y="126354"/>
                  </a:lnTo>
                  <a:lnTo>
                    <a:pt x="1802498" y="130115"/>
                  </a:lnTo>
                  <a:lnTo>
                    <a:pt x="1760245" y="106315"/>
                  </a:lnTo>
                  <a:lnTo>
                    <a:pt x="1714011" y="86460"/>
                  </a:lnTo>
                  <a:lnTo>
                    <a:pt x="1664441" y="70719"/>
                  </a:lnTo>
                  <a:lnTo>
                    <a:pt x="1612184" y="59265"/>
                  </a:lnTo>
                  <a:lnTo>
                    <a:pt x="1557884" y="52268"/>
                  </a:lnTo>
                  <a:lnTo>
                    <a:pt x="1502189" y="49897"/>
                  </a:lnTo>
                  <a:lnTo>
                    <a:pt x="1449991" y="51975"/>
                  </a:lnTo>
                  <a:lnTo>
                    <a:pt x="1399224" y="58085"/>
                  </a:lnTo>
                  <a:lnTo>
                    <a:pt x="1350367" y="68039"/>
                  </a:lnTo>
                  <a:lnTo>
                    <a:pt x="1303899" y="81649"/>
                  </a:lnTo>
                  <a:lnTo>
                    <a:pt x="1260301" y="98728"/>
                  </a:lnTo>
                  <a:lnTo>
                    <a:pt x="1220052" y="119087"/>
                  </a:lnTo>
                  <a:lnTo>
                    <a:pt x="1183631" y="142540"/>
                  </a:lnTo>
                  <a:lnTo>
                    <a:pt x="1151519" y="168898"/>
                  </a:lnTo>
                  <a:lnTo>
                    <a:pt x="1124193" y="197975"/>
                  </a:lnTo>
                  <a:lnTo>
                    <a:pt x="1122910" y="199818"/>
                  </a:lnTo>
                  <a:lnTo>
                    <a:pt x="1080433" y="185222"/>
                  </a:lnTo>
                  <a:lnTo>
                    <a:pt x="1036325" y="173169"/>
                  </a:lnTo>
                  <a:lnTo>
                    <a:pt x="990852" y="163710"/>
                  </a:lnTo>
                  <a:lnTo>
                    <a:pt x="944283" y="156893"/>
                  </a:lnTo>
                  <a:lnTo>
                    <a:pt x="896884" y="152766"/>
                  </a:lnTo>
                  <a:lnTo>
                    <a:pt x="848924" y="151380"/>
                  </a:lnTo>
                  <a:lnTo>
                    <a:pt x="789867" y="153464"/>
                  </a:lnTo>
                  <a:lnTo>
                    <a:pt x="732656" y="159541"/>
                  </a:lnTo>
                  <a:lnTo>
                    <a:pt x="677620" y="169398"/>
                  </a:lnTo>
                  <a:lnTo>
                    <a:pt x="625090" y="182818"/>
                  </a:lnTo>
                  <a:lnTo>
                    <a:pt x="575395" y="199587"/>
                  </a:lnTo>
                  <a:lnTo>
                    <a:pt x="528866" y="219491"/>
                  </a:lnTo>
                  <a:lnTo>
                    <a:pt x="485834" y="242313"/>
                  </a:lnTo>
                  <a:lnTo>
                    <a:pt x="446628" y="267840"/>
                  </a:lnTo>
                  <a:lnTo>
                    <a:pt x="411578" y="295856"/>
                  </a:lnTo>
                  <a:lnTo>
                    <a:pt x="381014" y="326146"/>
                  </a:lnTo>
                  <a:lnTo>
                    <a:pt x="355267" y="358496"/>
                  </a:lnTo>
                  <a:lnTo>
                    <a:pt x="334667" y="392690"/>
                  </a:lnTo>
                  <a:lnTo>
                    <a:pt x="319544" y="428513"/>
                  </a:lnTo>
                  <a:lnTo>
                    <a:pt x="310229" y="465751"/>
                  </a:lnTo>
                  <a:lnTo>
                    <a:pt x="307050" y="504189"/>
                  </a:lnTo>
                  <a:lnTo>
                    <a:pt x="307284" y="516104"/>
                  </a:lnTo>
                  <a:lnTo>
                    <a:pt x="308194" y="528005"/>
                  </a:lnTo>
                  <a:lnTo>
                    <a:pt x="309736" y="539877"/>
                  </a:lnTo>
                  <a:lnTo>
                    <a:pt x="311866" y="551705"/>
                  </a:lnTo>
                  <a:lnTo>
                    <a:pt x="312989" y="551246"/>
                  </a:lnTo>
                  <a:close/>
                </a:path>
                <a:path w="3467100" h="1657985">
                  <a:moveTo>
                    <a:pt x="172544" y="975138"/>
                  </a:moveTo>
                  <a:lnTo>
                    <a:pt x="213918" y="988667"/>
                  </a:lnTo>
                  <a:lnTo>
                    <a:pt x="257474" y="998446"/>
                  </a:lnTo>
                  <a:lnTo>
                    <a:pt x="302624" y="1004382"/>
                  </a:lnTo>
                  <a:lnTo>
                    <a:pt x="348783" y="1006382"/>
                  </a:lnTo>
                  <a:lnTo>
                    <a:pt x="355549" y="1006350"/>
                  </a:lnTo>
                  <a:lnTo>
                    <a:pt x="362345" y="1006247"/>
                  </a:lnTo>
                  <a:lnTo>
                    <a:pt x="369141" y="1006058"/>
                  </a:lnTo>
                  <a:lnTo>
                    <a:pt x="375907" y="1005767"/>
                  </a:lnTo>
                </a:path>
                <a:path w="3467100" h="1657985">
                  <a:moveTo>
                    <a:pt x="467076" y="1353357"/>
                  </a:moveTo>
                  <a:lnTo>
                    <a:pt x="489818" y="1351143"/>
                  </a:lnTo>
                  <a:lnTo>
                    <a:pt x="512259" y="1347964"/>
                  </a:lnTo>
                  <a:lnTo>
                    <a:pt x="534338" y="1343836"/>
                  </a:lnTo>
                  <a:lnTo>
                    <a:pt x="555997" y="1338772"/>
                  </a:lnTo>
                </a:path>
                <a:path w="3467100" h="1657985">
                  <a:moveTo>
                    <a:pt x="1267366" y="1434036"/>
                  </a:moveTo>
                  <a:lnTo>
                    <a:pt x="1278677" y="1451402"/>
                  </a:lnTo>
                  <a:lnTo>
                    <a:pt x="1291402" y="1468350"/>
                  </a:lnTo>
                  <a:lnTo>
                    <a:pt x="1305512" y="1484837"/>
                  </a:lnTo>
                  <a:lnTo>
                    <a:pt x="1320976" y="1500821"/>
                  </a:lnTo>
                </a:path>
                <a:path w="3467100" h="1657985">
                  <a:moveTo>
                    <a:pt x="2290120" y="1406708"/>
                  </a:moveTo>
                  <a:lnTo>
                    <a:pt x="2297676" y="1388681"/>
                  </a:lnTo>
                  <a:lnTo>
                    <a:pt x="2303742" y="1370437"/>
                  </a:lnTo>
                  <a:lnTo>
                    <a:pt x="2308335" y="1352021"/>
                  </a:lnTo>
                  <a:lnTo>
                    <a:pt x="2311467" y="1333475"/>
                  </a:lnTo>
                </a:path>
                <a:path w="3467100" h="1657985">
                  <a:moveTo>
                    <a:pt x="3000686" y="1154997"/>
                  </a:moveTo>
                  <a:lnTo>
                    <a:pt x="3000686" y="1154153"/>
                  </a:lnTo>
                  <a:lnTo>
                    <a:pt x="3000848" y="1153386"/>
                  </a:lnTo>
                  <a:lnTo>
                    <a:pt x="3000848" y="1152541"/>
                  </a:lnTo>
                  <a:lnTo>
                    <a:pt x="2996177" y="1109782"/>
                  </a:lnTo>
                  <a:lnTo>
                    <a:pt x="2982505" y="1068503"/>
                  </a:lnTo>
                  <a:lnTo>
                    <a:pt x="2960337" y="1029224"/>
                  </a:lnTo>
                  <a:lnTo>
                    <a:pt x="2930184" y="992468"/>
                  </a:lnTo>
                  <a:lnTo>
                    <a:pt x="2892552" y="958756"/>
                  </a:lnTo>
                  <a:lnTo>
                    <a:pt x="2847948" y="928609"/>
                  </a:lnTo>
                  <a:lnTo>
                    <a:pt x="2796882" y="902551"/>
                  </a:lnTo>
                  <a:lnTo>
                    <a:pt x="2739861" y="881101"/>
                  </a:lnTo>
                </a:path>
                <a:path w="3467100" h="1657985">
                  <a:moveTo>
                    <a:pt x="3236792" y="690879"/>
                  </a:moveTo>
                  <a:lnTo>
                    <a:pt x="3272533" y="668613"/>
                  </a:lnTo>
                  <a:lnTo>
                    <a:pt x="3303985" y="643900"/>
                  </a:lnTo>
                  <a:lnTo>
                    <a:pt x="3330892" y="616999"/>
                  </a:lnTo>
                  <a:lnTo>
                    <a:pt x="3353000" y="588169"/>
                  </a:lnTo>
                </a:path>
                <a:path w="3467100" h="1657985">
                  <a:moveTo>
                    <a:pt x="3079655" y="256776"/>
                  </a:moveTo>
                  <a:lnTo>
                    <a:pt x="3079655" y="255549"/>
                  </a:lnTo>
                  <a:lnTo>
                    <a:pt x="3079817" y="254398"/>
                  </a:lnTo>
                  <a:lnTo>
                    <a:pt x="3079817" y="253169"/>
                  </a:lnTo>
                  <a:lnTo>
                    <a:pt x="3079425" y="241888"/>
                  </a:lnTo>
                  <a:lnTo>
                    <a:pt x="3078252" y="230629"/>
                  </a:lnTo>
                  <a:lnTo>
                    <a:pt x="3076296" y="219413"/>
                  </a:lnTo>
                  <a:lnTo>
                    <a:pt x="3073558" y="208261"/>
                  </a:lnTo>
                </a:path>
                <a:path w="3467100" h="1657985">
                  <a:moveTo>
                    <a:pt x="2392523" y="89507"/>
                  </a:moveTo>
                  <a:lnTo>
                    <a:pt x="2375141" y="103892"/>
                  </a:lnTo>
                  <a:lnTo>
                    <a:pt x="2359399" y="119033"/>
                  </a:lnTo>
                  <a:lnTo>
                    <a:pt x="2345372" y="134879"/>
                  </a:lnTo>
                  <a:lnTo>
                    <a:pt x="2333136" y="151380"/>
                  </a:lnTo>
                </a:path>
                <a:path w="3467100" h="1657985">
                  <a:moveTo>
                    <a:pt x="1801215" y="126354"/>
                  </a:moveTo>
                  <a:lnTo>
                    <a:pt x="1792096" y="139246"/>
                  </a:lnTo>
                  <a:lnTo>
                    <a:pt x="1784241" y="152454"/>
                  </a:lnTo>
                  <a:lnTo>
                    <a:pt x="1777650" y="165950"/>
                  </a:lnTo>
                  <a:lnTo>
                    <a:pt x="1772323" y="179705"/>
                  </a:lnTo>
                </a:path>
                <a:path w="3467100" h="1657985">
                  <a:moveTo>
                    <a:pt x="1227240" y="251557"/>
                  </a:moveTo>
                  <a:lnTo>
                    <a:pt x="1202993" y="237082"/>
                  </a:lnTo>
                  <a:lnTo>
                    <a:pt x="1177482" y="223615"/>
                  </a:lnTo>
                  <a:lnTo>
                    <a:pt x="1150768" y="211184"/>
                  </a:lnTo>
                  <a:lnTo>
                    <a:pt x="1122910" y="199818"/>
                  </a:lnTo>
                </a:path>
                <a:path w="3467100" h="1657985">
                  <a:moveTo>
                    <a:pt x="311866" y="551705"/>
                  </a:moveTo>
                  <a:lnTo>
                    <a:pt x="315176" y="565478"/>
                  </a:lnTo>
                  <a:lnTo>
                    <a:pt x="319329" y="579149"/>
                  </a:lnTo>
                  <a:lnTo>
                    <a:pt x="324324" y="592705"/>
                  </a:lnTo>
                  <a:lnTo>
                    <a:pt x="330163" y="606132"/>
                  </a:lnTo>
                </a:path>
              </a:pathLst>
            </a:custGeom>
            <a:ln w="94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29954" y="1238421"/>
            <a:ext cx="6342380" cy="263027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Bitwise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right shift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(&gt;&gt;): </a:t>
            </a:r>
            <a:r>
              <a:rPr sz="2350" dirty="0">
                <a:solidFill>
                  <a:srgbClr val="0000FF"/>
                </a:solidFill>
                <a:latin typeface="Arial"/>
                <a:cs typeface="Arial"/>
              </a:rPr>
              <a:t>fill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on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left with</a:t>
            </a:r>
            <a:r>
              <a:rPr sz="235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zeros</a:t>
            </a:r>
            <a:endParaRPr sz="235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850" dirty="0">
              <a:latin typeface="Arial"/>
              <a:cs typeface="Arial"/>
            </a:endParaRPr>
          </a:p>
          <a:p>
            <a:pPr marL="4183379" marR="69850">
              <a:lnSpc>
                <a:spcPct val="101400"/>
              </a:lnSpc>
              <a:spcBef>
                <a:spcPts val="5"/>
              </a:spcBef>
            </a:pPr>
            <a:r>
              <a:rPr sz="1950" spc="15" dirty="0">
                <a:latin typeface="Arial"/>
                <a:cs typeface="Arial"/>
              </a:rPr>
              <a:t>What </a:t>
            </a:r>
            <a:r>
              <a:rPr sz="1950" spc="10" dirty="0">
                <a:latin typeface="Arial"/>
                <a:cs typeface="Arial"/>
              </a:rPr>
              <a:t>is the </a:t>
            </a:r>
            <a:r>
              <a:rPr sz="1950" dirty="0">
                <a:latin typeface="Arial"/>
                <a:cs typeface="Arial"/>
              </a:rPr>
              <a:t>effect  </a:t>
            </a:r>
            <a:r>
              <a:rPr sz="1950" spc="10" dirty="0">
                <a:latin typeface="Arial"/>
                <a:cs typeface="Arial"/>
              </a:rPr>
              <a:t>arithmetically?</a:t>
            </a:r>
            <a:r>
              <a:rPr sz="1950" spc="-70" dirty="0">
                <a:latin typeface="Arial"/>
                <a:cs typeface="Arial"/>
              </a:rPr>
              <a:t> </a:t>
            </a:r>
            <a:r>
              <a:rPr sz="1950" spc="15" dirty="0">
                <a:latin typeface="Arial"/>
                <a:cs typeface="Arial"/>
              </a:rPr>
              <a:t>(No  </a:t>
            </a:r>
            <a:r>
              <a:rPr sz="1950" spc="5" dirty="0">
                <a:latin typeface="Arial"/>
                <a:cs typeface="Arial"/>
              </a:rPr>
              <a:t>fair </a:t>
            </a:r>
            <a:r>
              <a:rPr sz="1950" spc="10" dirty="0">
                <a:latin typeface="Arial"/>
                <a:cs typeface="Arial"/>
              </a:rPr>
              <a:t>looking</a:t>
            </a:r>
            <a:r>
              <a:rPr sz="1950" spc="-30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ahead)</a:t>
            </a:r>
            <a:endParaRPr sz="195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Bitwise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left shift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(&lt;&lt;): </a:t>
            </a:r>
            <a:r>
              <a:rPr sz="2350" dirty="0">
                <a:solidFill>
                  <a:srgbClr val="0000FF"/>
                </a:solidFill>
                <a:latin typeface="Arial"/>
                <a:cs typeface="Arial"/>
              </a:rPr>
              <a:t>fill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on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right with</a:t>
            </a:r>
            <a:r>
              <a:rPr sz="235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zeros</a:t>
            </a:r>
            <a:endParaRPr sz="2350" dirty="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140408" y="4065122"/>
            <a:ext cx="3623945" cy="1812289"/>
            <a:chOff x="4140408" y="4065122"/>
            <a:chExt cx="3623945" cy="1812289"/>
          </a:xfrm>
        </p:grpSpPr>
        <p:sp>
          <p:nvSpPr>
            <p:cNvPr id="12" name="object 12"/>
            <p:cNvSpPr/>
            <p:nvPr/>
          </p:nvSpPr>
          <p:spPr>
            <a:xfrm>
              <a:off x="4143894" y="4069080"/>
              <a:ext cx="3620192" cy="180801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45119" y="4069833"/>
              <a:ext cx="3467100" cy="1657985"/>
            </a:xfrm>
            <a:custGeom>
              <a:avLst/>
              <a:gdLst/>
              <a:ahLst/>
              <a:cxnLst/>
              <a:rect l="l" t="t" r="r" b="b"/>
              <a:pathLst>
                <a:path w="3467100" h="1657985">
                  <a:moveTo>
                    <a:pt x="2222162" y="1500515"/>
                  </a:moveTo>
                  <a:lnTo>
                    <a:pt x="1321939" y="1500515"/>
                  </a:lnTo>
                  <a:lnTo>
                    <a:pt x="1321004" y="1500845"/>
                  </a:lnTo>
                  <a:lnTo>
                    <a:pt x="1353119" y="1529077"/>
                  </a:lnTo>
                  <a:lnTo>
                    <a:pt x="1389035" y="1554857"/>
                  </a:lnTo>
                  <a:lnTo>
                    <a:pt x="1428385" y="1578044"/>
                  </a:lnTo>
                  <a:lnTo>
                    <a:pt x="1470831" y="1598521"/>
                  </a:lnTo>
                  <a:lnTo>
                    <a:pt x="1516032" y="1616170"/>
                  </a:lnTo>
                  <a:lnTo>
                    <a:pt x="1563651" y="1630873"/>
                  </a:lnTo>
                  <a:lnTo>
                    <a:pt x="1613349" y="1642513"/>
                  </a:lnTo>
                  <a:lnTo>
                    <a:pt x="1664785" y="1650973"/>
                  </a:lnTo>
                  <a:lnTo>
                    <a:pt x="1717622" y="1656135"/>
                  </a:lnTo>
                  <a:lnTo>
                    <a:pt x="1771520" y="1657882"/>
                  </a:lnTo>
                  <a:lnTo>
                    <a:pt x="1826051" y="1656096"/>
                  </a:lnTo>
                  <a:lnTo>
                    <a:pt x="1879281" y="1650837"/>
                  </a:lnTo>
                  <a:lnTo>
                    <a:pt x="1930898" y="1642257"/>
                  </a:lnTo>
                  <a:lnTo>
                    <a:pt x="1980592" y="1630504"/>
                  </a:lnTo>
                  <a:lnTo>
                    <a:pt x="2028054" y="1615729"/>
                  </a:lnTo>
                  <a:lnTo>
                    <a:pt x="2072972" y="1598082"/>
                  </a:lnTo>
                  <a:lnTo>
                    <a:pt x="2115037" y="1577711"/>
                  </a:lnTo>
                  <a:lnTo>
                    <a:pt x="2153938" y="1554768"/>
                  </a:lnTo>
                  <a:lnTo>
                    <a:pt x="2189364" y="1529402"/>
                  </a:lnTo>
                  <a:lnTo>
                    <a:pt x="2221006" y="1501764"/>
                  </a:lnTo>
                  <a:lnTo>
                    <a:pt x="2222162" y="1500515"/>
                  </a:lnTo>
                  <a:close/>
                </a:path>
                <a:path w="3467100" h="1657985">
                  <a:moveTo>
                    <a:pt x="2883103" y="1353357"/>
                  </a:moveTo>
                  <a:lnTo>
                    <a:pt x="467076" y="1353357"/>
                  </a:lnTo>
                  <a:lnTo>
                    <a:pt x="465179" y="1354868"/>
                  </a:lnTo>
                  <a:lnTo>
                    <a:pt x="494685" y="1385324"/>
                  </a:lnTo>
                  <a:lnTo>
                    <a:pt x="527897" y="1413647"/>
                  </a:lnTo>
                  <a:lnTo>
                    <a:pt x="564514" y="1439756"/>
                  </a:lnTo>
                  <a:lnTo>
                    <a:pt x="604269" y="1463550"/>
                  </a:lnTo>
                  <a:lnTo>
                    <a:pt x="646890" y="1484928"/>
                  </a:lnTo>
                  <a:lnTo>
                    <a:pt x="692108" y="1503786"/>
                  </a:lnTo>
                  <a:lnTo>
                    <a:pt x="739653" y="1520023"/>
                  </a:lnTo>
                  <a:lnTo>
                    <a:pt x="789256" y="1533537"/>
                  </a:lnTo>
                  <a:lnTo>
                    <a:pt x="840647" y="1544225"/>
                  </a:lnTo>
                  <a:lnTo>
                    <a:pt x="893556" y="1551986"/>
                  </a:lnTo>
                  <a:lnTo>
                    <a:pt x="947714" y="1556718"/>
                  </a:lnTo>
                  <a:lnTo>
                    <a:pt x="1002850" y="1558317"/>
                  </a:lnTo>
                  <a:lnTo>
                    <a:pt x="1058811" y="1556664"/>
                  </a:lnTo>
                  <a:lnTo>
                    <a:pt x="1114112" y="1551741"/>
                  </a:lnTo>
                  <a:lnTo>
                    <a:pt x="1168414" y="1543608"/>
                  </a:lnTo>
                  <a:lnTo>
                    <a:pt x="1221378" y="1532320"/>
                  </a:lnTo>
                  <a:lnTo>
                    <a:pt x="1272666" y="1517937"/>
                  </a:lnTo>
                  <a:lnTo>
                    <a:pt x="1321004" y="1500845"/>
                  </a:lnTo>
                  <a:lnTo>
                    <a:pt x="1321939" y="1500515"/>
                  </a:lnTo>
                  <a:lnTo>
                    <a:pt x="2222162" y="1500515"/>
                  </a:lnTo>
                  <a:lnTo>
                    <a:pt x="2248553" y="1472002"/>
                  </a:lnTo>
                  <a:lnTo>
                    <a:pt x="2271694" y="1440267"/>
                  </a:lnTo>
                  <a:lnTo>
                    <a:pt x="2290119" y="1406709"/>
                  </a:lnTo>
                  <a:lnTo>
                    <a:pt x="2785893" y="1406709"/>
                  </a:lnTo>
                  <a:lnTo>
                    <a:pt x="2800527" y="1400919"/>
                  </a:lnTo>
                  <a:lnTo>
                    <a:pt x="2843528" y="1379025"/>
                  </a:lnTo>
                  <a:lnTo>
                    <a:pt x="2882254" y="1354050"/>
                  </a:lnTo>
                  <a:lnTo>
                    <a:pt x="2883103" y="1353357"/>
                  </a:lnTo>
                  <a:close/>
                </a:path>
                <a:path w="3467100" h="1657985">
                  <a:moveTo>
                    <a:pt x="2785893" y="1406709"/>
                  </a:moveTo>
                  <a:lnTo>
                    <a:pt x="2290119" y="1406709"/>
                  </a:lnTo>
                  <a:lnTo>
                    <a:pt x="2290601" y="1408704"/>
                  </a:lnTo>
                  <a:lnTo>
                    <a:pt x="2336175" y="1424958"/>
                  </a:lnTo>
                  <a:lnTo>
                    <a:pt x="2383999" y="1437742"/>
                  </a:lnTo>
                  <a:lnTo>
                    <a:pt x="2433625" y="1446973"/>
                  </a:lnTo>
                  <a:lnTo>
                    <a:pt x="2484607" y="1452571"/>
                  </a:lnTo>
                  <a:lnTo>
                    <a:pt x="2536498" y="1454456"/>
                  </a:lnTo>
                  <a:lnTo>
                    <a:pt x="2594403" y="1452129"/>
                  </a:lnTo>
                  <a:lnTo>
                    <a:pt x="2650189" y="1445335"/>
                  </a:lnTo>
                  <a:lnTo>
                    <a:pt x="2703427" y="1434351"/>
                  </a:lnTo>
                  <a:lnTo>
                    <a:pt x="2753683" y="1419453"/>
                  </a:lnTo>
                  <a:lnTo>
                    <a:pt x="2785893" y="1406709"/>
                  </a:lnTo>
                  <a:close/>
                </a:path>
                <a:path w="3467100" h="1657985">
                  <a:moveTo>
                    <a:pt x="169410" y="973681"/>
                  </a:moveTo>
                  <a:lnTo>
                    <a:pt x="130412" y="1006464"/>
                  </a:lnTo>
                  <a:lnTo>
                    <a:pt x="100758" y="1044351"/>
                  </a:lnTo>
                  <a:lnTo>
                    <a:pt x="82480" y="1085131"/>
                  </a:lnTo>
                  <a:lnTo>
                    <a:pt x="76240" y="1127746"/>
                  </a:lnTo>
                  <a:lnTo>
                    <a:pt x="80863" y="1164607"/>
                  </a:lnTo>
                  <a:lnTo>
                    <a:pt x="115401" y="1232176"/>
                  </a:lnTo>
                  <a:lnTo>
                    <a:pt x="143877" y="1261949"/>
                  </a:lnTo>
                  <a:lnTo>
                    <a:pt x="178865" y="1288424"/>
                  </a:lnTo>
                  <a:lnTo>
                    <a:pt x="219645" y="1311133"/>
                  </a:lnTo>
                  <a:lnTo>
                    <a:pt x="265499" y="1329610"/>
                  </a:lnTo>
                  <a:lnTo>
                    <a:pt x="315707" y="1343387"/>
                  </a:lnTo>
                  <a:lnTo>
                    <a:pt x="369549" y="1351995"/>
                  </a:lnTo>
                  <a:lnTo>
                    <a:pt x="426307" y="1354969"/>
                  </a:lnTo>
                  <a:lnTo>
                    <a:pt x="436447" y="1354868"/>
                  </a:lnTo>
                  <a:lnTo>
                    <a:pt x="446632" y="1354566"/>
                  </a:lnTo>
                  <a:lnTo>
                    <a:pt x="456846" y="1354062"/>
                  </a:lnTo>
                  <a:lnTo>
                    <a:pt x="467076" y="1353357"/>
                  </a:lnTo>
                  <a:lnTo>
                    <a:pt x="2883103" y="1353357"/>
                  </a:lnTo>
                  <a:lnTo>
                    <a:pt x="2916274" y="1326270"/>
                  </a:lnTo>
                  <a:lnTo>
                    <a:pt x="2945157" y="1295962"/>
                  </a:lnTo>
                  <a:lnTo>
                    <a:pt x="2968471" y="1263404"/>
                  </a:lnTo>
                  <a:lnTo>
                    <a:pt x="2985785" y="1228872"/>
                  </a:lnTo>
                  <a:lnTo>
                    <a:pt x="3000687" y="1154997"/>
                  </a:lnTo>
                  <a:lnTo>
                    <a:pt x="2999883" y="1154230"/>
                  </a:lnTo>
                  <a:lnTo>
                    <a:pt x="3056154" y="1147016"/>
                  </a:lnTo>
                  <a:lnTo>
                    <a:pt x="3110037" y="1136209"/>
                  </a:lnTo>
                  <a:lnTo>
                    <a:pt x="3161248" y="1122021"/>
                  </a:lnTo>
                  <a:lnTo>
                    <a:pt x="3209500" y="1104668"/>
                  </a:lnTo>
                  <a:lnTo>
                    <a:pt x="3254509" y="1084361"/>
                  </a:lnTo>
                  <a:lnTo>
                    <a:pt x="3295991" y="1061315"/>
                  </a:lnTo>
                  <a:lnTo>
                    <a:pt x="3333659" y="1035744"/>
                  </a:lnTo>
                  <a:lnTo>
                    <a:pt x="3367230" y="1007860"/>
                  </a:lnTo>
                  <a:lnTo>
                    <a:pt x="3396418" y="977877"/>
                  </a:lnTo>
                  <a:lnTo>
                    <a:pt x="3398525" y="975139"/>
                  </a:lnTo>
                  <a:lnTo>
                    <a:pt x="172546" y="975139"/>
                  </a:lnTo>
                  <a:lnTo>
                    <a:pt x="169410" y="973681"/>
                  </a:lnTo>
                  <a:close/>
                </a:path>
                <a:path w="3467100" h="1657985">
                  <a:moveTo>
                    <a:pt x="3400533" y="972529"/>
                  </a:moveTo>
                  <a:lnTo>
                    <a:pt x="170780" y="972529"/>
                  </a:lnTo>
                  <a:lnTo>
                    <a:pt x="172546" y="975139"/>
                  </a:lnTo>
                  <a:lnTo>
                    <a:pt x="3398525" y="975139"/>
                  </a:lnTo>
                  <a:lnTo>
                    <a:pt x="3400533" y="972529"/>
                  </a:lnTo>
                  <a:close/>
                </a:path>
                <a:path w="3467100" h="1657985">
                  <a:moveTo>
                    <a:pt x="311809" y="551391"/>
                  </a:moveTo>
                  <a:lnTo>
                    <a:pt x="255416" y="558332"/>
                  </a:lnTo>
                  <a:lnTo>
                    <a:pt x="201767" y="571241"/>
                  </a:lnTo>
                  <a:lnTo>
                    <a:pt x="152802" y="589420"/>
                  </a:lnTo>
                  <a:lnTo>
                    <a:pt x="109283" y="612316"/>
                  </a:lnTo>
                  <a:lnTo>
                    <a:pt x="71970" y="639378"/>
                  </a:lnTo>
                  <a:lnTo>
                    <a:pt x="41624" y="670053"/>
                  </a:lnTo>
                  <a:lnTo>
                    <a:pt x="19007" y="703790"/>
                  </a:lnTo>
                  <a:lnTo>
                    <a:pt x="4878" y="740035"/>
                  </a:lnTo>
                  <a:lnTo>
                    <a:pt x="0" y="778238"/>
                  </a:lnTo>
                  <a:lnTo>
                    <a:pt x="5368" y="818102"/>
                  </a:lnTo>
                  <a:lnTo>
                    <a:pt x="21014" y="856188"/>
                  </a:lnTo>
                  <a:lnTo>
                    <a:pt x="46246" y="891715"/>
                  </a:lnTo>
                  <a:lnTo>
                    <a:pt x="80372" y="923902"/>
                  </a:lnTo>
                  <a:lnTo>
                    <a:pt x="122702" y="951971"/>
                  </a:lnTo>
                  <a:lnTo>
                    <a:pt x="169410" y="973681"/>
                  </a:lnTo>
                  <a:lnTo>
                    <a:pt x="170780" y="972529"/>
                  </a:lnTo>
                  <a:lnTo>
                    <a:pt x="3400533" y="972529"/>
                  </a:lnTo>
                  <a:lnTo>
                    <a:pt x="3440505" y="912469"/>
                  </a:lnTo>
                  <a:lnTo>
                    <a:pt x="3463641" y="841228"/>
                  </a:lnTo>
                  <a:lnTo>
                    <a:pt x="3466640" y="803954"/>
                  </a:lnTo>
                  <a:lnTo>
                    <a:pt x="3461934" y="757519"/>
                  </a:lnTo>
                  <a:lnTo>
                    <a:pt x="3448021" y="712178"/>
                  </a:lnTo>
                  <a:lnTo>
                    <a:pt x="3425209" y="668492"/>
                  </a:lnTo>
                  <a:lnTo>
                    <a:pt x="3393807" y="627020"/>
                  </a:lnTo>
                  <a:lnTo>
                    <a:pt x="3354123" y="588322"/>
                  </a:lnTo>
                  <a:lnTo>
                    <a:pt x="3353000" y="588170"/>
                  </a:lnTo>
                  <a:lnTo>
                    <a:pt x="3368033" y="561633"/>
                  </a:lnTo>
                  <a:lnTo>
                    <a:pt x="3371976" y="551705"/>
                  </a:lnTo>
                  <a:lnTo>
                    <a:pt x="311866" y="551705"/>
                  </a:lnTo>
                  <a:lnTo>
                    <a:pt x="311809" y="551391"/>
                  </a:lnTo>
                  <a:close/>
                </a:path>
                <a:path w="3467100" h="1657985">
                  <a:moveTo>
                    <a:pt x="3372158" y="551246"/>
                  </a:moveTo>
                  <a:lnTo>
                    <a:pt x="312988" y="551246"/>
                  </a:lnTo>
                  <a:lnTo>
                    <a:pt x="311866" y="551705"/>
                  </a:lnTo>
                  <a:lnTo>
                    <a:pt x="3371976" y="551705"/>
                  </a:lnTo>
                  <a:lnTo>
                    <a:pt x="3372158" y="551246"/>
                  </a:lnTo>
                  <a:close/>
                </a:path>
                <a:path w="3467100" h="1657985">
                  <a:moveTo>
                    <a:pt x="848923" y="151380"/>
                  </a:moveTo>
                  <a:lnTo>
                    <a:pt x="789867" y="153463"/>
                  </a:lnTo>
                  <a:lnTo>
                    <a:pt x="732655" y="159541"/>
                  </a:lnTo>
                  <a:lnTo>
                    <a:pt x="677619" y="169398"/>
                  </a:lnTo>
                  <a:lnTo>
                    <a:pt x="625089" y="182818"/>
                  </a:lnTo>
                  <a:lnTo>
                    <a:pt x="575395" y="199587"/>
                  </a:lnTo>
                  <a:lnTo>
                    <a:pt x="528866" y="219491"/>
                  </a:lnTo>
                  <a:lnTo>
                    <a:pt x="485834" y="242313"/>
                  </a:lnTo>
                  <a:lnTo>
                    <a:pt x="446627" y="267840"/>
                  </a:lnTo>
                  <a:lnTo>
                    <a:pt x="411578" y="295856"/>
                  </a:lnTo>
                  <a:lnTo>
                    <a:pt x="381014" y="326146"/>
                  </a:lnTo>
                  <a:lnTo>
                    <a:pt x="355267" y="358496"/>
                  </a:lnTo>
                  <a:lnTo>
                    <a:pt x="334668" y="392689"/>
                  </a:lnTo>
                  <a:lnTo>
                    <a:pt x="319545" y="428513"/>
                  </a:lnTo>
                  <a:lnTo>
                    <a:pt x="310229" y="465751"/>
                  </a:lnTo>
                  <a:lnTo>
                    <a:pt x="307050" y="504188"/>
                  </a:lnTo>
                  <a:lnTo>
                    <a:pt x="307283" y="516104"/>
                  </a:lnTo>
                  <a:lnTo>
                    <a:pt x="308194" y="528004"/>
                  </a:lnTo>
                  <a:lnTo>
                    <a:pt x="309736" y="539876"/>
                  </a:lnTo>
                  <a:lnTo>
                    <a:pt x="311809" y="551391"/>
                  </a:lnTo>
                  <a:lnTo>
                    <a:pt x="312988" y="551246"/>
                  </a:lnTo>
                  <a:lnTo>
                    <a:pt x="3372158" y="551246"/>
                  </a:lnTo>
                  <a:lnTo>
                    <a:pt x="3378882" y="534319"/>
                  </a:lnTo>
                  <a:lnTo>
                    <a:pt x="3385457" y="506429"/>
                  </a:lnTo>
                  <a:lnTo>
                    <a:pt x="3387669" y="478165"/>
                  </a:lnTo>
                  <a:lnTo>
                    <a:pt x="3383860" y="440924"/>
                  </a:lnTo>
                  <a:lnTo>
                    <a:pt x="3354698" y="370716"/>
                  </a:lnTo>
                  <a:lnTo>
                    <a:pt x="3330215" y="338491"/>
                  </a:lnTo>
                  <a:lnTo>
                    <a:pt x="3299711" y="308679"/>
                  </a:lnTo>
                  <a:lnTo>
                    <a:pt x="3263622" y="281652"/>
                  </a:lnTo>
                  <a:lnTo>
                    <a:pt x="3222382" y="257779"/>
                  </a:lnTo>
                  <a:lnTo>
                    <a:pt x="3176426" y="237432"/>
                  </a:lnTo>
                  <a:lnTo>
                    <a:pt x="3126191" y="220982"/>
                  </a:lnTo>
                  <a:lnTo>
                    <a:pt x="3072112" y="208799"/>
                  </a:lnTo>
                  <a:lnTo>
                    <a:pt x="3073557" y="208262"/>
                  </a:lnTo>
                  <a:lnTo>
                    <a:pt x="3070248" y="199817"/>
                  </a:lnTo>
                  <a:lnTo>
                    <a:pt x="1122909" y="199817"/>
                  </a:lnTo>
                  <a:lnTo>
                    <a:pt x="1080433" y="185221"/>
                  </a:lnTo>
                  <a:lnTo>
                    <a:pt x="1036205" y="173144"/>
                  </a:lnTo>
                  <a:lnTo>
                    <a:pt x="990852" y="163709"/>
                  </a:lnTo>
                  <a:lnTo>
                    <a:pt x="944282" y="156892"/>
                  </a:lnTo>
                  <a:lnTo>
                    <a:pt x="896884" y="152766"/>
                  </a:lnTo>
                  <a:lnTo>
                    <a:pt x="848923" y="151380"/>
                  </a:lnTo>
                  <a:close/>
                </a:path>
                <a:path w="3467100" h="1657985">
                  <a:moveTo>
                    <a:pt x="1502189" y="49897"/>
                  </a:moveTo>
                  <a:lnTo>
                    <a:pt x="1449991" y="51975"/>
                  </a:lnTo>
                  <a:lnTo>
                    <a:pt x="1399224" y="58085"/>
                  </a:lnTo>
                  <a:lnTo>
                    <a:pt x="1350367" y="68039"/>
                  </a:lnTo>
                  <a:lnTo>
                    <a:pt x="1303899" y="81649"/>
                  </a:lnTo>
                  <a:lnTo>
                    <a:pt x="1260301" y="98727"/>
                  </a:lnTo>
                  <a:lnTo>
                    <a:pt x="1220052" y="119087"/>
                  </a:lnTo>
                  <a:lnTo>
                    <a:pt x="1183632" y="142540"/>
                  </a:lnTo>
                  <a:lnTo>
                    <a:pt x="1151519" y="168898"/>
                  </a:lnTo>
                  <a:lnTo>
                    <a:pt x="1124193" y="197975"/>
                  </a:lnTo>
                  <a:lnTo>
                    <a:pt x="1122909" y="199817"/>
                  </a:lnTo>
                  <a:lnTo>
                    <a:pt x="3070248" y="199817"/>
                  </a:lnTo>
                  <a:lnTo>
                    <a:pt x="3059795" y="173144"/>
                  </a:lnTo>
                  <a:lnTo>
                    <a:pt x="3038946" y="140323"/>
                  </a:lnTo>
                  <a:lnTo>
                    <a:pt x="3029708" y="130115"/>
                  </a:lnTo>
                  <a:lnTo>
                    <a:pt x="1802498" y="130115"/>
                  </a:lnTo>
                  <a:lnTo>
                    <a:pt x="1760245" y="106315"/>
                  </a:lnTo>
                  <a:lnTo>
                    <a:pt x="1714011" y="86459"/>
                  </a:lnTo>
                  <a:lnTo>
                    <a:pt x="1664442" y="70719"/>
                  </a:lnTo>
                  <a:lnTo>
                    <a:pt x="1612184" y="59265"/>
                  </a:lnTo>
                  <a:lnTo>
                    <a:pt x="1557884" y="52267"/>
                  </a:lnTo>
                  <a:lnTo>
                    <a:pt x="1502189" y="49897"/>
                  </a:lnTo>
                  <a:close/>
                </a:path>
                <a:path w="3467100" h="1657985">
                  <a:moveTo>
                    <a:pt x="2114685" y="0"/>
                  </a:moveTo>
                  <a:lnTo>
                    <a:pt x="2058634" y="2938"/>
                  </a:lnTo>
                  <a:lnTo>
                    <a:pt x="2004851" y="11514"/>
                  </a:lnTo>
                  <a:lnTo>
                    <a:pt x="1954229" y="25367"/>
                  </a:lnTo>
                  <a:lnTo>
                    <a:pt x="1907662" y="44137"/>
                  </a:lnTo>
                  <a:lnTo>
                    <a:pt x="1866041" y="67465"/>
                  </a:lnTo>
                  <a:lnTo>
                    <a:pt x="1830261" y="94991"/>
                  </a:lnTo>
                  <a:lnTo>
                    <a:pt x="1801214" y="126354"/>
                  </a:lnTo>
                  <a:lnTo>
                    <a:pt x="1802498" y="130115"/>
                  </a:lnTo>
                  <a:lnTo>
                    <a:pt x="3029708" y="130115"/>
                  </a:lnTo>
                  <a:lnTo>
                    <a:pt x="3011618" y="110128"/>
                  </a:lnTo>
                  <a:lnTo>
                    <a:pt x="2986953" y="89891"/>
                  </a:lnTo>
                  <a:lnTo>
                    <a:pt x="2393166" y="89891"/>
                  </a:lnTo>
                  <a:lnTo>
                    <a:pt x="2392523" y="89507"/>
                  </a:lnTo>
                  <a:lnTo>
                    <a:pt x="2357167" y="63562"/>
                  </a:lnTo>
                  <a:lnTo>
                    <a:pt x="2315867" y="41407"/>
                  </a:lnTo>
                  <a:lnTo>
                    <a:pt x="2270117" y="23701"/>
                  </a:lnTo>
                  <a:lnTo>
                    <a:pt x="2220769" y="10715"/>
                  </a:lnTo>
                  <a:lnTo>
                    <a:pt x="2168674" y="2724"/>
                  </a:lnTo>
                  <a:lnTo>
                    <a:pt x="2114685" y="0"/>
                  </a:lnTo>
                  <a:close/>
                </a:path>
                <a:path w="3467100" h="1657985">
                  <a:moveTo>
                    <a:pt x="2689945" y="0"/>
                  </a:moveTo>
                  <a:lnTo>
                    <a:pt x="2633270" y="2690"/>
                  </a:lnTo>
                  <a:lnTo>
                    <a:pt x="2578379" y="10599"/>
                  </a:lnTo>
                  <a:lnTo>
                    <a:pt x="2526066" y="23480"/>
                  </a:lnTo>
                  <a:lnTo>
                    <a:pt x="2477123" y="41088"/>
                  </a:lnTo>
                  <a:lnTo>
                    <a:pt x="2432344" y="63179"/>
                  </a:lnTo>
                  <a:lnTo>
                    <a:pt x="2392584" y="89466"/>
                  </a:lnTo>
                  <a:lnTo>
                    <a:pt x="2393166" y="89891"/>
                  </a:lnTo>
                  <a:lnTo>
                    <a:pt x="2986953" y="89891"/>
                  </a:lnTo>
                  <a:lnTo>
                    <a:pt x="2978418" y="82889"/>
                  </a:lnTo>
                  <a:lnTo>
                    <a:pt x="2939954" y="58935"/>
                  </a:lnTo>
                  <a:lnTo>
                    <a:pt x="2896834" y="38598"/>
                  </a:lnTo>
                  <a:lnTo>
                    <a:pt x="2849665" y="22206"/>
                  </a:lnTo>
                  <a:lnTo>
                    <a:pt x="2799056" y="10089"/>
                  </a:lnTo>
                  <a:lnTo>
                    <a:pt x="2745613" y="2577"/>
                  </a:lnTo>
                  <a:lnTo>
                    <a:pt x="2689945" y="0"/>
                  </a:lnTo>
                  <a:close/>
                </a:path>
              </a:pathLst>
            </a:custGeom>
            <a:solidFill>
              <a:srgbClr val="FFC9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145119" y="4069833"/>
              <a:ext cx="3467100" cy="1657985"/>
            </a:xfrm>
            <a:custGeom>
              <a:avLst/>
              <a:gdLst/>
              <a:ahLst/>
              <a:cxnLst/>
              <a:rect l="l" t="t" r="r" b="b"/>
              <a:pathLst>
                <a:path w="3467100" h="1657985">
                  <a:moveTo>
                    <a:pt x="312989" y="551246"/>
                  </a:moveTo>
                  <a:lnTo>
                    <a:pt x="255417" y="558332"/>
                  </a:lnTo>
                  <a:lnTo>
                    <a:pt x="201767" y="571241"/>
                  </a:lnTo>
                  <a:lnTo>
                    <a:pt x="152803" y="589420"/>
                  </a:lnTo>
                  <a:lnTo>
                    <a:pt x="109283" y="612316"/>
                  </a:lnTo>
                  <a:lnTo>
                    <a:pt x="71970" y="639378"/>
                  </a:lnTo>
                  <a:lnTo>
                    <a:pt x="41624" y="670054"/>
                  </a:lnTo>
                  <a:lnTo>
                    <a:pt x="19007" y="703790"/>
                  </a:lnTo>
                  <a:lnTo>
                    <a:pt x="4878" y="740036"/>
                  </a:lnTo>
                  <a:lnTo>
                    <a:pt x="0" y="778238"/>
                  </a:lnTo>
                  <a:lnTo>
                    <a:pt x="5368" y="818102"/>
                  </a:lnTo>
                  <a:lnTo>
                    <a:pt x="21014" y="856188"/>
                  </a:lnTo>
                  <a:lnTo>
                    <a:pt x="46246" y="891715"/>
                  </a:lnTo>
                  <a:lnTo>
                    <a:pt x="80372" y="923903"/>
                  </a:lnTo>
                  <a:lnTo>
                    <a:pt x="122702" y="951971"/>
                  </a:lnTo>
                  <a:lnTo>
                    <a:pt x="172544" y="975138"/>
                  </a:lnTo>
                  <a:lnTo>
                    <a:pt x="130412" y="1006465"/>
                  </a:lnTo>
                  <a:lnTo>
                    <a:pt x="100758" y="1044351"/>
                  </a:lnTo>
                  <a:lnTo>
                    <a:pt x="82480" y="1085131"/>
                  </a:lnTo>
                  <a:lnTo>
                    <a:pt x="76241" y="1127746"/>
                  </a:lnTo>
                  <a:lnTo>
                    <a:pt x="94157" y="1199573"/>
                  </a:lnTo>
                  <a:lnTo>
                    <a:pt x="115401" y="1232176"/>
                  </a:lnTo>
                  <a:lnTo>
                    <a:pt x="143877" y="1261949"/>
                  </a:lnTo>
                  <a:lnTo>
                    <a:pt x="178865" y="1288424"/>
                  </a:lnTo>
                  <a:lnTo>
                    <a:pt x="219645" y="1311133"/>
                  </a:lnTo>
                  <a:lnTo>
                    <a:pt x="265499" y="1329610"/>
                  </a:lnTo>
                  <a:lnTo>
                    <a:pt x="315707" y="1343387"/>
                  </a:lnTo>
                  <a:lnTo>
                    <a:pt x="369550" y="1351995"/>
                  </a:lnTo>
                  <a:lnTo>
                    <a:pt x="426308" y="1354969"/>
                  </a:lnTo>
                  <a:lnTo>
                    <a:pt x="436447" y="1354868"/>
                  </a:lnTo>
                  <a:lnTo>
                    <a:pt x="446631" y="1354566"/>
                  </a:lnTo>
                  <a:lnTo>
                    <a:pt x="456846" y="1354062"/>
                  </a:lnTo>
                  <a:lnTo>
                    <a:pt x="467076" y="1353357"/>
                  </a:lnTo>
                  <a:lnTo>
                    <a:pt x="465149" y="1354892"/>
                  </a:lnTo>
                  <a:lnTo>
                    <a:pt x="494685" y="1385325"/>
                  </a:lnTo>
                  <a:lnTo>
                    <a:pt x="527896" y="1413647"/>
                  </a:lnTo>
                  <a:lnTo>
                    <a:pt x="564514" y="1439756"/>
                  </a:lnTo>
                  <a:lnTo>
                    <a:pt x="604268" y="1463551"/>
                  </a:lnTo>
                  <a:lnTo>
                    <a:pt x="646890" y="1484928"/>
                  </a:lnTo>
                  <a:lnTo>
                    <a:pt x="692108" y="1503786"/>
                  </a:lnTo>
                  <a:lnTo>
                    <a:pt x="739654" y="1520023"/>
                  </a:lnTo>
                  <a:lnTo>
                    <a:pt x="789257" y="1533537"/>
                  </a:lnTo>
                  <a:lnTo>
                    <a:pt x="840648" y="1544226"/>
                  </a:lnTo>
                  <a:lnTo>
                    <a:pt x="893557" y="1551987"/>
                  </a:lnTo>
                  <a:lnTo>
                    <a:pt x="947714" y="1556718"/>
                  </a:lnTo>
                  <a:lnTo>
                    <a:pt x="1002851" y="1558318"/>
                  </a:lnTo>
                  <a:lnTo>
                    <a:pt x="1058811" y="1556664"/>
                  </a:lnTo>
                  <a:lnTo>
                    <a:pt x="1114112" y="1551742"/>
                  </a:lnTo>
                  <a:lnTo>
                    <a:pt x="1168414" y="1543608"/>
                  </a:lnTo>
                  <a:lnTo>
                    <a:pt x="1221379" y="1532320"/>
                  </a:lnTo>
                  <a:lnTo>
                    <a:pt x="1272667" y="1517937"/>
                  </a:lnTo>
                  <a:lnTo>
                    <a:pt x="1321939" y="1500515"/>
                  </a:lnTo>
                  <a:lnTo>
                    <a:pt x="1353119" y="1529077"/>
                  </a:lnTo>
                  <a:lnTo>
                    <a:pt x="1389035" y="1554857"/>
                  </a:lnTo>
                  <a:lnTo>
                    <a:pt x="1428385" y="1578045"/>
                  </a:lnTo>
                  <a:lnTo>
                    <a:pt x="1470831" y="1598521"/>
                  </a:lnTo>
                  <a:lnTo>
                    <a:pt x="1516032" y="1616170"/>
                  </a:lnTo>
                  <a:lnTo>
                    <a:pt x="1563651" y="1630873"/>
                  </a:lnTo>
                  <a:lnTo>
                    <a:pt x="1613349" y="1642513"/>
                  </a:lnTo>
                  <a:lnTo>
                    <a:pt x="1664785" y="1650973"/>
                  </a:lnTo>
                  <a:lnTo>
                    <a:pt x="1717622" y="1656135"/>
                  </a:lnTo>
                  <a:lnTo>
                    <a:pt x="1771520" y="1657882"/>
                  </a:lnTo>
                  <a:lnTo>
                    <a:pt x="1826052" y="1656096"/>
                  </a:lnTo>
                  <a:lnTo>
                    <a:pt x="1879281" y="1650838"/>
                  </a:lnTo>
                  <a:lnTo>
                    <a:pt x="1930898" y="1642257"/>
                  </a:lnTo>
                  <a:lnTo>
                    <a:pt x="1980593" y="1630504"/>
                  </a:lnTo>
                  <a:lnTo>
                    <a:pt x="2028054" y="1615729"/>
                  </a:lnTo>
                  <a:lnTo>
                    <a:pt x="2072973" y="1598082"/>
                  </a:lnTo>
                  <a:lnTo>
                    <a:pt x="2115037" y="1577711"/>
                  </a:lnTo>
                  <a:lnTo>
                    <a:pt x="2153938" y="1554768"/>
                  </a:lnTo>
                  <a:lnTo>
                    <a:pt x="2189365" y="1529402"/>
                  </a:lnTo>
                  <a:lnTo>
                    <a:pt x="2221006" y="1501763"/>
                  </a:lnTo>
                  <a:lnTo>
                    <a:pt x="2248553" y="1472001"/>
                  </a:lnTo>
                  <a:lnTo>
                    <a:pt x="2271694" y="1440266"/>
                  </a:lnTo>
                  <a:lnTo>
                    <a:pt x="2290120" y="1406708"/>
                  </a:lnTo>
                  <a:lnTo>
                    <a:pt x="2290601" y="1408704"/>
                  </a:lnTo>
                  <a:lnTo>
                    <a:pt x="2336175" y="1424958"/>
                  </a:lnTo>
                  <a:lnTo>
                    <a:pt x="2383999" y="1437742"/>
                  </a:lnTo>
                  <a:lnTo>
                    <a:pt x="2433625" y="1446973"/>
                  </a:lnTo>
                  <a:lnTo>
                    <a:pt x="2484608" y="1452571"/>
                  </a:lnTo>
                  <a:lnTo>
                    <a:pt x="2536499" y="1454456"/>
                  </a:lnTo>
                  <a:lnTo>
                    <a:pt x="2594403" y="1452129"/>
                  </a:lnTo>
                  <a:lnTo>
                    <a:pt x="2650190" y="1445335"/>
                  </a:lnTo>
                  <a:lnTo>
                    <a:pt x="2703427" y="1434351"/>
                  </a:lnTo>
                  <a:lnTo>
                    <a:pt x="2753683" y="1419453"/>
                  </a:lnTo>
                  <a:lnTo>
                    <a:pt x="2800527" y="1400919"/>
                  </a:lnTo>
                  <a:lnTo>
                    <a:pt x="2843528" y="1379025"/>
                  </a:lnTo>
                  <a:lnTo>
                    <a:pt x="2882254" y="1354050"/>
                  </a:lnTo>
                  <a:lnTo>
                    <a:pt x="2916274" y="1326270"/>
                  </a:lnTo>
                  <a:lnTo>
                    <a:pt x="2945157" y="1295962"/>
                  </a:lnTo>
                  <a:lnTo>
                    <a:pt x="2968471" y="1263404"/>
                  </a:lnTo>
                  <a:lnTo>
                    <a:pt x="2985784" y="1228872"/>
                  </a:lnTo>
                  <a:lnTo>
                    <a:pt x="3000686" y="1154997"/>
                  </a:lnTo>
                  <a:lnTo>
                    <a:pt x="2999883" y="1154230"/>
                  </a:lnTo>
                  <a:lnTo>
                    <a:pt x="3056154" y="1147016"/>
                  </a:lnTo>
                  <a:lnTo>
                    <a:pt x="3110037" y="1136209"/>
                  </a:lnTo>
                  <a:lnTo>
                    <a:pt x="3161247" y="1122022"/>
                  </a:lnTo>
                  <a:lnTo>
                    <a:pt x="3209500" y="1104668"/>
                  </a:lnTo>
                  <a:lnTo>
                    <a:pt x="3254509" y="1084362"/>
                  </a:lnTo>
                  <a:lnTo>
                    <a:pt x="3295990" y="1061316"/>
                  </a:lnTo>
                  <a:lnTo>
                    <a:pt x="3333659" y="1035744"/>
                  </a:lnTo>
                  <a:lnTo>
                    <a:pt x="3367230" y="1007860"/>
                  </a:lnTo>
                  <a:lnTo>
                    <a:pt x="3396418" y="977878"/>
                  </a:lnTo>
                  <a:lnTo>
                    <a:pt x="3420938" y="946010"/>
                  </a:lnTo>
                  <a:lnTo>
                    <a:pt x="3440505" y="912470"/>
                  </a:lnTo>
                  <a:lnTo>
                    <a:pt x="3463641" y="841229"/>
                  </a:lnTo>
                  <a:lnTo>
                    <a:pt x="3466640" y="803954"/>
                  </a:lnTo>
                  <a:lnTo>
                    <a:pt x="3461934" y="757519"/>
                  </a:lnTo>
                  <a:lnTo>
                    <a:pt x="3448021" y="712178"/>
                  </a:lnTo>
                  <a:lnTo>
                    <a:pt x="3425209" y="668491"/>
                  </a:lnTo>
                  <a:lnTo>
                    <a:pt x="3393807" y="627020"/>
                  </a:lnTo>
                  <a:lnTo>
                    <a:pt x="3354123" y="588323"/>
                  </a:lnTo>
                  <a:lnTo>
                    <a:pt x="3353000" y="588169"/>
                  </a:lnTo>
                  <a:lnTo>
                    <a:pt x="3368032" y="561633"/>
                  </a:lnTo>
                  <a:lnTo>
                    <a:pt x="3378882" y="534319"/>
                  </a:lnTo>
                  <a:lnTo>
                    <a:pt x="3385457" y="506429"/>
                  </a:lnTo>
                  <a:lnTo>
                    <a:pt x="3387669" y="478166"/>
                  </a:lnTo>
                  <a:lnTo>
                    <a:pt x="3383861" y="440925"/>
                  </a:lnTo>
                  <a:lnTo>
                    <a:pt x="3354699" y="370717"/>
                  </a:lnTo>
                  <a:lnTo>
                    <a:pt x="3330215" y="338491"/>
                  </a:lnTo>
                  <a:lnTo>
                    <a:pt x="3299711" y="308679"/>
                  </a:lnTo>
                  <a:lnTo>
                    <a:pt x="3263622" y="281652"/>
                  </a:lnTo>
                  <a:lnTo>
                    <a:pt x="3222382" y="257779"/>
                  </a:lnTo>
                  <a:lnTo>
                    <a:pt x="3176426" y="237432"/>
                  </a:lnTo>
                  <a:lnTo>
                    <a:pt x="3126191" y="220982"/>
                  </a:lnTo>
                  <a:lnTo>
                    <a:pt x="3072112" y="208799"/>
                  </a:lnTo>
                  <a:lnTo>
                    <a:pt x="3073558" y="208262"/>
                  </a:lnTo>
                  <a:lnTo>
                    <a:pt x="3038947" y="140323"/>
                  </a:lnTo>
                  <a:lnTo>
                    <a:pt x="3011618" y="110128"/>
                  </a:lnTo>
                  <a:lnTo>
                    <a:pt x="2978418" y="82889"/>
                  </a:lnTo>
                  <a:lnTo>
                    <a:pt x="2939954" y="58936"/>
                  </a:lnTo>
                  <a:lnTo>
                    <a:pt x="2896834" y="38598"/>
                  </a:lnTo>
                  <a:lnTo>
                    <a:pt x="2849665" y="22206"/>
                  </a:lnTo>
                  <a:lnTo>
                    <a:pt x="2799056" y="10089"/>
                  </a:lnTo>
                  <a:lnTo>
                    <a:pt x="2745613" y="2577"/>
                  </a:lnTo>
                  <a:lnTo>
                    <a:pt x="2689945" y="0"/>
                  </a:lnTo>
                  <a:lnTo>
                    <a:pt x="2633270" y="2690"/>
                  </a:lnTo>
                  <a:lnTo>
                    <a:pt x="2578379" y="10599"/>
                  </a:lnTo>
                  <a:lnTo>
                    <a:pt x="2526066" y="23480"/>
                  </a:lnTo>
                  <a:lnTo>
                    <a:pt x="2477123" y="41089"/>
                  </a:lnTo>
                  <a:lnTo>
                    <a:pt x="2432344" y="63179"/>
                  </a:lnTo>
                  <a:lnTo>
                    <a:pt x="2392523" y="89507"/>
                  </a:lnTo>
                  <a:lnTo>
                    <a:pt x="2357167" y="63562"/>
                  </a:lnTo>
                  <a:lnTo>
                    <a:pt x="2315867" y="41407"/>
                  </a:lnTo>
                  <a:lnTo>
                    <a:pt x="2270117" y="23701"/>
                  </a:lnTo>
                  <a:lnTo>
                    <a:pt x="2220768" y="10715"/>
                  </a:lnTo>
                  <a:lnTo>
                    <a:pt x="2168674" y="2724"/>
                  </a:lnTo>
                  <a:lnTo>
                    <a:pt x="2114685" y="0"/>
                  </a:lnTo>
                  <a:lnTo>
                    <a:pt x="2058633" y="2938"/>
                  </a:lnTo>
                  <a:lnTo>
                    <a:pt x="2004850" y="11514"/>
                  </a:lnTo>
                  <a:lnTo>
                    <a:pt x="1954229" y="25367"/>
                  </a:lnTo>
                  <a:lnTo>
                    <a:pt x="1907662" y="44137"/>
                  </a:lnTo>
                  <a:lnTo>
                    <a:pt x="1866042" y="67465"/>
                  </a:lnTo>
                  <a:lnTo>
                    <a:pt x="1830262" y="94991"/>
                  </a:lnTo>
                  <a:lnTo>
                    <a:pt x="1801215" y="126354"/>
                  </a:lnTo>
                  <a:lnTo>
                    <a:pt x="1802498" y="130115"/>
                  </a:lnTo>
                  <a:lnTo>
                    <a:pt x="1760245" y="106315"/>
                  </a:lnTo>
                  <a:lnTo>
                    <a:pt x="1714011" y="86460"/>
                  </a:lnTo>
                  <a:lnTo>
                    <a:pt x="1664441" y="70719"/>
                  </a:lnTo>
                  <a:lnTo>
                    <a:pt x="1612184" y="59265"/>
                  </a:lnTo>
                  <a:lnTo>
                    <a:pt x="1557884" y="52268"/>
                  </a:lnTo>
                  <a:lnTo>
                    <a:pt x="1502189" y="49897"/>
                  </a:lnTo>
                  <a:lnTo>
                    <a:pt x="1449991" y="51975"/>
                  </a:lnTo>
                  <a:lnTo>
                    <a:pt x="1399224" y="58085"/>
                  </a:lnTo>
                  <a:lnTo>
                    <a:pt x="1350367" y="68039"/>
                  </a:lnTo>
                  <a:lnTo>
                    <a:pt x="1303899" y="81649"/>
                  </a:lnTo>
                  <a:lnTo>
                    <a:pt x="1260301" y="98728"/>
                  </a:lnTo>
                  <a:lnTo>
                    <a:pt x="1220052" y="119087"/>
                  </a:lnTo>
                  <a:lnTo>
                    <a:pt x="1183631" y="142540"/>
                  </a:lnTo>
                  <a:lnTo>
                    <a:pt x="1151519" y="168899"/>
                  </a:lnTo>
                  <a:lnTo>
                    <a:pt x="1124193" y="197976"/>
                  </a:lnTo>
                  <a:lnTo>
                    <a:pt x="1122910" y="199818"/>
                  </a:lnTo>
                  <a:lnTo>
                    <a:pt x="1080433" y="185221"/>
                  </a:lnTo>
                  <a:lnTo>
                    <a:pt x="1036325" y="173169"/>
                  </a:lnTo>
                  <a:lnTo>
                    <a:pt x="990852" y="163710"/>
                  </a:lnTo>
                  <a:lnTo>
                    <a:pt x="944283" y="156892"/>
                  </a:lnTo>
                  <a:lnTo>
                    <a:pt x="896884" y="152766"/>
                  </a:lnTo>
                  <a:lnTo>
                    <a:pt x="848924" y="151380"/>
                  </a:lnTo>
                  <a:lnTo>
                    <a:pt x="789867" y="153464"/>
                  </a:lnTo>
                  <a:lnTo>
                    <a:pt x="732656" y="159541"/>
                  </a:lnTo>
                  <a:lnTo>
                    <a:pt x="677620" y="169398"/>
                  </a:lnTo>
                  <a:lnTo>
                    <a:pt x="625090" y="182818"/>
                  </a:lnTo>
                  <a:lnTo>
                    <a:pt x="575395" y="199587"/>
                  </a:lnTo>
                  <a:lnTo>
                    <a:pt x="528866" y="219491"/>
                  </a:lnTo>
                  <a:lnTo>
                    <a:pt x="485834" y="242313"/>
                  </a:lnTo>
                  <a:lnTo>
                    <a:pt x="446628" y="267840"/>
                  </a:lnTo>
                  <a:lnTo>
                    <a:pt x="411578" y="295856"/>
                  </a:lnTo>
                  <a:lnTo>
                    <a:pt x="381014" y="326146"/>
                  </a:lnTo>
                  <a:lnTo>
                    <a:pt x="355267" y="358496"/>
                  </a:lnTo>
                  <a:lnTo>
                    <a:pt x="334667" y="392690"/>
                  </a:lnTo>
                  <a:lnTo>
                    <a:pt x="319544" y="428513"/>
                  </a:lnTo>
                  <a:lnTo>
                    <a:pt x="310229" y="465751"/>
                  </a:lnTo>
                  <a:lnTo>
                    <a:pt x="307050" y="504189"/>
                  </a:lnTo>
                  <a:lnTo>
                    <a:pt x="307284" y="516104"/>
                  </a:lnTo>
                  <a:lnTo>
                    <a:pt x="308194" y="528005"/>
                  </a:lnTo>
                  <a:lnTo>
                    <a:pt x="309736" y="539877"/>
                  </a:lnTo>
                  <a:lnTo>
                    <a:pt x="311866" y="551706"/>
                  </a:lnTo>
                  <a:lnTo>
                    <a:pt x="312989" y="551246"/>
                  </a:lnTo>
                  <a:close/>
                </a:path>
                <a:path w="3467100" h="1657985">
                  <a:moveTo>
                    <a:pt x="172544" y="975138"/>
                  </a:moveTo>
                  <a:lnTo>
                    <a:pt x="213918" y="988667"/>
                  </a:lnTo>
                  <a:lnTo>
                    <a:pt x="257474" y="998446"/>
                  </a:lnTo>
                  <a:lnTo>
                    <a:pt x="302624" y="1004382"/>
                  </a:lnTo>
                  <a:lnTo>
                    <a:pt x="348783" y="1006382"/>
                  </a:lnTo>
                  <a:lnTo>
                    <a:pt x="355549" y="1006350"/>
                  </a:lnTo>
                  <a:lnTo>
                    <a:pt x="362345" y="1006247"/>
                  </a:lnTo>
                  <a:lnTo>
                    <a:pt x="369141" y="1006058"/>
                  </a:lnTo>
                  <a:lnTo>
                    <a:pt x="375907" y="1005767"/>
                  </a:lnTo>
                </a:path>
                <a:path w="3467100" h="1657985">
                  <a:moveTo>
                    <a:pt x="467076" y="1353357"/>
                  </a:moveTo>
                  <a:lnTo>
                    <a:pt x="489818" y="1351143"/>
                  </a:lnTo>
                  <a:lnTo>
                    <a:pt x="512259" y="1347964"/>
                  </a:lnTo>
                  <a:lnTo>
                    <a:pt x="534338" y="1343836"/>
                  </a:lnTo>
                  <a:lnTo>
                    <a:pt x="555997" y="1338772"/>
                  </a:lnTo>
                </a:path>
                <a:path w="3467100" h="1657985">
                  <a:moveTo>
                    <a:pt x="1267366" y="1434037"/>
                  </a:moveTo>
                  <a:lnTo>
                    <a:pt x="1278677" y="1451402"/>
                  </a:lnTo>
                  <a:lnTo>
                    <a:pt x="1291402" y="1468350"/>
                  </a:lnTo>
                  <a:lnTo>
                    <a:pt x="1305512" y="1484838"/>
                  </a:lnTo>
                  <a:lnTo>
                    <a:pt x="1320976" y="1500821"/>
                  </a:lnTo>
                </a:path>
                <a:path w="3467100" h="1657985">
                  <a:moveTo>
                    <a:pt x="2290120" y="1406708"/>
                  </a:moveTo>
                  <a:lnTo>
                    <a:pt x="2297676" y="1388681"/>
                  </a:lnTo>
                  <a:lnTo>
                    <a:pt x="2303742" y="1370437"/>
                  </a:lnTo>
                  <a:lnTo>
                    <a:pt x="2308335" y="1352021"/>
                  </a:lnTo>
                  <a:lnTo>
                    <a:pt x="2311467" y="1333475"/>
                  </a:lnTo>
                </a:path>
                <a:path w="3467100" h="1657985">
                  <a:moveTo>
                    <a:pt x="3000686" y="1154997"/>
                  </a:moveTo>
                  <a:lnTo>
                    <a:pt x="3000686" y="1154154"/>
                  </a:lnTo>
                  <a:lnTo>
                    <a:pt x="3000848" y="1153386"/>
                  </a:lnTo>
                  <a:lnTo>
                    <a:pt x="3000848" y="1152542"/>
                  </a:lnTo>
                  <a:lnTo>
                    <a:pt x="2996177" y="1109783"/>
                  </a:lnTo>
                  <a:lnTo>
                    <a:pt x="2982505" y="1068503"/>
                  </a:lnTo>
                  <a:lnTo>
                    <a:pt x="2960337" y="1029225"/>
                  </a:lnTo>
                  <a:lnTo>
                    <a:pt x="2930184" y="992468"/>
                  </a:lnTo>
                  <a:lnTo>
                    <a:pt x="2892552" y="958756"/>
                  </a:lnTo>
                  <a:lnTo>
                    <a:pt x="2847948" y="928610"/>
                  </a:lnTo>
                  <a:lnTo>
                    <a:pt x="2796882" y="902551"/>
                  </a:lnTo>
                  <a:lnTo>
                    <a:pt x="2739861" y="881102"/>
                  </a:lnTo>
                </a:path>
                <a:path w="3467100" h="1657985">
                  <a:moveTo>
                    <a:pt x="3236792" y="690879"/>
                  </a:moveTo>
                  <a:lnTo>
                    <a:pt x="3272533" y="668613"/>
                  </a:lnTo>
                  <a:lnTo>
                    <a:pt x="3303985" y="643900"/>
                  </a:lnTo>
                  <a:lnTo>
                    <a:pt x="3330892" y="616999"/>
                  </a:lnTo>
                  <a:lnTo>
                    <a:pt x="3353000" y="588169"/>
                  </a:lnTo>
                </a:path>
                <a:path w="3467100" h="1657985">
                  <a:moveTo>
                    <a:pt x="3079655" y="256777"/>
                  </a:moveTo>
                  <a:lnTo>
                    <a:pt x="3079655" y="255549"/>
                  </a:lnTo>
                  <a:lnTo>
                    <a:pt x="3079817" y="254398"/>
                  </a:lnTo>
                  <a:lnTo>
                    <a:pt x="3079817" y="253169"/>
                  </a:lnTo>
                  <a:lnTo>
                    <a:pt x="3079425" y="241888"/>
                  </a:lnTo>
                  <a:lnTo>
                    <a:pt x="3078252" y="230629"/>
                  </a:lnTo>
                  <a:lnTo>
                    <a:pt x="3076296" y="219413"/>
                  </a:lnTo>
                  <a:lnTo>
                    <a:pt x="3073558" y="208262"/>
                  </a:lnTo>
                </a:path>
                <a:path w="3467100" h="1657985">
                  <a:moveTo>
                    <a:pt x="2392523" y="89507"/>
                  </a:moveTo>
                  <a:lnTo>
                    <a:pt x="2375141" y="103892"/>
                  </a:lnTo>
                  <a:lnTo>
                    <a:pt x="2359399" y="119033"/>
                  </a:lnTo>
                  <a:lnTo>
                    <a:pt x="2345372" y="134879"/>
                  </a:lnTo>
                  <a:lnTo>
                    <a:pt x="2333136" y="151380"/>
                  </a:lnTo>
                </a:path>
                <a:path w="3467100" h="1657985">
                  <a:moveTo>
                    <a:pt x="1801215" y="126354"/>
                  </a:moveTo>
                  <a:lnTo>
                    <a:pt x="1792096" y="139246"/>
                  </a:lnTo>
                  <a:lnTo>
                    <a:pt x="1784241" y="152454"/>
                  </a:lnTo>
                  <a:lnTo>
                    <a:pt x="1777650" y="165950"/>
                  </a:lnTo>
                  <a:lnTo>
                    <a:pt x="1772323" y="179705"/>
                  </a:lnTo>
                </a:path>
                <a:path w="3467100" h="1657985">
                  <a:moveTo>
                    <a:pt x="1227240" y="251557"/>
                  </a:moveTo>
                  <a:lnTo>
                    <a:pt x="1202993" y="237082"/>
                  </a:lnTo>
                  <a:lnTo>
                    <a:pt x="1177482" y="223615"/>
                  </a:lnTo>
                  <a:lnTo>
                    <a:pt x="1150768" y="211184"/>
                  </a:lnTo>
                  <a:lnTo>
                    <a:pt x="1122910" y="199818"/>
                  </a:lnTo>
                </a:path>
                <a:path w="3467100" h="1657985">
                  <a:moveTo>
                    <a:pt x="311866" y="551706"/>
                  </a:moveTo>
                  <a:lnTo>
                    <a:pt x="315176" y="565478"/>
                  </a:lnTo>
                  <a:lnTo>
                    <a:pt x="319329" y="579149"/>
                  </a:lnTo>
                  <a:lnTo>
                    <a:pt x="324324" y="592705"/>
                  </a:lnTo>
                  <a:lnTo>
                    <a:pt x="330163" y="606132"/>
                  </a:lnTo>
                </a:path>
              </a:pathLst>
            </a:custGeom>
            <a:ln w="94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700853" y="4352837"/>
            <a:ext cx="2106295" cy="930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95"/>
              </a:spcBef>
            </a:pPr>
            <a:r>
              <a:rPr sz="1950" spc="15" dirty="0">
                <a:latin typeface="Arial"/>
                <a:cs typeface="Arial"/>
              </a:rPr>
              <a:t>What </a:t>
            </a:r>
            <a:r>
              <a:rPr sz="1950" spc="10" dirty="0">
                <a:latin typeface="Arial"/>
                <a:cs typeface="Arial"/>
              </a:rPr>
              <a:t>is the </a:t>
            </a:r>
            <a:r>
              <a:rPr sz="1950" dirty="0">
                <a:latin typeface="Arial"/>
                <a:cs typeface="Arial"/>
              </a:rPr>
              <a:t>effect  </a:t>
            </a:r>
            <a:r>
              <a:rPr sz="1950" spc="10" dirty="0">
                <a:latin typeface="Arial"/>
                <a:cs typeface="Arial"/>
              </a:rPr>
              <a:t>arithmetically?</a:t>
            </a:r>
            <a:r>
              <a:rPr sz="1950" spc="-75" dirty="0">
                <a:latin typeface="Arial"/>
                <a:cs typeface="Arial"/>
              </a:rPr>
              <a:t> </a:t>
            </a:r>
            <a:r>
              <a:rPr sz="1950" spc="15" dirty="0">
                <a:latin typeface="Arial"/>
                <a:cs typeface="Arial"/>
              </a:rPr>
              <a:t>(No  </a:t>
            </a:r>
            <a:r>
              <a:rPr sz="1950" spc="5" dirty="0">
                <a:latin typeface="Arial"/>
                <a:cs typeface="Arial"/>
              </a:rPr>
              <a:t>fair </a:t>
            </a:r>
            <a:r>
              <a:rPr sz="1950" spc="10" dirty="0">
                <a:latin typeface="Arial"/>
                <a:cs typeface="Arial"/>
              </a:rPr>
              <a:t>looking</a:t>
            </a:r>
            <a:r>
              <a:rPr sz="1950" spc="-30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ahead)</a:t>
            </a:r>
            <a:endParaRPr sz="195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05"/>
              </a:lnSpc>
            </a:pPr>
            <a:fld id="{81D60167-4931-47E6-BA6A-407CBD079E47}" type="slidenum">
              <a:rPr spc="15" dirty="0"/>
              <a:t>24</a:t>
            </a:fld>
            <a:endParaRPr spc="15" dirty="0"/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1048881" y="1870086"/>
          <a:ext cx="2111374" cy="15177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6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26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851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750" b="1" spc="15" dirty="0">
                          <a:latin typeface="Courier New"/>
                          <a:cs typeface="Courier New"/>
                        </a:rPr>
                        <a:t>10</a:t>
                      </a:r>
                      <a:r>
                        <a:rPr sz="1750" b="1" spc="-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50" b="1" spc="10" dirty="0">
                          <a:latin typeface="Courier New"/>
                          <a:cs typeface="Courier New"/>
                        </a:rPr>
                        <a:t>&gt;&gt;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750" b="1" spc="15" dirty="0">
                          <a:latin typeface="Courier New"/>
                          <a:cs typeface="Courier New"/>
                        </a:rPr>
                        <a:t>=&gt;</a:t>
                      </a:r>
                      <a:r>
                        <a:rPr sz="1750" b="1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50" b="1" spc="15" dirty="0">
                          <a:latin typeface="Courier New"/>
                          <a:cs typeface="Courier New"/>
                        </a:rPr>
                        <a:t>5</a:t>
                      </a:r>
                      <a:endParaRPr sz="1750" dirty="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204">
                <a:tc>
                  <a:txBody>
                    <a:bodyPr/>
                    <a:lstStyle/>
                    <a:p>
                      <a:pPr marL="90170">
                        <a:lnSpc>
                          <a:spcPts val="2090"/>
                        </a:lnSpc>
                      </a:pPr>
                      <a:r>
                        <a:rPr sz="1750" b="1" spc="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1010</a:t>
                      </a:r>
                      <a:r>
                        <a:rPr sz="1725" b="1" spc="22" baseline="-21739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1725" baseline="-21739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8285" algn="r">
                        <a:lnSpc>
                          <a:spcPts val="2090"/>
                        </a:lnSpc>
                      </a:pPr>
                      <a:r>
                        <a:rPr sz="175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0101</a:t>
                      </a:r>
                      <a:r>
                        <a:rPr sz="1725" b="1" baseline="-21739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1725" baseline="-21739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52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750" b="1" spc="15" dirty="0">
                          <a:latin typeface="Courier New"/>
                          <a:cs typeface="Courier New"/>
                        </a:rPr>
                        <a:t>10</a:t>
                      </a:r>
                      <a:r>
                        <a:rPr sz="1750" b="1" spc="-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50" b="1" spc="10" dirty="0">
                          <a:latin typeface="Courier New"/>
                          <a:cs typeface="Courier New"/>
                        </a:rPr>
                        <a:t>&gt;&gt;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2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750" b="1" spc="15" dirty="0">
                          <a:latin typeface="Courier New"/>
                          <a:cs typeface="Courier New"/>
                        </a:rPr>
                        <a:t>=&gt;</a:t>
                      </a:r>
                      <a:r>
                        <a:rPr sz="1750" b="1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50" b="1" spc="15" dirty="0">
                          <a:latin typeface="Courier New"/>
                          <a:cs typeface="Courier New"/>
                        </a:rPr>
                        <a:t>2</a:t>
                      </a:r>
                      <a:endParaRPr sz="1750" dirty="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874">
                <a:tc>
                  <a:txBody>
                    <a:bodyPr/>
                    <a:lstStyle/>
                    <a:p>
                      <a:pPr marL="90170">
                        <a:lnSpc>
                          <a:spcPts val="2090"/>
                        </a:lnSpc>
                      </a:pPr>
                      <a:r>
                        <a:rPr sz="1750" b="1" spc="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1010</a:t>
                      </a:r>
                      <a:r>
                        <a:rPr sz="1725" b="1" spc="22" baseline="-21739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1725" baseline="-21739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48285" algn="r">
                        <a:lnSpc>
                          <a:spcPts val="2090"/>
                        </a:lnSpc>
                      </a:pPr>
                      <a:r>
                        <a:rPr sz="175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0010</a:t>
                      </a:r>
                      <a:r>
                        <a:rPr sz="1725" b="1" baseline="-21739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1725" baseline="-21739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1094805" y="4479275"/>
            <a:ext cx="1865630" cy="297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30"/>
              </a:spcBef>
              <a:tabLst>
                <a:tab pos="1181100" algn="l"/>
              </a:tabLst>
            </a:pPr>
            <a:r>
              <a:rPr sz="1750" b="1" spc="15" dirty="0">
                <a:solidFill>
                  <a:srgbClr val="FF0000"/>
                </a:solidFill>
                <a:latin typeface="Courier New"/>
                <a:cs typeface="Courier New"/>
              </a:rPr>
              <a:t>0101</a:t>
            </a:r>
            <a:r>
              <a:rPr sz="1725" b="1" spc="22" baseline="-21739" dirty="0">
                <a:solidFill>
                  <a:srgbClr val="FF0000"/>
                </a:solidFill>
                <a:latin typeface="Courier New"/>
                <a:cs typeface="Courier New"/>
              </a:rPr>
              <a:t>B	</a:t>
            </a:r>
            <a:r>
              <a:rPr sz="1750" b="1" spc="15" dirty="0">
                <a:solidFill>
                  <a:srgbClr val="FF0000"/>
                </a:solidFill>
                <a:latin typeface="Courier New"/>
                <a:cs typeface="Courier New"/>
              </a:rPr>
              <a:t>1010</a:t>
            </a:r>
            <a:r>
              <a:rPr sz="1725" b="1" spc="22" baseline="-21739" dirty="0">
                <a:solidFill>
                  <a:srgbClr val="FF0000"/>
                </a:solidFill>
                <a:latin typeface="Courier New"/>
                <a:cs typeface="Courier New"/>
              </a:rPr>
              <a:t>B</a:t>
            </a:r>
            <a:endParaRPr sz="1725" baseline="-21739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94805" y="5308331"/>
            <a:ext cx="1865630" cy="297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30"/>
              </a:spcBef>
              <a:tabLst>
                <a:tab pos="1181100" algn="l"/>
              </a:tabLst>
            </a:pPr>
            <a:r>
              <a:rPr sz="1750" b="1" spc="15" dirty="0">
                <a:solidFill>
                  <a:srgbClr val="FF0000"/>
                </a:solidFill>
                <a:latin typeface="Courier New"/>
                <a:cs typeface="Courier New"/>
              </a:rPr>
              <a:t>0011</a:t>
            </a:r>
            <a:r>
              <a:rPr sz="1725" b="1" spc="22" baseline="-21739" dirty="0">
                <a:solidFill>
                  <a:srgbClr val="FF0000"/>
                </a:solidFill>
                <a:latin typeface="Courier New"/>
                <a:cs typeface="Courier New"/>
              </a:rPr>
              <a:t>B	</a:t>
            </a:r>
            <a:r>
              <a:rPr sz="1750" b="1" spc="15" dirty="0">
                <a:solidFill>
                  <a:srgbClr val="FF0000"/>
                </a:solidFill>
                <a:latin typeface="Courier New"/>
                <a:cs typeface="Courier New"/>
              </a:rPr>
              <a:t>1100</a:t>
            </a:r>
            <a:r>
              <a:rPr sz="1725" b="1" spc="22" baseline="-21739" dirty="0">
                <a:solidFill>
                  <a:srgbClr val="FF0000"/>
                </a:solidFill>
                <a:latin typeface="Courier New"/>
                <a:cs typeface="Courier New"/>
              </a:rPr>
              <a:t>B</a:t>
            </a:r>
            <a:endParaRPr sz="1725" baseline="-21739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6500" y="269875"/>
            <a:ext cx="6629400" cy="714500"/>
          </a:xfrm>
          <a:prstGeom prst="rect">
            <a:avLst/>
          </a:prstGeom>
        </p:spPr>
        <p:txBody>
          <a:bodyPr vert="horz" wrap="square" lIns="0" tIns="61985" rIns="0" bIns="0" rtlCol="0">
            <a:spAutoFit/>
          </a:bodyPr>
          <a:lstStyle/>
          <a:p>
            <a:pPr marL="7559" marR="3024" indent="247559">
              <a:lnSpc>
                <a:spcPts val="5714"/>
              </a:lnSpc>
              <a:spcBef>
                <a:spcPts val="487"/>
              </a:spcBef>
            </a:pPr>
            <a:r>
              <a:rPr spc="-3" dirty="0"/>
              <a:t>Shift Left </a:t>
            </a:r>
            <a:r>
              <a:rPr dirty="0"/>
              <a:t>as Mul</a:t>
            </a:r>
            <a:r>
              <a:rPr spc="-3" dirty="0"/>
              <a:t>t</a:t>
            </a:r>
            <a:r>
              <a:rPr dirty="0"/>
              <a:t>ipl</a:t>
            </a:r>
            <a:r>
              <a:rPr spc="-3" dirty="0"/>
              <a:t>i</a:t>
            </a:r>
            <a:r>
              <a:rPr dirty="0"/>
              <a:t>c</a:t>
            </a:r>
            <a:r>
              <a:rPr spc="-3" dirty="0"/>
              <a:t>at</a:t>
            </a:r>
            <a:r>
              <a:rPr dirty="0"/>
              <a:t>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73200" y="1701730"/>
            <a:ext cx="4136765" cy="1683797"/>
          </a:xfrm>
          <a:prstGeom prst="rect">
            <a:avLst/>
          </a:prstGeom>
        </p:spPr>
        <p:txBody>
          <a:bodyPr vert="horz" wrap="square" lIns="0" tIns="7559" rIns="0" bIns="0" rtlCol="0">
            <a:spAutoFit/>
          </a:bodyPr>
          <a:lstStyle/>
          <a:p>
            <a:pPr marL="347716" indent="-340157">
              <a:spcBef>
                <a:spcPts val="60"/>
              </a:spcBef>
              <a:buSzPct val="170238"/>
              <a:buChar char="•"/>
              <a:tabLst>
                <a:tab pos="347716" algn="l"/>
              </a:tabLst>
            </a:pPr>
            <a:r>
              <a:rPr sz="2500" spc="-3" dirty="0">
                <a:latin typeface="Gill Sans MT"/>
                <a:cs typeface="Gill Sans MT"/>
              </a:rPr>
              <a:t>Equivalent decimal</a:t>
            </a:r>
            <a:r>
              <a:rPr sz="2500" spc="3" dirty="0">
                <a:latin typeface="Gill Sans MT"/>
                <a:cs typeface="Gill Sans MT"/>
              </a:rPr>
              <a:t> </a:t>
            </a:r>
            <a:r>
              <a:rPr sz="2500" spc="-3" dirty="0">
                <a:latin typeface="Gill Sans MT"/>
                <a:cs typeface="Gill Sans MT"/>
              </a:rPr>
              <a:t>operation:</a:t>
            </a:r>
            <a:endParaRPr sz="2500" dirty="0">
              <a:latin typeface="Gill Sans MT"/>
              <a:cs typeface="Gill Sans MT"/>
            </a:endParaRPr>
          </a:p>
          <a:p>
            <a:pPr>
              <a:spcBef>
                <a:spcPts val="15"/>
              </a:spcBef>
            </a:pPr>
            <a:endParaRPr sz="5892" dirty="0">
              <a:latin typeface="Times New Roman"/>
              <a:cs typeface="Times New Roman"/>
            </a:endParaRPr>
          </a:p>
          <a:p>
            <a:pPr marL="2212909"/>
            <a:r>
              <a:rPr sz="2500" dirty="0">
                <a:latin typeface="Courier New"/>
                <a:cs typeface="Courier New"/>
              </a:rPr>
              <a:t>234</a:t>
            </a:r>
          </a:p>
        </p:txBody>
      </p:sp>
      <p:sp>
        <p:nvSpPr>
          <p:cNvPr id="5" name="object 19">
            <a:extLst>
              <a:ext uri="{FF2B5EF4-FFF2-40B4-BE49-F238E27FC236}">
                <a16:creationId xmlns:a16="http://schemas.microsoft.com/office/drawing/2014/main" id="{5491A39F-E0A7-4C68-A348-423A183AF6D4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8518762" y="6307274"/>
            <a:ext cx="252095" cy="220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05"/>
              </a:lnSpc>
            </a:pPr>
            <a:fld id="{81D60167-4931-47E6-BA6A-407CBD079E47}" type="slidenum">
              <a:rPr spc="15" dirty="0"/>
              <a:t>25</a:t>
            </a:fld>
            <a:endParaRPr spc="1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625600" y="1641475"/>
            <a:ext cx="4136765" cy="1853844"/>
          </a:xfrm>
          <a:prstGeom prst="rect">
            <a:avLst/>
          </a:prstGeom>
        </p:spPr>
        <p:txBody>
          <a:bodyPr vert="horz" wrap="square" lIns="0" tIns="7559" rIns="0" bIns="0" rtlCol="0">
            <a:spAutoFit/>
          </a:bodyPr>
          <a:lstStyle/>
          <a:p>
            <a:pPr marL="347716" indent="-340157">
              <a:spcBef>
                <a:spcPts val="60"/>
              </a:spcBef>
              <a:buSzPct val="170238"/>
              <a:buChar char="•"/>
              <a:tabLst>
                <a:tab pos="347716" algn="l"/>
              </a:tabLst>
            </a:pPr>
            <a:r>
              <a:rPr sz="2500" spc="-3" dirty="0">
                <a:latin typeface="Gill Sans MT"/>
                <a:cs typeface="Gill Sans MT"/>
              </a:rPr>
              <a:t>Equivalent decimal</a:t>
            </a:r>
            <a:r>
              <a:rPr sz="2500" spc="3" dirty="0">
                <a:latin typeface="Gill Sans MT"/>
                <a:cs typeface="Gill Sans MT"/>
              </a:rPr>
              <a:t> </a:t>
            </a:r>
            <a:r>
              <a:rPr sz="2500" spc="-3" dirty="0">
                <a:latin typeface="Gill Sans MT"/>
                <a:cs typeface="Gill Sans MT"/>
              </a:rPr>
              <a:t>operation:</a:t>
            </a:r>
            <a:endParaRPr sz="2500" dirty="0">
              <a:latin typeface="Gill Sans MT"/>
              <a:cs typeface="Gill Sans MT"/>
            </a:endParaRPr>
          </a:p>
          <a:p>
            <a:pPr>
              <a:spcBef>
                <a:spcPts val="24"/>
              </a:spcBef>
            </a:pPr>
            <a:endParaRPr sz="4643" dirty="0">
              <a:latin typeface="Times New Roman"/>
              <a:cs typeface="Times New Roman"/>
            </a:endParaRPr>
          </a:p>
          <a:p>
            <a:pPr marL="1542422">
              <a:lnSpc>
                <a:spcPts val="2928"/>
              </a:lnSpc>
            </a:pPr>
            <a:r>
              <a:rPr sz="2500" spc="-3" dirty="0">
                <a:latin typeface="Courier New"/>
                <a:cs typeface="Courier New"/>
              </a:rPr>
              <a:t>234 &lt;&lt; </a:t>
            </a:r>
            <a:r>
              <a:rPr sz="2500" dirty="0">
                <a:latin typeface="Courier New"/>
                <a:cs typeface="Courier New"/>
              </a:rPr>
              <a:t>1</a:t>
            </a:r>
            <a:r>
              <a:rPr sz="2500" spc="-30" dirty="0">
                <a:latin typeface="Courier New"/>
                <a:cs typeface="Courier New"/>
              </a:rPr>
              <a:t> </a:t>
            </a:r>
            <a:r>
              <a:rPr sz="2500" dirty="0">
                <a:latin typeface="Courier New"/>
                <a:cs typeface="Courier New"/>
              </a:rPr>
              <a:t>=</a:t>
            </a:r>
          </a:p>
          <a:p>
            <a:pPr marL="1542422">
              <a:lnSpc>
                <a:spcPts val="2928"/>
              </a:lnSpc>
            </a:pPr>
            <a:r>
              <a:rPr sz="2500" dirty="0">
                <a:latin typeface="Courier New"/>
                <a:cs typeface="Courier New"/>
              </a:rPr>
              <a:t>2340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73E0B172-8EB6-4B77-A658-25DB308CBB12}"/>
              </a:ext>
            </a:extLst>
          </p:cNvPr>
          <p:cNvSpPr txBox="1">
            <a:spLocks/>
          </p:cNvSpPr>
          <p:nvPr/>
        </p:nvSpPr>
        <p:spPr>
          <a:xfrm>
            <a:off x="1206500" y="269875"/>
            <a:ext cx="6629400" cy="714500"/>
          </a:xfrm>
          <a:prstGeom prst="rect">
            <a:avLst/>
          </a:prstGeom>
        </p:spPr>
        <p:txBody>
          <a:bodyPr vert="horz" wrap="square" lIns="0" tIns="61985" rIns="0" bIns="0" rtlCol="0">
            <a:spAutoFit/>
          </a:bodyPr>
          <a:lstStyle>
            <a:lvl1pPr>
              <a:defRPr sz="3550" b="1" i="0">
                <a:solidFill>
                  <a:schemeClr val="hlink"/>
                </a:solidFill>
                <a:latin typeface="Arial"/>
                <a:ea typeface="+mj-ea"/>
                <a:cs typeface="Arial"/>
              </a:defRPr>
            </a:lvl1pPr>
          </a:lstStyle>
          <a:p>
            <a:pPr marL="7559" marR="3024" indent="247559">
              <a:lnSpc>
                <a:spcPts val="5714"/>
              </a:lnSpc>
              <a:spcBef>
                <a:spcPts val="487"/>
              </a:spcBef>
            </a:pPr>
            <a:r>
              <a:rPr lang="en-US" kern="0" spc="-3"/>
              <a:t>Shift Left </a:t>
            </a:r>
            <a:r>
              <a:rPr lang="en-US" kern="0"/>
              <a:t>as Mul</a:t>
            </a:r>
            <a:r>
              <a:rPr lang="en-US" kern="0" spc="-3"/>
              <a:t>t</a:t>
            </a:r>
            <a:r>
              <a:rPr lang="en-US" kern="0"/>
              <a:t>ipl</a:t>
            </a:r>
            <a:r>
              <a:rPr lang="en-US" kern="0" spc="-3"/>
              <a:t>i</a:t>
            </a:r>
            <a:r>
              <a:rPr lang="en-US" kern="0"/>
              <a:t>c</a:t>
            </a:r>
            <a:r>
              <a:rPr lang="en-US" kern="0" spc="-3"/>
              <a:t>at</a:t>
            </a:r>
            <a:r>
              <a:rPr lang="en-US" kern="0"/>
              <a:t>ion</a:t>
            </a:r>
            <a:endParaRPr lang="en-US" kern="0" dirty="0"/>
          </a:p>
        </p:txBody>
      </p:sp>
      <p:sp>
        <p:nvSpPr>
          <p:cNvPr id="8" name="object 19">
            <a:extLst>
              <a:ext uri="{FF2B5EF4-FFF2-40B4-BE49-F238E27FC236}">
                <a16:creationId xmlns:a16="http://schemas.microsoft.com/office/drawing/2014/main" id="{34DA0F53-8993-496C-A4E4-570DA9C9163E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8518762" y="6307274"/>
            <a:ext cx="252095" cy="220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05"/>
              </a:lnSpc>
            </a:pPr>
            <a:fld id="{81D60167-4931-47E6-BA6A-407CBD079E47}" type="slidenum">
              <a:rPr spc="15" dirty="0"/>
              <a:t>26</a:t>
            </a:fld>
            <a:endParaRPr spc="1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618473" y="1935152"/>
            <a:ext cx="4136765" cy="3179335"/>
          </a:xfrm>
          <a:prstGeom prst="rect">
            <a:avLst/>
          </a:prstGeom>
        </p:spPr>
        <p:txBody>
          <a:bodyPr vert="horz" wrap="square" lIns="0" tIns="7559" rIns="0" bIns="0" rtlCol="0">
            <a:spAutoFit/>
          </a:bodyPr>
          <a:lstStyle/>
          <a:p>
            <a:pPr marL="347716" indent="-340157">
              <a:spcBef>
                <a:spcPts val="60"/>
              </a:spcBef>
              <a:buSzPct val="170238"/>
              <a:buChar char="•"/>
              <a:tabLst>
                <a:tab pos="347716" algn="l"/>
              </a:tabLst>
            </a:pPr>
            <a:r>
              <a:rPr sz="2500" spc="-3" dirty="0">
                <a:latin typeface="Gill Sans MT"/>
                <a:cs typeface="Gill Sans MT"/>
              </a:rPr>
              <a:t>Equivalent decimal</a:t>
            </a:r>
            <a:r>
              <a:rPr sz="2500" spc="3" dirty="0">
                <a:latin typeface="Gill Sans MT"/>
                <a:cs typeface="Gill Sans MT"/>
              </a:rPr>
              <a:t> </a:t>
            </a:r>
            <a:r>
              <a:rPr sz="2500" spc="-3" dirty="0">
                <a:latin typeface="Gill Sans MT"/>
                <a:cs typeface="Gill Sans MT"/>
              </a:rPr>
              <a:t>operation:</a:t>
            </a:r>
            <a:endParaRPr sz="2500" dirty="0">
              <a:latin typeface="Gill Sans MT"/>
              <a:cs typeface="Gill Sans MT"/>
            </a:endParaRPr>
          </a:p>
          <a:p>
            <a:pPr>
              <a:spcBef>
                <a:spcPts val="24"/>
              </a:spcBef>
            </a:pPr>
            <a:endParaRPr sz="4643" dirty="0">
              <a:latin typeface="Times New Roman"/>
              <a:cs typeface="Times New Roman"/>
            </a:endParaRPr>
          </a:p>
          <a:p>
            <a:pPr marL="1542422">
              <a:lnSpc>
                <a:spcPts val="2928"/>
              </a:lnSpc>
            </a:pPr>
            <a:r>
              <a:rPr sz="2500" spc="-3" dirty="0">
                <a:latin typeface="Courier New"/>
                <a:cs typeface="Courier New"/>
              </a:rPr>
              <a:t>234 &lt;&lt; </a:t>
            </a:r>
            <a:r>
              <a:rPr sz="2500" dirty="0">
                <a:latin typeface="Courier New"/>
                <a:cs typeface="Courier New"/>
              </a:rPr>
              <a:t>1</a:t>
            </a:r>
            <a:r>
              <a:rPr sz="2500" spc="-30" dirty="0">
                <a:latin typeface="Courier New"/>
                <a:cs typeface="Courier New"/>
              </a:rPr>
              <a:t> </a:t>
            </a:r>
            <a:r>
              <a:rPr sz="2500" dirty="0">
                <a:latin typeface="Courier New"/>
                <a:cs typeface="Courier New"/>
              </a:rPr>
              <a:t>=</a:t>
            </a:r>
          </a:p>
          <a:p>
            <a:pPr marL="1542422">
              <a:lnSpc>
                <a:spcPts val="2928"/>
              </a:lnSpc>
            </a:pPr>
            <a:r>
              <a:rPr sz="2500" dirty="0">
                <a:latin typeface="Courier New"/>
                <a:cs typeface="Courier New"/>
              </a:rPr>
              <a:t>2340</a:t>
            </a:r>
          </a:p>
          <a:p>
            <a:pPr>
              <a:spcBef>
                <a:spcPts val="3"/>
              </a:spcBef>
            </a:pPr>
            <a:endParaRPr sz="3780" dirty="0">
              <a:latin typeface="Times New Roman"/>
              <a:cs typeface="Times New Roman"/>
            </a:endParaRPr>
          </a:p>
          <a:p>
            <a:pPr marL="1542044">
              <a:lnSpc>
                <a:spcPts val="2928"/>
              </a:lnSpc>
            </a:pPr>
            <a:r>
              <a:rPr sz="2500" spc="-3" dirty="0">
                <a:latin typeface="Courier New"/>
                <a:cs typeface="Courier New"/>
              </a:rPr>
              <a:t>234 &lt;&lt; </a:t>
            </a:r>
            <a:r>
              <a:rPr sz="2500" dirty="0">
                <a:latin typeface="Courier New"/>
                <a:cs typeface="Courier New"/>
              </a:rPr>
              <a:t>2</a:t>
            </a:r>
            <a:r>
              <a:rPr sz="2500" spc="-30" dirty="0">
                <a:latin typeface="Courier New"/>
                <a:cs typeface="Courier New"/>
              </a:rPr>
              <a:t> </a:t>
            </a:r>
            <a:r>
              <a:rPr sz="2500" dirty="0">
                <a:latin typeface="Courier New"/>
                <a:cs typeface="Courier New"/>
              </a:rPr>
              <a:t>=</a:t>
            </a:r>
          </a:p>
          <a:p>
            <a:pPr marL="1542044">
              <a:lnSpc>
                <a:spcPts val="2928"/>
              </a:lnSpc>
            </a:pPr>
            <a:r>
              <a:rPr sz="2500" dirty="0">
                <a:latin typeface="Courier New"/>
                <a:cs typeface="Courier New"/>
              </a:rPr>
              <a:t>23400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572ED6FE-A95C-4BAE-BF31-4B738D3468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6500" y="269875"/>
            <a:ext cx="6629400" cy="714500"/>
          </a:xfrm>
          <a:prstGeom prst="rect">
            <a:avLst/>
          </a:prstGeom>
        </p:spPr>
        <p:txBody>
          <a:bodyPr vert="horz" wrap="square" lIns="0" tIns="61985" rIns="0" bIns="0" rtlCol="0">
            <a:spAutoFit/>
          </a:bodyPr>
          <a:lstStyle/>
          <a:p>
            <a:pPr marL="7559" marR="3024" indent="247559">
              <a:lnSpc>
                <a:spcPts val="5714"/>
              </a:lnSpc>
              <a:spcBef>
                <a:spcPts val="487"/>
              </a:spcBef>
            </a:pPr>
            <a:r>
              <a:rPr spc="-3" dirty="0"/>
              <a:t>Shift Left </a:t>
            </a:r>
            <a:r>
              <a:rPr dirty="0"/>
              <a:t>as Mul</a:t>
            </a:r>
            <a:r>
              <a:rPr spc="-3" dirty="0"/>
              <a:t>t</a:t>
            </a:r>
            <a:r>
              <a:rPr dirty="0"/>
              <a:t>ipl</a:t>
            </a:r>
            <a:r>
              <a:rPr spc="-3" dirty="0"/>
              <a:t>i</a:t>
            </a:r>
            <a:r>
              <a:rPr dirty="0"/>
              <a:t>c</a:t>
            </a:r>
            <a:r>
              <a:rPr spc="-3" dirty="0"/>
              <a:t>at</a:t>
            </a:r>
            <a:r>
              <a:rPr dirty="0"/>
              <a:t>ion</a:t>
            </a:r>
          </a:p>
        </p:txBody>
      </p:sp>
      <p:sp>
        <p:nvSpPr>
          <p:cNvPr id="8" name="object 19">
            <a:extLst>
              <a:ext uri="{FF2B5EF4-FFF2-40B4-BE49-F238E27FC236}">
                <a16:creationId xmlns:a16="http://schemas.microsoft.com/office/drawing/2014/main" id="{E28B3ABA-2C7A-48A4-8753-4CA1C991431B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8518762" y="6307274"/>
            <a:ext cx="252095" cy="220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05"/>
              </a:lnSpc>
            </a:pPr>
            <a:fld id="{81D60167-4931-47E6-BA6A-407CBD079E47}" type="slidenum">
              <a:rPr spc="15" dirty="0"/>
              <a:t>27</a:t>
            </a:fld>
            <a:endParaRPr spc="15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0335" y="453551"/>
            <a:ext cx="3482140" cy="553936"/>
          </a:xfrm>
          <a:prstGeom prst="rect">
            <a:avLst/>
          </a:prstGeom>
        </p:spPr>
        <p:txBody>
          <a:bodyPr vert="horz" wrap="square" lIns="0" tIns="7559" rIns="0" bIns="0" rtlCol="0">
            <a:spAutoFit/>
          </a:bodyPr>
          <a:lstStyle/>
          <a:p>
            <a:pPr marL="7559">
              <a:spcBef>
                <a:spcPts val="60"/>
              </a:spcBef>
            </a:pPr>
            <a:r>
              <a:rPr spc="-3" dirty="0"/>
              <a:t>Multiplication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80676" y="1398450"/>
            <a:ext cx="5859882" cy="3704158"/>
          </a:xfrm>
          <a:prstGeom prst="rect">
            <a:avLst/>
          </a:prstGeom>
        </p:spPr>
        <p:txBody>
          <a:bodyPr vert="horz" wrap="square" lIns="0" tIns="7559" rIns="0" bIns="0" rtlCol="0">
            <a:spAutoFit/>
          </a:bodyPr>
          <a:lstStyle/>
          <a:p>
            <a:pPr marL="385511" indent="-340157">
              <a:lnSpc>
                <a:spcPts val="2928"/>
              </a:lnSpc>
              <a:spcBef>
                <a:spcPts val="60"/>
              </a:spcBef>
              <a:buSzPct val="170238"/>
              <a:buChar char="•"/>
              <a:tabLst>
                <a:tab pos="385511" algn="l"/>
              </a:tabLst>
            </a:pPr>
            <a:r>
              <a:rPr sz="2500" dirty="0">
                <a:latin typeface="Gill Sans MT"/>
                <a:cs typeface="Gill Sans MT"/>
              </a:rPr>
              <a:t>Shifting </a:t>
            </a:r>
            <a:r>
              <a:rPr sz="2500" spc="-3" dirty="0">
                <a:latin typeface="Gill Sans MT"/>
                <a:cs typeface="Gill Sans MT"/>
              </a:rPr>
              <a:t>left </a:t>
            </a:r>
            <a:r>
              <a:rPr sz="2500" dirty="0">
                <a:latin typeface="Courier New"/>
                <a:cs typeface="Courier New"/>
              </a:rPr>
              <a:t>N</a:t>
            </a:r>
            <a:r>
              <a:rPr sz="2500" spc="-821" dirty="0">
                <a:latin typeface="Courier New"/>
                <a:cs typeface="Courier New"/>
              </a:rPr>
              <a:t> </a:t>
            </a:r>
            <a:r>
              <a:rPr sz="2500" spc="-3" dirty="0">
                <a:latin typeface="Gill Sans MT"/>
                <a:cs typeface="Gill Sans MT"/>
              </a:rPr>
              <a:t>positions multiplies </a:t>
            </a:r>
            <a:r>
              <a:rPr sz="2500" spc="-15" dirty="0">
                <a:latin typeface="Gill Sans MT"/>
                <a:cs typeface="Gill Sans MT"/>
              </a:rPr>
              <a:t>by</a:t>
            </a:r>
            <a:endParaRPr sz="2500" dirty="0">
              <a:latin typeface="Gill Sans MT"/>
              <a:cs typeface="Gill Sans MT"/>
            </a:endParaRPr>
          </a:p>
          <a:p>
            <a:pPr marL="385511">
              <a:lnSpc>
                <a:spcPts val="2928"/>
              </a:lnSpc>
            </a:pPr>
            <a:r>
              <a:rPr sz="2500" spc="-3" dirty="0">
                <a:latin typeface="Courier New"/>
                <a:cs typeface="Courier New"/>
              </a:rPr>
              <a:t>(base)</a:t>
            </a:r>
            <a:r>
              <a:rPr sz="2500" spc="-4" baseline="22817" dirty="0">
                <a:latin typeface="Courier New"/>
                <a:cs typeface="Courier New"/>
              </a:rPr>
              <a:t>N</a:t>
            </a:r>
            <a:endParaRPr sz="2500" baseline="22817" dirty="0">
              <a:latin typeface="Courier New"/>
              <a:cs typeface="Courier New"/>
            </a:endParaRPr>
          </a:p>
          <a:p>
            <a:pPr marL="385511" marR="439936" indent="-340157">
              <a:lnSpc>
                <a:spcPts val="2916"/>
              </a:lnSpc>
              <a:spcBef>
                <a:spcPts val="1690"/>
              </a:spcBef>
              <a:buSzPct val="170238"/>
              <a:buChar char="•"/>
              <a:tabLst>
                <a:tab pos="385511" algn="l"/>
                <a:tab pos="2236342" algn="l"/>
                <a:tab pos="2872435" algn="l"/>
                <a:tab pos="3399300" algn="l"/>
              </a:tabLst>
            </a:pPr>
            <a:r>
              <a:rPr sz="2500" spc="-3" dirty="0">
                <a:latin typeface="Gill Sans MT"/>
                <a:cs typeface="Gill Sans MT"/>
              </a:rPr>
              <a:t>Multiplying</a:t>
            </a:r>
            <a:r>
              <a:rPr sz="2500" spc="3" dirty="0">
                <a:latin typeface="Gill Sans MT"/>
                <a:cs typeface="Gill Sans MT"/>
              </a:rPr>
              <a:t> </a:t>
            </a:r>
            <a:r>
              <a:rPr sz="2500" spc="-15" dirty="0">
                <a:latin typeface="Gill Sans MT"/>
                <a:cs typeface="Gill Sans MT"/>
              </a:rPr>
              <a:t>by	</a:t>
            </a:r>
            <a:r>
              <a:rPr sz="2500" dirty="0">
                <a:latin typeface="Gill Sans MT"/>
                <a:cs typeface="Gill Sans MT"/>
              </a:rPr>
              <a:t>2</a:t>
            </a:r>
            <a:r>
              <a:rPr sz="2500" spc="-3" dirty="0">
                <a:latin typeface="Gill Sans MT"/>
                <a:cs typeface="Gill Sans MT"/>
              </a:rPr>
              <a:t> </a:t>
            </a:r>
            <a:r>
              <a:rPr sz="2500" dirty="0">
                <a:latin typeface="Gill Sans MT"/>
                <a:cs typeface="Gill Sans MT"/>
              </a:rPr>
              <a:t>or	4</a:t>
            </a:r>
            <a:r>
              <a:rPr sz="2500" spc="-3" dirty="0">
                <a:latin typeface="Gill Sans MT"/>
                <a:cs typeface="Gill Sans MT"/>
              </a:rPr>
              <a:t> is	</a:t>
            </a:r>
            <a:r>
              <a:rPr sz="2500" dirty="0">
                <a:latin typeface="Gill Sans MT"/>
                <a:cs typeface="Gill Sans MT"/>
              </a:rPr>
              <a:t>often</a:t>
            </a:r>
            <a:r>
              <a:rPr sz="2500" spc="-45" dirty="0">
                <a:latin typeface="Gill Sans MT"/>
                <a:cs typeface="Gill Sans MT"/>
              </a:rPr>
              <a:t> </a:t>
            </a:r>
            <a:r>
              <a:rPr sz="2500" spc="6" dirty="0">
                <a:latin typeface="Gill Sans MT"/>
                <a:cs typeface="Gill Sans MT"/>
              </a:rPr>
              <a:t>necessary  </a:t>
            </a:r>
            <a:r>
              <a:rPr sz="2500" spc="-3" dirty="0">
                <a:latin typeface="Gill Sans MT"/>
                <a:cs typeface="Gill Sans MT"/>
              </a:rPr>
              <a:t>(shift left</a:t>
            </a:r>
            <a:r>
              <a:rPr sz="2500" spc="9" dirty="0">
                <a:latin typeface="Gill Sans MT"/>
                <a:cs typeface="Gill Sans MT"/>
              </a:rPr>
              <a:t> </a:t>
            </a:r>
            <a:r>
              <a:rPr sz="2500" dirty="0">
                <a:latin typeface="Gill Sans MT"/>
                <a:cs typeface="Gill Sans MT"/>
              </a:rPr>
              <a:t>1</a:t>
            </a:r>
            <a:r>
              <a:rPr sz="2500" spc="3" dirty="0">
                <a:latin typeface="Gill Sans MT"/>
                <a:cs typeface="Gill Sans MT"/>
              </a:rPr>
              <a:t> </a:t>
            </a:r>
            <a:r>
              <a:rPr sz="2500" dirty="0">
                <a:latin typeface="Gill Sans MT"/>
                <a:cs typeface="Gill Sans MT"/>
              </a:rPr>
              <a:t>or	2 </a:t>
            </a:r>
            <a:r>
              <a:rPr sz="2500" spc="-3" dirty="0">
                <a:latin typeface="Gill Sans MT"/>
                <a:cs typeface="Gill Sans MT"/>
              </a:rPr>
              <a:t>positions,</a:t>
            </a:r>
            <a:r>
              <a:rPr sz="2500" spc="-268" dirty="0">
                <a:latin typeface="Gill Sans MT"/>
                <a:cs typeface="Gill Sans MT"/>
              </a:rPr>
              <a:t> </a:t>
            </a:r>
            <a:r>
              <a:rPr sz="2500" spc="-12" dirty="0">
                <a:latin typeface="Gill Sans MT"/>
                <a:cs typeface="Gill Sans MT"/>
              </a:rPr>
              <a:t>respectively)</a:t>
            </a:r>
            <a:endParaRPr sz="2500" dirty="0">
              <a:latin typeface="Gill Sans MT"/>
              <a:cs typeface="Gill Sans MT"/>
            </a:endParaRPr>
          </a:p>
          <a:p>
            <a:pPr marL="385511" marR="18142" indent="-340157">
              <a:lnSpc>
                <a:spcPts val="2916"/>
              </a:lnSpc>
              <a:spcBef>
                <a:spcPts val="1428"/>
              </a:spcBef>
              <a:buSzPct val="170238"/>
              <a:buChar char="•"/>
              <a:tabLst>
                <a:tab pos="385511" algn="l"/>
                <a:tab pos="1454359" algn="l"/>
                <a:tab pos="1761634" algn="l"/>
              </a:tabLst>
            </a:pPr>
            <a:r>
              <a:rPr sz="2500" spc="-3" dirty="0">
                <a:latin typeface="Gill Sans MT"/>
                <a:cs typeface="Gill Sans MT"/>
              </a:rPr>
              <a:t>Often</a:t>
            </a:r>
            <a:r>
              <a:rPr sz="2500" spc="3" dirty="0">
                <a:latin typeface="Gill Sans MT"/>
                <a:cs typeface="Gill Sans MT"/>
              </a:rPr>
              <a:t> </a:t>
            </a:r>
            <a:r>
              <a:rPr sz="2500" dirty="0">
                <a:latin typeface="Gill Sans MT"/>
                <a:cs typeface="Gill Sans MT"/>
              </a:rPr>
              <a:t>a	</a:t>
            </a:r>
            <a:r>
              <a:rPr sz="2500" spc="-3" dirty="0">
                <a:latin typeface="Gill Sans MT"/>
                <a:cs typeface="Gill Sans MT"/>
              </a:rPr>
              <a:t>whooole lot faster than telling the  </a:t>
            </a:r>
            <a:r>
              <a:rPr sz="2500" spc="-9" dirty="0">
                <a:latin typeface="Gill Sans MT"/>
                <a:cs typeface="Gill Sans MT"/>
              </a:rPr>
              <a:t>processor	</a:t>
            </a:r>
            <a:r>
              <a:rPr sz="2500" dirty="0">
                <a:latin typeface="Gill Sans MT"/>
                <a:cs typeface="Gill Sans MT"/>
              </a:rPr>
              <a:t>to</a:t>
            </a:r>
            <a:r>
              <a:rPr sz="2500" spc="-6" dirty="0">
                <a:latin typeface="Gill Sans MT"/>
                <a:cs typeface="Gill Sans MT"/>
              </a:rPr>
              <a:t> </a:t>
            </a:r>
            <a:r>
              <a:rPr sz="2500" spc="-9" dirty="0">
                <a:latin typeface="Gill Sans MT"/>
                <a:cs typeface="Gill Sans MT"/>
              </a:rPr>
              <a:t>multiply</a:t>
            </a:r>
            <a:endParaRPr sz="2500" dirty="0">
              <a:latin typeface="Gill Sans MT"/>
              <a:cs typeface="Gill Sans MT"/>
            </a:endParaRPr>
          </a:p>
          <a:p>
            <a:pPr marL="1980468">
              <a:lnSpc>
                <a:spcPts val="2928"/>
              </a:lnSpc>
              <a:spcBef>
                <a:spcPts val="2536"/>
              </a:spcBef>
            </a:pPr>
            <a:r>
              <a:rPr sz="2500" spc="-3" dirty="0">
                <a:latin typeface="Courier New"/>
                <a:cs typeface="Courier New"/>
              </a:rPr>
              <a:t>234 &lt;&lt; </a:t>
            </a:r>
            <a:r>
              <a:rPr sz="2500" dirty="0">
                <a:latin typeface="Courier New"/>
                <a:cs typeface="Courier New"/>
              </a:rPr>
              <a:t>2</a:t>
            </a:r>
            <a:r>
              <a:rPr sz="2500" spc="-18" dirty="0">
                <a:latin typeface="Courier New"/>
                <a:cs typeface="Courier New"/>
              </a:rPr>
              <a:t> </a:t>
            </a:r>
            <a:r>
              <a:rPr sz="2500" dirty="0">
                <a:latin typeface="Courier New"/>
                <a:cs typeface="Courier New"/>
              </a:rPr>
              <a:t>=</a:t>
            </a:r>
          </a:p>
          <a:p>
            <a:pPr marL="1980468">
              <a:lnSpc>
                <a:spcPts val="2928"/>
              </a:lnSpc>
            </a:pPr>
            <a:r>
              <a:rPr sz="2500" dirty="0">
                <a:latin typeface="Courier New"/>
                <a:cs typeface="Courier New"/>
              </a:rPr>
              <a:t>23400</a:t>
            </a:r>
          </a:p>
        </p:txBody>
      </p:sp>
      <p:sp>
        <p:nvSpPr>
          <p:cNvPr id="5" name="object 19">
            <a:extLst>
              <a:ext uri="{FF2B5EF4-FFF2-40B4-BE49-F238E27FC236}">
                <a16:creationId xmlns:a16="http://schemas.microsoft.com/office/drawing/2014/main" id="{72781468-D95F-453F-A792-A877D2535833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8518762" y="6307274"/>
            <a:ext cx="252095" cy="220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05"/>
              </a:lnSpc>
            </a:pPr>
            <a:fld id="{81D60167-4931-47E6-BA6A-407CBD079E47}" type="slidenum">
              <a:rPr spc="15" dirty="0"/>
              <a:t>28</a:t>
            </a:fld>
            <a:endParaRPr spc="15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3801" y="346075"/>
            <a:ext cx="5029200" cy="553936"/>
          </a:xfrm>
          <a:prstGeom prst="rect">
            <a:avLst/>
          </a:prstGeom>
        </p:spPr>
        <p:txBody>
          <a:bodyPr vert="horz" wrap="square" lIns="0" tIns="7559" rIns="0" bIns="0" rtlCol="0">
            <a:spAutoFit/>
          </a:bodyPr>
          <a:lstStyle/>
          <a:p>
            <a:pPr marL="7559">
              <a:spcBef>
                <a:spcPts val="60"/>
              </a:spcBef>
            </a:pPr>
            <a:r>
              <a:rPr spc="-3" dirty="0"/>
              <a:t>Shift </a:t>
            </a:r>
            <a:r>
              <a:rPr dirty="0"/>
              <a:t>Right</a:t>
            </a:r>
            <a:r>
              <a:rPr lang="en-US" dirty="0"/>
              <a:t> as Division</a:t>
            </a:r>
            <a:endParaRPr spc="-125" dirty="0"/>
          </a:p>
        </p:txBody>
      </p:sp>
      <p:sp>
        <p:nvSpPr>
          <p:cNvPr id="3" name="object 3"/>
          <p:cNvSpPr txBox="1"/>
          <p:nvPr/>
        </p:nvSpPr>
        <p:spPr>
          <a:xfrm>
            <a:off x="1549400" y="1565275"/>
            <a:ext cx="6248400" cy="1696129"/>
          </a:xfrm>
          <a:prstGeom prst="rect">
            <a:avLst/>
          </a:prstGeom>
        </p:spPr>
        <p:txBody>
          <a:bodyPr vert="horz" wrap="square" lIns="0" tIns="28725" rIns="0" bIns="0" rtlCol="0">
            <a:spAutoFit/>
          </a:bodyPr>
          <a:lstStyle/>
          <a:p>
            <a:pPr marL="362834" marR="87685" indent="-340157">
              <a:lnSpc>
                <a:spcPts val="2916"/>
              </a:lnSpc>
              <a:spcBef>
                <a:spcPts val="226"/>
              </a:spcBef>
              <a:buSzPct val="170238"/>
              <a:buChar char="•"/>
              <a:tabLst>
                <a:tab pos="362834" algn="l"/>
              </a:tabLst>
            </a:pPr>
            <a:r>
              <a:rPr sz="2500" spc="-3" dirty="0">
                <a:latin typeface="Gill Sans MT"/>
                <a:cs typeface="Gill Sans MT"/>
              </a:rPr>
              <a:t>Question: </a:t>
            </a:r>
            <a:r>
              <a:rPr sz="2500" dirty="0">
                <a:latin typeface="Gill Sans MT"/>
                <a:cs typeface="Gill Sans MT"/>
              </a:rPr>
              <a:t>If shifting </a:t>
            </a:r>
            <a:r>
              <a:rPr sz="2500" spc="-3" dirty="0">
                <a:latin typeface="Gill Sans MT"/>
                <a:cs typeface="Gill Sans MT"/>
              </a:rPr>
              <a:t>left multiplies,</a:t>
            </a:r>
            <a:r>
              <a:rPr sz="2500" spc="-530" dirty="0">
                <a:latin typeface="Gill Sans MT"/>
                <a:cs typeface="Gill Sans MT"/>
              </a:rPr>
              <a:t> </a:t>
            </a:r>
            <a:r>
              <a:rPr lang="en-US" sz="2500" spc="-530" dirty="0">
                <a:latin typeface="Gill Sans MT"/>
                <a:cs typeface="Gill Sans MT"/>
              </a:rPr>
              <a:t> </a:t>
            </a:r>
            <a:r>
              <a:rPr sz="2500" spc="-3" dirty="0">
                <a:latin typeface="Gill Sans MT"/>
                <a:cs typeface="Gill Sans MT"/>
              </a:rPr>
              <a:t>what</a:t>
            </a:r>
            <a:r>
              <a:rPr lang="en-US" sz="2500" spc="-3" dirty="0">
                <a:latin typeface="Gill Sans MT"/>
                <a:cs typeface="Gill Sans MT"/>
              </a:rPr>
              <a:t> </a:t>
            </a:r>
            <a:r>
              <a:rPr sz="2500" dirty="0">
                <a:latin typeface="Gill Sans MT"/>
                <a:cs typeface="Gill Sans MT"/>
              </a:rPr>
              <a:t>does shift right</a:t>
            </a:r>
            <a:r>
              <a:rPr sz="2500" spc="-15" dirty="0">
                <a:latin typeface="Gill Sans MT"/>
                <a:cs typeface="Gill Sans MT"/>
              </a:rPr>
              <a:t> </a:t>
            </a:r>
            <a:r>
              <a:rPr sz="2500" dirty="0">
                <a:latin typeface="Gill Sans MT"/>
                <a:cs typeface="Gill Sans MT"/>
              </a:rPr>
              <a:t>do?</a:t>
            </a:r>
          </a:p>
          <a:p>
            <a:pPr marL="891967" marR="18142" lvl="1" indent="-340157">
              <a:lnSpc>
                <a:spcPts val="2916"/>
              </a:lnSpc>
              <a:spcBef>
                <a:spcPts val="1428"/>
              </a:spcBef>
              <a:buSzPct val="170238"/>
              <a:buChar char="•"/>
              <a:tabLst>
                <a:tab pos="891967" algn="l"/>
                <a:tab pos="3524402" algn="l"/>
                <a:tab pos="4449629" algn="l"/>
              </a:tabLst>
            </a:pPr>
            <a:r>
              <a:rPr sz="2500" spc="3" dirty="0">
                <a:latin typeface="Gill Sans MT"/>
                <a:cs typeface="Gill Sans MT"/>
              </a:rPr>
              <a:t>Answer: </a:t>
            </a:r>
            <a:r>
              <a:rPr sz="2500" spc="-3" dirty="0">
                <a:latin typeface="Gill Sans MT"/>
                <a:cs typeface="Gill Sans MT"/>
              </a:rPr>
              <a:t>divides</a:t>
            </a:r>
            <a:r>
              <a:rPr sz="2500" spc="-250" dirty="0">
                <a:latin typeface="Gill Sans MT"/>
                <a:cs typeface="Gill Sans MT"/>
              </a:rPr>
              <a:t> </a:t>
            </a:r>
            <a:r>
              <a:rPr sz="2500" spc="-3" dirty="0">
                <a:latin typeface="Gill Sans MT"/>
                <a:cs typeface="Gill Sans MT"/>
              </a:rPr>
              <a:t>in</a:t>
            </a:r>
            <a:r>
              <a:rPr sz="2500" spc="3" dirty="0">
                <a:latin typeface="Gill Sans MT"/>
                <a:cs typeface="Gill Sans MT"/>
              </a:rPr>
              <a:t> </a:t>
            </a:r>
            <a:r>
              <a:rPr sz="2500" dirty="0">
                <a:latin typeface="Gill Sans MT"/>
                <a:cs typeface="Gill Sans MT"/>
              </a:rPr>
              <a:t>a	</a:t>
            </a:r>
            <a:r>
              <a:rPr sz="2500" spc="-3" dirty="0">
                <a:latin typeface="Gill Sans MT"/>
                <a:cs typeface="Gill Sans MT"/>
              </a:rPr>
              <a:t>similar	</a:t>
            </a:r>
            <a:r>
              <a:rPr sz="2500" spc="-77" dirty="0">
                <a:latin typeface="Gill Sans MT"/>
                <a:cs typeface="Gill Sans MT"/>
              </a:rPr>
              <a:t>way,</a:t>
            </a:r>
            <a:r>
              <a:rPr sz="2500" spc="-310" dirty="0">
                <a:latin typeface="Gill Sans MT"/>
                <a:cs typeface="Gill Sans MT"/>
              </a:rPr>
              <a:t> </a:t>
            </a:r>
            <a:r>
              <a:rPr lang="en-US" sz="2500" spc="-310" dirty="0">
                <a:latin typeface="Gill Sans MT"/>
                <a:cs typeface="Gill Sans MT"/>
              </a:rPr>
              <a:t> </a:t>
            </a:r>
            <a:r>
              <a:rPr sz="2500" dirty="0">
                <a:latin typeface="Gill Sans MT"/>
                <a:cs typeface="Gill Sans MT"/>
              </a:rPr>
              <a:t>but  </a:t>
            </a:r>
            <a:r>
              <a:rPr sz="2500" spc="-3" dirty="0">
                <a:latin typeface="Gill Sans MT"/>
                <a:cs typeface="Gill Sans MT"/>
              </a:rPr>
              <a:t>truncates</a:t>
            </a:r>
            <a:r>
              <a:rPr sz="2500" spc="-6" dirty="0">
                <a:latin typeface="Gill Sans MT"/>
                <a:cs typeface="Gill Sans MT"/>
              </a:rPr>
              <a:t> </a:t>
            </a:r>
            <a:r>
              <a:rPr sz="2500" spc="-9" dirty="0">
                <a:latin typeface="Gill Sans MT"/>
                <a:cs typeface="Gill Sans MT"/>
              </a:rPr>
              <a:t>result</a:t>
            </a:r>
            <a:endParaRPr sz="2500" dirty="0">
              <a:latin typeface="Gill Sans MT"/>
              <a:cs typeface="Gill Sans MT"/>
            </a:endParaRPr>
          </a:p>
        </p:txBody>
      </p:sp>
      <p:sp>
        <p:nvSpPr>
          <p:cNvPr id="5" name="object 19">
            <a:extLst>
              <a:ext uri="{FF2B5EF4-FFF2-40B4-BE49-F238E27FC236}">
                <a16:creationId xmlns:a16="http://schemas.microsoft.com/office/drawing/2014/main" id="{9F033B79-10F7-4A36-8C19-17CBACF36271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8518762" y="6307274"/>
            <a:ext cx="252095" cy="220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05"/>
              </a:lnSpc>
            </a:pPr>
            <a:fld id="{81D60167-4931-47E6-BA6A-407CBD079E47}" type="slidenum">
              <a:rPr spc="15" dirty="0"/>
              <a:t>29</a:t>
            </a:fld>
            <a:endParaRPr spc="1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217" y="431974"/>
            <a:ext cx="1683385" cy="568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solidFill>
                  <a:srgbClr val="000000"/>
                </a:solidFill>
              </a:rPr>
              <a:t>Agenda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05"/>
              </a:lnSpc>
            </a:pPr>
            <a:fld id="{81D60167-4931-47E6-BA6A-407CBD079E47}" type="slidenum">
              <a:rPr spc="15" dirty="0"/>
              <a:t>3</a:t>
            </a:fld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529954" y="1605214"/>
            <a:ext cx="6527800" cy="2186305"/>
          </a:xfrm>
          <a:prstGeom prst="rect">
            <a:avLst/>
          </a:prstGeom>
        </p:spPr>
        <p:txBody>
          <a:bodyPr vert="horz" wrap="square" lIns="0" tIns="193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25"/>
              </a:spcBef>
            </a:pPr>
            <a:r>
              <a:rPr sz="2350" b="1" spc="10" dirty="0">
                <a:solidFill>
                  <a:srgbClr val="800000"/>
                </a:solidFill>
                <a:latin typeface="Arial"/>
                <a:cs typeface="Arial"/>
              </a:rPr>
              <a:t>Number</a:t>
            </a:r>
            <a:r>
              <a:rPr sz="2350" b="1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350" b="1" spc="10" dirty="0">
                <a:solidFill>
                  <a:srgbClr val="800000"/>
                </a:solidFill>
                <a:latin typeface="Arial"/>
                <a:cs typeface="Arial"/>
              </a:rPr>
              <a:t>Systems</a:t>
            </a:r>
            <a:endParaRPr sz="2350">
              <a:latin typeface="Arial"/>
              <a:cs typeface="Arial"/>
            </a:endParaRPr>
          </a:p>
          <a:p>
            <a:pPr marL="12700" marR="958850">
              <a:lnSpc>
                <a:spcPct val="150800"/>
              </a:lnSpc>
            </a:pP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Finite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representation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of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unsigned</a:t>
            </a:r>
            <a:r>
              <a:rPr sz="2350" spc="-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integers 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Finite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representation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of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signed</a:t>
            </a:r>
            <a:r>
              <a:rPr sz="235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integers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35"/>
              </a:spcBef>
            </a:pP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Finite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representation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of rational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numbers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(if time)</a:t>
            </a:r>
            <a:endParaRPr sz="2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5696" y="346075"/>
            <a:ext cx="5051008" cy="553936"/>
          </a:xfrm>
          <a:prstGeom prst="rect">
            <a:avLst/>
          </a:prstGeom>
        </p:spPr>
        <p:txBody>
          <a:bodyPr vert="horz" wrap="square" lIns="0" tIns="7559" rIns="0" bIns="0" rtlCol="0">
            <a:spAutoFit/>
          </a:bodyPr>
          <a:lstStyle/>
          <a:p>
            <a:pPr marL="7559">
              <a:spcBef>
                <a:spcPts val="60"/>
              </a:spcBef>
            </a:pPr>
            <a:r>
              <a:rPr lang="en-US" spc="-3" dirty="0"/>
              <a:t>Shift </a:t>
            </a:r>
            <a:r>
              <a:rPr lang="en-US" dirty="0"/>
              <a:t>Right as Division</a:t>
            </a:r>
            <a:endParaRPr spc="-125" dirty="0"/>
          </a:p>
        </p:txBody>
      </p:sp>
      <p:sp>
        <p:nvSpPr>
          <p:cNvPr id="3" name="object 3"/>
          <p:cNvSpPr txBox="1"/>
          <p:nvPr/>
        </p:nvSpPr>
        <p:spPr>
          <a:xfrm>
            <a:off x="1595794" y="2486973"/>
            <a:ext cx="5821005" cy="2350154"/>
          </a:xfrm>
          <a:prstGeom prst="rect">
            <a:avLst/>
          </a:prstGeom>
        </p:spPr>
        <p:txBody>
          <a:bodyPr vert="horz" wrap="square" lIns="0" tIns="28725" rIns="0" bIns="0" rtlCol="0">
            <a:spAutoFit/>
          </a:bodyPr>
          <a:lstStyle/>
          <a:p>
            <a:pPr marL="370393" marR="95244" indent="-340157">
              <a:lnSpc>
                <a:spcPts val="2916"/>
              </a:lnSpc>
              <a:spcBef>
                <a:spcPts val="226"/>
              </a:spcBef>
              <a:buSzPct val="170238"/>
              <a:buChar char="•"/>
              <a:tabLst>
                <a:tab pos="370393" algn="l"/>
              </a:tabLst>
            </a:pPr>
            <a:r>
              <a:rPr sz="2500" spc="-3" dirty="0">
                <a:latin typeface="Gill Sans MT"/>
                <a:cs typeface="Gill Sans MT"/>
              </a:rPr>
              <a:t>Question: </a:t>
            </a:r>
            <a:r>
              <a:rPr sz="2500" dirty="0">
                <a:latin typeface="Gill Sans MT"/>
                <a:cs typeface="Gill Sans MT"/>
              </a:rPr>
              <a:t>If shifting </a:t>
            </a:r>
            <a:r>
              <a:rPr sz="2500" spc="-3" dirty="0">
                <a:latin typeface="Gill Sans MT"/>
                <a:cs typeface="Gill Sans MT"/>
              </a:rPr>
              <a:t>left multiplies,</a:t>
            </a:r>
            <a:r>
              <a:rPr sz="2500" spc="-530" dirty="0">
                <a:latin typeface="Gill Sans MT"/>
                <a:cs typeface="Gill Sans MT"/>
              </a:rPr>
              <a:t> </a:t>
            </a:r>
            <a:r>
              <a:rPr lang="en-US" sz="2500" spc="-530" dirty="0">
                <a:latin typeface="Gill Sans MT"/>
                <a:cs typeface="Gill Sans MT"/>
              </a:rPr>
              <a:t> </a:t>
            </a:r>
            <a:r>
              <a:rPr sz="2500" spc="-3" dirty="0">
                <a:latin typeface="Gill Sans MT"/>
                <a:cs typeface="Gill Sans MT"/>
              </a:rPr>
              <a:t>what  </a:t>
            </a:r>
            <a:r>
              <a:rPr sz="2500" dirty="0">
                <a:latin typeface="Gill Sans MT"/>
                <a:cs typeface="Gill Sans MT"/>
              </a:rPr>
              <a:t>does shift right</a:t>
            </a:r>
            <a:r>
              <a:rPr sz="2500" spc="-15" dirty="0">
                <a:latin typeface="Gill Sans MT"/>
                <a:cs typeface="Gill Sans MT"/>
              </a:rPr>
              <a:t> </a:t>
            </a:r>
            <a:r>
              <a:rPr sz="2500" dirty="0">
                <a:latin typeface="Gill Sans MT"/>
                <a:cs typeface="Gill Sans MT"/>
              </a:rPr>
              <a:t>do?</a:t>
            </a:r>
          </a:p>
          <a:p>
            <a:pPr marL="899526" marR="25701" lvl="1" indent="-340157">
              <a:lnSpc>
                <a:spcPts val="2916"/>
              </a:lnSpc>
              <a:spcBef>
                <a:spcPts val="1428"/>
              </a:spcBef>
              <a:buSzPct val="170238"/>
              <a:buChar char="•"/>
              <a:tabLst>
                <a:tab pos="899526" algn="l"/>
                <a:tab pos="3531961" algn="l"/>
                <a:tab pos="4457188" algn="l"/>
              </a:tabLst>
            </a:pPr>
            <a:r>
              <a:rPr sz="2500" spc="3" dirty="0">
                <a:latin typeface="Gill Sans MT"/>
                <a:cs typeface="Gill Sans MT"/>
              </a:rPr>
              <a:t>Answer: </a:t>
            </a:r>
            <a:r>
              <a:rPr sz="2500" spc="-3" dirty="0">
                <a:latin typeface="Gill Sans MT"/>
                <a:cs typeface="Gill Sans MT"/>
              </a:rPr>
              <a:t>divides</a:t>
            </a:r>
            <a:r>
              <a:rPr sz="2500" spc="-250" dirty="0">
                <a:latin typeface="Gill Sans MT"/>
                <a:cs typeface="Gill Sans MT"/>
              </a:rPr>
              <a:t> </a:t>
            </a:r>
            <a:r>
              <a:rPr sz="2500" spc="-3" dirty="0">
                <a:latin typeface="Gill Sans MT"/>
                <a:cs typeface="Gill Sans MT"/>
              </a:rPr>
              <a:t>in</a:t>
            </a:r>
            <a:r>
              <a:rPr sz="2500" spc="3" dirty="0">
                <a:latin typeface="Gill Sans MT"/>
                <a:cs typeface="Gill Sans MT"/>
              </a:rPr>
              <a:t> </a:t>
            </a:r>
            <a:r>
              <a:rPr sz="2500" dirty="0">
                <a:latin typeface="Gill Sans MT"/>
                <a:cs typeface="Gill Sans MT"/>
              </a:rPr>
              <a:t>a	</a:t>
            </a:r>
            <a:r>
              <a:rPr sz="2500" spc="-3" dirty="0">
                <a:latin typeface="Gill Sans MT"/>
                <a:cs typeface="Gill Sans MT"/>
              </a:rPr>
              <a:t>similar	</a:t>
            </a:r>
            <a:r>
              <a:rPr sz="2500" spc="-77" dirty="0">
                <a:latin typeface="Gill Sans MT"/>
                <a:cs typeface="Gill Sans MT"/>
              </a:rPr>
              <a:t>way,</a:t>
            </a:r>
            <a:r>
              <a:rPr sz="2500" spc="-310" dirty="0">
                <a:latin typeface="Gill Sans MT"/>
                <a:cs typeface="Gill Sans MT"/>
              </a:rPr>
              <a:t> </a:t>
            </a:r>
            <a:r>
              <a:rPr lang="en-US" sz="2500" spc="-310" dirty="0">
                <a:latin typeface="Gill Sans MT"/>
                <a:cs typeface="Gill Sans MT"/>
              </a:rPr>
              <a:t> </a:t>
            </a:r>
            <a:r>
              <a:rPr sz="2500" dirty="0">
                <a:latin typeface="Gill Sans MT"/>
                <a:cs typeface="Gill Sans MT"/>
              </a:rPr>
              <a:t>but  </a:t>
            </a:r>
            <a:r>
              <a:rPr sz="2500" spc="-3" dirty="0">
                <a:latin typeface="Gill Sans MT"/>
                <a:cs typeface="Gill Sans MT"/>
              </a:rPr>
              <a:t>truncates</a:t>
            </a:r>
            <a:r>
              <a:rPr sz="2500" spc="-6" dirty="0">
                <a:latin typeface="Gill Sans MT"/>
                <a:cs typeface="Gill Sans MT"/>
              </a:rPr>
              <a:t> </a:t>
            </a:r>
            <a:r>
              <a:rPr sz="2500" spc="-9" dirty="0">
                <a:latin typeface="Gill Sans MT"/>
                <a:cs typeface="Gill Sans MT"/>
              </a:rPr>
              <a:t>result</a:t>
            </a:r>
            <a:endParaRPr sz="2500" dirty="0">
              <a:latin typeface="Gill Sans MT"/>
              <a:cs typeface="Gill Sans MT"/>
            </a:endParaRPr>
          </a:p>
          <a:p>
            <a:pPr marL="342802" algn="ctr">
              <a:spcBef>
                <a:spcPts val="2124"/>
              </a:spcBef>
            </a:pPr>
            <a:r>
              <a:rPr sz="2500" dirty="0">
                <a:latin typeface="Courier New"/>
                <a:cs typeface="Courier New"/>
              </a:rPr>
              <a:t>234</a:t>
            </a:r>
          </a:p>
        </p:txBody>
      </p:sp>
      <p:sp>
        <p:nvSpPr>
          <p:cNvPr id="5" name="object 19">
            <a:extLst>
              <a:ext uri="{FF2B5EF4-FFF2-40B4-BE49-F238E27FC236}">
                <a16:creationId xmlns:a16="http://schemas.microsoft.com/office/drawing/2014/main" id="{60D6F1CA-E17A-4293-84DA-D62163BB795F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8518762" y="6307274"/>
            <a:ext cx="252095" cy="220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05"/>
              </a:lnSpc>
            </a:pPr>
            <a:fld id="{81D60167-4931-47E6-BA6A-407CBD079E47}" type="slidenum">
              <a:rPr spc="15" dirty="0"/>
              <a:t>30</a:t>
            </a:fld>
            <a:endParaRPr spc="15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9996" y="412583"/>
            <a:ext cx="4822408" cy="553936"/>
          </a:xfrm>
          <a:prstGeom prst="rect">
            <a:avLst/>
          </a:prstGeom>
        </p:spPr>
        <p:txBody>
          <a:bodyPr vert="horz" wrap="square" lIns="0" tIns="7559" rIns="0" bIns="0" rtlCol="0">
            <a:spAutoFit/>
          </a:bodyPr>
          <a:lstStyle/>
          <a:p>
            <a:pPr marL="7559">
              <a:spcBef>
                <a:spcPts val="60"/>
              </a:spcBef>
            </a:pPr>
            <a:r>
              <a:rPr lang="en-US" spc="-3" dirty="0"/>
              <a:t>Shift </a:t>
            </a:r>
            <a:r>
              <a:rPr lang="en-US" dirty="0"/>
              <a:t>Right as Division</a:t>
            </a:r>
            <a:endParaRPr spc="-125" dirty="0"/>
          </a:p>
        </p:txBody>
      </p:sp>
      <p:sp>
        <p:nvSpPr>
          <p:cNvPr id="3" name="object 3"/>
          <p:cNvSpPr txBox="1"/>
          <p:nvPr/>
        </p:nvSpPr>
        <p:spPr>
          <a:xfrm>
            <a:off x="1610913" y="2486973"/>
            <a:ext cx="5471718" cy="1324232"/>
          </a:xfrm>
          <a:prstGeom prst="rect">
            <a:avLst/>
          </a:prstGeom>
        </p:spPr>
        <p:txBody>
          <a:bodyPr vert="horz" wrap="square" lIns="0" tIns="28725" rIns="0" bIns="0" rtlCol="0">
            <a:spAutoFit/>
          </a:bodyPr>
          <a:lstStyle/>
          <a:p>
            <a:pPr marL="355275" marR="80126" indent="-340157">
              <a:lnSpc>
                <a:spcPts val="2916"/>
              </a:lnSpc>
              <a:spcBef>
                <a:spcPts val="226"/>
              </a:spcBef>
              <a:buSzPct val="170238"/>
              <a:buChar char="•"/>
              <a:tabLst>
                <a:tab pos="355275" algn="l"/>
              </a:tabLst>
            </a:pPr>
            <a:r>
              <a:rPr sz="2500" spc="-3" dirty="0">
                <a:latin typeface="Gill Sans MT"/>
                <a:cs typeface="Gill Sans MT"/>
              </a:rPr>
              <a:t>Question: </a:t>
            </a:r>
            <a:r>
              <a:rPr sz="2500" dirty="0">
                <a:latin typeface="Gill Sans MT"/>
                <a:cs typeface="Gill Sans MT"/>
              </a:rPr>
              <a:t>If shifting </a:t>
            </a:r>
            <a:r>
              <a:rPr sz="2500" spc="-3" dirty="0">
                <a:latin typeface="Gill Sans MT"/>
                <a:cs typeface="Gill Sans MT"/>
              </a:rPr>
              <a:t>left multiplies,</a:t>
            </a:r>
            <a:r>
              <a:rPr sz="2500" spc="-530" dirty="0">
                <a:latin typeface="Gill Sans MT"/>
                <a:cs typeface="Gill Sans MT"/>
              </a:rPr>
              <a:t> </a:t>
            </a:r>
            <a:r>
              <a:rPr lang="en-US" sz="2500" spc="-530" dirty="0">
                <a:latin typeface="Gill Sans MT"/>
                <a:cs typeface="Gill Sans MT"/>
              </a:rPr>
              <a:t> </a:t>
            </a:r>
            <a:r>
              <a:rPr sz="2500" spc="-3" dirty="0">
                <a:latin typeface="Gill Sans MT"/>
                <a:cs typeface="Gill Sans MT"/>
              </a:rPr>
              <a:t>what  </a:t>
            </a:r>
            <a:r>
              <a:rPr sz="2500" dirty="0">
                <a:latin typeface="Gill Sans MT"/>
                <a:cs typeface="Gill Sans MT"/>
              </a:rPr>
              <a:t>does shift right</a:t>
            </a:r>
            <a:r>
              <a:rPr sz="2500" spc="-15" dirty="0">
                <a:latin typeface="Gill Sans MT"/>
                <a:cs typeface="Gill Sans MT"/>
              </a:rPr>
              <a:t> </a:t>
            </a:r>
            <a:r>
              <a:rPr sz="2500" dirty="0">
                <a:latin typeface="Gill Sans MT"/>
                <a:cs typeface="Gill Sans MT"/>
              </a:rPr>
              <a:t>do?</a:t>
            </a:r>
          </a:p>
          <a:p>
            <a:pPr marL="884408" lvl="1" indent="-340157">
              <a:spcBef>
                <a:spcPts val="1262"/>
              </a:spcBef>
              <a:buSzPct val="170238"/>
              <a:buChar char="•"/>
              <a:tabLst>
                <a:tab pos="884408" algn="l"/>
                <a:tab pos="3516843" algn="l"/>
                <a:tab pos="4442070" algn="l"/>
              </a:tabLst>
            </a:pPr>
            <a:r>
              <a:rPr sz="2500" spc="3" dirty="0">
                <a:latin typeface="Gill Sans MT"/>
                <a:cs typeface="Gill Sans MT"/>
              </a:rPr>
              <a:t>Answer: </a:t>
            </a:r>
            <a:r>
              <a:rPr sz="2500" spc="-3" dirty="0">
                <a:latin typeface="Gill Sans MT"/>
                <a:cs typeface="Gill Sans MT"/>
              </a:rPr>
              <a:t>divides</a:t>
            </a:r>
            <a:r>
              <a:rPr sz="2500" spc="-250" dirty="0">
                <a:latin typeface="Gill Sans MT"/>
                <a:cs typeface="Gill Sans MT"/>
              </a:rPr>
              <a:t> </a:t>
            </a:r>
            <a:r>
              <a:rPr sz="2500" spc="-3" dirty="0">
                <a:latin typeface="Gill Sans MT"/>
                <a:cs typeface="Gill Sans MT"/>
              </a:rPr>
              <a:t>in</a:t>
            </a:r>
            <a:r>
              <a:rPr sz="2500" spc="3" dirty="0">
                <a:latin typeface="Gill Sans MT"/>
                <a:cs typeface="Gill Sans MT"/>
              </a:rPr>
              <a:t> </a:t>
            </a:r>
            <a:r>
              <a:rPr sz="2500" dirty="0">
                <a:latin typeface="Gill Sans MT"/>
                <a:cs typeface="Gill Sans MT"/>
              </a:rPr>
              <a:t>a	</a:t>
            </a:r>
            <a:r>
              <a:rPr sz="2500" spc="-3" dirty="0">
                <a:latin typeface="Gill Sans MT"/>
                <a:cs typeface="Gill Sans MT"/>
              </a:rPr>
              <a:t>similar	</a:t>
            </a:r>
            <a:r>
              <a:rPr sz="2500" spc="-77" dirty="0">
                <a:latin typeface="Gill Sans MT"/>
                <a:cs typeface="Gill Sans MT"/>
              </a:rPr>
              <a:t>way,</a:t>
            </a:r>
            <a:r>
              <a:rPr sz="2500" spc="-298" dirty="0">
                <a:latin typeface="Gill Sans MT"/>
                <a:cs typeface="Gill Sans MT"/>
              </a:rPr>
              <a:t> </a:t>
            </a:r>
            <a:r>
              <a:rPr lang="en-US" sz="2500" spc="-298" dirty="0">
                <a:latin typeface="Gill Sans MT"/>
                <a:cs typeface="Gill Sans MT"/>
              </a:rPr>
              <a:t> </a:t>
            </a:r>
            <a:r>
              <a:rPr sz="2500" dirty="0">
                <a:latin typeface="Gill Sans MT"/>
                <a:cs typeface="Gill Sans MT"/>
              </a:rPr>
              <a:t>but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87779" y="3680568"/>
            <a:ext cx="2986635" cy="1341938"/>
          </a:xfrm>
          <a:prstGeom prst="rect">
            <a:avLst/>
          </a:prstGeom>
        </p:spPr>
        <p:txBody>
          <a:bodyPr vert="horz" wrap="square" lIns="0" tIns="106585" rIns="0" bIns="0" rtlCol="0">
            <a:spAutoFit/>
          </a:bodyPr>
          <a:lstStyle/>
          <a:p>
            <a:pPr marL="7559">
              <a:spcBef>
                <a:spcPts val="839"/>
              </a:spcBef>
            </a:pPr>
            <a:r>
              <a:rPr sz="2500" spc="-3" dirty="0">
                <a:latin typeface="Gill Sans MT"/>
                <a:cs typeface="Gill Sans MT"/>
              </a:rPr>
              <a:t>truncates</a:t>
            </a:r>
            <a:r>
              <a:rPr sz="2500" spc="-6" dirty="0">
                <a:latin typeface="Gill Sans MT"/>
                <a:cs typeface="Gill Sans MT"/>
              </a:rPr>
              <a:t> </a:t>
            </a:r>
            <a:r>
              <a:rPr sz="2500" spc="-9" dirty="0">
                <a:latin typeface="Gill Sans MT"/>
                <a:cs typeface="Gill Sans MT"/>
              </a:rPr>
              <a:t>result</a:t>
            </a:r>
            <a:endParaRPr sz="2500">
              <a:latin typeface="Gill Sans MT"/>
              <a:cs typeface="Gill Sans MT"/>
            </a:endParaRPr>
          </a:p>
          <a:p>
            <a:pPr marL="1073762">
              <a:lnSpc>
                <a:spcPts val="2928"/>
              </a:lnSpc>
              <a:spcBef>
                <a:spcPts val="780"/>
              </a:spcBef>
            </a:pPr>
            <a:r>
              <a:rPr sz="2500" spc="-3" dirty="0">
                <a:latin typeface="Courier New"/>
                <a:cs typeface="Courier New"/>
              </a:rPr>
              <a:t>234 &gt;&gt; </a:t>
            </a:r>
            <a:r>
              <a:rPr sz="2500" dirty="0">
                <a:latin typeface="Courier New"/>
                <a:cs typeface="Courier New"/>
              </a:rPr>
              <a:t>1</a:t>
            </a:r>
            <a:r>
              <a:rPr sz="2500" spc="-57" dirty="0">
                <a:latin typeface="Courier New"/>
                <a:cs typeface="Courier New"/>
              </a:rPr>
              <a:t> </a:t>
            </a:r>
            <a:r>
              <a:rPr sz="2500" dirty="0">
                <a:latin typeface="Courier New"/>
                <a:cs typeface="Courier New"/>
              </a:rPr>
              <a:t>=</a:t>
            </a:r>
            <a:endParaRPr sz="2500">
              <a:latin typeface="Courier New"/>
              <a:cs typeface="Courier New"/>
            </a:endParaRPr>
          </a:p>
          <a:p>
            <a:pPr marL="1073762">
              <a:lnSpc>
                <a:spcPts val="2928"/>
              </a:lnSpc>
            </a:pPr>
            <a:r>
              <a:rPr sz="2500" dirty="0">
                <a:latin typeface="Courier New"/>
                <a:cs typeface="Courier New"/>
              </a:rPr>
              <a:t>23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6" name="object 19">
            <a:extLst>
              <a:ext uri="{FF2B5EF4-FFF2-40B4-BE49-F238E27FC236}">
                <a16:creationId xmlns:a16="http://schemas.microsoft.com/office/drawing/2014/main" id="{9B327FF3-A027-4612-9FF9-2C38CA861603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8518762" y="6307274"/>
            <a:ext cx="252095" cy="220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05"/>
              </a:lnSpc>
            </a:pPr>
            <a:fld id="{81D60167-4931-47E6-BA6A-407CBD079E47}" type="slidenum">
              <a:rPr spc="15" dirty="0"/>
              <a:t>31</a:t>
            </a:fld>
            <a:endParaRPr spc="15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217" y="431974"/>
            <a:ext cx="7537450" cy="568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solidFill>
                  <a:srgbClr val="000000"/>
                </a:solidFill>
              </a:rPr>
              <a:t>Other Operations on Unsigned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Ints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9954" y="1199229"/>
            <a:ext cx="2781300" cy="76073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Bitwise </a:t>
            </a:r>
            <a:r>
              <a:rPr sz="2350" spc="15" dirty="0">
                <a:solidFill>
                  <a:srgbClr val="0000FF"/>
                </a:solidFill>
                <a:latin typeface="Arial"/>
                <a:cs typeface="Arial"/>
              </a:rPr>
              <a:t>NOT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(~)</a:t>
            </a:r>
            <a:endParaRPr sz="2350" dirty="0">
              <a:latin typeface="Arial"/>
              <a:cs typeface="Arial"/>
            </a:endParaRPr>
          </a:p>
          <a:p>
            <a:pPr marL="572770" indent="-221615">
              <a:lnSpc>
                <a:spcPct val="100000"/>
              </a:lnSpc>
              <a:spcBef>
                <a:spcPts val="290"/>
              </a:spcBef>
              <a:buChar char="•"/>
              <a:tabLst>
                <a:tab pos="572770" algn="l"/>
                <a:tab pos="573405" algn="l"/>
              </a:tabLst>
            </a:pP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Flip </a:t>
            </a:r>
            <a:r>
              <a:rPr sz="1950" spc="15" dirty="0">
                <a:solidFill>
                  <a:srgbClr val="000066"/>
                </a:solidFill>
                <a:latin typeface="Arial"/>
                <a:cs typeface="Arial"/>
              </a:rPr>
              <a:t>each</a:t>
            </a:r>
            <a:r>
              <a:rPr sz="1950" spc="-1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1950" spc="5" dirty="0">
                <a:solidFill>
                  <a:srgbClr val="000066"/>
                </a:solidFill>
                <a:latin typeface="Arial"/>
                <a:cs typeface="Arial"/>
              </a:rPr>
              <a:t>bit</a:t>
            </a:r>
            <a:endParaRPr sz="19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9110" y="2467117"/>
            <a:ext cx="1733550" cy="366395"/>
          </a:xfrm>
          <a:prstGeom prst="rect">
            <a:avLst/>
          </a:prstGeom>
          <a:solidFill>
            <a:srgbClr val="A8D6FF"/>
          </a:solidFill>
          <a:ln w="12561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400"/>
              </a:spcBef>
            </a:pPr>
            <a:r>
              <a:rPr sz="1750" b="1" spc="10" dirty="0">
                <a:latin typeface="Courier New"/>
                <a:cs typeface="Courier New"/>
              </a:rPr>
              <a:t>~10 </a:t>
            </a:r>
            <a:r>
              <a:rPr sz="1750" b="1" spc="15" dirty="0">
                <a:latin typeface="Courier New"/>
                <a:cs typeface="Courier New"/>
              </a:rPr>
              <a:t>=&gt;</a:t>
            </a:r>
            <a:r>
              <a:rPr sz="1750" b="1" spc="-10" dirty="0">
                <a:latin typeface="Courier New"/>
                <a:cs typeface="Courier New"/>
              </a:rPr>
              <a:t> </a:t>
            </a:r>
            <a:r>
              <a:rPr sz="1750" b="1" spc="15" dirty="0">
                <a:latin typeface="Courier New"/>
                <a:cs typeface="Courier New"/>
              </a:rPr>
              <a:t>5</a:t>
            </a:r>
            <a:endParaRPr sz="1750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048881" y="4138998"/>
            <a:ext cx="2424430" cy="1200150"/>
            <a:chOff x="1048881" y="4138998"/>
            <a:chExt cx="2424430" cy="1200150"/>
          </a:xfrm>
        </p:grpSpPr>
        <p:sp>
          <p:nvSpPr>
            <p:cNvPr id="6" name="object 6"/>
            <p:cNvSpPr/>
            <p:nvPr/>
          </p:nvSpPr>
          <p:spPr>
            <a:xfrm>
              <a:off x="1055162" y="4145279"/>
              <a:ext cx="2412365" cy="1187450"/>
            </a:xfrm>
            <a:custGeom>
              <a:avLst/>
              <a:gdLst/>
              <a:ahLst/>
              <a:cxnLst/>
              <a:rect l="l" t="t" r="r" b="b"/>
              <a:pathLst>
                <a:path w="2412365" h="1187450">
                  <a:moveTo>
                    <a:pt x="2411799" y="0"/>
                  </a:moveTo>
                  <a:lnTo>
                    <a:pt x="0" y="0"/>
                  </a:lnTo>
                  <a:lnTo>
                    <a:pt x="0" y="1187057"/>
                  </a:lnTo>
                  <a:lnTo>
                    <a:pt x="2411799" y="1187057"/>
                  </a:lnTo>
                  <a:lnTo>
                    <a:pt x="2411799" y="0"/>
                  </a:lnTo>
                  <a:close/>
                </a:path>
              </a:pathLst>
            </a:custGeom>
            <a:solidFill>
              <a:srgbClr val="A8D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55162" y="4145279"/>
              <a:ext cx="2412365" cy="1187450"/>
            </a:xfrm>
            <a:custGeom>
              <a:avLst/>
              <a:gdLst/>
              <a:ahLst/>
              <a:cxnLst/>
              <a:rect l="l" t="t" r="r" b="b"/>
              <a:pathLst>
                <a:path w="2412365" h="1187450">
                  <a:moveTo>
                    <a:pt x="0" y="0"/>
                  </a:moveTo>
                  <a:lnTo>
                    <a:pt x="2411799" y="0"/>
                  </a:lnTo>
                  <a:lnTo>
                    <a:pt x="2411799" y="1187057"/>
                  </a:lnTo>
                  <a:lnTo>
                    <a:pt x="0" y="1187057"/>
                  </a:lnTo>
                  <a:lnTo>
                    <a:pt x="0" y="0"/>
                  </a:lnTo>
                  <a:close/>
                </a:path>
              </a:pathLst>
            </a:custGeom>
            <a:ln w="125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145605" y="4183453"/>
            <a:ext cx="420370" cy="11137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30"/>
              </a:spcBef>
            </a:pPr>
            <a:r>
              <a:rPr sz="1750" b="1" spc="10" dirty="0">
                <a:latin typeface="Courier New"/>
                <a:cs typeface="Courier New"/>
              </a:rPr>
              <a:t>10</a:t>
            </a:r>
            <a:endParaRPr sz="1750">
              <a:latin typeface="Courier New"/>
              <a:cs typeface="Courier New"/>
            </a:endParaRPr>
          </a:p>
          <a:p>
            <a:pPr marR="5080" algn="r">
              <a:lnSpc>
                <a:spcPts val="2090"/>
              </a:lnSpc>
              <a:spcBef>
                <a:spcPts val="75"/>
              </a:spcBef>
            </a:pPr>
            <a:r>
              <a:rPr sz="1750" b="1" spc="15" dirty="0">
                <a:latin typeface="Courier New"/>
                <a:cs typeface="Courier New"/>
              </a:rPr>
              <a:t>&amp;</a:t>
            </a:r>
            <a:r>
              <a:rPr sz="1750" b="1" spc="-80" dirty="0">
                <a:latin typeface="Courier New"/>
                <a:cs typeface="Courier New"/>
              </a:rPr>
              <a:t> </a:t>
            </a:r>
            <a:r>
              <a:rPr sz="1750" b="1" spc="15" dirty="0">
                <a:latin typeface="Courier New"/>
                <a:cs typeface="Courier New"/>
              </a:rPr>
              <a:t>7</a:t>
            </a:r>
            <a:endParaRPr sz="1750">
              <a:latin typeface="Courier New"/>
              <a:cs typeface="Courier New"/>
            </a:endParaRPr>
          </a:p>
          <a:p>
            <a:pPr marR="50165" algn="r">
              <a:lnSpc>
                <a:spcPts val="2090"/>
              </a:lnSpc>
            </a:pPr>
            <a:r>
              <a:rPr sz="1750" b="1" spc="10" dirty="0">
                <a:latin typeface="Courier New"/>
                <a:cs typeface="Courier New"/>
              </a:rPr>
              <a:t>--</a:t>
            </a:r>
            <a:endParaRPr sz="175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75"/>
              </a:spcBef>
            </a:pPr>
            <a:r>
              <a:rPr sz="1750" b="1" spc="15" dirty="0">
                <a:latin typeface="Courier New"/>
                <a:cs typeface="Courier New"/>
              </a:rPr>
              <a:t>2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05"/>
              </a:lnSpc>
            </a:pPr>
            <a:fld id="{81D60167-4931-47E6-BA6A-407CBD079E47}" type="slidenum">
              <a:rPr spc="15" dirty="0"/>
              <a:t>32</a:t>
            </a:fld>
            <a:endParaRPr spc="15" dirty="0"/>
          </a:p>
        </p:txBody>
      </p:sp>
      <p:sp>
        <p:nvSpPr>
          <p:cNvPr id="9" name="object 9"/>
          <p:cNvSpPr txBox="1"/>
          <p:nvPr/>
        </p:nvSpPr>
        <p:spPr>
          <a:xfrm>
            <a:off x="2069965" y="4183453"/>
            <a:ext cx="968375" cy="111379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 marR="30480" indent="271145">
              <a:lnSpc>
                <a:spcPct val="103600"/>
              </a:lnSpc>
              <a:spcBef>
                <a:spcPts val="55"/>
              </a:spcBef>
            </a:pPr>
            <a:r>
              <a:rPr sz="1750" b="1" spc="15" dirty="0">
                <a:latin typeface="Courier New"/>
                <a:cs typeface="Courier New"/>
              </a:rPr>
              <a:t>1010</a:t>
            </a:r>
            <a:r>
              <a:rPr sz="1725" b="1" spc="30" baseline="-21739" dirty="0">
                <a:latin typeface="Courier New"/>
                <a:cs typeface="Courier New"/>
              </a:rPr>
              <a:t>B  </a:t>
            </a:r>
            <a:r>
              <a:rPr sz="1750" b="1" spc="15" dirty="0">
                <a:latin typeface="Courier New"/>
                <a:cs typeface="Courier New"/>
              </a:rPr>
              <a:t>&amp;</a:t>
            </a:r>
            <a:r>
              <a:rPr sz="1750" b="1" spc="-65" dirty="0">
                <a:latin typeface="Courier New"/>
                <a:cs typeface="Courier New"/>
              </a:rPr>
              <a:t> </a:t>
            </a:r>
            <a:r>
              <a:rPr sz="1750" b="1" spc="15" dirty="0">
                <a:latin typeface="Courier New"/>
                <a:cs typeface="Courier New"/>
              </a:rPr>
              <a:t>0111</a:t>
            </a:r>
            <a:r>
              <a:rPr sz="1725" b="1" spc="22" baseline="-21739" dirty="0">
                <a:latin typeface="Courier New"/>
                <a:cs typeface="Courier New"/>
              </a:rPr>
              <a:t>B</a:t>
            </a:r>
            <a:endParaRPr sz="1725" baseline="-21739">
              <a:latin typeface="Courier New"/>
              <a:cs typeface="Courier New"/>
            </a:endParaRPr>
          </a:p>
          <a:p>
            <a:pPr marL="251460">
              <a:lnSpc>
                <a:spcPts val="2075"/>
              </a:lnSpc>
            </a:pPr>
            <a:r>
              <a:rPr sz="1750" b="1" spc="10" dirty="0">
                <a:latin typeface="Courier New"/>
                <a:cs typeface="Courier New"/>
              </a:rPr>
              <a:t>----</a:t>
            </a:r>
            <a:endParaRPr sz="1750">
              <a:latin typeface="Courier New"/>
              <a:cs typeface="Courier New"/>
            </a:endParaRPr>
          </a:p>
          <a:p>
            <a:pPr marL="296545">
              <a:lnSpc>
                <a:spcPct val="100000"/>
              </a:lnSpc>
              <a:spcBef>
                <a:spcPts val="75"/>
              </a:spcBef>
            </a:pPr>
            <a:r>
              <a:rPr sz="1750" b="1" spc="15" dirty="0">
                <a:latin typeface="Courier New"/>
                <a:cs typeface="Courier New"/>
              </a:rPr>
              <a:t>0010</a:t>
            </a:r>
            <a:r>
              <a:rPr sz="1725" b="1" spc="22" baseline="-21739" dirty="0">
                <a:latin typeface="Courier New"/>
                <a:cs typeface="Courier New"/>
              </a:rPr>
              <a:t>B</a:t>
            </a:r>
            <a:endParaRPr sz="1725" baseline="-21739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75234" y="4403907"/>
            <a:ext cx="2287905" cy="75184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75"/>
              </a:spcBef>
            </a:pPr>
            <a:r>
              <a:rPr sz="2350" spc="10" dirty="0">
                <a:solidFill>
                  <a:srgbClr val="FF0000"/>
                </a:solidFill>
                <a:latin typeface="Arial"/>
                <a:cs typeface="Arial"/>
              </a:rPr>
              <a:t>Useful </a:t>
            </a:r>
            <a:r>
              <a:rPr sz="2350" spc="5" dirty="0">
                <a:solidFill>
                  <a:srgbClr val="FF0000"/>
                </a:solidFill>
                <a:latin typeface="Arial"/>
                <a:cs typeface="Arial"/>
              </a:rPr>
              <a:t>for</a:t>
            </a:r>
            <a:r>
              <a:rPr sz="2350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50" spc="5" dirty="0">
                <a:solidFill>
                  <a:srgbClr val="FF0000"/>
                </a:solidFill>
                <a:latin typeface="Arial"/>
                <a:cs typeface="Arial"/>
              </a:rPr>
              <a:t>setting  </a:t>
            </a:r>
            <a:r>
              <a:rPr sz="2350" spc="10" dirty="0">
                <a:solidFill>
                  <a:srgbClr val="FF0000"/>
                </a:solidFill>
                <a:latin typeface="Arial"/>
                <a:cs typeface="Arial"/>
              </a:rPr>
              <a:t>selected </a:t>
            </a:r>
            <a:r>
              <a:rPr sz="2350" spc="5" dirty="0">
                <a:solidFill>
                  <a:srgbClr val="FF0000"/>
                </a:solidFill>
                <a:latin typeface="Arial"/>
                <a:cs typeface="Arial"/>
              </a:rPr>
              <a:t>bits to</a:t>
            </a:r>
            <a:r>
              <a:rPr sz="2350" spc="-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23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5689" y="2710909"/>
            <a:ext cx="4131310" cy="1313180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R="1328420" algn="ctr">
              <a:lnSpc>
                <a:spcPct val="100000"/>
              </a:lnSpc>
              <a:spcBef>
                <a:spcPts val="1225"/>
              </a:spcBef>
              <a:tabLst>
                <a:tab pos="904240" algn="l"/>
              </a:tabLst>
            </a:pPr>
            <a:r>
              <a:rPr sz="1750" b="1" spc="15" dirty="0">
                <a:solidFill>
                  <a:srgbClr val="FF0000"/>
                </a:solidFill>
                <a:latin typeface="Courier New"/>
                <a:cs typeface="Courier New"/>
              </a:rPr>
              <a:t>1010</a:t>
            </a:r>
            <a:r>
              <a:rPr sz="1725" b="1" spc="22" baseline="-21739" dirty="0">
                <a:solidFill>
                  <a:srgbClr val="FF0000"/>
                </a:solidFill>
                <a:latin typeface="Courier New"/>
                <a:cs typeface="Courier New"/>
              </a:rPr>
              <a:t>B	</a:t>
            </a:r>
            <a:r>
              <a:rPr sz="1750" b="1" spc="15" dirty="0">
                <a:solidFill>
                  <a:srgbClr val="FF0000"/>
                </a:solidFill>
                <a:latin typeface="Courier New"/>
                <a:cs typeface="Courier New"/>
              </a:rPr>
              <a:t>0101</a:t>
            </a:r>
            <a:r>
              <a:rPr sz="1725" b="1" spc="22" baseline="-21739" dirty="0">
                <a:solidFill>
                  <a:srgbClr val="FF0000"/>
                </a:solidFill>
                <a:latin typeface="Courier New"/>
                <a:cs typeface="Courier New"/>
              </a:rPr>
              <a:t>B</a:t>
            </a:r>
            <a:endParaRPr lang="en-US" sz="1725" baseline="-21739" dirty="0">
              <a:latin typeface="Courier New"/>
              <a:cs typeface="Courier New"/>
            </a:endParaRPr>
          </a:p>
          <a:p>
            <a:pPr marR="1290955" algn="ctr">
              <a:lnSpc>
                <a:spcPct val="100000"/>
              </a:lnSpc>
              <a:spcBef>
                <a:spcPts val="1495"/>
              </a:spcBef>
            </a:pPr>
            <a:r>
              <a:rPr lang="en-US" sz="2350" spc="10" dirty="0">
                <a:solidFill>
                  <a:srgbClr val="0000FF"/>
                </a:solidFill>
                <a:latin typeface="Arial"/>
                <a:cs typeface="Arial"/>
              </a:rPr>
              <a:t>Bitwise </a:t>
            </a:r>
            <a:r>
              <a:rPr lang="en-US" sz="2350" spc="15" dirty="0">
                <a:solidFill>
                  <a:srgbClr val="0000FF"/>
                </a:solidFill>
                <a:latin typeface="Arial"/>
                <a:cs typeface="Arial"/>
              </a:rPr>
              <a:t>AND </a:t>
            </a:r>
            <a:r>
              <a:rPr lang="en-US" sz="2350" spc="10" dirty="0">
                <a:solidFill>
                  <a:srgbClr val="0000FF"/>
                </a:solidFill>
                <a:latin typeface="Arial"/>
                <a:cs typeface="Arial"/>
              </a:rPr>
              <a:t>(&amp;)                            </a:t>
            </a:r>
            <a:endParaRPr lang="en-US" sz="2350" dirty="0">
              <a:latin typeface="Arial"/>
              <a:cs typeface="Arial"/>
            </a:endParaRPr>
          </a:p>
          <a:p>
            <a:pPr marL="585470" indent="-221615">
              <a:lnSpc>
                <a:spcPct val="100000"/>
              </a:lnSpc>
              <a:spcBef>
                <a:spcPts val="250"/>
              </a:spcBef>
              <a:buChar char="•"/>
              <a:tabLst>
                <a:tab pos="585470" algn="l"/>
                <a:tab pos="586105" algn="l"/>
              </a:tabLst>
            </a:pP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Logical </a:t>
            </a:r>
            <a:r>
              <a:rPr sz="1950" spc="15" dirty="0">
                <a:solidFill>
                  <a:srgbClr val="000066"/>
                </a:solidFill>
                <a:latin typeface="Arial"/>
                <a:cs typeface="Arial"/>
              </a:rPr>
              <a:t>AND </a:t>
            </a: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corresponding</a:t>
            </a:r>
            <a:r>
              <a:rPr sz="1950" spc="-1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1950" spc="5" dirty="0">
                <a:solidFill>
                  <a:srgbClr val="000066"/>
                </a:solidFill>
                <a:latin typeface="Arial"/>
                <a:cs typeface="Arial"/>
              </a:rPr>
              <a:t>bits</a:t>
            </a:r>
            <a:endParaRPr sz="19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217" y="431974"/>
            <a:ext cx="7537450" cy="568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solidFill>
                  <a:srgbClr val="000000"/>
                </a:solidFill>
              </a:rPr>
              <a:t>Other Operations on Unsigned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Ints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9954" y="1199229"/>
            <a:ext cx="3952240" cy="76073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Bitwise OR: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(|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)</a:t>
            </a:r>
            <a:endParaRPr sz="2350" dirty="0">
              <a:latin typeface="Arial"/>
              <a:cs typeface="Arial"/>
            </a:endParaRPr>
          </a:p>
          <a:p>
            <a:pPr marL="572770" indent="-221615">
              <a:lnSpc>
                <a:spcPct val="100000"/>
              </a:lnSpc>
              <a:spcBef>
                <a:spcPts val="290"/>
              </a:spcBef>
              <a:buChar char="•"/>
              <a:tabLst>
                <a:tab pos="572770" algn="l"/>
                <a:tab pos="573405" algn="l"/>
              </a:tabLst>
            </a:pP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Logical </a:t>
            </a:r>
            <a:r>
              <a:rPr sz="1950" spc="15" dirty="0">
                <a:solidFill>
                  <a:srgbClr val="000066"/>
                </a:solidFill>
                <a:latin typeface="Arial"/>
                <a:cs typeface="Arial"/>
              </a:rPr>
              <a:t>OR </a:t>
            </a: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corresponding</a:t>
            </a:r>
            <a:r>
              <a:rPr sz="1950" spc="-2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1950" spc="5" dirty="0">
                <a:solidFill>
                  <a:srgbClr val="000066"/>
                </a:solidFill>
                <a:latin typeface="Arial"/>
                <a:cs typeface="Arial"/>
              </a:rPr>
              <a:t>bits</a:t>
            </a:r>
            <a:endParaRPr sz="19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9954" y="3710012"/>
            <a:ext cx="5055235" cy="749935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Bitwise exclusive </a:t>
            </a:r>
            <a:r>
              <a:rPr sz="2350" spc="15" dirty="0">
                <a:solidFill>
                  <a:srgbClr val="0000FF"/>
                </a:solidFill>
                <a:latin typeface="Arial"/>
                <a:cs typeface="Arial"/>
              </a:rPr>
              <a:t>OR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(^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)</a:t>
            </a:r>
            <a:endParaRPr sz="2350" dirty="0">
              <a:latin typeface="Arial"/>
              <a:cs typeface="Arial"/>
            </a:endParaRPr>
          </a:p>
          <a:p>
            <a:pPr marL="572770" indent="-221615">
              <a:lnSpc>
                <a:spcPct val="100000"/>
              </a:lnSpc>
              <a:spcBef>
                <a:spcPts val="250"/>
              </a:spcBef>
              <a:buChar char="•"/>
              <a:tabLst>
                <a:tab pos="572770" algn="l"/>
                <a:tab pos="573405" algn="l"/>
              </a:tabLst>
            </a:pP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Logical exclusive </a:t>
            </a:r>
            <a:r>
              <a:rPr sz="1950" spc="15" dirty="0">
                <a:solidFill>
                  <a:srgbClr val="000066"/>
                </a:solidFill>
                <a:latin typeface="Arial"/>
                <a:cs typeface="Arial"/>
              </a:rPr>
              <a:t>OR </a:t>
            </a: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corresponding</a:t>
            </a:r>
            <a:r>
              <a:rPr sz="195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1950" spc="5" dirty="0">
                <a:solidFill>
                  <a:srgbClr val="000066"/>
                </a:solidFill>
                <a:latin typeface="Arial"/>
                <a:cs typeface="Arial"/>
              </a:rPr>
              <a:t>bits</a:t>
            </a:r>
            <a:endParaRPr sz="1950" dirty="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124250" y="2104043"/>
            <a:ext cx="2424430" cy="1200150"/>
            <a:chOff x="1124250" y="2104043"/>
            <a:chExt cx="2424430" cy="1200150"/>
          </a:xfrm>
        </p:grpSpPr>
        <p:sp>
          <p:nvSpPr>
            <p:cNvPr id="6" name="object 6"/>
            <p:cNvSpPr/>
            <p:nvPr/>
          </p:nvSpPr>
          <p:spPr>
            <a:xfrm>
              <a:off x="1130530" y="2110324"/>
              <a:ext cx="2412365" cy="1187450"/>
            </a:xfrm>
            <a:custGeom>
              <a:avLst/>
              <a:gdLst/>
              <a:ahLst/>
              <a:cxnLst/>
              <a:rect l="l" t="t" r="r" b="b"/>
              <a:pathLst>
                <a:path w="2412365" h="1187450">
                  <a:moveTo>
                    <a:pt x="2411798" y="0"/>
                  </a:moveTo>
                  <a:lnTo>
                    <a:pt x="0" y="0"/>
                  </a:lnTo>
                  <a:lnTo>
                    <a:pt x="0" y="1187057"/>
                  </a:lnTo>
                  <a:lnTo>
                    <a:pt x="2411798" y="1187057"/>
                  </a:lnTo>
                  <a:lnTo>
                    <a:pt x="2411798" y="0"/>
                  </a:lnTo>
                  <a:close/>
                </a:path>
              </a:pathLst>
            </a:custGeom>
            <a:solidFill>
              <a:srgbClr val="A8D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30530" y="2110323"/>
              <a:ext cx="2412365" cy="1187450"/>
            </a:xfrm>
            <a:custGeom>
              <a:avLst/>
              <a:gdLst/>
              <a:ahLst/>
              <a:cxnLst/>
              <a:rect l="l" t="t" r="r" b="b"/>
              <a:pathLst>
                <a:path w="2412365" h="1187450">
                  <a:moveTo>
                    <a:pt x="0" y="0"/>
                  </a:moveTo>
                  <a:lnTo>
                    <a:pt x="2411799" y="0"/>
                  </a:lnTo>
                  <a:lnTo>
                    <a:pt x="2411799" y="1187057"/>
                  </a:lnTo>
                  <a:lnTo>
                    <a:pt x="0" y="1187057"/>
                  </a:lnTo>
                  <a:lnTo>
                    <a:pt x="0" y="0"/>
                  </a:lnTo>
                  <a:close/>
                </a:path>
              </a:pathLst>
            </a:custGeom>
            <a:ln w="125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220973" y="2148498"/>
            <a:ext cx="555625" cy="11137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30"/>
              </a:spcBef>
            </a:pPr>
            <a:r>
              <a:rPr sz="1750" b="1" spc="10" dirty="0">
                <a:latin typeface="Courier New"/>
                <a:cs typeface="Courier New"/>
              </a:rPr>
              <a:t>10</a:t>
            </a:r>
            <a:endParaRPr sz="1750">
              <a:latin typeface="Courier New"/>
              <a:cs typeface="Courier New"/>
            </a:endParaRPr>
          </a:p>
          <a:p>
            <a:pPr marR="5080" algn="r">
              <a:lnSpc>
                <a:spcPts val="2090"/>
              </a:lnSpc>
              <a:spcBef>
                <a:spcPts val="75"/>
              </a:spcBef>
              <a:tabLst>
                <a:tab pos="406400" algn="l"/>
              </a:tabLst>
            </a:pPr>
            <a:r>
              <a:rPr sz="1750" b="1" spc="15" dirty="0">
                <a:latin typeface="Courier New"/>
                <a:cs typeface="Courier New"/>
              </a:rPr>
              <a:t>|	1</a:t>
            </a:r>
            <a:endParaRPr sz="1750">
              <a:latin typeface="Courier New"/>
              <a:cs typeface="Courier New"/>
            </a:endParaRPr>
          </a:p>
          <a:p>
            <a:pPr marR="5080" algn="r">
              <a:lnSpc>
                <a:spcPts val="2090"/>
              </a:lnSpc>
            </a:pPr>
            <a:r>
              <a:rPr sz="1750" b="1" spc="10" dirty="0">
                <a:latin typeface="Courier New"/>
                <a:cs typeface="Courier New"/>
              </a:rPr>
              <a:t>--</a:t>
            </a:r>
            <a:endParaRPr sz="175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75"/>
              </a:spcBef>
            </a:pPr>
            <a:r>
              <a:rPr sz="1750" b="1" spc="10" dirty="0">
                <a:latin typeface="Courier New"/>
                <a:cs typeface="Courier New"/>
              </a:rPr>
              <a:t>11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81019" y="2148498"/>
            <a:ext cx="968375" cy="11137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30480" algn="r">
              <a:lnSpc>
                <a:spcPct val="100000"/>
              </a:lnSpc>
              <a:spcBef>
                <a:spcPts val="130"/>
              </a:spcBef>
            </a:pPr>
            <a:r>
              <a:rPr sz="1750" b="1" spc="15" dirty="0">
                <a:latin typeface="Courier New"/>
                <a:cs typeface="Courier New"/>
              </a:rPr>
              <a:t>1010</a:t>
            </a:r>
            <a:r>
              <a:rPr sz="1725" b="1" spc="30" baseline="-21739" dirty="0">
                <a:latin typeface="Courier New"/>
                <a:cs typeface="Courier New"/>
              </a:rPr>
              <a:t>B</a:t>
            </a:r>
            <a:endParaRPr sz="1725" baseline="-21739">
              <a:latin typeface="Courier New"/>
              <a:cs typeface="Courier New"/>
            </a:endParaRPr>
          </a:p>
          <a:p>
            <a:pPr marR="30480" algn="r">
              <a:lnSpc>
                <a:spcPts val="2090"/>
              </a:lnSpc>
              <a:spcBef>
                <a:spcPts val="75"/>
              </a:spcBef>
            </a:pPr>
            <a:r>
              <a:rPr sz="1750" b="1" spc="15" dirty="0">
                <a:latin typeface="Courier New"/>
                <a:cs typeface="Courier New"/>
              </a:rPr>
              <a:t>|</a:t>
            </a:r>
            <a:r>
              <a:rPr sz="1750" b="1" spc="-65" dirty="0">
                <a:latin typeface="Courier New"/>
                <a:cs typeface="Courier New"/>
              </a:rPr>
              <a:t> </a:t>
            </a:r>
            <a:r>
              <a:rPr sz="1750" b="1" spc="15" dirty="0">
                <a:latin typeface="Courier New"/>
                <a:cs typeface="Courier New"/>
              </a:rPr>
              <a:t>0001</a:t>
            </a:r>
            <a:r>
              <a:rPr sz="1725" b="1" spc="22" baseline="-21739" dirty="0">
                <a:latin typeface="Courier New"/>
                <a:cs typeface="Courier New"/>
              </a:rPr>
              <a:t>B</a:t>
            </a:r>
            <a:endParaRPr sz="1725" baseline="-21739">
              <a:latin typeface="Courier New"/>
              <a:cs typeface="Courier New"/>
            </a:endParaRPr>
          </a:p>
          <a:p>
            <a:pPr marL="296545">
              <a:lnSpc>
                <a:spcPts val="2090"/>
              </a:lnSpc>
            </a:pPr>
            <a:r>
              <a:rPr sz="1750" b="1" spc="10" dirty="0">
                <a:latin typeface="Courier New"/>
                <a:cs typeface="Courier New"/>
              </a:rPr>
              <a:t>----</a:t>
            </a:r>
            <a:endParaRPr sz="1750">
              <a:latin typeface="Courier New"/>
              <a:cs typeface="Courier New"/>
            </a:endParaRPr>
          </a:p>
          <a:p>
            <a:pPr marL="296545">
              <a:lnSpc>
                <a:spcPct val="100000"/>
              </a:lnSpc>
              <a:spcBef>
                <a:spcPts val="75"/>
              </a:spcBef>
            </a:pPr>
            <a:r>
              <a:rPr sz="1750" b="1" spc="15" dirty="0">
                <a:latin typeface="Courier New"/>
                <a:cs typeface="Courier New"/>
              </a:rPr>
              <a:t>1011</a:t>
            </a:r>
            <a:r>
              <a:rPr sz="1725" b="1" spc="22" baseline="-21739" dirty="0">
                <a:latin typeface="Courier New"/>
                <a:cs typeface="Courier New"/>
              </a:rPr>
              <a:t>B</a:t>
            </a:r>
            <a:endParaRPr sz="1725" baseline="-21739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73759" y="2368952"/>
            <a:ext cx="2412365" cy="75184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75"/>
              </a:spcBef>
            </a:pPr>
            <a:r>
              <a:rPr sz="2350" spc="10" dirty="0">
                <a:solidFill>
                  <a:srgbClr val="FF0000"/>
                </a:solidFill>
                <a:latin typeface="Arial"/>
                <a:cs typeface="Arial"/>
              </a:rPr>
              <a:t>Useful </a:t>
            </a:r>
            <a:r>
              <a:rPr sz="2350" spc="5" dirty="0">
                <a:solidFill>
                  <a:srgbClr val="FF0000"/>
                </a:solidFill>
                <a:latin typeface="Arial"/>
                <a:cs typeface="Arial"/>
              </a:rPr>
              <a:t>for</a:t>
            </a:r>
            <a:r>
              <a:rPr sz="2350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50" spc="5" dirty="0">
                <a:solidFill>
                  <a:srgbClr val="FF0000"/>
                </a:solidFill>
                <a:latin typeface="Arial"/>
                <a:cs typeface="Arial"/>
              </a:rPr>
              <a:t>setting  </a:t>
            </a:r>
            <a:r>
              <a:rPr sz="2350" spc="10" dirty="0">
                <a:solidFill>
                  <a:srgbClr val="FF0000"/>
                </a:solidFill>
                <a:latin typeface="Arial"/>
                <a:cs typeface="Arial"/>
              </a:rPr>
              <a:t>selected </a:t>
            </a:r>
            <a:r>
              <a:rPr sz="2350" spc="5" dirty="0">
                <a:solidFill>
                  <a:srgbClr val="FF0000"/>
                </a:solidFill>
                <a:latin typeface="Arial"/>
                <a:cs typeface="Arial"/>
              </a:rPr>
              <a:t>bits to</a:t>
            </a:r>
            <a:r>
              <a:rPr sz="2350" spc="-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2350" dirty="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124250" y="4666579"/>
            <a:ext cx="2424430" cy="1200150"/>
            <a:chOff x="1124250" y="4666579"/>
            <a:chExt cx="2424430" cy="1200150"/>
          </a:xfrm>
        </p:grpSpPr>
        <p:sp>
          <p:nvSpPr>
            <p:cNvPr id="12" name="object 12"/>
            <p:cNvSpPr/>
            <p:nvPr/>
          </p:nvSpPr>
          <p:spPr>
            <a:xfrm>
              <a:off x="1130530" y="4672860"/>
              <a:ext cx="2412365" cy="1187450"/>
            </a:xfrm>
            <a:custGeom>
              <a:avLst/>
              <a:gdLst/>
              <a:ahLst/>
              <a:cxnLst/>
              <a:rect l="l" t="t" r="r" b="b"/>
              <a:pathLst>
                <a:path w="2412365" h="1187450">
                  <a:moveTo>
                    <a:pt x="2411798" y="0"/>
                  </a:moveTo>
                  <a:lnTo>
                    <a:pt x="0" y="0"/>
                  </a:lnTo>
                  <a:lnTo>
                    <a:pt x="0" y="1187057"/>
                  </a:lnTo>
                  <a:lnTo>
                    <a:pt x="2411798" y="1187057"/>
                  </a:lnTo>
                  <a:lnTo>
                    <a:pt x="2411798" y="0"/>
                  </a:lnTo>
                  <a:close/>
                </a:path>
              </a:pathLst>
            </a:custGeom>
            <a:solidFill>
              <a:srgbClr val="A8D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30530" y="4672860"/>
              <a:ext cx="2412365" cy="1187450"/>
            </a:xfrm>
            <a:custGeom>
              <a:avLst/>
              <a:gdLst/>
              <a:ahLst/>
              <a:cxnLst/>
              <a:rect l="l" t="t" r="r" b="b"/>
              <a:pathLst>
                <a:path w="2412365" h="1187450">
                  <a:moveTo>
                    <a:pt x="0" y="0"/>
                  </a:moveTo>
                  <a:lnTo>
                    <a:pt x="2411799" y="0"/>
                  </a:lnTo>
                  <a:lnTo>
                    <a:pt x="2411799" y="1187057"/>
                  </a:lnTo>
                  <a:lnTo>
                    <a:pt x="0" y="1187057"/>
                  </a:lnTo>
                  <a:lnTo>
                    <a:pt x="0" y="0"/>
                  </a:lnTo>
                  <a:close/>
                </a:path>
              </a:pathLst>
            </a:custGeom>
            <a:ln w="125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220973" y="4711035"/>
            <a:ext cx="555625" cy="11137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30"/>
              </a:spcBef>
            </a:pPr>
            <a:r>
              <a:rPr sz="1750" b="1" spc="10" dirty="0">
                <a:latin typeface="Courier New"/>
                <a:cs typeface="Courier New"/>
              </a:rPr>
              <a:t>10</a:t>
            </a:r>
            <a:endParaRPr sz="1750">
              <a:latin typeface="Courier New"/>
              <a:cs typeface="Courier New"/>
            </a:endParaRPr>
          </a:p>
          <a:p>
            <a:pPr marR="5080" algn="r">
              <a:lnSpc>
                <a:spcPts val="2090"/>
              </a:lnSpc>
              <a:spcBef>
                <a:spcPts val="75"/>
              </a:spcBef>
            </a:pPr>
            <a:r>
              <a:rPr sz="1750" b="1" spc="15" dirty="0">
                <a:latin typeface="Courier New"/>
                <a:cs typeface="Courier New"/>
              </a:rPr>
              <a:t>^</a:t>
            </a:r>
            <a:r>
              <a:rPr sz="1750" b="1" spc="-80" dirty="0">
                <a:latin typeface="Courier New"/>
                <a:cs typeface="Courier New"/>
              </a:rPr>
              <a:t> </a:t>
            </a:r>
            <a:r>
              <a:rPr sz="1750" b="1" spc="10" dirty="0">
                <a:latin typeface="Courier New"/>
                <a:cs typeface="Courier New"/>
              </a:rPr>
              <a:t>10</a:t>
            </a:r>
            <a:endParaRPr sz="1750">
              <a:latin typeface="Courier New"/>
              <a:cs typeface="Courier New"/>
            </a:endParaRPr>
          </a:p>
          <a:p>
            <a:pPr marR="5080" algn="r">
              <a:lnSpc>
                <a:spcPts val="2090"/>
              </a:lnSpc>
            </a:pPr>
            <a:r>
              <a:rPr sz="1750" b="1" spc="10" dirty="0">
                <a:latin typeface="Courier New"/>
                <a:cs typeface="Courier New"/>
              </a:rPr>
              <a:t>--</a:t>
            </a:r>
            <a:endParaRPr sz="175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75"/>
              </a:spcBef>
            </a:pPr>
            <a:r>
              <a:rPr sz="1750" b="1" spc="15" dirty="0">
                <a:latin typeface="Courier New"/>
                <a:cs typeface="Courier New"/>
              </a:rPr>
              <a:t>0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05"/>
              </a:lnSpc>
            </a:pPr>
            <a:fld id="{81D60167-4931-47E6-BA6A-407CBD079E47}" type="slidenum">
              <a:rPr spc="15" dirty="0"/>
              <a:t>33</a:t>
            </a:fld>
            <a:endParaRPr spc="15" dirty="0"/>
          </a:p>
        </p:txBody>
      </p:sp>
      <p:sp>
        <p:nvSpPr>
          <p:cNvPr id="15" name="object 15"/>
          <p:cNvSpPr txBox="1"/>
          <p:nvPr/>
        </p:nvSpPr>
        <p:spPr>
          <a:xfrm>
            <a:off x="2280997" y="4711035"/>
            <a:ext cx="968375" cy="11137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30480" algn="r">
              <a:lnSpc>
                <a:spcPct val="100000"/>
              </a:lnSpc>
              <a:spcBef>
                <a:spcPts val="130"/>
              </a:spcBef>
            </a:pPr>
            <a:r>
              <a:rPr sz="1750" b="1" spc="15" dirty="0">
                <a:latin typeface="Courier New"/>
                <a:cs typeface="Courier New"/>
              </a:rPr>
              <a:t>1010</a:t>
            </a:r>
            <a:r>
              <a:rPr sz="1725" b="1" spc="30" baseline="-21739" dirty="0">
                <a:latin typeface="Courier New"/>
                <a:cs typeface="Courier New"/>
              </a:rPr>
              <a:t>B</a:t>
            </a:r>
            <a:endParaRPr sz="1725" baseline="-21739">
              <a:latin typeface="Courier New"/>
              <a:cs typeface="Courier New"/>
            </a:endParaRPr>
          </a:p>
          <a:p>
            <a:pPr marR="30480" algn="r">
              <a:lnSpc>
                <a:spcPts val="2090"/>
              </a:lnSpc>
              <a:spcBef>
                <a:spcPts val="75"/>
              </a:spcBef>
            </a:pPr>
            <a:r>
              <a:rPr sz="1750" b="1" spc="15" dirty="0">
                <a:latin typeface="Courier New"/>
                <a:cs typeface="Courier New"/>
              </a:rPr>
              <a:t>^</a:t>
            </a:r>
            <a:r>
              <a:rPr sz="1750" b="1" spc="-65" dirty="0">
                <a:latin typeface="Courier New"/>
                <a:cs typeface="Courier New"/>
              </a:rPr>
              <a:t> </a:t>
            </a:r>
            <a:r>
              <a:rPr sz="1750" b="1" spc="15" dirty="0">
                <a:latin typeface="Courier New"/>
                <a:cs typeface="Courier New"/>
              </a:rPr>
              <a:t>1010</a:t>
            </a:r>
            <a:r>
              <a:rPr sz="1725" b="1" spc="22" baseline="-21739" dirty="0">
                <a:latin typeface="Courier New"/>
                <a:cs typeface="Courier New"/>
              </a:rPr>
              <a:t>B</a:t>
            </a:r>
            <a:endParaRPr sz="1725" baseline="-21739">
              <a:latin typeface="Courier New"/>
              <a:cs typeface="Courier New"/>
            </a:endParaRPr>
          </a:p>
          <a:p>
            <a:pPr marL="296545">
              <a:lnSpc>
                <a:spcPts val="2090"/>
              </a:lnSpc>
            </a:pPr>
            <a:r>
              <a:rPr sz="1750" b="1" spc="10" dirty="0">
                <a:latin typeface="Courier New"/>
                <a:cs typeface="Courier New"/>
              </a:rPr>
              <a:t>----</a:t>
            </a:r>
            <a:endParaRPr sz="1750">
              <a:latin typeface="Courier New"/>
              <a:cs typeface="Courier New"/>
            </a:endParaRPr>
          </a:p>
          <a:p>
            <a:pPr marL="296545">
              <a:lnSpc>
                <a:spcPct val="100000"/>
              </a:lnSpc>
              <a:spcBef>
                <a:spcPts val="75"/>
              </a:spcBef>
            </a:pPr>
            <a:r>
              <a:rPr sz="1750" b="1" spc="15" dirty="0">
                <a:latin typeface="Courier New"/>
                <a:cs typeface="Courier New"/>
              </a:rPr>
              <a:t>0000</a:t>
            </a:r>
            <a:r>
              <a:rPr sz="1725" b="1" spc="22" baseline="-21739" dirty="0">
                <a:latin typeface="Courier New"/>
                <a:cs typeface="Courier New"/>
              </a:rPr>
              <a:t>B</a:t>
            </a:r>
            <a:endParaRPr sz="1725" baseline="-21739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73759" y="4931488"/>
            <a:ext cx="1466850" cy="75184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75"/>
              </a:spcBef>
            </a:pPr>
            <a:r>
              <a:rPr sz="2350" spc="10" dirty="0">
                <a:solidFill>
                  <a:srgbClr val="FF0000"/>
                </a:solidFill>
                <a:latin typeface="Arial"/>
                <a:cs typeface="Arial"/>
              </a:rPr>
              <a:t>x ^ x </a:t>
            </a:r>
            <a:r>
              <a:rPr sz="2350" spc="5" dirty="0">
                <a:solidFill>
                  <a:srgbClr val="FF0000"/>
                </a:solidFill>
                <a:latin typeface="Arial"/>
                <a:cs typeface="Arial"/>
              </a:rPr>
              <a:t>sets  all bits to</a:t>
            </a:r>
            <a:r>
              <a:rPr sz="2350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2350">
              <a:latin typeface="Arial"/>
              <a:cs typeface="Arial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157487C-6C62-4D8F-97A7-BED26F14DE35}"/>
              </a:ext>
            </a:extLst>
          </p:cNvPr>
          <p:cNvSpPr/>
          <p:nvPr/>
        </p:nvSpPr>
        <p:spPr>
          <a:xfrm>
            <a:off x="426841" y="5947477"/>
            <a:ext cx="82853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binary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XOR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operation will always produce a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output if either of its inputs is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will produce a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output if both of its inputs are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217" y="431974"/>
            <a:ext cx="7412355" cy="568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solidFill>
                  <a:srgbClr val="000000"/>
                </a:solidFill>
              </a:rPr>
              <a:t>Aside: Using Bitwise Ops for</a:t>
            </a:r>
            <a:r>
              <a:rPr spc="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Arith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9954" y="1238421"/>
            <a:ext cx="7366000" cy="3873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Can use &lt;&lt;, &gt;&gt;, and </a:t>
            </a:r>
            <a:r>
              <a:rPr sz="2350" spc="15" dirty="0">
                <a:solidFill>
                  <a:srgbClr val="0000FF"/>
                </a:solidFill>
                <a:latin typeface="Arial"/>
                <a:cs typeface="Arial"/>
              </a:rPr>
              <a:t>&amp;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to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do some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arithmetic</a:t>
            </a:r>
            <a:r>
              <a:rPr sz="23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efficiently</a:t>
            </a:r>
            <a:endParaRPr sz="23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9154" y="1762978"/>
            <a:ext cx="4804046" cy="3917097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384"/>
              </a:spcBef>
              <a:tabLst>
                <a:tab pos="1269365" algn="l"/>
              </a:tabLst>
            </a:pPr>
            <a:r>
              <a:rPr sz="2350" b="1" spc="10" dirty="0">
                <a:solidFill>
                  <a:srgbClr val="0000FF"/>
                </a:solidFill>
                <a:latin typeface="Courier New"/>
                <a:cs typeface="Courier New"/>
              </a:rPr>
              <a:t>x *</a:t>
            </a:r>
            <a:r>
              <a:rPr sz="2350" b="1" spc="15" dirty="0">
                <a:solidFill>
                  <a:srgbClr val="0000FF"/>
                </a:solidFill>
                <a:latin typeface="Courier New"/>
                <a:cs typeface="Courier New"/>
              </a:rPr>
              <a:t> 2</a:t>
            </a:r>
            <a:r>
              <a:rPr sz="2325" b="1" spc="22" baseline="40000" dirty="0">
                <a:solidFill>
                  <a:srgbClr val="0000FF"/>
                </a:solidFill>
                <a:latin typeface="Courier New"/>
                <a:cs typeface="Courier New"/>
              </a:rPr>
              <a:t>y</a:t>
            </a:r>
            <a:r>
              <a:rPr sz="2325" b="1" spc="22" baseline="25089" dirty="0">
                <a:solidFill>
                  <a:srgbClr val="0000FF"/>
                </a:solidFill>
                <a:latin typeface="Courier New"/>
                <a:cs typeface="Courier New"/>
              </a:rPr>
              <a:t>	</a:t>
            </a:r>
            <a:r>
              <a:rPr sz="2350" b="1" spc="10" dirty="0">
                <a:solidFill>
                  <a:srgbClr val="0000FF"/>
                </a:solidFill>
                <a:latin typeface="Courier New"/>
                <a:cs typeface="Courier New"/>
              </a:rPr>
              <a:t>== x &lt;&lt;</a:t>
            </a:r>
            <a:r>
              <a:rPr sz="2350" b="1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350" b="1" spc="10" dirty="0">
                <a:solidFill>
                  <a:srgbClr val="0000FF"/>
                </a:solidFill>
                <a:latin typeface="Courier New"/>
                <a:cs typeface="Courier New"/>
              </a:rPr>
              <a:t>y</a:t>
            </a:r>
            <a:endParaRPr sz="2350" dirty="0">
              <a:latin typeface="Courier New"/>
              <a:cs typeface="Courier New"/>
            </a:endParaRPr>
          </a:p>
          <a:p>
            <a:pPr marL="623570" indent="-221615">
              <a:lnSpc>
                <a:spcPct val="100000"/>
              </a:lnSpc>
              <a:spcBef>
                <a:spcPts val="250"/>
              </a:spcBef>
              <a:buFont typeface="Courier New"/>
              <a:buChar char="•"/>
              <a:tabLst>
                <a:tab pos="624205" algn="l"/>
                <a:tab pos="2232025" algn="l"/>
              </a:tabLst>
            </a:pPr>
            <a:r>
              <a:rPr sz="1950" b="1" spc="10" dirty="0">
                <a:solidFill>
                  <a:srgbClr val="000066"/>
                </a:solidFill>
                <a:latin typeface="Courier New"/>
                <a:cs typeface="Courier New"/>
              </a:rPr>
              <a:t>3*4</a:t>
            </a:r>
            <a:r>
              <a:rPr sz="1950" b="1" spc="20" dirty="0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sz="1950" b="1" spc="15" dirty="0">
                <a:solidFill>
                  <a:srgbClr val="000066"/>
                </a:solidFill>
                <a:latin typeface="Courier New"/>
                <a:cs typeface="Courier New"/>
              </a:rPr>
              <a:t>=</a:t>
            </a:r>
            <a:r>
              <a:rPr sz="1950" b="1" spc="20" dirty="0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sz="1950" b="1" spc="15" dirty="0">
                <a:solidFill>
                  <a:srgbClr val="000066"/>
                </a:solidFill>
                <a:latin typeface="Courier New"/>
                <a:cs typeface="Courier New"/>
              </a:rPr>
              <a:t>3*2</a:t>
            </a:r>
            <a:r>
              <a:rPr sz="1950" b="1" spc="22" baseline="25641" dirty="0">
                <a:solidFill>
                  <a:srgbClr val="000066"/>
                </a:solidFill>
                <a:latin typeface="Courier New"/>
                <a:cs typeface="Courier New"/>
              </a:rPr>
              <a:t>2	</a:t>
            </a:r>
            <a:r>
              <a:rPr sz="1950" b="1" spc="15" dirty="0">
                <a:solidFill>
                  <a:srgbClr val="000066"/>
                </a:solidFill>
                <a:latin typeface="Courier New"/>
                <a:cs typeface="Courier New"/>
              </a:rPr>
              <a:t>= </a:t>
            </a:r>
            <a:r>
              <a:rPr sz="1950" b="1" spc="10" dirty="0">
                <a:solidFill>
                  <a:srgbClr val="000066"/>
                </a:solidFill>
                <a:latin typeface="Courier New"/>
                <a:cs typeface="Courier New"/>
              </a:rPr>
              <a:t>3</a:t>
            </a:r>
            <a:r>
              <a:rPr lang="en-US" sz="1950" b="1" spc="10" dirty="0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sz="1950" b="1" spc="10" dirty="0">
                <a:solidFill>
                  <a:srgbClr val="000066"/>
                </a:solidFill>
                <a:latin typeface="Courier New"/>
                <a:cs typeface="Courier New"/>
              </a:rPr>
              <a:t>&lt;&lt;</a:t>
            </a:r>
            <a:r>
              <a:rPr lang="en-US" sz="1950" b="1" spc="10" dirty="0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sz="1950" b="1" spc="10" dirty="0">
                <a:solidFill>
                  <a:srgbClr val="000066"/>
                </a:solidFill>
                <a:latin typeface="Courier New"/>
                <a:cs typeface="Courier New"/>
              </a:rPr>
              <a:t>2 =&gt;</a:t>
            </a:r>
            <a:r>
              <a:rPr sz="1950" b="1" spc="-20" dirty="0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sz="1950" b="1" spc="10" dirty="0">
                <a:solidFill>
                  <a:srgbClr val="000066"/>
                </a:solidFill>
                <a:latin typeface="Courier New"/>
                <a:cs typeface="Courier New"/>
              </a:rPr>
              <a:t>12</a:t>
            </a:r>
            <a:endParaRPr sz="1950" dirty="0">
              <a:latin typeface="Courier New"/>
              <a:cs typeface="Courier New"/>
            </a:endParaRPr>
          </a:p>
          <a:p>
            <a:pPr marL="63500">
              <a:lnSpc>
                <a:spcPct val="100000"/>
              </a:lnSpc>
              <a:spcBef>
                <a:spcPts val="1415"/>
              </a:spcBef>
            </a:pPr>
            <a:endParaRPr lang="en-US" sz="2350" b="1" spc="10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pPr marL="63500">
              <a:lnSpc>
                <a:spcPct val="100000"/>
              </a:lnSpc>
              <a:spcBef>
                <a:spcPts val="1415"/>
              </a:spcBef>
            </a:pPr>
            <a:r>
              <a:rPr sz="2350" b="1" spc="10" dirty="0">
                <a:solidFill>
                  <a:srgbClr val="0000FF"/>
                </a:solidFill>
                <a:latin typeface="Courier New"/>
                <a:cs typeface="Courier New"/>
              </a:rPr>
              <a:t>x / </a:t>
            </a:r>
            <a:r>
              <a:rPr sz="2350" b="1" spc="15" dirty="0">
                <a:solidFill>
                  <a:srgbClr val="0000FF"/>
                </a:solidFill>
                <a:latin typeface="Courier New"/>
                <a:cs typeface="Courier New"/>
              </a:rPr>
              <a:t>2</a:t>
            </a:r>
            <a:r>
              <a:rPr sz="2325" b="1" spc="22" baseline="40000" dirty="0">
                <a:solidFill>
                  <a:srgbClr val="0000FF"/>
                </a:solidFill>
                <a:latin typeface="Courier New"/>
                <a:cs typeface="Courier New"/>
              </a:rPr>
              <a:t>y</a:t>
            </a:r>
            <a:r>
              <a:rPr sz="2325" b="1" spc="22" baseline="25089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350" b="1" spc="10" dirty="0">
                <a:solidFill>
                  <a:srgbClr val="0000FF"/>
                </a:solidFill>
                <a:latin typeface="Courier New"/>
                <a:cs typeface="Courier New"/>
              </a:rPr>
              <a:t>== x &gt;&gt;</a:t>
            </a:r>
            <a:r>
              <a:rPr sz="2350" b="1" spc="-49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350" b="1" spc="10" dirty="0">
                <a:solidFill>
                  <a:srgbClr val="0000FF"/>
                </a:solidFill>
                <a:latin typeface="Courier New"/>
                <a:cs typeface="Courier New"/>
              </a:rPr>
              <a:t>y</a:t>
            </a:r>
            <a:endParaRPr sz="2350" dirty="0">
              <a:latin typeface="Courier New"/>
              <a:cs typeface="Courier New"/>
            </a:endParaRPr>
          </a:p>
          <a:p>
            <a:pPr marL="623570" indent="-221615">
              <a:lnSpc>
                <a:spcPct val="100000"/>
              </a:lnSpc>
              <a:spcBef>
                <a:spcPts val="350"/>
              </a:spcBef>
              <a:buFont typeface="Courier New"/>
              <a:buChar char="•"/>
              <a:tabLst>
                <a:tab pos="624205" algn="l"/>
                <a:tab pos="2533650" algn="l"/>
              </a:tabLst>
            </a:pPr>
            <a:r>
              <a:rPr sz="1950" b="1" spc="10" dirty="0">
                <a:solidFill>
                  <a:srgbClr val="000066"/>
                </a:solidFill>
                <a:latin typeface="Courier New"/>
                <a:cs typeface="Courier New"/>
              </a:rPr>
              <a:t>13/4</a:t>
            </a:r>
            <a:r>
              <a:rPr sz="1950" b="1" spc="20" dirty="0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sz="1950" b="1" spc="15" dirty="0">
                <a:solidFill>
                  <a:srgbClr val="000066"/>
                </a:solidFill>
                <a:latin typeface="Courier New"/>
                <a:cs typeface="Courier New"/>
              </a:rPr>
              <a:t>=</a:t>
            </a:r>
            <a:r>
              <a:rPr sz="1950" b="1" spc="25" dirty="0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sz="1950" b="1" spc="15" dirty="0">
                <a:solidFill>
                  <a:srgbClr val="000066"/>
                </a:solidFill>
                <a:latin typeface="Courier New"/>
                <a:cs typeface="Courier New"/>
              </a:rPr>
              <a:t>13/2</a:t>
            </a:r>
            <a:r>
              <a:rPr sz="1950" b="1" spc="22" baseline="25641" dirty="0">
                <a:solidFill>
                  <a:srgbClr val="000066"/>
                </a:solidFill>
                <a:latin typeface="Courier New"/>
                <a:cs typeface="Courier New"/>
              </a:rPr>
              <a:t>2	</a:t>
            </a:r>
            <a:r>
              <a:rPr sz="1950" b="1" spc="15" dirty="0">
                <a:solidFill>
                  <a:srgbClr val="000066"/>
                </a:solidFill>
                <a:latin typeface="Courier New"/>
                <a:cs typeface="Courier New"/>
              </a:rPr>
              <a:t>= </a:t>
            </a:r>
            <a:r>
              <a:rPr sz="1950" b="1" spc="10" dirty="0">
                <a:solidFill>
                  <a:srgbClr val="000066"/>
                </a:solidFill>
                <a:latin typeface="Courier New"/>
                <a:cs typeface="Courier New"/>
              </a:rPr>
              <a:t>13</a:t>
            </a:r>
            <a:r>
              <a:rPr lang="en-US" sz="1950" b="1" spc="10" dirty="0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sz="1950" b="1" spc="10" dirty="0">
                <a:solidFill>
                  <a:srgbClr val="000066"/>
                </a:solidFill>
                <a:latin typeface="Courier New"/>
                <a:cs typeface="Courier New"/>
              </a:rPr>
              <a:t>&gt;&gt;</a:t>
            </a:r>
            <a:r>
              <a:rPr lang="en-US" sz="1950" b="1" spc="10" dirty="0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sz="1950" b="1" spc="10" dirty="0">
                <a:solidFill>
                  <a:srgbClr val="000066"/>
                </a:solidFill>
                <a:latin typeface="Courier New"/>
                <a:cs typeface="Courier New"/>
              </a:rPr>
              <a:t>2 =&gt;</a:t>
            </a:r>
            <a:r>
              <a:rPr sz="1950" b="1" spc="-45" dirty="0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sz="1950" b="1" spc="15" dirty="0">
                <a:solidFill>
                  <a:srgbClr val="000066"/>
                </a:solidFill>
                <a:latin typeface="Courier New"/>
                <a:cs typeface="Courier New"/>
              </a:rPr>
              <a:t>3</a:t>
            </a:r>
            <a:endParaRPr sz="1950" dirty="0">
              <a:latin typeface="Courier New"/>
              <a:cs typeface="Courier New"/>
            </a:endParaRPr>
          </a:p>
          <a:p>
            <a:pPr marL="63500">
              <a:lnSpc>
                <a:spcPct val="100000"/>
              </a:lnSpc>
              <a:spcBef>
                <a:spcPts val="1410"/>
              </a:spcBef>
            </a:pPr>
            <a:endParaRPr lang="en-US" sz="2350" b="1" spc="10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pPr marL="63500">
              <a:lnSpc>
                <a:spcPct val="100000"/>
              </a:lnSpc>
              <a:spcBef>
                <a:spcPts val="1410"/>
              </a:spcBef>
            </a:pPr>
            <a:r>
              <a:rPr sz="2350" b="1" spc="10" dirty="0">
                <a:solidFill>
                  <a:srgbClr val="0000FF"/>
                </a:solidFill>
                <a:latin typeface="Courier New"/>
                <a:cs typeface="Courier New"/>
              </a:rPr>
              <a:t>x % </a:t>
            </a:r>
            <a:r>
              <a:rPr sz="2350" b="1" spc="15" dirty="0">
                <a:solidFill>
                  <a:srgbClr val="0000FF"/>
                </a:solidFill>
                <a:latin typeface="Courier New"/>
                <a:cs typeface="Courier New"/>
              </a:rPr>
              <a:t>2</a:t>
            </a:r>
            <a:r>
              <a:rPr sz="2325" b="1" spc="22" baseline="40000" dirty="0">
                <a:solidFill>
                  <a:srgbClr val="0000FF"/>
                </a:solidFill>
                <a:latin typeface="Courier New"/>
                <a:cs typeface="Courier New"/>
              </a:rPr>
              <a:t>y</a:t>
            </a:r>
            <a:r>
              <a:rPr sz="2325" b="1" spc="22" baseline="25089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350" b="1" spc="10" dirty="0">
                <a:solidFill>
                  <a:srgbClr val="0000FF"/>
                </a:solidFill>
                <a:latin typeface="Courier New"/>
                <a:cs typeface="Courier New"/>
              </a:rPr>
              <a:t>== x &amp;</a:t>
            </a:r>
            <a:r>
              <a:rPr sz="2350" b="1" spc="-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350" b="1" spc="15" dirty="0">
                <a:solidFill>
                  <a:srgbClr val="0000FF"/>
                </a:solidFill>
                <a:latin typeface="Courier New"/>
                <a:cs typeface="Courier New"/>
              </a:rPr>
              <a:t>(2</a:t>
            </a:r>
            <a:r>
              <a:rPr sz="2325" b="1" spc="22" baseline="40000" dirty="0">
                <a:solidFill>
                  <a:srgbClr val="0000FF"/>
                </a:solidFill>
                <a:latin typeface="Courier New"/>
                <a:cs typeface="Courier New"/>
              </a:rPr>
              <a:t>y</a:t>
            </a:r>
            <a:r>
              <a:rPr sz="2350" b="1" spc="15" dirty="0">
                <a:solidFill>
                  <a:srgbClr val="0000FF"/>
                </a:solidFill>
                <a:latin typeface="Courier New"/>
                <a:cs typeface="Courier New"/>
              </a:rPr>
              <a:t>-1)</a:t>
            </a:r>
            <a:endParaRPr sz="2350" dirty="0">
              <a:latin typeface="Courier New"/>
              <a:cs typeface="Courier New"/>
            </a:endParaRPr>
          </a:p>
          <a:p>
            <a:pPr marL="623570" indent="-221615">
              <a:lnSpc>
                <a:spcPct val="100000"/>
              </a:lnSpc>
              <a:spcBef>
                <a:spcPts val="250"/>
              </a:spcBef>
              <a:buFont typeface="Courier New"/>
              <a:buChar char="•"/>
              <a:tabLst>
                <a:tab pos="624205" algn="l"/>
                <a:tab pos="2482850" algn="l"/>
              </a:tabLst>
            </a:pPr>
            <a:r>
              <a:rPr sz="1950" b="1" spc="15" dirty="0">
                <a:solidFill>
                  <a:srgbClr val="000066"/>
                </a:solidFill>
                <a:latin typeface="Courier New"/>
                <a:cs typeface="Courier New"/>
              </a:rPr>
              <a:t>13%4</a:t>
            </a:r>
            <a:r>
              <a:rPr sz="1950" b="1" spc="-375" dirty="0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sz="1950" b="1" spc="15" dirty="0">
                <a:solidFill>
                  <a:srgbClr val="000066"/>
                </a:solidFill>
                <a:latin typeface="Courier New"/>
                <a:cs typeface="Courier New"/>
              </a:rPr>
              <a:t>=</a:t>
            </a:r>
            <a:r>
              <a:rPr sz="1950" b="1" spc="20" dirty="0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sz="1950" b="1" spc="15" dirty="0">
                <a:solidFill>
                  <a:srgbClr val="000066"/>
                </a:solidFill>
                <a:latin typeface="Courier New"/>
                <a:cs typeface="Courier New"/>
              </a:rPr>
              <a:t>13%2</a:t>
            </a:r>
            <a:r>
              <a:rPr sz="1950" b="1" spc="22" baseline="25641" dirty="0">
                <a:solidFill>
                  <a:srgbClr val="000066"/>
                </a:solidFill>
                <a:latin typeface="Courier New"/>
                <a:cs typeface="Courier New"/>
              </a:rPr>
              <a:t>2	</a:t>
            </a:r>
            <a:r>
              <a:rPr sz="1950" b="1" spc="15" dirty="0">
                <a:solidFill>
                  <a:srgbClr val="000066"/>
                </a:solidFill>
                <a:latin typeface="Courier New"/>
                <a:cs typeface="Courier New"/>
              </a:rPr>
              <a:t>=</a:t>
            </a:r>
            <a:r>
              <a:rPr sz="1950" b="1" spc="-5" dirty="0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sz="1950" b="1" spc="10" dirty="0">
                <a:solidFill>
                  <a:srgbClr val="000066"/>
                </a:solidFill>
                <a:latin typeface="Courier New"/>
                <a:cs typeface="Courier New"/>
              </a:rPr>
              <a:t>13&amp;(2</a:t>
            </a:r>
            <a:r>
              <a:rPr sz="1950" b="1" spc="15" baseline="25641" dirty="0">
                <a:solidFill>
                  <a:srgbClr val="000066"/>
                </a:solidFill>
                <a:latin typeface="Courier New"/>
                <a:cs typeface="Courier New"/>
              </a:rPr>
              <a:t>2</a:t>
            </a:r>
            <a:r>
              <a:rPr sz="1950" b="1" spc="10" dirty="0">
                <a:solidFill>
                  <a:srgbClr val="000066"/>
                </a:solidFill>
                <a:latin typeface="Courier New"/>
                <a:cs typeface="Courier New"/>
              </a:rPr>
              <a:t>-1)</a:t>
            </a:r>
            <a:endParaRPr sz="1950" dirty="0">
              <a:latin typeface="Courier New"/>
              <a:cs typeface="Courier New"/>
            </a:endParaRPr>
          </a:p>
          <a:p>
            <a:pPr marL="615950">
              <a:lnSpc>
                <a:spcPct val="100000"/>
              </a:lnSpc>
              <a:spcBef>
                <a:spcPts val="95"/>
              </a:spcBef>
            </a:pPr>
            <a:r>
              <a:rPr sz="1950" b="1" spc="15" dirty="0">
                <a:solidFill>
                  <a:srgbClr val="000066"/>
                </a:solidFill>
                <a:latin typeface="Courier New"/>
                <a:cs typeface="Courier New"/>
              </a:rPr>
              <a:t>= </a:t>
            </a:r>
            <a:r>
              <a:rPr sz="1950" b="1" spc="10" dirty="0">
                <a:solidFill>
                  <a:srgbClr val="000066"/>
                </a:solidFill>
                <a:latin typeface="Courier New"/>
                <a:cs typeface="Courier New"/>
              </a:rPr>
              <a:t>13&amp;3 =&gt;</a:t>
            </a:r>
            <a:r>
              <a:rPr sz="1950" b="1" spc="5" dirty="0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sz="1950" b="1" spc="15" dirty="0">
                <a:solidFill>
                  <a:srgbClr val="000066"/>
                </a:solidFill>
                <a:latin typeface="Courier New"/>
                <a:cs typeface="Courier New"/>
              </a:rPr>
              <a:t>1</a:t>
            </a:r>
            <a:endParaRPr sz="195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05766" y="1916739"/>
            <a:ext cx="2806700" cy="330603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50" spc="10" dirty="0">
                <a:solidFill>
                  <a:srgbClr val="FF0000"/>
                </a:solidFill>
                <a:latin typeface="Arial"/>
                <a:cs typeface="Arial"/>
              </a:rPr>
              <a:t>Fast way </a:t>
            </a:r>
            <a:r>
              <a:rPr sz="2350" spc="5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sz="2350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50" b="1" spc="5" dirty="0">
                <a:solidFill>
                  <a:srgbClr val="FF0000"/>
                </a:solidFill>
                <a:latin typeface="Arial"/>
                <a:cs typeface="Arial"/>
              </a:rPr>
              <a:t>multiply</a:t>
            </a:r>
            <a:endParaRPr sz="23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350" spc="10" dirty="0">
                <a:solidFill>
                  <a:srgbClr val="FF0000"/>
                </a:solidFill>
                <a:latin typeface="Arial"/>
                <a:cs typeface="Arial"/>
              </a:rPr>
              <a:t>by a power </a:t>
            </a:r>
            <a:r>
              <a:rPr sz="2350" spc="5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2350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lang="en-US" sz="2350" spc="10" dirty="0">
              <a:solidFill>
                <a:srgbClr val="FF0000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endParaRPr sz="23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35"/>
              </a:spcBef>
            </a:pPr>
            <a:r>
              <a:rPr sz="2350" spc="10" dirty="0">
                <a:solidFill>
                  <a:srgbClr val="FF0000"/>
                </a:solidFill>
                <a:latin typeface="Arial"/>
                <a:cs typeface="Arial"/>
              </a:rPr>
              <a:t>Fast way </a:t>
            </a:r>
            <a:r>
              <a:rPr sz="2350" spc="5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sz="2350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50" b="1" spc="10" dirty="0">
                <a:solidFill>
                  <a:srgbClr val="FF0000"/>
                </a:solidFill>
                <a:latin typeface="Arial"/>
                <a:cs typeface="Arial"/>
              </a:rPr>
              <a:t>divide</a:t>
            </a:r>
            <a:endParaRPr sz="23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2350" spc="10" dirty="0">
                <a:solidFill>
                  <a:srgbClr val="FF0000"/>
                </a:solidFill>
                <a:latin typeface="Arial"/>
                <a:cs typeface="Arial"/>
              </a:rPr>
              <a:t>by a power </a:t>
            </a:r>
            <a:r>
              <a:rPr sz="2350" spc="5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2350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lang="en-US" sz="2350" spc="10" dirty="0">
              <a:solidFill>
                <a:srgbClr val="FF0000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endParaRPr sz="23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35"/>
              </a:spcBef>
            </a:pPr>
            <a:r>
              <a:rPr sz="2350" spc="10" dirty="0">
                <a:solidFill>
                  <a:srgbClr val="FF0000"/>
                </a:solidFill>
                <a:latin typeface="Arial"/>
                <a:cs typeface="Arial"/>
              </a:rPr>
              <a:t>Fast way </a:t>
            </a:r>
            <a:r>
              <a:rPr sz="2350" spc="5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sz="2350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50" b="1" spc="10" dirty="0">
                <a:solidFill>
                  <a:srgbClr val="FF0000"/>
                </a:solidFill>
                <a:latin typeface="Arial"/>
                <a:cs typeface="Arial"/>
              </a:rPr>
              <a:t>mod</a:t>
            </a:r>
            <a:endParaRPr sz="23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350" spc="10" dirty="0">
                <a:solidFill>
                  <a:srgbClr val="FF0000"/>
                </a:solidFill>
                <a:latin typeface="Arial"/>
                <a:cs typeface="Arial"/>
              </a:rPr>
              <a:t>by a power </a:t>
            </a:r>
            <a:r>
              <a:rPr sz="2350" spc="5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2350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235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05"/>
              </a:lnSpc>
            </a:pPr>
            <a:fld id="{81D60167-4931-47E6-BA6A-407CBD079E47}" type="slidenum">
              <a:rPr spc="15" dirty="0"/>
              <a:t>34</a:t>
            </a:fld>
            <a:endParaRPr spc="15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DE53462-FA94-4AEB-B3D9-00DC66F2BC8A}"/>
              </a:ext>
            </a:extLst>
          </p:cNvPr>
          <p:cNvGrpSpPr/>
          <p:nvPr/>
        </p:nvGrpSpPr>
        <p:grpSpPr>
          <a:xfrm>
            <a:off x="4007304" y="5375275"/>
            <a:ext cx="2425065" cy="1200150"/>
            <a:chOff x="1425655" y="4741878"/>
            <a:chExt cx="2425065" cy="1200150"/>
          </a:xfrm>
        </p:grpSpPr>
        <p:grpSp>
          <p:nvGrpSpPr>
            <p:cNvPr id="6" name="object 6"/>
            <p:cNvGrpSpPr/>
            <p:nvPr/>
          </p:nvGrpSpPr>
          <p:grpSpPr>
            <a:xfrm>
              <a:off x="1425655" y="4741878"/>
              <a:ext cx="2425065" cy="1200150"/>
              <a:chOff x="1425655" y="4741878"/>
              <a:chExt cx="2425065" cy="1200150"/>
            </a:xfrm>
          </p:grpSpPr>
          <p:sp>
            <p:nvSpPr>
              <p:cNvPr id="7" name="object 7"/>
              <p:cNvSpPr/>
              <p:nvPr/>
            </p:nvSpPr>
            <p:spPr>
              <a:xfrm>
                <a:off x="1432005" y="4748228"/>
                <a:ext cx="2412365" cy="1187450"/>
              </a:xfrm>
              <a:custGeom>
                <a:avLst/>
                <a:gdLst/>
                <a:ahLst/>
                <a:cxnLst/>
                <a:rect l="l" t="t" r="r" b="b"/>
                <a:pathLst>
                  <a:path w="2412365" h="1187450">
                    <a:moveTo>
                      <a:pt x="2411798" y="0"/>
                    </a:moveTo>
                    <a:lnTo>
                      <a:pt x="0" y="0"/>
                    </a:lnTo>
                    <a:lnTo>
                      <a:pt x="0" y="1187057"/>
                    </a:lnTo>
                    <a:lnTo>
                      <a:pt x="2411798" y="1187057"/>
                    </a:lnTo>
                    <a:lnTo>
                      <a:pt x="2411798" y="0"/>
                    </a:lnTo>
                    <a:close/>
                  </a:path>
                </a:pathLst>
              </a:custGeom>
              <a:solidFill>
                <a:srgbClr val="A8D6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" name="object 8"/>
              <p:cNvSpPr/>
              <p:nvPr/>
            </p:nvSpPr>
            <p:spPr>
              <a:xfrm>
                <a:off x="1432005" y="4748228"/>
                <a:ext cx="2412365" cy="1187450"/>
              </a:xfrm>
              <a:custGeom>
                <a:avLst/>
                <a:gdLst/>
                <a:ahLst/>
                <a:cxnLst/>
                <a:rect l="l" t="t" r="r" b="b"/>
                <a:pathLst>
                  <a:path w="2412365" h="1187450">
                    <a:moveTo>
                      <a:pt x="0" y="0"/>
                    </a:moveTo>
                    <a:lnTo>
                      <a:pt x="2411799" y="0"/>
                    </a:lnTo>
                    <a:lnTo>
                      <a:pt x="2411799" y="1187057"/>
                    </a:lnTo>
                    <a:lnTo>
                      <a:pt x="0" y="1187057"/>
                    </a:lnTo>
                    <a:lnTo>
                      <a:pt x="0" y="0"/>
                    </a:lnTo>
                    <a:close/>
                  </a:path>
                </a:pathLst>
              </a:custGeom>
              <a:ln w="1256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9" name="object 9"/>
            <p:cNvSpPr txBox="1"/>
            <p:nvPr/>
          </p:nvSpPr>
          <p:spPr>
            <a:xfrm>
              <a:off x="1522448" y="4786403"/>
              <a:ext cx="419734" cy="573405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R="5080" algn="r">
                <a:lnSpc>
                  <a:spcPct val="100000"/>
                </a:lnSpc>
                <a:spcBef>
                  <a:spcPts val="130"/>
                </a:spcBef>
              </a:pPr>
              <a:r>
                <a:rPr sz="1750" b="1" spc="10" dirty="0">
                  <a:latin typeface="Courier New"/>
                  <a:cs typeface="Courier New"/>
                </a:rPr>
                <a:t>13</a:t>
              </a:r>
              <a:endParaRPr sz="1750">
                <a:latin typeface="Courier New"/>
                <a:cs typeface="Courier New"/>
              </a:endParaRPr>
            </a:p>
            <a:p>
              <a:pPr marR="5080" algn="r">
                <a:lnSpc>
                  <a:spcPct val="100000"/>
                </a:lnSpc>
                <a:spcBef>
                  <a:spcPts val="75"/>
                </a:spcBef>
              </a:pPr>
              <a:r>
                <a:rPr sz="1750" b="1" spc="15" dirty="0">
                  <a:latin typeface="Courier New"/>
                  <a:cs typeface="Courier New"/>
                </a:rPr>
                <a:t>&amp;</a:t>
              </a:r>
              <a:r>
                <a:rPr sz="1750" b="1" spc="-80" dirty="0">
                  <a:latin typeface="Courier New"/>
                  <a:cs typeface="Courier New"/>
                </a:rPr>
                <a:t> </a:t>
              </a:r>
              <a:r>
                <a:rPr sz="1750" b="1" spc="15" dirty="0">
                  <a:latin typeface="Courier New"/>
                  <a:cs typeface="Courier New"/>
                </a:rPr>
                <a:t>3</a:t>
              </a:r>
              <a:endParaRPr sz="1750">
                <a:latin typeface="Courier New"/>
                <a:cs typeface="Courier New"/>
              </a:endParaRPr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2446808" y="4786403"/>
              <a:ext cx="968375" cy="573405"/>
            </a:xfrm>
            <a:prstGeom prst="rect">
              <a:avLst/>
            </a:prstGeom>
          </p:spPr>
          <p:txBody>
            <a:bodyPr vert="horz" wrap="square" lIns="0" tIns="6985" rIns="0" bIns="0" rtlCol="0">
              <a:spAutoFit/>
            </a:bodyPr>
            <a:lstStyle/>
            <a:p>
              <a:pPr marL="25400" marR="30480" indent="271145">
                <a:lnSpc>
                  <a:spcPct val="103600"/>
                </a:lnSpc>
                <a:spcBef>
                  <a:spcPts val="55"/>
                </a:spcBef>
              </a:pPr>
              <a:r>
                <a:rPr sz="1750" b="1" spc="15" dirty="0">
                  <a:latin typeface="Courier New"/>
                  <a:cs typeface="Courier New"/>
                </a:rPr>
                <a:t>1101</a:t>
              </a:r>
              <a:r>
                <a:rPr sz="1725" b="1" spc="30" baseline="-21739" dirty="0">
                  <a:latin typeface="Courier New"/>
                  <a:cs typeface="Courier New"/>
                </a:rPr>
                <a:t>B  </a:t>
              </a:r>
              <a:r>
                <a:rPr sz="1750" b="1" spc="15" dirty="0">
                  <a:latin typeface="Courier New"/>
                  <a:cs typeface="Courier New"/>
                </a:rPr>
                <a:t>&amp;</a:t>
              </a:r>
              <a:r>
                <a:rPr sz="1750" b="1" spc="-65" dirty="0">
                  <a:latin typeface="Courier New"/>
                  <a:cs typeface="Courier New"/>
                </a:rPr>
                <a:t> </a:t>
              </a:r>
              <a:r>
                <a:rPr sz="1750" b="1" spc="15" dirty="0">
                  <a:latin typeface="Courier New"/>
                  <a:cs typeface="Courier New"/>
                </a:rPr>
                <a:t>0011</a:t>
              </a:r>
              <a:r>
                <a:rPr sz="1725" b="1" spc="22" baseline="-21739" dirty="0">
                  <a:latin typeface="Courier New"/>
                  <a:cs typeface="Courier New"/>
                </a:rPr>
                <a:t>B</a:t>
              </a:r>
              <a:endParaRPr sz="1725" baseline="-21739">
                <a:latin typeface="Courier New"/>
                <a:cs typeface="Courier New"/>
              </a:endParaRPr>
            </a:p>
          </p:txBody>
        </p:sp>
        <p:grpSp>
          <p:nvGrpSpPr>
            <p:cNvPr id="11" name="object 11"/>
            <p:cNvGrpSpPr/>
            <p:nvPr/>
          </p:nvGrpSpPr>
          <p:grpSpPr>
            <a:xfrm>
              <a:off x="1612905" y="5490963"/>
              <a:ext cx="1628139" cy="20955"/>
              <a:chOff x="1612905" y="5490963"/>
              <a:chExt cx="1628139" cy="20955"/>
            </a:xfrm>
          </p:grpSpPr>
          <p:sp>
            <p:nvSpPr>
              <p:cNvPr id="12" name="object 12"/>
              <p:cNvSpPr/>
              <p:nvPr/>
            </p:nvSpPr>
            <p:spPr>
              <a:xfrm>
                <a:off x="1612905" y="5501251"/>
                <a:ext cx="27178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71780">
                    <a:moveTo>
                      <a:pt x="0" y="0"/>
                    </a:moveTo>
                    <a:lnTo>
                      <a:pt x="271328" y="0"/>
                    </a:lnTo>
                  </a:path>
                </a:pathLst>
              </a:custGeom>
              <a:ln w="20575">
                <a:solidFill>
                  <a:srgbClr val="000000"/>
                </a:solidFill>
                <a:prstDash val="dash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" name="object 13"/>
              <p:cNvSpPr/>
              <p:nvPr/>
            </p:nvSpPr>
            <p:spPr>
              <a:xfrm>
                <a:off x="2698352" y="5501251"/>
                <a:ext cx="542925" cy="0"/>
              </a:xfrm>
              <a:custGeom>
                <a:avLst/>
                <a:gdLst/>
                <a:ahLst/>
                <a:cxnLst/>
                <a:rect l="l" t="t" r="r" b="b"/>
                <a:pathLst>
                  <a:path w="542925">
                    <a:moveTo>
                      <a:pt x="0" y="0"/>
                    </a:moveTo>
                    <a:lnTo>
                      <a:pt x="542656" y="0"/>
                    </a:lnTo>
                  </a:path>
                </a:pathLst>
              </a:custGeom>
              <a:ln w="20575">
                <a:solidFill>
                  <a:srgbClr val="000000"/>
                </a:solidFill>
                <a:prstDash val="dash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4" name="object 14"/>
            <p:cNvSpPr txBox="1"/>
            <p:nvPr/>
          </p:nvSpPr>
          <p:spPr>
            <a:xfrm>
              <a:off x="1793821" y="5602897"/>
              <a:ext cx="148590" cy="297180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30"/>
                </a:spcBef>
              </a:pPr>
              <a:r>
                <a:rPr sz="1750" b="1" spc="15" dirty="0">
                  <a:latin typeface="Courier New"/>
                  <a:cs typeface="Courier New"/>
                </a:rPr>
                <a:t>1</a:t>
              </a:r>
              <a:endParaRPr sz="1750">
                <a:latin typeface="Courier New"/>
                <a:cs typeface="Courier New"/>
              </a:endParaRPr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2718203" y="5602897"/>
              <a:ext cx="697230" cy="297180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25400">
                <a:lnSpc>
                  <a:spcPct val="100000"/>
                </a:lnSpc>
                <a:spcBef>
                  <a:spcPts val="130"/>
                </a:spcBef>
              </a:pPr>
              <a:r>
                <a:rPr sz="1750" b="1" spc="15" dirty="0">
                  <a:latin typeface="Courier New"/>
                  <a:cs typeface="Courier New"/>
                </a:rPr>
                <a:t>0001</a:t>
              </a:r>
              <a:r>
                <a:rPr sz="1725" b="1" spc="22" baseline="-21739" dirty="0">
                  <a:latin typeface="Courier New"/>
                  <a:cs typeface="Courier New"/>
                </a:rPr>
                <a:t>B</a:t>
              </a:r>
              <a:endParaRPr sz="1725" baseline="-21739">
                <a:latin typeface="Courier New"/>
                <a:cs typeface="Courier New"/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086BF1BA-DEAD-4D07-95A1-288D20B32E2B}"/>
              </a:ext>
            </a:extLst>
          </p:cNvPr>
          <p:cNvSpPr/>
          <p:nvPr/>
        </p:nvSpPr>
        <p:spPr>
          <a:xfrm>
            <a:off x="2638187" y="2375896"/>
            <a:ext cx="929678" cy="3635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0170">
              <a:lnSpc>
                <a:spcPts val="2090"/>
              </a:lnSpc>
            </a:pPr>
            <a:r>
              <a:rPr lang="en-US" b="1" spc="15" dirty="0">
                <a:solidFill>
                  <a:srgbClr val="FF0000"/>
                </a:solidFill>
                <a:latin typeface="Courier New"/>
                <a:cs typeface="Courier New"/>
              </a:rPr>
              <a:t>0011</a:t>
            </a:r>
            <a:r>
              <a:rPr lang="en-US" b="1" spc="22" baseline="-21739" dirty="0">
                <a:solidFill>
                  <a:srgbClr val="FF0000"/>
                </a:solidFill>
                <a:latin typeface="Courier New"/>
                <a:cs typeface="Courier New"/>
              </a:rPr>
              <a:t>B</a:t>
            </a:r>
            <a:endParaRPr lang="en-US" baseline="-21739" dirty="0">
              <a:latin typeface="Courier New"/>
              <a:cs typeface="Courier New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2C28F5-ADFC-4F0C-96F2-4090FD9D4C5B}"/>
              </a:ext>
            </a:extLst>
          </p:cNvPr>
          <p:cNvSpPr/>
          <p:nvPr/>
        </p:nvSpPr>
        <p:spPr>
          <a:xfrm>
            <a:off x="4191462" y="2411309"/>
            <a:ext cx="929678" cy="3635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0170">
              <a:lnSpc>
                <a:spcPts val="2090"/>
              </a:lnSpc>
            </a:pPr>
            <a:r>
              <a:rPr lang="en-US" b="1" spc="15" dirty="0">
                <a:solidFill>
                  <a:srgbClr val="FF0000"/>
                </a:solidFill>
                <a:latin typeface="Courier New"/>
                <a:cs typeface="Courier New"/>
              </a:rPr>
              <a:t>1100</a:t>
            </a:r>
            <a:r>
              <a:rPr lang="en-US" b="1" spc="22" baseline="-21739" dirty="0">
                <a:solidFill>
                  <a:srgbClr val="FF0000"/>
                </a:solidFill>
                <a:latin typeface="Courier New"/>
                <a:cs typeface="Courier New"/>
              </a:rPr>
              <a:t>B</a:t>
            </a:r>
            <a:endParaRPr lang="en-US" baseline="-21739" dirty="0">
              <a:latin typeface="Courier New"/>
              <a:cs typeface="Courier New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CF63E93-FAA1-442A-8DDB-389B7C8568C8}"/>
              </a:ext>
            </a:extLst>
          </p:cNvPr>
          <p:cNvSpPr/>
          <p:nvPr/>
        </p:nvSpPr>
        <p:spPr>
          <a:xfrm>
            <a:off x="3095769" y="3866913"/>
            <a:ext cx="929678" cy="3635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0170">
              <a:lnSpc>
                <a:spcPts val="2090"/>
              </a:lnSpc>
            </a:pPr>
            <a:r>
              <a:rPr lang="en-US" b="1" spc="15" dirty="0">
                <a:solidFill>
                  <a:srgbClr val="FF0000"/>
                </a:solidFill>
                <a:latin typeface="Courier New"/>
                <a:cs typeface="Courier New"/>
              </a:rPr>
              <a:t>1101</a:t>
            </a:r>
            <a:r>
              <a:rPr lang="en-US" b="1" spc="22" baseline="-21739" dirty="0">
                <a:solidFill>
                  <a:srgbClr val="FF0000"/>
                </a:solidFill>
                <a:latin typeface="Courier New"/>
                <a:cs typeface="Courier New"/>
              </a:rPr>
              <a:t>B</a:t>
            </a:r>
            <a:endParaRPr lang="en-US" baseline="-21739" dirty="0">
              <a:latin typeface="Courier New"/>
              <a:cs typeface="Courier New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F7F856E-CD19-4802-A96C-60191A5CF31E}"/>
              </a:ext>
            </a:extLst>
          </p:cNvPr>
          <p:cNvSpPr/>
          <p:nvPr/>
        </p:nvSpPr>
        <p:spPr>
          <a:xfrm>
            <a:off x="4505922" y="3851275"/>
            <a:ext cx="929678" cy="3635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0170">
              <a:lnSpc>
                <a:spcPts val="2090"/>
              </a:lnSpc>
            </a:pPr>
            <a:r>
              <a:rPr lang="en-US" b="1" spc="15" dirty="0">
                <a:solidFill>
                  <a:srgbClr val="FF0000"/>
                </a:solidFill>
                <a:latin typeface="Courier New"/>
                <a:cs typeface="Courier New"/>
              </a:rPr>
              <a:t>0011</a:t>
            </a:r>
            <a:r>
              <a:rPr lang="en-US" b="1" spc="22" baseline="-21739" dirty="0">
                <a:solidFill>
                  <a:srgbClr val="FF0000"/>
                </a:solidFill>
                <a:latin typeface="Courier New"/>
                <a:cs typeface="Courier New"/>
              </a:rPr>
              <a:t>B</a:t>
            </a:r>
            <a:endParaRPr lang="en-US" baseline="-21739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217" y="431974"/>
            <a:ext cx="1683385" cy="568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solidFill>
                  <a:srgbClr val="000000"/>
                </a:solidFill>
              </a:rPr>
              <a:t>Agenda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05"/>
              </a:lnSpc>
            </a:pPr>
            <a:fld id="{81D60167-4931-47E6-BA6A-407CBD079E47}" type="slidenum">
              <a:rPr spc="15" dirty="0"/>
              <a:t>35</a:t>
            </a:fld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529954" y="1605214"/>
            <a:ext cx="6527800" cy="2186305"/>
          </a:xfrm>
          <a:prstGeom prst="rect">
            <a:avLst/>
          </a:prstGeom>
        </p:spPr>
        <p:txBody>
          <a:bodyPr vert="horz" wrap="square" lIns="0" tIns="193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25"/>
              </a:spcBef>
            </a:pP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Number</a:t>
            </a:r>
            <a:r>
              <a:rPr sz="23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Systems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35"/>
              </a:spcBef>
            </a:pP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Finite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representation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of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unsigned</a:t>
            </a:r>
            <a:r>
              <a:rPr sz="235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integers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35"/>
              </a:spcBef>
            </a:pPr>
            <a:r>
              <a:rPr sz="2350" b="1" spc="5" dirty="0">
                <a:solidFill>
                  <a:srgbClr val="800000"/>
                </a:solidFill>
                <a:latin typeface="Arial"/>
                <a:cs typeface="Arial"/>
              </a:rPr>
              <a:t>Finite </a:t>
            </a:r>
            <a:r>
              <a:rPr sz="2350" b="1" spc="10" dirty="0">
                <a:solidFill>
                  <a:srgbClr val="800000"/>
                </a:solidFill>
                <a:latin typeface="Arial"/>
                <a:cs typeface="Arial"/>
              </a:rPr>
              <a:t>representation </a:t>
            </a:r>
            <a:r>
              <a:rPr sz="2350" b="1" spc="5" dirty="0">
                <a:solidFill>
                  <a:srgbClr val="800000"/>
                </a:solidFill>
                <a:latin typeface="Arial"/>
                <a:cs typeface="Arial"/>
              </a:rPr>
              <a:t>of </a:t>
            </a:r>
            <a:r>
              <a:rPr sz="2350" b="1" spc="10" dirty="0">
                <a:solidFill>
                  <a:srgbClr val="800000"/>
                </a:solidFill>
                <a:latin typeface="Arial"/>
                <a:cs typeface="Arial"/>
              </a:rPr>
              <a:t>signed</a:t>
            </a:r>
            <a:r>
              <a:rPr sz="2350" b="1" spc="-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350" b="1" spc="5" dirty="0">
                <a:solidFill>
                  <a:srgbClr val="800000"/>
                </a:solidFill>
                <a:latin typeface="Arial"/>
                <a:cs typeface="Arial"/>
              </a:rPr>
              <a:t>integers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30"/>
              </a:spcBef>
            </a:pP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Finite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representation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of rational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numbers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(if time)</a:t>
            </a:r>
            <a:endParaRPr sz="2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217" y="431974"/>
            <a:ext cx="3919220" cy="568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solidFill>
                  <a:srgbClr val="000000"/>
                </a:solidFill>
              </a:rPr>
              <a:t>Signed</a:t>
            </a:r>
            <a:r>
              <a:rPr spc="-4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Magnitude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05"/>
              </a:lnSpc>
            </a:pPr>
            <a:fld id="{81D60167-4931-47E6-BA6A-407CBD079E47}" type="slidenum">
              <a:rPr spc="15" dirty="0"/>
              <a:t>36</a:t>
            </a:fld>
            <a:endParaRPr spc="1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96669" y="1507373"/>
          <a:ext cx="2101214" cy="47482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3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944">
                <a:tc>
                  <a:txBody>
                    <a:bodyPr/>
                    <a:lstStyle/>
                    <a:p>
                      <a:pPr marR="195580" algn="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750" b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Integer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750" b="1" u="sng" spc="15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Rep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7175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195580" algn="r">
                        <a:lnSpc>
                          <a:spcPts val="191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-7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91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1111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195580" algn="r">
                        <a:lnSpc>
                          <a:spcPts val="186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-6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86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1110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195580" algn="r">
                        <a:lnSpc>
                          <a:spcPts val="191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-5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910"/>
                        </a:lnSpc>
                      </a:pPr>
                      <a:r>
                        <a:rPr sz="1750" b="1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1101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195580" algn="r">
                        <a:lnSpc>
                          <a:spcPts val="186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-4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86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1100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351">
                <a:tc>
                  <a:txBody>
                    <a:bodyPr/>
                    <a:lstStyle/>
                    <a:p>
                      <a:pPr marR="195580" algn="r">
                        <a:lnSpc>
                          <a:spcPts val="191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-3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91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1011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195580" algn="r">
                        <a:lnSpc>
                          <a:spcPts val="191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-2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91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1010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195580" algn="r">
                        <a:lnSpc>
                          <a:spcPts val="186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-1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86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1001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195580" algn="r">
                        <a:lnSpc>
                          <a:spcPts val="191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-0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91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1000</a:t>
                      </a:r>
                      <a:endParaRPr sz="17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195580" algn="r">
                        <a:lnSpc>
                          <a:spcPts val="1860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86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0000</a:t>
                      </a:r>
                      <a:endParaRPr sz="17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6351">
                <a:tc>
                  <a:txBody>
                    <a:bodyPr/>
                    <a:lstStyle/>
                    <a:p>
                      <a:pPr marR="195580" algn="r">
                        <a:lnSpc>
                          <a:spcPts val="1910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91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0001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195580" algn="r">
                        <a:lnSpc>
                          <a:spcPts val="1910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2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91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0010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195580" algn="r">
                        <a:lnSpc>
                          <a:spcPts val="1860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3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86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0011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195580" algn="r">
                        <a:lnSpc>
                          <a:spcPts val="1910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4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91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0100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195580" algn="r">
                        <a:lnSpc>
                          <a:spcPts val="1860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5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860"/>
                        </a:lnSpc>
                      </a:pPr>
                      <a:r>
                        <a:rPr sz="1750" b="1" spc="10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0101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6352">
                <a:tc>
                  <a:txBody>
                    <a:bodyPr/>
                    <a:lstStyle/>
                    <a:p>
                      <a:pPr marR="195580" algn="r">
                        <a:lnSpc>
                          <a:spcPts val="1910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6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91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0110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6374">
                <a:tc>
                  <a:txBody>
                    <a:bodyPr/>
                    <a:lstStyle/>
                    <a:p>
                      <a:pPr marR="195580" algn="r">
                        <a:lnSpc>
                          <a:spcPts val="1910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7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91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0111</a:t>
                      </a:r>
                      <a:endParaRPr sz="17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921000" y="1574528"/>
            <a:ext cx="4634865" cy="1831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50" b="1" spc="5" dirty="0">
                <a:solidFill>
                  <a:srgbClr val="0000FF"/>
                </a:solidFill>
                <a:latin typeface="Arial"/>
                <a:cs typeface="Arial"/>
              </a:rPr>
              <a:t>Definition</a:t>
            </a:r>
            <a:endParaRPr sz="2350" dirty="0">
              <a:latin typeface="Arial"/>
              <a:cs typeface="Arial"/>
            </a:endParaRPr>
          </a:p>
          <a:p>
            <a:pPr marL="514984" marR="876300" indent="-502920">
              <a:lnSpc>
                <a:spcPct val="101699"/>
              </a:lnSpc>
              <a:spcBef>
                <a:spcPts val="5"/>
              </a:spcBef>
            </a:pP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High-order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bit indicates</a:t>
            </a:r>
            <a:r>
              <a:rPr sz="235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sign  0 =&gt;</a:t>
            </a:r>
            <a:r>
              <a:rPr sz="235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positive</a:t>
            </a:r>
            <a:endParaRPr sz="2350" dirty="0">
              <a:latin typeface="Arial"/>
              <a:cs typeface="Arial"/>
            </a:endParaRPr>
          </a:p>
          <a:p>
            <a:pPr marL="514984">
              <a:lnSpc>
                <a:spcPts val="2770"/>
              </a:lnSpc>
            </a:pP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1 =&gt;</a:t>
            </a:r>
            <a:r>
              <a:rPr sz="235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negative</a:t>
            </a:r>
            <a:endParaRPr sz="23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Remaining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bits indicate</a:t>
            </a:r>
            <a:r>
              <a:rPr sz="235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magnitude</a:t>
            </a:r>
            <a:endParaRPr sz="235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94498" y="3560452"/>
            <a:ext cx="1533525" cy="2667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399540" algn="l"/>
              </a:tabLst>
            </a:pPr>
            <a:r>
              <a:rPr sz="1550" b="1" spc="15" dirty="0">
                <a:solidFill>
                  <a:srgbClr val="FF0000"/>
                </a:solidFill>
                <a:latin typeface="Courier New"/>
                <a:cs typeface="Courier New"/>
              </a:rPr>
              <a:t>B	B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94084" y="3394075"/>
            <a:ext cx="3161665" cy="3873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037590" algn="l"/>
                <a:tab pos="2424430" algn="l"/>
              </a:tabLst>
            </a:pPr>
            <a:r>
              <a:rPr sz="2350" b="1" spc="10" dirty="0">
                <a:solidFill>
                  <a:srgbClr val="FF0000"/>
                </a:solidFill>
                <a:latin typeface="Courier New"/>
                <a:cs typeface="Courier New"/>
              </a:rPr>
              <a:t>1101	=</a:t>
            </a:r>
            <a:r>
              <a:rPr sz="2350" b="1" spc="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350" b="1" spc="10" dirty="0">
                <a:solidFill>
                  <a:srgbClr val="FF0000"/>
                </a:solidFill>
                <a:latin typeface="Courier New"/>
                <a:cs typeface="Courier New"/>
              </a:rPr>
              <a:t>-101	=</a:t>
            </a:r>
            <a:r>
              <a:rPr sz="2350" b="1" spc="-7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350" b="1" spc="10" dirty="0">
                <a:solidFill>
                  <a:srgbClr val="FF0000"/>
                </a:solidFill>
                <a:latin typeface="Courier New"/>
                <a:cs typeface="Courier New"/>
              </a:rPr>
              <a:t>-5</a:t>
            </a:r>
            <a:endParaRPr sz="235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45443" y="3748874"/>
            <a:ext cx="920750" cy="3873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350" b="1" spc="15" dirty="0">
                <a:solidFill>
                  <a:srgbClr val="008000"/>
                </a:solidFill>
                <a:latin typeface="Courier New"/>
                <a:cs typeface="Courier New"/>
              </a:rPr>
              <a:t>0101</a:t>
            </a:r>
            <a:r>
              <a:rPr sz="2325" b="1" spc="22" baseline="-21505" dirty="0">
                <a:solidFill>
                  <a:srgbClr val="008000"/>
                </a:solidFill>
                <a:latin typeface="Courier New"/>
                <a:cs typeface="Courier New"/>
              </a:rPr>
              <a:t>B</a:t>
            </a:r>
            <a:endParaRPr sz="2325" baseline="-21505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70623" y="3748874"/>
            <a:ext cx="2199640" cy="3873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580390" algn="l"/>
                <a:tab pos="1424940" algn="l"/>
                <a:tab pos="1967230" algn="l"/>
              </a:tabLst>
            </a:pPr>
            <a:r>
              <a:rPr sz="2350" b="1" spc="10" dirty="0">
                <a:solidFill>
                  <a:srgbClr val="008000"/>
                </a:solidFill>
                <a:latin typeface="Courier New"/>
                <a:cs typeface="Courier New"/>
              </a:rPr>
              <a:t>=	</a:t>
            </a:r>
            <a:r>
              <a:rPr sz="2350" b="1" spc="15" dirty="0">
                <a:solidFill>
                  <a:srgbClr val="008000"/>
                </a:solidFill>
                <a:latin typeface="Courier New"/>
                <a:cs typeface="Courier New"/>
              </a:rPr>
              <a:t>101</a:t>
            </a:r>
            <a:r>
              <a:rPr sz="2325" b="1" spc="22" baseline="-21505" dirty="0">
                <a:solidFill>
                  <a:srgbClr val="008000"/>
                </a:solidFill>
                <a:latin typeface="Courier New"/>
                <a:cs typeface="Courier New"/>
              </a:rPr>
              <a:t>B	</a:t>
            </a:r>
            <a:r>
              <a:rPr sz="2350" b="1" spc="10" dirty="0">
                <a:solidFill>
                  <a:srgbClr val="008000"/>
                </a:solidFill>
                <a:latin typeface="Courier New"/>
                <a:cs typeface="Courier New"/>
              </a:rPr>
              <a:t>=	5</a:t>
            </a:r>
            <a:endParaRPr sz="2350" dirty="0">
              <a:latin typeface="Courier New"/>
              <a:cs typeface="Courier New"/>
            </a:endParaRPr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D3428DC1-8F50-47A8-BCA7-A00B1532B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314" y="4766968"/>
            <a:ext cx="3860020" cy="1273997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217" y="431974"/>
            <a:ext cx="5426075" cy="568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solidFill>
                  <a:srgbClr val="000000"/>
                </a:solidFill>
              </a:rPr>
              <a:t>Signed Magnitude</a:t>
            </a:r>
            <a:r>
              <a:rPr spc="-3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(cont.)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96669" y="1501093"/>
            <a:ext cx="2113915" cy="4761230"/>
            <a:chOff x="596669" y="1501093"/>
            <a:chExt cx="2113915" cy="4761230"/>
          </a:xfrm>
        </p:grpSpPr>
        <p:sp>
          <p:nvSpPr>
            <p:cNvPr id="4" name="object 4"/>
            <p:cNvSpPr/>
            <p:nvPr/>
          </p:nvSpPr>
          <p:spPr>
            <a:xfrm>
              <a:off x="602949" y="1507374"/>
              <a:ext cx="2101215" cy="4748530"/>
            </a:xfrm>
            <a:custGeom>
              <a:avLst/>
              <a:gdLst/>
              <a:ahLst/>
              <a:cxnLst/>
              <a:rect l="l" t="t" r="r" b="b"/>
              <a:pathLst>
                <a:path w="2101215" h="4748530">
                  <a:moveTo>
                    <a:pt x="2100902" y="0"/>
                  </a:moveTo>
                  <a:lnTo>
                    <a:pt x="0" y="0"/>
                  </a:lnTo>
                  <a:lnTo>
                    <a:pt x="0" y="4748229"/>
                  </a:lnTo>
                  <a:lnTo>
                    <a:pt x="2100902" y="4748229"/>
                  </a:lnTo>
                  <a:lnTo>
                    <a:pt x="2100902" y="0"/>
                  </a:lnTo>
                  <a:close/>
                </a:path>
              </a:pathLst>
            </a:custGeom>
            <a:solidFill>
              <a:srgbClr val="A8D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2949" y="1507373"/>
              <a:ext cx="2101215" cy="4748530"/>
            </a:xfrm>
            <a:custGeom>
              <a:avLst/>
              <a:gdLst/>
              <a:ahLst/>
              <a:cxnLst/>
              <a:rect l="l" t="t" r="r" b="b"/>
              <a:pathLst>
                <a:path w="2101215" h="4748530">
                  <a:moveTo>
                    <a:pt x="0" y="0"/>
                  </a:moveTo>
                  <a:lnTo>
                    <a:pt x="2100903" y="0"/>
                  </a:lnTo>
                  <a:lnTo>
                    <a:pt x="2100903" y="4748229"/>
                  </a:lnTo>
                  <a:lnTo>
                    <a:pt x="0" y="4748229"/>
                  </a:lnTo>
                  <a:lnTo>
                    <a:pt x="0" y="0"/>
                  </a:lnTo>
                  <a:close/>
                </a:path>
              </a:pathLst>
            </a:custGeom>
            <a:ln w="125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61642" y="1613074"/>
          <a:ext cx="1962785" cy="35095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4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243">
                <a:tc>
                  <a:txBody>
                    <a:bodyPr/>
                    <a:lstStyle/>
                    <a:p>
                      <a:pPr marR="195580" algn="r">
                        <a:lnSpc>
                          <a:spcPts val="1830"/>
                        </a:lnSpc>
                      </a:pPr>
                      <a:r>
                        <a:rPr sz="1750" b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Integer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830"/>
                        </a:lnSpc>
                      </a:pPr>
                      <a:r>
                        <a:rPr sz="1750" b="1" u="sng" spc="15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Rep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195580" algn="r">
                        <a:lnSpc>
                          <a:spcPts val="191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-7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91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1111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195580" algn="r">
                        <a:lnSpc>
                          <a:spcPts val="186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-6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86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1110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195580" algn="r">
                        <a:lnSpc>
                          <a:spcPts val="191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-5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910"/>
                        </a:lnSpc>
                      </a:pPr>
                      <a:r>
                        <a:rPr sz="1750" b="1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1101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195580" algn="r">
                        <a:lnSpc>
                          <a:spcPts val="186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-4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86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1100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351">
                <a:tc>
                  <a:txBody>
                    <a:bodyPr/>
                    <a:lstStyle/>
                    <a:p>
                      <a:pPr marR="195580" algn="r">
                        <a:lnSpc>
                          <a:spcPts val="191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-3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91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1011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195580" algn="r">
                        <a:lnSpc>
                          <a:spcPts val="191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-2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91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1010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195580" algn="r">
                        <a:lnSpc>
                          <a:spcPts val="186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-1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86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1001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195580" algn="r">
                        <a:lnSpc>
                          <a:spcPts val="191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-0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91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1000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195580" algn="r">
                        <a:lnSpc>
                          <a:spcPts val="1860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86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0000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6351">
                <a:tc>
                  <a:txBody>
                    <a:bodyPr/>
                    <a:lstStyle/>
                    <a:p>
                      <a:pPr marR="195580" algn="r">
                        <a:lnSpc>
                          <a:spcPts val="1910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91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0001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195580" algn="r">
                        <a:lnSpc>
                          <a:spcPts val="1910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2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91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0010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9963">
                <a:tc>
                  <a:txBody>
                    <a:bodyPr/>
                    <a:lstStyle/>
                    <a:p>
                      <a:pPr marR="195580" algn="r">
                        <a:lnSpc>
                          <a:spcPts val="1860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3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86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0011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494810" y="5130142"/>
            <a:ext cx="161290" cy="1098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750" b="1" spc="15" dirty="0">
                <a:latin typeface="Courier New"/>
                <a:cs typeface="Courier New"/>
              </a:rPr>
              <a:t>4</a:t>
            </a:r>
            <a:endParaRPr sz="1750">
              <a:latin typeface="Courier New"/>
              <a:cs typeface="Courier New"/>
            </a:endParaRPr>
          </a:p>
          <a:p>
            <a:pPr marL="12700">
              <a:lnSpc>
                <a:spcPts val="2090"/>
              </a:lnSpc>
            </a:pPr>
            <a:r>
              <a:rPr sz="1750" b="1" spc="15" dirty="0">
                <a:latin typeface="Courier New"/>
                <a:cs typeface="Courier New"/>
              </a:rPr>
              <a:t>5</a:t>
            </a:r>
            <a:endParaRPr sz="1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750" b="1" spc="15" dirty="0">
                <a:latin typeface="Courier New"/>
                <a:cs typeface="Courier New"/>
              </a:rPr>
              <a:t>6</a:t>
            </a:r>
            <a:endParaRPr sz="1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750" b="1" spc="15" dirty="0">
                <a:latin typeface="Courier New"/>
                <a:cs typeface="Courier New"/>
              </a:rPr>
              <a:t>7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37533" y="5130142"/>
            <a:ext cx="568325" cy="1098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750" b="1" spc="10" dirty="0">
                <a:latin typeface="Courier New"/>
                <a:cs typeface="Courier New"/>
              </a:rPr>
              <a:t>0100</a:t>
            </a:r>
            <a:endParaRPr sz="1750">
              <a:latin typeface="Courier New"/>
              <a:cs typeface="Courier New"/>
            </a:endParaRPr>
          </a:p>
          <a:p>
            <a:pPr marL="12700">
              <a:lnSpc>
                <a:spcPts val="2090"/>
              </a:lnSpc>
            </a:pPr>
            <a:r>
              <a:rPr sz="1750" b="1" spc="10" dirty="0">
                <a:solidFill>
                  <a:srgbClr val="008000"/>
                </a:solidFill>
                <a:latin typeface="Courier New"/>
                <a:cs typeface="Courier New"/>
              </a:rPr>
              <a:t>0101</a:t>
            </a:r>
            <a:endParaRPr sz="1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750" b="1" spc="10" dirty="0">
                <a:latin typeface="Courier New"/>
                <a:cs typeface="Courier New"/>
              </a:rPr>
              <a:t>0110</a:t>
            </a:r>
            <a:endParaRPr sz="1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750" b="1" spc="10" dirty="0">
                <a:latin typeface="Courier New"/>
                <a:cs typeface="Courier New"/>
              </a:rPr>
              <a:t>0111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05"/>
              </a:lnSpc>
            </a:pPr>
            <a:fld id="{81D60167-4931-47E6-BA6A-407CBD079E47}" type="slidenum">
              <a:rPr spc="15" dirty="0"/>
              <a:t>37</a:t>
            </a:fld>
            <a:endParaRPr spc="15" dirty="0"/>
          </a:p>
        </p:txBody>
      </p:sp>
      <p:sp>
        <p:nvSpPr>
          <p:cNvPr id="7" name="object 7"/>
          <p:cNvSpPr txBox="1"/>
          <p:nvPr/>
        </p:nvSpPr>
        <p:spPr>
          <a:xfrm>
            <a:off x="2768600" y="1515991"/>
            <a:ext cx="6029198" cy="394210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350" b="1" spc="10" dirty="0">
                <a:solidFill>
                  <a:srgbClr val="0000FF"/>
                </a:solidFill>
                <a:latin typeface="Arial"/>
                <a:cs typeface="Arial"/>
              </a:rPr>
              <a:t>Computing</a:t>
            </a:r>
            <a:r>
              <a:rPr sz="2350" b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50" b="1" spc="10" dirty="0">
                <a:solidFill>
                  <a:srgbClr val="0000FF"/>
                </a:solidFill>
                <a:latin typeface="Arial"/>
                <a:cs typeface="Arial"/>
              </a:rPr>
              <a:t>negative</a:t>
            </a:r>
            <a:endParaRPr sz="2350" dirty="0">
              <a:latin typeface="Arial"/>
              <a:cs typeface="Arial"/>
            </a:endParaRPr>
          </a:p>
          <a:p>
            <a:pPr marL="580390" marR="282575" indent="-542925">
              <a:lnSpc>
                <a:spcPct val="100000"/>
              </a:lnSpc>
              <a:spcBef>
                <a:spcPts val="50"/>
              </a:spcBef>
            </a:pP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neg(x) =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flip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high order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bit of</a:t>
            </a:r>
            <a:r>
              <a:rPr sz="2350" spc="-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x  </a:t>
            </a:r>
            <a:r>
              <a:rPr sz="2350" b="1" spc="10" dirty="0">
                <a:solidFill>
                  <a:srgbClr val="0000FF"/>
                </a:solidFill>
                <a:latin typeface="Courier New"/>
                <a:cs typeface="Courier New"/>
              </a:rPr>
              <a:t>neg(</a:t>
            </a:r>
            <a:r>
              <a:rPr sz="2350" b="1" spc="10" dirty="0">
                <a:solidFill>
                  <a:srgbClr val="008000"/>
                </a:solidFill>
                <a:latin typeface="Courier New"/>
                <a:cs typeface="Courier New"/>
              </a:rPr>
              <a:t>0101</a:t>
            </a:r>
            <a:r>
              <a:rPr sz="2325" b="1" spc="15" baseline="-21505" dirty="0">
                <a:solidFill>
                  <a:srgbClr val="0000FF"/>
                </a:solidFill>
                <a:latin typeface="Courier New"/>
                <a:cs typeface="Courier New"/>
              </a:rPr>
              <a:t>B</a:t>
            </a:r>
            <a:r>
              <a:rPr sz="2350" b="1" spc="10" dirty="0">
                <a:solidFill>
                  <a:srgbClr val="0000FF"/>
                </a:solidFill>
                <a:latin typeface="Courier New"/>
                <a:cs typeface="Courier New"/>
              </a:rPr>
              <a:t>) = </a:t>
            </a:r>
            <a:r>
              <a:rPr sz="2350" b="1" spc="15" dirty="0">
                <a:solidFill>
                  <a:srgbClr val="FF0000"/>
                </a:solidFill>
                <a:latin typeface="Courier New"/>
                <a:cs typeface="Courier New"/>
              </a:rPr>
              <a:t>1101</a:t>
            </a:r>
            <a:r>
              <a:rPr sz="2325" b="1" spc="22" baseline="-21505" dirty="0">
                <a:solidFill>
                  <a:srgbClr val="0000FF"/>
                </a:solidFill>
                <a:latin typeface="Courier New"/>
                <a:cs typeface="Courier New"/>
              </a:rPr>
              <a:t>B  </a:t>
            </a:r>
            <a:r>
              <a:rPr lang="en-US" sz="2325" b="1" spc="22" baseline="-2150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350" b="1" spc="10" dirty="0">
                <a:solidFill>
                  <a:srgbClr val="0000FF"/>
                </a:solidFill>
                <a:latin typeface="Courier New"/>
                <a:cs typeface="Courier New"/>
              </a:rPr>
              <a:t>neg(</a:t>
            </a:r>
            <a:r>
              <a:rPr sz="2350" b="1" spc="10" dirty="0">
                <a:solidFill>
                  <a:srgbClr val="FF0000"/>
                </a:solidFill>
                <a:latin typeface="Courier New"/>
                <a:cs typeface="Courier New"/>
              </a:rPr>
              <a:t>1101</a:t>
            </a:r>
            <a:r>
              <a:rPr sz="2325" b="1" spc="15" baseline="-21505" dirty="0">
                <a:solidFill>
                  <a:srgbClr val="0000FF"/>
                </a:solidFill>
                <a:latin typeface="Courier New"/>
                <a:cs typeface="Courier New"/>
              </a:rPr>
              <a:t>B</a:t>
            </a:r>
            <a:r>
              <a:rPr sz="2350" b="1" spc="10" dirty="0">
                <a:solidFill>
                  <a:srgbClr val="0000FF"/>
                </a:solidFill>
                <a:latin typeface="Courier New"/>
                <a:cs typeface="Courier New"/>
              </a:rPr>
              <a:t>) =</a:t>
            </a:r>
            <a:r>
              <a:rPr sz="2350" b="1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350" b="1" spc="15" dirty="0">
                <a:solidFill>
                  <a:srgbClr val="008000"/>
                </a:solidFill>
                <a:latin typeface="Courier New"/>
                <a:cs typeface="Courier New"/>
              </a:rPr>
              <a:t>0101</a:t>
            </a:r>
            <a:r>
              <a:rPr sz="2325" b="1" spc="22" baseline="-21505" dirty="0">
                <a:solidFill>
                  <a:srgbClr val="0000FF"/>
                </a:solidFill>
                <a:latin typeface="Courier New"/>
                <a:cs typeface="Courier New"/>
              </a:rPr>
              <a:t>B</a:t>
            </a:r>
            <a:endParaRPr sz="2325" baseline="-21505" dirty="0">
              <a:latin typeface="Courier New"/>
              <a:cs typeface="Courier New"/>
            </a:endParaRPr>
          </a:p>
          <a:p>
            <a:pPr marL="38100">
              <a:lnSpc>
                <a:spcPct val="100000"/>
              </a:lnSpc>
              <a:spcBef>
                <a:spcPts val="2325"/>
              </a:spcBef>
            </a:pPr>
            <a:r>
              <a:rPr sz="2350" b="1" spc="10" dirty="0">
                <a:solidFill>
                  <a:srgbClr val="0000FF"/>
                </a:solidFill>
                <a:latin typeface="Arial"/>
                <a:cs typeface="Arial"/>
              </a:rPr>
              <a:t>Pros and</a:t>
            </a:r>
            <a:r>
              <a:rPr sz="2350" b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50" b="1" spc="10" dirty="0">
                <a:solidFill>
                  <a:srgbClr val="0000FF"/>
                </a:solidFill>
                <a:latin typeface="Arial"/>
                <a:cs typeface="Arial"/>
              </a:rPr>
              <a:t>cons</a:t>
            </a:r>
            <a:endParaRPr sz="2350" dirty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45"/>
              </a:spcBef>
            </a:pP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+ easy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for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people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to</a:t>
            </a:r>
            <a:r>
              <a:rPr sz="2350" spc="-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understand</a:t>
            </a:r>
            <a:r>
              <a:rPr lang="en-US" sz="2350" spc="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endParaRPr sz="2350" dirty="0">
              <a:latin typeface="Arial"/>
              <a:cs typeface="Arial"/>
            </a:endParaRPr>
          </a:p>
          <a:p>
            <a:pPr marL="38100">
              <a:lnSpc>
                <a:spcPts val="2795"/>
              </a:lnSpc>
              <a:spcBef>
                <a:spcPts val="50"/>
              </a:spcBef>
            </a:pP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+</a:t>
            </a:r>
            <a:r>
              <a:rPr sz="23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symmetric</a:t>
            </a:r>
            <a:endParaRPr sz="2350" dirty="0">
              <a:latin typeface="Arial"/>
              <a:cs typeface="Arial"/>
            </a:endParaRPr>
          </a:p>
          <a:p>
            <a:pPr marL="38100">
              <a:lnSpc>
                <a:spcPts val="2795"/>
              </a:lnSpc>
            </a:pP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-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two reps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sz="235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zero</a:t>
            </a:r>
            <a:endParaRPr lang="en-US" sz="2350" spc="10" dirty="0">
              <a:solidFill>
                <a:srgbClr val="0000FF"/>
              </a:solidFill>
              <a:latin typeface="Arial"/>
              <a:cs typeface="Arial"/>
            </a:endParaRPr>
          </a:p>
          <a:p>
            <a:pPr marL="38100">
              <a:lnSpc>
                <a:spcPts val="2795"/>
              </a:lnSpc>
            </a:pPr>
            <a:r>
              <a:rPr lang="en-US" sz="2350" spc="10" dirty="0">
                <a:solidFill>
                  <a:srgbClr val="0000FF"/>
                </a:solidFill>
                <a:latin typeface="Arial"/>
                <a:cs typeface="Arial"/>
              </a:rPr>
              <a:t>- one of the bit patterns is wasted. </a:t>
            </a:r>
          </a:p>
          <a:p>
            <a:pPr marL="38100">
              <a:lnSpc>
                <a:spcPts val="2795"/>
              </a:lnSpc>
            </a:pPr>
            <a:r>
              <a:rPr lang="en-US" sz="2350" spc="10" dirty="0">
                <a:solidFill>
                  <a:srgbClr val="0000FF"/>
                </a:solidFill>
                <a:latin typeface="Arial"/>
                <a:cs typeface="Arial"/>
              </a:rPr>
              <a:t>- addition doesn't work the way we want it to.</a:t>
            </a:r>
            <a:endParaRPr sz="23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217" y="431974"/>
            <a:ext cx="5426075" cy="568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solidFill>
                  <a:srgbClr val="000000"/>
                </a:solidFill>
              </a:rPr>
              <a:t>Signed Magnitude</a:t>
            </a:r>
            <a:r>
              <a:rPr spc="-3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(cont.)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05"/>
              </a:lnSpc>
            </a:pPr>
            <a:fld id="{81D60167-4931-47E6-BA6A-407CBD079E47}" type="slidenum">
              <a:rPr spc="15" dirty="0"/>
              <a:t>38</a:t>
            </a:fld>
            <a:endParaRPr spc="15" dirty="0"/>
          </a:p>
        </p:txBody>
      </p:sp>
      <p:sp>
        <p:nvSpPr>
          <p:cNvPr id="7" name="object 7"/>
          <p:cNvSpPr txBox="1"/>
          <p:nvPr/>
        </p:nvSpPr>
        <p:spPr>
          <a:xfrm>
            <a:off x="177801" y="1334537"/>
            <a:ext cx="8864600" cy="411907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65760" marR="282575">
              <a:lnSpc>
                <a:spcPct val="150000"/>
              </a:lnSpc>
            </a:pPr>
            <a:r>
              <a:rPr lang="en-US" b="1" spc="10" dirty="0">
                <a:solidFill>
                  <a:srgbClr val="0000FF"/>
                </a:solidFill>
                <a:latin typeface="Arial"/>
                <a:cs typeface="Arial"/>
              </a:rPr>
              <a:t>Problem #1: </a:t>
            </a:r>
            <a:r>
              <a:rPr lang="en-US" spc="10" dirty="0">
                <a:solidFill>
                  <a:srgbClr val="0000FF"/>
                </a:solidFill>
                <a:latin typeface="Arial"/>
                <a:cs typeface="Arial"/>
              </a:rPr>
              <a:t>"The Case of the Missing Bit Pattern": </a:t>
            </a:r>
          </a:p>
          <a:p>
            <a:pPr marL="365760" marR="282575">
              <a:lnSpc>
                <a:spcPct val="150000"/>
              </a:lnSpc>
            </a:pPr>
            <a:r>
              <a:rPr lang="en-US" spc="10" dirty="0">
                <a:solidFill>
                  <a:srgbClr val="0000FF"/>
                </a:solidFill>
                <a:latin typeface="Arial"/>
                <a:cs typeface="Arial"/>
              </a:rPr>
              <a:t>How many possible bit patterns can be created with 4 bits? </a:t>
            </a:r>
          </a:p>
          <a:p>
            <a:pPr marL="365760" marR="282575">
              <a:lnSpc>
                <a:spcPct val="150000"/>
              </a:lnSpc>
            </a:pPr>
            <a:r>
              <a:rPr lang="en-US" spc="10" dirty="0">
                <a:solidFill>
                  <a:srgbClr val="0000FF"/>
                </a:solidFill>
                <a:latin typeface="Arial"/>
                <a:cs typeface="Arial"/>
              </a:rPr>
              <a:t>Easy, we know that's 16. In unsigned representation, we were able to represent 16 numbers: 0, 1, 2, 3, 4, 5, 6, 7, 8, 9, 10, 11, 12, 13, 14, and 15. </a:t>
            </a:r>
          </a:p>
          <a:p>
            <a:pPr marL="365760" marR="282575">
              <a:lnSpc>
                <a:spcPct val="150000"/>
              </a:lnSpc>
            </a:pPr>
            <a:r>
              <a:rPr lang="en-US" spc="10" dirty="0">
                <a:solidFill>
                  <a:srgbClr val="0000FF"/>
                </a:solidFill>
                <a:latin typeface="Arial"/>
                <a:cs typeface="Arial"/>
              </a:rPr>
              <a:t>But with signed magnitude, we are only able to represent 15 numbers: -7, -6, -5, -4, -3, -2, -1, 0, 1, 2, 3, 4, 5, 6, and 7. </a:t>
            </a:r>
          </a:p>
          <a:p>
            <a:pPr marL="365760" marR="282575">
              <a:lnSpc>
                <a:spcPct val="150000"/>
              </a:lnSpc>
            </a:pPr>
            <a:r>
              <a:rPr lang="en-US" spc="10" dirty="0">
                <a:solidFill>
                  <a:srgbClr val="0000FF"/>
                </a:solidFill>
                <a:latin typeface="Arial"/>
                <a:cs typeface="Arial"/>
              </a:rPr>
              <a:t>There's still 16 bit patterns, but one of them is either not being used or is duplicating a number. That bit pattern is '1000B’. </a:t>
            </a:r>
          </a:p>
          <a:p>
            <a:pPr marL="365760" marR="282575">
              <a:lnSpc>
                <a:spcPct val="150000"/>
              </a:lnSpc>
            </a:pPr>
            <a:r>
              <a:rPr lang="en-US" spc="10" dirty="0">
                <a:solidFill>
                  <a:srgbClr val="0000FF"/>
                </a:solidFill>
                <a:latin typeface="Arial"/>
                <a:cs typeface="Arial"/>
              </a:rPr>
              <a:t>When we interpret this pattern, we get '-0' which is both nonsensical (negative zero? come on!) and redundant (we already have '0000B' to represent 0).</a:t>
            </a:r>
            <a:endParaRPr spc="10" dirty="0">
              <a:solidFill>
                <a:srgbClr val="0000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67865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217" y="431974"/>
            <a:ext cx="5426075" cy="568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solidFill>
                  <a:srgbClr val="000000"/>
                </a:solidFill>
              </a:rPr>
              <a:t>Signed Magnitude</a:t>
            </a:r>
            <a:r>
              <a:rPr spc="-3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(cont.)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05"/>
              </a:lnSpc>
            </a:pPr>
            <a:fld id="{81D60167-4931-47E6-BA6A-407CBD079E47}" type="slidenum">
              <a:rPr spc="15" dirty="0"/>
              <a:t>39</a:t>
            </a:fld>
            <a:endParaRPr spc="15" dirty="0"/>
          </a:p>
        </p:txBody>
      </p:sp>
      <p:sp>
        <p:nvSpPr>
          <p:cNvPr id="7" name="object 7"/>
          <p:cNvSpPr txBox="1"/>
          <p:nvPr/>
        </p:nvSpPr>
        <p:spPr>
          <a:xfrm>
            <a:off x="634942" y="1303152"/>
            <a:ext cx="8659553" cy="52221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80390" marR="282575" indent="-542925">
              <a:lnSpc>
                <a:spcPct val="150000"/>
              </a:lnSpc>
              <a:spcBef>
                <a:spcPts val="50"/>
              </a:spcBef>
            </a:pPr>
            <a:r>
              <a:rPr lang="en-US" sz="1700" b="1" spc="10" dirty="0">
                <a:solidFill>
                  <a:srgbClr val="0000FF"/>
                </a:solidFill>
                <a:latin typeface="Arial"/>
                <a:cs typeface="Arial"/>
              </a:rPr>
              <a:t>Problem #2: </a:t>
            </a:r>
            <a:r>
              <a:rPr lang="en-US" sz="1700" spc="10" dirty="0">
                <a:solidFill>
                  <a:srgbClr val="0000FF"/>
                </a:solidFill>
                <a:latin typeface="Arial"/>
                <a:cs typeface="Arial"/>
              </a:rPr>
              <a:t>"Requires Special Care and Feeding": Remember we wanted to   </a:t>
            </a:r>
          </a:p>
          <a:p>
            <a:pPr marL="580390" marR="282575" indent="-542925">
              <a:lnSpc>
                <a:spcPct val="150000"/>
              </a:lnSpc>
              <a:spcBef>
                <a:spcPts val="50"/>
              </a:spcBef>
            </a:pPr>
            <a:r>
              <a:rPr lang="en-US" sz="1700" spc="10" dirty="0">
                <a:solidFill>
                  <a:srgbClr val="0000FF"/>
                </a:solidFill>
                <a:latin typeface="Arial"/>
                <a:cs typeface="Arial"/>
              </a:rPr>
              <a:t>have negative binary numbers so we could use our binary addition algorithm to </a:t>
            </a:r>
          </a:p>
          <a:p>
            <a:pPr marL="580390" marR="282575" indent="-542925">
              <a:lnSpc>
                <a:spcPct val="150000"/>
              </a:lnSpc>
              <a:spcBef>
                <a:spcPts val="50"/>
              </a:spcBef>
            </a:pPr>
            <a:r>
              <a:rPr lang="en-US" sz="1700" spc="10" dirty="0">
                <a:solidFill>
                  <a:srgbClr val="0000FF"/>
                </a:solidFill>
                <a:latin typeface="Arial"/>
                <a:cs typeface="Arial"/>
              </a:rPr>
              <a:t>simulate binary subtraction. How does signed magnitude fare with addition? To</a:t>
            </a:r>
          </a:p>
          <a:p>
            <a:pPr marL="580390" marR="282575" indent="-542925">
              <a:lnSpc>
                <a:spcPct val="150000"/>
              </a:lnSpc>
              <a:spcBef>
                <a:spcPts val="50"/>
              </a:spcBef>
            </a:pPr>
            <a:r>
              <a:rPr lang="en-US" sz="1700" spc="10" dirty="0">
                <a:solidFill>
                  <a:srgbClr val="0000FF"/>
                </a:solidFill>
                <a:latin typeface="Arial"/>
                <a:cs typeface="Arial"/>
              </a:rPr>
              <a:t>test it, let's try subtracting 2 from 5 by adding 5 and -2. A positive 5 would be </a:t>
            </a:r>
          </a:p>
          <a:p>
            <a:pPr marL="580390" marR="282575" indent="-542925">
              <a:lnSpc>
                <a:spcPct val="150000"/>
              </a:lnSpc>
              <a:spcBef>
                <a:spcPts val="50"/>
              </a:spcBef>
            </a:pPr>
            <a:r>
              <a:rPr lang="en-US" sz="1700" spc="10" dirty="0">
                <a:solidFill>
                  <a:srgbClr val="0000FF"/>
                </a:solidFill>
                <a:latin typeface="Arial"/>
                <a:cs typeface="Arial"/>
              </a:rPr>
              <a:t>represented with the bit pattern '0101B' and -2 with '1010B'. Let's add  these two </a:t>
            </a:r>
          </a:p>
          <a:p>
            <a:pPr marL="580390" marR="282575" indent="-542925">
              <a:lnSpc>
                <a:spcPct val="150000"/>
              </a:lnSpc>
              <a:spcBef>
                <a:spcPts val="50"/>
              </a:spcBef>
            </a:pPr>
            <a:r>
              <a:rPr lang="en-US" sz="1700" spc="10" dirty="0">
                <a:solidFill>
                  <a:srgbClr val="0000FF"/>
                </a:solidFill>
                <a:latin typeface="Arial"/>
                <a:cs typeface="Arial"/>
              </a:rPr>
              <a:t>numbers and see what the result is:</a:t>
            </a:r>
          </a:p>
          <a:p>
            <a:pPr marL="580390" marR="282575" indent="-542925">
              <a:lnSpc>
                <a:spcPct val="150000"/>
              </a:lnSpc>
              <a:spcBef>
                <a:spcPts val="50"/>
              </a:spcBef>
            </a:pPr>
            <a:endParaRPr lang="en-US" sz="1700" spc="10" dirty="0">
              <a:solidFill>
                <a:srgbClr val="0000FF"/>
              </a:solidFill>
              <a:latin typeface="Arial"/>
              <a:cs typeface="Arial"/>
            </a:endParaRPr>
          </a:p>
          <a:p>
            <a:pPr marL="580390" marR="282575" indent="-542925">
              <a:lnSpc>
                <a:spcPct val="150000"/>
              </a:lnSpc>
              <a:spcBef>
                <a:spcPts val="50"/>
              </a:spcBef>
            </a:pPr>
            <a:endParaRPr lang="en-US" sz="1700" spc="10" dirty="0">
              <a:solidFill>
                <a:srgbClr val="0000FF"/>
              </a:solidFill>
              <a:latin typeface="Arial"/>
              <a:cs typeface="Arial"/>
            </a:endParaRPr>
          </a:p>
          <a:p>
            <a:pPr marL="580390" marR="282575" indent="-542925">
              <a:lnSpc>
                <a:spcPct val="150000"/>
              </a:lnSpc>
              <a:spcBef>
                <a:spcPts val="50"/>
              </a:spcBef>
            </a:pPr>
            <a:r>
              <a:rPr lang="en-US" sz="1700" spc="10" dirty="0">
                <a:solidFill>
                  <a:srgbClr val="0000FF"/>
                </a:solidFill>
                <a:latin typeface="Arial"/>
                <a:cs typeface="Arial"/>
              </a:rPr>
              <a:t>Now we interpret the result as a signed magnitude number. The sign is '0' (non-</a:t>
            </a:r>
          </a:p>
          <a:p>
            <a:pPr marL="580390" marR="282575" indent="-542925">
              <a:lnSpc>
                <a:spcPct val="150000"/>
              </a:lnSpc>
              <a:spcBef>
                <a:spcPts val="50"/>
              </a:spcBef>
            </a:pPr>
            <a:r>
              <a:rPr lang="en-US" sz="1700" spc="10" dirty="0">
                <a:solidFill>
                  <a:srgbClr val="0000FF"/>
                </a:solidFill>
                <a:latin typeface="Arial"/>
                <a:cs typeface="Arial"/>
              </a:rPr>
              <a:t>negative) and the magnitude is '7'. So the answer is a positive 7. But, wait a </a:t>
            </a:r>
          </a:p>
          <a:p>
            <a:pPr marL="580390" marR="282575" indent="-542925">
              <a:lnSpc>
                <a:spcPct val="150000"/>
              </a:lnSpc>
              <a:spcBef>
                <a:spcPts val="50"/>
              </a:spcBef>
            </a:pPr>
            <a:r>
              <a:rPr lang="en-US" sz="1700" spc="10" dirty="0">
                <a:solidFill>
                  <a:srgbClr val="0000FF"/>
                </a:solidFill>
                <a:latin typeface="Arial"/>
                <a:cs typeface="Arial"/>
              </a:rPr>
              <a:t>minute, 5-2=3! This obviously didn't work. </a:t>
            </a:r>
          </a:p>
          <a:p>
            <a:pPr marL="580390" marR="282575" indent="-542925">
              <a:lnSpc>
                <a:spcPct val="150000"/>
              </a:lnSpc>
              <a:spcBef>
                <a:spcPts val="50"/>
              </a:spcBef>
            </a:pPr>
            <a:r>
              <a:rPr lang="en-US" sz="1700" spc="10" dirty="0">
                <a:solidFill>
                  <a:srgbClr val="0000FF"/>
                </a:solidFill>
                <a:latin typeface="Arial"/>
                <a:cs typeface="Arial"/>
              </a:rPr>
              <a:t>Conclusion: signed magnitude doesn't work with regular binary addition </a:t>
            </a:r>
          </a:p>
          <a:p>
            <a:pPr marL="580390" marR="282575" indent="-542925">
              <a:lnSpc>
                <a:spcPct val="150000"/>
              </a:lnSpc>
              <a:spcBef>
                <a:spcPts val="50"/>
              </a:spcBef>
            </a:pPr>
            <a:r>
              <a:rPr lang="en-US" sz="1700" spc="10" dirty="0">
                <a:solidFill>
                  <a:srgbClr val="0000FF"/>
                </a:solidFill>
                <a:latin typeface="Arial"/>
                <a:cs typeface="Arial"/>
              </a:rPr>
              <a:t>algorithms. </a:t>
            </a:r>
          </a:p>
        </p:txBody>
      </p:sp>
      <p:pic>
        <p:nvPicPr>
          <p:cNvPr id="4" name="Picture 3" descr="A close up of a clock&#10;&#10;Description automatically generated">
            <a:extLst>
              <a:ext uri="{FF2B5EF4-FFF2-40B4-BE49-F238E27FC236}">
                <a16:creationId xmlns:a16="http://schemas.microsoft.com/office/drawing/2014/main" id="{7B64744F-6A2C-4873-AEFD-EA86B848CE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200" y="3472135"/>
            <a:ext cx="1494351" cy="88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59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217" y="431974"/>
            <a:ext cx="6258560" cy="568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solidFill>
                  <a:srgbClr val="000000"/>
                </a:solidFill>
              </a:rPr>
              <a:t>The </a:t>
            </a:r>
            <a:r>
              <a:rPr spc="5" dirty="0">
                <a:solidFill>
                  <a:srgbClr val="000000"/>
                </a:solidFill>
              </a:rPr>
              <a:t>Decimal Number</a:t>
            </a:r>
            <a:r>
              <a:rPr spc="-85" dirty="0">
                <a:solidFill>
                  <a:srgbClr val="000000"/>
                </a:solidFill>
              </a:rPr>
              <a:t> </a:t>
            </a:r>
            <a:r>
              <a:rPr spc="5" dirty="0">
                <a:solidFill>
                  <a:srgbClr val="000000"/>
                </a:solidFill>
              </a:rPr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4554" y="1199229"/>
            <a:ext cx="7405370" cy="295910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30"/>
              </a:spcBef>
            </a:pPr>
            <a:r>
              <a:rPr sz="2350" spc="15" dirty="0">
                <a:solidFill>
                  <a:srgbClr val="0000FF"/>
                </a:solidFill>
                <a:latin typeface="Arial"/>
                <a:cs typeface="Arial"/>
              </a:rPr>
              <a:t>Name</a:t>
            </a:r>
            <a:endParaRPr sz="2350">
              <a:latin typeface="Arial"/>
              <a:cs typeface="Arial"/>
            </a:endParaRPr>
          </a:p>
          <a:p>
            <a:pPr marL="598170" indent="-221615">
              <a:lnSpc>
                <a:spcPct val="100000"/>
              </a:lnSpc>
              <a:spcBef>
                <a:spcPts val="290"/>
              </a:spcBef>
              <a:buChar char="•"/>
              <a:tabLst>
                <a:tab pos="598170" algn="l"/>
                <a:tab pos="598805" algn="l"/>
              </a:tabLst>
            </a:pP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“decem” (Latin) </a:t>
            </a:r>
            <a:r>
              <a:rPr sz="1950" spc="15" dirty="0">
                <a:solidFill>
                  <a:srgbClr val="000066"/>
                </a:solidFill>
                <a:latin typeface="Arial"/>
                <a:cs typeface="Arial"/>
              </a:rPr>
              <a:t>=&gt;</a:t>
            </a:r>
            <a:r>
              <a:rPr sz="1950" spc="-1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ten</a:t>
            </a:r>
            <a:endParaRPr sz="1950">
              <a:latin typeface="Arial"/>
              <a:cs typeface="Arial"/>
            </a:endParaRPr>
          </a:p>
          <a:p>
            <a:pPr marR="5365750" algn="r">
              <a:lnSpc>
                <a:spcPct val="100000"/>
              </a:lnSpc>
              <a:spcBef>
                <a:spcPts val="1415"/>
              </a:spcBef>
            </a:pP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Charac</a:t>
            </a:r>
            <a:r>
              <a:rPr sz="235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eris</a:t>
            </a:r>
            <a:r>
              <a:rPr sz="235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ics</a:t>
            </a:r>
            <a:endParaRPr sz="2350">
              <a:latin typeface="Arial"/>
              <a:cs typeface="Arial"/>
            </a:endParaRPr>
          </a:p>
          <a:p>
            <a:pPr marL="220979" marR="5374640" indent="-220979" algn="r">
              <a:lnSpc>
                <a:spcPct val="100000"/>
              </a:lnSpc>
              <a:spcBef>
                <a:spcPts val="250"/>
              </a:spcBef>
              <a:buChar char="•"/>
              <a:tabLst>
                <a:tab pos="220979" algn="l"/>
                <a:tab pos="598805" algn="l"/>
              </a:tabLst>
            </a:pP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Ten</a:t>
            </a:r>
            <a:r>
              <a:rPr sz="1950" spc="-5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symbols</a:t>
            </a:r>
            <a:endParaRPr sz="1950">
              <a:latin typeface="Arial"/>
              <a:cs typeface="Arial"/>
            </a:endParaRPr>
          </a:p>
          <a:p>
            <a:pPr marL="934085" lvl="1" indent="-231140">
              <a:lnSpc>
                <a:spcPct val="100000"/>
              </a:lnSpc>
              <a:spcBef>
                <a:spcPts val="330"/>
              </a:spcBef>
              <a:buFont typeface="Courier New"/>
              <a:buChar char="•"/>
              <a:tabLst>
                <a:tab pos="934719" algn="l"/>
              </a:tabLst>
            </a:pPr>
            <a:r>
              <a:rPr sz="1950" b="1" spc="15" dirty="0">
                <a:solidFill>
                  <a:srgbClr val="000066"/>
                </a:solidFill>
                <a:latin typeface="Courier New"/>
                <a:cs typeface="Courier New"/>
              </a:rPr>
              <a:t>0 1 2 3 4 5 6 7 8</a:t>
            </a:r>
            <a:r>
              <a:rPr sz="1950" b="1" spc="-10" dirty="0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sz="1950" b="1" spc="15" dirty="0">
                <a:solidFill>
                  <a:srgbClr val="000066"/>
                </a:solidFill>
                <a:latin typeface="Courier New"/>
                <a:cs typeface="Courier New"/>
              </a:rPr>
              <a:t>9</a:t>
            </a:r>
            <a:endParaRPr sz="1950">
              <a:latin typeface="Courier New"/>
              <a:cs typeface="Courier New"/>
            </a:endParaRPr>
          </a:p>
          <a:p>
            <a:pPr marL="598170" indent="-221615">
              <a:lnSpc>
                <a:spcPct val="100000"/>
              </a:lnSpc>
              <a:spcBef>
                <a:spcPts val="234"/>
              </a:spcBef>
              <a:buChar char="•"/>
              <a:tabLst>
                <a:tab pos="598170" algn="l"/>
                <a:tab pos="598805" algn="l"/>
              </a:tabLst>
            </a:pP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Positional</a:t>
            </a:r>
            <a:endParaRPr sz="1950">
              <a:latin typeface="Arial"/>
              <a:cs typeface="Arial"/>
            </a:endParaRPr>
          </a:p>
          <a:p>
            <a:pPr marL="934085" lvl="1" indent="-231140">
              <a:lnSpc>
                <a:spcPct val="100000"/>
              </a:lnSpc>
              <a:spcBef>
                <a:spcPts val="330"/>
              </a:spcBef>
              <a:buFont typeface="Courier New"/>
              <a:buChar char="•"/>
              <a:tabLst>
                <a:tab pos="934719" algn="l"/>
              </a:tabLst>
            </a:pPr>
            <a:r>
              <a:rPr sz="1950" b="1" spc="10" dirty="0">
                <a:solidFill>
                  <a:srgbClr val="000066"/>
                </a:solidFill>
                <a:latin typeface="Courier New"/>
                <a:cs typeface="Courier New"/>
              </a:rPr>
              <a:t>2945 </a:t>
            </a:r>
            <a:r>
              <a:rPr sz="1950" b="1" spc="15" dirty="0">
                <a:solidFill>
                  <a:srgbClr val="000066"/>
                </a:solidFill>
                <a:latin typeface="Courier New"/>
                <a:cs typeface="Courier New"/>
              </a:rPr>
              <a:t>≠ 2495</a:t>
            </a:r>
            <a:endParaRPr sz="1950">
              <a:latin typeface="Courier New"/>
              <a:cs typeface="Courier New"/>
            </a:endParaRPr>
          </a:p>
          <a:p>
            <a:pPr marL="934085" lvl="1" indent="-231140">
              <a:lnSpc>
                <a:spcPct val="100000"/>
              </a:lnSpc>
              <a:spcBef>
                <a:spcPts val="229"/>
              </a:spcBef>
              <a:buFont typeface="Courier New"/>
              <a:buChar char="•"/>
              <a:tabLst>
                <a:tab pos="934719" algn="l"/>
              </a:tabLst>
            </a:pPr>
            <a:r>
              <a:rPr sz="1950" b="1" spc="10" dirty="0">
                <a:solidFill>
                  <a:srgbClr val="000066"/>
                </a:solidFill>
                <a:latin typeface="Courier New"/>
                <a:cs typeface="Courier New"/>
              </a:rPr>
              <a:t>2945 </a:t>
            </a:r>
            <a:r>
              <a:rPr sz="1950" b="1" spc="15" dirty="0">
                <a:solidFill>
                  <a:srgbClr val="000066"/>
                </a:solidFill>
                <a:latin typeface="Courier New"/>
                <a:cs typeface="Courier New"/>
              </a:rPr>
              <a:t>= (2*10</a:t>
            </a:r>
            <a:r>
              <a:rPr sz="1950" b="1" spc="22" baseline="25641" dirty="0">
                <a:solidFill>
                  <a:srgbClr val="000066"/>
                </a:solidFill>
                <a:latin typeface="Courier New"/>
                <a:cs typeface="Courier New"/>
              </a:rPr>
              <a:t>3</a:t>
            </a:r>
            <a:r>
              <a:rPr sz="1950" b="1" spc="15" dirty="0">
                <a:solidFill>
                  <a:srgbClr val="000066"/>
                </a:solidFill>
                <a:latin typeface="Courier New"/>
                <a:cs typeface="Courier New"/>
              </a:rPr>
              <a:t>) + (9*10</a:t>
            </a:r>
            <a:r>
              <a:rPr sz="1950" b="1" spc="22" baseline="25641" dirty="0">
                <a:solidFill>
                  <a:srgbClr val="000066"/>
                </a:solidFill>
                <a:latin typeface="Courier New"/>
                <a:cs typeface="Courier New"/>
              </a:rPr>
              <a:t>2</a:t>
            </a:r>
            <a:r>
              <a:rPr sz="1950" b="1" spc="15" dirty="0">
                <a:solidFill>
                  <a:srgbClr val="000066"/>
                </a:solidFill>
                <a:latin typeface="Courier New"/>
                <a:cs typeface="Courier New"/>
              </a:rPr>
              <a:t>) + (4*10</a:t>
            </a:r>
            <a:r>
              <a:rPr sz="1950" b="1" spc="22" baseline="25641" dirty="0">
                <a:solidFill>
                  <a:srgbClr val="000066"/>
                </a:solidFill>
                <a:latin typeface="Courier New"/>
                <a:cs typeface="Courier New"/>
              </a:rPr>
              <a:t>1</a:t>
            </a:r>
            <a:r>
              <a:rPr sz="1950" b="1" spc="15" dirty="0">
                <a:solidFill>
                  <a:srgbClr val="000066"/>
                </a:solidFill>
                <a:latin typeface="Courier New"/>
                <a:cs typeface="Courier New"/>
              </a:rPr>
              <a:t>) +</a:t>
            </a:r>
            <a:r>
              <a:rPr sz="1950" b="1" spc="-30" dirty="0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sz="1950" b="1" spc="15" dirty="0">
                <a:solidFill>
                  <a:srgbClr val="000066"/>
                </a:solidFill>
                <a:latin typeface="Courier New"/>
                <a:cs typeface="Courier New"/>
              </a:rPr>
              <a:t>(5*10</a:t>
            </a:r>
            <a:r>
              <a:rPr sz="1950" b="1" spc="22" baseline="25641" dirty="0">
                <a:solidFill>
                  <a:srgbClr val="000066"/>
                </a:solidFill>
                <a:latin typeface="Courier New"/>
                <a:cs typeface="Courier New"/>
              </a:rPr>
              <a:t>0</a:t>
            </a:r>
            <a:r>
              <a:rPr sz="1950" b="1" spc="15" dirty="0">
                <a:solidFill>
                  <a:srgbClr val="000066"/>
                </a:solidFill>
                <a:latin typeface="Courier New"/>
                <a:cs typeface="Courier New"/>
              </a:rPr>
              <a:t>)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9954" y="4308440"/>
            <a:ext cx="6209030" cy="3873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(Most) people use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decimal number</a:t>
            </a:r>
            <a:r>
              <a:rPr sz="2350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system</a:t>
            </a:r>
            <a:endParaRPr sz="235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05"/>
              </a:lnSpc>
            </a:pPr>
            <a:fld id="{81D60167-4931-47E6-BA6A-407CBD079E47}" type="slidenum">
              <a:rPr spc="15" dirty="0"/>
              <a:t>4</a:t>
            </a:fld>
            <a:endParaRPr spc="15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217" y="431974"/>
            <a:ext cx="4146550" cy="568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solidFill>
                  <a:srgbClr val="000000"/>
                </a:solidFill>
              </a:rPr>
              <a:t>Ones’</a:t>
            </a:r>
            <a:r>
              <a:rPr spc="-3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Complement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96669" y="1501093"/>
            <a:ext cx="2113915" cy="4761230"/>
            <a:chOff x="596669" y="1501093"/>
            <a:chExt cx="2113915" cy="4761230"/>
          </a:xfrm>
        </p:grpSpPr>
        <p:sp>
          <p:nvSpPr>
            <p:cNvPr id="4" name="object 4"/>
            <p:cNvSpPr/>
            <p:nvPr/>
          </p:nvSpPr>
          <p:spPr>
            <a:xfrm>
              <a:off x="602949" y="1507374"/>
              <a:ext cx="2101215" cy="4748530"/>
            </a:xfrm>
            <a:custGeom>
              <a:avLst/>
              <a:gdLst/>
              <a:ahLst/>
              <a:cxnLst/>
              <a:rect l="l" t="t" r="r" b="b"/>
              <a:pathLst>
                <a:path w="2101215" h="4748530">
                  <a:moveTo>
                    <a:pt x="2100902" y="0"/>
                  </a:moveTo>
                  <a:lnTo>
                    <a:pt x="0" y="0"/>
                  </a:lnTo>
                  <a:lnTo>
                    <a:pt x="0" y="4748229"/>
                  </a:lnTo>
                  <a:lnTo>
                    <a:pt x="2100902" y="4748229"/>
                  </a:lnTo>
                  <a:lnTo>
                    <a:pt x="2100902" y="0"/>
                  </a:lnTo>
                  <a:close/>
                </a:path>
              </a:pathLst>
            </a:custGeom>
            <a:solidFill>
              <a:srgbClr val="A8D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2949" y="1507373"/>
              <a:ext cx="2101215" cy="4748530"/>
            </a:xfrm>
            <a:custGeom>
              <a:avLst/>
              <a:gdLst/>
              <a:ahLst/>
              <a:cxnLst/>
              <a:rect l="l" t="t" r="r" b="b"/>
              <a:pathLst>
                <a:path w="2101215" h="4748530">
                  <a:moveTo>
                    <a:pt x="0" y="0"/>
                  </a:moveTo>
                  <a:lnTo>
                    <a:pt x="2100903" y="0"/>
                  </a:lnTo>
                  <a:lnTo>
                    <a:pt x="2100903" y="4748229"/>
                  </a:lnTo>
                  <a:lnTo>
                    <a:pt x="0" y="4748229"/>
                  </a:lnTo>
                  <a:lnTo>
                    <a:pt x="0" y="0"/>
                  </a:lnTo>
                  <a:close/>
                </a:path>
              </a:pathLst>
            </a:custGeom>
            <a:ln w="125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61642" y="1613074"/>
          <a:ext cx="1962785" cy="35095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4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243">
                <a:tc>
                  <a:txBody>
                    <a:bodyPr/>
                    <a:lstStyle/>
                    <a:p>
                      <a:pPr marR="195580" algn="r">
                        <a:lnSpc>
                          <a:spcPts val="1830"/>
                        </a:lnSpc>
                      </a:pPr>
                      <a:r>
                        <a:rPr sz="1750" b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Integer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830"/>
                        </a:lnSpc>
                      </a:pPr>
                      <a:r>
                        <a:rPr sz="1750" b="1" u="sng" spc="15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Rep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195580" algn="r">
                        <a:lnSpc>
                          <a:spcPts val="191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-7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91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1000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195580" algn="r">
                        <a:lnSpc>
                          <a:spcPts val="186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-6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86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1001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195580" algn="r">
                        <a:lnSpc>
                          <a:spcPts val="191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-5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910"/>
                        </a:lnSpc>
                      </a:pPr>
                      <a:r>
                        <a:rPr sz="1750" b="1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1010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195580" algn="r">
                        <a:lnSpc>
                          <a:spcPts val="186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-4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86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1011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351">
                <a:tc>
                  <a:txBody>
                    <a:bodyPr/>
                    <a:lstStyle/>
                    <a:p>
                      <a:pPr marR="195580" algn="r">
                        <a:lnSpc>
                          <a:spcPts val="191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-3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91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1100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195580" algn="r">
                        <a:lnSpc>
                          <a:spcPts val="191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-2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91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1101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195580" algn="r">
                        <a:lnSpc>
                          <a:spcPts val="186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-1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86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1110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195580" algn="r">
                        <a:lnSpc>
                          <a:spcPts val="191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-0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91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1111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195580" algn="r">
                        <a:lnSpc>
                          <a:spcPts val="1860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86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0000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6351">
                <a:tc>
                  <a:txBody>
                    <a:bodyPr/>
                    <a:lstStyle/>
                    <a:p>
                      <a:pPr marR="195580" algn="r">
                        <a:lnSpc>
                          <a:spcPts val="1910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91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0001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195580" algn="r">
                        <a:lnSpc>
                          <a:spcPts val="1910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2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910"/>
                        </a:lnSpc>
                      </a:pPr>
                      <a:r>
                        <a:rPr sz="1750" b="1" spc="10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0010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9963">
                <a:tc>
                  <a:txBody>
                    <a:bodyPr/>
                    <a:lstStyle/>
                    <a:p>
                      <a:pPr marR="195580" algn="r">
                        <a:lnSpc>
                          <a:spcPts val="1860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3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86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0011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1494810" y="5130142"/>
            <a:ext cx="161290" cy="1098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750" b="1" spc="15" dirty="0">
                <a:latin typeface="Courier New"/>
                <a:cs typeface="Courier New"/>
              </a:rPr>
              <a:t>4</a:t>
            </a:r>
            <a:endParaRPr sz="1750">
              <a:latin typeface="Courier New"/>
              <a:cs typeface="Courier New"/>
            </a:endParaRPr>
          </a:p>
          <a:p>
            <a:pPr marL="12700">
              <a:lnSpc>
                <a:spcPts val="2090"/>
              </a:lnSpc>
            </a:pPr>
            <a:r>
              <a:rPr sz="1750" b="1" spc="15" dirty="0">
                <a:latin typeface="Courier New"/>
                <a:cs typeface="Courier New"/>
              </a:rPr>
              <a:t>5</a:t>
            </a:r>
            <a:endParaRPr sz="1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750" b="1" spc="15" dirty="0">
                <a:latin typeface="Courier New"/>
                <a:cs typeface="Courier New"/>
              </a:rPr>
              <a:t>6</a:t>
            </a:r>
            <a:endParaRPr sz="1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750" b="1" spc="15" dirty="0">
                <a:latin typeface="Courier New"/>
                <a:cs typeface="Courier New"/>
              </a:rPr>
              <a:t>7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37533" y="5130142"/>
            <a:ext cx="568325" cy="1098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750" b="1" spc="10" dirty="0">
                <a:latin typeface="Courier New"/>
                <a:cs typeface="Courier New"/>
              </a:rPr>
              <a:t>0100</a:t>
            </a:r>
            <a:endParaRPr sz="1750">
              <a:latin typeface="Courier New"/>
              <a:cs typeface="Courier New"/>
            </a:endParaRPr>
          </a:p>
          <a:p>
            <a:pPr marL="12700">
              <a:lnSpc>
                <a:spcPts val="2090"/>
              </a:lnSpc>
            </a:pPr>
            <a:r>
              <a:rPr sz="1750" b="1" spc="10" dirty="0">
                <a:latin typeface="Courier New"/>
                <a:cs typeface="Courier New"/>
              </a:rPr>
              <a:t>0101</a:t>
            </a:r>
            <a:endParaRPr sz="1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750" b="1" spc="10" dirty="0">
                <a:latin typeface="Courier New"/>
                <a:cs typeface="Courier New"/>
              </a:rPr>
              <a:t>0110</a:t>
            </a:r>
            <a:endParaRPr sz="1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750" b="1" spc="10" dirty="0">
                <a:latin typeface="Courier New"/>
                <a:cs typeface="Courier New"/>
              </a:rPr>
              <a:t>0111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05"/>
              </a:lnSpc>
            </a:pPr>
            <a:fld id="{81D60167-4931-47E6-BA6A-407CBD079E47}" type="slidenum">
              <a:rPr spc="15" dirty="0"/>
              <a:t>40</a:t>
            </a:fld>
            <a:endParaRPr spc="15" dirty="0"/>
          </a:p>
        </p:txBody>
      </p:sp>
      <p:sp>
        <p:nvSpPr>
          <p:cNvPr id="7" name="object 7"/>
          <p:cNvSpPr txBox="1"/>
          <p:nvPr/>
        </p:nvSpPr>
        <p:spPr>
          <a:xfrm>
            <a:off x="2840985" y="1507373"/>
            <a:ext cx="5083815" cy="75148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50" b="1" spc="5" dirty="0">
                <a:solidFill>
                  <a:srgbClr val="0000FF"/>
                </a:solidFill>
                <a:latin typeface="Arial"/>
                <a:cs typeface="Arial"/>
              </a:rPr>
              <a:t>Definition</a:t>
            </a:r>
            <a:endParaRPr sz="23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High-order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bit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has weight</a:t>
            </a:r>
            <a:r>
              <a:rPr sz="2350" spc="-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-7</a:t>
            </a:r>
            <a:r>
              <a:rPr lang="en-US" sz="2350" spc="10" dirty="0">
                <a:solidFill>
                  <a:srgbClr val="0000FF"/>
                </a:solidFill>
                <a:latin typeface="Arial"/>
                <a:cs typeface="Arial"/>
              </a:rPr>
              <a:t> (- 2</a:t>
            </a:r>
            <a:r>
              <a:rPr lang="en-US" sz="2350" spc="10" baseline="30000" dirty="0">
                <a:solidFill>
                  <a:srgbClr val="0000FF"/>
                </a:solidFill>
                <a:latin typeface="Arial"/>
                <a:cs typeface="Arial"/>
              </a:rPr>
              <a:t>n </a:t>
            </a:r>
            <a:r>
              <a:rPr lang="en-US" sz="2350" spc="10" dirty="0">
                <a:solidFill>
                  <a:srgbClr val="0000FF"/>
                </a:solidFill>
                <a:latin typeface="Arial"/>
                <a:cs typeface="Arial"/>
              </a:rPr>
              <a:t>+ 1 )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590042" y="2731736"/>
            <a:ext cx="146050" cy="2667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spc="15" dirty="0">
                <a:solidFill>
                  <a:srgbClr val="FF0000"/>
                </a:solidFill>
                <a:latin typeface="Courier New"/>
                <a:cs typeface="Courier New"/>
              </a:rPr>
              <a:t>B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66385" y="3317223"/>
            <a:ext cx="920750" cy="3873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350" b="1" spc="15" dirty="0">
                <a:solidFill>
                  <a:srgbClr val="008000"/>
                </a:solidFill>
                <a:latin typeface="Courier New"/>
                <a:cs typeface="Courier New"/>
              </a:rPr>
              <a:t>0010</a:t>
            </a:r>
            <a:r>
              <a:rPr sz="2325" b="1" spc="22" baseline="-21505" dirty="0">
                <a:solidFill>
                  <a:srgbClr val="008000"/>
                </a:solidFill>
                <a:latin typeface="Courier New"/>
                <a:cs typeface="Courier New"/>
              </a:rPr>
              <a:t>B</a:t>
            </a:r>
            <a:endParaRPr sz="2325" baseline="-21505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xfrm>
            <a:off x="2866385" y="2555875"/>
            <a:ext cx="5753734" cy="146748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2795"/>
              </a:lnSpc>
              <a:spcBef>
                <a:spcPts val="120"/>
              </a:spcBef>
              <a:tabLst>
                <a:tab pos="1037590" algn="l"/>
              </a:tabLst>
            </a:pPr>
            <a:r>
              <a:rPr spc="10" dirty="0"/>
              <a:t>1010	=</a:t>
            </a:r>
            <a:r>
              <a:rPr spc="15" dirty="0"/>
              <a:t> </a:t>
            </a:r>
            <a:r>
              <a:rPr spc="5" dirty="0"/>
              <a:t>(1*-7)+(0*4)+(1*2)+(0*1)</a:t>
            </a:r>
          </a:p>
          <a:p>
            <a:pPr marL="1097915">
              <a:lnSpc>
                <a:spcPts val="2795"/>
              </a:lnSpc>
            </a:pPr>
            <a:r>
              <a:rPr spc="10" dirty="0"/>
              <a:t>=</a:t>
            </a:r>
            <a:r>
              <a:rPr spc="5" dirty="0"/>
              <a:t> </a:t>
            </a:r>
            <a:r>
              <a:rPr spc="10" dirty="0"/>
              <a:t>-5</a:t>
            </a:r>
          </a:p>
          <a:p>
            <a:pPr marL="1037590">
              <a:lnSpc>
                <a:spcPct val="100000"/>
              </a:lnSpc>
              <a:spcBef>
                <a:spcPts val="50"/>
              </a:spcBef>
            </a:pPr>
            <a:r>
              <a:rPr spc="10" dirty="0">
                <a:solidFill>
                  <a:srgbClr val="008000"/>
                </a:solidFill>
              </a:rPr>
              <a:t>=</a:t>
            </a:r>
            <a:r>
              <a:rPr spc="15" dirty="0">
                <a:solidFill>
                  <a:srgbClr val="008000"/>
                </a:solidFill>
              </a:rPr>
              <a:t> </a:t>
            </a:r>
            <a:r>
              <a:rPr spc="5" dirty="0">
                <a:solidFill>
                  <a:srgbClr val="008000"/>
                </a:solidFill>
              </a:rPr>
              <a:t>(0*-7)+(0*4)+(1*2)+(0*1)</a:t>
            </a:r>
          </a:p>
          <a:p>
            <a:pPr marL="1097915">
              <a:lnSpc>
                <a:spcPct val="100000"/>
              </a:lnSpc>
              <a:spcBef>
                <a:spcPts val="50"/>
              </a:spcBef>
            </a:pPr>
            <a:r>
              <a:rPr spc="10" dirty="0">
                <a:solidFill>
                  <a:srgbClr val="008000"/>
                </a:solidFill>
              </a:rPr>
              <a:t>=</a:t>
            </a:r>
            <a:r>
              <a:rPr spc="5" dirty="0">
                <a:solidFill>
                  <a:srgbClr val="008000"/>
                </a:solidFill>
              </a:rPr>
              <a:t> </a:t>
            </a:r>
            <a:r>
              <a:rPr spc="10" dirty="0">
                <a:solidFill>
                  <a:srgbClr val="008000"/>
                </a:solidFill>
              </a:rPr>
              <a:t>2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217" y="431974"/>
            <a:ext cx="5653405" cy="568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solidFill>
                  <a:srgbClr val="000000"/>
                </a:solidFill>
              </a:rPr>
              <a:t>Ones’ Complement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(cont.)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494810" y="5946637"/>
            <a:ext cx="161290" cy="281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30"/>
              </a:lnSpc>
            </a:pPr>
            <a:r>
              <a:rPr sz="1750" b="1" spc="15" dirty="0">
                <a:latin typeface="Courier New"/>
                <a:cs typeface="Courier New"/>
              </a:rPr>
              <a:t>7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37533" y="5946637"/>
            <a:ext cx="568325" cy="281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30"/>
              </a:lnSpc>
            </a:pPr>
            <a:r>
              <a:rPr sz="1750" b="1" spc="10" dirty="0">
                <a:latin typeface="Courier New"/>
                <a:cs typeface="Courier New"/>
              </a:rPr>
              <a:t>0111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66385" y="6140822"/>
            <a:ext cx="235458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20"/>
              </a:lnSpc>
            </a:pP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-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two reps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sz="2350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zero</a:t>
            </a:r>
            <a:endParaRPr sz="235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05"/>
              </a:lnSpc>
            </a:pPr>
            <a:fld id="{81D60167-4931-47E6-BA6A-407CBD079E47}" type="slidenum">
              <a:rPr spc="15" dirty="0"/>
              <a:t>41</a:t>
            </a:fld>
            <a:endParaRPr spc="1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96669" y="1507373"/>
          <a:ext cx="2101214" cy="47482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3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944">
                <a:tc>
                  <a:txBody>
                    <a:bodyPr/>
                    <a:lstStyle/>
                    <a:p>
                      <a:pPr marR="195580" algn="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750" b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Integer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750" b="1" u="sng" spc="15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Rep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7175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195580" algn="r">
                        <a:lnSpc>
                          <a:spcPts val="191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-7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91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1000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195580" algn="r">
                        <a:lnSpc>
                          <a:spcPts val="186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-6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86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1001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195580" algn="r">
                        <a:lnSpc>
                          <a:spcPts val="191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-5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910"/>
                        </a:lnSpc>
                      </a:pPr>
                      <a:r>
                        <a:rPr sz="1750" b="1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1010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195580" algn="r">
                        <a:lnSpc>
                          <a:spcPts val="186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-4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86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1011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351">
                <a:tc>
                  <a:txBody>
                    <a:bodyPr/>
                    <a:lstStyle/>
                    <a:p>
                      <a:pPr marR="195580" algn="r">
                        <a:lnSpc>
                          <a:spcPts val="191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-3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91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1100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195580" algn="r">
                        <a:lnSpc>
                          <a:spcPts val="191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-2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91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1101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195580" algn="r">
                        <a:lnSpc>
                          <a:spcPts val="186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-1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86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1110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195580" algn="r">
                        <a:lnSpc>
                          <a:spcPts val="191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-0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91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1111</a:t>
                      </a:r>
                      <a:endParaRPr sz="17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195580" algn="r">
                        <a:lnSpc>
                          <a:spcPts val="1860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86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0000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6351">
                <a:tc>
                  <a:txBody>
                    <a:bodyPr/>
                    <a:lstStyle/>
                    <a:p>
                      <a:pPr marR="195580" algn="r">
                        <a:lnSpc>
                          <a:spcPts val="1910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91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0001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195580" algn="r">
                        <a:lnSpc>
                          <a:spcPts val="1910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2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91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0010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195580" algn="r">
                        <a:lnSpc>
                          <a:spcPts val="1860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3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86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0011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195580" algn="r">
                        <a:lnSpc>
                          <a:spcPts val="1910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4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91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0100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195580" algn="r">
                        <a:lnSpc>
                          <a:spcPts val="1860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5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860"/>
                        </a:lnSpc>
                      </a:pPr>
                      <a:r>
                        <a:rPr sz="1750" b="1" spc="10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0101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582726">
                <a:tc>
                  <a:txBody>
                    <a:bodyPr/>
                    <a:lstStyle/>
                    <a:p>
                      <a:pPr marR="195580" algn="r">
                        <a:lnSpc>
                          <a:spcPts val="1910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6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91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0110</a:t>
                      </a:r>
                      <a:endParaRPr sz="17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866385" y="1464526"/>
            <a:ext cx="2922905" cy="7518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50" b="1" spc="10" dirty="0">
                <a:solidFill>
                  <a:srgbClr val="0000FF"/>
                </a:solidFill>
                <a:latin typeface="Arial"/>
                <a:cs typeface="Arial"/>
              </a:rPr>
              <a:t>Computing</a:t>
            </a:r>
            <a:r>
              <a:rPr sz="2350" b="1" spc="-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50" b="1" spc="10" dirty="0">
                <a:solidFill>
                  <a:srgbClr val="0000FF"/>
                </a:solidFill>
                <a:latin typeface="Arial"/>
                <a:cs typeface="Arial"/>
              </a:rPr>
              <a:t>negative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neg(x) =</a:t>
            </a:r>
            <a:r>
              <a:rPr sz="235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~x</a:t>
            </a:r>
            <a:endParaRPr sz="23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09130" y="2193091"/>
            <a:ext cx="3041015" cy="3873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50" b="1" spc="10" dirty="0">
                <a:solidFill>
                  <a:srgbClr val="0000FF"/>
                </a:solidFill>
                <a:latin typeface="Courier New"/>
                <a:cs typeface="Courier New"/>
              </a:rPr>
              <a:t>neg(</a:t>
            </a:r>
            <a:r>
              <a:rPr sz="2350" b="1" spc="10" dirty="0">
                <a:solidFill>
                  <a:srgbClr val="008000"/>
                </a:solidFill>
                <a:latin typeface="Courier New"/>
                <a:cs typeface="Courier New"/>
              </a:rPr>
              <a:t>0101 </a:t>
            </a:r>
            <a:r>
              <a:rPr sz="2350" b="1" spc="10" dirty="0">
                <a:solidFill>
                  <a:srgbClr val="0000FF"/>
                </a:solidFill>
                <a:latin typeface="Courier New"/>
                <a:cs typeface="Courier New"/>
              </a:rPr>
              <a:t>) =</a:t>
            </a:r>
            <a:r>
              <a:rPr sz="2350" b="1" spc="-50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350" b="1" spc="10" dirty="0">
                <a:solidFill>
                  <a:srgbClr val="FF0000"/>
                </a:solidFill>
                <a:latin typeface="Courier New"/>
                <a:cs typeface="Courier New"/>
              </a:rPr>
              <a:t>1010</a:t>
            </a:r>
            <a:endParaRPr sz="23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56443" y="2368951"/>
            <a:ext cx="1714500" cy="2667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580515" algn="l"/>
              </a:tabLst>
            </a:pPr>
            <a:r>
              <a:rPr sz="1550" b="1" spc="15" dirty="0">
                <a:solidFill>
                  <a:srgbClr val="0000FF"/>
                </a:solidFill>
                <a:latin typeface="Courier New"/>
                <a:cs typeface="Courier New"/>
              </a:rPr>
              <a:t>B	B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66385" y="5383701"/>
            <a:ext cx="2103120" cy="7518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50" b="1" spc="10" dirty="0">
                <a:solidFill>
                  <a:srgbClr val="0000FF"/>
                </a:solidFill>
                <a:latin typeface="Arial"/>
                <a:cs typeface="Arial"/>
              </a:rPr>
              <a:t>Pros and</a:t>
            </a:r>
            <a:r>
              <a:rPr sz="2350" b="1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50" b="1" spc="10" dirty="0">
                <a:solidFill>
                  <a:srgbClr val="0000FF"/>
                </a:solidFill>
                <a:latin typeface="Arial"/>
                <a:cs typeface="Arial"/>
              </a:rPr>
              <a:t>cons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+</a:t>
            </a:r>
            <a:r>
              <a:rPr sz="235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symmetric</a:t>
            </a:r>
            <a:endParaRPr sz="23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28285" y="2544811"/>
            <a:ext cx="4792345" cy="13296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R="461009" algn="ctr">
              <a:lnSpc>
                <a:spcPct val="100000"/>
              </a:lnSpc>
              <a:spcBef>
                <a:spcPts val="120"/>
              </a:spcBef>
            </a:pPr>
            <a:r>
              <a:rPr sz="2350" b="1" spc="10" dirty="0">
                <a:solidFill>
                  <a:srgbClr val="0000FF"/>
                </a:solidFill>
                <a:latin typeface="Courier New"/>
                <a:cs typeface="Courier New"/>
              </a:rPr>
              <a:t>neg(</a:t>
            </a:r>
            <a:r>
              <a:rPr sz="2350" b="1" spc="10" dirty="0">
                <a:solidFill>
                  <a:srgbClr val="FF0000"/>
                </a:solidFill>
                <a:latin typeface="Courier New"/>
                <a:cs typeface="Courier New"/>
              </a:rPr>
              <a:t>1010</a:t>
            </a:r>
            <a:r>
              <a:rPr sz="2325" b="1" spc="15" baseline="-21505" dirty="0">
                <a:solidFill>
                  <a:srgbClr val="0000FF"/>
                </a:solidFill>
                <a:latin typeface="Courier New"/>
                <a:cs typeface="Courier New"/>
              </a:rPr>
              <a:t>B</a:t>
            </a:r>
            <a:r>
              <a:rPr sz="2350" b="1" spc="10" dirty="0">
                <a:solidFill>
                  <a:srgbClr val="0000FF"/>
                </a:solidFill>
                <a:latin typeface="Courier New"/>
                <a:cs typeface="Courier New"/>
              </a:rPr>
              <a:t>) =</a:t>
            </a:r>
            <a:r>
              <a:rPr sz="2350" b="1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350" b="1" spc="15" dirty="0">
                <a:solidFill>
                  <a:srgbClr val="008000"/>
                </a:solidFill>
                <a:latin typeface="Courier New"/>
                <a:cs typeface="Courier New"/>
              </a:rPr>
              <a:t>0101</a:t>
            </a:r>
            <a:r>
              <a:rPr sz="2325" b="1" spc="22" baseline="-21505" dirty="0">
                <a:solidFill>
                  <a:srgbClr val="0000FF"/>
                </a:solidFill>
                <a:latin typeface="Courier New"/>
                <a:cs typeface="Courier New"/>
              </a:rPr>
              <a:t>B</a:t>
            </a:r>
            <a:endParaRPr sz="2325" baseline="-21505">
              <a:latin typeface="Courier New"/>
              <a:cs typeface="Courier New"/>
            </a:endParaRPr>
          </a:p>
          <a:p>
            <a:pPr marL="50800">
              <a:lnSpc>
                <a:spcPct val="100000"/>
              </a:lnSpc>
              <a:spcBef>
                <a:spcPts val="1730"/>
              </a:spcBef>
            </a:pPr>
            <a:r>
              <a:rPr sz="2350" b="1" spc="10" dirty="0">
                <a:solidFill>
                  <a:srgbClr val="0000FF"/>
                </a:solidFill>
                <a:latin typeface="Arial"/>
                <a:cs typeface="Arial"/>
              </a:rPr>
              <a:t>Computing negative</a:t>
            </a:r>
            <a:r>
              <a:rPr sz="2350" b="1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50" b="1" spc="5" dirty="0">
                <a:solidFill>
                  <a:srgbClr val="0000FF"/>
                </a:solidFill>
                <a:latin typeface="Arial"/>
                <a:cs typeface="Arial"/>
              </a:rPr>
              <a:t>(alternative)</a:t>
            </a:r>
            <a:endParaRPr sz="235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50"/>
              </a:spcBef>
            </a:pP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neg(x) = </a:t>
            </a:r>
            <a:r>
              <a:rPr sz="2350" spc="-95" dirty="0">
                <a:solidFill>
                  <a:srgbClr val="0000FF"/>
                </a:solidFill>
                <a:latin typeface="Arial"/>
                <a:cs typeface="Arial"/>
              </a:rPr>
              <a:t>1111</a:t>
            </a:r>
            <a:r>
              <a:rPr sz="2325" spc="-142" baseline="-21505" dirty="0">
                <a:solidFill>
                  <a:srgbClr val="0000FF"/>
                </a:solidFill>
                <a:latin typeface="Arial"/>
                <a:cs typeface="Arial"/>
              </a:rPr>
              <a:t>B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-</a:t>
            </a:r>
            <a:r>
              <a:rPr sz="235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endParaRPr sz="23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09130" y="3851203"/>
            <a:ext cx="4427855" cy="3873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329304" algn="l"/>
              </a:tabLst>
            </a:pPr>
            <a:r>
              <a:rPr sz="2350" b="1" spc="10" dirty="0">
                <a:solidFill>
                  <a:srgbClr val="0000FF"/>
                </a:solidFill>
                <a:latin typeface="Courier New"/>
                <a:cs typeface="Courier New"/>
              </a:rPr>
              <a:t>neg(</a:t>
            </a:r>
            <a:r>
              <a:rPr sz="2350" b="1" spc="10" dirty="0">
                <a:solidFill>
                  <a:srgbClr val="008000"/>
                </a:solidFill>
                <a:latin typeface="Courier New"/>
                <a:cs typeface="Courier New"/>
              </a:rPr>
              <a:t>0101 </a:t>
            </a:r>
            <a:r>
              <a:rPr sz="2350" b="1" spc="10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r>
              <a:rPr sz="2350" b="1" spc="-4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350" b="1" spc="10" dirty="0">
                <a:solidFill>
                  <a:srgbClr val="0000FF"/>
                </a:solidFill>
                <a:latin typeface="Courier New"/>
                <a:cs typeface="Courier New"/>
              </a:rPr>
              <a:t>=</a:t>
            </a:r>
            <a:r>
              <a:rPr sz="2350" b="1" spc="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350" b="1" spc="10" dirty="0">
                <a:solidFill>
                  <a:srgbClr val="0000FF"/>
                </a:solidFill>
                <a:latin typeface="Courier New"/>
                <a:cs typeface="Courier New"/>
              </a:rPr>
              <a:t>1111	–</a:t>
            </a:r>
            <a:r>
              <a:rPr sz="2350" b="1" spc="-6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350" b="1" spc="10" dirty="0">
                <a:solidFill>
                  <a:srgbClr val="008000"/>
                </a:solidFill>
                <a:latin typeface="Courier New"/>
                <a:cs typeface="Courier New"/>
              </a:rPr>
              <a:t>0101</a:t>
            </a:r>
            <a:endParaRPr sz="23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56443" y="4027063"/>
            <a:ext cx="3101340" cy="2667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580515" algn="l"/>
                <a:tab pos="2967355" algn="l"/>
              </a:tabLst>
            </a:pPr>
            <a:r>
              <a:rPr sz="1550" b="1" spc="15" dirty="0">
                <a:solidFill>
                  <a:srgbClr val="0000FF"/>
                </a:solidFill>
                <a:latin typeface="Courier New"/>
                <a:cs typeface="Courier New"/>
              </a:rPr>
              <a:t>B	B	B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73796" y="4202923"/>
            <a:ext cx="1282700" cy="3873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350" b="1" spc="10" dirty="0">
                <a:solidFill>
                  <a:srgbClr val="0000FF"/>
                </a:solidFill>
                <a:latin typeface="Courier New"/>
                <a:cs typeface="Courier New"/>
              </a:rPr>
              <a:t>=</a:t>
            </a:r>
            <a:r>
              <a:rPr sz="2350" b="1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350" b="1" spc="15" dirty="0">
                <a:solidFill>
                  <a:srgbClr val="FF0000"/>
                </a:solidFill>
                <a:latin typeface="Courier New"/>
                <a:cs typeface="Courier New"/>
              </a:rPr>
              <a:t>1010</a:t>
            </a:r>
            <a:r>
              <a:rPr sz="2325" b="1" spc="22" baseline="-21505" dirty="0">
                <a:solidFill>
                  <a:srgbClr val="0000FF"/>
                </a:solidFill>
                <a:latin typeface="Courier New"/>
                <a:cs typeface="Courier New"/>
              </a:rPr>
              <a:t>B</a:t>
            </a:r>
            <a:endParaRPr sz="2325" baseline="-21505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83730" y="4567206"/>
            <a:ext cx="4599305" cy="7518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  <a:tabLst>
                <a:tab pos="3316604" algn="l"/>
              </a:tabLst>
            </a:pPr>
            <a:r>
              <a:rPr sz="2350" b="1" spc="10" dirty="0">
                <a:solidFill>
                  <a:srgbClr val="0000FF"/>
                </a:solidFill>
                <a:latin typeface="Courier New"/>
                <a:cs typeface="Courier New"/>
              </a:rPr>
              <a:t>neg(</a:t>
            </a:r>
            <a:r>
              <a:rPr sz="2350" b="1" spc="10" dirty="0">
                <a:solidFill>
                  <a:srgbClr val="FF0000"/>
                </a:solidFill>
                <a:latin typeface="Courier New"/>
                <a:cs typeface="Courier New"/>
              </a:rPr>
              <a:t>1010</a:t>
            </a:r>
            <a:r>
              <a:rPr sz="2325" b="1" spc="15" baseline="-21505" dirty="0">
                <a:solidFill>
                  <a:srgbClr val="0000FF"/>
                </a:solidFill>
                <a:latin typeface="Courier New"/>
                <a:cs typeface="Courier New"/>
              </a:rPr>
              <a:t>B</a:t>
            </a:r>
            <a:r>
              <a:rPr sz="2350" b="1" spc="10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r>
              <a:rPr sz="2350" b="1" spc="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350" b="1" spc="10" dirty="0">
                <a:solidFill>
                  <a:srgbClr val="0000FF"/>
                </a:solidFill>
                <a:latin typeface="Courier New"/>
                <a:cs typeface="Courier New"/>
              </a:rPr>
              <a:t>=</a:t>
            </a:r>
            <a:r>
              <a:rPr sz="2350" b="1" spc="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350" b="1" spc="15" dirty="0">
                <a:solidFill>
                  <a:srgbClr val="0000FF"/>
                </a:solidFill>
                <a:latin typeface="Courier New"/>
                <a:cs typeface="Courier New"/>
              </a:rPr>
              <a:t>1111</a:t>
            </a:r>
            <a:r>
              <a:rPr sz="2325" b="1" spc="22" baseline="-21505" dirty="0">
                <a:solidFill>
                  <a:srgbClr val="0000FF"/>
                </a:solidFill>
                <a:latin typeface="Courier New"/>
                <a:cs typeface="Courier New"/>
              </a:rPr>
              <a:t>B	</a:t>
            </a:r>
            <a:r>
              <a:rPr sz="2350" b="1" spc="10" dirty="0">
                <a:solidFill>
                  <a:srgbClr val="0000FF"/>
                </a:solidFill>
                <a:latin typeface="Courier New"/>
                <a:cs typeface="Courier New"/>
              </a:rPr>
              <a:t>–</a:t>
            </a:r>
            <a:r>
              <a:rPr sz="2350" b="1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350" b="1" spc="15" dirty="0">
                <a:solidFill>
                  <a:srgbClr val="FF0000"/>
                </a:solidFill>
                <a:latin typeface="Courier New"/>
                <a:cs typeface="Courier New"/>
              </a:rPr>
              <a:t>1010</a:t>
            </a:r>
            <a:r>
              <a:rPr sz="2325" b="1" spc="22" baseline="-21505" dirty="0">
                <a:solidFill>
                  <a:srgbClr val="0000FF"/>
                </a:solidFill>
                <a:latin typeface="Courier New"/>
                <a:cs typeface="Courier New"/>
              </a:rPr>
              <a:t>B</a:t>
            </a:r>
            <a:endParaRPr sz="2325" baseline="-21505">
              <a:latin typeface="Courier New"/>
              <a:cs typeface="Courier New"/>
            </a:endParaRPr>
          </a:p>
          <a:p>
            <a:pPr marL="662940" algn="ctr">
              <a:lnSpc>
                <a:spcPct val="100000"/>
              </a:lnSpc>
              <a:spcBef>
                <a:spcPts val="50"/>
              </a:spcBef>
            </a:pPr>
            <a:r>
              <a:rPr sz="2350" b="1" spc="10" dirty="0">
                <a:solidFill>
                  <a:srgbClr val="0000FF"/>
                </a:solidFill>
                <a:latin typeface="Courier New"/>
                <a:cs typeface="Courier New"/>
              </a:rPr>
              <a:t>=</a:t>
            </a:r>
            <a:r>
              <a:rPr sz="2350" b="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350" b="1" spc="10" dirty="0">
                <a:solidFill>
                  <a:srgbClr val="008000"/>
                </a:solidFill>
                <a:latin typeface="Courier New"/>
                <a:cs typeface="Courier New"/>
              </a:rPr>
              <a:t>0101</a:t>
            </a:r>
            <a:endParaRPr sz="235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44978" y="5107348"/>
            <a:ext cx="146050" cy="2667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spc="15" dirty="0">
                <a:solidFill>
                  <a:srgbClr val="0000FF"/>
                </a:solidFill>
                <a:latin typeface="Courier New"/>
                <a:cs typeface="Courier New"/>
              </a:rPr>
              <a:t>B</a:t>
            </a:r>
            <a:endParaRPr sz="15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217" y="431974"/>
            <a:ext cx="4171315" cy="568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solidFill>
                  <a:srgbClr val="000000"/>
                </a:solidFill>
              </a:rPr>
              <a:t>Two’s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Complement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544162" y="6307274"/>
            <a:ext cx="201295" cy="220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05"/>
              </a:lnSpc>
            </a:pPr>
            <a:r>
              <a:rPr sz="1350" spc="15" dirty="0">
                <a:latin typeface="Times New Roman"/>
                <a:cs typeface="Times New Roman"/>
              </a:rPr>
              <a:t>35</a:t>
            </a:r>
            <a:endParaRPr sz="135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96669" y="1507373"/>
          <a:ext cx="2101214" cy="47482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3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944">
                <a:tc>
                  <a:txBody>
                    <a:bodyPr/>
                    <a:lstStyle/>
                    <a:p>
                      <a:pPr marR="195580" algn="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750" b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Integer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750" b="1" u="sng" spc="15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Rep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7175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195580" algn="r">
                        <a:lnSpc>
                          <a:spcPts val="191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-8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91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1000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195580" algn="r">
                        <a:lnSpc>
                          <a:spcPts val="186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-7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86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1001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195580" algn="r">
                        <a:lnSpc>
                          <a:spcPts val="191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-6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910"/>
                        </a:lnSpc>
                      </a:pPr>
                      <a:r>
                        <a:rPr sz="1750" b="1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1010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195580" algn="r">
                        <a:lnSpc>
                          <a:spcPts val="186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-5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86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1011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351">
                <a:tc>
                  <a:txBody>
                    <a:bodyPr/>
                    <a:lstStyle/>
                    <a:p>
                      <a:pPr marR="195580" algn="r">
                        <a:lnSpc>
                          <a:spcPts val="191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-4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91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1100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195580" algn="r">
                        <a:lnSpc>
                          <a:spcPts val="191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-3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91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1101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195580" algn="r">
                        <a:lnSpc>
                          <a:spcPts val="186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-2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86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1110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195580" algn="r">
                        <a:lnSpc>
                          <a:spcPts val="191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-1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91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1111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195580" algn="r">
                        <a:lnSpc>
                          <a:spcPts val="1860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86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0000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6351">
                <a:tc>
                  <a:txBody>
                    <a:bodyPr/>
                    <a:lstStyle/>
                    <a:p>
                      <a:pPr marR="195580" algn="r">
                        <a:lnSpc>
                          <a:spcPts val="1910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91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0001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195580" algn="r">
                        <a:lnSpc>
                          <a:spcPts val="1910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2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910"/>
                        </a:lnSpc>
                      </a:pPr>
                      <a:r>
                        <a:rPr sz="1750" b="1" spc="10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0010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195580" algn="r">
                        <a:lnSpc>
                          <a:spcPts val="1860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3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86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0011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195580" algn="r">
                        <a:lnSpc>
                          <a:spcPts val="1910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4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91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0100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195580" algn="r">
                        <a:lnSpc>
                          <a:spcPts val="1860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5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86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0101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6352">
                <a:tc>
                  <a:txBody>
                    <a:bodyPr/>
                    <a:lstStyle/>
                    <a:p>
                      <a:pPr marR="195580" algn="r">
                        <a:lnSpc>
                          <a:spcPts val="1910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6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91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0110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6374">
                <a:tc>
                  <a:txBody>
                    <a:bodyPr/>
                    <a:lstStyle/>
                    <a:p>
                      <a:pPr marR="195580" algn="r">
                        <a:lnSpc>
                          <a:spcPts val="1910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7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91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0111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866384" y="2555875"/>
            <a:ext cx="5083815" cy="7518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50" b="1" spc="5" dirty="0">
                <a:solidFill>
                  <a:srgbClr val="0000FF"/>
                </a:solidFill>
                <a:latin typeface="Arial"/>
                <a:cs typeface="Arial"/>
              </a:rPr>
              <a:t>Definition</a:t>
            </a:r>
            <a:endParaRPr sz="23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High-order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bit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has weight</a:t>
            </a:r>
            <a:r>
              <a:rPr sz="2350" spc="-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-8</a:t>
            </a:r>
            <a:r>
              <a:rPr lang="en-US" sz="2350" spc="10" dirty="0">
                <a:solidFill>
                  <a:srgbClr val="0000FF"/>
                </a:solidFill>
                <a:latin typeface="Arial"/>
                <a:cs typeface="Arial"/>
              </a:rPr>
              <a:t> (-2</a:t>
            </a:r>
            <a:r>
              <a:rPr lang="en-US" sz="2350" spc="10" baseline="30000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lang="en-US" sz="2350" spc="10" dirty="0">
                <a:solidFill>
                  <a:srgbClr val="0000FF"/>
                </a:solidFill>
                <a:latin typeface="Arial"/>
                <a:cs typeface="Arial"/>
              </a:rPr>
              <a:t>)</a:t>
            </a:r>
            <a:endParaRPr sz="235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90042" y="3499483"/>
            <a:ext cx="146050" cy="2667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spc="15" dirty="0">
                <a:solidFill>
                  <a:srgbClr val="FF0000"/>
                </a:solidFill>
                <a:latin typeface="Courier New"/>
                <a:cs typeface="Courier New"/>
              </a:rPr>
              <a:t>B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40985" y="4039624"/>
            <a:ext cx="920750" cy="3873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350" b="1" spc="15" dirty="0">
                <a:solidFill>
                  <a:srgbClr val="008000"/>
                </a:solidFill>
                <a:latin typeface="Courier New"/>
                <a:cs typeface="Courier New"/>
              </a:rPr>
              <a:t>0010</a:t>
            </a:r>
            <a:r>
              <a:rPr sz="2325" b="1" spc="22" baseline="-21505" dirty="0">
                <a:solidFill>
                  <a:srgbClr val="008000"/>
                </a:solidFill>
                <a:latin typeface="Courier New"/>
                <a:cs typeface="Courier New"/>
              </a:rPr>
              <a:t>B</a:t>
            </a:r>
            <a:endParaRPr sz="2325" baseline="-21505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2795"/>
              </a:lnSpc>
              <a:spcBef>
                <a:spcPts val="120"/>
              </a:spcBef>
              <a:tabLst>
                <a:tab pos="1037590" algn="l"/>
              </a:tabLst>
            </a:pPr>
            <a:r>
              <a:rPr spc="10" dirty="0"/>
              <a:t>1010	=</a:t>
            </a:r>
            <a:r>
              <a:rPr spc="15" dirty="0"/>
              <a:t> </a:t>
            </a:r>
            <a:r>
              <a:rPr spc="5" dirty="0"/>
              <a:t>(1*-8)+(0*4)+(1*2)+(0*1)</a:t>
            </a:r>
          </a:p>
          <a:p>
            <a:pPr marL="1097915">
              <a:lnSpc>
                <a:spcPts val="2795"/>
              </a:lnSpc>
            </a:pPr>
            <a:r>
              <a:rPr spc="10" dirty="0"/>
              <a:t>=</a:t>
            </a:r>
            <a:r>
              <a:rPr spc="5" dirty="0"/>
              <a:t> </a:t>
            </a:r>
            <a:r>
              <a:rPr spc="10" dirty="0"/>
              <a:t>-6</a:t>
            </a:r>
          </a:p>
          <a:p>
            <a:pPr marL="1037590">
              <a:lnSpc>
                <a:spcPct val="100000"/>
              </a:lnSpc>
              <a:spcBef>
                <a:spcPts val="50"/>
              </a:spcBef>
            </a:pPr>
            <a:r>
              <a:rPr spc="10" dirty="0">
                <a:solidFill>
                  <a:srgbClr val="008000"/>
                </a:solidFill>
              </a:rPr>
              <a:t>=</a:t>
            </a:r>
            <a:r>
              <a:rPr spc="15" dirty="0">
                <a:solidFill>
                  <a:srgbClr val="008000"/>
                </a:solidFill>
              </a:rPr>
              <a:t> </a:t>
            </a:r>
            <a:r>
              <a:rPr spc="5" dirty="0">
                <a:solidFill>
                  <a:srgbClr val="008000"/>
                </a:solidFill>
              </a:rPr>
              <a:t>(0*-8)+(0*4)+(1*2)+(0*1)</a:t>
            </a:r>
          </a:p>
          <a:p>
            <a:pPr marL="1097915">
              <a:lnSpc>
                <a:spcPct val="100000"/>
              </a:lnSpc>
              <a:spcBef>
                <a:spcPts val="50"/>
              </a:spcBef>
            </a:pPr>
            <a:r>
              <a:rPr spc="10" dirty="0">
                <a:solidFill>
                  <a:srgbClr val="008000"/>
                </a:solidFill>
              </a:rPr>
              <a:t>=</a:t>
            </a:r>
            <a:r>
              <a:rPr spc="5" dirty="0">
                <a:solidFill>
                  <a:srgbClr val="008000"/>
                </a:solidFill>
              </a:rPr>
              <a:t> </a:t>
            </a:r>
            <a:r>
              <a:rPr spc="10" dirty="0">
                <a:solidFill>
                  <a:srgbClr val="008000"/>
                </a:solidFill>
              </a:rPr>
              <a:t>2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217" y="431974"/>
            <a:ext cx="5678170" cy="568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solidFill>
                  <a:srgbClr val="000000"/>
                </a:solidFill>
              </a:rPr>
              <a:t>Two’s Complement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(cont.)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05"/>
              </a:lnSpc>
            </a:pPr>
            <a:fld id="{81D60167-4931-47E6-BA6A-407CBD079E47}" type="slidenum">
              <a:rPr spc="15" dirty="0"/>
              <a:t>43</a:t>
            </a:fld>
            <a:endParaRPr spc="1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96669" y="1507373"/>
          <a:ext cx="2101214" cy="47482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3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944">
                <a:tc>
                  <a:txBody>
                    <a:bodyPr/>
                    <a:lstStyle/>
                    <a:p>
                      <a:pPr marR="195580" algn="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750" b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Integer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750" b="1" u="sng" spc="15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Rep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7175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195580" algn="r">
                        <a:lnSpc>
                          <a:spcPts val="191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-8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91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1000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195580" algn="r">
                        <a:lnSpc>
                          <a:spcPts val="186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-7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86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1001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195580" algn="r">
                        <a:lnSpc>
                          <a:spcPts val="191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-6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91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1010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195580" algn="r">
                        <a:lnSpc>
                          <a:spcPts val="186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-5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860"/>
                        </a:lnSpc>
                      </a:pPr>
                      <a:r>
                        <a:rPr sz="1750" b="1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1011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351">
                <a:tc>
                  <a:txBody>
                    <a:bodyPr/>
                    <a:lstStyle/>
                    <a:p>
                      <a:pPr marR="195580" algn="r">
                        <a:lnSpc>
                          <a:spcPts val="191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-4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91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1100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195580" algn="r">
                        <a:lnSpc>
                          <a:spcPts val="191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-3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91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1101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195580" algn="r">
                        <a:lnSpc>
                          <a:spcPts val="186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-2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86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1110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195580" algn="r">
                        <a:lnSpc>
                          <a:spcPts val="191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-1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91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1111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195580" algn="r">
                        <a:lnSpc>
                          <a:spcPts val="1860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86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0000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6351">
                <a:tc>
                  <a:txBody>
                    <a:bodyPr/>
                    <a:lstStyle/>
                    <a:p>
                      <a:pPr marR="195580" algn="r">
                        <a:lnSpc>
                          <a:spcPts val="1910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91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0001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195580" algn="r">
                        <a:lnSpc>
                          <a:spcPts val="1910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2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91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0010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195580" algn="r">
                        <a:lnSpc>
                          <a:spcPts val="1860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3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86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0011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195580" algn="r">
                        <a:lnSpc>
                          <a:spcPts val="1910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4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91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0100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195580" algn="r">
                        <a:lnSpc>
                          <a:spcPts val="1860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5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860"/>
                        </a:lnSpc>
                      </a:pPr>
                      <a:r>
                        <a:rPr sz="1750" b="1" spc="10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0101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6352">
                <a:tc>
                  <a:txBody>
                    <a:bodyPr/>
                    <a:lstStyle/>
                    <a:p>
                      <a:pPr marR="195580" algn="r">
                        <a:lnSpc>
                          <a:spcPts val="1910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6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91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0110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6374">
                <a:tc>
                  <a:txBody>
                    <a:bodyPr/>
                    <a:lstStyle/>
                    <a:p>
                      <a:pPr marR="195580" algn="r">
                        <a:lnSpc>
                          <a:spcPts val="1910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7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91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0111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866385" y="1916739"/>
            <a:ext cx="3477895" cy="11163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50" b="1" spc="10" dirty="0">
                <a:solidFill>
                  <a:srgbClr val="0000FF"/>
                </a:solidFill>
                <a:latin typeface="Arial"/>
                <a:cs typeface="Arial"/>
              </a:rPr>
              <a:t>Computing</a:t>
            </a:r>
            <a:r>
              <a:rPr sz="2350" b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50" b="1" spc="10" dirty="0">
                <a:solidFill>
                  <a:srgbClr val="0000FF"/>
                </a:solidFill>
                <a:latin typeface="Arial"/>
                <a:cs typeface="Arial"/>
              </a:rPr>
              <a:t>negative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neg(x) = ~x +</a:t>
            </a:r>
            <a:r>
              <a:rPr sz="235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neg(x) = onescomp(x) +</a:t>
            </a:r>
            <a:r>
              <a:rPr sz="2350" spc="-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235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163232"/>
              </p:ext>
            </p:extLst>
          </p:nvPr>
        </p:nvGraphicFramePr>
        <p:xfrm>
          <a:off x="3390080" y="3060215"/>
          <a:ext cx="5380778" cy="7509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58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0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66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66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66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00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5494">
                <a:tc>
                  <a:txBody>
                    <a:bodyPr/>
                    <a:lstStyle/>
                    <a:p>
                      <a:pPr marL="31750">
                        <a:lnSpc>
                          <a:spcPts val="2445"/>
                        </a:lnSpc>
                      </a:pPr>
                      <a:r>
                        <a:rPr sz="2350" b="1" spc="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neg(</a:t>
                      </a:r>
                      <a:r>
                        <a:rPr sz="2350" b="1" spc="10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0101</a:t>
                      </a:r>
                      <a:r>
                        <a:rPr sz="2325" b="1" spc="15" baseline="-2150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2350" b="1" spc="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23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2445"/>
                        </a:lnSpc>
                      </a:pPr>
                      <a:r>
                        <a:rPr sz="2350" b="1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23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ts val="2445"/>
                        </a:lnSpc>
                      </a:pPr>
                      <a:r>
                        <a:rPr sz="2350" b="1" spc="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1010</a:t>
                      </a:r>
                      <a:r>
                        <a:rPr sz="2325" b="1" spc="22" baseline="-2150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2325" baseline="-21505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ts val="2445"/>
                        </a:lnSpc>
                      </a:pPr>
                      <a:r>
                        <a:rPr sz="2350" b="1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endParaRPr sz="23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ts val="2445"/>
                        </a:lnSpc>
                      </a:pPr>
                      <a:r>
                        <a:rPr sz="2350" b="1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23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ts val="2445"/>
                        </a:lnSpc>
                      </a:pPr>
                      <a:r>
                        <a:rPr sz="2350" b="1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23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ts val="2445"/>
                        </a:lnSpc>
                      </a:pPr>
                      <a:r>
                        <a:rPr sz="2350" b="1" spc="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1011</a:t>
                      </a:r>
                      <a:r>
                        <a:rPr sz="2325" b="1" spc="22" baseline="-2150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2325" baseline="-21505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494">
                <a:tc>
                  <a:txBody>
                    <a:bodyPr/>
                    <a:lstStyle/>
                    <a:p>
                      <a:pPr marL="31750">
                        <a:lnSpc>
                          <a:spcPts val="2360"/>
                        </a:lnSpc>
                      </a:pPr>
                      <a:r>
                        <a:rPr sz="2350" b="1" spc="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neg(</a:t>
                      </a:r>
                      <a:r>
                        <a:rPr sz="2350" b="1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1011</a:t>
                      </a:r>
                      <a:r>
                        <a:rPr sz="2325" b="1" spc="15" baseline="-2150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2350" b="1" spc="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23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2360"/>
                        </a:lnSpc>
                      </a:pPr>
                      <a:r>
                        <a:rPr sz="2350" b="1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23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ts val="2360"/>
                        </a:lnSpc>
                      </a:pPr>
                      <a:r>
                        <a:rPr sz="2350" b="1" spc="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0100</a:t>
                      </a:r>
                      <a:r>
                        <a:rPr sz="2325" b="1" spc="22" baseline="-2150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2325" baseline="-21505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2360"/>
                        </a:lnSpc>
                      </a:pPr>
                      <a:r>
                        <a:rPr sz="2350" b="1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endParaRPr sz="23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2360"/>
                        </a:lnSpc>
                      </a:pPr>
                      <a:r>
                        <a:rPr sz="2350" b="1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23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2360"/>
                        </a:lnSpc>
                      </a:pPr>
                      <a:r>
                        <a:rPr sz="2350" b="1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23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2360"/>
                        </a:lnSpc>
                      </a:pPr>
                      <a:r>
                        <a:rPr sz="2350" b="1" spc="1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0101</a:t>
                      </a:r>
                      <a:r>
                        <a:rPr sz="2325" b="1" spc="22" baseline="-2150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2325" baseline="-21505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2866385" y="4177800"/>
            <a:ext cx="2313305" cy="11163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50" b="1" spc="10" dirty="0">
                <a:solidFill>
                  <a:srgbClr val="0000FF"/>
                </a:solidFill>
                <a:latin typeface="Arial"/>
                <a:cs typeface="Arial"/>
              </a:rPr>
              <a:t>Pros and</a:t>
            </a:r>
            <a:r>
              <a:rPr sz="2350" b="1" spc="-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50" b="1" spc="10" dirty="0">
                <a:solidFill>
                  <a:srgbClr val="0000FF"/>
                </a:solidFill>
                <a:latin typeface="Arial"/>
                <a:cs typeface="Arial"/>
              </a:rPr>
              <a:t>cons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-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not</a:t>
            </a:r>
            <a:r>
              <a:rPr sz="2350" spc="-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symmetric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+ one rep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sz="2350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zero</a:t>
            </a:r>
            <a:endParaRPr sz="2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217" y="431974"/>
            <a:ext cx="5678170" cy="568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solidFill>
                  <a:srgbClr val="000000"/>
                </a:solidFill>
              </a:rPr>
              <a:t>Two’s Complement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(cont.)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05"/>
              </a:lnSpc>
            </a:pPr>
            <a:fld id="{81D60167-4931-47E6-BA6A-407CBD079E47}" type="slidenum">
              <a:rPr spc="15" dirty="0"/>
              <a:t>44</a:t>
            </a:fld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529954" y="1783587"/>
            <a:ext cx="7583170" cy="28568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38760" marR="5080" indent="-226695">
              <a:lnSpc>
                <a:spcPct val="100000"/>
              </a:lnSpc>
              <a:spcBef>
                <a:spcPts val="120"/>
              </a:spcBef>
            </a:pP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Almost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all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computers use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two’s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complement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to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represent  signed</a:t>
            </a:r>
            <a:r>
              <a:rPr sz="23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integers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85"/>
              </a:spcBef>
            </a:pP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Why?</a:t>
            </a:r>
            <a:endParaRPr sz="2350">
              <a:latin typeface="Arial"/>
              <a:cs typeface="Arial"/>
            </a:endParaRPr>
          </a:p>
          <a:p>
            <a:pPr marL="572770" indent="-221615">
              <a:lnSpc>
                <a:spcPct val="100000"/>
              </a:lnSpc>
              <a:spcBef>
                <a:spcPts val="250"/>
              </a:spcBef>
              <a:buChar char="•"/>
              <a:tabLst>
                <a:tab pos="572770" algn="l"/>
                <a:tab pos="573405" algn="l"/>
              </a:tabLst>
            </a:pP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Arithmetic is</a:t>
            </a:r>
            <a:r>
              <a:rPr sz="1950" spc="-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easy</a:t>
            </a:r>
            <a:endParaRPr sz="1950">
              <a:latin typeface="Arial"/>
              <a:cs typeface="Arial"/>
            </a:endParaRPr>
          </a:p>
          <a:p>
            <a:pPr marL="908685" lvl="1" indent="-231140">
              <a:lnSpc>
                <a:spcPct val="100000"/>
              </a:lnSpc>
              <a:spcBef>
                <a:spcPts val="229"/>
              </a:spcBef>
              <a:buChar char="•"/>
              <a:tabLst>
                <a:tab pos="908685" algn="l"/>
                <a:tab pos="909319" algn="l"/>
              </a:tabLst>
            </a:pP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Will </a:t>
            </a:r>
            <a:r>
              <a:rPr sz="1950" spc="15" dirty="0">
                <a:solidFill>
                  <a:srgbClr val="000066"/>
                </a:solidFill>
                <a:latin typeface="Arial"/>
                <a:cs typeface="Arial"/>
              </a:rPr>
              <a:t>become </a:t>
            </a: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clear</a:t>
            </a:r>
            <a:r>
              <a:rPr sz="1950" spc="-1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1950" spc="15" dirty="0">
                <a:solidFill>
                  <a:srgbClr val="000066"/>
                </a:solidFill>
                <a:latin typeface="Arial"/>
                <a:cs typeface="Arial"/>
              </a:rPr>
              <a:t>soon</a:t>
            </a:r>
            <a:endParaRPr sz="1950">
              <a:latin typeface="Arial"/>
              <a:cs typeface="Arial"/>
            </a:endParaRPr>
          </a:p>
          <a:p>
            <a:pPr marL="238760" marR="238760" indent="-226695">
              <a:lnSpc>
                <a:spcPct val="100000"/>
              </a:lnSpc>
              <a:spcBef>
                <a:spcPts val="1515"/>
              </a:spcBef>
            </a:pP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Hereafter,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assume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two’s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complement representation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of 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signed</a:t>
            </a:r>
            <a:r>
              <a:rPr sz="23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integers</a:t>
            </a:r>
            <a:endParaRPr sz="2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217" y="431974"/>
            <a:ext cx="5100320" cy="568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solidFill>
                  <a:srgbClr val="000000"/>
                </a:solidFill>
              </a:rPr>
              <a:t>Adding Signed</a:t>
            </a:r>
            <a:r>
              <a:rPr spc="-3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Integers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44162" y="6288125"/>
            <a:ext cx="201295" cy="2368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spc="15" dirty="0">
                <a:latin typeface="Times New Roman"/>
                <a:cs typeface="Times New Roman"/>
              </a:rPr>
              <a:t>38</a:t>
            </a:r>
            <a:endParaRPr sz="135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73443" y="1651761"/>
            <a:ext cx="2273935" cy="1322705"/>
            <a:chOff x="973443" y="1651761"/>
            <a:chExt cx="2273935" cy="1322705"/>
          </a:xfrm>
        </p:grpSpPr>
        <p:sp>
          <p:nvSpPr>
            <p:cNvPr id="5" name="object 5"/>
            <p:cNvSpPr/>
            <p:nvPr/>
          </p:nvSpPr>
          <p:spPr>
            <a:xfrm>
              <a:off x="979793" y="1658111"/>
              <a:ext cx="2261235" cy="1310005"/>
            </a:xfrm>
            <a:custGeom>
              <a:avLst/>
              <a:gdLst/>
              <a:ahLst/>
              <a:cxnLst/>
              <a:rect l="l" t="t" r="r" b="b"/>
              <a:pathLst>
                <a:path w="2261235" h="1310005">
                  <a:moveTo>
                    <a:pt x="2261061" y="0"/>
                  </a:moveTo>
                  <a:lnTo>
                    <a:pt x="0" y="0"/>
                  </a:lnTo>
                  <a:lnTo>
                    <a:pt x="0" y="1309531"/>
                  </a:lnTo>
                  <a:lnTo>
                    <a:pt x="2261061" y="1309531"/>
                  </a:lnTo>
                  <a:lnTo>
                    <a:pt x="2261061" y="0"/>
                  </a:lnTo>
                  <a:close/>
                </a:path>
              </a:pathLst>
            </a:custGeom>
            <a:solidFill>
              <a:srgbClr val="A8D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79793" y="1658111"/>
              <a:ext cx="2261235" cy="1310005"/>
            </a:xfrm>
            <a:custGeom>
              <a:avLst/>
              <a:gdLst/>
              <a:ahLst/>
              <a:cxnLst/>
              <a:rect l="l" t="t" r="r" b="b"/>
              <a:pathLst>
                <a:path w="2261235" h="1310005">
                  <a:moveTo>
                    <a:pt x="0" y="0"/>
                  </a:moveTo>
                  <a:lnTo>
                    <a:pt x="2261061" y="0"/>
                  </a:lnTo>
                  <a:lnTo>
                    <a:pt x="2261061" y="1309531"/>
                  </a:lnTo>
                  <a:lnTo>
                    <a:pt x="0" y="1309531"/>
                  </a:lnTo>
                  <a:lnTo>
                    <a:pt x="0" y="0"/>
                  </a:lnTo>
                  <a:close/>
                </a:path>
              </a:pathLst>
            </a:custGeom>
            <a:ln w="125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190845" y="1935895"/>
            <a:ext cx="374650" cy="5054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30"/>
              </a:spcBef>
            </a:pPr>
            <a:r>
              <a:rPr sz="1550" b="1" spc="15" dirty="0">
                <a:latin typeface="Courier New"/>
                <a:cs typeface="Courier New"/>
              </a:rPr>
              <a:t>3</a:t>
            </a:r>
            <a:endParaRPr sz="155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r>
              <a:rPr sz="1550" b="1" spc="15" dirty="0">
                <a:latin typeface="Courier New"/>
                <a:cs typeface="Courier New"/>
              </a:rPr>
              <a:t>+</a:t>
            </a:r>
            <a:r>
              <a:rPr sz="1550" b="1" spc="-80" dirty="0">
                <a:latin typeface="Courier New"/>
                <a:cs typeface="Courier New"/>
              </a:rPr>
              <a:t> </a:t>
            </a:r>
            <a:r>
              <a:rPr sz="1550" b="1" spc="15" dirty="0">
                <a:latin typeface="Courier New"/>
                <a:cs typeface="Courier New"/>
              </a:rPr>
              <a:t>3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09676" y="1697227"/>
            <a:ext cx="868044" cy="744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6715">
              <a:lnSpc>
                <a:spcPct val="100000"/>
              </a:lnSpc>
              <a:spcBef>
                <a:spcPts val="130"/>
              </a:spcBef>
            </a:pPr>
            <a:r>
              <a:rPr sz="1550" b="1" spc="15" dirty="0">
                <a:solidFill>
                  <a:srgbClr val="FF0000"/>
                </a:solidFill>
                <a:latin typeface="Courier New"/>
                <a:cs typeface="Courier New"/>
              </a:rPr>
              <a:t>11</a:t>
            </a:r>
            <a:endParaRPr sz="1550">
              <a:latin typeface="Courier New"/>
              <a:cs typeface="Courier New"/>
            </a:endParaRPr>
          </a:p>
          <a:p>
            <a:pPr marR="30480" algn="r">
              <a:lnSpc>
                <a:spcPct val="100000"/>
              </a:lnSpc>
              <a:spcBef>
                <a:spcPts val="20"/>
              </a:spcBef>
            </a:pPr>
            <a:r>
              <a:rPr sz="1550" b="1" spc="15" dirty="0">
                <a:latin typeface="Courier New"/>
                <a:cs typeface="Courier New"/>
              </a:rPr>
              <a:t>0011</a:t>
            </a:r>
            <a:r>
              <a:rPr sz="1575" b="1" baseline="-21164" dirty="0">
                <a:latin typeface="Courier New"/>
                <a:cs typeface="Courier New"/>
              </a:rPr>
              <a:t>B</a:t>
            </a:r>
            <a:endParaRPr sz="1575" baseline="-21164">
              <a:latin typeface="Courier New"/>
              <a:cs typeface="Courier New"/>
            </a:endParaRPr>
          </a:p>
          <a:p>
            <a:pPr marR="30480" algn="r">
              <a:lnSpc>
                <a:spcPct val="100000"/>
              </a:lnSpc>
              <a:spcBef>
                <a:spcPts val="20"/>
              </a:spcBef>
            </a:pPr>
            <a:r>
              <a:rPr sz="1550" b="1" spc="15" dirty="0">
                <a:latin typeface="Courier New"/>
                <a:cs typeface="Courier New"/>
              </a:rPr>
              <a:t>+</a:t>
            </a:r>
            <a:r>
              <a:rPr sz="1550" b="1" spc="-75" dirty="0">
                <a:latin typeface="Courier New"/>
                <a:cs typeface="Courier New"/>
              </a:rPr>
              <a:t> </a:t>
            </a:r>
            <a:r>
              <a:rPr sz="1550" b="1" spc="15" dirty="0">
                <a:latin typeface="Courier New"/>
                <a:cs typeface="Courier New"/>
              </a:rPr>
              <a:t>0011</a:t>
            </a:r>
            <a:r>
              <a:rPr sz="1575" b="1" spc="22" baseline="-21164" dirty="0">
                <a:latin typeface="Courier New"/>
                <a:cs typeface="Courier New"/>
              </a:rPr>
              <a:t>B</a:t>
            </a:r>
            <a:endParaRPr sz="1575" baseline="-21164">
              <a:latin typeface="Courier New"/>
              <a:cs typeface="Courier New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311455" y="2573352"/>
            <a:ext cx="1447800" cy="18415"/>
            <a:chOff x="1311455" y="2573352"/>
            <a:chExt cx="1447800" cy="18415"/>
          </a:xfrm>
        </p:grpSpPr>
        <p:sp>
          <p:nvSpPr>
            <p:cNvPr id="10" name="object 10"/>
            <p:cNvSpPr/>
            <p:nvPr/>
          </p:nvSpPr>
          <p:spPr>
            <a:xfrm>
              <a:off x="1311455" y="2582496"/>
              <a:ext cx="241300" cy="0"/>
            </a:xfrm>
            <a:custGeom>
              <a:avLst/>
              <a:gdLst/>
              <a:ahLst/>
              <a:cxnLst/>
              <a:rect l="l" t="t" r="r" b="b"/>
              <a:pathLst>
                <a:path w="241300">
                  <a:moveTo>
                    <a:pt x="0" y="0"/>
                  </a:moveTo>
                  <a:lnTo>
                    <a:pt x="241180" y="0"/>
                  </a:lnTo>
                </a:path>
              </a:pathLst>
            </a:custGeom>
            <a:ln w="18289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76297" y="2582496"/>
              <a:ext cx="482600" cy="0"/>
            </a:xfrm>
            <a:custGeom>
              <a:avLst/>
              <a:gdLst/>
              <a:ahLst/>
              <a:cxnLst/>
              <a:rect l="l" t="t" r="r" b="b"/>
              <a:pathLst>
                <a:path w="482600">
                  <a:moveTo>
                    <a:pt x="0" y="0"/>
                  </a:moveTo>
                  <a:lnTo>
                    <a:pt x="482361" y="0"/>
                  </a:lnTo>
                </a:path>
              </a:pathLst>
            </a:custGeom>
            <a:ln w="18289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4515773" y="1651761"/>
            <a:ext cx="2199005" cy="1322705"/>
            <a:chOff x="4515773" y="1651761"/>
            <a:chExt cx="2199005" cy="1322705"/>
          </a:xfrm>
        </p:grpSpPr>
        <p:sp>
          <p:nvSpPr>
            <p:cNvPr id="13" name="object 13"/>
            <p:cNvSpPr/>
            <p:nvPr/>
          </p:nvSpPr>
          <p:spPr>
            <a:xfrm>
              <a:off x="4522123" y="1658111"/>
              <a:ext cx="2186305" cy="1310005"/>
            </a:xfrm>
            <a:custGeom>
              <a:avLst/>
              <a:gdLst/>
              <a:ahLst/>
              <a:cxnLst/>
              <a:rect l="l" t="t" r="r" b="b"/>
              <a:pathLst>
                <a:path w="2186304" h="1310005">
                  <a:moveTo>
                    <a:pt x="2185692" y="0"/>
                  </a:moveTo>
                  <a:lnTo>
                    <a:pt x="0" y="0"/>
                  </a:lnTo>
                  <a:lnTo>
                    <a:pt x="0" y="1309531"/>
                  </a:lnTo>
                  <a:lnTo>
                    <a:pt x="2185692" y="1309531"/>
                  </a:lnTo>
                  <a:lnTo>
                    <a:pt x="2185692" y="0"/>
                  </a:lnTo>
                  <a:close/>
                </a:path>
              </a:pathLst>
            </a:custGeom>
            <a:solidFill>
              <a:srgbClr val="A8D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22123" y="1658111"/>
              <a:ext cx="2186305" cy="1310005"/>
            </a:xfrm>
            <a:custGeom>
              <a:avLst/>
              <a:gdLst/>
              <a:ahLst/>
              <a:cxnLst/>
              <a:rect l="l" t="t" r="r" b="b"/>
              <a:pathLst>
                <a:path w="2186304" h="1310005">
                  <a:moveTo>
                    <a:pt x="0" y="0"/>
                  </a:moveTo>
                  <a:lnTo>
                    <a:pt x="2185692" y="0"/>
                  </a:lnTo>
                  <a:lnTo>
                    <a:pt x="2185692" y="1309531"/>
                  </a:lnTo>
                  <a:lnTo>
                    <a:pt x="0" y="1309531"/>
                  </a:lnTo>
                  <a:lnTo>
                    <a:pt x="0" y="0"/>
                  </a:lnTo>
                  <a:close/>
                </a:path>
              </a:pathLst>
            </a:custGeom>
            <a:ln w="125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733176" y="1935895"/>
            <a:ext cx="374650" cy="5054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30"/>
              </a:spcBef>
            </a:pPr>
            <a:r>
              <a:rPr sz="1550" b="1" spc="15" dirty="0">
                <a:latin typeface="Courier New"/>
                <a:cs typeface="Courier New"/>
              </a:rPr>
              <a:t>7</a:t>
            </a:r>
            <a:endParaRPr sz="155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r>
              <a:rPr sz="1550" b="1" spc="15" dirty="0">
                <a:latin typeface="Courier New"/>
                <a:cs typeface="Courier New"/>
              </a:rPr>
              <a:t>+</a:t>
            </a:r>
            <a:r>
              <a:rPr sz="1550" b="1" spc="-80" dirty="0">
                <a:latin typeface="Courier New"/>
                <a:cs typeface="Courier New"/>
              </a:rPr>
              <a:t> </a:t>
            </a:r>
            <a:r>
              <a:rPr sz="1550" b="1" spc="15" dirty="0">
                <a:latin typeface="Courier New"/>
                <a:cs typeface="Courier New"/>
              </a:rPr>
              <a:t>1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52008" y="1697227"/>
            <a:ext cx="868044" cy="744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66065">
              <a:lnSpc>
                <a:spcPct val="100000"/>
              </a:lnSpc>
              <a:spcBef>
                <a:spcPts val="130"/>
              </a:spcBef>
            </a:pPr>
            <a:r>
              <a:rPr sz="1550" b="1" spc="15" dirty="0">
                <a:solidFill>
                  <a:srgbClr val="FF0000"/>
                </a:solidFill>
                <a:latin typeface="Courier New"/>
                <a:cs typeface="Courier New"/>
              </a:rPr>
              <a:t>111</a:t>
            </a:r>
            <a:endParaRPr sz="1550">
              <a:latin typeface="Courier New"/>
              <a:cs typeface="Courier New"/>
            </a:endParaRPr>
          </a:p>
          <a:p>
            <a:pPr marL="266065">
              <a:lnSpc>
                <a:spcPct val="100000"/>
              </a:lnSpc>
              <a:spcBef>
                <a:spcPts val="20"/>
              </a:spcBef>
            </a:pPr>
            <a:r>
              <a:rPr sz="1550" b="1" spc="15" dirty="0">
                <a:latin typeface="Courier New"/>
                <a:cs typeface="Courier New"/>
              </a:rPr>
              <a:t>0111</a:t>
            </a:r>
            <a:r>
              <a:rPr sz="1575" b="1" spc="22" baseline="-21164" dirty="0">
                <a:latin typeface="Courier New"/>
                <a:cs typeface="Courier New"/>
              </a:rPr>
              <a:t>B</a:t>
            </a:r>
            <a:endParaRPr sz="1575" baseline="-21164">
              <a:latin typeface="Courier New"/>
              <a:cs typeface="Courier New"/>
            </a:endParaRPr>
          </a:p>
          <a:p>
            <a:pPr marL="25400">
              <a:lnSpc>
                <a:spcPct val="100000"/>
              </a:lnSpc>
              <a:spcBef>
                <a:spcPts val="20"/>
              </a:spcBef>
            </a:pPr>
            <a:r>
              <a:rPr sz="1550" b="1" spc="15" dirty="0">
                <a:latin typeface="Courier New"/>
                <a:cs typeface="Courier New"/>
              </a:rPr>
              <a:t>+</a:t>
            </a:r>
            <a:r>
              <a:rPr sz="1550" b="1" spc="-75" dirty="0">
                <a:latin typeface="Courier New"/>
                <a:cs typeface="Courier New"/>
              </a:rPr>
              <a:t> </a:t>
            </a:r>
            <a:r>
              <a:rPr sz="1550" b="1" spc="15" dirty="0">
                <a:latin typeface="Courier New"/>
                <a:cs typeface="Courier New"/>
              </a:rPr>
              <a:t>0001</a:t>
            </a:r>
            <a:r>
              <a:rPr sz="1575" b="1" spc="22" baseline="-21164" dirty="0">
                <a:latin typeface="Courier New"/>
                <a:cs typeface="Courier New"/>
              </a:rPr>
              <a:t>B</a:t>
            </a:r>
            <a:endParaRPr sz="1575" baseline="-21164">
              <a:latin typeface="Courier New"/>
              <a:cs typeface="Courier New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853786" y="2573352"/>
            <a:ext cx="1447800" cy="18415"/>
            <a:chOff x="4853786" y="2573352"/>
            <a:chExt cx="1447800" cy="18415"/>
          </a:xfrm>
        </p:grpSpPr>
        <p:sp>
          <p:nvSpPr>
            <p:cNvPr id="18" name="object 18"/>
            <p:cNvSpPr/>
            <p:nvPr/>
          </p:nvSpPr>
          <p:spPr>
            <a:xfrm>
              <a:off x="4853786" y="2582496"/>
              <a:ext cx="241300" cy="0"/>
            </a:xfrm>
            <a:custGeom>
              <a:avLst/>
              <a:gdLst/>
              <a:ahLst/>
              <a:cxnLst/>
              <a:rect l="l" t="t" r="r" b="b"/>
              <a:pathLst>
                <a:path w="241300">
                  <a:moveTo>
                    <a:pt x="0" y="0"/>
                  </a:moveTo>
                  <a:lnTo>
                    <a:pt x="241180" y="0"/>
                  </a:lnTo>
                </a:path>
              </a:pathLst>
            </a:custGeom>
            <a:ln w="18289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818627" y="2582496"/>
              <a:ext cx="482600" cy="0"/>
            </a:xfrm>
            <a:custGeom>
              <a:avLst/>
              <a:gdLst/>
              <a:ahLst/>
              <a:cxnLst/>
              <a:rect l="l" t="t" r="r" b="b"/>
              <a:pathLst>
                <a:path w="482600">
                  <a:moveTo>
                    <a:pt x="0" y="0"/>
                  </a:moveTo>
                  <a:lnTo>
                    <a:pt x="482361" y="0"/>
                  </a:lnTo>
                </a:path>
              </a:pathLst>
            </a:custGeom>
            <a:ln w="18289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853786" y="2664459"/>
            <a:ext cx="254000" cy="2667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550" b="1" spc="15" dirty="0">
                <a:latin typeface="Courier New"/>
                <a:cs typeface="Courier New"/>
              </a:rPr>
              <a:t>-8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793262" y="2664459"/>
            <a:ext cx="626745" cy="2667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sz="1550" b="1" spc="15" dirty="0">
                <a:latin typeface="Courier New"/>
                <a:cs typeface="Courier New"/>
              </a:rPr>
              <a:t>1000</a:t>
            </a:r>
            <a:r>
              <a:rPr sz="1575" b="1" spc="22" baseline="-21164" dirty="0">
                <a:latin typeface="Courier New"/>
                <a:cs typeface="Courier New"/>
              </a:rPr>
              <a:t>B</a:t>
            </a:r>
            <a:endParaRPr sz="1575" baseline="-21164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34379" y="1238421"/>
            <a:ext cx="5612765" cy="3873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876550" algn="l"/>
              </a:tabLst>
            </a:pPr>
            <a:r>
              <a:rPr sz="2350" spc="10" dirty="0">
                <a:latin typeface="Arial"/>
                <a:cs typeface="Arial"/>
              </a:rPr>
              <a:t>pos + pos	pos + pos</a:t>
            </a:r>
            <a:r>
              <a:rPr sz="2350" spc="-80" dirty="0">
                <a:latin typeface="Arial"/>
                <a:cs typeface="Arial"/>
              </a:rPr>
              <a:t> </a:t>
            </a:r>
            <a:r>
              <a:rPr sz="2350" spc="10" dirty="0">
                <a:latin typeface="Arial"/>
                <a:cs typeface="Arial"/>
              </a:rPr>
              <a:t>(overflow)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973443" y="3460610"/>
            <a:ext cx="2199005" cy="1322705"/>
            <a:chOff x="973443" y="3460610"/>
            <a:chExt cx="2199005" cy="1322705"/>
          </a:xfrm>
        </p:grpSpPr>
        <p:sp>
          <p:nvSpPr>
            <p:cNvPr id="24" name="object 24"/>
            <p:cNvSpPr/>
            <p:nvPr/>
          </p:nvSpPr>
          <p:spPr>
            <a:xfrm>
              <a:off x="979793" y="3466961"/>
              <a:ext cx="2186305" cy="1310005"/>
            </a:xfrm>
            <a:custGeom>
              <a:avLst/>
              <a:gdLst/>
              <a:ahLst/>
              <a:cxnLst/>
              <a:rect l="l" t="t" r="r" b="b"/>
              <a:pathLst>
                <a:path w="2186305" h="1310004">
                  <a:moveTo>
                    <a:pt x="2185692" y="0"/>
                  </a:moveTo>
                  <a:lnTo>
                    <a:pt x="0" y="0"/>
                  </a:lnTo>
                  <a:lnTo>
                    <a:pt x="0" y="1309531"/>
                  </a:lnTo>
                  <a:lnTo>
                    <a:pt x="2185692" y="1309531"/>
                  </a:lnTo>
                  <a:lnTo>
                    <a:pt x="2185692" y="0"/>
                  </a:lnTo>
                  <a:close/>
                </a:path>
              </a:pathLst>
            </a:custGeom>
            <a:solidFill>
              <a:srgbClr val="A8D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79793" y="3466960"/>
              <a:ext cx="2186305" cy="1310005"/>
            </a:xfrm>
            <a:custGeom>
              <a:avLst/>
              <a:gdLst/>
              <a:ahLst/>
              <a:cxnLst/>
              <a:rect l="l" t="t" r="r" b="b"/>
              <a:pathLst>
                <a:path w="2186305" h="1310004">
                  <a:moveTo>
                    <a:pt x="0" y="0"/>
                  </a:moveTo>
                  <a:lnTo>
                    <a:pt x="2185692" y="0"/>
                  </a:lnTo>
                  <a:lnTo>
                    <a:pt x="2185692" y="1309531"/>
                  </a:lnTo>
                  <a:lnTo>
                    <a:pt x="0" y="1309531"/>
                  </a:lnTo>
                  <a:lnTo>
                    <a:pt x="0" y="0"/>
                  </a:lnTo>
                  <a:close/>
                </a:path>
              </a:pathLst>
            </a:custGeom>
            <a:ln w="125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070235" y="3744745"/>
            <a:ext cx="495300" cy="5054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30"/>
              </a:spcBef>
            </a:pPr>
            <a:r>
              <a:rPr sz="1550" b="1" spc="15" dirty="0">
                <a:latin typeface="Courier New"/>
                <a:cs typeface="Courier New"/>
              </a:rPr>
              <a:t>3</a:t>
            </a:r>
            <a:endParaRPr sz="155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r>
              <a:rPr sz="1550" b="1" spc="15" dirty="0">
                <a:latin typeface="Courier New"/>
                <a:cs typeface="Courier New"/>
              </a:rPr>
              <a:t>+</a:t>
            </a:r>
            <a:r>
              <a:rPr sz="1550" b="1" spc="-75" dirty="0">
                <a:latin typeface="Courier New"/>
                <a:cs typeface="Courier New"/>
              </a:rPr>
              <a:t> </a:t>
            </a:r>
            <a:r>
              <a:rPr sz="1550" b="1" spc="10" dirty="0">
                <a:latin typeface="Courier New"/>
                <a:cs typeface="Courier New"/>
              </a:rPr>
              <a:t>-1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009657" y="3506077"/>
            <a:ext cx="868044" cy="744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130"/>
              </a:spcBef>
            </a:pPr>
            <a:r>
              <a:rPr sz="1550" b="1" spc="15" dirty="0">
                <a:solidFill>
                  <a:srgbClr val="FF0000"/>
                </a:solidFill>
                <a:latin typeface="Courier New"/>
                <a:cs typeface="Courier New"/>
              </a:rPr>
              <a:t>1111</a:t>
            </a:r>
            <a:endParaRPr sz="1550">
              <a:latin typeface="Courier New"/>
              <a:cs typeface="Courier New"/>
            </a:endParaRPr>
          </a:p>
          <a:p>
            <a:pPr marR="30480" algn="r">
              <a:lnSpc>
                <a:spcPct val="100000"/>
              </a:lnSpc>
              <a:spcBef>
                <a:spcPts val="20"/>
              </a:spcBef>
            </a:pPr>
            <a:r>
              <a:rPr sz="1550" b="1" spc="15" dirty="0">
                <a:latin typeface="Courier New"/>
                <a:cs typeface="Courier New"/>
              </a:rPr>
              <a:t>0011</a:t>
            </a:r>
            <a:r>
              <a:rPr sz="1575" b="1" baseline="-21164" dirty="0">
                <a:latin typeface="Courier New"/>
                <a:cs typeface="Courier New"/>
              </a:rPr>
              <a:t>B</a:t>
            </a:r>
            <a:endParaRPr sz="1575" baseline="-21164">
              <a:latin typeface="Courier New"/>
              <a:cs typeface="Courier New"/>
            </a:endParaRPr>
          </a:p>
          <a:p>
            <a:pPr marR="30480" algn="r">
              <a:lnSpc>
                <a:spcPct val="100000"/>
              </a:lnSpc>
              <a:spcBef>
                <a:spcPts val="20"/>
              </a:spcBef>
            </a:pPr>
            <a:r>
              <a:rPr sz="1550" b="1" spc="15" dirty="0">
                <a:latin typeface="Courier New"/>
                <a:cs typeface="Courier New"/>
              </a:rPr>
              <a:t>+</a:t>
            </a:r>
            <a:r>
              <a:rPr sz="1550" b="1" spc="-75" dirty="0">
                <a:latin typeface="Courier New"/>
                <a:cs typeface="Courier New"/>
              </a:rPr>
              <a:t> </a:t>
            </a:r>
            <a:r>
              <a:rPr sz="1550" b="1" spc="15" dirty="0">
                <a:latin typeface="Courier New"/>
                <a:cs typeface="Courier New"/>
              </a:rPr>
              <a:t>1111</a:t>
            </a:r>
            <a:r>
              <a:rPr sz="1575" b="1" spc="22" baseline="-21164" dirty="0">
                <a:latin typeface="Courier New"/>
                <a:cs typeface="Courier New"/>
              </a:rPr>
              <a:t>B</a:t>
            </a:r>
            <a:endParaRPr sz="1575" baseline="-21164">
              <a:latin typeface="Courier New"/>
              <a:cs typeface="Courier New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311455" y="4382201"/>
            <a:ext cx="1447800" cy="18415"/>
            <a:chOff x="1311455" y="4382201"/>
            <a:chExt cx="1447800" cy="18415"/>
          </a:xfrm>
        </p:grpSpPr>
        <p:sp>
          <p:nvSpPr>
            <p:cNvPr id="29" name="object 29"/>
            <p:cNvSpPr/>
            <p:nvPr/>
          </p:nvSpPr>
          <p:spPr>
            <a:xfrm>
              <a:off x="1311455" y="4391346"/>
              <a:ext cx="241300" cy="0"/>
            </a:xfrm>
            <a:custGeom>
              <a:avLst/>
              <a:gdLst/>
              <a:ahLst/>
              <a:cxnLst/>
              <a:rect l="l" t="t" r="r" b="b"/>
              <a:pathLst>
                <a:path w="241300">
                  <a:moveTo>
                    <a:pt x="0" y="0"/>
                  </a:moveTo>
                  <a:lnTo>
                    <a:pt x="241180" y="0"/>
                  </a:lnTo>
                </a:path>
              </a:pathLst>
            </a:custGeom>
            <a:ln w="18289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276297" y="4391346"/>
              <a:ext cx="482600" cy="0"/>
            </a:xfrm>
            <a:custGeom>
              <a:avLst/>
              <a:gdLst/>
              <a:ahLst/>
              <a:cxnLst/>
              <a:rect l="l" t="t" r="r" b="b"/>
              <a:pathLst>
                <a:path w="482600">
                  <a:moveTo>
                    <a:pt x="0" y="0"/>
                  </a:moveTo>
                  <a:lnTo>
                    <a:pt x="482361" y="0"/>
                  </a:lnTo>
                </a:path>
              </a:pathLst>
            </a:custGeom>
            <a:ln w="18289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393965" y="2570038"/>
            <a:ext cx="1508760" cy="864869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75"/>
              </a:spcBef>
              <a:tabLst>
                <a:tab pos="882015" algn="l"/>
              </a:tabLst>
            </a:pPr>
            <a:r>
              <a:rPr sz="1550" b="1" spc="15" dirty="0">
                <a:latin typeface="Courier New"/>
                <a:cs typeface="Courier New"/>
              </a:rPr>
              <a:t>6	0110</a:t>
            </a:r>
            <a:r>
              <a:rPr sz="1575" b="1" spc="22" baseline="-21164" dirty="0">
                <a:latin typeface="Courier New"/>
                <a:cs typeface="Courier New"/>
              </a:rPr>
              <a:t>B</a:t>
            </a:r>
            <a:endParaRPr sz="1575" baseline="-21164">
              <a:latin typeface="Courier New"/>
              <a:cs typeface="Courier New"/>
            </a:endParaRPr>
          </a:p>
          <a:p>
            <a:pPr marL="52705">
              <a:lnSpc>
                <a:spcPct val="100000"/>
              </a:lnSpc>
              <a:spcBef>
                <a:spcPts val="1145"/>
              </a:spcBef>
            </a:pPr>
            <a:r>
              <a:rPr sz="2350" spc="10" dirty="0">
                <a:latin typeface="Arial"/>
                <a:cs typeface="Arial"/>
              </a:rPr>
              <a:t>pos +</a:t>
            </a:r>
            <a:r>
              <a:rPr sz="2350" spc="-80" dirty="0">
                <a:latin typeface="Arial"/>
                <a:cs typeface="Arial"/>
              </a:rPr>
              <a:t> </a:t>
            </a:r>
            <a:r>
              <a:rPr sz="2350" spc="10" dirty="0">
                <a:latin typeface="Arial"/>
                <a:cs typeface="Arial"/>
              </a:rPr>
              <a:t>neg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973443" y="5269460"/>
            <a:ext cx="2199005" cy="1322705"/>
            <a:chOff x="973443" y="5269460"/>
            <a:chExt cx="2199005" cy="1322705"/>
          </a:xfrm>
        </p:grpSpPr>
        <p:sp>
          <p:nvSpPr>
            <p:cNvPr id="33" name="object 33"/>
            <p:cNvSpPr/>
            <p:nvPr/>
          </p:nvSpPr>
          <p:spPr>
            <a:xfrm>
              <a:off x="979793" y="5275810"/>
              <a:ext cx="2186305" cy="1310005"/>
            </a:xfrm>
            <a:custGeom>
              <a:avLst/>
              <a:gdLst/>
              <a:ahLst/>
              <a:cxnLst/>
              <a:rect l="l" t="t" r="r" b="b"/>
              <a:pathLst>
                <a:path w="2186305" h="1310004">
                  <a:moveTo>
                    <a:pt x="2185692" y="0"/>
                  </a:moveTo>
                  <a:lnTo>
                    <a:pt x="0" y="0"/>
                  </a:lnTo>
                  <a:lnTo>
                    <a:pt x="0" y="1309531"/>
                  </a:lnTo>
                  <a:lnTo>
                    <a:pt x="2185692" y="1309531"/>
                  </a:lnTo>
                  <a:lnTo>
                    <a:pt x="2185692" y="0"/>
                  </a:lnTo>
                  <a:close/>
                </a:path>
              </a:pathLst>
            </a:custGeom>
            <a:solidFill>
              <a:srgbClr val="A8D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79793" y="5275810"/>
              <a:ext cx="2186305" cy="1310005"/>
            </a:xfrm>
            <a:custGeom>
              <a:avLst/>
              <a:gdLst/>
              <a:ahLst/>
              <a:cxnLst/>
              <a:rect l="l" t="t" r="r" b="b"/>
              <a:pathLst>
                <a:path w="2186305" h="1310004">
                  <a:moveTo>
                    <a:pt x="0" y="0"/>
                  </a:moveTo>
                  <a:lnTo>
                    <a:pt x="2185692" y="0"/>
                  </a:lnTo>
                  <a:lnTo>
                    <a:pt x="2185692" y="1309531"/>
                  </a:lnTo>
                  <a:lnTo>
                    <a:pt x="0" y="1309531"/>
                  </a:lnTo>
                  <a:lnTo>
                    <a:pt x="0" y="0"/>
                  </a:lnTo>
                  <a:close/>
                </a:path>
              </a:pathLst>
            </a:custGeom>
            <a:ln w="125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1070235" y="5553593"/>
            <a:ext cx="495300" cy="5054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30"/>
              </a:spcBef>
            </a:pPr>
            <a:r>
              <a:rPr sz="1550" b="1" spc="10" dirty="0">
                <a:latin typeface="Courier New"/>
                <a:cs typeface="Courier New"/>
              </a:rPr>
              <a:t>-3</a:t>
            </a:r>
            <a:endParaRPr sz="155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r>
              <a:rPr sz="1550" b="1" spc="15" dirty="0">
                <a:latin typeface="Courier New"/>
                <a:cs typeface="Courier New"/>
              </a:rPr>
              <a:t>+</a:t>
            </a:r>
            <a:r>
              <a:rPr sz="1550" b="1" spc="-75" dirty="0">
                <a:latin typeface="Courier New"/>
                <a:cs typeface="Courier New"/>
              </a:rPr>
              <a:t> </a:t>
            </a:r>
            <a:r>
              <a:rPr sz="1550" b="1" spc="10" dirty="0">
                <a:latin typeface="Courier New"/>
                <a:cs typeface="Courier New"/>
              </a:rPr>
              <a:t>-2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009657" y="5314926"/>
            <a:ext cx="868044" cy="744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130"/>
              </a:spcBef>
            </a:pPr>
            <a:r>
              <a:rPr sz="1550" b="1" spc="15" dirty="0">
                <a:solidFill>
                  <a:srgbClr val="FF0000"/>
                </a:solidFill>
                <a:latin typeface="Courier New"/>
                <a:cs typeface="Courier New"/>
              </a:rPr>
              <a:t>11</a:t>
            </a:r>
            <a:endParaRPr sz="1550">
              <a:latin typeface="Courier New"/>
              <a:cs typeface="Courier New"/>
            </a:endParaRPr>
          </a:p>
          <a:p>
            <a:pPr marR="30480" algn="r">
              <a:lnSpc>
                <a:spcPct val="100000"/>
              </a:lnSpc>
              <a:spcBef>
                <a:spcPts val="20"/>
              </a:spcBef>
            </a:pPr>
            <a:r>
              <a:rPr sz="1550" b="1" spc="15" dirty="0">
                <a:latin typeface="Courier New"/>
                <a:cs typeface="Courier New"/>
              </a:rPr>
              <a:t>1101</a:t>
            </a:r>
            <a:r>
              <a:rPr sz="1575" b="1" baseline="-21164" dirty="0">
                <a:latin typeface="Courier New"/>
                <a:cs typeface="Courier New"/>
              </a:rPr>
              <a:t>B</a:t>
            </a:r>
            <a:endParaRPr sz="1575" baseline="-21164">
              <a:latin typeface="Courier New"/>
              <a:cs typeface="Courier New"/>
            </a:endParaRPr>
          </a:p>
          <a:p>
            <a:pPr marR="30480" algn="r">
              <a:lnSpc>
                <a:spcPct val="100000"/>
              </a:lnSpc>
              <a:spcBef>
                <a:spcPts val="20"/>
              </a:spcBef>
            </a:pPr>
            <a:r>
              <a:rPr sz="1550" b="1" spc="15" dirty="0">
                <a:latin typeface="Courier New"/>
                <a:cs typeface="Courier New"/>
              </a:rPr>
              <a:t>+</a:t>
            </a:r>
            <a:r>
              <a:rPr sz="1550" b="1" spc="-75" dirty="0">
                <a:latin typeface="Courier New"/>
                <a:cs typeface="Courier New"/>
              </a:rPr>
              <a:t> </a:t>
            </a:r>
            <a:r>
              <a:rPr sz="1550" b="1" spc="15" dirty="0">
                <a:latin typeface="Courier New"/>
                <a:cs typeface="Courier New"/>
              </a:rPr>
              <a:t>1110</a:t>
            </a:r>
            <a:r>
              <a:rPr sz="1575" b="1" spc="22" baseline="-21164" dirty="0">
                <a:latin typeface="Courier New"/>
                <a:cs typeface="Courier New"/>
              </a:rPr>
              <a:t>B</a:t>
            </a:r>
            <a:endParaRPr sz="1575" baseline="-21164">
              <a:latin typeface="Courier New"/>
              <a:cs typeface="Courier New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311455" y="6191050"/>
            <a:ext cx="1447800" cy="18415"/>
            <a:chOff x="1311455" y="6191050"/>
            <a:chExt cx="1447800" cy="18415"/>
          </a:xfrm>
        </p:grpSpPr>
        <p:sp>
          <p:nvSpPr>
            <p:cNvPr id="38" name="object 38"/>
            <p:cNvSpPr/>
            <p:nvPr/>
          </p:nvSpPr>
          <p:spPr>
            <a:xfrm>
              <a:off x="1311455" y="6200195"/>
              <a:ext cx="241300" cy="0"/>
            </a:xfrm>
            <a:custGeom>
              <a:avLst/>
              <a:gdLst/>
              <a:ahLst/>
              <a:cxnLst/>
              <a:rect l="l" t="t" r="r" b="b"/>
              <a:pathLst>
                <a:path w="241300">
                  <a:moveTo>
                    <a:pt x="0" y="0"/>
                  </a:moveTo>
                  <a:lnTo>
                    <a:pt x="241180" y="0"/>
                  </a:lnTo>
                </a:path>
              </a:pathLst>
            </a:custGeom>
            <a:ln w="18289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276297" y="6200195"/>
              <a:ext cx="482600" cy="0"/>
            </a:xfrm>
            <a:custGeom>
              <a:avLst/>
              <a:gdLst/>
              <a:ahLst/>
              <a:cxnLst/>
              <a:rect l="l" t="t" r="r" b="b"/>
              <a:pathLst>
                <a:path w="482600">
                  <a:moveTo>
                    <a:pt x="0" y="0"/>
                  </a:moveTo>
                  <a:lnTo>
                    <a:pt x="482361" y="0"/>
                  </a:lnTo>
                </a:path>
              </a:pathLst>
            </a:custGeom>
            <a:ln w="18289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311455" y="6282158"/>
            <a:ext cx="254000" cy="2667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550" b="1" spc="10" dirty="0">
                <a:latin typeface="Courier New"/>
                <a:cs typeface="Courier New"/>
              </a:rPr>
              <a:t>-5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130322" y="6282158"/>
            <a:ext cx="747395" cy="2667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sz="1550" b="1" spc="15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sz="1550" b="1" spc="15" dirty="0">
                <a:latin typeface="Courier New"/>
                <a:cs typeface="Courier New"/>
              </a:rPr>
              <a:t>1011</a:t>
            </a:r>
            <a:r>
              <a:rPr sz="1575" b="1" spc="22" baseline="-21164" dirty="0">
                <a:latin typeface="Courier New"/>
                <a:cs typeface="Courier New"/>
              </a:rPr>
              <a:t>B</a:t>
            </a:r>
            <a:endParaRPr sz="1575" baseline="-21164">
              <a:latin typeface="Courier New"/>
              <a:cs typeface="Courier New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393965" y="4378889"/>
            <a:ext cx="1508760" cy="864869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75"/>
              </a:spcBef>
              <a:tabLst>
                <a:tab pos="761365" algn="l"/>
              </a:tabLst>
            </a:pPr>
            <a:r>
              <a:rPr sz="1550" b="1" spc="15" dirty="0">
                <a:latin typeface="Courier New"/>
                <a:cs typeface="Courier New"/>
              </a:rPr>
              <a:t>2	</a:t>
            </a:r>
            <a:r>
              <a:rPr sz="1550" b="1" spc="15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sz="1550" b="1" spc="15" dirty="0">
                <a:latin typeface="Courier New"/>
                <a:cs typeface="Courier New"/>
              </a:rPr>
              <a:t>0010</a:t>
            </a:r>
            <a:r>
              <a:rPr sz="1575" b="1" spc="22" baseline="-21164" dirty="0">
                <a:latin typeface="Courier New"/>
                <a:cs typeface="Courier New"/>
              </a:rPr>
              <a:t>B</a:t>
            </a:r>
            <a:endParaRPr sz="1575" baseline="-21164">
              <a:latin typeface="Courier New"/>
              <a:cs typeface="Courier New"/>
            </a:endParaRPr>
          </a:p>
          <a:p>
            <a:pPr marL="52705">
              <a:lnSpc>
                <a:spcPct val="100000"/>
              </a:lnSpc>
              <a:spcBef>
                <a:spcPts val="1145"/>
              </a:spcBef>
            </a:pPr>
            <a:r>
              <a:rPr sz="2350" spc="10" dirty="0">
                <a:latin typeface="Arial"/>
                <a:cs typeface="Arial"/>
              </a:rPr>
              <a:t>neg +</a:t>
            </a:r>
            <a:r>
              <a:rPr sz="2350" spc="-80" dirty="0">
                <a:latin typeface="Arial"/>
                <a:cs typeface="Arial"/>
              </a:rPr>
              <a:t> </a:t>
            </a:r>
            <a:r>
              <a:rPr sz="2350" spc="10" dirty="0">
                <a:latin typeface="Arial"/>
                <a:cs typeface="Arial"/>
              </a:rPr>
              <a:t>neg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4515773" y="5269460"/>
            <a:ext cx="2199005" cy="1322705"/>
            <a:chOff x="4515773" y="5269460"/>
            <a:chExt cx="2199005" cy="1322705"/>
          </a:xfrm>
        </p:grpSpPr>
        <p:sp>
          <p:nvSpPr>
            <p:cNvPr id="44" name="object 44"/>
            <p:cNvSpPr/>
            <p:nvPr/>
          </p:nvSpPr>
          <p:spPr>
            <a:xfrm>
              <a:off x="4522123" y="5275810"/>
              <a:ext cx="2186305" cy="1310005"/>
            </a:xfrm>
            <a:custGeom>
              <a:avLst/>
              <a:gdLst/>
              <a:ahLst/>
              <a:cxnLst/>
              <a:rect l="l" t="t" r="r" b="b"/>
              <a:pathLst>
                <a:path w="2186304" h="1310004">
                  <a:moveTo>
                    <a:pt x="2185692" y="0"/>
                  </a:moveTo>
                  <a:lnTo>
                    <a:pt x="0" y="0"/>
                  </a:lnTo>
                  <a:lnTo>
                    <a:pt x="0" y="1309531"/>
                  </a:lnTo>
                  <a:lnTo>
                    <a:pt x="2185692" y="1309531"/>
                  </a:lnTo>
                  <a:lnTo>
                    <a:pt x="2185692" y="0"/>
                  </a:lnTo>
                  <a:close/>
                </a:path>
              </a:pathLst>
            </a:custGeom>
            <a:solidFill>
              <a:srgbClr val="A8D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522123" y="5275810"/>
              <a:ext cx="2186305" cy="1310005"/>
            </a:xfrm>
            <a:custGeom>
              <a:avLst/>
              <a:gdLst/>
              <a:ahLst/>
              <a:cxnLst/>
              <a:rect l="l" t="t" r="r" b="b"/>
              <a:pathLst>
                <a:path w="2186304" h="1310004">
                  <a:moveTo>
                    <a:pt x="0" y="0"/>
                  </a:moveTo>
                  <a:lnTo>
                    <a:pt x="2185692" y="0"/>
                  </a:lnTo>
                  <a:lnTo>
                    <a:pt x="2185692" y="1309531"/>
                  </a:lnTo>
                  <a:lnTo>
                    <a:pt x="0" y="1309531"/>
                  </a:lnTo>
                  <a:lnTo>
                    <a:pt x="0" y="0"/>
                  </a:lnTo>
                  <a:close/>
                </a:path>
              </a:pathLst>
            </a:custGeom>
            <a:ln w="125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4612566" y="5553593"/>
            <a:ext cx="495300" cy="5054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30"/>
              </a:spcBef>
            </a:pPr>
            <a:r>
              <a:rPr sz="1550" b="1" spc="10" dirty="0">
                <a:latin typeface="Courier New"/>
                <a:cs typeface="Courier New"/>
              </a:rPr>
              <a:t>-6</a:t>
            </a:r>
            <a:endParaRPr sz="155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r>
              <a:rPr sz="1550" b="1" spc="15" dirty="0">
                <a:latin typeface="Courier New"/>
                <a:cs typeface="Courier New"/>
              </a:rPr>
              <a:t>+</a:t>
            </a:r>
            <a:r>
              <a:rPr sz="1550" b="1" spc="-75" dirty="0">
                <a:latin typeface="Courier New"/>
                <a:cs typeface="Courier New"/>
              </a:rPr>
              <a:t> </a:t>
            </a:r>
            <a:r>
              <a:rPr sz="1550" b="1" spc="10" dirty="0">
                <a:latin typeface="Courier New"/>
                <a:cs typeface="Courier New"/>
              </a:rPr>
              <a:t>-5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551988" y="5314926"/>
            <a:ext cx="868044" cy="744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130"/>
              </a:spcBef>
            </a:pPr>
            <a:r>
              <a:rPr sz="1550" b="1" spc="15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sz="1550" b="1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550" b="1" spc="15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endParaRPr sz="1550">
              <a:latin typeface="Courier New"/>
              <a:cs typeface="Courier New"/>
            </a:endParaRPr>
          </a:p>
          <a:p>
            <a:pPr marR="30480" algn="r">
              <a:lnSpc>
                <a:spcPct val="100000"/>
              </a:lnSpc>
              <a:spcBef>
                <a:spcPts val="20"/>
              </a:spcBef>
            </a:pPr>
            <a:r>
              <a:rPr sz="1550" b="1" spc="15" dirty="0">
                <a:latin typeface="Courier New"/>
                <a:cs typeface="Courier New"/>
              </a:rPr>
              <a:t>1010</a:t>
            </a:r>
            <a:r>
              <a:rPr sz="1575" b="1" baseline="-21164" dirty="0">
                <a:latin typeface="Courier New"/>
                <a:cs typeface="Courier New"/>
              </a:rPr>
              <a:t>B</a:t>
            </a:r>
            <a:endParaRPr sz="1575" baseline="-21164">
              <a:latin typeface="Courier New"/>
              <a:cs typeface="Courier New"/>
            </a:endParaRPr>
          </a:p>
          <a:p>
            <a:pPr marR="30480" algn="r">
              <a:lnSpc>
                <a:spcPct val="100000"/>
              </a:lnSpc>
              <a:spcBef>
                <a:spcPts val="20"/>
              </a:spcBef>
            </a:pPr>
            <a:r>
              <a:rPr sz="1550" b="1" spc="15" dirty="0">
                <a:latin typeface="Courier New"/>
                <a:cs typeface="Courier New"/>
              </a:rPr>
              <a:t>+</a:t>
            </a:r>
            <a:r>
              <a:rPr sz="1550" b="1" spc="-75" dirty="0">
                <a:latin typeface="Courier New"/>
                <a:cs typeface="Courier New"/>
              </a:rPr>
              <a:t> </a:t>
            </a:r>
            <a:r>
              <a:rPr sz="1550" b="1" spc="15" dirty="0">
                <a:latin typeface="Courier New"/>
                <a:cs typeface="Courier New"/>
              </a:rPr>
              <a:t>1011</a:t>
            </a:r>
            <a:r>
              <a:rPr sz="1575" b="1" spc="22" baseline="-21164" dirty="0">
                <a:latin typeface="Courier New"/>
                <a:cs typeface="Courier New"/>
              </a:rPr>
              <a:t>B</a:t>
            </a:r>
            <a:endParaRPr sz="1575" baseline="-21164">
              <a:latin typeface="Courier New"/>
              <a:cs typeface="Courier New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4853786" y="6191050"/>
            <a:ext cx="1447800" cy="18415"/>
            <a:chOff x="4853786" y="6191050"/>
            <a:chExt cx="1447800" cy="18415"/>
          </a:xfrm>
        </p:grpSpPr>
        <p:sp>
          <p:nvSpPr>
            <p:cNvPr id="49" name="object 49"/>
            <p:cNvSpPr/>
            <p:nvPr/>
          </p:nvSpPr>
          <p:spPr>
            <a:xfrm>
              <a:off x="4853786" y="6200195"/>
              <a:ext cx="241300" cy="0"/>
            </a:xfrm>
            <a:custGeom>
              <a:avLst/>
              <a:gdLst/>
              <a:ahLst/>
              <a:cxnLst/>
              <a:rect l="l" t="t" r="r" b="b"/>
              <a:pathLst>
                <a:path w="241300">
                  <a:moveTo>
                    <a:pt x="0" y="0"/>
                  </a:moveTo>
                  <a:lnTo>
                    <a:pt x="241180" y="0"/>
                  </a:lnTo>
                </a:path>
              </a:pathLst>
            </a:custGeom>
            <a:ln w="18289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818627" y="6200195"/>
              <a:ext cx="482600" cy="0"/>
            </a:xfrm>
            <a:custGeom>
              <a:avLst/>
              <a:gdLst/>
              <a:ahLst/>
              <a:cxnLst/>
              <a:rect l="l" t="t" r="r" b="b"/>
              <a:pathLst>
                <a:path w="482600">
                  <a:moveTo>
                    <a:pt x="0" y="0"/>
                  </a:moveTo>
                  <a:lnTo>
                    <a:pt x="482361" y="0"/>
                  </a:lnTo>
                </a:path>
              </a:pathLst>
            </a:custGeom>
            <a:ln w="18289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4974396" y="6282158"/>
            <a:ext cx="133350" cy="2667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550" b="1" spc="15" dirty="0">
                <a:latin typeface="Courier New"/>
                <a:cs typeface="Courier New"/>
              </a:rPr>
              <a:t>5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672652" y="6282158"/>
            <a:ext cx="747395" cy="2667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sz="1550" b="1" spc="15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sz="1550" b="1" spc="15" dirty="0">
                <a:latin typeface="Courier New"/>
                <a:cs typeface="Courier New"/>
              </a:rPr>
              <a:t>0101</a:t>
            </a:r>
            <a:r>
              <a:rPr sz="1575" b="1" spc="22" baseline="-21164" dirty="0">
                <a:latin typeface="Courier New"/>
                <a:cs typeface="Courier New"/>
              </a:rPr>
              <a:t>B</a:t>
            </a:r>
            <a:endParaRPr sz="1575" baseline="-21164">
              <a:latin typeface="Courier New"/>
              <a:cs typeface="Courier New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298391" y="4856118"/>
            <a:ext cx="2782570" cy="3873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50" spc="10" dirty="0">
                <a:latin typeface="Arial"/>
                <a:cs typeface="Arial"/>
              </a:rPr>
              <a:t>neg + neg</a:t>
            </a:r>
            <a:r>
              <a:rPr sz="2350" spc="-80" dirty="0">
                <a:latin typeface="Arial"/>
                <a:cs typeface="Arial"/>
              </a:rPr>
              <a:t> </a:t>
            </a:r>
            <a:r>
              <a:rPr sz="2350" spc="10" dirty="0">
                <a:latin typeface="Arial"/>
                <a:cs typeface="Arial"/>
              </a:rPr>
              <a:t>(overflow)</a:t>
            </a:r>
            <a:endParaRPr sz="23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217" y="431974"/>
            <a:ext cx="6055995" cy="568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solidFill>
                  <a:srgbClr val="000000"/>
                </a:solidFill>
              </a:rPr>
              <a:t>Subtracting Signed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Integers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24249" y="2637904"/>
          <a:ext cx="6650989" cy="15529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1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8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0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14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0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884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9748">
                <a:tc rowSpan="2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233045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5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550">
                        <a:latin typeface="Courier New"/>
                        <a:cs typeface="Courier New"/>
                      </a:endParaRPr>
                    </a:p>
                  </a:txBody>
                  <a:tcPr marL="0" marR="0" marT="5715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A8D6FF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A8D6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66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112395" algn="ctr">
                        <a:lnSpc>
                          <a:spcPts val="1670"/>
                        </a:lnSpc>
                      </a:pPr>
                      <a:r>
                        <a:rPr sz="1550" b="1" spc="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22</a:t>
                      </a:r>
                      <a:endParaRPr sz="15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A8D6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012">
                <a:tc>
                  <a:txBody>
                    <a:bodyPr/>
                    <a:lstStyle/>
                    <a:p>
                      <a:pPr algn="r">
                        <a:lnSpc>
                          <a:spcPts val="1670"/>
                        </a:lnSpc>
                      </a:pPr>
                      <a:r>
                        <a:rPr sz="1550" b="1" dirty="0">
                          <a:latin typeface="Courier New"/>
                          <a:cs typeface="Courier New"/>
                        </a:rPr>
                        <a:t>3</a:t>
                      </a:r>
                      <a:endParaRPr sz="15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514350" algn="r">
                        <a:lnSpc>
                          <a:spcPts val="1670"/>
                        </a:lnSpc>
                      </a:pPr>
                      <a:r>
                        <a:rPr sz="1550" b="1" dirty="0">
                          <a:latin typeface="Courier New"/>
                          <a:cs typeface="Courier New"/>
                        </a:rPr>
                        <a:t>0011</a:t>
                      </a:r>
                      <a:r>
                        <a:rPr sz="1575" b="1" baseline="-21164" dirty="0">
                          <a:latin typeface="Courier New"/>
                          <a:cs typeface="Courier New"/>
                        </a:rPr>
                        <a:t>B</a:t>
                      </a:r>
                      <a:endParaRPr sz="1575" baseline="-21164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670"/>
                        </a:lnSpc>
                      </a:pPr>
                      <a:r>
                        <a:rPr sz="1550" b="1" dirty="0">
                          <a:latin typeface="Courier New"/>
                          <a:cs typeface="Courier New"/>
                        </a:rPr>
                        <a:t>3</a:t>
                      </a:r>
                      <a:endParaRPr sz="15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393700" algn="r">
                        <a:lnSpc>
                          <a:spcPts val="1670"/>
                        </a:lnSpc>
                      </a:pPr>
                      <a:r>
                        <a:rPr sz="1550" b="1" dirty="0">
                          <a:latin typeface="Courier New"/>
                          <a:cs typeface="Courier New"/>
                        </a:rPr>
                        <a:t>0011</a:t>
                      </a:r>
                      <a:r>
                        <a:rPr sz="1575" b="1" baseline="-21164" dirty="0">
                          <a:latin typeface="Courier New"/>
                          <a:cs typeface="Courier New"/>
                        </a:rPr>
                        <a:t>B</a:t>
                      </a:r>
                      <a:endParaRPr sz="1575" baseline="-21164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723"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sz="1550" b="1" spc="15" dirty="0"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1550" b="1" spc="-8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50" b="1" spc="15" dirty="0">
                          <a:latin typeface="Courier New"/>
                          <a:cs typeface="Courier New"/>
                        </a:rPr>
                        <a:t>4</a:t>
                      </a:r>
                      <a:endParaRPr sz="15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514350" algn="r">
                        <a:lnSpc>
                          <a:spcPts val="1600"/>
                        </a:lnSpc>
                      </a:pPr>
                      <a:r>
                        <a:rPr sz="1550" b="1" spc="15" dirty="0"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1550" b="1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50" b="1" spc="15" dirty="0">
                          <a:latin typeface="Courier New"/>
                          <a:cs typeface="Courier New"/>
                        </a:rPr>
                        <a:t>0100</a:t>
                      </a:r>
                      <a:r>
                        <a:rPr sz="1575" b="1" spc="22" baseline="-21164" dirty="0">
                          <a:latin typeface="Courier New"/>
                          <a:cs typeface="Courier New"/>
                        </a:rPr>
                        <a:t>B</a:t>
                      </a:r>
                      <a:endParaRPr sz="1575" baseline="-21164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600"/>
                        </a:lnSpc>
                      </a:pPr>
                      <a:r>
                        <a:rPr sz="1550" b="1" dirty="0">
                          <a:latin typeface="Courier New"/>
                          <a:cs typeface="Courier New"/>
                        </a:rPr>
                        <a:t>+</a:t>
                      </a:r>
                      <a:endParaRPr sz="15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r">
                        <a:lnSpc>
                          <a:spcPts val="1600"/>
                        </a:lnSpc>
                      </a:pPr>
                      <a:r>
                        <a:rPr sz="1550" b="1" spc="-5" dirty="0">
                          <a:latin typeface="Courier New"/>
                          <a:cs typeface="Courier New"/>
                        </a:rPr>
                        <a:t>-4</a:t>
                      </a:r>
                      <a:endParaRPr sz="15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393700" algn="r">
                        <a:lnSpc>
                          <a:spcPts val="1600"/>
                        </a:lnSpc>
                      </a:pPr>
                      <a:r>
                        <a:rPr sz="1550" b="1" spc="15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550" b="1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50" b="1" spc="15" dirty="0">
                          <a:latin typeface="Courier New"/>
                          <a:cs typeface="Courier New"/>
                        </a:rPr>
                        <a:t>1100</a:t>
                      </a:r>
                      <a:r>
                        <a:rPr sz="1575" b="1" spc="22" baseline="-21164" dirty="0">
                          <a:latin typeface="Courier New"/>
                          <a:cs typeface="Courier New"/>
                        </a:rPr>
                        <a:t>B</a:t>
                      </a:r>
                      <a:endParaRPr sz="1575" baseline="-21164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757">
                <a:tc>
                  <a:txBody>
                    <a:bodyPr/>
                    <a:lstStyle/>
                    <a:p>
                      <a:pPr marR="3175" algn="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550" b="1" spc="-5" dirty="0">
                          <a:latin typeface="Courier New"/>
                          <a:cs typeface="Courier New"/>
                        </a:rPr>
                        <a:t>-1</a:t>
                      </a:r>
                      <a:endParaRPr sz="1550">
                        <a:latin typeface="Courier New"/>
                        <a:cs typeface="Courier New"/>
                      </a:endParaRPr>
                    </a:p>
                  </a:txBody>
                  <a:tcPr marL="0" marR="0" marT="9842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514350" algn="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550" b="1" dirty="0">
                          <a:latin typeface="Courier New"/>
                          <a:cs typeface="Courier New"/>
                        </a:rPr>
                        <a:t>1111</a:t>
                      </a:r>
                      <a:r>
                        <a:rPr sz="1575" b="1" baseline="-21164" dirty="0">
                          <a:latin typeface="Courier New"/>
                          <a:cs typeface="Courier New"/>
                        </a:rPr>
                        <a:t>B</a:t>
                      </a:r>
                      <a:endParaRPr sz="1575" baseline="-21164">
                        <a:latin typeface="Courier New"/>
                        <a:cs typeface="Courier New"/>
                      </a:endParaRPr>
                    </a:p>
                  </a:txBody>
                  <a:tcPr marL="0" marR="0" marT="9842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550" b="1" spc="-5" dirty="0">
                          <a:latin typeface="Courier New"/>
                          <a:cs typeface="Courier New"/>
                        </a:rPr>
                        <a:t>-1</a:t>
                      </a:r>
                      <a:endParaRPr sz="1550">
                        <a:latin typeface="Courier New"/>
                        <a:cs typeface="Courier New"/>
                      </a:endParaRPr>
                    </a:p>
                  </a:txBody>
                  <a:tcPr marL="0" marR="0" marT="98425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393700" algn="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550" b="1" dirty="0">
                          <a:latin typeface="Courier New"/>
                          <a:cs typeface="Courier New"/>
                        </a:rPr>
                        <a:t>1111</a:t>
                      </a:r>
                      <a:r>
                        <a:rPr sz="1575" b="1" baseline="-21164" dirty="0">
                          <a:latin typeface="Courier New"/>
                          <a:cs typeface="Courier New"/>
                        </a:rPr>
                        <a:t>B</a:t>
                      </a:r>
                      <a:endParaRPr sz="1575" baseline="-21164" dirty="0">
                        <a:latin typeface="Courier New"/>
                        <a:cs typeface="Courier New"/>
                      </a:endParaRPr>
                    </a:p>
                  </a:txBody>
                  <a:tcPr marL="0" marR="0" marT="9842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3994542" y="3165486"/>
            <a:ext cx="979805" cy="452755"/>
          </a:xfrm>
          <a:custGeom>
            <a:avLst/>
            <a:gdLst/>
            <a:ahLst/>
            <a:cxnLst/>
            <a:rect l="l" t="t" r="r" b="b"/>
            <a:pathLst>
              <a:path w="979804" h="452754">
                <a:moveTo>
                  <a:pt x="753668" y="0"/>
                </a:moveTo>
                <a:lnTo>
                  <a:pt x="753668" y="113052"/>
                </a:lnTo>
                <a:lnTo>
                  <a:pt x="0" y="113052"/>
                </a:lnTo>
                <a:lnTo>
                  <a:pt x="0" y="339159"/>
                </a:lnTo>
                <a:lnTo>
                  <a:pt x="753668" y="339159"/>
                </a:lnTo>
                <a:lnTo>
                  <a:pt x="753668" y="452212"/>
                </a:lnTo>
                <a:lnTo>
                  <a:pt x="979792" y="226105"/>
                </a:lnTo>
                <a:lnTo>
                  <a:pt x="753668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124249" y="4597491"/>
          <a:ext cx="6641464" cy="15529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1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8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0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14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1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884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58416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A8D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A8D6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120650" algn="ctr">
                        <a:lnSpc>
                          <a:spcPct val="100000"/>
                        </a:lnSpc>
                      </a:pPr>
                      <a:r>
                        <a:rPr sz="1550" b="1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111</a:t>
                      </a:r>
                      <a:endParaRPr sz="1550">
                        <a:latin typeface="Courier New"/>
                        <a:cs typeface="Courier New"/>
                      </a:endParaRPr>
                    </a:p>
                  </a:txBody>
                  <a:tcPr marL="0" marR="0" marT="317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A8D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011">
                <a:tc>
                  <a:txBody>
                    <a:bodyPr/>
                    <a:lstStyle/>
                    <a:p>
                      <a:pPr marR="3175" algn="r">
                        <a:lnSpc>
                          <a:spcPts val="1670"/>
                        </a:lnSpc>
                      </a:pPr>
                      <a:r>
                        <a:rPr sz="1550" b="1" spc="-5" dirty="0">
                          <a:latin typeface="Courier New"/>
                          <a:cs typeface="Courier New"/>
                        </a:rPr>
                        <a:t>-5</a:t>
                      </a:r>
                      <a:endParaRPr sz="15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514350" algn="r">
                        <a:lnSpc>
                          <a:spcPts val="1670"/>
                        </a:lnSpc>
                      </a:pPr>
                      <a:r>
                        <a:rPr sz="1550" b="1" dirty="0">
                          <a:latin typeface="Courier New"/>
                          <a:cs typeface="Courier New"/>
                        </a:rPr>
                        <a:t>1011</a:t>
                      </a:r>
                      <a:r>
                        <a:rPr sz="1575" b="1" baseline="-21164" dirty="0">
                          <a:latin typeface="Courier New"/>
                          <a:cs typeface="Courier New"/>
                        </a:rPr>
                        <a:t>B</a:t>
                      </a:r>
                      <a:endParaRPr sz="1575" baseline="-21164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0"/>
                        </a:lnSpc>
                      </a:pPr>
                      <a:r>
                        <a:rPr sz="1550" b="1" spc="-5" dirty="0">
                          <a:latin typeface="Courier New"/>
                          <a:cs typeface="Courier New"/>
                        </a:rPr>
                        <a:t>-5</a:t>
                      </a:r>
                      <a:endParaRPr sz="15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474345" algn="r">
                        <a:lnSpc>
                          <a:spcPts val="1670"/>
                        </a:lnSpc>
                      </a:pPr>
                      <a:r>
                        <a:rPr sz="1550" b="1" spc="-5" dirty="0">
                          <a:latin typeface="Courier New"/>
                          <a:cs typeface="Courier New"/>
                        </a:rPr>
                        <a:t>1011</a:t>
                      </a:r>
                      <a:endParaRPr sz="15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723"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sz="1550" b="1" spc="15" dirty="0"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1550" b="1" spc="-8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50" b="1" spc="15" dirty="0">
                          <a:latin typeface="Courier New"/>
                          <a:cs typeface="Courier New"/>
                        </a:rPr>
                        <a:t>2</a:t>
                      </a:r>
                      <a:endParaRPr sz="15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514350" algn="r">
                        <a:lnSpc>
                          <a:spcPts val="1600"/>
                        </a:lnSpc>
                      </a:pPr>
                      <a:r>
                        <a:rPr sz="1550" b="1" spc="15" dirty="0"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1550" b="1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50" b="1" spc="15" dirty="0">
                          <a:latin typeface="Courier New"/>
                          <a:cs typeface="Courier New"/>
                        </a:rPr>
                        <a:t>0010</a:t>
                      </a:r>
                      <a:r>
                        <a:rPr sz="1575" b="1" spc="22" baseline="-21164" dirty="0">
                          <a:latin typeface="Courier New"/>
                          <a:cs typeface="Courier New"/>
                        </a:rPr>
                        <a:t>B</a:t>
                      </a:r>
                      <a:endParaRPr sz="1575" baseline="-21164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600"/>
                        </a:lnSpc>
                      </a:pPr>
                      <a:r>
                        <a:rPr sz="1550" b="1" dirty="0">
                          <a:latin typeface="Courier New"/>
                          <a:cs typeface="Courier New"/>
                        </a:rPr>
                        <a:t>+</a:t>
                      </a:r>
                      <a:endParaRPr sz="15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sz="1550" b="1" spc="-5" dirty="0">
                          <a:latin typeface="Courier New"/>
                          <a:cs typeface="Courier New"/>
                        </a:rPr>
                        <a:t>-2</a:t>
                      </a:r>
                      <a:endParaRPr sz="15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474345" algn="r">
                        <a:lnSpc>
                          <a:spcPts val="1600"/>
                        </a:lnSpc>
                      </a:pPr>
                      <a:r>
                        <a:rPr sz="1550" b="1" spc="15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550" b="1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50" b="1" spc="10" dirty="0">
                          <a:latin typeface="Courier New"/>
                          <a:cs typeface="Courier New"/>
                        </a:rPr>
                        <a:t>1110</a:t>
                      </a:r>
                      <a:endParaRPr sz="15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758">
                <a:tc>
                  <a:txBody>
                    <a:bodyPr/>
                    <a:lstStyle/>
                    <a:p>
                      <a:pPr marR="3175" algn="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550" b="1" spc="-5" dirty="0">
                          <a:latin typeface="Courier New"/>
                          <a:cs typeface="Courier New"/>
                        </a:rPr>
                        <a:t>-7</a:t>
                      </a:r>
                      <a:endParaRPr sz="1550">
                        <a:latin typeface="Courier New"/>
                        <a:cs typeface="Courier New"/>
                      </a:endParaRPr>
                    </a:p>
                  </a:txBody>
                  <a:tcPr marL="0" marR="0" marT="9842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514350" algn="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550" b="1" dirty="0">
                          <a:latin typeface="Courier New"/>
                          <a:cs typeface="Courier New"/>
                        </a:rPr>
                        <a:t>1001</a:t>
                      </a:r>
                      <a:r>
                        <a:rPr sz="1575" b="1" baseline="-21164" dirty="0">
                          <a:latin typeface="Courier New"/>
                          <a:cs typeface="Courier New"/>
                        </a:rPr>
                        <a:t>B</a:t>
                      </a:r>
                      <a:endParaRPr sz="1575" baseline="-21164">
                        <a:latin typeface="Courier New"/>
                        <a:cs typeface="Courier New"/>
                      </a:endParaRPr>
                    </a:p>
                  </a:txBody>
                  <a:tcPr marL="0" marR="0" marT="9842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550" b="1" spc="-5" dirty="0">
                          <a:latin typeface="Courier New"/>
                          <a:cs typeface="Courier New"/>
                        </a:rPr>
                        <a:t>-7</a:t>
                      </a:r>
                      <a:endParaRPr sz="1550">
                        <a:latin typeface="Courier New"/>
                        <a:cs typeface="Courier New"/>
                      </a:endParaRPr>
                    </a:p>
                  </a:txBody>
                  <a:tcPr marL="0" marR="0" marT="98425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474345" algn="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55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550" b="1" spc="-5" dirty="0">
                          <a:latin typeface="Courier New"/>
                          <a:cs typeface="Courier New"/>
                        </a:rPr>
                        <a:t>1001</a:t>
                      </a:r>
                      <a:endParaRPr sz="1550">
                        <a:latin typeface="Courier New"/>
                        <a:cs typeface="Courier New"/>
                      </a:endParaRPr>
                    </a:p>
                  </a:txBody>
                  <a:tcPr marL="0" marR="0" marT="9842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3994542" y="5125073"/>
            <a:ext cx="979805" cy="452755"/>
          </a:xfrm>
          <a:custGeom>
            <a:avLst/>
            <a:gdLst/>
            <a:ahLst/>
            <a:cxnLst/>
            <a:rect l="l" t="t" r="r" b="b"/>
            <a:pathLst>
              <a:path w="979804" h="452754">
                <a:moveTo>
                  <a:pt x="753668" y="0"/>
                </a:moveTo>
                <a:lnTo>
                  <a:pt x="753668" y="113052"/>
                </a:lnTo>
                <a:lnTo>
                  <a:pt x="0" y="113052"/>
                </a:lnTo>
                <a:lnTo>
                  <a:pt x="0" y="339158"/>
                </a:lnTo>
                <a:lnTo>
                  <a:pt x="753668" y="339158"/>
                </a:lnTo>
                <a:lnTo>
                  <a:pt x="753668" y="452212"/>
                </a:lnTo>
                <a:lnTo>
                  <a:pt x="979792" y="226105"/>
                </a:lnTo>
                <a:lnTo>
                  <a:pt x="753668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57535" y="1539896"/>
            <a:ext cx="2656205" cy="75184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75"/>
              </a:spcBef>
            </a:pP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Perform</a:t>
            </a:r>
            <a:r>
              <a:rPr sz="235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subtraction  with</a:t>
            </a:r>
            <a:r>
              <a:rPr sz="235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borrows</a:t>
            </a:r>
            <a:endParaRPr sz="235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05"/>
              </a:lnSpc>
            </a:pPr>
            <a:fld id="{81D60167-4931-47E6-BA6A-407CBD079E47}" type="slidenum">
              <a:rPr spc="15" dirty="0"/>
              <a:t>46</a:t>
            </a:fld>
            <a:endParaRPr spc="15" dirty="0"/>
          </a:p>
        </p:txBody>
      </p:sp>
      <p:sp>
        <p:nvSpPr>
          <p:cNvPr id="8" name="object 8"/>
          <p:cNvSpPr txBox="1"/>
          <p:nvPr/>
        </p:nvSpPr>
        <p:spPr>
          <a:xfrm>
            <a:off x="5428921" y="1539896"/>
            <a:ext cx="2835275" cy="75184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75"/>
              </a:spcBef>
            </a:pP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Compute </a:t>
            </a:r>
            <a:r>
              <a:rPr sz="2350" dirty="0">
                <a:solidFill>
                  <a:srgbClr val="0000FF"/>
                </a:solidFill>
                <a:latin typeface="Arial"/>
                <a:cs typeface="Arial"/>
              </a:rPr>
              <a:t>two’s</a:t>
            </a:r>
            <a:r>
              <a:rPr sz="2350" spc="-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comp 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and</a:t>
            </a:r>
            <a:r>
              <a:rPr sz="23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add</a:t>
            </a:r>
            <a:endParaRPr sz="23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98391" y="1766002"/>
            <a:ext cx="294005" cy="3873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or</a:t>
            </a:r>
            <a:endParaRPr sz="2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217" y="431974"/>
            <a:ext cx="5854065" cy="568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solidFill>
                  <a:srgbClr val="000000"/>
                </a:solidFill>
              </a:rPr>
              <a:t>Negating Signed Ints:</a:t>
            </a:r>
            <a:r>
              <a:rPr spc="-30" dirty="0">
                <a:solidFill>
                  <a:srgbClr val="000000"/>
                </a:solidFill>
              </a:rPr>
              <a:t> </a:t>
            </a:r>
            <a:r>
              <a:rPr spc="5" dirty="0">
                <a:solidFill>
                  <a:srgbClr val="000000"/>
                </a:solidFill>
              </a:rPr>
              <a:t>Math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05"/>
              </a:lnSpc>
            </a:pPr>
            <a:fld id="{81D60167-4931-47E6-BA6A-407CBD079E47}" type="slidenum">
              <a:rPr spc="15" dirty="0"/>
              <a:t>47</a:t>
            </a:fld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479154" y="1055024"/>
            <a:ext cx="7514590" cy="1116330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565"/>
              </a:spcBef>
            </a:pPr>
            <a:r>
              <a:rPr sz="2350" b="1" spc="10" dirty="0">
                <a:solidFill>
                  <a:srgbClr val="0000FF"/>
                </a:solidFill>
                <a:latin typeface="Arial"/>
                <a:cs typeface="Arial"/>
              </a:rPr>
              <a:t>Question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: Why does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two’s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comp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arithmetic</a:t>
            </a:r>
            <a:r>
              <a:rPr sz="235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work?</a:t>
            </a:r>
            <a:endParaRPr sz="2350" dirty="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1475"/>
              </a:spcBef>
              <a:tabLst>
                <a:tab pos="1419860" algn="l"/>
                <a:tab pos="3530600" algn="l"/>
              </a:tabLst>
            </a:pPr>
            <a:r>
              <a:rPr sz="2350" b="1" spc="10" dirty="0">
                <a:solidFill>
                  <a:srgbClr val="0000FF"/>
                </a:solidFill>
                <a:latin typeface="Arial"/>
                <a:cs typeface="Arial"/>
              </a:rPr>
              <a:t>Answer:	</a:t>
            </a:r>
            <a:r>
              <a:rPr sz="2350" b="1" spc="10" dirty="0">
                <a:solidFill>
                  <a:srgbClr val="0000FF"/>
                </a:solidFill>
                <a:latin typeface="Courier New"/>
                <a:cs typeface="Courier New"/>
              </a:rPr>
              <a:t>[–b] mod</a:t>
            </a:r>
            <a:r>
              <a:rPr sz="2350" b="1" spc="15" dirty="0">
                <a:solidFill>
                  <a:srgbClr val="0000FF"/>
                </a:solidFill>
                <a:latin typeface="Courier New"/>
                <a:cs typeface="Courier New"/>
              </a:rPr>
              <a:t> 2</a:t>
            </a:r>
            <a:r>
              <a:rPr sz="2325" b="1" spc="22" baseline="25089" dirty="0">
                <a:solidFill>
                  <a:srgbClr val="0000FF"/>
                </a:solidFill>
                <a:latin typeface="Courier New"/>
                <a:cs typeface="Courier New"/>
              </a:rPr>
              <a:t>4	</a:t>
            </a:r>
            <a:r>
              <a:rPr sz="2350" b="1" spc="10" dirty="0">
                <a:solidFill>
                  <a:srgbClr val="0000FF"/>
                </a:solidFill>
                <a:latin typeface="Courier New"/>
                <a:cs typeface="Courier New"/>
              </a:rPr>
              <a:t>= </a:t>
            </a:r>
            <a:r>
              <a:rPr sz="2350" b="1" spc="5" dirty="0">
                <a:solidFill>
                  <a:srgbClr val="0000FF"/>
                </a:solidFill>
                <a:latin typeface="Courier New"/>
                <a:cs typeface="Courier New"/>
              </a:rPr>
              <a:t>[twoscomp(b)] </a:t>
            </a:r>
            <a:r>
              <a:rPr sz="2350" b="1" spc="10" dirty="0">
                <a:solidFill>
                  <a:srgbClr val="0000FF"/>
                </a:solidFill>
                <a:latin typeface="Courier New"/>
                <a:cs typeface="Courier New"/>
              </a:rPr>
              <a:t>mod</a:t>
            </a:r>
            <a:r>
              <a:rPr sz="2350" b="1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350" b="1" spc="15" dirty="0">
                <a:solidFill>
                  <a:srgbClr val="0000FF"/>
                </a:solidFill>
                <a:latin typeface="Courier New"/>
                <a:cs typeface="Courier New"/>
              </a:rPr>
              <a:t>2</a:t>
            </a:r>
            <a:r>
              <a:rPr sz="2325" b="1" spc="22" baseline="25089" dirty="0">
                <a:solidFill>
                  <a:srgbClr val="0000FF"/>
                </a:solidFill>
                <a:latin typeface="Courier New"/>
                <a:cs typeface="Courier New"/>
              </a:rPr>
              <a:t>4</a:t>
            </a:r>
            <a:endParaRPr sz="2325" baseline="25089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9954" y="5037003"/>
            <a:ext cx="6645275" cy="3873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See Bryant </a:t>
            </a:r>
            <a:r>
              <a:rPr sz="2350" spc="15" dirty="0">
                <a:solidFill>
                  <a:srgbClr val="0000FF"/>
                </a:solidFill>
                <a:latin typeface="Arial"/>
                <a:cs typeface="Arial"/>
              </a:rPr>
              <a:t>&amp;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O’Hallaron book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for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much more</a:t>
            </a:r>
            <a:r>
              <a:rPr sz="235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info</a:t>
            </a:r>
            <a:endParaRPr sz="235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5899" y="2562536"/>
            <a:ext cx="6557645" cy="2283460"/>
          </a:xfrm>
          <a:prstGeom prst="rect">
            <a:avLst/>
          </a:prstGeom>
          <a:solidFill>
            <a:srgbClr val="A8D6FF"/>
          </a:solidFill>
          <a:ln w="12561">
            <a:solidFill>
              <a:srgbClr val="000000"/>
            </a:solidFill>
          </a:ln>
        </p:spPr>
        <p:txBody>
          <a:bodyPr vert="horz" wrap="square" lIns="0" tIns="5905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465"/>
              </a:spcBef>
            </a:pPr>
            <a:r>
              <a:rPr sz="2350" b="1" spc="10" dirty="0">
                <a:latin typeface="Courier New"/>
                <a:cs typeface="Courier New"/>
              </a:rPr>
              <a:t>[–b] mod</a:t>
            </a:r>
            <a:r>
              <a:rPr sz="2350" b="1" dirty="0">
                <a:latin typeface="Courier New"/>
                <a:cs typeface="Courier New"/>
              </a:rPr>
              <a:t> </a:t>
            </a:r>
            <a:r>
              <a:rPr sz="2350" b="1" spc="15" dirty="0">
                <a:latin typeface="Courier New"/>
                <a:cs typeface="Courier New"/>
              </a:rPr>
              <a:t>2</a:t>
            </a:r>
            <a:r>
              <a:rPr sz="2325" b="1" spc="22" baseline="25089" dirty="0">
                <a:latin typeface="Courier New"/>
                <a:cs typeface="Courier New"/>
              </a:rPr>
              <a:t>4</a:t>
            </a:r>
            <a:endParaRPr sz="2325" baseline="25089" dirty="0">
              <a:latin typeface="Courier New"/>
              <a:cs typeface="Courier New"/>
            </a:endParaRPr>
          </a:p>
          <a:p>
            <a:pPr marL="90170">
              <a:lnSpc>
                <a:spcPct val="100000"/>
              </a:lnSpc>
              <a:spcBef>
                <a:spcPts val="50"/>
              </a:spcBef>
            </a:pPr>
            <a:r>
              <a:rPr sz="2350" b="1" spc="10" dirty="0">
                <a:latin typeface="Courier New"/>
                <a:cs typeface="Courier New"/>
              </a:rPr>
              <a:t>= </a:t>
            </a:r>
            <a:r>
              <a:rPr sz="2350" b="1" spc="15" dirty="0">
                <a:latin typeface="Courier New"/>
                <a:cs typeface="Courier New"/>
              </a:rPr>
              <a:t>[2</a:t>
            </a:r>
            <a:r>
              <a:rPr sz="2325" b="1" spc="22" baseline="25089" dirty="0">
                <a:latin typeface="Courier New"/>
                <a:cs typeface="Courier New"/>
              </a:rPr>
              <a:t>4 </a:t>
            </a:r>
            <a:r>
              <a:rPr sz="2350" b="1" spc="10" dirty="0">
                <a:latin typeface="Courier New"/>
                <a:cs typeface="Courier New"/>
              </a:rPr>
              <a:t>– b] mod</a:t>
            </a:r>
            <a:r>
              <a:rPr sz="2350" b="1" spc="-5" dirty="0">
                <a:latin typeface="Courier New"/>
                <a:cs typeface="Courier New"/>
              </a:rPr>
              <a:t> </a:t>
            </a:r>
            <a:r>
              <a:rPr sz="2350" b="1" spc="15" dirty="0">
                <a:latin typeface="Courier New"/>
                <a:cs typeface="Courier New"/>
              </a:rPr>
              <a:t>2</a:t>
            </a:r>
            <a:r>
              <a:rPr sz="2325" b="1" spc="22" baseline="25089" dirty="0">
                <a:latin typeface="Courier New"/>
                <a:cs typeface="Courier New"/>
              </a:rPr>
              <a:t>4</a:t>
            </a:r>
            <a:endParaRPr sz="2325" baseline="25089" dirty="0">
              <a:latin typeface="Courier New"/>
              <a:cs typeface="Courier New"/>
            </a:endParaRPr>
          </a:p>
          <a:p>
            <a:pPr marL="90170">
              <a:lnSpc>
                <a:spcPts val="2795"/>
              </a:lnSpc>
              <a:spcBef>
                <a:spcPts val="45"/>
              </a:spcBef>
            </a:pPr>
            <a:r>
              <a:rPr sz="2350" b="1" spc="10" dirty="0">
                <a:latin typeface="Courier New"/>
                <a:cs typeface="Courier New"/>
              </a:rPr>
              <a:t>= </a:t>
            </a:r>
            <a:r>
              <a:rPr sz="2350" b="1" spc="15" dirty="0">
                <a:latin typeface="Courier New"/>
                <a:cs typeface="Courier New"/>
              </a:rPr>
              <a:t>[2</a:t>
            </a:r>
            <a:r>
              <a:rPr sz="2325" b="1" spc="22" baseline="25089" dirty="0">
                <a:latin typeface="Courier New"/>
                <a:cs typeface="Courier New"/>
              </a:rPr>
              <a:t>4 </a:t>
            </a:r>
            <a:r>
              <a:rPr sz="2350" b="1" spc="10" dirty="0">
                <a:latin typeface="Courier New"/>
                <a:cs typeface="Courier New"/>
              </a:rPr>
              <a:t>– 1 - b + 1] mod</a:t>
            </a:r>
            <a:r>
              <a:rPr sz="2350" b="1" spc="-20" dirty="0">
                <a:latin typeface="Courier New"/>
                <a:cs typeface="Courier New"/>
              </a:rPr>
              <a:t> </a:t>
            </a:r>
            <a:r>
              <a:rPr sz="2350" b="1" spc="15" dirty="0">
                <a:latin typeface="Courier New"/>
                <a:cs typeface="Courier New"/>
              </a:rPr>
              <a:t>2</a:t>
            </a:r>
            <a:r>
              <a:rPr sz="2325" b="1" spc="22" baseline="25089" dirty="0">
                <a:latin typeface="Courier New"/>
                <a:cs typeface="Courier New"/>
              </a:rPr>
              <a:t>4</a:t>
            </a:r>
            <a:endParaRPr sz="2325" baseline="25089" dirty="0">
              <a:latin typeface="Courier New"/>
              <a:cs typeface="Courier New"/>
            </a:endParaRPr>
          </a:p>
          <a:p>
            <a:pPr marL="90170">
              <a:lnSpc>
                <a:spcPts val="2795"/>
              </a:lnSpc>
            </a:pPr>
            <a:r>
              <a:rPr sz="2350" b="1" spc="10" dirty="0">
                <a:latin typeface="Courier New"/>
                <a:cs typeface="Courier New"/>
              </a:rPr>
              <a:t>= </a:t>
            </a:r>
            <a:r>
              <a:rPr sz="2350" b="1" spc="15" dirty="0">
                <a:latin typeface="Courier New"/>
                <a:cs typeface="Courier New"/>
              </a:rPr>
              <a:t>[(2</a:t>
            </a:r>
            <a:r>
              <a:rPr sz="2325" b="1" spc="22" baseline="25089" dirty="0">
                <a:latin typeface="Courier New"/>
                <a:cs typeface="Courier New"/>
              </a:rPr>
              <a:t>4 </a:t>
            </a:r>
            <a:r>
              <a:rPr sz="2350" b="1" spc="10" dirty="0">
                <a:latin typeface="Courier New"/>
                <a:cs typeface="Courier New"/>
              </a:rPr>
              <a:t>– 1 - b) + 1] mod</a:t>
            </a:r>
            <a:r>
              <a:rPr sz="2350" b="1" spc="-55" dirty="0">
                <a:latin typeface="Courier New"/>
                <a:cs typeface="Courier New"/>
              </a:rPr>
              <a:t> </a:t>
            </a:r>
            <a:r>
              <a:rPr sz="2350" b="1" spc="15" dirty="0">
                <a:latin typeface="Courier New"/>
                <a:cs typeface="Courier New"/>
              </a:rPr>
              <a:t>2</a:t>
            </a:r>
            <a:r>
              <a:rPr sz="2325" b="1" spc="22" baseline="25089" dirty="0">
                <a:latin typeface="Courier New"/>
                <a:cs typeface="Courier New"/>
              </a:rPr>
              <a:t>4</a:t>
            </a:r>
            <a:endParaRPr sz="2325" baseline="25089" dirty="0">
              <a:latin typeface="Courier New"/>
              <a:cs typeface="Courier New"/>
            </a:endParaRPr>
          </a:p>
          <a:p>
            <a:pPr marL="90170">
              <a:lnSpc>
                <a:spcPct val="100000"/>
              </a:lnSpc>
              <a:spcBef>
                <a:spcPts val="50"/>
              </a:spcBef>
            </a:pPr>
            <a:r>
              <a:rPr sz="2350" b="1" spc="10" dirty="0">
                <a:latin typeface="Courier New"/>
                <a:cs typeface="Courier New"/>
              </a:rPr>
              <a:t>= </a:t>
            </a:r>
            <a:r>
              <a:rPr sz="2350" b="1" spc="5" dirty="0">
                <a:latin typeface="Courier New"/>
                <a:cs typeface="Courier New"/>
              </a:rPr>
              <a:t>[onescomp(b) </a:t>
            </a:r>
            <a:r>
              <a:rPr sz="2350" b="1" spc="10" dirty="0">
                <a:latin typeface="Courier New"/>
                <a:cs typeface="Courier New"/>
              </a:rPr>
              <a:t>+ 1] mod</a:t>
            </a:r>
            <a:r>
              <a:rPr sz="2350" b="1" spc="-10" dirty="0">
                <a:latin typeface="Courier New"/>
                <a:cs typeface="Courier New"/>
              </a:rPr>
              <a:t> </a:t>
            </a:r>
            <a:r>
              <a:rPr sz="2350" b="1" spc="15" dirty="0">
                <a:latin typeface="Courier New"/>
                <a:cs typeface="Courier New"/>
              </a:rPr>
              <a:t>2</a:t>
            </a:r>
            <a:r>
              <a:rPr sz="2325" b="1" spc="22" baseline="25089" dirty="0">
                <a:latin typeface="Courier New"/>
                <a:cs typeface="Courier New"/>
              </a:rPr>
              <a:t>4</a:t>
            </a:r>
            <a:endParaRPr sz="2325" baseline="25089" dirty="0">
              <a:latin typeface="Courier New"/>
              <a:cs typeface="Courier New"/>
            </a:endParaRPr>
          </a:p>
          <a:p>
            <a:pPr marL="90170">
              <a:lnSpc>
                <a:spcPct val="100000"/>
              </a:lnSpc>
              <a:spcBef>
                <a:spcPts val="50"/>
              </a:spcBef>
            </a:pPr>
            <a:r>
              <a:rPr sz="2350" b="1" spc="10" dirty="0">
                <a:latin typeface="Courier New"/>
                <a:cs typeface="Courier New"/>
              </a:rPr>
              <a:t>= </a:t>
            </a:r>
            <a:r>
              <a:rPr sz="2350" b="1" spc="5" dirty="0">
                <a:latin typeface="Courier New"/>
                <a:cs typeface="Courier New"/>
              </a:rPr>
              <a:t>[twoscomp(b)] </a:t>
            </a:r>
            <a:r>
              <a:rPr sz="2350" b="1" spc="10" dirty="0">
                <a:latin typeface="Courier New"/>
                <a:cs typeface="Courier New"/>
              </a:rPr>
              <a:t>mod </a:t>
            </a:r>
            <a:r>
              <a:rPr sz="2350" b="1" spc="15" dirty="0">
                <a:latin typeface="Courier New"/>
                <a:cs typeface="Courier New"/>
              </a:rPr>
              <a:t>2</a:t>
            </a:r>
            <a:r>
              <a:rPr sz="2325" b="1" spc="22" baseline="25089" dirty="0">
                <a:latin typeface="Courier New"/>
                <a:cs typeface="Courier New"/>
              </a:rPr>
              <a:t>4</a:t>
            </a:r>
            <a:endParaRPr sz="2325" baseline="25089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217" y="431974"/>
            <a:ext cx="6431915" cy="568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solidFill>
                  <a:srgbClr val="000000"/>
                </a:solidFill>
              </a:rPr>
              <a:t>Subtracting Signed Ints: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spc="5" dirty="0">
                <a:solidFill>
                  <a:srgbClr val="000000"/>
                </a:solidFill>
              </a:rPr>
              <a:t>Math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05"/>
              </a:lnSpc>
            </a:pPr>
            <a:fld id="{81D60167-4931-47E6-BA6A-407CBD079E47}" type="slidenum">
              <a:rPr spc="15" dirty="0"/>
              <a:t>48</a:t>
            </a:fld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491854" y="1783587"/>
            <a:ext cx="7625080" cy="74676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0"/>
              </a:spcBef>
            </a:pPr>
            <a:r>
              <a:rPr sz="2350" b="1" spc="10" dirty="0">
                <a:solidFill>
                  <a:srgbClr val="0000FF"/>
                </a:solidFill>
                <a:latin typeface="Arial"/>
                <a:cs typeface="Arial"/>
              </a:rPr>
              <a:t>And</a:t>
            </a:r>
            <a:r>
              <a:rPr sz="2350" b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50" b="1" spc="10" dirty="0">
                <a:solidFill>
                  <a:srgbClr val="0000FF"/>
                </a:solidFill>
                <a:latin typeface="Arial"/>
                <a:cs typeface="Arial"/>
              </a:rPr>
              <a:t>so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:</a:t>
            </a:r>
            <a:endParaRPr sz="2350">
              <a:latin typeface="Arial"/>
              <a:cs typeface="Arial"/>
            </a:endParaRPr>
          </a:p>
          <a:p>
            <a:pPr marL="276860">
              <a:lnSpc>
                <a:spcPct val="100000"/>
              </a:lnSpc>
              <a:spcBef>
                <a:spcPts val="10"/>
              </a:spcBef>
              <a:tabLst>
                <a:tab pos="2929890" algn="l"/>
              </a:tabLst>
            </a:pPr>
            <a:r>
              <a:rPr sz="2350" b="1" spc="10" dirty="0">
                <a:solidFill>
                  <a:srgbClr val="0000FF"/>
                </a:solidFill>
                <a:latin typeface="Courier New"/>
                <a:cs typeface="Courier New"/>
              </a:rPr>
              <a:t>[a – b]</a:t>
            </a:r>
            <a:r>
              <a:rPr sz="2350" b="1" spc="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350" b="1" spc="10" dirty="0">
                <a:solidFill>
                  <a:srgbClr val="0000FF"/>
                </a:solidFill>
                <a:latin typeface="Courier New"/>
                <a:cs typeface="Courier New"/>
              </a:rPr>
              <a:t>mod </a:t>
            </a:r>
            <a:r>
              <a:rPr sz="2350" b="1" spc="15" dirty="0">
                <a:solidFill>
                  <a:srgbClr val="0000FF"/>
                </a:solidFill>
                <a:latin typeface="Courier New"/>
                <a:cs typeface="Courier New"/>
              </a:rPr>
              <a:t>2</a:t>
            </a:r>
            <a:r>
              <a:rPr sz="2325" b="1" spc="22" baseline="25089" dirty="0">
                <a:solidFill>
                  <a:srgbClr val="0000FF"/>
                </a:solidFill>
                <a:latin typeface="Courier New"/>
                <a:cs typeface="Courier New"/>
              </a:rPr>
              <a:t>4	</a:t>
            </a:r>
            <a:r>
              <a:rPr sz="2350" b="1" spc="10" dirty="0">
                <a:solidFill>
                  <a:srgbClr val="0000FF"/>
                </a:solidFill>
                <a:latin typeface="Courier New"/>
                <a:cs typeface="Courier New"/>
              </a:rPr>
              <a:t>= [a + </a:t>
            </a:r>
            <a:r>
              <a:rPr sz="2350" b="1" spc="5" dirty="0">
                <a:solidFill>
                  <a:srgbClr val="0000FF"/>
                </a:solidFill>
                <a:latin typeface="Courier New"/>
                <a:cs typeface="Courier New"/>
              </a:rPr>
              <a:t>twoscomp(b)] </a:t>
            </a:r>
            <a:r>
              <a:rPr sz="2350" b="1" spc="10" dirty="0">
                <a:solidFill>
                  <a:srgbClr val="0000FF"/>
                </a:solidFill>
                <a:latin typeface="Courier New"/>
                <a:cs typeface="Courier New"/>
              </a:rPr>
              <a:t>mod</a:t>
            </a:r>
            <a:r>
              <a:rPr sz="2350" b="1" spc="-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350" b="1" spc="15" dirty="0">
                <a:solidFill>
                  <a:srgbClr val="0000FF"/>
                </a:solidFill>
                <a:latin typeface="Courier New"/>
                <a:cs typeface="Courier New"/>
              </a:rPr>
              <a:t>2</a:t>
            </a:r>
            <a:r>
              <a:rPr sz="2325" b="1" spc="22" baseline="25089" dirty="0">
                <a:solidFill>
                  <a:srgbClr val="0000FF"/>
                </a:solidFill>
                <a:latin typeface="Courier New"/>
                <a:cs typeface="Courier New"/>
              </a:rPr>
              <a:t>4</a:t>
            </a:r>
            <a:endParaRPr sz="2325" baseline="25089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9954" y="5941429"/>
            <a:ext cx="6645275" cy="3873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See Bryant </a:t>
            </a:r>
            <a:r>
              <a:rPr sz="2350" spc="15" dirty="0">
                <a:solidFill>
                  <a:srgbClr val="0000FF"/>
                </a:solidFill>
                <a:latin typeface="Arial"/>
                <a:cs typeface="Arial"/>
              </a:rPr>
              <a:t>&amp;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O’Hallaron book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for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much more</a:t>
            </a:r>
            <a:r>
              <a:rPr sz="235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info</a:t>
            </a:r>
            <a:endParaRPr sz="23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5899" y="2864010"/>
            <a:ext cx="6557645" cy="2526665"/>
          </a:xfrm>
          <a:prstGeom prst="rect">
            <a:avLst/>
          </a:prstGeom>
          <a:solidFill>
            <a:srgbClr val="A8D6FF"/>
          </a:solidFill>
          <a:ln w="12561">
            <a:solidFill>
              <a:srgbClr val="000000"/>
            </a:solidFill>
          </a:ln>
        </p:spPr>
        <p:txBody>
          <a:bodyPr vert="horz" wrap="square" lIns="0" tIns="6032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475"/>
              </a:spcBef>
            </a:pPr>
            <a:r>
              <a:rPr sz="2350" b="1" spc="10" dirty="0">
                <a:latin typeface="Courier New"/>
                <a:cs typeface="Courier New"/>
              </a:rPr>
              <a:t>[a – b] mod</a:t>
            </a:r>
            <a:r>
              <a:rPr sz="2350" b="1" spc="-5" dirty="0">
                <a:latin typeface="Courier New"/>
                <a:cs typeface="Courier New"/>
              </a:rPr>
              <a:t> </a:t>
            </a:r>
            <a:r>
              <a:rPr sz="2350" b="1" spc="15" dirty="0">
                <a:latin typeface="Courier New"/>
                <a:cs typeface="Courier New"/>
              </a:rPr>
              <a:t>2</a:t>
            </a:r>
            <a:r>
              <a:rPr sz="2325" b="1" spc="22" baseline="25089" dirty="0">
                <a:latin typeface="Courier New"/>
                <a:cs typeface="Courier New"/>
              </a:rPr>
              <a:t>4</a:t>
            </a:r>
            <a:endParaRPr sz="2325" baseline="25089">
              <a:latin typeface="Courier New"/>
              <a:cs typeface="Courier New"/>
            </a:endParaRPr>
          </a:p>
          <a:p>
            <a:pPr marL="90170">
              <a:lnSpc>
                <a:spcPct val="100000"/>
              </a:lnSpc>
              <a:spcBef>
                <a:spcPts val="45"/>
              </a:spcBef>
              <a:tabLst>
                <a:tab pos="1838960" algn="l"/>
              </a:tabLst>
            </a:pPr>
            <a:r>
              <a:rPr sz="2350" b="1" spc="10" dirty="0">
                <a:latin typeface="Courier New"/>
                <a:cs typeface="Courier New"/>
              </a:rPr>
              <a:t>= [a</a:t>
            </a:r>
            <a:r>
              <a:rPr sz="2350" b="1" spc="15" dirty="0">
                <a:latin typeface="Courier New"/>
                <a:cs typeface="Courier New"/>
              </a:rPr>
              <a:t> </a:t>
            </a:r>
            <a:r>
              <a:rPr sz="2350" b="1" spc="10" dirty="0">
                <a:latin typeface="Courier New"/>
                <a:cs typeface="Courier New"/>
              </a:rPr>
              <a:t>+</a:t>
            </a:r>
            <a:r>
              <a:rPr sz="2350" b="1" spc="15" dirty="0">
                <a:latin typeface="Courier New"/>
                <a:cs typeface="Courier New"/>
              </a:rPr>
              <a:t> 2</a:t>
            </a:r>
            <a:r>
              <a:rPr sz="2325" b="1" spc="22" baseline="25089" dirty="0">
                <a:latin typeface="Courier New"/>
                <a:cs typeface="Courier New"/>
              </a:rPr>
              <a:t>4	</a:t>
            </a:r>
            <a:r>
              <a:rPr sz="2350" b="1" spc="10" dirty="0">
                <a:latin typeface="Courier New"/>
                <a:cs typeface="Courier New"/>
              </a:rPr>
              <a:t>– b] mod</a:t>
            </a:r>
            <a:r>
              <a:rPr sz="2350" b="1" spc="-5" dirty="0">
                <a:latin typeface="Courier New"/>
                <a:cs typeface="Courier New"/>
              </a:rPr>
              <a:t> </a:t>
            </a:r>
            <a:r>
              <a:rPr sz="2350" b="1" spc="15" dirty="0">
                <a:latin typeface="Courier New"/>
                <a:cs typeface="Courier New"/>
              </a:rPr>
              <a:t>2</a:t>
            </a:r>
            <a:r>
              <a:rPr sz="2325" b="1" spc="22" baseline="25089" dirty="0">
                <a:latin typeface="Courier New"/>
                <a:cs typeface="Courier New"/>
              </a:rPr>
              <a:t>4</a:t>
            </a:r>
            <a:endParaRPr sz="2325" baseline="25089">
              <a:latin typeface="Courier New"/>
              <a:cs typeface="Courier New"/>
            </a:endParaRPr>
          </a:p>
          <a:p>
            <a:pPr marL="90170">
              <a:lnSpc>
                <a:spcPts val="2795"/>
              </a:lnSpc>
              <a:spcBef>
                <a:spcPts val="50"/>
              </a:spcBef>
              <a:tabLst>
                <a:tab pos="1838960" algn="l"/>
              </a:tabLst>
            </a:pPr>
            <a:r>
              <a:rPr sz="2350" b="1" spc="10" dirty="0">
                <a:latin typeface="Courier New"/>
                <a:cs typeface="Courier New"/>
              </a:rPr>
              <a:t>= [a</a:t>
            </a:r>
            <a:r>
              <a:rPr sz="2350" b="1" spc="15" dirty="0">
                <a:latin typeface="Courier New"/>
                <a:cs typeface="Courier New"/>
              </a:rPr>
              <a:t> </a:t>
            </a:r>
            <a:r>
              <a:rPr sz="2350" b="1" spc="10" dirty="0">
                <a:latin typeface="Courier New"/>
                <a:cs typeface="Courier New"/>
              </a:rPr>
              <a:t>+</a:t>
            </a:r>
            <a:r>
              <a:rPr sz="2350" b="1" spc="15" dirty="0">
                <a:latin typeface="Courier New"/>
                <a:cs typeface="Courier New"/>
              </a:rPr>
              <a:t> 2</a:t>
            </a:r>
            <a:r>
              <a:rPr sz="2325" b="1" spc="22" baseline="25089" dirty="0">
                <a:latin typeface="Courier New"/>
                <a:cs typeface="Courier New"/>
              </a:rPr>
              <a:t>4	</a:t>
            </a:r>
            <a:r>
              <a:rPr sz="2350" b="1" spc="10" dirty="0">
                <a:latin typeface="Courier New"/>
                <a:cs typeface="Courier New"/>
              </a:rPr>
              <a:t>– 1 – b + 1] mod</a:t>
            </a:r>
            <a:r>
              <a:rPr sz="2350" b="1" spc="-25" dirty="0">
                <a:latin typeface="Courier New"/>
                <a:cs typeface="Courier New"/>
              </a:rPr>
              <a:t> </a:t>
            </a:r>
            <a:r>
              <a:rPr sz="2350" b="1" spc="15" dirty="0">
                <a:latin typeface="Courier New"/>
                <a:cs typeface="Courier New"/>
              </a:rPr>
              <a:t>2</a:t>
            </a:r>
            <a:r>
              <a:rPr sz="2325" b="1" spc="22" baseline="25089" dirty="0">
                <a:latin typeface="Courier New"/>
                <a:cs typeface="Courier New"/>
              </a:rPr>
              <a:t>4</a:t>
            </a:r>
            <a:endParaRPr sz="2325" baseline="25089">
              <a:latin typeface="Courier New"/>
              <a:cs typeface="Courier New"/>
            </a:endParaRPr>
          </a:p>
          <a:p>
            <a:pPr marL="90170">
              <a:lnSpc>
                <a:spcPts val="2795"/>
              </a:lnSpc>
              <a:tabLst>
                <a:tab pos="2019935" algn="l"/>
              </a:tabLst>
            </a:pPr>
            <a:r>
              <a:rPr sz="2350" b="1" spc="10" dirty="0">
                <a:latin typeface="Courier New"/>
                <a:cs typeface="Courier New"/>
              </a:rPr>
              <a:t>= [a</a:t>
            </a:r>
            <a:r>
              <a:rPr sz="2350" b="1" spc="15" dirty="0">
                <a:latin typeface="Courier New"/>
                <a:cs typeface="Courier New"/>
              </a:rPr>
              <a:t> </a:t>
            </a:r>
            <a:r>
              <a:rPr sz="2350" b="1" spc="10" dirty="0">
                <a:latin typeface="Courier New"/>
                <a:cs typeface="Courier New"/>
              </a:rPr>
              <a:t>+</a:t>
            </a:r>
            <a:r>
              <a:rPr sz="2350" b="1" spc="15" dirty="0">
                <a:latin typeface="Courier New"/>
                <a:cs typeface="Courier New"/>
              </a:rPr>
              <a:t> (2</a:t>
            </a:r>
            <a:r>
              <a:rPr sz="2325" b="1" spc="22" baseline="25089" dirty="0">
                <a:latin typeface="Courier New"/>
                <a:cs typeface="Courier New"/>
              </a:rPr>
              <a:t>4	</a:t>
            </a:r>
            <a:r>
              <a:rPr sz="2350" b="1" spc="10" dirty="0">
                <a:latin typeface="Courier New"/>
                <a:cs typeface="Courier New"/>
              </a:rPr>
              <a:t>- 1 – b) + 1] mod</a:t>
            </a:r>
            <a:r>
              <a:rPr sz="2350" b="1" spc="-30" dirty="0">
                <a:latin typeface="Courier New"/>
                <a:cs typeface="Courier New"/>
              </a:rPr>
              <a:t> </a:t>
            </a:r>
            <a:r>
              <a:rPr sz="2350" b="1" spc="15" dirty="0">
                <a:latin typeface="Courier New"/>
                <a:cs typeface="Courier New"/>
              </a:rPr>
              <a:t>2</a:t>
            </a:r>
            <a:r>
              <a:rPr sz="2325" b="1" spc="22" baseline="25089" dirty="0">
                <a:latin typeface="Courier New"/>
                <a:cs typeface="Courier New"/>
              </a:rPr>
              <a:t>4</a:t>
            </a:r>
            <a:endParaRPr sz="2325" baseline="25089">
              <a:latin typeface="Courier New"/>
              <a:cs typeface="Courier New"/>
            </a:endParaRPr>
          </a:p>
          <a:p>
            <a:pPr marL="90170">
              <a:lnSpc>
                <a:spcPct val="100000"/>
              </a:lnSpc>
              <a:spcBef>
                <a:spcPts val="50"/>
              </a:spcBef>
            </a:pPr>
            <a:r>
              <a:rPr sz="2350" b="1" spc="10" dirty="0">
                <a:latin typeface="Courier New"/>
                <a:cs typeface="Courier New"/>
              </a:rPr>
              <a:t>= [a + </a:t>
            </a:r>
            <a:r>
              <a:rPr sz="2350" b="1" spc="5" dirty="0">
                <a:latin typeface="Courier New"/>
                <a:cs typeface="Courier New"/>
              </a:rPr>
              <a:t>onescomp(b) </a:t>
            </a:r>
            <a:r>
              <a:rPr sz="2350" b="1" spc="10" dirty="0">
                <a:latin typeface="Courier New"/>
                <a:cs typeface="Courier New"/>
              </a:rPr>
              <a:t>+ 1] mod</a:t>
            </a:r>
            <a:r>
              <a:rPr sz="2350" b="1" dirty="0">
                <a:latin typeface="Courier New"/>
                <a:cs typeface="Courier New"/>
              </a:rPr>
              <a:t> </a:t>
            </a:r>
            <a:r>
              <a:rPr sz="2350" b="1" spc="15" dirty="0">
                <a:latin typeface="Courier New"/>
                <a:cs typeface="Courier New"/>
              </a:rPr>
              <a:t>2</a:t>
            </a:r>
            <a:r>
              <a:rPr sz="2325" b="1" spc="22" baseline="25089" dirty="0">
                <a:latin typeface="Courier New"/>
                <a:cs typeface="Courier New"/>
              </a:rPr>
              <a:t>4</a:t>
            </a:r>
            <a:endParaRPr sz="2325" baseline="25089">
              <a:latin typeface="Courier New"/>
              <a:cs typeface="Courier New"/>
            </a:endParaRPr>
          </a:p>
          <a:p>
            <a:pPr marL="90170">
              <a:lnSpc>
                <a:spcPct val="100000"/>
              </a:lnSpc>
              <a:spcBef>
                <a:spcPts val="45"/>
              </a:spcBef>
            </a:pPr>
            <a:r>
              <a:rPr sz="2350" b="1" spc="10" dirty="0">
                <a:latin typeface="Courier New"/>
                <a:cs typeface="Courier New"/>
              </a:rPr>
              <a:t>= [a + </a:t>
            </a:r>
            <a:r>
              <a:rPr sz="2350" b="1" spc="5" dirty="0">
                <a:latin typeface="Courier New"/>
                <a:cs typeface="Courier New"/>
              </a:rPr>
              <a:t>twoscomp(b)] </a:t>
            </a:r>
            <a:r>
              <a:rPr sz="2350" b="1" spc="10" dirty="0">
                <a:latin typeface="Courier New"/>
                <a:cs typeface="Courier New"/>
              </a:rPr>
              <a:t>mod</a:t>
            </a:r>
            <a:r>
              <a:rPr sz="2350" b="1" spc="5" dirty="0">
                <a:latin typeface="Courier New"/>
                <a:cs typeface="Courier New"/>
              </a:rPr>
              <a:t> </a:t>
            </a:r>
            <a:r>
              <a:rPr sz="2350" b="1" spc="15" dirty="0">
                <a:latin typeface="Courier New"/>
                <a:cs typeface="Courier New"/>
              </a:rPr>
              <a:t>2</a:t>
            </a:r>
            <a:r>
              <a:rPr sz="2325" b="1" spc="22" baseline="25089" dirty="0">
                <a:latin typeface="Courier New"/>
                <a:cs typeface="Courier New"/>
              </a:rPr>
              <a:t>4</a:t>
            </a:r>
            <a:endParaRPr sz="2325" baseline="25089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217" y="431974"/>
            <a:ext cx="5226050" cy="568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solidFill>
                  <a:srgbClr val="000000"/>
                </a:solidFill>
              </a:rPr>
              <a:t>Shifting Signed</a:t>
            </a:r>
            <a:r>
              <a:rPr spc="-3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Integers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4785" y="1212673"/>
            <a:ext cx="8512446" cy="3231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10" dirty="0">
                <a:solidFill>
                  <a:srgbClr val="0000FF"/>
                </a:solidFill>
                <a:latin typeface="Arial"/>
                <a:cs typeface="Arial"/>
              </a:rPr>
              <a:t>Bitwise </a:t>
            </a:r>
            <a:r>
              <a:rPr lang="en-US" sz="2000" spc="10" dirty="0">
                <a:solidFill>
                  <a:srgbClr val="0000FF"/>
                </a:solidFill>
                <a:latin typeface="Arial"/>
                <a:cs typeface="Arial"/>
              </a:rPr>
              <a:t>(</a:t>
            </a:r>
            <a:r>
              <a:rPr lang="en-US" sz="2000" b="1" spc="10" dirty="0">
                <a:solidFill>
                  <a:srgbClr val="0000FF"/>
                </a:solidFill>
                <a:latin typeface="Arial"/>
                <a:cs typeface="Arial"/>
              </a:rPr>
              <a:t>logical/arithmetic</a:t>
            </a:r>
            <a:r>
              <a:rPr lang="en-US" sz="2000" spc="10" dirty="0">
                <a:solidFill>
                  <a:srgbClr val="0000FF"/>
                </a:solidFill>
                <a:latin typeface="Arial"/>
                <a:cs typeface="Arial"/>
              </a:rPr>
              <a:t>) </a:t>
            </a:r>
            <a:r>
              <a:rPr sz="2000" spc="5" dirty="0">
                <a:solidFill>
                  <a:srgbClr val="0000FF"/>
                </a:solidFill>
                <a:latin typeface="Arial"/>
                <a:cs typeface="Arial"/>
              </a:rPr>
              <a:t>left shift </a:t>
            </a:r>
            <a:r>
              <a:rPr sz="2000" spc="10" dirty="0">
                <a:solidFill>
                  <a:srgbClr val="0000FF"/>
                </a:solidFill>
                <a:latin typeface="Arial"/>
                <a:cs typeface="Arial"/>
              </a:rPr>
              <a:t>(&lt;&lt;):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fill </a:t>
            </a:r>
            <a:r>
              <a:rPr sz="2000" spc="10" dirty="0">
                <a:solidFill>
                  <a:srgbClr val="0000FF"/>
                </a:solidFill>
                <a:latin typeface="Arial"/>
                <a:cs typeface="Arial"/>
              </a:rPr>
              <a:t>on </a:t>
            </a:r>
            <a:r>
              <a:rPr sz="2000" spc="5" dirty="0">
                <a:solidFill>
                  <a:srgbClr val="0000FF"/>
                </a:solidFill>
                <a:latin typeface="Arial"/>
                <a:cs typeface="Arial"/>
              </a:rPr>
              <a:t>right with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0000FF"/>
                </a:solidFill>
                <a:latin typeface="Arial"/>
                <a:cs typeface="Arial"/>
              </a:rPr>
              <a:t>zeros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9954" y="3404014"/>
            <a:ext cx="7011034" cy="3873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Bitwise </a:t>
            </a:r>
            <a:r>
              <a:rPr sz="2350" b="1" spc="5" dirty="0">
                <a:solidFill>
                  <a:srgbClr val="0000FF"/>
                </a:solidFill>
                <a:latin typeface="Arial"/>
                <a:cs typeface="Arial"/>
              </a:rPr>
              <a:t>arithmetic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right shift: </a:t>
            </a:r>
            <a:r>
              <a:rPr sz="2350" dirty="0">
                <a:solidFill>
                  <a:srgbClr val="0000FF"/>
                </a:solidFill>
                <a:latin typeface="Arial"/>
                <a:cs typeface="Arial"/>
              </a:rPr>
              <a:t>fill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on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left </a:t>
            </a:r>
            <a:r>
              <a:rPr sz="2350" b="1" spc="5" dirty="0">
                <a:solidFill>
                  <a:srgbClr val="0000FF"/>
                </a:solidFill>
                <a:latin typeface="Arial"/>
                <a:cs typeface="Arial"/>
              </a:rPr>
              <a:t>with sign</a:t>
            </a:r>
            <a:r>
              <a:rPr sz="2350" b="1" spc="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50" b="1" spc="5" dirty="0">
                <a:solidFill>
                  <a:srgbClr val="0000FF"/>
                </a:solidFill>
                <a:latin typeface="Arial"/>
                <a:cs typeface="Arial"/>
              </a:rPr>
              <a:t>bit</a:t>
            </a:r>
            <a:endParaRPr sz="23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4554" y="5577147"/>
            <a:ext cx="2634615" cy="3873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Results are </a:t>
            </a:r>
            <a:r>
              <a:rPr sz="2350" spc="15" dirty="0">
                <a:solidFill>
                  <a:srgbClr val="0000FF"/>
                </a:solidFill>
                <a:latin typeface="Arial"/>
                <a:cs typeface="Arial"/>
              </a:rPr>
              <a:t>mod</a:t>
            </a:r>
            <a:r>
              <a:rPr sz="2350" spc="-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sz="2325" spc="15" baseline="25089" dirty="0">
                <a:solidFill>
                  <a:srgbClr val="0000FF"/>
                </a:solidFill>
                <a:latin typeface="Arial"/>
                <a:cs typeface="Arial"/>
              </a:rPr>
              <a:t>4</a:t>
            </a:r>
            <a:endParaRPr sz="2325" baseline="25089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55162" y="4055779"/>
            <a:ext cx="1959610" cy="366395"/>
          </a:xfrm>
          <a:prstGeom prst="rect">
            <a:avLst/>
          </a:prstGeom>
          <a:solidFill>
            <a:srgbClr val="A8D6FF"/>
          </a:solidFill>
          <a:ln w="12561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400"/>
              </a:spcBef>
            </a:pPr>
            <a:r>
              <a:rPr sz="1750" b="1" spc="15" dirty="0">
                <a:latin typeface="Courier New"/>
                <a:cs typeface="Courier New"/>
              </a:rPr>
              <a:t>6 &gt;&gt; 1 =&gt;</a:t>
            </a:r>
            <a:r>
              <a:rPr sz="1750" b="1" spc="-40" dirty="0">
                <a:latin typeface="Courier New"/>
                <a:cs typeface="Courier New"/>
              </a:rPr>
              <a:t> </a:t>
            </a:r>
            <a:r>
              <a:rPr sz="1750" b="1" spc="15" dirty="0">
                <a:latin typeface="Courier New"/>
                <a:cs typeface="Courier New"/>
              </a:rPr>
              <a:t>3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55162" y="4884835"/>
            <a:ext cx="2035175" cy="366395"/>
          </a:xfrm>
          <a:prstGeom prst="rect">
            <a:avLst/>
          </a:prstGeom>
          <a:solidFill>
            <a:srgbClr val="A8D6FF"/>
          </a:solidFill>
          <a:ln w="12561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400"/>
              </a:spcBef>
            </a:pPr>
            <a:r>
              <a:rPr sz="1750" b="1" spc="15" dirty="0">
                <a:latin typeface="Courier New"/>
                <a:cs typeface="Courier New"/>
              </a:rPr>
              <a:t>-6 &gt;&gt; 1 =&gt;</a:t>
            </a:r>
            <a:r>
              <a:rPr sz="1750" b="1" spc="-50" dirty="0">
                <a:latin typeface="Courier New"/>
                <a:cs typeface="Courier New"/>
              </a:rPr>
              <a:t> </a:t>
            </a:r>
            <a:r>
              <a:rPr sz="1750" b="1" spc="10" dirty="0">
                <a:latin typeface="Courier New"/>
                <a:cs typeface="Courier New"/>
              </a:rPr>
              <a:t>-3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55162" y="1870086"/>
            <a:ext cx="1959610" cy="366395"/>
          </a:xfrm>
          <a:prstGeom prst="rect">
            <a:avLst/>
          </a:prstGeom>
          <a:solidFill>
            <a:srgbClr val="A8D6FF"/>
          </a:solidFill>
          <a:ln w="12561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400"/>
              </a:spcBef>
            </a:pPr>
            <a:r>
              <a:rPr sz="1750" b="1" spc="15" dirty="0">
                <a:latin typeface="Courier New"/>
                <a:cs typeface="Courier New"/>
              </a:rPr>
              <a:t>3 &lt;&lt; 1 =&gt;</a:t>
            </a:r>
            <a:r>
              <a:rPr sz="1750" b="1" spc="-40" dirty="0">
                <a:latin typeface="Courier New"/>
                <a:cs typeface="Courier New"/>
              </a:rPr>
              <a:t> </a:t>
            </a:r>
            <a:r>
              <a:rPr sz="1750" b="1" spc="15" dirty="0">
                <a:latin typeface="Courier New"/>
                <a:cs typeface="Courier New"/>
              </a:rPr>
              <a:t>6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55162" y="2699142"/>
            <a:ext cx="2035175" cy="366395"/>
          </a:xfrm>
          <a:prstGeom prst="rect">
            <a:avLst/>
          </a:prstGeom>
          <a:solidFill>
            <a:srgbClr val="A8D6FF"/>
          </a:solidFill>
          <a:ln w="12561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400"/>
              </a:spcBef>
            </a:pPr>
            <a:r>
              <a:rPr sz="1750" b="1" spc="15" dirty="0">
                <a:latin typeface="Courier New"/>
                <a:cs typeface="Courier New"/>
              </a:rPr>
              <a:t>-3 &lt;&lt; 1 =&gt;</a:t>
            </a:r>
            <a:r>
              <a:rPr sz="1750" b="1" spc="-50" dirty="0">
                <a:latin typeface="Courier New"/>
                <a:cs typeface="Courier New"/>
              </a:rPr>
              <a:t> </a:t>
            </a:r>
            <a:r>
              <a:rPr sz="1750" b="1" spc="10" dirty="0">
                <a:latin typeface="Courier New"/>
                <a:cs typeface="Courier New"/>
              </a:rPr>
              <a:t>-6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05"/>
              </a:lnSpc>
            </a:pPr>
            <a:fld id="{81D60167-4931-47E6-BA6A-407CBD079E47}" type="slidenum">
              <a:rPr spc="15" dirty="0"/>
              <a:t>49</a:t>
            </a:fld>
            <a:endParaRPr spc="15" dirty="0"/>
          </a:p>
        </p:txBody>
      </p:sp>
      <p:sp>
        <p:nvSpPr>
          <p:cNvPr id="22" name="object 22"/>
          <p:cNvSpPr txBox="1"/>
          <p:nvPr/>
        </p:nvSpPr>
        <p:spPr>
          <a:xfrm>
            <a:off x="1094805" y="2251075"/>
            <a:ext cx="1865630" cy="297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30"/>
              </a:spcBef>
              <a:tabLst>
                <a:tab pos="1181100" algn="l"/>
              </a:tabLst>
            </a:pPr>
            <a:r>
              <a:rPr sz="1750" b="1" spc="15" dirty="0">
                <a:solidFill>
                  <a:srgbClr val="FF0000"/>
                </a:solidFill>
                <a:latin typeface="Courier New"/>
                <a:cs typeface="Courier New"/>
              </a:rPr>
              <a:t>0011</a:t>
            </a:r>
            <a:r>
              <a:rPr sz="1725" b="1" spc="22" baseline="-21739" dirty="0">
                <a:solidFill>
                  <a:srgbClr val="FF0000"/>
                </a:solidFill>
                <a:latin typeface="Courier New"/>
                <a:cs typeface="Courier New"/>
              </a:rPr>
              <a:t>B	</a:t>
            </a:r>
            <a:r>
              <a:rPr sz="1750" b="1" spc="15" dirty="0">
                <a:solidFill>
                  <a:srgbClr val="FF0000"/>
                </a:solidFill>
                <a:latin typeface="Courier New"/>
                <a:cs typeface="Courier New"/>
              </a:rPr>
              <a:t>0110</a:t>
            </a:r>
            <a:r>
              <a:rPr sz="1725" b="1" spc="22" baseline="-21739" dirty="0">
                <a:solidFill>
                  <a:srgbClr val="FF0000"/>
                </a:solidFill>
                <a:latin typeface="Courier New"/>
                <a:cs typeface="Courier New"/>
              </a:rPr>
              <a:t>B</a:t>
            </a:r>
            <a:endParaRPr sz="1725" baseline="-21739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94805" y="3047270"/>
            <a:ext cx="2001520" cy="297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30"/>
              </a:spcBef>
              <a:tabLst>
                <a:tab pos="1181100" algn="l"/>
              </a:tabLst>
            </a:pPr>
            <a:r>
              <a:rPr sz="1750" b="1" spc="15" dirty="0">
                <a:solidFill>
                  <a:srgbClr val="FF0000"/>
                </a:solidFill>
                <a:latin typeface="Courier New"/>
                <a:cs typeface="Courier New"/>
              </a:rPr>
              <a:t>1101</a:t>
            </a:r>
            <a:r>
              <a:rPr sz="1725" b="1" spc="22" baseline="-21739" dirty="0">
                <a:solidFill>
                  <a:srgbClr val="FF0000"/>
                </a:solidFill>
                <a:latin typeface="Courier New"/>
                <a:cs typeface="Courier New"/>
              </a:rPr>
              <a:t>B	</a:t>
            </a:r>
            <a:r>
              <a:rPr lang="en-US" sz="1750" b="1" spc="15" baseline="-21739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750" b="1" spc="15" dirty="0">
                <a:solidFill>
                  <a:srgbClr val="FF0000"/>
                </a:solidFill>
                <a:latin typeface="Courier New"/>
                <a:cs typeface="Courier New"/>
              </a:rPr>
              <a:t>1010</a:t>
            </a:r>
            <a:r>
              <a:rPr sz="1725" b="1" spc="22" baseline="-21739" dirty="0">
                <a:solidFill>
                  <a:srgbClr val="FF0000"/>
                </a:solidFill>
                <a:latin typeface="Courier New"/>
                <a:cs typeface="Courier New"/>
              </a:rPr>
              <a:t>B</a:t>
            </a:r>
            <a:endParaRPr sz="1725" baseline="-21739" dirty="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94805" y="4403907"/>
            <a:ext cx="1941195" cy="297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30"/>
              </a:spcBef>
              <a:tabLst>
                <a:tab pos="1256030" algn="l"/>
              </a:tabLst>
            </a:pPr>
            <a:r>
              <a:rPr sz="1750" b="1" spc="15" dirty="0">
                <a:solidFill>
                  <a:srgbClr val="FF0000"/>
                </a:solidFill>
                <a:latin typeface="Courier New"/>
                <a:cs typeface="Courier New"/>
              </a:rPr>
              <a:t>0110</a:t>
            </a:r>
            <a:r>
              <a:rPr sz="1725" b="1" spc="22" baseline="-21739" dirty="0">
                <a:solidFill>
                  <a:srgbClr val="FF0000"/>
                </a:solidFill>
                <a:latin typeface="Courier New"/>
                <a:cs typeface="Courier New"/>
              </a:rPr>
              <a:t>B	</a:t>
            </a:r>
            <a:r>
              <a:rPr sz="1750" b="1" spc="15" dirty="0">
                <a:solidFill>
                  <a:srgbClr val="FF0000"/>
                </a:solidFill>
                <a:latin typeface="Courier New"/>
                <a:cs typeface="Courier New"/>
              </a:rPr>
              <a:t>0011</a:t>
            </a:r>
            <a:r>
              <a:rPr sz="1725" b="1" spc="22" baseline="-21739" dirty="0">
                <a:solidFill>
                  <a:srgbClr val="FF0000"/>
                </a:solidFill>
                <a:latin typeface="Courier New"/>
                <a:cs typeface="Courier New"/>
              </a:rPr>
              <a:t>B</a:t>
            </a:r>
            <a:endParaRPr sz="1725" baseline="-21739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94805" y="5232963"/>
            <a:ext cx="1941195" cy="297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30"/>
              </a:spcBef>
              <a:tabLst>
                <a:tab pos="1256030" algn="l"/>
              </a:tabLst>
            </a:pPr>
            <a:r>
              <a:rPr sz="1750" b="1" spc="15" dirty="0">
                <a:solidFill>
                  <a:srgbClr val="FF0000"/>
                </a:solidFill>
                <a:latin typeface="Courier New"/>
                <a:cs typeface="Courier New"/>
              </a:rPr>
              <a:t>1010</a:t>
            </a:r>
            <a:r>
              <a:rPr sz="1725" b="1" spc="22" baseline="-21739" dirty="0">
                <a:solidFill>
                  <a:srgbClr val="FF0000"/>
                </a:solidFill>
                <a:latin typeface="Courier New"/>
                <a:cs typeface="Courier New"/>
              </a:rPr>
              <a:t>B	</a:t>
            </a:r>
            <a:r>
              <a:rPr sz="1750" b="1" spc="15" dirty="0">
                <a:solidFill>
                  <a:srgbClr val="FF0000"/>
                </a:solidFill>
                <a:latin typeface="Courier New"/>
                <a:cs typeface="Courier New"/>
              </a:rPr>
              <a:t>1101</a:t>
            </a:r>
            <a:r>
              <a:rPr sz="1725" b="1" spc="22" baseline="-21739" dirty="0">
                <a:solidFill>
                  <a:srgbClr val="FF0000"/>
                </a:solidFill>
                <a:latin typeface="Courier New"/>
                <a:cs typeface="Courier New"/>
              </a:rPr>
              <a:t>B</a:t>
            </a:r>
            <a:endParaRPr sz="1725" baseline="-21739">
              <a:latin typeface="Courier New"/>
              <a:cs typeface="Courier New"/>
            </a:endParaRPr>
          </a:p>
        </p:txBody>
      </p:sp>
      <p:sp>
        <p:nvSpPr>
          <p:cNvPr id="28" name="object 12">
            <a:extLst>
              <a:ext uri="{FF2B5EF4-FFF2-40B4-BE49-F238E27FC236}">
                <a16:creationId xmlns:a16="http://schemas.microsoft.com/office/drawing/2014/main" id="{81349BD0-BEA8-485C-AD3A-9596F7C51520}"/>
              </a:ext>
            </a:extLst>
          </p:cNvPr>
          <p:cNvSpPr/>
          <p:nvPr/>
        </p:nvSpPr>
        <p:spPr>
          <a:xfrm>
            <a:off x="4072663" y="1577234"/>
            <a:ext cx="3620192" cy="18080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13">
            <a:extLst>
              <a:ext uri="{FF2B5EF4-FFF2-40B4-BE49-F238E27FC236}">
                <a16:creationId xmlns:a16="http://schemas.microsoft.com/office/drawing/2014/main" id="{63B53B05-12D1-4C97-A0F5-AA06EFF2DBD7}"/>
              </a:ext>
            </a:extLst>
          </p:cNvPr>
          <p:cNvSpPr/>
          <p:nvPr/>
        </p:nvSpPr>
        <p:spPr>
          <a:xfrm>
            <a:off x="4073888" y="1577987"/>
            <a:ext cx="3467100" cy="1657985"/>
          </a:xfrm>
          <a:custGeom>
            <a:avLst/>
            <a:gdLst/>
            <a:ahLst/>
            <a:cxnLst/>
            <a:rect l="l" t="t" r="r" b="b"/>
            <a:pathLst>
              <a:path w="3467100" h="1657985">
                <a:moveTo>
                  <a:pt x="2222162" y="1500515"/>
                </a:moveTo>
                <a:lnTo>
                  <a:pt x="1321939" y="1500515"/>
                </a:lnTo>
                <a:lnTo>
                  <a:pt x="1321004" y="1500845"/>
                </a:lnTo>
                <a:lnTo>
                  <a:pt x="1353119" y="1529077"/>
                </a:lnTo>
                <a:lnTo>
                  <a:pt x="1389035" y="1554857"/>
                </a:lnTo>
                <a:lnTo>
                  <a:pt x="1428385" y="1578044"/>
                </a:lnTo>
                <a:lnTo>
                  <a:pt x="1470831" y="1598521"/>
                </a:lnTo>
                <a:lnTo>
                  <a:pt x="1516032" y="1616170"/>
                </a:lnTo>
                <a:lnTo>
                  <a:pt x="1563651" y="1630873"/>
                </a:lnTo>
                <a:lnTo>
                  <a:pt x="1613349" y="1642513"/>
                </a:lnTo>
                <a:lnTo>
                  <a:pt x="1664785" y="1650973"/>
                </a:lnTo>
                <a:lnTo>
                  <a:pt x="1717622" y="1656135"/>
                </a:lnTo>
                <a:lnTo>
                  <a:pt x="1771520" y="1657882"/>
                </a:lnTo>
                <a:lnTo>
                  <a:pt x="1826051" y="1656096"/>
                </a:lnTo>
                <a:lnTo>
                  <a:pt x="1879281" y="1650837"/>
                </a:lnTo>
                <a:lnTo>
                  <a:pt x="1930898" y="1642257"/>
                </a:lnTo>
                <a:lnTo>
                  <a:pt x="1980592" y="1630504"/>
                </a:lnTo>
                <a:lnTo>
                  <a:pt x="2028054" y="1615729"/>
                </a:lnTo>
                <a:lnTo>
                  <a:pt x="2072972" y="1598082"/>
                </a:lnTo>
                <a:lnTo>
                  <a:pt x="2115037" y="1577711"/>
                </a:lnTo>
                <a:lnTo>
                  <a:pt x="2153938" y="1554768"/>
                </a:lnTo>
                <a:lnTo>
                  <a:pt x="2189364" y="1529402"/>
                </a:lnTo>
                <a:lnTo>
                  <a:pt x="2221006" y="1501764"/>
                </a:lnTo>
                <a:lnTo>
                  <a:pt x="2222162" y="1500515"/>
                </a:lnTo>
                <a:close/>
              </a:path>
              <a:path w="3467100" h="1657985">
                <a:moveTo>
                  <a:pt x="2883103" y="1353357"/>
                </a:moveTo>
                <a:lnTo>
                  <a:pt x="467076" y="1353357"/>
                </a:lnTo>
                <a:lnTo>
                  <a:pt x="465179" y="1354868"/>
                </a:lnTo>
                <a:lnTo>
                  <a:pt x="494685" y="1385324"/>
                </a:lnTo>
                <a:lnTo>
                  <a:pt x="527897" y="1413647"/>
                </a:lnTo>
                <a:lnTo>
                  <a:pt x="564514" y="1439756"/>
                </a:lnTo>
                <a:lnTo>
                  <a:pt x="604269" y="1463550"/>
                </a:lnTo>
                <a:lnTo>
                  <a:pt x="646890" y="1484928"/>
                </a:lnTo>
                <a:lnTo>
                  <a:pt x="692108" y="1503786"/>
                </a:lnTo>
                <a:lnTo>
                  <a:pt x="739653" y="1520023"/>
                </a:lnTo>
                <a:lnTo>
                  <a:pt x="789256" y="1533537"/>
                </a:lnTo>
                <a:lnTo>
                  <a:pt x="840647" y="1544225"/>
                </a:lnTo>
                <a:lnTo>
                  <a:pt x="893556" y="1551986"/>
                </a:lnTo>
                <a:lnTo>
                  <a:pt x="947714" y="1556718"/>
                </a:lnTo>
                <a:lnTo>
                  <a:pt x="1002850" y="1558317"/>
                </a:lnTo>
                <a:lnTo>
                  <a:pt x="1058811" y="1556664"/>
                </a:lnTo>
                <a:lnTo>
                  <a:pt x="1114112" y="1551741"/>
                </a:lnTo>
                <a:lnTo>
                  <a:pt x="1168414" y="1543608"/>
                </a:lnTo>
                <a:lnTo>
                  <a:pt x="1221378" y="1532320"/>
                </a:lnTo>
                <a:lnTo>
                  <a:pt x="1272666" y="1517937"/>
                </a:lnTo>
                <a:lnTo>
                  <a:pt x="1321004" y="1500845"/>
                </a:lnTo>
                <a:lnTo>
                  <a:pt x="1321939" y="1500515"/>
                </a:lnTo>
                <a:lnTo>
                  <a:pt x="2222162" y="1500515"/>
                </a:lnTo>
                <a:lnTo>
                  <a:pt x="2248553" y="1472002"/>
                </a:lnTo>
                <a:lnTo>
                  <a:pt x="2271694" y="1440267"/>
                </a:lnTo>
                <a:lnTo>
                  <a:pt x="2290119" y="1406709"/>
                </a:lnTo>
                <a:lnTo>
                  <a:pt x="2785893" y="1406709"/>
                </a:lnTo>
                <a:lnTo>
                  <a:pt x="2800527" y="1400919"/>
                </a:lnTo>
                <a:lnTo>
                  <a:pt x="2843528" y="1379025"/>
                </a:lnTo>
                <a:lnTo>
                  <a:pt x="2882254" y="1354050"/>
                </a:lnTo>
                <a:lnTo>
                  <a:pt x="2883103" y="1353357"/>
                </a:lnTo>
                <a:close/>
              </a:path>
              <a:path w="3467100" h="1657985">
                <a:moveTo>
                  <a:pt x="2785893" y="1406709"/>
                </a:moveTo>
                <a:lnTo>
                  <a:pt x="2290119" y="1406709"/>
                </a:lnTo>
                <a:lnTo>
                  <a:pt x="2290601" y="1408704"/>
                </a:lnTo>
                <a:lnTo>
                  <a:pt x="2336175" y="1424958"/>
                </a:lnTo>
                <a:lnTo>
                  <a:pt x="2383999" y="1437742"/>
                </a:lnTo>
                <a:lnTo>
                  <a:pt x="2433625" y="1446973"/>
                </a:lnTo>
                <a:lnTo>
                  <a:pt x="2484607" y="1452571"/>
                </a:lnTo>
                <a:lnTo>
                  <a:pt x="2536498" y="1454456"/>
                </a:lnTo>
                <a:lnTo>
                  <a:pt x="2594403" y="1452129"/>
                </a:lnTo>
                <a:lnTo>
                  <a:pt x="2650189" y="1445335"/>
                </a:lnTo>
                <a:lnTo>
                  <a:pt x="2703427" y="1434351"/>
                </a:lnTo>
                <a:lnTo>
                  <a:pt x="2753683" y="1419453"/>
                </a:lnTo>
                <a:lnTo>
                  <a:pt x="2785893" y="1406709"/>
                </a:lnTo>
                <a:close/>
              </a:path>
              <a:path w="3467100" h="1657985">
                <a:moveTo>
                  <a:pt x="169410" y="973681"/>
                </a:moveTo>
                <a:lnTo>
                  <a:pt x="130412" y="1006464"/>
                </a:lnTo>
                <a:lnTo>
                  <a:pt x="100758" y="1044351"/>
                </a:lnTo>
                <a:lnTo>
                  <a:pt x="82480" y="1085131"/>
                </a:lnTo>
                <a:lnTo>
                  <a:pt x="76240" y="1127746"/>
                </a:lnTo>
                <a:lnTo>
                  <a:pt x="80863" y="1164607"/>
                </a:lnTo>
                <a:lnTo>
                  <a:pt x="115401" y="1232176"/>
                </a:lnTo>
                <a:lnTo>
                  <a:pt x="143877" y="1261949"/>
                </a:lnTo>
                <a:lnTo>
                  <a:pt x="178865" y="1288424"/>
                </a:lnTo>
                <a:lnTo>
                  <a:pt x="219645" y="1311133"/>
                </a:lnTo>
                <a:lnTo>
                  <a:pt x="265499" y="1329610"/>
                </a:lnTo>
                <a:lnTo>
                  <a:pt x="315707" y="1343387"/>
                </a:lnTo>
                <a:lnTo>
                  <a:pt x="369549" y="1351995"/>
                </a:lnTo>
                <a:lnTo>
                  <a:pt x="426307" y="1354969"/>
                </a:lnTo>
                <a:lnTo>
                  <a:pt x="436447" y="1354868"/>
                </a:lnTo>
                <a:lnTo>
                  <a:pt x="446632" y="1354566"/>
                </a:lnTo>
                <a:lnTo>
                  <a:pt x="456846" y="1354062"/>
                </a:lnTo>
                <a:lnTo>
                  <a:pt x="467076" y="1353357"/>
                </a:lnTo>
                <a:lnTo>
                  <a:pt x="2883103" y="1353357"/>
                </a:lnTo>
                <a:lnTo>
                  <a:pt x="2916274" y="1326270"/>
                </a:lnTo>
                <a:lnTo>
                  <a:pt x="2945157" y="1295962"/>
                </a:lnTo>
                <a:lnTo>
                  <a:pt x="2968471" y="1263404"/>
                </a:lnTo>
                <a:lnTo>
                  <a:pt x="2985785" y="1228872"/>
                </a:lnTo>
                <a:lnTo>
                  <a:pt x="3000687" y="1154997"/>
                </a:lnTo>
                <a:lnTo>
                  <a:pt x="2999883" y="1154230"/>
                </a:lnTo>
                <a:lnTo>
                  <a:pt x="3056154" y="1147016"/>
                </a:lnTo>
                <a:lnTo>
                  <a:pt x="3110037" y="1136209"/>
                </a:lnTo>
                <a:lnTo>
                  <a:pt x="3161248" y="1122021"/>
                </a:lnTo>
                <a:lnTo>
                  <a:pt x="3209500" y="1104668"/>
                </a:lnTo>
                <a:lnTo>
                  <a:pt x="3254509" y="1084361"/>
                </a:lnTo>
                <a:lnTo>
                  <a:pt x="3295991" y="1061315"/>
                </a:lnTo>
                <a:lnTo>
                  <a:pt x="3333659" y="1035744"/>
                </a:lnTo>
                <a:lnTo>
                  <a:pt x="3367230" y="1007860"/>
                </a:lnTo>
                <a:lnTo>
                  <a:pt x="3396418" y="977877"/>
                </a:lnTo>
                <a:lnTo>
                  <a:pt x="3398525" y="975139"/>
                </a:lnTo>
                <a:lnTo>
                  <a:pt x="172546" y="975139"/>
                </a:lnTo>
                <a:lnTo>
                  <a:pt x="169410" y="973681"/>
                </a:lnTo>
                <a:close/>
              </a:path>
              <a:path w="3467100" h="1657985">
                <a:moveTo>
                  <a:pt x="3400533" y="972529"/>
                </a:moveTo>
                <a:lnTo>
                  <a:pt x="170780" y="972529"/>
                </a:lnTo>
                <a:lnTo>
                  <a:pt x="172546" y="975139"/>
                </a:lnTo>
                <a:lnTo>
                  <a:pt x="3398525" y="975139"/>
                </a:lnTo>
                <a:lnTo>
                  <a:pt x="3400533" y="972529"/>
                </a:lnTo>
                <a:close/>
              </a:path>
              <a:path w="3467100" h="1657985">
                <a:moveTo>
                  <a:pt x="311809" y="551391"/>
                </a:moveTo>
                <a:lnTo>
                  <a:pt x="255416" y="558332"/>
                </a:lnTo>
                <a:lnTo>
                  <a:pt x="201767" y="571241"/>
                </a:lnTo>
                <a:lnTo>
                  <a:pt x="152802" y="589420"/>
                </a:lnTo>
                <a:lnTo>
                  <a:pt x="109283" y="612316"/>
                </a:lnTo>
                <a:lnTo>
                  <a:pt x="71970" y="639378"/>
                </a:lnTo>
                <a:lnTo>
                  <a:pt x="41624" y="670053"/>
                </a:lnTo>
                <a:lnTo>
                  <a:pt x="19007" y="703790"/>
                </a:lnTo>
                <a:lnTo>
                  <a:pt x="4878" y="740035"/>
                </a:lnTo>
                <a:lnTo>
                  <a:pt x="0" y="778238"/>
                </a:lnTo>
                <a:lnTo>
                  <a:pt x="5368" y="818102"/>
                </a:lnTo>
                <a:lnTo>
                  <a:pt x="21014" y="856188"/>
                </a:lnTo>
                <a:lnTo>
                  <a:pt x="46246" y="891715"/>
                </a:lnTo>
                <a:lnTo>
                  <a:pt x="80372" y="923902"/>
                </a:lnTo>
                <a:lnTo>
                  <a:pt x="122702" y="951971"/>
                </a:lnTo>
                <a:lnTo>
                  <a:pt x="169410" y="973681"/>
                </a:lnTo>
                <a:lnTo>
                  <a:pt x="170780" y="972529"/>
                </a:lnTo>
                <a:lnTo>
                  <a:pt x="3400533" y="972529"/>
                </a:lnTo>
                <a:lnTo>
                  <a:pt x="3440505" y="912469"/>
                </a:lnTo>
                <a:lnTo>
                  <a:pt x="3463641" y="841228"/>
                </a:lnTo>
                <a:lnTo>
                  <a:pt x="3466640" y="803954"/>
                </a:lnTo>
                <a:lnTo>
                  <a:pt x="3461934" y="757519"/>
                </a:lnTo>
                <a:lnTo>
                  <a:pt x="3448021" y="712178"/>
                </a:lnTo>
                <a:lnTo>
                  <a:pt x="3425209" y="668492"/>
                </a:lnTo>
                <a:lnTo>
                  <a:pt x="3393807" y="627020"/>
                </a:lnTo>
                <a:lnTo>
                  <a:pt x="3354123" y="588322"/>
                </a:lnTo>
                <a:lnTo>
                  <a:pt x="3353000" y="588170"/>
                </a:lnTo>
                <a:lnTo>
                  <a:pt x="3368033" y="561633"/>
                </a:lnTo>
                <a:lnTo>
                  <a:pt x="3371976" y="551705"/>
                </a:lnTo>
                <a:lnTo>
                  <a:pt x="311866" y="551705"/>
                </a:lnTo>
                <a:lnTo>
                  <a:pt x="311809" y="551391"/>
                </a:lnTo>
                <a:close/>
              </a:path>
              <a:path w="3467100" h="1657985">
                <a:moveTo>
                  <a:pt x="3372158" y="551246"/>
                </a:moveTo>
                <a:lnTo>
                  <a:pt x="312988" y="551246"/>
                </a:lnTo>
                <a:lnTo>
                  <a:pt x="311866" y="551705"/>
                </a:lnTo>
                <a:lnTo>
                  <a:pt x="3371976" y="551705"/>
                </a:lnTo>
                <a:lnTo>
                  <a:pt x="3372158" y="551246"/>
                </a:lnTo>
                <a:close/>
              </a:path>
              <a:path w="3467100" h="1657985">
                <a:moveTo>
                  <a:pt x="848923" y="151380"/>
                </a:moveTo>
                <a:lnTo>
                  <a:pt x="789867" y="153463"/>
                </a:lnTo>
                <a:lnTo>
                  <a:pt x="732655" y="159541"/>
                </a:lnTo>
                <a:lnTo>
                  <a:pt x="677619" y="169398"/>
                </a:lnTo>
                <a:lnTo>
                  <a:pt x="625089" y="182818"/>
                </a:lnTo>
                <a:lnTo>
                  <a:pt x="575395" y="199587"/>
                </a:lnTo>
                <a:lnTo>
                  <a:pt x="528866" y="219491"/>
                </a:lnTo>
                <a:lnTo>
                  <a:pt x="485834" y="242313"/>
                </a:lnTo>
                <a:lnTo>
                  <a:pt x="446627" y="267840"/>
                </a:lnTo>
                <a:lnTo>
                  <a:pt x="411578" y="295856"/>
                </a:lnTo>
                <a:lnTo>
                  <a:pt x="381014" y="326146"/>
                </a:lnTo>
                <a:lnTo>
                  <a:pt x="355267" y="358496"/>
                </a:lnTo>
                <a:lnTo>
                  <a:pt x="334668" y="392689"/>
                </a:lnTo>
                <a:lnTo>
                  <a:pt x="319545" y="428513"/>
                </a:lnTo>
                <a:lnTo>
                  <a:pt x="310229" y="465751"/>
                </a:lnTo>
                <a:lnTo>
                  <a:pt x="307050" y="504188"/>
                </a:lnTo>
                <a:lnTo>
                  <a:pt x="307283" y="516104"/>
                </a:lnTo>
                <a:lnTo>
                  <a:pt x="308194" y="528004"/>
                </a:lnTo>
                <a:lnTo>
                  <a:pt x="309736" y="539876"/>
                </a:lnTo>
                <a:lnTo>
                  <a:pt x="311809" y="551391"/>
                </a:lnTo>
                <a:lnTo>
                  <a:pt x="312988" y="551246"/>
                </a:lnTo>
                <a:lnTo>
                  <a:pt x="3372158" y="551246"/>
                </a:lnTo>
                <a:lnTo>
                  <a:pt x="3378882" y="534319"/>
                </a:lnTo>
                <a:lnTo>
                  <a:pt x="3385457" y="506429"/>
                </a:lnTo>
                <a:lnTo>
                  <a:pt x="3387669" y="478165"/>
                </a:lnTo>
                <a:lnTo>
                  <a:pt x="3383860" y="440924"/>
                </a:lnTo>
                <a:lnTo>
                  <a:pt x="3354698" y="370716"/>
                </a:lnTo>
                <a:lnTo>
                  <a:pt x="3330215" y="338491"/>
                </a:lnTo>
                <a:lnTo>
                  <a:pt x="3299711" y="308679"/>
                </a:lnTo>
                <a:lnTo>
                  <a:pt x="3263622" y="281652"/>
                </a:lnTo>
                <a:lnTo>
                  <a:pt x="3222382" y="257779"/>
                </a:lnTo>
                <a:lnTo>
                  <a:pt x="3176426" y="237432"/>
                </a:lnTo>
                <a:lnTo>
                  <a:pt x="3126191" y="220982"/>
                </a:lnTo>
                <a:lnTo>
                  <a:pt x="3072112" y="208799"/>
                </a:lnTo>
                <a:lnTo>
                  <a:pt x="3073557" y="208262"/>
                </a:lnTo>
                <a:lnTo>
                  <a:pt x="3070248" y="199817"/>
                </a:lnTo>
                <a:lnTo>
                  <a:pt x="1122909" y="199817"/>
                </a:lnTo>
                <a:lnTo>
                  <a:pt x="1080433" y="185221"/>
                </a:lnTo>
                <a:lnTo>
                  <a:pt x="1036205" y="173144"/>
                </a:lnTo>
                <a:lnTo>
                  <a:pt x="990852" y="163709"/>
                </a:lnTo>
                <a:lnTo>
                  <a:pt x="944282" y="156892"/>
                </a:lnTo>
                <a:lnTo>
                  <a:pt x="896884" y="152766"/>
                </a:lnTo>
                <a:lnTo>
                  <a:pt x="848923" y="151380"/>
                </a:lnTo>
                <a:close/>
              </a:path>
              <a:path w="3467100" h="1657985">
                <a:moveTo>
                  <a:pt x="1502189" y="49897"/>
                </a:moveTo>
                <a:lnTo>
                  <a:pt x="1449991" y="51975"/>
                </a:lnTo>
                <a:lnTo>
                  <a:pt x="1399224" y="58085"/>
                </a:lnTo>
                <a:lnTo>
                  <a:pt x="1350367" y="68039"/>
                </a:lnTo>
                <a:lnTo>
                  <a:pt x="1303899" y="81649"/>
                </a:lnTo>
                <a:lnTo>
                  <a:pt x="1260301" y="98727"/>
                </a:lnTo>
                <a:lnTo>
                  <a:pt x="1220052" y="119087"/>
                </a:lnTo>
                <a:lnTo>
                  <a:pt x="1183632" y="142540"/>
                </a:lnTo>
                <a:lnTo>
                  <a:pt x="1151519" y="168898"/>
                </a:lnTo>
                <a:lnTo>
                  <a:pt x="1124193" y="197975"/>
                </a:lnTo>
                <a:lnTo>
                  <a:pt x="1122909" y="199817"/>
                </a:lnTo>
                <a:lnTo>
                  <a:pt x="3070248" y="199817"/>
                </a:lnTo>
                <a:lnTo>
                  <a:pt x="3059795" y="173144"/>
                </a:lnTo>
                <a:lnTo>
                  <a:pt x="3038946" y="140323"/>
                </a:lnTo>
                <a:lnTo>
                  <a:pt x="3029708" y="130115"/>
                </a:lnTo>
                <a:lnTo>
                  <a:pt x="1802498" y="130115"/>
                </a:lnTo>
                <a:lnTo>
                  <a:pt x="1760245" y="106315"/>
                </a:lnTo>
                <a:lnTo>
                  <a:pt x="1714011" y="86459"/>
                </a:lnTo>
                <a:lnTo>
                  <a:pt x="1664442" y="70719"/>
                </a:lnTo>
                <a:lnTo>
                  <a:pt x="1612184" y="59265"/>
                </a:lnTo>
                <a:lnTo>
                  <a:pt x="1557884" y="52267"/>
                </a:lnTo>
                <a:lnTo>
                  <a:pt x="1502189" y="49897"/>
                </a:lnTo>
                <a:close/>
              </a:path>
              <a:path w="3467100" h="1657985">
                <a:moveTo>
                  <a:pt x="2114685" y="0"/>
                </a:moveTo>
                <a:lnTo>
                  <a:pt x="2058634" y="2938"/>
                </a:lnTo>
                <a:lnTo>
                  <a:pt x="2004851" y="11514"/>
                </a:lnTo>
                <a:lnTo>
                  <a:pt x="1954229" y="25367"/>
                </a:lnTo>
                <a:lnTo>
                  <a:pt x="1907662" y="44137"/>
                </a:lnTo>
                <a:lnTo>
                  <a:pt x="1866041" y="67465"/>
                </a:lnTo>
                <a:lnTo>
                  <a:pt x="1830261" y="94991"/>
                </a:lnTo>
                <a:lnTo>
                  <a:pt x="1801214" y="126354"/>
                </a:lnTo>
                <a:lnTo>
                  <a:pt x="1802498" y="130115"/>
                </a:lnTo>
                <a:lnTo>
                  <a:pt x="3029708" y="130115"/>
                </a:lnTo>
                <a:lnTo>
                  <a:pt x="3011618" y="110128"/>
                </a:lnTo>
                <a:lnTo>
                  <a:pt x="2986953" y="89891"/>
                </a:lnTo>
                <a:lnTo>
                  <a:pt x="2393166" y="89891"/>
                </a:lnTo>
                <a:lnTo>
                  <a:pt x="2392523" y="89507"/>
                </a:lnTo>
                <a:lnTo>
                  <a:pt x="2357167" y="63562"/>
                </a:lnTo>
                <a:lnTo>
                  <a:pt x="2315867" y="41407"/>
                </a:lnTo>
                <a:lnTo>
                  <a:pt x="2270117" y="23701"/>
                </a:lnTo>
                <a:lnTo>
                  <a:pt x="2220769" y="10715"/>
                </a:lnTo>
                <a:lnTo>
                  <a:pt x="2168674" y="2724"/>
                </a:lnTo>
                <a:lnTo>
                  <a:pt x="2114685" y="0"/>
                </a:lnTo>
                <a:close/>
              </a:path>
              <a:path w="3467100" h="1657985">
                <a:moveTo>
                  <a:pt x="2689945" y="0"/>
                </a:moveTo>
                <a:lnTo>
                  <a:pt x="2633270" y="2690"/>
                </a:lnTo>
                <a:lnTo>
                  <a:pt x="2578379" y="10599"/>
                </a:lnTo>
                <a:lnTo>
                  <a:pt x="2526066" y="23480"/>
                </a:lnTo>
                <a:lnTo>
                  <a:pt x="2477123" y="41088"/>
                </a:lnTo>
                <a:lnTo>
                  <a:pt x="2432344" y="63179"/>
                </a:lnTo>
                <a:lnTo>
                  <a:pt x="2392584" y="89466"/>
                </a:lnTo>
                <a:lnTo>
                  <a:pt x="2393166" y="89891"/>
                </a:lnTo>
                <a:lnTo>
                  <a:pt x="2986953" y="89891"/>
                </a:lnTo>
                <a:lnTo>
                  <a:pt x="2978418" y="82889"/>
                </a:lnTo>
                <a:lnTo>
                  <a:pt x="2939954" y="58935"/>
                </a:lnTo>
                <a:lnTo>
                  <a:pt x="2896834" y="38598"/>
                </a:lnTo>
                <a:lnTo>
                  <a:pt x="2849665" y="22206"/>
                </a:lnTo>
                <a:lnTo>
                  <a:pt x="2799056" y="10089"/>
                </a:lnTo>
                <a:lnTo>
                  <a:pt x="2745613" y="2577"/>
                </a:lnTo>
                <a:lnTo>
                  <a:pt x="2689945" y="0"/>
                </a:lnTo>
                <a:close/>
              </a:path>
            </a:pathLst>
          </a:custGeom>
          <a:solidFill>
            <a:srgbClr val="FFC98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F326A9-FC55-4BB0-AF7D-D593CF5CDC10}"/>
              </a:ext>
            </a:extLst>
          </p:cNvPr>
          <p:cNvSpPr txBox="1"/>
          <p:nvPr/>
        </p:nvSpPr>
        <p:spPr>
          <a:xfrm>
            <a:off x="4755893" y="1896707"/>
            <a:ext cx="22960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Shift by n = multiplying by 2</a:t>
            </a:r>
            <a:r>
              <a:rPr lang="en-US" sz="2400" baseline="30000" dirty="0"/>
              <a:t>n</a:t>
            </a:r>
          </a:p>
        </p:txBody>
      </p:sp>
      <p:sp>
        <p:nvSpPr>
          <p:cNvPr id="31" name="object 12">
            <a:extLst>
              <a:ext uri="{FF2B5EF4-FFF2-40B4-BE49-F238E27FC236}">
                <a16:creationId xmlns:a16="http://schemas.microsoft.com/office/drawing/2014/main" id="{141A6DE2-DE6C-4053-A182-8EDF8283AB09}"/>
              </a:ext>
            </a:extLst>
          </p:cNvPr>
          <p:cNvSpPr/>
          <p:nvPr/>
        </p:nvSpPr>
        <p:spPr>
          <a:xfrm>
            <a:off x="4143894" y="4069080"/>
            <a:ext cx="3620192" cy="18080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13">
            <a:extLst>
              <a:ext uri="{FF2B5EF4-FFF2-40B4-BE49-F238E27FC236}">
                <a16:creationId xmlns:a16="http://schemas.microsoft.com/office/drawing/2014/main" id="{B7AC9AB0-1C87-4E1D-A61F-3E096B0CF0F0}"/>
              </a:ext>
            </a:extLst>
          </p:cNvPr>
          <p:cNvSpPr/>
          <p:nvPr/>
        </p:nvSpPr>
        <p:spPr>
          <a:xfrm>
            <a:off x="4145119" y="4069833"/>
            <a:ext cx="3467100" cy="1657985"/>
          </a:xfrm>
          <a:custGeom>
            <a:avLst/>
            <a:gdLst/>
            <a:ahLst/>
            <a:cxnLst/>
            <a:rect l="l" t="t" r="r" b="b"/>
            <a:pathLst>
              <a:path w="3467100" h="1657985">
                <a:moveTo>
                  <a:pt x="2222162" y="1500515"/>
                </a:moveTo>
                <a:lnTo>
                  <a:pt x="1321939" y="1500515"/>
                </a:lnTo>
                <a:lnTo>
                  <a:pt x="1321004" y="1500845"/>
                </a:lnTo>
                <a:lnTo>
                  <a:pt x="1353119" y="1529077"/>
                </a:lnTo>
                <a:lnTo>
                  <a:pt x="1389035" y="1554857"/>
                </a:lnTo>
                <a:lnTo>
                  <a:pt x="1428385" y="1578044"/>
                </a:lnTo>
                <a:lnTo>
                  <a:pt x="1470831" y="1598521"/>
                </a:lnTo>
                <a:lnTo>
                  <a:pt x="1516032" y="1616170"/>
                </a:lnTo>
                <a:lnTo>
                  <a:pt x="1563651" y="1630873"/>
                </a:lnTo>
                <a:lnTo>
                  <a:pt x="1613349" y="1642513"/>
                </a:lnTo>
                <a:lnTo>
                  <a:pt x="1664785" y="1650973"/>
                </a:lnTo>
                <a:lnTo>
                  <a:pt x="1717622" y="1656135"/>
                </a:lnTo>
                <a:lnTo>
                  <a:pt x="1771520" y="1657882"/>
                </a:lnTo>
                <a:lnTo>
                  <a:pt x="1826051" y="1656096"/>
                </a:lnTo>
                <a:lnTo>
                  <a:pt x="1879281" y="1650837"/>
                </a:lnTo>
                <a:lnTo>
                  <a:pt x="1930898" y="1642257"/>
                </a:lnTo>
                <a:lnTo>
                  <a:pt x="1980592" y="1630504"/>
                </a:lnTo>
                <a:lnTo>
                  <a:pt x="2028054" y="1615729"/>
                </a:lnTo>
                <a:lnTo>
                  <a:pt x="2072972" y="1598082"/>
                </a:lnTo>
                <a:lnTo>
                  <a:pt x="2115037" y="1577711"/>
                </a:lnTo>
                <a:lnTo>
                  <a:pt x="2153938" y="1554768"/>
                </a:lnTo>
                <a:lnTo>
                  <a:pt x="2189364" y="1529402"/>
                </a:lnTo>
                <a:lnTo>
                  <a:pt x="2221006" y="1501764"/>
                </a:lnTo>
                <a:lnTo>
                  <a:pt x="2222162" y="1500515"/>
                </a:lnTo>
                <a:close/>
              </a:path>
              <a:path w="3467100" h="1657985">
                <a:moveTo>
                  <a:pt x="2883103" y="1353357"/>
                </a:moveTo>
                <a:lnTo>
                  <a:pt x="467076" y="1353357"/>
                </a:lnTo>
                <a:lnTo>
                  <a:pt x="465179" y="1354868"/>
                </a:lnTo>
                <a:lnTo>
                  <a:pt x="494685" y="1385324"/>
                </a:lnTo>
                <a:lnTo>
                  <a:pt x="527897" y="1413647"/>
                </a:lnTo>
                <a:lnTo>
                  <a:pt x="564514" y="1439756"/>
                </a:lnTo>
                <a:lnTo>
                  <a:pt x="604269" y="1463550"/>
                </a:lnTo>
                <a:lnTo>
                  <a:pt x="646890" y="1484928"/>
                </a:lnTo>
                <a:lnTo>
                  <a:pt x="692108" y="1503786"/>
                </a:lnTo>
                <a:lnTo>
                  <a:pt x="739653" y="1520023"/>
                </a:lnTo>
                <a:lnTo>
                  <a:pt x="789256" y="1533537"/>
                </a:lnTo>
                <a:lnTo>
                  <a:pt x="840647" y="1544225"/>
                </a:lnTo>
                <a:lnTo>
                  <a:pt x="893556" y="1551986"/>
                </a:lnTo>
                <a:lnTo>
                  <a:pt x="947714" y="1556718"/>
                </a:lnTo>
                <a:lnTo>
                  <a:pt x="1002850" y="1558317"/>
                </a:lnTo>
                <a:lnTo>
                  <a:pt x="1058811" y="1556664"/>
                </a:lnTo>
                <a:lnTo>
                  <a:pt x="1114112" y="1551741"/>
                </a:lnTo>
                <a:lnTo>
                  <a:pt x="1168414" y="1543608"/>
                </a:lnTo>
                <a:lnTo>
                  <a:pt x="1221378" y="1532320"/>
                </a:lnTo>
                <a:lnTo>
                  <a:pt x="1272666" y="1517937"/>
                </a:lnTo>
                <a:lnTo>
                  <a:pt x="1321004" y="1500845"/>
                </a:lnTo>
                <a:lnTo>
                  <a:pt x="1321939" y="1500515"/>
                </a:lnTo>
                <a:lnTo>
                  <a:pt x="2222162" y="1500515"/>
                </a:lnTo>
                <a:lnTo>
                  <a:pt x="2248553" y="1472002"/>
                </a:lnTo>
                <a:lnTo>
                  <a:pt x="2271694" y="1440267"/>
                </a:lnTo>
                <a:lnTo>
                  <a:pt x="2290119" y="1406709"/>
                </a:lnTo>
                <a:lnTo>
                  <a:pt x="2785893" y="1406709"/>
                </a:lnTo>
                <a:lnTo>
                  <a:pt x="2800527" y="1400919"/>
                </a:lnTo>
                <a:lnTo>
                  <a:pt x="2843528" y="1379025"/>
                </a:lnTo>
                <a:lnTo>
                  <a:pt x="2882254" y="1354050"/>
                </a:lnTo>
                <a:lnTo>
                  <a:pt x="2883103" y="1353357"/>
                </a:lnTo>
                <a:close/>
              </a:path>
              <a:path w="3467100" h="1657985">
                <a:moveTo>
                  <a:pt x="2785893" y="1406709"/>
                </a:moveTo>
                <a:lnTo>
                  <a:pt x="2290119" y="1406709"/>
                </a:lnTo>
                <a:lnTo>
                  <a:pt x="2290601" y="1408704"/>
                </a:lnTo>
                <a:lnTo>
                  <a:pt x="2336175" y="1424958"/>
                </a:lnTo>
                <a:lnTo>
                  <a:pt x="2383999" y="1437742"/>
                </a:lnTo>
                <a:lnTo>
                  <a:pt x="2433625" y="1446973"/>
                </a:lnTo>
                <a:lnTo>
                  <a:pt x="2484607" y="1452571"/>
                </a:lnTo>
                <a:lnTo>
                  <a:pt x="2536498" y="1454456"/>
                </a:lnTo>
                <a:lnTo>
                  <a:pt x="2594403" y="1452129"/>
                </a:lnTo>
                <a:lnTo>
                  <a:pt x="2650189" y="1445335"/>
                </a:lnTo>
                <a:lnTo>
                  <a:pt x="2703427" y="1434351"/>
                </a:lnTo>
                <a:lnTo>
                  <a:pt x="2753683" y="1419453"/>
                </a:lnTo>
                <a:lnTo>
                  <a:pt x="2785893" y="1406709"/>
                </a:lnTo>
                <a:close/>
              </a:path>
              <a:path w="3467100" h="1657985">
                <a:moveTo>
                  <a:pt x="169410" y="973681"/>
                </a:moveTo>
                <a:lnTo>
                  <a:pt x="130412" y="1006464"/>
                </a:lnTo>
                <a:lnTo>
                  <a:pt x="100758" y="1044351"/>
                </a:lnTo>
                <a:lnTo>
                  <a:pt x="82480" y="1085131"/>
                </a:lnTo>
                <a:lnTo>
                  <a:pt x="76240" y="1127746"/>
                </a:lnTo>
                <a:lnTo>
                  <a:pt x="80863" y="1164607"/>
                </a:lnTo>
                <a:lnTo>
                  <a:pt x="115401" y="1232176"/>
                </a:lnTo>
                <a:lnTo>
                  <a:pt x="143877" y="1261949"/>
                </a:lnTo>
                <a:lnTo>
                  <a:pt x="178865" y="1288424"/>
                </a:lnTo>
                <a:lnTo>
                  <a:pt x="219645" y="1311133"/>
                </a:lnTo>
                <a:lnTo>
                  <a:pt x="265499" y="1329610"/>
                </a:lnTo>
                <a:lnTo>
                  <a:pt x="315707" y="1343387"/>
                </a:lnTo>
                <a:lnTo>
                  <a:pt x="369549" y="1351995"/>
                </a:lnTo>
                <a:lnTo>
                  <a:pt x="426307" y="1354969"/>
                </a:lnTo>
                <a:lnTo>
                  <a:pt x="436447" y="1354868"/>
                </a:lnTo>
                <a:lnTo>
                  <a:pt x="446632" y="1354566"/>
                </a:lnTo>
                <a:lnTo>
                  <a:pt x="456846" y="1354062"/>
                </a:lnTo>
                <a:lnTo>
                  <a:pt x="467076" y="1353357"/>
                </a:lnTo>
                <a:lnTo>
                  <a:pt x="2883103" y="1353357"/>
                </a:lnTo>
                <a:lnTo>
                  <a:pt x="2916274" y="1326270"/>
                </a:lnTo>
                <a:lnTo>
                  <a:pt x="2945157" y="1295962"/>
                </a:lnTo>
                <a:lnTo>
                  <a:pt x="2968471" y="1263404"/>
                </a:lnTo>
                <a:lnTo>
                  <a:pt x="2985785" y="1228872"/>
                </a:lnTo>
                <a:lnTo>
                  <a:pt x="3000687" y="1154997"/>
                </a:lnTo>
                <a:lnTo>
                  <a:pt x="2999883" y="1154230"/>
                </a:lnTo>
                <a:lnTo>
                  <a:pt x="3056154" y="1147016"/>
                </a:lnTo>
                <a:lnTo>
                  <a:pt x="3110037" y="1136209"/>
                </a:lnTo>
                <a:lnTo>
                  <a:pt x="3161248" y="1122021"/>
                </a:lnTo>
                <a:lnTo>
                  <a:pt x="3209500" y="1104668"/>
                </a:lnTo>
                <a:lnTo>
                  <a:pt x="3254509" y="1084361"/>
                </a:lnTo>
                <a:lnTo>
                  <a:pt x="3295991" y="1061315"/>
                </a:lnTo>
                <a:lnTo>
                  <a:pt x="3333659" y="1035744"/>
                </a:lnTo>
                <a:lnTo>
                  <a:pt x="3367230" y="1007860"/>
                </a:lnTo>
                <a:lnTo>
                  <a:pt x="3396418" y="977877"/>
                </a:lnTo>
                <a:lnTo>
                  <a:pt x="3398525" y="975139"/>
                </a:lnTo>
                <a:lnTo>
                  <a:pt x="172546" y="975139"/>
                </a:lnTo>
                <a:lnTo>
                  <a:pt x="169410" y="973681"/>
                </a:lnTo>
                <a:close/>
              </a:path>
              <a:path w="3467100" h="1657985">
                <a:moveTo>
                  <a:pt x="3400533" y="972529"/>
                </a:moveTo>
                <a:lnTo>
                  <a:pt x="170780" y="972529"/>
                </a:lnTo>
                <a:lnTo>
                  <a:pt x="172546" y="975139"/>
                </a:lnTo>
                <a:lnTo>
                  <a:pt x="3398525" y="975139"/>
                </a:lnTo>
                <a:lnTo>
                  <a:pt x="3400533" y="972529"/>
                </a:lnTo>
                <a:close/>
              </a:path>
              <a:path w="3467100" h="1657985">
                <a:moveTo>
                  <a:pt x="311809" y="551391"/>
                </a:moveTo>
                <a:lnTo>
                  <a:pt x="255416" y="558332"/>
                </a:lnTo>
                <a:lnTo>
                  <a:pt x="201767" y="571241"/>
                </a:lnTo>
                <a:lnTo>
                  <a:pt x="152802" y="589420"/>
                </a:lnTo>
                <a:lnTo>
                  <a:pt x="109283" y="612316"/>
                </a:lnTo>
                <a:lnTo>
                  <a:pt x="71970" y="639378"/>
                </a:lnTo>
                <a:lnTo>
                  <a:pt x="41624" y="670053"/>
                </a:lnTo>
                <a:lnTo>
                  <a:pt x="19007" y="703790"/>
                </a:lnTo>
                <a:lnTo>
                  <a:pt x="4878" y="740035"/>
                </a:lnTo>
                <a:lnTo>
                  <a:pt x="0" y="778238"/>
                </a:lnTo>
                <a:lnTo>
                  <a:pt x="5368" y="818102"/>
                </a:lnTo>
                <a:lnTo>
                  <a:pt x="21014" y="856188"/>
                </a:lnTo>
                <a:lnTo>
                  <a:pt x="46246" y="891715"/>
                </a:lnTo>
                <a:lnTo>
                  <a:pt x="80372" y="923902"/>
                </a:lnTo>
                <a:lnTo>
                  <a:pt x="122702" y="951971"/>
                </a:lnTo>
                <a:lnTo>
                  <a:pt x="169410" y="973681"/>
                </a:lnTo>
                <a:lnTo>
                  <a:pt x="170780" y="972529"/>
                </a:lnTo>
                <a:lnTo>
                  <a:pt x="3400533" y="972529"/>
                </a:lnTo>
                <a:lnTo>
                  <a:pt x="3440505" y="912469"/>
                </a:lnTo>
                <a:lnTo>
                  <a:pt x="3463641" y="841228"/>
                </a:lnTo>
                <a:lnTo>
                  <a:pt x="3466640" y="803954"/>
                </a:lnTo>
                <a:lnTo>
                  <a:pt x="3461934" y="757519"/>
                </a:lnTo>
                <a:lnTo>
                  <a:pt x="3448021" y="712178"/>
                </a:lnTo>
                <a:lnTo>
                  <a:pt x="3425209" y="668492"/>
                </a:lnTo>
                <a:lnTo>
                  <a:pt x="3393807" y="627020"/>
                </a:lnTo>
                <a:lnTo>
                  <a:pt x="3354123" y="588322"/>
                </a:lnTo>
                <a:lnTo>
                  <a:pt x="3353000" y="588170"/>
                </a:lnTo>
                <a:lnTo>
                  <a:pt x="3368033" y="561633"/>
                </a:lnTo>
                <a:lnTo>
                  <a:pt x="3371976" y="551705"/>
                </a:lnTo>
                <a:lnTo>
                  <a:pt x="311866" y="551705"/>
                </a:lnTo>
                <a:lnTo>
                  <a:pt x="311809" y="551391"/>
                </a:lnTo>
                <a:close/>
              </a:path>
              <a:path w="3467100" h="1657985">
                <a:moveTo>
                  <a:pt x="3372158" y="551246"/>
                </a:moveTo>
                <a:lnTo>
                  <a:pt x="312988" y="551246"/>
                </a:lnTo>
                <a:lnTo>
                  <a:pt x="311866" y="551705"/>
                </a:lnTo>
                <a:lnTo>
                  <a:pt x="3371976" y="551705"/>
                </a:lnTo>
                <a:lnTo>
                  <a:pt x="3372158" y="551246"/>
                </a:lnTo>
                <a:close/>
              </a:path>
              <a:path w="3467100" h="1657985">
                <a:moveTo>
                  <a:pt x="848923" y="151380"/>
                </a:moveTo>
                <a:lnTo>
                  <a:pt x="789867" y="153463"/>
                </a:lnTo>
                <a:lnTo>
                  <a:pt x="732655" y="159541"/>
                </a:lnTo>
                <a:lnTo>
                  <a:pt x="677619" y="169398"/>
                </a:lnTo>
                <a:lnTo>
                  <a:pt x="625089" y="182818"/>
                </a:lnTo>
                <a:lnTo>
                  <a:pt x="575395" y="199587"/>
                </a:lnTo>
                <a:lnTo>
                  <a:pt x="528866" y="219491"/>
                </a:lnTo>
                <a:lnTo>
                  <a:pt x="485834" y="242313"/>
                </a:lnTo>
                <a:lnTo>
                  <a:pt x="446627" y="267840"/>
                </a:lnTo>
                <a:lnTo>
                  <a:pt x="411578" y="295856"/>
                </a:lnTo>
                <a:lnTo>
                  <a:pt x="381014" y="326146"/>
                </a:lnTo>
                <a:lnTo>
                  <a:pt x="355267" y="358496"/>
                </a:lnTo>
                <a:lnTo>
                  <a:pt x="334668" y="392689"/>
                </a:lnTo>
                <a:lnTo>
                  <a:pt x="319545" y="428513"/>
                </a:lnTo>
                <a:lnTo>
                  <a:pt x="310229" y="465751"/>
                </a:lnTo>
                <a:lnTo>
                  <a:pt x="307050" y="504188"/>
                </a:lnTo>
                <a:lnTo>
                  <a:pt x="307283" y="516104"/>
                </a:lnTo>
                <a:lnTo>
                  <a:pt x="308194" y="528004"/>
                </a:lnTo>
                <a:lnTo>
                  <a:pt x="309736" y="539876"/>
                </a:lnTo>
                <a:lnTo>
                  <a:pt x="311809" y="551391"/>
                </a:lnTo>
                <a:lnTo>
                  <a:pt x="312988" y="551246"/>
                </a:lnTo>
                <a:lnTo>
                  <a:pt x="3372158" y="551246"/>
                </a:lnTo>
                <a:lnTo>
                  <a:pt x="3378882" y="534319"/>
                </a:lnTo>
                <a:lnTo>
                  <a:pt x="3385457" y="506429"/>
                </a:lnTo>
                <a:lnTo>
                  <a:pt x="3387669" y="478165"/>
                </a:lnTo>
                <a:lnTo>
                  <a:pt x="3383860" y="440924"/>
                </a:lnTo>
                <a:lnTo>
                  <a:pt x="3354698" y="370716"/>
                </a:lnTo>
                <a:lnTo>
                  <a:pt x="3330215" y="338491"/>
                </a:lnTo>
                <a:lnTo>
                  <a:pt x="3299711" y="308679"/>
                </a:lnTo>
                <a:lnTo>
                  <a:pt x="3263622" y="281652"/>
                </a:lnTo>
                <a:lnTo>
                  <a:pt x="3222382" y="257779"/>
                </a:lnTo>
                <a:lnTo>
                  <a:pt x="3176426" y="237432"/>
                </a:lnTo>
                <a:lnTo>
                  <a:pt x="3126191" y="220982"/>
                </a:lnTo>
                <a:lnTo>
                  <a:pt x="3072112" y="208799"/>
                </a:lnTo>
                <a:lnTo>
                  <a:pt x="3073557" y="208262"/>
                </a:lnTo>
                <a:lnTo>
                  <a:pt x="3070248" y="199817"/>
                </a:lnTo>
                <a:lnTo>
                  <a:pt x="1122909" y="199817"/>
                </a:lnTo>
                <a:lnTo>
                  <a:pt x="1080433" y="185221"/>
                </a:lnTo>
                <a:lnTo>
                  <a:pt x="1036205" y="173144"/>
                </a:lnTo>
                <a:lnTo>
                  <a:pt x="990852" y="163709"/>
                </a:lnTo>
                <a:lnTo>
                  <a:pt x="944282" y="156892"/>
                </a:lnTo>
                <a:lnTo>
                  <a:pt x="896884" y="152766"/>
                </a:lnTo>
                <a:lnTo>
                  <a:pt x="848923" y="151380"/>
                </a:lnTo>
                <a:close/>
              </a:path>
              <a:path w="3467100" h="1657985">
                <a:moveTo>
                  <a:pt x="1502189" y="49897"/>
                </a:moveTo>
                <a:lnTo>
                  <a:pt x="1449991" y="51975"/>
                </a:lnTo>
                <a:lnTo>
                  <a:pt x="1399224" y="58085"/>
                </a:lnTo>
                <a:lnTo>
                  <a:pt x="1350367" y="68039"/>
                </a:lnTo>
                <a:lnTo>
                  <a:pt x="1303899" y="81649"/>
                </a:lnTo>
                <a:lnTo>
                  <a:pt x="1260301" y="98727"/>
                </a:lnTo>
                <a:lnTo>
                  <a:pt x="1220052" y="119087"/>
                </a:lnTo>
                <a:lnTo>
                  <a:pt x="1183632" y="142540"/>
                </a:lnTo>
                <a:lnTo>
                  <a:pt x="1151519" y="168898"/>
                </a:lnTo>
                <a:lnTo>
                  <a:pt x="1124193" y="197975"/>
                </a:lnTo>
                <a:lnTo>
                  <a:pt x="1122909" y="199817"/>
                </a:lnTo>
                <a:lnTo>
                  <a:pt x="3070248" y="199817"/>
                </a:lnTo>
                <a:lnTo>
                  <a:pt x="3059795" y="173144"/>
                </a:lnTo>
                <a:lnTo>
                  <a:pt x="3038946" y="140323"/>
                </a:lnTo>
                <a:lnTo>
                  <a:pt x="3029708" y="130115"/>
                </a:lnTo>
                <a:lnTo>
                  <a:pt x="1802498" y="130115"/>
                </a:lnTo>
                <a:lnTo>
                  <a:pt x="1760245" y="106315"/>
                </a:lnTo>
                <a:lnTo>
                  <a:pt x="1714011" y="86459"/>
                </a:lnTo>
                <a:lnTo>
                  <a:pt x="1664442" y="70719"/>
                </a:lnTo>
                <a:lnTo>
                  <a:pt x="1612184" y="59265"/>
                </a:lnTo>
                <a:lnTo>
                  <a:pt x="1557884" y="52267"/>
                </a:lnTo>
                <a:lnTo>
                  <a:pt x="1502189" y="49897"/>
                </a:lnTo>
                <a:close/>
              </a:path>
              <a:path w="3467100" h="1657985">
                <a:moveTo>
                  <a:pt x="2114685" y="0"/>
                </a:moveTo>
                <a:lnTo>
                  <a:pt x="2058634" y="2938"/>
                </a:lnTo>
                <a:lnTo>
                  <a:pt x="2004851" y="11514"/>
                </a:lnTo>
                <a:lnTo>
                  <a:pt x="1954229" y="25367"/>
                </a:lnTo>
                <a:lnTo>
                  <a:pt x="1907662" y="44137"/>
                </a:lnTo>
                <a:lnTo>
                  <a:pt x="1866041" y="67465"/>
                </a:lnTo>
                <a:lnTo>
                  <a:pt x="1830261" y="94991"/>
                </a:lnTo>
                <a:lnTo>
                  <a:pt x="1801214" y="126354"/>
                </a:lnTo>
                <a:lnTo>
                  <a:pt x="1802498" y="130115"/>
                </a:lnTo>
                <a:lnTo>
                  <a:pt x="3029708" y="130115"/>
                </a:lnTo>
                <a:lnTo>
                  <a:pt x="3011618" y="110128"/>
                </a:lnTo>
                <a:lnTo>
                  <a:pt x="2986953" y="89891"/>
                </a:lnTo>
                <a:lnTo>
                  <a:pt x="2393166" y="89891"/>
                </a:lnTo>
                <a:lnTo>
                  <a:pt x="2392523" y="89507"/>
                </a:lnTo>
                <a:lnTo>
                  <a:pt x="2357167" y="63562"/>
                </a:lnTo>
                <a:lnTo>
                  <a:pt x="2315867" y="41407"/>
                </a:lnTo>
                <a:lnTo>
                  <a:pt x="2270117" y="23701"/>
                </a:lnTo>
                <a:lnTo>
                  <a:pt x="2220769" y="10715"/>
                </a:lnTo>
                <a:lnTo>
                  <a:pt x="2168674" y="2724"/>
                </a:lnTo>
                <a:lnTo>
                  <a:pt x="2114685" y="0"/>
                </a:lnTo>
                <a:close/>
              </a:path>
              <a:path w="3467100" h="1657985">
                <a:moveTo>
                  <a:pt x="2689945" y="0"/>
                </a:moveTo>
                <a:lnTo>
                  <a:pt x="2633270" y="2690"/>
                </a:lnTo>
                <a:lnTo>
                  <a:pt x="2578379" y="10599"/>
                </a:lnTo>
                <a:lnTo>
                  <a:pt x="2526066" y="23480"/>
                </a:lnTo>
                <a:lnTo>
                  <a:pt x="2477123" y="41088"/>
                </a:lnTo>
                <a:lnTo>
                  <a:pt x="2432344" y="63179"/>
                </a:lnTo>
                <a:lnTo>
                  <a:pt x="2392584" y="89466"/>
                </a:lnTo>
                <a:lnTo>
                  <a:pt x="2393166" y="89891"/>
                </a:lnTo>
                <a:lnTo>
                  <a:pt x="2986953" y="89891"/>
                </a:lnTo>
                <a:lnTo>
                  <a:pt x="2978418" y="82889"/>
                </a:lnTo>
                <a:lnTo>
                  <a:pt x="2939954" y="58935"/>
                </a:lnTo>
                <a:lnTo>
                  <a:pt x="2896834" y="38598"/>
                </a:lnTo>
                <a:lnTo>
                  <a:pt x="2849665" y="22206"/>
                </a:lnTo>
                <a:lnTo>
                  <a:pt x="2799056" y="10089"/>
                </a:lnTo>
                <a:lnTo>
                  <a:pt x="2745613" y="2577"/>
                </a:lnTo>
                <a:lnTo>
                  <a:pt x="2689945" y="0"/>
                </a:lnTo>
                <a:close/>
              </a:path>
            </a:pathLst>
          </a:custGeom>
          <a:solidFill>
            <a:srgbClr val="FFC9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FB60655-6027-4408-944C-92267015795E}"/>
              </a:ext>
            </a:extLst>
          </p:cNvPr>
          <p:cNvSpPr txBox="1"/>
          <p:nvPr/>
        </p:nvSpPr>
        <p:spPr>
          <a:xfrm>
            <a:off x="4521200" y="4422174"/>
            <a:ext cx="30156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Shift by n = dividing by 2</a:t>
            </a:r>
            <a:r>
              <a:rPr lang="en-US" sz="2000" baseline="30000" dirty="0"/>
              <a:t>n</a:t>
            </a:r>
          </a:p>
          <a:p>
            <a:pPr algn="ctr"/>
            <a:r>
              <a:rPr lang="en-US" sz="2000" dirty="0"/>
              <a:t>and Round-floor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217" y="431974"/>
            <a:ext cx="5931535" cy="568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solidFill>
                  <a:srgbClr val="000000"/>
                </a:solidFill>
              </a:rPr>
              <a:t>The Binary </a:t>
            </a:r>
            <a:r>
              <a:rPr spc="5" dirty="0">
                <a:solidFill>
                  <a:srgbClr val="000000"/>
                </a:solidFill>
              </a:rPr>
              <a:t>Number</a:t>
            </a:r>
            <a:r>
              <a:rPr spc="-60" dirty="0">
                <a:solidFill>
                  <a:srgbClr val="000000"/>
                </a:solidFill>
              </a:rPr>
              <a:t> </a:t>
            </a:r>
            <a:r>
              <a:rPr spc="5" dirty="0">
                <a:solidFill>
                  <a:srgbClr val="000000"/>
                </a:solidFill>
              </a:rPr>
              <a:t>System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79154" y="1199229"/>
            <a:ext cx="7466330" cy="491871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430"/>
              </a:spcBef>
            </a:pPr>
            <a:r>
              <a:rPr sz="2350" spc="15" dirty="0">
                <a:solidFill>
                  <a:srgbClr val="0000FF"/>
                </a:solidFill>
                <a:latin typeface="Arial"/>
                <a:cs typeface="Arial"/>
              </a:rPr>
              <a:t>Name</a:t>
            </a:r>
            <a:endParaRPr sz="2350" dirty="0">
              <a:latin typeface="Arial"/>
              <a:cs typeface="Arial"/>
            </a:endParaRPr>
          </a:p>
          <a:p>
            <a:pPr marL="623570" indent="-221615">
              <a:lnSpc>
                <a:spcPct val="100000"/>
              </a:lnSpc>
              <a:spcBef>
                <a:spcPts val="290"/>
              </a:spcBef>
              <a:buChar char="•"/>
              <a:tabLst>
                <a:tab pos="623570" algn="l"/>
                <a:tab pos="624205" algn="l"/>
              </a:tabLst>
            </a:pP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“binarius” (Latin) </a:t>
            </a:r>
            <a:r>
              <a:rPr sz="1950" spc="15" dirty="0">
                <a:solidFill>
                  <a:srgbClr val="000066"/>
                </a:solidFill>
                <a:latin typeface="Arial"/>
                <a:cs typeface="Arial"/>
              </a:rPr>
              <a:t>=&gt;</a:t>
            </a:r>
            <a:r>
              <a:rPr sz="1950" spc="-1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two</a:t>
            </a:r>
            <a:endParaRPr sz="1950" dirty="0">
              <a:latin typeface="Arial"/>
              <a:cs typeface="Arial"/>
            </a:endParaRPr>
          </a:p>
          <a:p>
            <a:pPr marR="5401945" algn="r">
              <a:lnSpc>
                <a:spcPct val="100000"/>
              </a:lnSpc>
              <a:spcBef>
                <a:spcPts val="1415"/>
              </a:spcBef>
            </a:pP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Charac</a:t>
            </a:r>
            <a:r>
              <a:rPr sz="235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eris</a:t>
            </a:r>
            <a:r>
              <a:rPr sz="235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ics</a:t>
            </a:r>
            <a:endParaRPr sz="2350" dirty="0">
              <a:latin typeface="Arial"/>
              <a:cs typeface="Arial"/>
            </a:endParaRPr>
          </a:p>
          <a:p>
            <a:pPr marL="220979" marR="5368290" indent="-220979" algn="r">
              <a:lnSpc>
                <a:spcPct val="100000"/>
              </a:lnSpc>
              <a:spcBef>
                <a:spcPts val="250"/>
              </a:spcBef>
              <a:buChar char="•"/>
              <a:tabLst>
                <a:tab pos="220979" algn="l"/>
                <a:tab pos="624205" algn="l"/>
              </a:tabLst>
            </a:pPr>
            <a:r>
              <a:rPr sz="1950" spc="15" dirty="0">
                <a:solidFill>
                  <a:srgbClr val="000066"/>
                </a:solidFill>
                <a:latin typeface="Arial"/>
                <a:cs typeface="Arial"/>
              </a:rPr>
              <a:t>Two</a:t>
            </a:r>
            <a:r>
              <a:rPr sz="1950" spc="-6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symbols</a:t>
            </a:r>
            <a:endParaRPr sz="1950" dirty="0">
              <a:latin typeface="Arial"/>
              <a:cs typeface="Arial"/>
            </a:endParaRPr>
          </a:p>
          <a:p>
            <a:pPr marL="959485" lvl="1" indent="-231140">
              <a:lnSpc>
                <a:spcPct val="100000"/>
              </a:lnSpc>
              <a:spcBef>
                <a:spcPts val="330"/>
              </a:spcBef>
              <a:buFont typeface="Courier New"/>
              <a:buChar char="•"/>
              <a:tabLst>
                <a:tab pos="960119" algn="l"/>
              </a:tabLst>
            </a:pPr>
            <a:r>
              <a:rPr sz="1950" b="1" spc="15" dirty="0">
                <a:solidFill>
                  <a:srgbClr val="000066"/>
                </a:solidFill>
                <a:latin typeface="Courier New"/>
                <a:cs typeface="Courier New"/>
              </a:rPr>
              <a:t>0</a:t>
            </a:r>
            <a:r>
              <a:rPr sz="1950" b="1" spc="10" dirty="0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sz="1950" b="1" spc="15" dirty="0">
                <a:solidFill>
                  <a:srgbClr val="000066"/>
                </a:solidFill>
                <a:latin typeface="Courier New"/>
                <a:cs typeface="Courier New"/>
              </a:rPr>
              <a:t>1</a:t>
            </a:r>
            <a:endParaRPr sz="1950" dirty="0">
              <a:latin typeface="Courier New"/>
              <a:cs typeface="Courier New"/>
            </a:endParaRPr>
          </a:p>
          <a:p>
            <a:pPr marL="623570" indent="-221615">
              <a:lnSpc>
                <a:spcPct val="100000"/>
              </a:lnSpc>
              <a:spcBef>
                <a:spcPts val="234"/>
              </a:spcBef>
              <a:buChar char="•"/>
              <a:tabLst>
                <a:tab pos="623570" algn="l"/>
                <a:tab pos="624205" algn="l"/>
              </a:tabLst>
            </a:pP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Positional</a:t>
            </a:r>
            <a:endParaRPr sz="1950" dirty="0">
              <a:latin typeface="Arial"/>
              <a:cs typeface="Arial"/>
            </a:endParaRPr>
          </a:p>
          <a:p>
            <a:pPr marL="959485" lvl="1" indent="-231140">
              <a:lnSpc>
                <a:spcPct val="100000"/>
              </a:lnSpc>
              <a:spcBef>
                <a:spcPts val="330"/>
              </a:spcBef>
              <a:buFont typeface="Courier New"/>
              <a:buChar char="•"/>
              <a:tabLst>
                <a:tab pos="960119" algn="l"/>
                <a:tab pos="1814195" algn="l"/>
              </a:tabLst>
            </a:pPr>
            <a:r>
              <a:rPr sz="1950" b="1" spc="15" dirty="0">
                <a:solidFill>
                  <a:srgbClr val="000066"/>
                </a:solidFill>
                <a:latin typeface="Courier New"/>
                <a:cs typeface="Courier New"/>
              </a:rPr>
              <a:t>1010</a:t>
            </a:r>
            <a:r>
              <a:rPr sz="1950" b="1" spc="22" baseline="-21367" dirty="0">
                <a:solidFill>
                  <a:srgbClr val="000066"/>
                </a:solidFill>
                <a:latin typeface="Courier New"/>
                <a:cs typeface="Courier New"/>
              </a:rPr>
              <a:t>B	</a:t>
            </a:r>
            <a:r>
              <a:rPr sz="1950" b="1" spc="15" dirty="0">
                <a:solidFill>
                  <a:srgbClr val="000066"/>
                </a:solidFill>
                <a:latin typeface="Courier New"/>
                <a:cs typeface="Courier New"/>
              </a:rPr>
              <a:t>≠</a:t>
            </a:r>
            <a:r>
              <a:rPr sz="1950" b="1" spc="10" dirty="0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sz="1950" b="1" spc="15" dirty="0">
                <a:solidFill>
                  <a:srgbClr val="000066"/>
                </a:solidFill>
                <a:latin typeface="Courier New"/>
                <a:cs typeface="Courier New"/>
              </a:rPr>
              <a:t>1100</a:t>
            </a:r>
            <a:r>
              <a:rPr sz="1950" b="1" spc="22" baseline="-21367" dirty="0">
                <a:solidFill>
                  <a:srgbClr val="000066"/>
                </a:solidFill>
                <a:latin typeface="Courier New"/>
                <a:cs typeface="Courier New"/>
              </a:rPr>
              <a:t>B</a:t>
            </a:r>
            <a:endParaRPr sz="1950" baseline="-21367" dirty="0">
              <a:latin typeface="Courier New"/>
              <a:cs typeface="Courier New"/>
            </a:endParaRPr>
          </a:p>
          <a:p>
            <a:pPr marL="63500">
              <a:lnSpc>
                <a:spcPct val="100000"/>
              </a:lnSpc>
              <a:spcBef>
                <a:spcPts val="1415"/>
              </a:spcBef>
            </a:pP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Most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(digital)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computers use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binary number</a:t>
            </a:r>
            <a:r>
              <a:rPr sz="235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system</a:t>
            </a:r>
            <a:endParaRPr sz="235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50" dirty="0">
              <a:latin typeface="Arial"/>
              <a:cs typeface="Arial"/>
            </a:endParaRPr>
          </a:p>
          <a:p>
            <a:pPr marL="6526530">
              <a:lnSpc>
                <a:spcPct val="100000"/>
              </a:lnSpc>
            </a:pPr>
            <a:endParaRPr sz="1950" dirty="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755"/>
              </a:spcBef>
            </a:pP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Terminology</a:t>
            </a:r>
            <a:endParaRPr sz="2350" dirty="0">
              <a:latin typeface="Arial"/>
              <a:cs typeface="Arial"/>
            </a:endParaRPr>
          </a:p>
          <a:p>
            <a:pPr marL="623570" indent="-22161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623570" algn="l"/>
                <a:tab pos="624205" algn="l"/>
              </a:tabLst>
            </a:pPr>
            <a:r>
              <a:rPr sz="1950" b="1" spc="10" dirty="0">
                <a:solidFill>
                  <a:srgbClr val="800000"/>
                </a:solidFill>
                <a:latin typeface="Arial"/>
                <a:cs typeface="Arial"/>
              </a:rPr>
              <a:t>Bit</a:t>
            </a: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: </a:t>
            </a:r>
            <a:r>
              <a:rPr sz="1950" spc="15" dirty="0">
                <a:solidFill>
                  <a:srgbClr val="000066"/>
                </a:solidFill>
                <a:latin typeface="Arial"/>
                <a:cs typeface="Arial"/>
              </a:rPr>
              <a:t>a </a:t>
            </a: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binary</a:t>
            </a:r>
            <a:r>
              <a:rPr sz="1950" spc="-1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digit</a:t>
            </a:r>
            <a:endParaRPr sz="1950" dirty="0">
              <a:latin typeface="Arial"/>
              <a:cs typeface="Arial"/>
            </a:endParaRPr>
          </a:p>
          <a:p>
            <a:pPr marL="623570" indent="-221615">
              <a:lnSpc>
                <a:spcPct val="100000"/>
              </a:lnSpc>
              <a:spcBef>
                <a:spcPts val="234"/>
              </a:spcBef>
              <a:buFont typeface="Arial"/>
              <a:buChar char="•"/>
              <a:tabLst>
                <a:tab pos="623570" algn="l"/>
                <a:tab pos="624205" algn="l"/>
              </a:tabLst>
            </a:pPr>
            <a:r>
              <a:rPr sz="1950" b="1" spc="10" dirty="0">
                <a:solidFill>
                  <a:srgbClr val="800000"/>
                </a:solidFill>
                <a:latin typeface="Arial"/>
                <a:cs typeface="Arial"/>
              </a:rPr>
              <a:t>Byte</a:t>
            </a: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: (typically) </a:t>
            </a:r>
            <a:r>
              <a:rPr sz="1950" spc="15" dirty="0">
                <a:solidFill>
                  <a:srgbClr val="000066"/>
                </a:solidFill>
                <a:latin typeface="Arial"/>
                <a:cs typeface="Arial"/>
              </a:rPr>
              <a:t>8</a:t>
            </a:r>
            <a:r>
              <a:rPr sz="1950" spc="-1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1950" spc="5" dirty="0">
                <a:solidFill>
                  <a:srgbClr val="000066"/>
                </a:solidFill>
                <a:latin typeface="Arial"/>
                <a:cs typeface="Arial"/>
              </a:rPr>
              <a:t>bits</a:t>
            </a:r>
            <a:endParaRPr sz="195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05"/>
              </a:lnSpc>
            </a:pPr>
            <a:fld id="{81D60167-4931-47E6-BA6A-407CBD079E47}" type="slidenum">
              <a:rPr spc="15" dirty="0"/>
              <a:t>5</a:t>
            </a:fld>
            <a:endParaRPr spc="15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217" y="431974"/>
            <a:ext cx="6732905" cy="568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solidFill>
                  <a:srgbClr val="000000"/>
                </a:solidFill>
              </a:rPr>
              <a:t>Shifting Signed Integers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9954" y="1238421"/>
            <a:ext cx="6241415" cy="3873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Bitwise </a:t>
            </a:r>
            <a:r>
              <a:rPr sz="2350" b="1" spc="10" dirty="0">
                <a:solidFill>
                  <a:srgbClr val="0000FF"/>
                </a:solidFill>
                <a:latin typeface="Arial"/>
                <a:cs typeface="Arial"/>
              </a:rPr>
              <a:t>logical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right shift: </a:t>
            </a:r>
            <a:r>
              <a:rPr sz="2350" dirty="0">
                <a:solidFill>
                  <a:srgbClr val="0000FF"/>
                </a:solidFill>
                <a:latin typeface="Arial"/>
                <a:cs typeface="Arial"/>
              </a:rPr>
              <a:t>fill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on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left </a:t>
            </a:r>
            <a:r>
              <a:rPr sz="2350" b="1" spc="5" dirty="0">
                <a:solidFill>
                  <a:srgbClr val="0000FF"/>
                </a:solidFill>
                <a:latin typeface="Arial"/>
                <a:cs typeface="Arial"/>
              </a:rPr>
              <a:t>with</a:t>
            </a:r>
            <a:r>
              <a:rPr sz="2350" b="1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50" b="1" spc="10" dirty="0">
                <a:solidFill>
                  <a:srgbClr val="0000FF"/>
                </a:solidFill>
                <a:latin typeface="Arial"/>
                <a:cs typeface="Arial"/>
              </a:rPr>
              <a:t>zeros</a:t>
            </a:r>
            <a:endParaRPr sz="23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9954" y="3948679"/>
            <a:ext cx="7420246" cy="2065308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lang="en-US" sz="2350" spc="5" dirty="0">
                <a:solidFill>
                  <a:srgbClr val="0000FF"/>
                </a:solidFill>
                <a:latin typeface="Arial"/>
                <a:cs typeface="Arial"/>
              </a:rPr>
              <a:t>Right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 shift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(&gt;&gt;) could be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logical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or</a:t>
            </a:r>
            <a:r>
              <a:rPr sz="2350" spc="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arithmetic</a:t>
            </a:r>
            <a:endParaRPr sz="2350" dirty="0">
              <a:latin typeface="Arial"/>
              <a:cs typeface="Arial"/>
            </a:endParaRPr>
          </a:p>
          <a:p>
            <a:pPr marL="572770" indent="-221615">
              <a:lnSpc>
                <a:spcPct val="100000"/>
              </a:lnSpc>
              <a:spcBef>
                <a:spcPts val="330"/>
              </a:spcBef>
              <a:buChar char="•"/>
              <a:tabLst>
                <a:tab pos="572770" algn="l"/>
                <a:tab pos="573405" algn="l"/>
              </a:tabLst>
            </a:pP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Compiler designer</a:t>
            </a:r>
            <a:r>
              <a:rPr sz="1950" spc="-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decides</a:t>
            </a:r>
            <a:endParaRPr lang="en-US" sz="1950" spc="10" dirty="0">
              <a:solidFill>
                <a:srgbClr val="000066"/>
              </a:solidFill>
              <a:latin typeface="Arial"/>
              <a:cs typeface="Arial"/>
            </a:endParaRPr>
          </a:p>
          <a:p>
            <a:pPr marL="572770" indent="-221615">
              <a:lnSpc>
                <a:spcPct val="100000"/>
              </a:lnSpc>
              <a:spcBef>
                <a:spcPts val="330"/>
              </a:spcBef>
              <a:buChar char="•"/>
              <a:tabLst>
                <a:tab pos="572770" algn="l"/>
                <a:tab pos="573405" algn="l"/>
              </a:tabLst>
            </a:pPr>
            <a:r>
              <a:rPr lang="en-US" sz="1950" b="1" spc="10" dirty="0">
                <a:solidFill>
                  <a:srgbClr val="000066"/>
                </a:solidFill>
                <a:latin typeface="Arial"/>
                <a:cs typeface="Arial"/>
              </a:rPr>
              <a:t>Logical</a:t>
            </a:r>
            <a:r>
              <a:rPr lang="en-US" sz="1950" spc="10" dirty="0">
                <a:solidFill>
                  <a:srgbClr val="000066"/>
                </a:solidFill>
                <a:latin typeface="Arial"/>
                <a:cs typeface="Arial"/>
              </a:rPr>
              <a:t> shift is ideal for unsigned binary numbers</a:t>
            </a:r>
          </a:p>
          <a:p>
            <a:pPr marL="572770" indent="-221615">
              <a:spcBef>
                <a:spcPts val="330"/>
              </a:spcBef>
              <a:buFontTx/>
              <a:buChar char="•"/>
              <a:tabLst>
                <a:tab pos="572770" algn="l"/>
                <a:tab pos="573405" algn="l"/>
              </a:tabLst>
            </a:pPr>
            <a:r>
              <a:rPr lang="en-US" sz="1950" b="1" spc="10" dirty="0">
                <a:solidFill>
                  <a:srgbClr val="000066"/>
                </a:solidFill>
                <a:latin typeface="Arial"/>
                <a:cs typeface="Arial"/>
              </a:rPr>
              <a:t>Arithmetic</a:t>
            </a:r>
            <a:r>
              <a:rPr lang="en-US" sz="1950" spc="10" dirty="0">
                <a:solidFill>
                  <a:srgbClr val="000066"/>
                </a:solidFill>
                <a:latin typeface="Arial"/>
                <a:cs typeface="Arial"/>
              </a:rPr>
              <a:t> shift is ideal for signed two’s complement binary numbers</a:t>
            </a:r>
          </a:p>
          <a:p>
            <a:pPr marL="572770" indent="-221615">
              <a:spcBef>
                <a:spcPts val="330"/>
              </a:spcBef>
              <a:buFontTx/>
              <a:buChar char="•"/>
              <a:tabLst>
                <a:tab pos="572770" algn="l"/>
                <a:tab pos="573405" algn="l"/>
              </a:tabLst>
            </a:pPr>
            <a:endParaRPr sz="195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5162" y="1870086"/>
            <a:ext cx="1884680" cy="366395"/>
          </a:xfrm>
          <a:prstGeom prst="rect">
            <a:avLst/>
          </a:prstGeom>
          <a:solidFill>
            <a:srgbClr val="A8D6FF"/>
          </a:solidFill>
          <a:ln w="12561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400"/>
              </a:spcBef>
            </a:pPr>
            <a:r>
              <a:rPr sz="1750" b="1" spc="15" dirty="0">
                <a:latin typeface="Courier New"/>
                <a:cs typeface="Courier New"/>
              </a:rPr>
              <a:t>6 &gt;&gt; 1 =&gt;</a:t>
            </a:r>
            <a:r>
              <a:rPr sz="1750" b="1" spc="-45" dirty="0">
                <a:latin typeface="Courier New"/>
                <a:cs typeface="Courier New"/>
              </a:rPr>
              <a:t> </a:t>
            </a:r>
            <a:r>
              <a:rPr sz="1750" b="1" spc="15" dirty="0">
                <a:latin typeface="Courier New"/>
                <a:cs typeface="Courier New"/>
              </a:rPr>
              <a:t>3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55162" y="2699142"/>
            <a:ext cx="1884680" cy="366395"/>
          </a:xfrm>
          <a:prstGeom prst="rect">
            <a:avLst/>
          </a:prstGeom>
          <a:solidFill>
            <a:srgbClr val="A8D6FF"/>
          </a:solidFill>
          <a:ln w="12561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400"/>
              </a:spcBef>
            </a:pPr>
            <a:r>
              <a:rPr sz="1750" b="1" spc="15" dirty="0">
                <a:latin typeface="Courier New"/>
                <a:cs typeface="Courier New"/>
              </a:rPr>
              <a:t>-6 &gt;&gt; 1 =&gt;</a:t>
            </a:r>
            <a:r>
              <a:rPr sz="1750" b="1" spc="-55" dirty="0">
                <a:latin typeface="Courier New"/>
                <a:cs typeface="Courier New"/>
              </a:rPr>
              <a:t> </a:t>
            </a:r>
            <a:r>
              <a:rPr sz="1750" b="1" spc="15" dirty="0">
                <a:latin typeface="Courier New"/>
                <a:cs typeface="Courier New"/>
              </a:rPr>
              <a:t>5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05"/>
              </a:lnSpc>
            </a:pPr>
            <a:fld id="{81D60167-4931-47E6-BA6A-407CBD079E47}" type="slidenum">
              <a:rPr spc="15" dirty="0"/>
              <a:t>50</a:t>
            </a:fld>
            <a:endParaRPr spc="15" dirty="0"/>
          </a:p>
        </p:txBody>
      </p:sp>
      <p:sp>
        <p:nvSpPr>
          <p:cNvPr id="13" name="object 13"/>
          <p:cNvSpPr txBox="1"/>
          <p:nvPr/>
        </p:nvSpPr>
        <p:spPr>
          <a:xfrm>
            <a:off x="1094805" y="2218214"/>
            <a:ext cx="1865630" cy="297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30"/>
              </a:spcBef>
              <a:tabLst>
                <a:tab pos="1181100" algn="l"/>
              </a:tabLst>
            </a:pPr>
            <a:r>
              <a:rPr sz="1750" b="1" spc="15" dirty="0">
                <a:solidFill>
                  <a:srgbClr val="FF0000"/>
                </a:solidFill>
                <a:latin typeface="Courier New"/>
                <a:cs typeface="Courier New"/>
              </a:rPr>
              <a:t>0110</a:t>
            </a:r>
            <a:r>
              <a:rPr sz="1725" b="1" spc="22" baseline="-21739" dirty="0">
                <a:solidFill>
                  <a:srgbClr val="FF0000"/>
                </a:solidFill>
                <a:latin typeface="Courier New"/>
                <a:cs typeface="Courier New"/>
              </a:rPr>
              <a:t>B	</a:t>
            </a:r>
            <a:r>
              <a:rPr sz="1750" b="1" spc="15" dirty="0">
                <a:solidFill>
                  <a:srgbClr val="FF0000"/>
                </a:solidFill>
                <a:latin typeface="Courier New"/>
                <a:cs typeface="Courier New"/>
              </a:rPr>
              <a:t>0011</a:t>
            </a:r>
            <a:r>
              <a:rPr sz="1725" b="1" spc="22" baseline="-21739" dirty="0">
                <a:solidFill>
                  <a:srgbClr val="FF0000"/>
                </a:solidFill>
                <a:latin typeface="Courier New"/>
                <a:cs typeface="Courier New"/>
              </a:rPr>
              <a:t>B</a:t>
            </a:r>
            <a:endParaRPr sz="1725" baseline="-21739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94805" y="3047270"/>
            <a:ext cx="1865630" cy="297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30"/>
              </a:spcBef>
              <a:tabLst>
                <a:tab pos="1181100" algn="l"/>
              </a:tabLst>
            </a:pPr>
            <a:r>
              <a:rPr sz="1750" b="1" spc="15" dirty="0">
                <a:solidFill>
                  <a:srgbClr val="FF0000"/>
                </a:solidFill>
                <a:latin typeface="Courier New"/>
                <a:cs typeface="Courier New"/>
              </a:rPr>
              <a:t>1010</a:t>
            </a:r>
            <a:r>
              <a:rPr sz="1725" b="1" spc="22" baseline="-21739" dirty="0">
                <a:solidFill>
                  <a:srgbClr val="FF0000"/>
                </a:solidFill>
                <a:latin typeface="Courier New"/>
                <a:cs typeface="Courier New"/>
              </a:rPr>
              <a:t>B	</a:t>
            </a:r>
            <a:r>
              <a:rPr sz="1750" b="1" spc="15" dirty="0">
                <a:solidFill>
                  <a:srgbClr val="FF0000"/>
                </a:solidFill>
                <a:latin typeface="Courier New"/>
                <a:cs typeface="Courier New"/>
              </a:rPr>
              <a:t>0101</a:t>
            </a:r>
            <a:r>
              <a:rPr sz="1725" b="1" spc="22" baseline="-21739" dirty="0">
                <a:solidFill>
                  <a:srgbClr val="FF0000"/>
                </a:solidFill>
                <a:latin typeface="Courier New"/>
                <a:cs typeface="Courier New"/>
              </a:rPr>
              <a:t>B</a:t>
            </a:r>
            <a:endParaRPr sz="1725" baseline="-21739">
              <a:latin typeface="Courier New"/>
              <a:cs typeface="Courier New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C03A4C-4F96-40E2-A25B-5F61C5943CDC}"/>
              </a:ext>
            </a:extLst>
          </p:cNvPr>
          <p:cNvSpPr txBox="1"/>
          <p:nvPr/>
        </p:nvSpPr>
        <p:spPr>
          <a:xfrm>
            <a:off x="3142661" y="2729531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?</a:t>
            </a:r>
            <a:endParaRPr lang="en-US" b="1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217" y="431974"/>
            <a:ext cx="6985000" cy="568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solidFill>
                  <a:srgbClr val="000000"/>
                </a:solidFill>
              </a:rPr>
              <a:t>Other Operations on Signed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Ints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05"/>
              </a:lnSpc>
            </a:pPr>
            <a:fld id="{81D60167-4931-47E6-BA6A-407CBD079E47}" type="slidenum">
              <a:rPr spc="15" dirty="0"/>
              <a:t>51</a:t>
            </a:fld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529954" y="1199229"/>
            <a:ext cx="4916805" cy="417422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Bitwise </a:t>
            </a:r>
            <a:r>
              <a:rPr sz="2350" spc="15" dirty="0">
                <a:solidFill>
                  <a:srgbClr val="0000FF"/>
                </a:solidFill>
                <a:latin typeface="Arial"/>
                <a:cs typeface="Arial"/>
              </a:rPr>
              <a:t>NOT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(~)</a:t>
            </a:r>
            <a:endParaRPr sz="2350" dirty="0">
              <a:latin typeface="Arial"/>
              <a:cs typeface="Arial"/>
            </a:endParaRPr>
          </a:p>
          <a:p>
            <a:pPr marL="572770" indent="-221615">
              <a:lnSpc>
                <a:spcPct val="100000"/>
              </a:lnSpc>
              <a:spcBef>
                <a:spcPts val="290"/>
              </a:spcBef>
              <a:buChar char="•"/>
              <a:tabLst>
                <a:tab pos="572770" algn="l"/>
                <a:tab pos="573405" algn="l"/>
              </a:tabLst>
            </a:pPr>
            <a:r>
              <a:rPr sz="1950" spc="15" dirty="0">
                <a:solidFill>
                  <a:srgbClr val="000066"/>
                </a:solidFill>
                <a:latin typeface="Arial"/>
                <a:cs typeface="Arial"/>
              </a:rPr>
              <a:t>Same </a:t>
            </a: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as with unsigned</a:t>
            </a:r>
            <a:r>
              <a:rPr sz="1950" spc="-2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1950" spc="5" dirty="0">
                <a:solidFill>
                  <a:srgbClr val="000066"/>
                </a:solidFill>
                <a:latin typeface="Arial"/>
                <a:cs typeface="Arial"/>
              </a:rPr>
              <a:t>ints</a:t>
            </a:r>
            <a:endParaRPr sz="19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15"/>
              </a:spcBef>
            </a:pP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Bitwise </a:t>
            </a:r>
            <a:r>
              <a:rPr sz="2350" spc="15" dirty="0">
                <a:solidFill>
                  <a:srgbClr val="0000FF"/>
                </a:solidFill>
                <a:latin typeface="Arial"/>
                <a:cs typeface="Arial"/>
              </a:rPr>
              <a:t>AND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(&amp;)</a:t>
            </a:r>
            <a:endParaRPr sz="2350" dirty="0">
              <a:latin typeface="Arial"/>
              <a:cs typeface="Arial"/>
            </a:endParaRPr>
          </a:p>
          <a:p>
            <a:pPr marL="572770" indent="-221615">
              <a:lnSpc>
                <a:spcPct val="100000"/>
              </a:lnSpc>
              <a:spcBef>
                <a:spcPts val="250"/>
              </a:spcBef>
              <a:buChar char="•"/>
              <a:tabLst>
                <a:tab pos="572770" algn="l"/>
                <a:tab pos="573405" algn="l"/>
              </a:tabLst>
            </a:pPr>
            <a:r>
              <a:rPr sz="1950" spc="15" dirty="0">
                <a:solidFill>
                  <a:srgbClr val="000066"/>
                </a:solidFill>
                <a:latin typeface="Arial"/>
                <a:cs typeface="Arial"/>
              </a:rPr>
              <a:t>Same </a:t>
            </a: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as with unsigned</a:t>
            </a:r>
            <a:r>
              <a:rPr sz="1950" spc="-2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1950" spc="5" dirty="0">
                <a:solidFill>
                  <a:srgbClr val="000066"/>
                </a:solidFill>
                <a:latin typeface="Arial"/>
                <a:cs typeface="Arial"/>
              </a:rPr>
              <a:t>ints</a:t>
            </a:r>
            <a:endParaRPr sz="19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15"/>
              </a:spcBef>
            </a:pP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Bitwise OR: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(|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)</a:t>
            </a:r>
            <a:endParaRPr sz="2350" dirty="0">
              <a:latin typeface="Arial"/>
              <a:cs typeface="Arial"/>
            </a:endParaRPr>
          </a:p>
          <a:p>
            <a:pPr marL="572770" indent="-221615">
              <a:lnSpc>
                <a:spcPct val="100000"/>
              </a:lnSpc>
              <a:spcBef>
                <a:spcPts val="250"/>
              </a:spcBef>
              <a:buChar char="•"/>
              <a:tabLst>
                <a:tab pos="572770" algn="l"/>
                <a:tab pos="573405" algn="l"/>
              </a:tabLst>
            </a:pPr>
            <a:r>
              <a:rPr sz="1950" spc="15" dirty="0">
                <a:solidFill>
                  <a:srgbClr val="000066"/>
                </a:solidFill>
                <a:latin typeface="Arial"/>
                <a:cs typeface="Arial"/>
              </a:rPr>
              <a:t>Same </a:t>
            </a: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as with unsigned</a:t>
            </a:r>
            <a:r>
              <a:rPr sz="1950" spc="-2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1950" spc="5" dirty="0">
                <a:solidFill>
                  <a:srgbClr val="000066"/>
                </a:solidFill>
                <a:latin typeface="Arial"/>
                <a:cs typeface="Arial"/>
              </a:rPr>
              <a:t>ints</a:t>
            </a:r>
            <a:endParaRPr sz="19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15"/>
              </a:spcBef>
            </a:pP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Bitwise exclusive </a:t>
            </a:r>
            <a:r>
              <a:rPr sz="2350" spc="15" dirty="0">
                <a:solidFill>
                  <a:srgbClr val="0000FF"/>
                </a:solidFill>
                <a:latin typeface="Arial"/>
                <a:cs typeface="Arial"/>
              </a:rPr>
              <a:t>OR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(^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)</a:t>
            </a:r>
            <a:endParaRPr sz="2350" dirty="0">
              <a:latin typeface="Arial"/>
              <a:cs typeface="Arial"/>
            </a:endParaRPr>
          </a:p>
          <a:p>
            <a:pPr marL="572770" indent="-221615">
              <a:lnSpc>
                <a:spcPct val="100000"/>
              </a:lnSpc>
              <a:spcBef>
                <a:spcPts val="350"/>
              </a:spcBef>
              <a:buChar char="•"/>
              <a:tabLst>
                <a:tab pos="572770" algn="l"/>
                <a:tab pos="573405" algn="l"/>
              </a:tabLst>
            </a:pPr>
            <a:r>
              <a:rPr sz="1950" spc="15" dirty="0">
                <a:solidFill>
                  <a:srgbClr val="000066"/>
                </a:solidFill>
                <a:latin typeface="Arial"/>
                <a:cs typeface="Arial"/>
              </a:rPr>
              <a:t>Same </a:t>
            </a: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as with unsigned</a:t>
            </a:r>
            <a:r>
              <a:rPr sz="1950" spc="-2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1950" spc="5" dirty="0">
                <a:solidFill>
                  <a:srgbClr val="000066"/>
                </a:solidFill>
                <a:latin typeface="Arial"/>
                <a:cs typeface="Arial"/>
              </a:rPr>
              <a:t>ints</a:t>
            </a:r>
            <a:endParaRPr sz="195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7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217" y="431974"/>
            <a:ext cx="1683385" cy="568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solidFill>
                  <a:srgbClr val="000000"/>
                </a:solidFill>
              </a:rPr>
              <a:t>Agenda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05"/>
              </a:lnSpc>
            </a:pPr>
            <a:fld id="{81D60167-4931-47E6-BA6A-407CBD079E47}" type="slidenum">
              <a:rPr spc="15" dirty="0"/>
              <a:t>52</a:t>
            </a:fld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529954" y="1605214"/>
            <a:ext cx="7077709" cy="2186305"/>
          </a:xfrm>
          <a:prstGeom prst="rect">
            <a:avLst/>
          </a:prstGeom>
        </p:spPr>
        <p:txBody>
          <a:bodyPr vert="horz" wrap="square" lIns="0" tIns="193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25"/>
              </a:spcBef>
            </a:pP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Number</a:t>
            </a:r>
            <a:r>
              <a:rPr sz="23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Systems</a:t>
            </a:r>
            <a:endParaRPr sz="2350">
              <a:latin typeface="Arial"/>
              <a:cs typeface="Arial"/>
            </a:endParaRPr>
          </a:p>
          <a:p>
            <a:pPr marL="12700" marR="1508760">
              <a:lnSpc>
                <a:spcPct val="150800"/>
              </a:lnSpc>
            </a:pP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Finite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representation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of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unsigned</a:t>
            </a:r>
            <a:r>
              <a:rPr sz="2350" spc="-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integers 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Finite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representation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of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signed</a:t>
            </a:r>
            <a:r>
              <a:rPr sz="235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integers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35"/>
              </a:spcBef>
            </a:pPr>
            <a:r>
              <a:rPr sz="2350" b="1" spc="5" dirty="0">
                <a:solidFill>
                  <a:srgbClr val="800000"/>
                </a:solidFill>
                <a:latin typeface="Arial"/>
                <a:cs typeface="Arial"/>
              </a:rPr>
              <a:t>Finite </a:t>
            </a:r>
            <a:r>
              <a:rPr sz="2350" b="1" spc="10" dirty="0">
                <a:solidFill>
                  <a:srgbClr val="800000"/>
                </a:solidFill>
                <a:latin typeface="Arial"/>
                <a:cs typeface="Arial"/>
              </a:rPr>
              <a:t>representation </a:t>
            </a:r>
            <a:r>
              <a:rPr sz="2350" b="1" spc="5" dirty="0">
                <a:solidFill>
                  <a:srgbClr val="800000"/>
                </a:solidFill>
                <a:latin typeface="Arial"/>
                <a:cs typeface="Arial"/>
              </a:rPr>
              <a:t>of rational </a:t>
            </a:r>
            <a:r>
              <a:rPr sz="2350" b="1" spc="10" dirty="0">
                <a:solidFill>
                  <a:srgbClr val="800000"/>
                </a:solidFill>
                <a:latin typeface="Arial"/>
                <a:cs typeface="Arial"/>
              </a:rPr>
              <a:t>numbers </a:t>
            </a:r>
            <a:r>
              <a:rPr sz="2350" b="1" spc="5" dirty="0">
                <a:solidFill>
                  <a:srgbClr val="800000"/>
                </a:solidFill>
                <a:latin typeface="Arial"/>
                <a:cs typeface="Arial"/>
              </a:rPr>
              <a:t>(if</a:t>
            </a:r>
            <a:r>
              <a:rPr sz="2350" b="1" spc="-3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350" b="1" spc="10" dirty="0">
                <a:solidFill>
                  <a:srgbClr val="800000"/>
                </a:solidFill>
                <a:latin typeface="Arial"/>
                <a:cs typeface="Arial"/>
              </a:rPr>
              <a:t>time)</a:t>
            </a:r>
            <a:endParaRPr sz="2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668" y="1208828"/>
            <a:ext cx="8566732" cy="489796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373" dirty="0"/>
              <a:t>So far, we have studied the following </a:t>
            </a:r>
            <a:r>
              <a:rPr lang="en-US" sz="2373" dirty="0">
                <a:solidFill>
                  <a:srgbClr val="C00000"/>
                </a:solidFill>
              </a:rPr>
              <a:t>integer</a:t>
            </a:r>
            <a:r>
              <a:rPr lang="en-US" sz="2373" dirty="0"/>
              <a:t> number systems in computer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2176" dirty="0"/>
              <a:t>Unsigned numbers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2176" dirty="0"/>
              <a:t>Sign/magnitude numbers</a:t>
            </a:r>
            <a:endParaRPr lang="en-US" sz="1780" dirty="0"/>
          </a:p>
          <a:p>
            <a:pPr lvl="1">
              <a:lnSpc>
                <a:spcPct val="110000"/>
              </a:lnSpc>
              <a:defRPr/>
            </a:pPr>
            <a:r>
              <a:rPr lang="en-US" sz="2176" dirty="0"/>
              <a:t>Two’s complement numbers</a:t>
            </a:r>
          </a:p>
          <a:p>
            <a:pPr lvl="1">
              <a:lnSpc>
                <a:spcPct val="110000"/>
              </a:lnSpc>
              <a:buFontTx/>
              <a:buChar char="–"/>
              <a:defRPr/>
            </a:pPr>
            <a:endParaRPr lang="en-US" sz="1978" dirty="0"/>
          </a:p>
          <a:p>
            <a:pPr>
              <a:lnSpc>
                <a:spcPct val="110000"/>
              </a:lnSpc>
              <a:defRPr/>
            </a:pPr>
            <a:r>
              <a:rPr lang="en-US" sz="2373" dirty="0"/>
              <a:t>What about </a:t>
            </a:r>
            <a:r>
              <a:rPr lang="en-US" sz="2373" dirty="0">
                <a:solidFill>
                  <a:srgbClr val="C00000"/>
                </a:solidFill>
              </a:rPr>
              <a:t>rational numbers</a:t>
            </a:r>
            <a:r>
              <a:rPr lang="en-US" sz="2373" dirty="0"/>
              <a:t>?</a:t>
            </a:r>
          </a:p>
          <a:p>
            <a:pPr>
              <a:lnSpc>
                <a:spcPct val="110000"/>
              </a:lnSpc>
              <a:defRPr/>
            </a:pPr>
            <a:endParaRPr lang="en-US" sz="2373" dirty="0">
              <a:solidFill>
                <a:prstClr val="black"/>
              </a:solidFill>
              <a:latin typeface="Arial"/>
              <a:cs typeface="Arial"/>
            </a:endParaRPr>
          </a:p>
          <a:p>
            <a:pPr marL="689928" marR="5075" defTabSz="913564" fontAlgn="auto">
              <a:spcBef>
                <a:spcPts val="25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572247" algn="l"/>
                <a:tab pos="572881" algn="l"/>
              </a:tabLst>
            </a:pPr>
            <a:r>
              <a:rPr lang="en-US" sz="2077" spc="15" dirty="0">
                <a:latin typeface="Arial"/>
                <a:cs typeface="Arial"/>
              </a:rPr>
              <a:t>A </a:t>
            </a:r>
            <a:r>
              <a:rPr lang="en-US" sz="2077" b="1" spc="10" dirty="0">
                <a:latin typeface="Arial"/>
                <a:cs typeface="Arial"/>
              </a:rPr>
              <a:t>rational </a:t>
            </a:r>
            <a:r>
              <a:rPr lang="en-US" sz="2077" spc="15" dirty="0">
                <a:latin typeface="Arial"/>
                <a:cs typeface="Arial"/>
              </a:rPr>
              <a:t>number </a:t>
            </a:r>
            <a:r>
              <a:rPr lang="en-US" sz="2077" spc="10" dirty="0">
                <a:latin typeface="Arial"/>
                <a:cs typeface="Arial"/>
              </a:rPr>
              <a:t>is </a:t>
            </a:r>
            <a:r>
              <a:rPr lang="en-US" sz="2077" spc="15" dirty="0">
                <a:latin typeface="Arial"/>
                <a:cs typeface="Arial"/>
              </a:rPr>
              <a:t>one </a:t>
            </a:r>
            <a:r>
              <a:rPr lang="en-US" sz="2077" spc="10" dirty="0">
                <a:latin typeface="Arial"/>
                <a:cs typeface="Arial"/>
              </a:rPr>
              <a:t>that </a:t>
            </a:r>
            <a:r>
              <a:rPr lang="en-US" sz="2077" spc="15" dirty="0">
                <a:latin typeface="Arial"/>
                <a:cs typeface="Arial"/>
              </a:rPr>
              <a:t>can be</a:t>
            </a:r>
            <a:r>
              <a:rPr lang="en-US" sz="2077" spc="-90" dirty="0">
                <a:latin typeface="Arial"/>
                <a:cs typeface="Arial"/>
              </a:rPr>
              <a:t> </a:t>
            </a:r>
            <a:r>
              <a:rPr lang="en-US" sz="2077" spc="10" dirty="0">
                <a:latin typeface="Arial"/>
                <a:cs typeface="Arial"/>
              </a:rPr>
              <a:t>expressed as the </a:t>
            </a:r>
            <a:r>
              <a:rPr lang="en-US" sz="2077" b="1" spc="10" dirty="0">
                <a:latin typeface="Arial"/>
                <a:cs typeface="Arial"/>
              </a:rPr>
              <a:t>ratio </a:t>
            </a:r>
            <a:r>
              <a:rPr lang="en-US" sz="2077" spc="10" dirty="0">
                <a:latin typeface="Arial"/>
                <a:cs typeface="Arial"/>
              </a:rPr>
              <a:t>of two</a:t>
            </a:r>
            <a:r>
              <a:rPr lang="en-US" sz="2077" spc="-25" dirty="0">
                <a:latin typeface="Arial"/>
                <a:cs typeface="Arial"/>
              </a:rPr>
              <a:t> </a:t>
            </a:r>
            <a:r>
              <a:rPr lang="en-US" sz="2077" spc="10" dirty="0">
                <a:latin typeface="Arial"/>
                <a:cs typeface="Arial"/>
              </a:rPr>
              <a:t>integers</a:t>
            </a:r>
            <a:endParaRPr lang="en-US" sz="2077" dirty="0">
              <a:latin typeface="Arial"/>
              <a:cs typeface="Arial"/>
            </a:endParaRPr>
          </a:p>
          <a:p>
            <a:pPr marL="689928" defTabSz="913564" fontAlgn="auto">
              <a:spcBef>
                <a:spcPts val="265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572247" algn="l"/>
                <a:tab pos="572881" algn="l"/>
              </a:tabLst>
            </a:pPr>
            <a:r>
              <a:rPr lang="en-US" sz="2077" spc="5" dirty="0">
                <a:latin typeface="Arial"/>
                <a:cs typeface="Arial"/>
              </a:rPr>
              <a:t>Infinite </a:t>
            </a:r>
            <a:r>
              <a:rPr lang="en-US" sz="2077" spc="10" dirty="0">
                <a:latin typeface="Arial"/>
                <a:cs typeface="Arial"/>
              </a:rPr>
              <a:t>range </a:t>
            </a:r>
            <a:r>
              <a:rPr lang="en-US" sz="2077" spc="15" dirty="0">
                <a:latin typeface="Arial"/>
                <a:cs typeface="Arial"/>
              </a:rPr>
              <a:t>and</a:t>
            </a:r>
            <a:r>
              <a:rPr lang="en-US" sz="2077" spc="-5" dirty="0">
                <a:latin typeface="Arial"/>
                <a:cs typeface="Arial"/>
              </a:rPr>
              <a:t> </a:t>
            </a:r>
            <a:r>
              <a:rPr lang="en-US" sz="2077" spc="10" dirty="0">
                <a:latin typeface="Arial"/>
                <a:cs typeface="Arial"/>
              </a:rPr>
              <a:t>precision</a:t>
            </a:r>
            <a:endParaRPr lang="en-US" sz="2077" dirty="0"/>
          </a:p>
          <a:p>
            <a:pPr marL="689928" defTabSz="913564" fontAlgn="auto">
              <a:spcBef>
                <a:spcPts val="265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572247" algn="l"/>
                <a:tab pos="572881" algn="l"/>
              </a:tabLst>
            </a:pPr>
            <a:r>
              <a:rPr lang="en-US" sz="2077" dirty="0"/>
              <a:t>For example, 2.5, -10.04, 0.75 etc</a:t>
            </a:r>
          </a:p>
          <a:p>
            <a:pPr lvl="1">
              <a:lnSpc>
                <a:spcPct val="110000"/>
              </a:lnSpc>
              <a:defRPr/>
            </a:pPr>
            <a:endParaRPr lang="en-US" sz="1978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904250" fontAlgn="base">
              <a:spcAft>
                <a:spcPct val="0"/>
              </a:spcAft>
              <a:defRPr/>
            </a:pPr>
            <a:fld id="{348AF295-4661-437C-952E-F6EDC545278F}" type="slidenum">
              <a:rPr lang="en-US" sz="1384">
                <a:ea typeface="新細明體" pitchFamily="18" charset="-120"/>
              </a:rPr>
              <a:pPr defTabSz="904250" fontAlgn="base">
                <a:spcAft>
                  <a:spcPct val="0"/>
                </a:spcAft>
                <a:defRPr/>
              </a:pPr>
              <a:t>53</a:t>
            </a:fld>
            <a:endParaRPr lang="en-US" sz="1384">
              <a:ea typeface="新細明體" pitchFamily="18" charset="-12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092" y="434745"/>
            <a:ext cx="3891446" cy="559970"/>
          </a:xfrm>
          <a:prstGeom prst="rect">
            <a:avLst/>
          </a:prstGeom>
        </p:spPr>
        <p:txBody>
          <a:bodyPr vert="horz" wrap="square" lIns="0" tIns="13957" rIns="0" bIns="0" rtlCol="0">
            <a:spAutoFit/>
          </a:bodyPr>
          <a:lstStyle/>
          <a:p>
            <a:pPr marL="12689">
              <a:spcBef>
                <a:spcPts val="110"/>
              </a:spcBef>
            </a:pPr>
            <a:r>
              <a:rPr sz="3164" dirty="0">
                <a:solidFill>
                  <a:srgbClr val="C00000"/>
                </a:solidFill>
                <a:latin typeface="Tahoma" pitchFamily="34" charset="0"/>
                <a:cs typeface="+mj-cs"/>
              </a:rPr>
              <a:t>Rational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sz="3164" dirty="0">
                <a:solidFill>
                  <a:srgbClr val="C00000"/>
                </a:solidFill>
                <a:latin typeface="Tahoma" pitchFamily="34" charset="0"/>
                <a:cs typeface="+mj-cs"/>
              </a:rPr>
              <a:t>Numbers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610651" y="6369391"/>
            <a:ext cx="254689" cy="2049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65" defTabSz="913564">
              <a:lnSpc>
                <a:spcPts val="1604"/>
              </a:lnSpc>
            </a:pPr>
            <a:fld id="{81D60167-4931-47E6-BA6A-407CBD079E47}" type="slidenum">
              <a:rPr spc="15" dirty="0">
                <a:solidFill>
                  <a:prstClr val="black"/>
                </a:solidFill>
                <a:ea typeface="新細明體" pitchFamily="18" charset="-120"/>
              </a:rPr>
              <a:pPr marL="38065" defTabSz="913564">
                <a:lnSpc>
                  <a:spcPts val="1604"/>
                </a:lnSpc>
              </a:pPr>
              <a:t>54</a:t>
            </a:fld>
            <a:endParaRPr spc="15" dirty="0">
              <a:solidFill>
                <a:prstClr val="black"/>
              </a:solidFill>
              <a:ea typeface="新細明體" pitchFamily="18" charset="-12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106" y="3770842"/>
            <a:ext cx="7981335" cy="1411449"/>
          </a:xfrm>
          <a:prstGeom prst="rect">
            <a:avLst/>
          </a:prstGeom>
        </p:spPr>
        <p:txBody>
          <a:bodyPr vert="horz" wrap="square" lIns="0" tIns="48848" rIns="0" bIns="0" rtlCol="0">
            <a:spAutoFit/>
          </a:bodyPr>
          <a:lstStyle/>
          <a:p>
            <a:pPr marL="12689" defTabSz="913564">
              <a:spcBef>
                <a:spcPts val="1514"/>
              </a:spcBef>
            </a:pPr>
            <a:r>
              <a:rPr sz="2348" spc="10" dirty="0">
                <a:solidFill>
                  <a:srgbClr val="0000FF"/>
                </a:solidFill>
                <a:latin typeface="Arial"/>
                <a:ea typeface="新細明體" pitchFamily="18" charset="-120"/>
                <a:cs typeface="Arial"/>
              </a:rPr>
              <a:t>Compute</a:t>
            </a:r>
            <a:r>
              <a:rPr lang="en-US" sz="2348" spc="10" dirty="0">
                <a:solidFill>
                  <a:srgbClr val="0000FF"/>
                </a:solidFill>
                <a:latin typeface="Arial"/>
                <a:ea typeface="新細明體" pitchFamily="18" charset="-120"/>
                <a:cs typeface="Arial"/>
              </a:rPr>
              <a:t>r</a:t>
            </a:r>
            <a:r>
              <a:rPr sz="2348" dirty="0">
                <a:solidFill>
                  <a:srgbClr val="0000FF"/>
                </a:solidFill>
                <a:latin typeface="Arial"/>
                <a:ea typeface="新細明體" pitchFamily="18" charset="-120"/>
                <a:cs typeface="Arial"/>
              </a:rPr>
              <a:t> </a:t>
            </a:r>
            <a:r>
              <a:rPr sz="2348" spc="10" dirty="0">
                <a:solidFill>
                  <a:srgbClr val="0000FF"/>
                </a:solidFill>
                <a:latin typeface="Arial"/>
                <a:ea typeface="新細明體" pitchFamily="18" charset="-120"/>
                <a:cs typeface="Arial"/>
              </a:rPr>
              <a:t>science</a:t>
            </a:r>
            <a:endParaRPr sz="2348" dirty="0">
              <a:solidFill>
                <a:prstClr val="black"/>
              </a:solidFill>
              <a:latin typeface="Arial"/>
              <a:ea typeface="新細明體" pitchFamily="18" charset="-120"/>
              <a:cs typeface="Arial"/>
            </a:endParaRPr>
          </a:p>
          <a:p>
            <a:pPr marL="572247" indent="-221413" defTabSz="913564">
              <a:spcBef>
                <a:spcPts val="250"/>
              </a:spcBef>
              <a:buFontTx/>
              <a:buChar char="•"/>
              <a:tabLst>
                <a:tab pos="572247" algn="l"/>
                <a:tab pos="572881" algn="l"/>
              </a:tabLst>
            </a:pPr>
            <a:r>
              <a:rPr sz="1948" spc="5" dirty="0">
                <a:solidFill>
                  <a:srgbClr val="000066"/>
                </a:solidFill>
                <a:latin typeface="Arial"/>
                <a:ea typeface="新細明體" pitchFamily="18" charset="-120"/>
                <a:cs typeface="Arial"/>
              </a:rPr>
              <a:t>Finite </a:t>
            </a:r>
            <a:r>
              <a:rPr sz="1948" spc="10" dirty="0">
                <a:solidFill>
                  <a:srgbClr val="000066"/>
                </a:solidFill>
                <a:latin typeface="Arial"/>
                <a:ea typeface="新細明體" pitchFamily="18" charset="-120"/>
                <a:cs typeface="Arial"/>
              </a:rPr>
              <a:t>range </a:t>
            </a:r>
            <a:r>
              <a:rPr sz="1948" spc="15" dirty="0">
                <a:solidFill>
                  <a:srgbClr val="000066"/>
                </a:solidFill>
                <a:latin typeface="Arial"/>
                <a:ea typeface="新細明體" pitchFamily="18" charset="-120"/>
                <a:cs typeface="Arial"/>
              </a:rPr>
              <a:t>and</a:t>
            </a:r>
            <a:r>
              <a:rPr sz="1948" spc="-5" dirty="0">
                <a:solidFill>
                  <a:srgbClr val="000066"/>
                </a:solidFill>
                <a:latin typeface="Arial"/>
                <a:ea typeface="新細明體" pitchFamily="18" charset="-120"/>
                <a:cs typeface="Arial"/>
              </a:rPr>
              <a:t> </a:t>
            </a:r>
            <a:r>
              <a:rPr sz="1948" spc="10" dirty="0">
                <a:solidFill>
                  <a:srgbClr val="000066"/>
                </a:solidFill>
                <a:latin typeface="Arial"/>
                <a:ea typeface="新細明體" pitchFamily="18" charset="-120"/>
                <a:cs typeface="Arial"/>
              </a:rPr>
              <a:t>precision</a:t>
            </a:r>
            <a:endParaRPr sz="1948" dirty="0">
              <a:solidFill>
                <a:prstClr val="black"/>
              </a:solidFill>
              <a:latin typeface="Arial"/>
              <a:ea typeface="新細明體" pitchFamily="18" charset="-120"/>
              <a:cs typeface="Arial"/>
            </a:endParaRPr>
          </a:p>
          <a:p>
            <a:pPr marL="572247" indent="-221413" defTabSz="913564">
              <a:spcBef>
                <a:spcPts val="228"/>
              </a:spcBef>
              <a:buFontTx/>
              <a:buChar char="•"/>
              <a:tabLst>
                <a:tab pos="572247" algn="l"/>
                <a:tab pos="572881" algn="l"/>
              </a:tabLst>
            </a:pPr>
            <a:r>
              <a:rPr sz="1948" spc="10" dirty="0">
                <a:solidFill>
                  <a:srgbClr val="000066"/>
                </a:solidFill>
                <a:latin typeface="Arial"/>
                <a:ea typeface="新細明體" pitchFamily="18" charset="-120"/>
                <a:cs typeface="Arial"/>
              </a:rPr>
              <a:t>Approximate using </a:t>
            </a:r>
            <a:r>
              <a:rPr sz="1948" b="1" spc="10" dirty="0">
                <a:solidFill>
                  <a:srgbClr val="800000"/>
                </a:solidFill>
                <a:latin typeface="Arial"/>
                <a:ea typeface="新細明體" pitchFamily="18" charset="-120"/>
                <a:cs typeface="Arial"/>
              </a:rPr>
              <a:t>floating </a:t>
            </a:r>
            <a:r>
              <a:rPr sz="1948" b="1" spc="5" dirty="0">
                <a:solidFill>
                  <a:srgbClr val="800000"/>
                </a:solidFill>
                <a:latin typeface="Arial"/>
                <a:ea typeface="新細明體" pitchFamily="18" charset="-120"/>
                <a:cs typeface="Arial"/>
              </a:rPr>
              <a:t>point</a:t>
            </a:r>
            <a:r>
              <a:rPr sz="1948" b="1" spc="-15" dirty="0">
                <a:solidFill>
                  <a:srgbClr val="800000"/>
                </a:solidFill>
                <a:latin typeface="Arial"/>
                <a:ea typeface="新細明體" pitchFamily="18" charset="-120"/>
                <a:cs typeface="Arial"/>
              </a:rPr>
              <a:t> </a:t>
            </a:r>
            <a:r>
              <a:rPr sz="1948" spc="15" dirty="0">
                <a:solidFill>
                  <a:srgbClr val="000066"/>
                </a:solidFill>
                <a:latin typeface="Arial"/>
                <a:ea typeface="新細明體" pitchFamily="18" charset="-120"/>
                <a:cs typeface="Arial"/>
              </a:rPr>
              <a:t>number</a:t>
            </a:r>
            <a:endParaRPr sz="1948" dirty="0">
              <a:solidFill>
                <a:prstClr val="black"/>
              </a:solidFill>
              <a:latin typeface="Arial"/>
              <a:ea typeface="新細明體" pitchFamily="18" charset="-120"/>
              <a:cs typeface="Arial"/>
            </a:endParaRPr>
          </a:p>
          <a:p>
            <a:pPr marL="907854" lvl="1" indent="-230929" defTabSz="913564">
              <a:spcBef>
                <a:spcPts val="329"/>
              </a:spcBef>
              <a:buFontTx/>
              <a:buChar char="•"/>
              <a:tabLst>
                <a:tab pos="907854" algn="l"/>
                <a:tab pos="908488" algn="l"/>
              </a:tabLst>
            </a:pPr>
            <a:r>
              <a:rPr sz="1948" spc="10" dirty="0">
                <a:solidFill>
                  <a:srgbClr val="000066"/>
                </a:solidFill>
                <a:latin typeface="Arial"/>
                <a:ea typeface="新細明體" pitchFamily="18" charset="-120"/>
                <a:cs typeface="Arial"/>
              </a:rPr>
              <a:t>Binary point </a:t>
            </a:r>
            <a:r>
              <a:rPr sz="1948" spc="5" dirty="0">
                <a:solidFill>
                  <a:srgbClr val="000066"/>
                </a:solidFill>
                <a:latin typeface="Arial"/>
                <a:ea typeface="新細明體" pitchFamily="18" charset="-120"/>
                <a:cs typeface="Arial"/>
              </a:rPr>
              <a:t>“floats” </a:t>
            </a:r>
            <a:r>
              <a:rPr sz="1948" spc="10" dirty="0">
                <a:solidFill>
                  <a:srgbClr val="000066"/>
                </a:solidFill>
                <a:latin typeface="Arial"/>
                <a:ea typeface="新細明體" pitchFamily="18" charset="-120"/>
                <a:cs typeface="Arial"/>
              </a:rPr>
              <a:t>across</a:t>
            </a:r>
            <a:r>
              <a:rPr sz="1948" spc="-5" dirty="0">
                <a:solidFill>
                  <a:srgbClr val="000066"/>
                </a:solidFill>
                <a:latin typeface="Arial"/>
                <a:ea typeface="新細明體" pitchFamily="18" charset="-120"/>
                <a:cs typeface="Arial"/>
              </a:rPr>
              <a:t> </a:t>
            </a:r>
            <a:r>
              <a:rPr sz="1948" spc="5" dirty="0">
                <a:solidFill>
                  <a:srgbClr val="000066"/>
                </a:solidFill>
                <a:latin typeface="Arial"/>
                <a:ea typeface="新細明體" pitchFamily="18" charset="-120"/>
                <a:cs typeface="Arial"/>
              </a:rPr>
              <a:t>bits</a:t>
            </a:r>
            <a:endParaRPr sz="1948" dirty="0">
              <a:solidFill>
                <a:prstClr val="black"/>
              </a:solidFill>
              <a:latin typeface="Arial"/>
              <a:ea typeface="新細明體" pitchFamily="18" charset="-120"/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BC16CB-49C7-454F-B4E1-AE1240109D3C}"/>
              </a:ext>
            </a:extLst>
          </p:cNvPr>
          <p:cNvSpPr txBox="1"/>
          <p:nvPr/>
        </p:nvSpPr>
        <p:spPr>
          <a:xfrm>
            <a:off x="527474" y="1756493"/>
            <a:ext cx="7761393" cy="1654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39094" indent="-339094" defTabSz="90425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Tx/>
              <a:buChar char="•"/>
              <a:defRPr/>
            </a:pPr>
            <a:r>
              <a:rPr lang="en-US" sz="2373" kern="0" dirty="0">
                <a:solidFill>
                  <a:srgbClr val="000000"/>
                </a:solidFill>
                <a:latin typeface="Tahoma"/>
                <a:ea typeface="新細明體" pitchFamily="18" charset="-120"/>
              </a:rPr>
              <a:t>Two common notations to represent rational numbers in computer</a:t>
            </a:r>
          </a:p>
          <a:p>
            <a:pPr marL="734703" lvl="1" indent="-282578" defTabSz="90425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§"/>
              <a:defRPr/>
            </a:pPr>
            <a:r>
              <a:rPr lang="en-US" sz="1978" kern="0" dirty="0">
                <a:solidFill>
                  <a:srgbClr val="C00000"/>
                </a:solidFill>
                <a:latin typeface="Tahoma"/>
                <a:ea typeface="新細明體" pitchFamily="18" charset="-120"/>
              </a:rPr>
              <a:t>Fixed-point numbers</a:t>
            </a:r>
          </a:p>
          <a:p>
            <a:pPr marL="734703" lvl="1" indent="-282578" defTabSz="90425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§"/>
              <a:defRPr/>
            </a:pPr>
            <a:r>
              <a:rPr lang="en-US" sz="1978" kern="0" dirty="0">
                <a:solidFill>
                  <a:srgbClr val="C00000"/>
                </a:solidFill>
                <a:latin typeface="Tahoma"/>
                <a:ea typeface="新細明體" pitchFamily="18" charset="-120"/>
              </a:rPr>
              <a:t>Floating-point numbers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Fixed-Point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668" y="1133475"/>
            <a:ext cx="8138160" cy="489796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en-US" dirty="0"/>
              <a:t>Fixed point notation has 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implied binary point </a:t>
            </a:r>
            <a:r>
              <a:rPr lang="en-US" dirty="0"/>
              <a:t>between the integer and fraction bits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/>
              <a:t>The binary point is not a part of the representation but is implied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/>
              <a:t>Example: </a:t>
            </a:r>
          </a:p>
          <a:p>
            <a:pPr lvl="2">
              <a:lnSpc>
                <a:spcPct val="120000"/>
              </a:lnSpc>
              <a:defRPr/>
            </a:pPr>
            <a:r>
              <a:rPr lang="en-US" dirty="0"/>
              <a:t>Fixed-point representation of 6.75 using 4 integer bits and 4 fraction bits:</a:t>
            </a:r>
          </a:p>
          <a:p>
            <a:pPr>
              <a:lnSpc>
                <a:spcPct val="120000"/>
              </a:lnSpc>
              <a:defRPr/>
            </a:pPr>
            <a:endParaRPr lang="en-US" dirty="0"/>
          </a:p>
          <a:p>
            <a:pPr>
              <a:lnSpc>
                <a:spcPct val="120000"/>
              </a:lnSpc>
              <a:defRPr/>
            </a:pPr>
            <a:endParaRPr lang="en-US" dirty="0"/>
          </a:p>
          <a:p>
            <a:pPr>
              <a:lnSpc>
                <a:spcPct val="120000"/>
              </a:lnSpc>
              <a:defRPr/>
            </a:pPr>
            <a:endParaRPr lang="en-US" dirty="0"/>
          </a:p>
          <a:p>
            <a:pPr>
              <a:lnSpc>
                <a:spcPct val="120000"/>
              </a:lnSpc>
              <a:defRPr/>
            </a:pPr>
            <a:endParaRPr lang="en-US" dirty="0"/>
          </a:p>
          <a:p>
            <a:pPr>
              <a:lnSpc>
                <a:spcPct val="120000"/>
              </a:lnSpc>
              <a:defRPr/>
            </a:pPr>
            <a:r>
              <a:rPr lang="en-US" dirty="0"/>
              <a:t>The number of integer and fraction bits must be agreed upon by those generating and those reading the number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/>
              <a:t>There is no way of knowing the existence of the binary point except through agreement of those people interpreting the number</a:t>
            </a:r>
          </a:p>
        </p:txBody>
      </p:sp>
      <p:sp>
        <p:nvSpPr>
          <p:cNvPr id="1029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904250" fontAlgn="base">
              <a:spcAft>
                <a:spcPct val="0"/>
              </a:spcAft>
              <a:defRPr/>
            </a:pPr>
            <a:fld id="{8E6E0BCF-3C4F-42E9-82E5-859656867049}" type="slidenum">
              <a:rPr lang="en-US" sz="1384">
                <a:ea typeface="新細明體" pitchFamily="18" charset="-120"/>
              </a:rPr>
              <a:pPr defTabSz="904250" fontAlgn="base">
                <a:spcAft>
                  <a:spcPct val="0"/>
                </a:spcAft>
                <a:defRPr/>
              </a:pPr>
              <a:t>55</a:t>
            </a:fld>
            <a:endParaRPr lang="en-US" sz="1384">
              <a:ea typeface="新細明體" pitchFamily="18" charset="-120"/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3014133" y="2941955"/>
          <a:ext cx="3315547" cy="1163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VISIO" r:id="rId5" imgW="1389960" imgH="487800" progId="">
                  <p:embed/>
                </p:oleObj>
              </mc:Choice>
              <mc:Fallback>
                <p:oleObj name="VISIO" r:id="rId5" imgW="1389960" imgH="487800" progId="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4133" y="2941955"/>
                        <a:ext cx="3315547" cy="11632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Signed Fixed-Point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668" y="1208828"/>
            <a:ext cx="8312732" cy="497332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en-US" dirty="0"/>
              <a:t>As with whole numbers, negative fractional numbers can be represented in two ways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/>
              <a:t>Sign/magnitude notation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/>
              <a:t>Two’s complement notation</a:t>
            </a:r>
          </a:p>
          <a:p>
            <a:pPr lvl="1">
              <a:lnSpc>
                <a:spcPct val="120000"/>
              </a:lnSpc>
              <a:defRPr/>
            </a:pPr>
            <a:endParaRPr lang="en-US" dirty="0"/>
          </a:p>
          <a:p>
            <a:pPr>
              <a:lnSpc>
                <a:spcPct val="120000"/>
              </a:lnSpc>
              <a:defRPr/>
            </a:pPr>
            <a:r>
              <a:rPr lang="en-US" dirty="0"/>
              <a:t>Example: 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/>
              <a:t>-2.375 using 8 bits (4 bits each to represent integer and fractional parts)</a:t>
            </a:r>
          </a:p>
          <a:p>
            <a:pPr lvl="2">
              <a:lnSpc>
                <a:spcPct val="120000"/>
              </a:lnSpc>
              <a:defRPr/>
            </a:pPr>
            <a:r>
              <a:rPr lang="en-US" dirty="0"/>
              <a:t>2.375 = 0010 . 0110</a:t>
            </a:r>
          </a:p>
          <a:p>
            <a:pPr lvl="2">
              <a:lnSpc>
                <a:spcPct val="120000"/>
              </a:lnSpc>
              <a:defRPr/>
            </a:pPr>
            <a:r>
              <a:rPr lang="en-US" dirty="0"/>
              <a:t>Sign/magnitude notation: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010  0110</a:t>
            </a:r>
          </a:p>
          <a:p>
            <a:pPr lvl="2">
              <a:lnSpc>
                <a:spcPct val="120000"/>
              </a:lnSpc>
              <a:defRPr/>
            </a:pPr>
            <a:r>
              <a:rPr lang="en-US" dirty="0"/>
              <a:t>Two’s complement notation: </a:t>
            </a:r>
          </a:p>
          <a:p>
            <a:pPr lvl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1978" dirty="0"/>
              <a:t>                               1. flip all the bits:     1101  1001</a:t>
            </a:r>
          </a:p>
          <a:p>
            <a:pPr lvl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1978" dirty="0"/>
              <a:t>                 	       2. add 1:                 +            1</a:t>
            </a:r>
          </a:p>
          <a:p>
            <a:pPr lvl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1978" dirty="0"/>
              <a:t>                      	                                    </a:t>
            </a:r>
            <a:r>
              <a:rPr lang="en-US" sz="1978" dirty="0">
                <a:solidFill>
                  <a:srgbClr val="FF0000"/>
                </a:solidFill>
              </a:rPr>
              <a:t>1101  1010</a:t>
            </a:r>
            <a:endParaRPr lang="en-US" dirty="0"/>
          </a:p>
          <a:p>
            <a:pPr>
              <a:lnSpc>
                <a:spcPct val="120000"/>
              </a:lnSpc>
              <a:defRPr/>
            </a:pPr>
            <a:endParaRPr lang="en-US" dirty="0"/>
          </a:p>
          <a:p>
            <a:pPr>
              <a:lnSpc>
                <a:spcPct val="120000"/>
              </a:lnSpc>
              <a:defRPr/>
            </a:pPr>
            <a:r>
              <a:rPr lang="en-US" dirty="0"/>
              <a:t>Addition and subtraction works easily in computer with 2’s complement notation like integer addition and subtraction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904250" fontAlgn="base">
              <a:spcAft>
                <a:spcPct val="0"/>
              </a:spcAft>
              <a:defRPr/>
            </a:pPr>
            <a:fld id="{5BB983AC-AECE-42D1-95FB-555C88CDDA89}" type="slidenum">
              <a:rPr lang="en-US" sz="1384">
                <a:ea typeface="新細明體" pitchFamily="18" charset="-120"/>
              </a:rPr>
              <a:pPr defTabSz="904250" fontAlgn="base">
                <a:spcAft>
                  <a:spcPct val="0"/>
                </a:spcAft>
                <a:defRPr/>
              </a:pPr>
              <a:t>56</a:t>
            </a:fld>
            <a:endParaRPr lang="en-US" sz="1384">
              <a:ea typeface="新細明體" pitchFamily="18" charset="-120"/>
            </a:endParaRPr>
          </a:p>
        </p:txBody>
      </p:sp>
      <p:sp>
        <p:nvSpPr>
          <p:cNvPr id="5" name="Line 5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 flipH="1">
            <a:off x="4207228" y="4717468"/>
            <a:ext cx="120565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904250" fontAlgn="base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n"/>
            </a:pPr>
            <a:endParaRPr lang="en-US" sz="1384">
              <a:solidFill>
                <a:srgbClr val="000000"/>
              </a:solidFill>
              <a:latin typeface="Tahoma" pitchFamily="34" charset="0"/>
              <a:ea typeface="新細明體" pitchFamily="18" charset="-12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75668" y="1208828"/>
            <a:ext cx="8138160" cy="4897967"/>
          </a:xfrm>
        </p:spPr>
        <p:txBody>
          <a:bodyPr/>
          <a:lstStyle/>
          <a:p>
            <a:r>
              <a:rPr lang="en-US" sz="2373" dirty="0"/>
              <a:t>Suppose that we have 8 bits to represent a number</a:t>
            </a:r>
          </a:p>
          <a:p>
            <a:pPr lvl="1"/>
            <a:r>
              <a:rPr lang="en-US" sz="1978" dirty="0"/>
              <a:t>4 bits for integer and 4 bits for fraction</a:t>
            </a:r>
          </a:p>
          <a:p>
            <a:pPr lvl="1"/>
            <a:endParaRPr lang="en-US" sz="1978" dirty="0"/>
          </a:p>
          <a:p>
            <a:r>
              <a:rPr lang="en-US" sz="2373" dirty="0"/>
              <a:t>Compute 0.75  + (-0.625)</a:t>
            </a:r>
          </a:p>
          <a:p>
            <a:pPr lvl="1"/>
            <a:r>
              <a:rPr lang="en-US" sz="1978" dirty="0"/>
              <a:t>0.75   =  0000   1100</a:t>
            </a:r>
            <a:endParaRPr lang="en-US" sz="1978" dirty="0">
              <a:solidFill>
                <a:srgbClr val="FF0000"/>
              </a:solidFill>
            </a:endParaRPr>
          </a:p>
          <a:p>
            <a:pPr lvl="1"/>
            <a:r>
              <a:rPr lang="en-US" sz="1978" dirty="0"/>
              <a:t>0.625 =  0000   1010</a:t>
            </a:r>
          </a:p>
          <a:p>
            <a:pPr lvl="1"/>
            <a:r>
              <a:rPr lang="en-US" sz="1978" dirty="0"/>
              <a:t>-0.625 in 2’s complement form:</a:t>
            </a:r>
            <a:r>
              <a:rPr lang="en-US" dirty="0"/>
              <a:t> </a:t>
            </a:r>
            <a:r>
              <a:rPr lang="en-US" sz="1978" dirty="0"/>
              <a:t>1111   0110</a:t>
            </a:r>
          </a:p>
          <a:p>
            <a:pPr lvl="1"/>
            <a:endParaRPr lang="en-US" sz="1978" dirty="0"/>
          </a:p>
          <a:p>
            <a:pPr lvl="1">
              <a:buFont typeface="Wingdings" pitchFamily="2" charset="2"/>
              <a:buNone/>
            </a:pPr>
            <a:r>
              <a:rPr lang="en-US" sz="1978" dirty="0"/>
              <a:t>                     0.75        0000   1100</a:t>
            </a:r>
          </a:p>
          <a:p>
            <a:pPr lvl="1">
              <a:buFont typeface="Wingdings" pitchFamily="2" charset="2"/>
              <a:buNone/>
            </a:pPr>
            <a:r>
              <a:rPr lang="en-US" sz="1978" dirty="0"/>
              <a:t>               + - 0.625       1111   0110</a:t>
            </a:r>
          </a:p>
          <a:p>
            <a:pPr lvl="1">
              <a:buFont typeface="Wingdings" pitchFamily="2" charset="2"/>
              <a:buNone/>
            </a:pPr>
            <a:r>
              <a:rPr lang="en-US" sz="1978" dirty="0"/>
              <a:t>                                   0000   0010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904250" fontAlgn="base">
              <a:spcAft>
                <a:spcPct val="0"/>
              </a:spcAft>
              <a:defRPr/>
            </a:pPr>
            <a:fld id="{555DCEE2-960A-45B9-A7D1-EE4C22AA44DF}" type="slidenum">
              <a:rPr lang="en-US" sz="1384">
                <a:ea typeface="新細明體" pitchFamily="18" charset="-120"/>
              </a:rPr>
              <a:pPr defTabSz="904250" fontAlgn="base">
                <a:spcAft>
                  <a:spcPct val="0"/>
                </a:spcAft>
                <a:defRPr/>
              </a:pPr>
              <a:t>57</a:t>
            </a:fld>
            <a:endParaRPr lang="en-US" sz="1384">
              <a:ea typeface="新細明體" pitchFamily="18" charset="-120"/>
            </a:endParaRPr>
          </a:p>
        </p:txBody>
      </p:sp>
      <p:sp>
        <p:nvSpPr>
          <p:cNvPr id="5" name="Line 5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 flipH="1">
            <a:off x="3726850" y="5051848"/>
            <a:ext cx="1431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904250" fontAlgn="base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n"/>
            </a:pPr>
            <a:endParaRPr lang="en-US" sz="1384">
              <a:solidFill>
                <a:srgbClr val="000000"/>
              </a:solidFill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6" name="Line 5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 flipH="1">
            <a:off x="2144430" y="5053419"/>
            <a:ext cx="1431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904250" fontAlgn="base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n"/>
            </a:pPr>
            <a:endParaRPr lang="en-US" sz="1384">
              <a:solidFill>
                <a:srgbClr val="000000"/>
              </a:solidFill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00789" y="5044000"/>
            <a:ext cx="890111" cy="395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04250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sz="1978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0.125 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Fixed-Point Number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668" y="1208828"/>
            <a:ext cx="8138160" cy="2486660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  <a:defRPr/>
            </a:pPr>
            <a:r>
              <a:rPr lang="en-US" sz="2373" dirty="0"/>
              <a:t>Fixed-point number systems have a limitation of having a constant number of integer and fractional bits</a:t>
            </a:r>
          </a:p>
          <a:p>
            <a:pPr lvl="1">
              <a:lnSpc>
                <a:spcPct val="110000"/>
              </a:lnSpc>
              <a:defRPr/>
            </a:pPr>
            <a:endParaRPr lang="en-US" sz="1978" dirty="0"/>
          </a:p>
          <a:p>
            <a:pPr>
              <a:lnSpc>
                <a:spcPct val="110000"/>
              </a:lnSpc>
              <a:defRPr/>
            </a:pPr>
            <a:r>
              <a:rPr lang="en-US" sz="2373" dirty="0"/>
              <a:t>Some low-end digital signal processors support fixed-point numbers</a:t>
            </a:r>
            <a:endParaRPr lang="en-US" sz="1384" dirty="0"/>
          </a:p>
          <a:p>
            <a:pPr lvl="1">
              <a:lnSpc>
                <a:spcPct val="110000"/>
              </a:lnSpc>
              <a:defRPr/>
            </a:pPr>
            <a:r>
              <a:rPr lang="en-US" sz="1978" dirty="0"/>
              <a:t>Example: TMS320C550x TI (Texas Instruments) DSPs: www.ti.com</a:t>
            </a: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904250" fontAlgn="base">
              <a:spcAft>
                <a:spcPct val="0"/>
              </a:spcAft>
              <a:defRPr/>
            </a:pPr>
            <a:fld id="{99A93C6C-A173-4B7D-8EDE-00202211D2F6}" type="slidenum">
              <a:rPr lang="en-US" sz="1384">
                <a:ea typeface="新細明體" pitchFamily="18" charset="-120"/>
              </a:rPr>
              <a:pPr defTabSz="904250" fontAlgn="base">
                <a:spcAft>
                  <a:spcPct val="0"/>
                </a:spcAft>
                <a:defRPr/>
              </a:pPr>
              <a:t>58</a:t>
            </a:fld>
            <a:endParaRPr lang="en-US" sz="1384">
              <a:ea typeface="新細明體" pitchFamily="18" charset="-120"/>
            </a:endParaRPr>
          </a:p>
        </p:txBody>
      </p:sp>
      <p:pic>
        <p:nvPicPr>
          <p:cNvPr id="22533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0600" y="3695489"/>
            <a:ext cx="4671907" cy="22794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>
    <p:wip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668" y="1133475"/>
            <a:ext cx="8138160" cy="512402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en-US" sz="2373" dirty="0"/>
              <a:t>Floating-point number systems circumvent the limitation of having a constant number of integer and fractional bits</a:t>
            </a:r>
          </a:p>
          <a:p>
            <a:pPr lvl="1">
              <a:lnSpc>
                <a:spcPct val="120000"/>
              </a:lnSpc>
              <a:defRPr/>
            </a:pPr>
            <a:r>
              <a:rPr lang="en-US" sz="1978" dirty="0"/>
              <a:t>They allow the representation of very large and very small numbers</a:t>
            </a:r>
          </a:p>
          <a:p>
            <a:pPr lvl="1">
              <a:lnSpc>
                <a:spcPct val="120000"/>
              </a:lnSpc>
              <a:defRPr/>
            </a:pPr>
            <a:endParaRPr lang="en-US" sz="1978" dirty="0"/>
          </a:p>
          <a:p>
            <a:pPr>
              <a:lnSpc>
                <a:spcPct val="120000"/>
              </a:lnSpc>
              <a:defRPr/>
            </a:pPr>
            <a:r>
              <a:rPr lang="en-US" sz="2373" dirty="0"/>
              <a:t>The binary point </a:t>
            </a:r>
            <a:r>
              <a:rPr lang="en-US" sz="2373" dirty="0">
                <a:solidFill>
                  <a:srgbClr val="FF6600"/>
                </a:solidFill>
              </a:rPr>
              <a:t>floats</a:t>
            </a:r>
            <a:r>
              <a:rPr lang="en-US" sz="2373" dirty="0"/>
              <a:t> to the right of the most significant 1</a:t>
            </a:r>
          </a:p>
          <a:p>
            <a:pPr lvl="1">
              <a:lnSpc>
                <a:spcPct val="120000"/>
              </a:lnSpc>
              <a:defRPr/>
            </a:pPr>
            <a:r>
              <a:rPr lang="en-US" sz="1978" dirty="0"/>
              <a:t>Similar to decimal scientific notation</a:t>
            </a:r>
          </a:p>
          <a:p>
            <a:pPr lvl="1">
              <a:lnSpc>
                <a:spcPct val="120000"/>
              </a:lnSpc>
              <a:defRPr/>
            </a:pPr>
            <a:r>
              <a:rPr lang="en-US" sz="1978" dirty="0"/>
              <a:t>For example, write 273</a:t>
            </a:r>
            <a:r>
              <a:rPr lang="en-US" sz="1978" baseline="-25000" dirty="0"/>
              <a:t>10</a:t>
            </a:r>
            <a:r>
              <a:rPr lang="en-US" sz="1978" dirty="0"/>
              <a:t> in scientific notation:</a:t>
            </a:r>
          </a:p>
          <a:p>
            <a:pPr lvl="2">
              <a:lnSpc>
                <a:spcPct val="120000"/>
              </a:lnSpc>
              <a:defRPr/>
            </a:pPr>
            <a:r>
              <a:rPr lang="en-US" sz="1582" dirty="0"/>
              <a:t>Move the decimal point to the right of the most significant digit and increase the exponent:</a:t>
            </a:r>
          </a:p>
          <a:p>
            <a:pPr lvl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1978" dirty="0">
                <a:latin typeface="Times New Roman" pitchFamily="18" charset="0"/>
              </a:rPr>
              <a:t>				273 = 2.73 </a:t>
            </a:r>
            <a:r>
              <a:rPr lang="en-US" sz="1978" dirty="0">
                <a:latin typeface="Times New Roman" pitchFamily="18" charset="0"/>
                <a:cs typeface="Times New Roman" pitchFamily="18" charset="0"/>
              </a:rPr>
              <a:t>× 10</a:t>
            </a:r>
            <a:r>
              <a:rPr lang="en-US" sz="1978" baseline="30000" dirty="0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lvl="1">
              <a:lnSpc>
                <a:spcPct val="120000"/>
              </a:lnSpc>
              <a:buFont typeface="Wingdings" pitchFamily="2" charset="2"/>
              <a:buNone/>
              <a:defRPr/>
            </a:pPr>
            <a:endParaRPr lang="en-US" sz="1978" baseline="30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defRPr/>
            </a:pPr>
            <a:r>
              <a:rPr lang="en-US" sz="2373" dirty="0"/>
              <a:t>In general, a number is written in scientific notation as:</a:t>
            </a:r>
          </a:p>
          <a:p>
            <a:pPr>
              <a:lnSpc>
                <a:spcPct val="120000"/>
              </a:lnSpc>
              <a:buFontTx/>
              <a:buNone/>
              <a:defRPr/>
            </a:pPr>
            <a:r>
              <a:rPr lang="en-US" sz="2373" dirty="0">
                <a:latin typeface="Times New Roman" pitchFamily="18" charset="0"/>
              </a:rPr>
              <a:t>				</a:t>
            </a:r>
            <a:r>
              <a:rPr lang="en-US" sz="2373" dirty="0">
                <a:latin typeface="Times New Roman" pitchFamily="18" charset="0"/>
                <a:cs typeface="Times New Roman" pitchFamily="18" charset="0"/>
              </a:rPr>
              <a:t>± </a:t>
            </a:r>
            <a:r>
              <a:rPr lang="en-US" sz="2373" dirty="0">
                <a:latin typeface="Times New Roman" pitchFamily="18" charset="0"/>
              </a:rPr>
              <a:t>M </a:t>
            </a:r>
            <a:r>
              <a:rPr lang="en-US" sz="2373" dirty="0">
                <a:latin typeface="Times New Roman" pitchFamily="18" charset="0"/>
                <a:cs typeface="Times New Roman" pitchFamily="18" charset="0"/>
              </a:rPr>
              <a:t>× B</a:t>
            </a:r>
            <a:r>
              <a:rPr lang="en-US" sz="2373" baseline="30000" dirty="0">
                <a:latin typeface="Times New Roman" pitchFamily="18" charset="0"/>
                <a:cs typeface="Times New Roman" pitchFamily="18" charset="0"/>
              </a:rPr>
              <a:t>E</a:t>
            </a:r>
          </a:p>
          <a:p>
            <a:pPr>
              <a:lnSpc>
                <a:spcPct val="120000"/>
              </a:lnSpc>
              <a:buFontTx/>
              <a:buNone/>
              <a:defRPr/>
            </a:pPr>
            <a:r>
              <a:rPr lang="en-US" sz="1978" dirty="0">
                <a:latin typeface="Times New Roman" pitchFamily="18" charset="0"/>
              </a:rPr>
              <a:t>	</a:t>
            </a:r>
            <a:r>
              <a:rPr lang="en-US" sz="1978" dirty="0"/>
              <a:t>Where, </a:t>
            </a:r>
          </a:p>
          <a:p>
            <a:pPr lvl="1">
              <a:lnSpc>
                <a:spcPct val="120000"/>
              </a:lnSpc>
              <a:defRPr/>
            </a:pPr>
            <a:r>
              <a:rPr lang="en-US" sz="1978" dirty="0"/>
              <a:t>M = mantissa</a:t>
            </a:r>
          </a:p>
          <a:p>
            <a:pPr lvl="1">
              <a:lnSpc>
                <a:spcPct val="120000"/>
              </a:lnSpc>
              <a:defRPr/>
            </a:pPr>
            <a:r>
              <a:rPr lang="en-US" sz="1978" dirty="0"/>
              <a:t>B = base</a:t>
            </a:r>
          </a:p>
          <a:p>
            <a:pPr lvl="1">
              <a:lnSpc>
                <a:spcPct val="120000"/>
              </a:lnSpc>
              <a:defRPr/>
            </a:pPr>
            <a:r>
              <a:rPr lang="en-US" sz="1978" dirty="0"/>
              <a:t>E = exponent</a:t>
            </a:r>
          </a:p>
          <a:p>
            <a:pPr lvl="1">
              <a:lnSpc>
                <a:spcPct val="120000"/>
              </a:lnSpc>
              <a:defRPr/>
            </a:pPr>
            <a:r>
              <a:rPr lang="en-US" sz="1978" dirty="0"/>
              <a:t>In the example, M = 2.73, B = 10, and E = 2 (that is, </a:t>
            </a:r>
            <a:r>
              <a:rPr lang="en-US" sz="1978" dirty="0">
                <a:cs typeface="Times New Roman" pitchFamily="18" charset="0"/>
              </a:rPr>
              <a:t>+</a:t>
            </a:r>
            <a:r>
              <a:rPr lang="en-US" sz="1978" dirty="0"/>
              <a:t>2.73 </a:t>
            </a:r>
            <a:r>
              <a:rPr lang="en-US" sz="1978" dirty="0">
                <a:cs typeface="Times New Roman" pitchFamily="18" charset="0"/>
              </a:rPr>
              <a:t>× 10</a:t>
            </a:r>
            <a:r>
              <a:rPr lang="en-US" sz="1978" baseline="30000" dirty="0">
                <a:cs typeface="Times New Roman" pitchFamily="18" charset="0"/>
              </a:rPr>
              <a:t>2</a:t>
            </a:r>
            <a:r>
              <a:rPr lang="en-US" sz="1978" dirty="0"/>
              <a:t>)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904250" fontAlgn="base">
              <a:spcAft>
                <a:spcPct val="0"/>
              </a:spcAft>
              <a:defRPr/>
            </a:pPr>
            <a:fld id="{9DCA822B-E9DD-4E24-8D7D-A7508B843D2C}" type="slidenum">
              <a:rPr lang="en-US" sz="1384">
                <a:ea typeface="新細明體" pitchFamily="18" charset="-120"/>
              </a:rPr>
              <a:pPr defTabSz="904250" fontAlgn="base">
                <a:spcAft>
                  <a:spcPct val="0"/>
                </a:spcAft>
                <a:defRPr/>
              </a:pPr>
              <a:t>59</a:t>
            </a:fld>
            <a:endParaRPr lang="en-US" sz="1384">
              <a:ea typeface="新細明體" pitchFamily="18" charset="-12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217" y="431974"/>
            <a:ext cx="6083300" cy="568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solidFill>
                  <a:srgbClr val="000000"/>
                </a:solidFill>
              </a:rPr>
              <a:t>Decimal-Binary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Equivalence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05"/>
              </a:lnSpc>
            </a:pPr>
            <a:fld id="{81D60167-4931-47E6-BA6A-407CBD079E47}" type="slidenum">
              <a:rPr spc="15" dirty="0"/>
              <a:t>6</a:t>
            </a:fld>
            <a:endParaRPr spc="1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48881" y="1356636"/>
          <a:ext cx="5726428" cy="50230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8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2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86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71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2807">
                <a:tc>
                  <a:txBody>
                    <a:bodyPr/>
                    <a:lstStyle/>
                    <a:p>
                      <a:pPr marR="59690" algn="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750" b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Decimal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102870" algn="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750" b="1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Binary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7175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40080" algn="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750" b="1" u="sng" spc="15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Decimal</a:t>
                      </a:r>
                      <a:r>
                        <a:rPr sz="1750" b="1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50" b="1" u="sng" spc="10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Binary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59690" algn="r">
                        <a:lnSpc>
                          <a:spcPts val="1905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102870" algn="r">
                        <a:lnSpc>
                          <a:spcPts val="1905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40080" algn="r">
                        <a:lnSpc>
                          <a:spcPts val="1920"/>
                        </a:lnSpc>
                        <a:tabLst>
                          <a:tab pos="542290" algn="l"/>
                        </a:tabLst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750" b="1" dirty="0">
                          <a:latin typeface="Courier New"/>
                          <a:cs typeface="Courier New"/>
                        </a:rPr>
                        <a:t>6	</a:t>
                      </a:r>
                      <a:r>
                        <a:rPr sz="1750" b="1" spc="-5" dirty="0">
                          <a:latin typeface="Courier New"/>
                          <a:cs typeface="Courier New"/>
                        </a:rPr>
                        <a:t>10000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59690" algn="r">
                        <a:lnSpc>
                          <a:spcPts val="1855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102870" algn="r">
                        <a:lnSpc>
                          <a:spcPts val="1855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40080" algn="r">
                        <a:lnSpc>
                          <a:spcPts val="1870"/>
                        </a:lnSpc>
                        <a:tabLst>
                          <a:tab pos="542290" algn="l"/>
                        </a:tabLst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750" b="1" dirty="0">
                          <a:latin typeface="Courier New"/>
                          <a:cs typeface="Courier New"/>
                        </a:rPr>
                        <a:t>7	</a:t>
                      </a:r>
                      <a:r>
                        <a:rPr sz="1750" b="1" spc="-5" dirty="0">
                          <a:latin typeface="Courier New"/>
                          <a:cs typeface="Courier New"/>
                        </a:rPr>
                        <a:t>10001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59690" algn="r">
                        <a:lnSpc>
                          <a:spcPts val="1905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2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102870" algn="r">
                        <a:lnSpc>
                          <a:spcPts val="1905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10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40080" algn="r">
                        <a:lnSpc>
                          <a:spcPts val="1920"/>
                        </a:lnSpc>
                        <a:tabLst>
                          <a:tab pos="542290" algn="l"/>
                        </a:tabLst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750" b="1" dirty="0">
                          <a:latin typeface="Courier New"/>
                          <a:cs typeface="Courier New"/>
                        </a:rPr>
                        <a:t>8	</a:t>
                      </a:r>
                      <a:r>
                        <a:rPr sz="1750" b="1" spc="-5" dirty="0">
                          <a:latin typeface="Courier New"/>
                          <a:cs typeface="Courier New"/>
                        </a:rPr>
                        <a:t>10010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59690" algn="r">
                        <a:lnSpc>
                          <a:spcPts val="1855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3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102870" algn="r">
                        <a:lnSpc>
                          <a:spcPts val="1855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11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40080" algn="r">
                        <a:lnSpc>
                          <a:spcPts val="1870"/>
                        </a:lnSpc>
                        <a:tabLst>
                          <a:tab pos="542290" algn="l"/>
                        </a:tabLst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750" b="1" dirty="0">
                          <a:latin typeface="Courier New"/>
                          <a:cs typeface="Courier New"/>
                        </a:rPr>
                        <a:t>9	</a:t>
                      </a:r>
                      <a:r>
                        <a:rPr sz="1750" b="1" spc="-5" dirty="0">
                          <a:latin typeface="Courier New"/>
                          <a:cs typeface="Courier New"/>
                        </a:rPr>
                        <a:t>10011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351">
                <a:tc>
                  <a:txBody>
                    <a:bodyPr/>
                    <a:lstStyle/>
                    <a:p>
                      <a:pPr marR="59690" algn="r">
                        <a:lnSpc>
                          <a:spcPts val="1905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4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102870" algn="r">
                        <a:lnSpc>
                          <a:spcPts val="1905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100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40080" algn="r">
                        <a:lnSpc>
                          <a:spcPts val="1920"/>
                        </a:lnSpc>
                        <a:tabLst>
                          <a:tab pos="542290" algn="l"/>
                        </a:tabLst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750" b="1" dirty="0">
                          <a:latin typeface="Courier New"/>
                          <a:cs typeface="Courier New"/>
                        </a:rPr>
                        <a:t>0	</a:t>
                      </a:r>
                      <a:r>
                        <a:rPr sz="1750" b="1" spc="-5" dirty="0">
                          <a:latin typeface="Courier New"/>
                          <a:cs typeface="Courier New"/>
                        </a:rPr>
                        <a:t>10100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59690" algn="r">
                        <a:lnSpc>
                          <a:spcPts val="1905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5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102870" algn="r">
                        <a:lnSpc>
                          <a:spcPts val="1905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101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40080" algn="r">
                        <a:lnSpc>
                          <a:spcPts val="1920"/>
                        </a:lnSpc>
                        <a:tabLst>
                          <a:tab pos="542290" algn="l"/>
                        </a:tabLst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750" b="1" dirty="0">
                          <a:latin typeface="Courier New"/>
                          <a:cs typeface="Courier New"/>
                        </a:rPr>
                        <a:t>1	</a:t>
                      </a:r>
                      <a:r>
                        <a:rPr sz="1750" b="1" spc="-5" dirty="0">
                          <a:latin typeface="Courier New"/>
                          <a:cs typeface="Courier New"/>
                        </a:rPr>
                        <a:t>10101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59690" algn="r">
                        <a:lnSpc>
                          <a:spcPts val="1855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6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102870" algn="r">
                        <a:lnSpc>
                          <a:spcPts val="1855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110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40080" algn="r">
                        <a:lnSpc>
                          <a:spcPts val="1870"/>
                        </a:lnSpc>
                        <a:tabLst>
                          <a:tab pos="542290" algn="l"/>
                        </a:tabLst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750" b="1" dirty="0">
                          <a:latin typeface="Courier New"/>
                          <a:cs typeface="Courier New"/>
                        </a:rPr>
                        <a:t>2	</a:t>
                      </a:r>
                      <a:r>
                        <a:rPr sz="1750" b="1" spc="-5" dirty="0">
                          <a:latin typeface="Courier New"/>
                          <a:cs typeface="Courier New"/>
                        </a:rPr>
                        <a:t>10110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59690" algn="r">
                        <a:lnSpc>
                          <a:spcPts val="1905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7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102870" algn="r">
                        <a:lnSpc>
                          <a:spcPts val="1905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111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40080" algn="r">
                        <a:lnSpc>
                          <a:spcPts val="1920"/>
                        </a:lnSpc>
                        <a:tabLst>
                          <a:tab pos="542290" algn="l"/>
                        </a:tabLst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750" b="1" dirty="0">
                          <a:latin typeface="Courier New"/>
                          <a:cs typeface="Courier New"/>
                        </a:rPr>
                        <a:t>3	</a:t>
                      </a:r>
                      <a:r>
                        <a:rPr sz="1750" b="1" spc="-5" dirty="0">
                          <a:latin typeface="Courier New"/>
                          <a:cs typeface="Courier New"/>
                        </a:rPr>
                        <a:t>10111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59690" algn="r">
                        <a:lnSpc>
                          <a:spcPts val="1855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8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102870" algn="r">
                        <a:lnSpc>
                          <a:spcPts val="1855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1000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40080" algn="r">
                        <a:lnSpc>
                          <a:spcPts val="1870"/>
                        </a:lnSpc>
                        <a:tabLst>
                          <a:tab pos="542290" algn="l"/>
                        </a:tabLst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750" b="1" dirty="0">
                          <a:latin typeface="Courier New"/>
                          <a:cs typeface="Courier New"/>
                        </a:rPr>
                        <a:t>4	</a:t>
                      </a:r>
                      <a:r>
                        <a:rPr sz="1750" b="1" spc="-5" dirty="0">
                          <a:latin typeface="Courier New"/>
                          <a:cs typeface="Courier New"/>
                        </a:rPr>
                        <a:t>11000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6351">
                <a:tc>
                  <a:txBody>
                    <a:bodyPr/>
                    <a:lstStyle/>
                    <a:p>
                      <a:pPr marR="59690" algn="r">
                        <a:lnSpc>
                          <a:spcPts val="1905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9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102870" algn="r">
                        <a:lnSpc>
                          <a:spcPts val="1905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1001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40080" algn="r">
                        <a:lnSpc>
                          <a:spcPts val="1920"/>
                        </a:lnSpc>
                        <a:tabLst>
                          <a:tab pos="542290" algn="l"/>
                        </a:tabLst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750" b="1" dirty="0">
                          <a:latin typeface="Courier New"/>
                          <a:cs typeface="Courier New"/>
                        </a:rPr>
                        <a:t>5	</a:t>
                      </a:r>
                      <a:r>
                        <a:rPr sz="1750" b="1" spc="-5" dirty="0">
                          <a:latin typeface="Courier New"/>
                          <a:cs typeface="Courier New"/>
                        </a:rPr>
                        <a:t>11001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59690" algn="r">
                        <a:lnSpc>
                          <a:spcPts val="1905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10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102870" algn="r">
                        <a:lnSpc>
                          <a:spcPts val="1905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1010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40080" algn="r">
                        <a:lnSpc>
                          <a:spcPts val="1920"/>
                        </a:lnSpc>
                        <a:tabLst>
                          <a:tab pos="542290" algn="l"/>
                        </a:tabLst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750" b="1" dirty="0">
                          <a:latin typeface="Courier New"/>
                          <a:cs typeface="Courier New"/>
                        </a:rPr>
                        <a:t>6	</a:t>
                      </a:r>
                      <a:r>
                        <a:rPr sz="1750" b="1" spc="-5" dirty="0">
                          <a:latin typeface="Courier New"/>
                          <a:cs typeface="Courier New"/>
                        </a:rPr>
                        <a:t>11010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0070">
                <a:tc>
                  <a:txBody>
                    <a:bodyPr/>
                    <a:lstStyle/>
                    <a:p>
                      <a:pPr marR="59690" algn="r">
                        <a:lnSpc>
                          <a:spcPts val="1855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11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102870" algn="r">
                        <a:lnSpc>
                          <a:spcPts val="1855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1011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40080" algn="r">
                        <a:lnSpc>
                          <a:spcPts val="1870"/>
                        </a:lnSpc>
                        <a:tabLst>
                          <a:tab pos="542290" algn="l"/>
                        </a:tabLst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750" b="1" dirty="0">
                          <a:latin typeface="Courier New"/>
                          <a:cs typeface="Courier New"/>
                        </a:rPr>
                        <a:t>7	</a:t>
                      </a:r>
                      <a:r>
                        <a:rPr sz="1750" b="1" spc="-5" dirty="0">
                          <a:latin typeface="Courier New"/>
                          <a:cs typeface="Courier New"/>
                        </a:rPr>
                        <a:t>11011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59690" algn="r">
                        <a:lnSpc>
                          <a:spcPts val="1905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12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102870" algn="r">
                        <a:lnSpc>
                          <a:spcPts val="1905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1100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40080" algn="r">
                        <a:lnSpc>
                          <a:spcPts val="1920"/>
                        </a:lnSpc>
                        <a:tabLst>
                          <a:tab pos="542290" algn="l"/>
                        </a:tabLst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750" b="1" dirty="0">
                          <a:latin typeface="Courier New"/>
                          <a:cs typeface="Courier New"/>
                        </a:rPr>
                        <a:t>8	</a:t>
                      </a:r>
                      <a:r>
                        <a:rPr sz="1750" b="1" spc="-5" dirty="0">
                          <a:latin typeface="Courier New"/>
                          <a:cs typeface="Courier New"/>
                        </a:rPr>
                        <a:t>11100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59690" algn="r">
                        <a:lnSpc>
                          <a:spcPts val="1855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13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102870" algn="r">
                        <a:lnSpc>
                          <a:spcPts val="1855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1101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40080" algn="r">
                        <a:lnSpc>
                          <a:spcPts val="1870"/>
                        </a:lnSpc>
                        <a:tabLst>
                          <a:tab pos="542290" algn="l"/>
                        </a:tabLst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750" b="1" dirty="0">
                          <a:latin typeface="Courier New"/>
                          <a:cs typeface="Courier New"/>
                        </a:rPr>
                        <a:t>9	</a:t>
                      </a:r>
                      <a:r>
                        <a:rPr sz="1750" b="1" spc="-5" dirty="0">
                          <a:latin typeface="Courier New"/>
                          <a:cs typeface="Courier New"/>
                        </a:rPr>
                        <a:t>11101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6351">
                <a:tc>
                  <a:txBody>
                    <a:bodyPr/>
                    <a:lstStyle/>
                    <a:p>
                      <a:pPr marR="59690" algn="r">
                        <a:lnSpc>
                          <a:spcPts val="1905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14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102870" algn="r">
                        <a:lnSpc>
                          <a:spcPts val="1905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1110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40080" algn="r">
                        <a:lnSpc>
                          <a:spcPts val="1920"/>
                        </a:lnSpc>
                        <a:tabLst>
                          <a:tab pos="542290" algn="l"/>
                        </a:tabLst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750" b="1" dirty="0">
                          <a:latin typeface="Courier New"/>
                          <a:cs typeface="Courier New"/>
                        </a:rPr>
                        <a:t>0	</a:t>
                      </a:r>
                      <a:r>
                        <a:rPr sz="1750" b="1" spc="-5" dirty="0">
                          <a:latin typeface="Courier New"/>
                          <a:cs typeface="Courier New"/>
                        </a:rPr>
                        <a:t>11110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4762">
                <a:tc>
                  <a:txBody>
                    <a:bodyPr/>
                    <a:lstStyle/>
                    <a:p>
                      <a:pPr marR="59690" algn="r">
                        <a:lnSpc>
                          <a:spcPts val="1905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15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102870" algn="r">
                        <a:lnSpc>
                          <a:spcPts val="1905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1111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40080" algn="r">
                        <a:lnSpc>
                          <a:spcPts val="1920"/>
                        </a:lnSpc>
                        <a:tabLst>
                          <a:tab pos="542290" algn="l"/>
                        </a:tabLst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750" b="1" dirty="0">
                          <a:latin typeface="Courier New"/>
                          <a:cs typeface="Courier New"/>
                        </a:rPr>
                        <a:t>1	</a:t>
                      </a:r>
                      <a:r>
                        <a:rPr sz="1750" b="1" spc="-5" dirty="0">
                          <a:latin typeface="Courier New"/>
                          <a:cs typeface="Courier New"/>
                        </a:rPr>
                        <a:t>11111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05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40080" algn="r">
                        <a:lnSpc>
                          <a:spcPts val="1830"/>
                        </a:lnSpc>
                        <a:tabLst>
                          <a:tab pos="949325" algn="l"/>
                        </a:tabLst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..</a:t>
                      </a:r>
                      <a:r>
                        <a:rPr sz="1750" b="1" dirty="0">
                          <a:latin typeface="Courier New"/>
                          <a:cs typeface="Courier New"/>
                        </a:rPr>
                        <a:t>.	</a:t>
                      </a:r>
                      <a:r>
                        <a:rPr sz="1750" b="1" spc="-5" dirty="0">
                          <a:latin typeface="Courier New"/>
                          <a:cs typeface="Courier New"/>
                        </a:rPr>
                        <a:t>...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Floating-Point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668" y="1208828"/>
            <a:ext cx="8138160" cy="421978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  <a:defRPr/>
            </a:pPr>
            <a:r>
              <a:rPr lang="en-US" dirty="0"/>
              <a:t>Floating-point number representation using 32 bits</a:t>
            </a:r>
          </a:p>
          <a:p>
            <a:pPr lvl="1">
              <a:lnSpc>
                <a:spcPct val="110000"/>
              </a:lnSpc>
              <a:defRPr/>
            </a:pPr>
            <a:r>
              <a:rPr lang="en-US" dirty="0"/>
              <a:t>1 sign bit</a:t>
            </a:r>
          </a:p>
          <a:p>
            <a:pPr lvl="1">
              <a:lnSpc>
                <a:spcPct val="110000"/>
              </a:lnSpc>
              <a:defRPr/>
            </a:pPr>
            <a:r>
              <a:rPr lang="en-US" dirty="0"/>
              <a:t>8 exponent bits</a:t>
            </a:r>
          </a:p>
          <a:p>
            <a:pPr lvl="1">
              <a:lnSpc>
                <a:spcPct val="110000"/>
              </a:lnSpc>
              <a:defRPr/>
            </a:pPr>
            <a:r>
              <a:rPr lang="en-US" dirty="0"/>
              <a:t>23 bits for the mantissa.</a:t>
            </a:r>
          </a:p>
          <a:p>
            <a:pPr>
              <a:lnSpc>
                <a:spcPct val="110000"/>
              </a:lnSpc>
              <a:defRPr/>
            </a:pPr>
            <a:endParaRPr lang="en-US" dirty="0"/>
          </a:p>
          <a:p>
            <a:pPr>
              <a:lnSpc>
                <a:spcPct val="110000"/>
              </a:lnSpc>
              <a:defRPr/>
            </a:pPr>
            <a:endParaRPr lang="en-US" dirty="0"/>
          </a:p>
          <a:p>
            <a:pPr>
              <a:lnSpc>
                <a:spcPct val="110000"/>
              </a:lnSpc>
              <a:defRPr/>
            </a:pPr>
            <a:endParaRPr lang="en-US" dirty="0"/>
          </a:p>
          <a:p>
            <a:pPr>
              <a:lnSpc>
                <a:spcPct val="110000"/>
              </a:lnSpc>
              <a:defRPr/>
            </a:pPr>
            <a:endParaRPr lang="en-US" dirty="0"/>
          </a:p>
          <a:p>
            <a:pPr>
              <a:lnSpc>
                <a:spcPct val="110000"/>
              </a:lnSpc>
              <a:defRPr/>
            </a:pPr>
            <a:r>
              <a:rPr lang="en-US" dirty="0"/>
              <a:t>The following slides show </a:t>
            </a:r>
            <a:r>
              <a:rPr lang="en-US" dirty="0">
                <a:solidFill>
                  <a:srgbClr val="FF0000"/>
                </a:solidFill>
              </a:rPr>
              <a:t>three</a:t>
            </a:r>
            <a:r>
              <a:rPr lang="en-US" dirty="0"/>
              <a:t> versions of floating-point representation with 228</a:t>
            </a:r>
            <a:r>
              <a:rPr lang="en-US" baseline="-25000" dirty="0"/>
              <a:t>10</a:t>
            </a:r>
            <a:r>
              <a:rPr lang="en-US" dirty="0"/>
              <a:t> using a 32-bit</a:t>
            </a:r>
          </a:p>
          <a:p>
            <a:pPr lvl="1">
              <a:lnSpc>
                <a:spcPct val="110000"/>
              </a:lnSpc>
              <a:defRPr/>
            </a:pPr>
            <a:r>
              <a:rPr lang="en-US" dirty="0"/>
              <a:t>The final version is called the </a:t>
            </a:r>
            <a:r>
              <a:rPr lang="en-US" dirty="0">
                <a:solidFill>
                  <a:srgbClr val="C00000"/>
                </a:solidFill>
              </a:rPr>
              <a:t>IEEE 754 floating-point standard</a:t>
            </a:r>
          </a:p>
        </p:txBody>
      </p:sp>
      <p:sp>
        <p:nvSpPr>
          <p:cNvPr id="2053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904250" fontAlgn="base">
              <a:spcAft>
                <a:spcPct val="0"/>
              </a:spcAft>
              <a:defRPr/>
            </a:pPr>
            <a:fld id="{1ACD8C63-BEC6-4E76-884B-0771C4D07905}" type="slidenum">
              <a:rPr lang="en-US" sz="1384">
                <a:ea typeface="新細明體" pitchFamily="18" charset="-120"/>
              </a:rPr>
              <a:pPr defTabSz="904250" fontAlgn="base">
                <a:spcAft>
                  <a:spcPct val="0"/>
                </a:spcAft>
                <a:defRPr/>
              </a:pPr>
              <a:t>60</a:t>
            </a:fld>
            <a:endParaRPr lang="en-US" sz="1384">
              <a:ea typeface="新細明體" pitchFamily="18" charset="-120"/>
            </a:endParaRP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85247" y="2866602"/>
          <a:ext cx="4897967" cy="816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VISIO" r:id="rId5" imgW="2761560" imgH="460440" progId="">
                  <p:embed/>
                </p:oleObj>
              </mc:Choice>
              <mc:Fallback>
                <p:oleObj name="VISIO" r:id="rId5" imgW="2761560" imgH="460440" progId="">
                  <p:embed/>
                  <p:pic>
                    <p:nvPicPr>
                      <p:cNvPr id="20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5247" y="2866602"/>
                        <a:ext cx="4897967" cy="8163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Floating-Point Representation #1</a:t>
            </a: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75668" y="1208828"/>
            <a:ext cx="8138160" cy="3089487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10000"/>
              </a:lnSpc>
              <a:spcBef>
                <a:spcPts val="593"/>
              </a:spcBef>
              <a:spcAft>
                <a:spcPts val="593"/>
              </a:spcAft>
              <a:defRPr/>
            </a:pPr>
            <a:r>
              <a:rPr lang="en-US" sz="2373" dirty="0"/>
              <a:t>First, convert the decimal number to binary </a:t>
            </a:r>
          </a:p>
          <a:p>
            <a:pPr lvl="1" algn="just">
              <a:lnSpc>
                <a:spcPct val="110000"/>
              </a:lnSpc>
              <a:spcBef>
                <a:spcPts val="593"/>
              </a:spcBef>
              <a:spcAft>
                <a:spcPts val="593"/>
              </a:spcAft>
              <a:defRPr/>
            </a:pPr>
            <a:r>
              <a:rPr lang="en-US" sz="1978" dirty="0"/>
              <a:t>228</a:t>
            </a:r>
            <a:r>
              <a:rPr lang="en-US" sz="1978" baseline="-25000" dirty="0"/>
              <a:t>10</a:t>
            </a:r>
            <a:r>
              <a:rPr lang="en-US" sz="1978" dirty="0"/>
              <a:t> = 11100100</a:t>
            </a:r>
            <a:r>
              <a:rPr lang="en-US" sz="1978" baseline="-25000" dirty="0"/>
              <a:t>2</a:t>
            </a:r>
            <a:r>
              <a:rPr lang="en-US" sz="1978" dirty="0"/>
              <a:t> = 1.11001 </a:t>
            </a:r>
            <a:r>
              <a:rPr lang="en-US" sz="1978" dirty="0">
                <a:cs typeface="Times New Roman" pitchFamily="18" charset="0"/>
              </a:rPr>
              <a:t>×</a:t>
            </a:r>
            <a:r>
              <a:rPr lang="en-US" sz="1978" dirty="0"/>
              <a:t> 2</a:t>
            </a:r>
            <a:r>
              <a:rPr lang="en-US" sz="1978" baseline="30000" dirty="0"/>
              <a:t>7</a:t>
            </a:r>
            <a:r>
              <a:rPr lang="en-US" sz="1978" dirty="0"/>
              <a:t> </a:t>
            </a:r>
          </a:p>
          <a:p>
            <a:pPr lvl="1" algn="just">
              <a:lnSpc>
                <a:spcPct val="110000"/>
              </a:lnSpc>
              <a:spcBef>
                <a:spcPts val="593"/>
              </a:spcBef>
              <a:spcAft>
                <a:spcPts val="593"/>
              </a:spcAft>
              <a:defRPr/>
            </a:pPr>
            <a:endParaRPr lang="en-US" sz="1978" dirty="0"/>
          </a:p>
          <a:p>
            <a:pPr algn="just">
              <a:lnSpc>
                <a:spcPct val="110000"/>
              </a:lnSpc>
              <a:spcBef>
                <a:spcPts val="593"/>
              </a:spcBef>
              <a:spcAft>
                <a:spcPts val="593"/>
              </a:spcAft>
              <a:defRPr/>
            </a:pPr>
            <a:r>
              <a:rPr lang="en-US" sz="2373" dirty="0"/>
              <a:t>Next, fill in each field in the 32-bit:</a:t>
            </a:r>
          </a:p>
          <a:p>
            <a:pPr lvl="1" algn="just">
              <a:lnSpc>
                <a:spcPct val="110000"/>
              </a:lnSpc>
              <a:spcBef>
                <a:spcPts val="593"/>
              </a:spcBef>
              <a:spcAft>
                <a:spcPts val="593"/>
              </a:spcAft>
              <a:defRPr/>
            </a:pPr>
            <a:r>
              <a:rPr lang="en-US" sz="1978" dirty="0"/>
              <a:t>The sign bit (1 bit) is positive, so 0</a:t>
            </a:r>
          </a:p>
          <a:p>
            <a:pPr lvl="1" algn="just">
              <a:lnSpc>
                <a:spcPct val="110000"/>
              </a:lnSpc>
              <a:spcBef>
                <a:spcPts val="593"/>
              </a:spcBef>
              <a:spcAft>
                <a:spcPts val="593"/>
              </a:spcAft>
              <a:defRPr/>
            </a:pPr>
            <a:r>
              <a:rPr lang="en-US" sz="1978" dirty="0"/>
              <a:t>The exponent (8 bits) is 7 (111)</a:t>
            </a:r>
          </a:p>
          <a:p>
            <a:pPr lvl="1" algn="just">
              <a:lnSpc>
                <a:spcPct val="110000"/>
              </a:lnSpc>
              <a:spcBef>
                <a:spcPts val="593"/>
              </a:spcBef>
              <a:spcAft>
                <a:spcPts val="593"/>
              </a:spcAft>
              <a:defRPr/>
            </a:pPr>
            <a:r>
              <a:rPr lang="en-US" sz="1978" dirty="0"/>
              <a:t>The mantissa (23 bits) is 1.11001</a:t>
            </a:r>
            <a:endParaRPr lang="en-US" dirty="0"/>
          </a:p>
        </p:txBody>
      </p:sp>
      <p:sp>
        <p:nvSpPr>
          <p:cNvPr id="307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904250" fontAlgn="base">
              <a:spcAft>
                <a:spcPct val="0"/>
              </a:spcAft>
              <a:defRPr/>
            </a:pPr>
            <a:fld id="{104FD621-25BC-4BA5-A021-06BA4089B251}" type="slidenum">
              <a:rPr lang="en-US" sz="1384">
                <a:ea typeface="新細明體" pitchFamily="18" charset="-120"/>
              </a:rPr>
              <a:pPr defTabSz="904250" fontAlgn="base">
                <a:spcAft>
                  <a:spcPct val="0"/>
                </a:spcAft>
                <a:defRPr/>
              </a:pPr>
              <a:t>61</a:t>
            </a:fld>
            <a:endParaRPr lang="en-US" sz="1384">
              <a:ea typeface="新細明體" pitchFamily="18" charset="-120"/>
            </a:endParaRP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808480" y="4737876"/>
          <a:ext cx="5500793" cy="916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VISIO" r:id="rId5" imgW="2761560" imgH="460440" progId="">
                  <p:embed/>
                </p:oleObj>
              </mc:Choice>
              <mc:Fallback>
                <p:oleObj name="VISIO" r:id="rId5" imgW="2761560" imgH="460440" progId="">
                  <p:embed/>
                  <p:pic>
                    <p:nvPicPr>
                      <p:cNvPr id="30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8480" y="4737876"/>
                        <a:ext cx="5500793" cy="9167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1D1D48F-8633-4325-B43D-A26F14900D0F}"/>
              </a:ext>
            </a:extLst>
          </p:cNvPr>
          <p:cNvSpPr txBox="1"/>
          <p:nvPr/>
        </p:nvSpPr>
        <p:spPr>
          <a:xfrm>
            <a:off x="5970140" y="5285689"/>
            <a:ext cx="1218060" cy="368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64"/>
            <a:r>
              <a:rPr lang="en-US" sz="1799" b="1" dirty="0">
                <a:solidFill>
                  <a:prstClr val="black"/>
                </a:solidFill>
                <a:latin typeface="Calibri"/>
                <a:ea typeface="新細明體" pitchFamily="18" charset="-120"/>
              </a:rPr>
              <a:t>/ Fraction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Floating-Point Representation 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668" y="1208828"/>
            <a:ext cx="8138160" cy="3541607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20000"/>
              </a:lnSpc>
              <a:spcBef>
                <a:spcPts val="593"/>
              </a:spcBef>
              <a:spcAft>
                <a:spcPts val="593"/>
              </a:spcAft>
              <a:defRPr/>
            </a:pPr>
            <a:r>
              <a:rPr lang="en-US" sz="2373" dirty="0"/>
              <a:t>You may have noticed that the first bit of the mantissa is always 1, since the binary point floats to the right of the most significant 1</a:t>
            </a:r>
          </a:p>
          <a:p>
            <a:pPr lvl="1" algn="just">
              <a:lnSpc>
                <a:spcPct val="120000"/>
              </a:lnSpc>
              <a:spcBef>
                <a:spcPts val="593"/>
              </a:spcBef>
              <a:spcAft>
                <a:spcPts val="593"/>
              </a:spcAft>
              <a:defRPr/>
            </a:pPr>
            <a:r>
              <a:rPr lang="en-US" sz="1978" dirty="0"/>
              <a:t>Example: 228</a:t>
            </a:r>
            <a:r>
              <a:rPr lang="en-US" sz="1978" baseline="-25000" dirty="0"/>
              <a:t>10</a:t>
            </a:r>
            <a:r>
              <a:rPr lang="en-US" sz="1978" dirty="0"/>
              <a:t> = 11100100</a:t>
            </a:r>
            <a:r>
              <a:rPr lang="en-US" sz="1978" baseline="-25000" dirty="0"/>
              <a:t>2</a:t>
            </a:r>
            <a:r>
              <a:rPr lang="en-US" sz="1978" dirty="0"/>
              <a:t> = </a:t>
            </a:r>
            <a:r>
              <a:rPr lang="en-US" sz="1978" b="1" dirty="0">
                <a:solidFill>
                  <a:srgbClr val="FF0000"/>
                </a:solidFill>
              </a:rPr>
              <a:t>1</a:t>
            </a:r>
            <a:r>
              <a:rPr lang="en-US" sz="1978" dirty="0"/>
              <a:t>.11001 </a:t>
            </a:r>
            <a:r>
              <a:rPr lang="en-US" sz="1978" dirty="0">
                <a:cs typeface="Times New Roman" pitchFamily="18" charset="0"/>
              </a:rPr>
              <a:t>×</a:t>
            </a:r>
            <a:r>
              <a:rPr lang="en-US" sz="1978" dirty="0"/>
              <a:t> 2</a:t>
            </a:r>
            <a:r>
              <a:rPr lang="en-US" sz="1978" baseline="30000" dirty="0"/>
              <a:t>7</a:t>
            </a:r>
            <a:r>
              <a:rPr lang="en-US" sz="1978" dirty="0"/>
              <a:t> </a:t>
            </a:r>
          </a:p>
          <a:p>
            <a:pPr lvl="1" algn="just">
              <a:lnSpc>
                <a:spcPct val="120000"/>
              </a:lnSpc>
              <a:spcBef>
                <a:spcPts val="593"/>
              </a:spcBef>
              <a:spcAft>
                <a:spcPts val="593"/>
              </a:spcAft>
              <a:defRPr/>
            </a:pPr>
            <a:endParaRPr lang="en-US" sz="1978" dirty="0"/>
          </a:p>
          <a:p>
            <a:pPr algn="just">
              <a:lnSpc>
                <a:spcPct val="120000"/>
              </a:lnSpc>
              <a:spcBef>
                <a:spcPts val="593"/>
              </a:spcBef>
              <a:spcAft>
                <a:spcPts val="593"/>
              </a:spcAft>
              <a:defRPr/>
            </a:pPr>
            <a:r>
              <a:rPr lang="en-US" sz="2373" dirty="0"/>
              <a:t>Thus, storing the most significant 1 (also called the implicit leading 1) is redundant information</a:t>
            </a:r>
          </a:p>
          <a:p>
            <a:pPr algn="just">
              <a:lnSpc>
                <a:spcPct val="120000"/>
              </a:lnSpc>
              <a:spcBef>
                <a:spcPts val="593"/>
              </a:spcBef>
              <a:spcAft>
                <a:spcPts val="593"/>
              </a:spcAft>
              <a:defRPr/>
            </a:pPr>
            <a:endParaRPr lang="en-US" sz="2373" dirty="0"/>
          </a:p>
          <a:p>
            <a:pPr algn="just">
              <a:lnSpc>
                <a:spcPct val="120000"/>
              </a:lnSpc>
              <a:spcBef>
                <a:spcPts val="593"/>
              </a:spcBef>
              <a:spcAft>
                <a:spcPts val="593"/>
              </a:spcAft>
              <a:defRPr/>
            </a:pPr>
            <a:r>
              <a:rPr lang="en-US" sz="2373" dirty="0"/>
              <a:t>We can store just the </a:t>
            </a:r>
            <a:r>
              <a:rPr lang="en-US" sz="2373" dirty="0">
                <a:solidFill>
                  <a:srgbClr val="C00000"/>
                </a:solidFill>
              </a:rPr>
              <a:t>fraction parts </a:t>
            </a:r>
            <a:r>
              <a:rPr lang="en-US" sz="2373" dirty="0"/>
              <a:t>in the 23-bit field </a:t>
            </a:r>
          </a:p>
          <a:p>
            <a:pPr lvl="1" algn="just">
              <a:lnSpc>
                <a:spcPct val="120000"/>
              </a:lnSpc>
              <a:spcBef>
                <a:spcPts val="593"/>
              </a:spcBef>
              <a:spcAft>
                <a:spcPts val="593"/>
              </a:spcAft>
              <a:defRPr/>
            </a:pPr>
            <a:r>
              <a:rPr lang="en-US" sz="1978" dirty="0"/>
              <a:t>Now, the leading 1 is implied</a:t>
            </a:r>
          </a:p>
        </p:txBody>
      </p:sp>
      <p:sp>
        <p:nvSpPr>
          <p:cNvPr id="4101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904250" fontAlgn="base">
              <a:spcAft>
                <a:spcPct val="0"/>
              </a:spcAft>
              <a:defRPr/>
            </a:pPr>
            <a:fld id="{042146BD-6F3B-4EA9-BCE0-196CB55D66D2}" type="slidenum">
              <a:rPr lang="en-US" sz="1384">
                <a:ea typeface="新細明體" pitchFamily="18" charset="-120"/>
              </a:rPr>
              <a:pPr defTabSz="904250" fontAlgn="base">
                <a:spcAft>
                  <a:spcPct val="0"/>
                </a:spcAft>
                <a:defRPr/>
              </a:pPr>
              <a:t>62</a:t>
            </a:fld>
            <a:endParaRPr lang="en-US" sz="1384">
              <a:ea typeface="新細明體" pitchFamily="18" charset="-120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808480" y="5051849"/>
            <a:ext cx="5802207" cy="967034"/>
            <a:chOff x="1905000" y="4889500"/>
            <a:chExt cx="5867400" cy="977900"/>
          </a:xfrm>
        </p:grpSpPr>
        <p:graphicFrame>
          <p:nvGraphicFramePr>
            <p:cNvPr id="4098" name="Object 2"/>
            <p:cNvGraphicFramePr>
              <a:graphicFrameLocks noChangeAspect="1"/>
            </p:cNvGraphicFramePr>
            <p:nvPr>
              <p:custDataLst>
                <p:tags r:id="rId2"/>
              </p:custDataLst>
            </p:nvPr>
          </p:nvGraphicFramePr>
          <p:xfrm>
            <a:off x="1905000" y="4889500"/>
            <a:ext cx="5867400" cy="977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4" name="VISIO" r:id="rId5" imgW="2761560" imgH="460440" progId="">
                    <p:embed/>
                  </p:oleObj>
                </mc:Choice>
                <mc:Fallback>
                  <p:oleObj name="VISIO" r:id="rId5" imgW="2761560" imgH="460440" progId="">
                    <p:embed/>
                    <p:pic>
                      <p:nvPicPr>
                        <p:cNvPr id="4098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5000" y="4889500"/>
                          <a:ext cx="5867400" cy="977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3" name="TextBox 7"/>
            <p:cNvSpPr txBox="1">
              <a:spLocks noChangeArrowheads="1"/>
            </p:cNvSpPr>
            <p:nvPr/>
          </p:nvSpPr>
          <p:spPr bwMode="auto">
            <a:xfrm>
              <a:off x="2451279" y="5207358"/>
              <a:ext cx="1371600" cy="3077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04250" fontAlgn="base">
                <a:spcBef>
                  <a:spcPct val="20000"/>
                </a:spcBef>
                <a:spcAft>
                  <a:spcPct val="0"/>
                </a:spcAft>
                <a:buSzPct val="100000"/>
              </a:pPr>
              <a:r>
                <a:rPr lang="en-US" sz="1384">
                  <a:solidFill>
                    <a:srgbClr val="000000"/>
                  </a:solidFill>
                  <a:latin typeface="Tahoma" pitchFamily="34" charset="0"/>
                  <a:ea typeface="新細明體" pitchFamily="18" charset="-120"/>
                </a:rPr>
                <a:t>0 0 0 0 0 1 1 1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B96E9F8-25ED-4221-880A-D16BF25CD5EC}"/>
              </a:ext>
            </a:extLst>
          </p:cNvPr>
          <p:cNvSpPr txBox="1"/>
          <p:nvPr/>
        </p:nvSpPr>
        <p:spPr>
          <a:xfrm>
            <a:off x="4217540" y="5635895"/>
            <a:ext cx="1218060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64"/>
            <a:r>
              <a:rPr lang="en-US" sz="1799" b="1" dirty="0">
                <a:solidFill>
                  <a:srgbClr val="0070C0"/>
                </a:solidFill>
                <a:latin typeface="Calibri"/>
                <a:ea typeface="新細明體" pitchFamily="18" charset="-120"/>
              </a:rPr>
              <a:t>Mantissa /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Floating-Point Representation 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669" y="1208828"/>
            <a:ext cx="8265318" cy="2637367"/>
          </a:xfrm>
        </p:spPr>
        <p:txBody>
          <a:bodyPr>
            <a:normAutofit fontScale="85000" lnSpcReduction="10000"/>
          </a:bodyPr>
          <a:lstStyle/>
          <a:p>
            <a:pPr marL="339094" lvl="1" indent="-339094" algn="just">
              <a:lnSpc>
                <a:spcPct val="110000"/>
              </a:lnSpc>
              <a:spcBef>
                <a:spcPts val="593"/>
              </a:spcBef>
              <a:spcAft>
                <a:spcPts val="593"/>
              </a:spcAft>
              <a:buFontTx/>
              <a:buChar char="•"/>
              <a:defRPr/>
            </a:pPr>
            <a:r>
              <a:rPr lang="en-US" dirty="0"/>
              <a:t>The exponent needs to represent both positive and negative</a:t>
            </a:r>
          </a:p>
          <a:p>
            <a:pPr algn="just">
              <a:lnSpc>
                <a:spcPct val="110000"/>
              </a:lnSpc>
              <a:spcBef>
                <a:spcPts val="593"/>
              </a:spcBef>
              <a:spcAft>
                <a:spcPts val="593"/>
              </a:spcAft>
              <a:defRPr/>
            </a:pPr>
            <a:r>
              <a:rPr lang="en-US" sz="2373" dirty="0"/>
              <a:t>The final change is to use a </a:t>
            </a:r>
            <a:r>
              <a:rPr lang="en-US" sz="2373" dirty="0">
                <a:solidFill>
                  <a:srgbClr val="C00000"/>
                </a:solidFill>
              </a:rPr>
              <a:t>biased exponent</a:t>
            </a:r>
          </a:p>
          <a:p>
            <a:pPr lvl="1" algn="just">
              <a:lnSpc>
                <a:spcPct val="110000"/>
              </a:lnSpc>
              <a:spcBef>
                <a:spcPts val="593"/>
              </a:spcBef>
              <a:spcAft>
                <a:spcPts val="593"/>
              </a:spcAft>
              <a:defRPr/>
            </a:pPr>
            <a:r>
              <a:rPr lang="en-US" sz="2077" dirty="0">
                <a:solidFill>
                  <a:srgbClr val="C00000"/>
                </a:solidFill>
              </a:rPr>
              <a:t>The IEEE 754 standard uses a bias of 127</a:t>
            </a:r>
          </a:p>
          <a:p>
            <a:pPr lvl="1" algn="just">
              <a:lnSpc>
                <a:spcPct val="110000"/>
              </a:lnSpc>
              <a:spcBef>
                <a:spcPts val="593"/>
              </a:spcBef>
              <a:spcAft>
                <a:spcPts val="593"/>
              </a:spcAft>
              <a:defRPr/>
            </a:pPr>
            <a:r>
              <a:rPr lang="en-US" sz="2077" dirty="0"/>
              <a:t>Biased exponent = bias + exponent</a:t>
            </a:r>
          </a:p>
          <a:p>
            <a:pPr lvl="2" algn="just">
              <a:lnSpc>
                <a:spcPct val="110000"/>
              </a:lnSpc>
              <a:spcBef>
                <a:spcPts val="593"/>
              </a:spcBef>
              <a:spcAft>
                <a:spcPts val="593"/>
              </a:spcAft>
              <a:defRPr/>
            </a:pPr>
            <a:r>
              <a:rPr lang="en-US" sz="1879" dirty="0"/>
              <a:t>For example, an exponent of 7 is stored as 127 + 7 = 134 = 10000110</a:t>
            </a:r>
            <a:r>
              <a:rPr lang="en-US" sz="1879" baseline="-25000" dirty="0"/>
              <a:t>2</a:t>
            </a:r>
          </a:p>
          <a:p>
            <a:pPr algn="just">
              <a:lnSpc>
                <a:spcPct val="110000"/>
              </a:lnSpc>
              <a:spcBef>
                <a:spcPts val="593"/>
              </a:spcBef>
              <a:spcAft>
                <a:spcPts val="593"/>
              </a:spcAft>
              <a:defRPr/>
            </a:pPr>
            <a:r>
              <a:rPr lang="en-US" sz="2373" dirty="0"/>
              <a:t>Thus , 228</a:t>
            </a:r>
            <a:r>
              <a:rPr lang="en-US" sz="2373" baseline="-25000" dirty="0"/>
              <a:t>10</a:t>
            </a:r>
            <a:r>
              <a:rPr lang="en-US" sz="2373" dirty="0"/>
              <a:t> using the IEEE 754 32-bit floating-point standard is</a:t>
            </a:r>
          </a:p>
        </p:txBody>
      </p:sp>
      <p:sp>
        <p:nvSpPr>
          <p:cNvPr id="512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904250" fontAlgn="base">
              <a:spcAft>
                <a:spcPct val="0"/>
              </a:spcAft>
              <a:defRPr/>
            </a:pPr>
            <a:fld id="{61FA0B04-D8A9-4E19-80AD-2412C970CA0D}" type="slidenum">
              <a:rPr lang="en-US" sz="1384">
                <a:ea typeface="新細明體" pitchFamily="18" charset="-120"/>
              </a:rPr>
              <a:pPr defTabSz="904250" fontAlgn="base">
                <a:spcAft>
                  <a:spcPct val="0"/>
                </a:spcAft>
                <a:defRPr/>
              </a:pPr>
              <a:t>63</a:t>
            </a:fld>
            <a:endParaRPr lang="en-US" sz="1384">
              <a:ea typeface="新細明體" pitchFamily="18" charset="-120"/>
            </a:endParaRP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2421" y="4147608"/>
          <a:ext cx="5700166" cy="121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VISIO" r:id="rId5" imgW="2761560" imgH="590400" progId="">
                  <p:embed/>
                </p:oleObj>
              </mc:Choice>
              <mc:Fallback>
                <p:oleObj name="VISIO" r:id="rId5" imgW="2761560" imgH="590400" progId="">
                  <p:embed/>
                  <p:pic>
                    <p:nvPicPr>
                      <p:cNvPr id="512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2421" y="4147608"/>
                        <a:ext cx="5700166" cy="1218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4A0686E-0679-4C64-B558-15F927A862B5}"/>
              </a:ext>
            </a:extLst>
          </p:cNvPr>
          <p:cNvSpPr txBox="1"/>
          <p:nvPr/>
        </p:nvSpPr>
        <p:spPr>
          <a:xfrm>
            <a:off x="475669" y="5579322"/>
            <a:ext cx="8189965" cy="6442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0425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sz="1582" dirty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Most general purpose processors (including Intel and AMD processors) provide hardware support for double-precision floating-point numbers and operations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904825-D98C-4383-AB38-13B62F2558E9}"/>
              </a:ext>
            </a:extLst>
          </p:cNvPr>
          <p:cNvSpPr txBox="1"/>
          <p:nvPr/>
        </p:nvSpPr>
        <p:spPr>
          <a:xfrm>
            <a:off x="3911600" y="4743755"/>
            <a:ext cx="1218060" cy="304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64"/>
            <a:r>
              <a:rPr lang="en-US" sz="1799" b="1" dirty="0">
                <a:solidFill>
                  <a:prstClr val="black"/>
                </a:solidFill>
                <a:latin typeface="Calibri"/>
                <a:ea typeface="新細明體" pitchFamily="18" charset="-120"/>
              </a:rPr>
              <a:t>Mantissa /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D481EBD-4048-4AEF-AC63-D981E9F88D20}"/>
              </a:ext>
            </a:extLst>
          </p:cNvPr>
          <p:cNvSpPr/>
          <p:nvPr/>
        </p:nvSpPr>
        <p:spPr>
          <a:xfrm>
            <a:off x="848747" y="3749440"/>
            <a:ext cx="3860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228</a:t>
            </a:r>
            <a:r>
              <a:rPr lang="en-US" baseline="-25000" dirty="0"/>
              <a:t>10</a:t>
            </a:r>
            <a:r>
              <a:rPr lang="en-US" dirty="0"/>
              <a:t> = 11100100</a:t>
            </a:r>
            <a:r>
              <a:rPr lang="en-US" baseline="-25000" dirty="0"/>
              <a:t>2</a:t>
            </a:r>
            <a:r>
              <a:rPr lang="en-US" dirty="0"/>
              <a:t> = 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/>
              <a:t>.11001 </a:t>
            </a:r>
            <a:r>
              <a:rPr lang="en-US" dirty="0">
                <a:cs typeface="Times New Roman" pitchFamily="18" charset="0"/>
              </a:rPr>
              <a:t>×</a:t>
            </a:r>
            <a:r>
              <a:rPr lang="en-US" dirty="0"/>
              <a:t> 2</a:t>
            </a:r>
            <a:r>
              <a:rPr lang="en-US" baseline="30000" dirty="0"/>
              <a:t>7</a:t>
            </a:r>
            <a:r>
              <a:rPr lang="en-US" dirty="0"/>
              <a:t> 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092" y="434745"/>
            <a:ext cx="7605894" cy="559970"/>
          </a:xfrm>
          <a:prstGeom prst="rect">
            <a:avLst/>
          </a:prstGeom>
        </p:spPr>
        <p:txBody>
          <a:bodyPr vert="horz" wrap="square" lIns="0" tIns="13957" rIns="0" bIns="0" rtlCol="0">
            <a:spAutoFit/>
          </a:bodyPr>
          <a:lstStyle/>
          <a:p>
            <a:pPr marL="12689">
              <a:spcBef>
                <a:spcPts val="110"/>
              </a:spcBef>
            </a:pPr>
            <a:r>
              <a:rPr dirty="0">
                <a:solidFill>
                  <a:srgbClr val="000000"/>
                </a:solidFill>
              </a:rPr>
              <a:t>IEEE Floating Point</a:t>
            </a:r>
            <a:r>
              <a:rPr spc="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Representation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610651" y="6369391"/>
            <a:ext cx="254689" cy="2049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65" defTabSz="913564">
              <a:lnSpc>
                <a:spcPts val="1604"/>
              </a:lnSpc>
            </a:pPr>
            <a:fld id="{81D60167-4931-47E6-BA6A-407CBD079E47}" type="slidenum">
              <a:rPr spc="15" dirty="0">
                <a:solidFill>
                  <a:prstClr val="black"/>
                </a:solidFill>
                <a:ea typeface="新細明體" pitchFamily="18" charset="-120"/>
              </a:rPr>
              <a:pPr marL="38065" defTabSz="913564">
                <a:lnSpc>
                  <a:spcPts val="1604"/>
                </a:lnSpc>
              </a:pPr>
              <a:t>64</a:t>
            </a:fld>
            <a:endParaRPr spc="15" dirty="0">
              <a:solidFill>
                <a:prstClr val="black"/>
              </a:solidFill>
              <a:ea typeface="新細明體" pitchFamily="18" charset="-12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3688" y="1201283"/>
            <a:ext cx="8044268" cy="4146028"/>
          </a:xfrm>
          <a:prstGeom prst="rect">
            <a:avLst/>
          </a:prstGeom>
        </p:spPr>
        <p:txBody>
          <a:bodyPr vert="horz" wrap="square" lIns="0" tIns="54559" rIns="0" bIns="0" rtlCol="0">
            <a:spAutoFit/>
          </a:bodyPr>
          <a:lstStyle/>
          <a:p>
            <a:pPr marL="12689" defTabSz="913564">
              <a:spcBef>
                <a:spcPts val="429"/>
              </a:spcBef>
            </a:pPr>
            <a:r>
              <a:rPr sz="2348" spc="15" dirty="0">
                <a:solidFill>
                  <a:srgbClr val="0000FF"/>
                </a:solidFill>
                <a:latin typeface="Arial"/>
                <a:ea typeface="新細明體" pitchFamily="18" charset="-120"/>
                <a:cs typeface="Arial"/>
              </a:rPr>
              <a:t>Common </a:t>
            </a:r>
            <a:r>
              <a:rPr sz="2348" spc="5" dirty="0">
                <a:solidFill>
                  <a:srgbClr val="0000FF"/>
                </a:solidFill>
                <a:latin typeface="Arial"/>
                <a:ea typeface="新細明體" pitchFamily="18" charset="-120"/>
                <a:cs typeface="Arial"/>
              </a:rPr>
              <a:t>finite representation: </a:t>
            </a:r>
            <a:r>
              <a:rPr sz="2348" b="1" spc="10" dirty="0">
                <a:solidFill>
                  <a:srgbClr val="800000"/>
                </a:solidFill>
                <a:latin typeface="Arial"/>
                <a:ea typeface="新細明體" pitchFamily="18" charset="-120"/>
                <a:cs typeface="Arial"/>
              </a:rPr>
              <a:t>IEEE </a:t>
            </a:r>
            <a:r>
              <a:rPr sz="2348" b="1" spc="5" dirty="0">
                <a:solidFill>
                  <a:srgbClr val="800000"/>
                </a:solidFill>
                <a:latin typeface="Arial"/>
                <a:ea typeface="新細明體" pitchFamily="18" charset="-120"/>
                <a:cs typeface="Arial"/>
              </a:rPr>
              <a:t>floating</a:t>
            </a:r>
            <a:r>
              <a:rPr sz="2348" b="1" spc="-10" dirty="0">
                <a:solidFill>
                  <a:srgbClr val="800000"/>
                </a:solidFill>
                <a:latin typeface="Arial"/>
                <a:ea typeface="新細明體" pitchFamily="18" charset="-120"/>
                <a:cs typeface="Arial"/>
              </a:rPr>
              <a:t> </a:t>
            </a:r>
            <a:r>
              <a:rPr sz="2348" b="1" spc="5" dirty="0">
                <a:solidFill>
                  <a:srgbClr val="800000"/>
                </a:solidFill>
                <a:latin typeface="Arial"/>
                <a:ea typeface="新細明體" pitchFamily="18" charset="-120"/>
                <a:cs typeface="Arial"/>
              </a:rPr>
              <a:t>point</a:t>
            </a:r>
            <a:endParaRPr sz="2348">
              <a:solidFill>
                <a:prstClr val="black"/>
              </a:solidFill>
              <a:latin typeface="Arial"/>
              <a:ea typeface="新細明體" pitchFamily="18" charset="-120"/>
              <a:cs typeface="Arial"/>
            </a:endParaRPr>
          </a:p>
          <a:p>
            <a:pPr marL="572247" indent="-221413" defTabSz="913564">
              <a:spcBef>
                <a:spcPts val="290"/>
              </a:spcBef>
              <a:buFontTx/>
              <a:buChar char="•"/>
              <a:tabLst>
                <a:tab pos="572247" algn="l"/>
                <a:tab pos="572881" algn="l"/>
              </a:tabLst>
            </a:pPr>
            <a:r>
              <a:rPr sz="1948" spc="15" dirty="0">
                <a:solidFill>
                  <a:srgbClr val="000066"/>
                </a:solidFill>
                <a:latin typeface="Arial"/>
                <a:ea typeface="新細明體" pitchFamily="18" charset="-120"/>
                <a:cs typeface="Arial"/>
              </a:rPr>
              <a:t>More </a:t>
            </a:r>
            <a:r>
              <a:rPr sz="1948" spc="10" dirty="0">
                <a:solidFill>
                  <a:srgbClr val="000066"/>
                </a:solidFill>
                <a:latin typeface="Arial"/>
                <a:ea typeface="新細明體" pitchFamily="18" charset="-120"/>
                <a:cs typeface="Arial"/>
              </a:rPr>
              <a:t>precisely: ISO/IEEE </a:t>
            </a:r>
            <a:r>
              <a:rPr sz="1948" spc="15" dirty="0">
                <a:solidFill>
                  <a:srgbClr val="000066"/>
                </a:solidFill>
                <a:latin typeface="Arial"/>
                <a:ea typeface="新細明體" pitchFamily="18" charset="-120"/>
                <a:cs typeface="Arial"/>
              </a:rPr>
              <a:t>754</a:t>
            </a:r>
            <a:r>
              <a:rPr sz="1948" spc="-20" dirty="0">
                <a:solidFill>
                  <a:srgbClr val="000066"/>
                </a:solidFill>
                <a:latin typeface="Arial"/>
                <a:ea typeface="新細明體" pitchFamily="18" charset="-120"/>
                <a:cs typeface="Arial"/>
              </a:rPr>
              <a:t> </a:t>
            </a:r>
            <a:r>
              <a:rPr sz="1948" spc="10" dirty="0">
                <a:solidFill>
                  <a:srgbClr val="000066"/>
                </a:solidFill>
                <a:latin typeface="Arial"/>
                <a:ea typeface="新細明體" pitchFamily="18" charset="-120"/>
                <a:cs typeface="Arial"/>
              </a:rPr>
              <a:t>standard</a:t>
            </a:r>
            <a:endParaRPr sz="1948">
              <a:solidFill>
                <a:prstClr val="black"/>
              </a:solidFill>
              <a:latin typeface="Arial"/>
              <a:ea typeface="新細明體" pitchFamily="18" charset="-120"/>
              <a:cs typeface="Arial"/>
            </a:endParaRPr>
          </a:p>
          <a:p>
            <a:pPr marL="12689" defTabSz="913564">
              <a:spcBef>
                <a:spcPts val="1414"/>
              </a:spcBef>
            </a:pPr>
            <a:r>
              <a:rPr sz="2348" spc="10" dirty="0">
                <a:solidFill>
                  <a:srgbClr val="0000FF"/>
                </a:solidFill>
                <a:latin typeface="Arial"/>
                <a:ea typeface="新細明體" pitchFamily="18" charset="-120"/>
                <a:cs typeface="Arial"/>
              </a:rPr>
              <a:t>Using 32 </a:t>
            </a:r>
            <a:r>
              <a:rPr sz="2348" spc="5" dirty="0">
                <a:solidFill>
                  <a:srgbClr val="0000FF"/>
                </a:solidFill>
                <a:latin typeface="Arial"/>
                <a:ea typeface="新細明體" pitchFamily="18" charset="-120"/>
                <a:cs typeface="Arial"/>
              </a:rPr>
              <a:t>bits (type float in</a:t>
            </a:r>
            <a:r>
              <a:rPr sz="2348" spc="-10" dirty="0">
                <a:solidFill>
                  <a:srgbClr val="0000FF"/>
                </a:solidFill>
                <a:latin typeface="Arial"/>
                <a:ea typeface="新細明體" pitchFamily="18" charset="-120"/>
                <a:cs typeface="Arial"/>
              </a:rPr>
              <a:t> </a:t>
            </a:r>
            <a:r>
              <a:rPr sz="2348" spc="10" dirty="0">
                <a:solidFill>
                  <a:srgbClr val="0000FF"/>
                </a:solidFill>
                <a:latin typeface="Arial"/>
                <a:ea typeface="新細明體" pitchFamily="18" charset="-120"/>
                <a:cs typeface="Arial"/>
              </a:rPr>
              <a:t>C):</a:t>
            </a:r>
            <a:endParaRPr sz="2348">
              <a:solidFill>
                <a:prstClr val="black"/>
              </a:solidFill>
              <a:latin typeface="Arial"/>
              <a:ea typeface="新細明體" pitchFamily="18" charset="-120"/>
              <a:cs typeface="Arial"/>
            </a:endParaRPr>
          </a:p>
          <a:p>
            <a:pPr marL="572247" indent="-221413" defTabSz="913564">
              <a:spcBef>
                <a:spcPts val="250"/>
              </a:spcBef>
              <a:buFontTx/>
              <a:buChar char="•"/>
              <a:tabLst>
                <a:tab pos="572247" algn="l"/>
                <a:tab pos="572881" algn="l"/>
              </a:tabLst>
            </a:pPr>
            <a:r>
              <a:rPr sz="1948" spc="15" dirty="0">
                <a:solidFill>
                  <a:srgbClr val="000066"/>
                </a:solidFill>
                <a:latin typeface="Arial"/>
                <a:ea typeface="新細明體" pitchFamily="18" charset="-120"/>
                <a:cs typeface="Arial"/>
              </a:rPr>
              <a:t>1 </a:t>
            </a:r>
            <a:r>
              <a:rPr sz="1948" spc="5" dirty="0">
                <a:solidFill>
                  <a:srgbClr val="000066"/>
                </a:solidFill>
                <a:latin typeface="Arial"/>
                <a:ea typeface="新細明體" pitchFamily="18" charset="-120"/>
                <a:cs typeface="Arial"/>
              </a:rPr>
              <a:t>bit: </a:t>
            </a:r>
            <a:r>
              <a:rPr sz="1948" spc="10" dirty="0">
                <a:solidFill>
                  <a:srgbClr val="000066"/>
                </a:solidFill>
                <a:latin typeface="Arial"/>
                <a:ea typeface="新細明體" pitchFamily="18" charset="-120"/>
                <a:cs typeface="Arial"/>
              </a:rPr>
              <a:t>sign (0=&gt;positive,</a:t>
            </a:r>
            <a:r>
              <a:rPr sz="1948" spc="-15" dirty="0">
                <a:solidFill>
                  <a:srgbClr val="000066"/>
                </a:solidFill>
                <a:latin typeface="Arial"/>
                <a:ea typeface="新細明體" pitchFamily="18" charset="-120"/>
                <a:cs typeface="Arial"/>
              </a:rPr>
              <a:t> </a:t>
            </a:r>
            <a:r>
              <a:rPr sz="1948" spc="10" dirty="0">
                <a:solidFill>
                  <a:srgbClr val="000066"/>
                </a:solidFill>
                <a:latin typeface="Arial"/>
                <a:ea typeface="新細明體" pitchFamily="18" charset="-120"/>
                <a:cs typeface="Arial"/>
              </a:rPr>
              <a:t>1=&gt;negative)</a:t>
            </a:r>
            <a:endParaRPr sz="1948">
              <a:solidFill>
                <a:prstClr val="black"/>
              </a:solidFill>
              <a:latin typeface="Arial"/>
              <a:ea typeface="新細明體" pitchFamily="18" charset="-120"/>
              <a:cs typeface="Arial"/>
            </a:endParaRPr>
          </a:p>
          <a:p>
            <a:pPr marL="572247" indent="-221413" defTabSz="913564">
              <a:spcBef>
                <a:spcPts val="329"/>
              </a:spcBef>
              <a:buFontTx/>
              <a:buChar char="•"/>
              <a:tabLst>
                <a:tab pos="572247" algn="l"/>
                <a:tab pos="572881" algn="l"/>
              </a:tabLst>
            </a:pPr>
            <a:r>
              <a:rPr sz="1948" spc="15" dirty="0">
                <a:solidFill>
                  <a:srgbClr val="000066"/>
                </a:solidFill>
                <a:latin typeface="Arial"/>
                <a:ea typeface="新細明體" pitchFamily="18" charset="-120"/>
                <a:cs typeface="Arial"/>
              </a:rPr>
              <a:t>8 </a:t>
            </a:r>
            <a:r>
              <a:rPr sz="1948" spc="5" dirty="0">
                <a:solidFill>
                  <a:srgbClr val="000066"/>
                </a:solidFill>
                <a:latin typeface="Arial"/>
                <a:ea typeface="新細明體" pitchFamily="18" charset="-120"/>
                <a:cs typeface="Arial"/>
              </a:rPr>
              <a:t>bits: </a:t>
            </a:r>
            <a:r>
              <a:rPr sz="1948" spc="10" dirty="0">
                <a:solidFill>
                  <a:srgbClr val="000066"/>
                </a:solidFill>
                <a:latin typeface="Arial"/>
                <a:ea typeface="新細明體" pitchFamily="18" charset="-120"/>
                <a:cs typeface="Arial"/>
              </a:rPr>
              <a:t>exponent </a:t>
            </a:r>
            <a:r>
              <a:rPr sz="1948" spc="15" dirty="0">
                <a:solidFill>
                  <a:srgbClr val="000066"/>
                </a:solidFill>
                <a:latin typeface="Arial"/>
                <a:ea typeface="新細明體" pitchFamily="18" charset="-120"/>
                <a:cs typeface="Arial"/>
              </a:rPr>
              <a:t>+</a:t>
            </a:r>
            <a:r>
              <a:rPr sz="1948" spc="-15" dirty="0">
                <a:solidFill>
                  <a:srgbClr val="000066"/>
                </a:solidFill>
                <a:latin typeface="Arial"/>
                <a:ea typeface="新細明體" pitchFamily="18" charset="-120"/>
                <a:cs typeface="Arial"/>
              </a:rPr>
              <a:t> </a:t>
            </a:r>
            <a:r>
              <a:rPr sz="1948" spc="15" dirty="0">
                <a:solidFill>
                  <a:srgbClr val="000066"/>
                </a:solidFill>
                <a:latin typeface="Arial"/>
                <a:ea typeface="新細明體" pitchFamily="18" charset="-120"/>
                <a:cs typeface="Arial"/>
              </a:rPr>
              <a:t>127</a:t>
            </a:r>
            <a:endParaRPr sz="1948">
              <a:solidFill>
                <a:prstClr val="black"/>
              </a:solidFill>
              <a:latin typeface="Arial"/>
              <a:ea typeface="新細明體" pitchFamily="18" charset="-120"/>
              <a:cs typeface="Arial"/>
            </a:endParaRPr>
          </a:p>
          <a:p>
            <a:pPr marL="572247" indent="-221413" defTabSz="913564">
              <a:spcBef>
                <a:spcPts val="233"/>
              </a:spcBef>
              <a:buFontTx/>
              <a:buChar char="•"/>
              <a:tabLst>
                <a:tab pos="572247" algn="l"/>
                <a:tab pos="572881" algn="l"/>
              </a:tabLst>
            </a:pPr>
            <a:r>
              <a:rPr sz="1948" spc="15" dirty="0">
                <a:solidFill>
                  <a:srgbClr val="000066"/>
                </a:solidFill>
                <a:latin typeface="Arial"/>
                <a:ea typeface="新細明體" pitchFamily="18" charset="-120"/>
                <a:cs typeface="Arial"/>
              </a:rPr>
              <a:t>23 </a:t>
            </a:r>
            <a:r>
              <a:rPr sz="1948" spc="5" dirty="0">
                <a:solidFill>
                  <a:srgbClr val="000066"/>
                </a:solidFill>
                <a:latin typeface="Arial"/>
                <a:ea typeface="新細明體" pitchFamily="18" charset="-120"/>
                <a:cs typeface="Arial"/>
              </a:rPr>
              <a:t>bits: </a:t>
            </a:r>
            <a:r>
              <a:rPr sz="1948" spc="10" dirty="0">
                <a:solidFill>
                  <a:srgbClr val="000066"/>
                </a:solidFill>
                <a:latin typeface="Arial"/>
                <a:ea typeface="新細明體" pitchFamily="18" charset="-120"/>
                <a:cs typeface="Arial"/>
              </a:rPr>
              <a:t>binary fraction of the form</a:t>
            </a:r>
            <a:r>
              <a:rPr sz="1948" spc="-45" dirty="0">
                <a:solidFill>
                  <a:srgbClr val="000066"/>
                </a:solidFill>
                <a:latin typeface="Arial"/>
                <a:ea typeface="新細明體" pitchFamily="18" charset="-120"/>
                <a:cs typeface="Arial"/>
              </a:rPr>
              <a:t> </a:t>
            </a:r>
            <a:r>
              <a:rPr sz="1948" spc="10" dirty="0">
                <a:solidFill>
                  <a:srgbClr val="000066"/>
                </a:solidFill>
                <a:latin typeface="Arial"/>
                <a:ea typeface="新細明體" pitchFamily="18" charset="-120"/>
                <a:cs typeface="Arial"/>
              </a:rPr>
              <a:t>1.</a:t>
            </a:r>
            <a:r>
              <a:rPr sz="1948" i="1" spc="10" dirty="0">
                <a:solidFill>
                  <a:srgbClr val="000066"/>
                </a:solidFill>
                <a:latin typeface="Arial"/>
                <a:ea typeface="新細明體" pitchFamily="18" charset="-120"/>
                <a:cs typeface="Arial"/>
              </a:rPr>
              <a:t>ddddddddddddddddddddddd</a:t>
            </a:r>
            <a:endParaRPr sz="1948">
              <a:solidFill>
                <a:prstClr val="black"/>
              </a:solidFill>
              <a:latin typeface="Arial"/>
              <a:ea typeface="新細明體" pitchFamily="18" charset="-120"/>
              <a:cs typeface="Arial"/>
            </a:endParaRPr>
          </a:p>
          <a:p>
            <a:pPr marL="12689" defTabSz="913564">
              <a:spcBef>
                <a:spcPts val="1509"/>
              </a:spcBef>
            </a:pPr>
            <a:r>
              <a:rPr sz="2348" spc="10" dirty="0">
                <a:solidFill>
                  <a:srgbClr val="0000FF"/>
                </a:solidFill>
                <a:latin typeface="Arial"/>
                <a:ea typeface="新細明體" pitchFamily="18" charset="-120"/>
                <a:cs typeface="Arial"/>
              </a:rPr>
              <a:t>Using 64 </a:t>
            </a:r>
            <a:r>
              <a:rPr sz="2348" spc="5" dirty="0">
                <a:solidFill>
                  <a:srgbClr val="0000FF"/>
                </a:solidFill>
                <a:latin typeface="Arial"/>
                <a:ea typeface="新細明體" pitchFamily="18" charset="-120"/>
                <a:cs typeface="Arial"/>
              </a:rPr>
              <a:t>bits (type </a:t>
            </a:r>
            <a:r>
              <a:rPr sz="2348" spc="10" dirty="0">
                <a:solidFill>
                  <a:srgbClr val="0000FF"/>
                </a:solidFill>
                <a:latin typeface="Arial"/>
                <a:ea typeface="新細明體" pitchFamily="18" charset="-120"/>
                <a:cs typeface="Arial"/>
              </a:rPr>
              <a:t>double </a:t>
            </a:r>
            <a:r>
              <a:rPr sz="2348" spc="5" dirty="0">
                <a:solidFill>
                  <a:srgbClr val="0000FF"/>
                </a:solidFill>
                <a:latin typeface="Arial"/>
                <a:ea typeface="新細明體" pitchFamily="18" charset="-120"/>
                <a:cs typeface="Arial"/>
              </a:rPr>
              <a:t>in</a:t>
            </a:r>
            <a:r>
              <a:rPr sz="2348" spc="-15" dirty="0">
                <a:solidFill>
                  <a:srgbClr val="0000FF"/>
                </a:solidFill>
                <a:latin typeface="Arial"/>
                <a:ea typeface="新細明體" pitchFamily="18" charset="-120"/>
                <a:cs typeface="Arial"/>
              </a:rPr>
              <a:t> </a:t>
            </a:r>
            <a:r>
              <a:rPr sz="2348" spc="10" dirty="0">
                <a:solidFill>
                  <a:srgbClr val="0000FF"/>
                </a:solidFill>
                <a:latin typeface="Arial"/>
                <a:ea typeface="新細明體" pitchFamily="18" charset="-120"/>
                <a:cs typeface="Arial"/>
              </a:rPr>
              <a:t>C):</a:t>
            </a:r>
            <a:endParaRPr sz="2348">
              <a:solidFill>
                <a:prstClr val="black"/>
              </a:solidFill>
              <a:latin typeface="Arial"/>
              <a:ea typeface="新細明體" pitchFamily="18" charset="-120"/>
              <a:cs typeface="Arial"/>
            </a:endParaRPr>
          </a:p>
          <a:p>
            <a:pPr marL="572247" indent="-221413" defTabSz="913564">
              <a:spcBef>
                <a:spcPts val="250"/>
              </a:spcBef>
              <a:buFontTx/>
              <a:buChar char="•"/>
              <a:tabLst>
                <a:tab pos="572247" algn="l"/>
                <a:tab pos="572881" algn="l"/>
              </a:tabLst>
            </a:pPr>
            <a:r>
              <a:rPr sz="1948" spc="15" dirty="0">
                <a:solidFill>
                  <a:srgbClr val="000066"/>
                </a:solidFill>
                <a:latin typeface="Arial"/>
                <a:ea typeface="新細明體" pitchFamily="18" charset="-120"/>
                <a:cs typeface="Arial"/>
              </a:rPr>
              <a:t>1 </a:t>
            </a:r>
            <a:r>
              <a:rPr sz="1948" spc="5" dirty="0">
                <a:solidFill>
                  <a:srgbClr val="000066"/>
                </a:solidFill>
                <a:latin typeface="Arial"/>
                <a:ea typeface="新細明體" pitchFamily="18" charset="-120"/>
                <a:cs typeface="Arial"/>
              </a:rPr>
              <a:t>bit: </a:t>
            </a:r>
            <a:r>
              <a:rPr sz="1948" spc="10" dirty="0">
                <a:solidFill>
                  <a:srgbClr val="000066"/>
                </a:solidFill>
                <a:latin typeface="Arial"/>
                <a:ea typeface="新細明體" pitchFamily="18" charset="-120"/>
                <a:cs typeface="Arial"/>
              </a:rPr>
              <a:t>sign (0=&gt;positive,</a:t>
            </a:r>
            <a:r>
              <a:rPr sz="1948" spc="-15" dirty="0">
                <a:solidFill>
                  <a:srgbClr val="000066"/>
                </a:solidFill>
                <a:latin typeface="Arial"/>
                <a:ea typeface="新細明體" pitchFamily="18" charset="-120"/>
                <a:cs typeface="Arial"/>
              </a:rPr>
              <a:t> </a:t>
            </a:r>
            <a:r>
              <a:rPr sz="1948" spc="10" dirty="0">
                <a:solidFill>
                  <a:srgbClr val="000066"/>
                </a:solidFill>
                <a:latin typeface="Arial"/>
                <a:ea typeface="新細明體" pitchFamily="18" charset="-120"/>
                <a:cs typeface="Arial"/>
              </a:rPr>
              <a:t>1=&gt;negative)</a:t>
            </a:r>
            <a:endParaRPr sz="1948">
              <a:solidFill>
                <a:prstClr val="black"/>
              </a:solidFill>
              <a:latin typeface="Arial"/>
              <a:ea typeface="新細明體" pitchFamily="18" charset="-120"/>
              <a:cs typeface="Arial"/>
            </a:endParaRPr>
          </a:p>
          <a:p>
            <a:pPr marL="572247" indent="-221413" defTabSz="913564">
              <a:spcBef>
                <a:spcPts val="233"/>
              </a:spcBef>
              <a:buFontTx/>
              <a:buChar char="•"/>
              <a:tabLst>
                <a:tab pos="572247" algn="l"/>
                <a:tab pos="572881" algn="l"/>
              </a:tabLst>
            </a:pPr>
            <a:r>
              <a:rPr sz="1948" spc="15" dirty="0">
                <a:solidFill>
                  <a:srgbClr val="000066"/>
                </a:solidFill>
                <a:latin typeface="Arial"/>
                <a:ea typeface="新細明體" pitchFamily="18" charset="-120"/>
                <a:cs typeface="Arial"/>
              </a:rPr>
              <a:t>11 </a:t>
            </a:r>
            <a:r>
              <a:rPr sz="1948" spc="5" dirty="0">
                <a:solidFill>
                  <a:srgbClr val="000066"/>
                </a:solidFill>
                <a:latin typeface="Arial"/>
                <a:ea typeface="新細明體" pitchFamily="18" charset="-120"/>
                <a:cs typeface="Arial"/>
              </a:rPr>
              <a:t>bits: </a:t>
            </a:r>
            <a:r>
              <a:rPr sz="1948" spc="10" dirty="0">
                <a:solidFill>
                  <a:srgbClr val="000066"/>
                </a:solidFill>
                <a:latin typeface="Arial"/>
                <a:ea typeface="新細明體" pitchFamily="18" charset="-120"/>
                <a:cs typeface="Arial"/>
              </a:rPr>
              <a:t>exponent </a:t>
            </a:r>
            <a:r>
              <a:rPr sz="1948" spc="15" dirty="0">
                <a:solidFill>
                  <a:srgbClr val="000066"/>
                </a:solidFill>
                <a:latin typeface="Arial"/>
                <a:ea typeface="新細明體" pitchFamily="18" charset="-120"/>
                <a:cs typeface="Arial"/>
              </a:rPr>
              <a:t>+</a:t>
            </a:r>
            <a:r>
              <a:rPr sz="1948" spc="-15" dirty="0">
                <a:solidFill>
                  <a:srgbClr val="000066"/>
                </a:solidFill>
                <a:latin typeface="Arial"/>
                <a:ea typeface="新細明體" pitchFamily="18" charset="-120"/>
                <a:cs typeface="Arial"/>
              </a:rPr>
              <a:t> </a:t>
            </a:r>
            <a:r>
              <a:rPr sz="1948" spc="15" dirty="0">
                <a:solidFill>
                  <a:srgbClr val="000066"/>
                </a:solidFill>
                <a:latin typeface="Arial"/>
                <a:ea typeface="新細明體" pitchFamily="18" charset="-120"/>
                <a:cs typeface="Arial"/>
              </a:rPr>
              <a:t>1023</a:t>
            </a:r>
            <a:endParaRPr sz="1948">
              <a:solidFill>
                <a:prstClr val="black"/>
              </a:solidFill>
              <a:latin typeface="Arial"/>
              <a:ea typeface="新細明體" pitchFamily="18" charset="-120"/>
              <a:cs typeface="Arial"/>
            </a:endParaRPr>
          </a:p>
          <a:p>
            <a:pPr marL="564633" marR="5075" indent="-213799" defTabSz="913564">
              <a:spcBef>
                <a:spcPts val="329"/>
              </a:spcBef>
              <a:buFontTx/>
              <a:buChar char="•"/>
              <a:tabLst>
                <a:tab pos="572247" algn="l"/>
                <a:tab pos="572881" algn="l"/>
              </a:tabLst>
            </a:pPr>
            <a:r>
              <a:rPr sz="1948" spc="15" dirty="0">
                <a:solidFill>
                  <a:srgbClr val="000066"/>
                </a:solidFill>
                <a:latin typeface="Arial"/>
                <a:ea typeface="新細明體" pitchFamily="18" charset="-120"/>
                <a:cs typeface="Arial"/>
              </a:rPr>
              <a:t>52 </a:t>
            </a:r>
            <a:r>
              <a:rPr sz="1948" spc="5" dirty="0">
                <a:solidFill>
                  <a:srgbClr val="000066"/>
                </a:solidFill>
                <a:latin typeface="Arial"/>
                <a:ea typeface="新細明體" pitchFamily="18" charset="-120"/>
                <a:cs typeface="Arial"/>
              </a:rPr>
              <a:t>bits: </a:t>
            </a:r>
            <a:r>
              <a:rPr sz="1948" spc="10" dirty="0">
                <a:solidFill>
                  <a:srgbClr val="000066"/>
                </a:solidFill>
                <a:latin typeface="Arial"/>
                <a:ea typeface="新細明體" pitchFamily="18" charset="-120"/>
                <a:cs typeface="Arial"/>
              </a:rPr>
              <a:t>binary fraction of the form  1.</a:t>
            </a:r>
            <a:r>
              <a:rPr sz="1948" i="1" spc="10" dirty="0">
                <a:solidFill>
                  <a:srgbClr val="000066"/>
                </a:solidFill>
                <a:latin typeface="Arial"/>
                <a:ea typeface="新細明體" pitchFamily="18" charset="-120"/>
                <a:cs typeface="Arial"/>
              </a:rPr>
              <a:t>dddddddddddddddddddddddddddddddddddddddddddddddddddd</a:t>
            </a:r>
            <a:endParaRPr sz="1948">
              <a:solidFill>
                <a:prstClr val="black"/>
              </a:solidFill>
              <a:latin typeface="Arial"/>
              <a:ea typeface="新細明體" pitchFamily="18" charset="-120"/>
              <a:cs typeface="Arial"/>
            </a:endParaRPr>
          </a:p>
        </p:txBody>
      </p:sp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575BBBE4-76B7-4B72-8FE9-A46E91253F9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699680" y="5413072"/>
          <a:ext cx="5643041" cy="9405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VISIO" r:id="rId4" imgW="2761560" imgH="460440" progId="">
                  <p:embed/>
                </p:oleObj>
              </mc:Choice>
              <mc:Fallback>
                <p:oleObj name="VISIO" r:id="rId4" imgW="2761560" imgH="460440" progId="">
                  <p:embed/>
                  <p:pic>
                    <p:nvPicPr>
                      <p:cNvPr id="5" name="Object 2">
                        <a:extLst>
                          <a:ext uri="{FF2B5EF4-FFF2-40B4-BE49-F238E27FC236}">
                            <a16:creationId xmlns:a16="http://schemas.microsoft.com/office/drawing/2014/main" id="{575BBBE4-76B7-4B72-8FE9-A46E91253F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9680" y="5413072"/>
                        <a:ext cx="5643041" cy="9405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93BFC29-F50D-4DA3-8BF9-25ED17A87AAF}"/>
              </a:ext>
            </a:extLst>
          </p:cNvPr>
          <p:cNvSpPr txBox="1"/>
          <p:nvPr/>
        </p:nvSpPr>
        <p:spPr>
          <a:xfrm>
            <a:off x="3988299" y="5984419"/>
            <a:ext cx="1218060" cy="368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64"/>
            <a:r>
              <a:rPr lang="en-US" sz="1799" b="1" dirty="0">
                <a:solidFill>
                  <a:prstClr val="black"/>
                </a:solidFill>
                <a:latin typeface="Calibri"/>
                <a:ea typeface="新細明體" pitchFamily="18" charset="-120"/>
              </a:rPr>
              <a:t>Mantissa /</a:t>
            </a:r>
          </a:p>
        </p:txBody>
      </p:sp>
    </p:spTree>
    <p:extLst>
      <p:ext uri="{BB962C8B-B14F-4D97-AF65-F5344CB8AC3E}">
        <p14:creationId xmlns:p14="http://schemas.microsoft.com/office/powerpoint/2010/main" val="200768419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668" y="1133475"/>
            <a:ext cx="8138160" cy="519938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en-US" sz="2571" dirty="0"/>
              <a:t>Represent -58</a:t>
            </a:r>
            <a:r>
              <a:rPr lang="en-US" sz="2571" baseline="-25000" dirty="0"/>
              <a:t>10</a:t>
            </a:r>
            <a:r>
              <a:rPr lang="en-US" sz="2571" dirty="0"/>
              <a:t> using the IEEE 754 floating-point standard</a:t>
            </a:r>
          </a:p>
          <a:p>
            <a:pPr lvl="1" algn="just">
              <a:lnSpc>
                <a:spcPct val="120000"/>
              </a:lnSpc>
              <a:spcBef>
                <a:spcPts val="593"/>
              </a:spcBef>
              <a:spcAft>
                <a:spcPts val="593"/>
              </a:spcAft>
              <a:defRPr/>
            </a:pPr>
            <a:r>
              <a:rPr lang="en-US" sz="2274" dirty="0"/>
              <a:t>First, convert the decimal number to binary</a:t>
            </a:r>
          </a:p>
          <a:p>
            <a:pPr lvl="2" algn="just">
              <a:lnSpc>
                <a:spcPct val="120000"/>
              </a:lnSpc>
              <a:spcBef>
                <a:spcPts val="593"/>
              </a:spcBef>
              <a:spcAft>
                <a:spcPts val="593"/>
              </a:spcAft>
              <a:defRPr/>
            </a:pPr>
            <a:r>
              <a:rPr lang="en-US" sz="2077" dirty="0"/>
              <a:t>58</a:t>
            </a:r>
            <a:r>
              <a:rPr lang="en-US" sz="2077" baseline="-25000" dirty="0"/>
              <a:t>10</a:t>
            </a:r>
            <a:r>
              <a:rPr lang="en-US" sz="2077" dirty="0"/>
              <a:t> = 111010</a:t>
            </a:r>
            <a:r>
              <a:rPr lang="en-US" sz="2077" baseline="-25000" dirty="0"/>
              <a:t>2</a:t>
            </a:r>
            <a:r>
              <a:rPr lang="en-US" sz="2077" dirty="0"/>
              <a:t> = 1.1101 </a:t>
            </a:r>
            <a:r>
              <a:rPr lang="en-US" sz="2077" dirty="0">
                <a:cs typeface="Times New Roman" pitchFamily="18" charset="0"/>
              </a:rPr>
              <a:t>×</a:t>
            </a:r>
            <a:r>
              <a:rPr lang="en-US" sz="2077" dirty="0"/>
              <a:t> 2</a:t>
            </a:r>
            <a:r>
              <a:rPr lang="en-US" sz="2077" baseline="30000" dirty="0"/>
              <a:t>5</a:t>
            </a:r>
            <a:endParaRPr lang="en-US" sz="2077" dirty="0"/>
          </a:p>
          <a:p>
            <a:pPr lvl="1" algn="just">
              <a:lnSpc>
                <a:spcPct val="120000"/>
              </a:lnSpc>
              <a:spcBef>
                <a:spcPts val="593"/>
              </a:spcBef>
              <a:spcAft>
                <a:spcPts val="593"/>
              </a:spcAft>
              <a:defRPr/>
            </a:pPr>
            <a:r>
              <a:rPr lang="en-US" sz="2274" dirty="0"/>
              <a:t>Next, fill in each field in the 32-bit number</a:t>
            </a:r>
          </a:p>
          <a:p>
            <a:pPr lvl="2" algn="just">
              <a:lnSpc>
                <a:spcPct val="120000"/>
              </a:lnSpc>
              <a:spcBef>
                <a:spcPts val="593"/>
              </a:spcBef>
              <a:spcAft>
                <a:spcPts val="593"/>
              </a:spcAft>
              <a:defRPr/>
            </a:pPr>
            <a:r>
              <a:rPr lang="en-US" sz="2077" dirty="0"/>
              <a:t>The sign bit is negative (1)</a:t>
            </a:r>
          </a:p>
          <a:p>
            <a:pPr lvl="2" algn="just">
              <a:lnSpc>
                <a:spcPct val="120000"/>
              </a:lnSpc>
              <a:spcBef>
                <a:spcPts val="593"/>
              </a:spcBef>
              <a:spcAft>
                <a:spcPts val="593"/>
              </a:spcAft>
              <a:defRPr/>
            </a:pPr>
            <a:r>
              <a:rPr lang="en-US" sz="2077" dirty="0"/>
              <a:t>The 8 exponent bits are (127 + 5) = 132 = 10000100</a:t>
            </a:r>
            <a:r>
              <a:rPr lang="en-US" sz="2077" baseline="-25000" dirty="0"/>
              <a:t>(2)</a:t>
            </a:r>
          </a:p>
          <a:p>
            <a:pPr lvl="2" algn="just">
              <a:lnSpc>
                <a:spcPct val="120000"/>
              </a:lnSpc>
              <a:spcBef>
                <a:spcPts val="593"/>
              </a:spcBef>
              <a:spcAft>
                <a:spcPts val="593"/>
              </a:spcAft>
              <a:defRPr/>
            </a:pPr>
            <a:r>
              <a:rPr lang="en-US" sz="2077" dirty="0"/>
              <a:t>The remaining 23 bits are the fraction bits: 11010000...000</a:t>
            </a:r>
            <a:r>
              <a:rPr lang="en-US" sz="2077" baseline="-25000" dirty="0"/>
              <a:t>(2)</a:t>
            </a:r>
            <a:endParaRPr lang="en-US" sz="2077" dirty="0"/>
          </a:p>
          <a:p>
            <a:pPr lvl="1" algn="just">
              <a:lnSpc>
                <a:spcPct val="120000"/>
              </a:lnSpc>
              <a:spcBef>
                <a:spcPts val="593"/>
              </a:spcBef>
              <a:spcAft>
                <a:spcPts val="593"/>
              </a:spcAft>
              <a:defRPr/>
            </a:pPr>
            <a:endParaRPr lang="en-US" sz="2274" dirty="0"/>
          </a:p>
          <a:p>
            <a:pPr lvl="1" algn="just">
              <a:lnSpc>
                <a:spcPct val="120000"/>
              </a:lnSpc>
              <a:spcBef>
                <a:spcPts val="593"/>
              </a:spcBef>
              <a:spcAft>
                <a:spcPts val="593"/>
              </a:spcAft>
              <a:buFontTx/>
              <a:buChar char="–"/>
              <a:defRPr/>
            </a:pPr>
            <a:endParaRPr lang="en-US" sz="2274" dirty="0"/>
          </a:p>
          <a:p>
            <a:pPr lvl="1" algn="just">
              <a:lnSpc>
                <a:spcPct val="120000"/>
              </a:lnSpc>
              <a:spcBef>
                <a:spcPts val="593"/>
              </a:spcBef>
              <a:spcAft>
                <a:spcPts val="593"/>
              </a:spcAft>
              <a:buFontTx/>
              <a:buChar char="–"/>
              <a:defRPr/>
            </a:pPr>
            <a:endParaRPr lang="en-US" sz="2274" dirty="0"/>
          </a:p>
          <a:p>
            <a:pPr lvl="1" algn="just">
              <a:lnSpc>
                <a:spcPct val="120000"/>
              </a:lnSpc>
              <a:spcBef>
                <a:spcPts val="593"/>
              </a:spcBef>
              <a:spcAft>
                <a:spcPts val="593"/>
              </a:spcAft>
              <a:buFontTx/>
              <a:buChar char="–"/>
              <a:defRPr/>
            </a:pPr>
            <a:endParaRPr lang="en-US" sz="2274" dirty="0"/>
          </a:p>
          <a:p>
            <a:pPr lvl="1" algn="just">
              <a:lnSpc>
                <a:spcPct val="120000"/>
              </a:lnSpc>
              <a:spcBef>
                <a:spcPts val="593"/>
              </a:spcBef>
              <a:spcAft>
                <a:spcPts val="593"/>
              </a:spcAft>
              <a:defRPr/>
            </a:pPr>
            <a:r>
              <a:rPr lang="en-US" sz="2274" dirty="0"/>
              <a:t>It is 0xC2680000 in the hexadecimal form</a:t>
            </a:r>
          </a:p>
          <a:p>
            <a:pPr marL="904250" lvl="2" indent="0" algn="just">
              <a:lnSpc>
                <a:spcPct val="120000"/>
              </a:lnSpc>
              <a:spcBef>
                <a:spcPts val="593"/>
              </a:spcBef>
              <a:spcAft>
                <a:spcPts val="593"/>
              </a:spcAft>
              <a:buNone/>
              <a:defRPr/>
            </a:pPr>
            <a:r>
              <a:rPr lang="en-US" sz="2077" dirty="0">
                <a:solidFill>
                  <a:schemeClr val="accent3"/>
                </a:solidFill>
              </a:rPr>
              <a:t>Check this out with the result of the sample program in the slide# 3</a:t>
            </a:r>
          </a:p>
        </p:txBody>
      </p:sp>
      <p:sp>
        <p:nvSpPr>
          <p:cNvPr id="6149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904250" fontAlgn="base">
              <a:spcAft>
                <a:spcPct val="0"/>
              </a:spcAft>
              <a:defRPr/>
            </a:pPr>
            <a:fld id="{ED322C7D-D330-4446-92C3-CCD6BD8D632A}" type="slidenum">
              <a:rPr lang="en-US" sz="1384">
                <a:ea typeface="新細明體" pitchFamily="18" charset="-120"/>
              </a:rPr>
              <a:pPr defTabSz="904250" fontAlgn="base">
                <a:spcAft>
                  <a:spcPct val="0"/>
                </a:spcAft>
                <a:defRPr/>
              </a:pPr>
              <a:t>65</a:t>
            </a:fld>
            <a:endParaRPr lang="en-US" sz="1384">
              <a:ea typeface="新細明體" pitchFamily="18" charset="-120"/>
            </a:endParaRPr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9187" y="4072255"/>
          <a:ext cx="5425440" cy="904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VISIO" r:id="rId5" imgW="2761560" imgH="460440" progId="">
                  <p:embed/>
                </p:oleObj>
              </mc:Choice>
              <mc:Fallback>
                <p:oleObj name="VISIO" r:id="rId5" imgW="2761560" imgH="460440" progId="">
                  <p:embed/>
                  <p:pic>
                    <p:nvPicPr>
                      <p:cNvPr id="614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9187" y="4072255"/>
                        <a:ext cx="5425440" cy="9042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Double Precision Example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75668" y="1133475"/>
            <a:ext cx="8138160" cy="5048673"/>
          </a:xfrm>
        </p:spPr>
        <p:txBody>
          <a:bodyPr/>
          <a:lstStyle/>
          <a:p>
            <a:r>
              <a:rPr lang="en-US" sz="2373" dirty="0"/>
              <a:t>Represent -58</a:t>
            </a:r>
            <a:r>
              <a:rPr lang="en-US" sz="2373" baseline="-25000" dirty="0"/>
              <a:t>10</a:t>
            </a:r>
            <a:r>
              <a:rPr lang="en-US" sz="2373" dirty="0"/>
              <a:t> using the IEEE 754 double precision</a:t>
            </a:r>
          </a:p>
          <a:p>
            <a:pPr lvl="1" algn="just">
              <a:spcBef>
                <a:spcPts val="593"/>
              </a:spcBef>
              <a:spcAft>
                <a:spcPts val="593"/>
              </a:spcAft>
            </a:pPr>
            <a:r>
              <a:rPr lang="en-US" sz="1978" dirty="0"/>
              <a:t>First, convert the decimal number to binary</a:t>
            </a:r>
          </a:p>
          <a:p>
            <a:pPr lvl="2" algn="just">
              <a:spcBef>
                <a:spcPts val="593"/>
              </a:spcBef>
              <a:spcAft>
                <a:spcPts val="593"/>
              </a:spcAft>
            </a:pPr>
            <a:r>
              <a:rPr lang="en-US" sz="1879" dirty="0"/>
              <a:t>58</a:t>
            </a:r>
            <a:r>
              <a:rPr lang="en-US" sz="1879" baseline="-25000" dirty="0"/>
              <a:t>10</a:t>
            </a:r>
            <a:r>
              <a:rPr lang="en-US" sz="1879" dirty="0"/>
              <a:t> = 111010</a:t>
            </a:r>
            <a:r>
              <a:rPr lang="en-US" sz="1879" baseline="-25000" dirty="0"/>
              <a:t>2</a:t>
            </a:r>
            <a:r>
              <a:rPr lang="en-US" sz="1879" dirty="0"/>
              <a:t> = 1.1101 </a:t>
            </a:r>
            <a:r>
              <a:rPr lang="en-US" sz="1879" dirty="0">
                <a:cs typeface="Times New Roman" pitchFamily="18" charset="0"/>
              </a:rPr>
              <a:t>×</a:t>
            </a:r>
            <a:r>
              <a:rPr lang="en-US" sz="1879" dirty="0"/>
              <a:t> 2</a:t>
            </a:r>
            <a:r>
              <a:rPr lang="en-US" sz="1879" baseline="30000" dirty="0"/>
              <a:t>5</a:t>
            </a:r>
            <a:endParaRPr lang="en-US" sz="1879" dirty="0"/>
          </a:p>
          <a:p>
            <a:pPr lvl="1" algn="just">
              <a:spcBef>
                <a:spcPts val="593"/>
              </a:spcBef>
              <a:spcAft>
                <a:spcPts val="593"/>
              </a:spcAft>
            </a:pPr>
            <a:r>
              <a:rPr lang="en-US" sz="1978" dirty="0"/>
              <a:t>Next, fill in each field in the 64-bit number</a:t>
            </a:r>
          </a:p>
          <a:p>
            <a:pPr lvl="2" algn="just">
              <a:spcBef>
                <a:spcPts val="593"/>
              </a:spcBef>
              <a:spcAft>
                <a:spcPts val="593"/>
              </a:spcAft>
            </a:pPr>
            <a:r>
              <a:rPr lang="en-US" sz="1879" dirty="0"/>
              <a:t>The sign bit is negative (1)</a:t>
            </a:r>
          </a:p>
          <a:p>
            <a:pPr lvl="2" algn="just">
              <a:spcBef>
                <a:spcPts val="593"/>
              </a:spcBef>
              <a:spcAft>
                <a:spcPts val="593"/>
              </a:spcAft>
            </a:pPr>
            <a:r>
              <a:rPr lang="en-US" sz="1879" dirty="0"/>
              <a:t>The 11 exponent bits are (1023 + 5) = 1028 = 10000000100</a:t>
            </a:r>
            <a:r>
              <a:rPr lang="en-US" sz="1879" baseline="-25000" dirty="0"/>
              <a:t>(2)</a:t>
            </a:r>
          </a:p>
          <a:p>
            <a:pPr lvl="2" algn="just">
              <a:spcBef>
                <a:spcPts val="593"/>
              </a:spcBef>
              <a:spcAft>
                <a:spcPts val="593"/>
              </a:spcAft>
            </a:pPr>
            <a:r>
              <a:rPr lang="en-US" sz="1879" dirty="0"/>
              <a:t>The remaining 52 bits are the fraction bits: 11010000...000</a:t>
            </a:r>
            <a:r>
              <a:rPr lang="en-US" sz="1879" baseline="-25000" dirty="0"/>
              <a:t>(2)</a:t>
            </a:r>
          </a:p>
          <a:p>
            <a:pPr lvl="1" algn="just">
              <a:spcBef>
                <a:spcPts val="593"/>
              </a:spcBef>
              <a:spcAft>
                <a:spcPts val="593"/>
              </a:spcAft>
            </a:pPr>
            <a:r>
              <a:rPr lang="en-US" sz="1978" dirty="0"/>
              <a:t>It is 0xC04D000000000000 in the hexadecimal form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904250" fontAlgn="base">
              <a:spcAft>
                <a:spcPct val="0"/>
              </a:spcAft>
              <a:defRPr/>
            </a:pPr>
            <a:fld id="{33871BF4-0656-4D66-8A4C-B97D0F900C92}" type="slidenum">
              <a:rPr lang="en-US" sz="1384">
                <a:ea typeface="新細明體" pitchFamily="18" charset="-120"/>
              </a:rPr>
              <a:pPr defTabSz="904250" fontAlgn="base">
                <a:spcAft>
                  <a:spcPct val="0"/>
                </a:spcAft>
                <a:defRPr/>
              </a:pPr>
              <a:t>66</a:t>
            </a:fld>
            <a:endParaRPr lang="en-US" sz="1384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854997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Floating-Point Numbers: Special Cases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75669" y="1208829"/>
            <a:ext cx="8265318" cy="120565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sz="2000" dirty="0"/>
              <a:t>The IEEE 754 standard includes special cases for numbers that are difficult to represent, such as 0 because it lacks an implicit leading 1</a:t>
            </a: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904250" fontAlgn="base">
              <a:spcAft>
                <a:spcPct val="0"/>
              </a:spcAft>
              <a:defRPr/>
            </a:pPr>
            <a:fld id="{467F0697-2DF5-45FF-8407-48C56DE18AA5}" type="slidenum">
              <a:rPr lang="en-US" sz="1384">
                <a:ea typeface="新細明體" pitchFamily="18" charset="-120"/>
              </a:rPr>
              <a:pPr defTabSz="904250" fontAlgn="base">
                <a:spcAft>
                  <a:spcPct val="0"/>
                </a:spcAft>
                <a:defRPr/>
              </a:pPr>
              <a:t>67</a:t>
            </a:fld>
            <a:endParaRPr lang="en-US" sz="1384">
              <a:ea typeface="新細明體" pitchFamily="18" charset="-120"/>
            </a:endParaRPr>
          </a:p>
        </p:txBody>
      </p:sp>
      <p:graphicFrame>
        <p:nvGraphicFramePr>
          <p:cNvPr id="5" name="Group 87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46008774"/>
              </p:ext>
            </p:extLst>
          </p:nvPr>
        </p:nvGraphicFramePr>
        <p:xfrm>
          <a:off x="1394036" y="2398395"/>
          <a:ext cx="6329680" cy="1959187"/>
        </p:xfrm>
        <a:graphic>
          <a:graphicData uri="http://schemas.openxmlformats.org/drawingml/2006/table">
            <a:tbl>
              <a:tblPr/>
              <a:tblGrid>
                <a:gridCol w="11522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94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930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24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Number</a:t>
                      </a:r>
                    </a:p>
                  </a:txBody>
                  <a:tcPr marL="90424" marR="90424" marT="45212" marB="452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Sign</a:t>
                      </a:r>
                    </a:p>
                  </a:txBody>
                  <a:tcPr marL="90424" marR="90424" marT="45212" marB="452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Exponent</a:t>
                      </a:r>
                    </a:p>
                  </a:txBody>
                  <a:tcPr marL="90424" marR="90424" marT="45212" marB="452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Fraction</a:t>
                      </a:r>
                    </a:p>
                  </a:txBody>
                  <a:tcPr marL="90424" marR="90424" marT="45212" marB="452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8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424" marR="90424" marT="45212" marB="452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X</a:t>
                      </a:r>
                    </a:p>
                  </a:txBody>
                  <a:tcPr marL="90424" marR="90424" marT="45212" marB="452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00000000</a:t>
                      </a:r>
                    </a:p>
                  </a:txBody>
                  <a:tcPr marL="90424" marR="90424" marT="45212" marB="452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00000000000000000000000</a:t>
                      </a:r>
                    </a:p>
                  </a:txBody>
                  <a:tcPr marL="90424" marR="90424" marT="45212" marB="452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4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∞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424" marR="90424" marT="45212" marB="452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424" marR="90424" marT="45212" marB="452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11111111</a:t>
                      </a:r>
                    </a:p>
                  </a:txBody>
                  <a:tcPr marL="90424" marR="90424" marT="45212" marB="452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00000000000000000000000</a:t>
                      </a:r>
                    </a:p>
                  </a:txBody>
                  <a:tcPr marL="90424" marR="90424" marT="45212" marB="452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4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- ∞</a:t>
                      </a:r>
                    </a:p>
                  </a:txBody>
                  <a:tcPr marL="90424" marR="90424" marT="45212" marB="452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424" marR="90424" marT="45212" marB="452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11111111</a:t>
                      </a:r>
                    </a:p>
                  </a:txBody>
                  <a:tcPr marL="90424" marR="90424" marT="45212" marB="452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00000000000000000000000</a:t>
                      </a:r>
                    </a:p>
                  </a:txBody>
                  <a:tcPr marL="90424" marR="90424" marT="45212" marB="452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8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NaN</a:t>
                      </a:r>
                    </a:p>
                  </a:txBody>
                  <a:tcPr marL="90424" marR="90424" marT="45212" marB="452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X</a:t>
                      </a:r>
                    </a:p>
                  </a:txBody>
                  <a:tcPr marL="90424" marR="90424" marT="45212" marB="452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11111111</a:t>
                      </a:r>
                    </a:p>
                  </a:txBody>
                  <a:tcPr marL="90424" marR="90424" marT="45212" marB="452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non-zero</a:t>
                      </a:r>
                    </a:p>
                  </a:txBody>
                  <a:tcPr marL="90424" marR="90424" marT="45212" marB="452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613" name="Rectangle 5"/>
          <p:cNvSpPr>
            <a:spLocks noChangeArrowheads="1"/>
          </p:cNvSpPr>
          <p:nvPr/>
        </p:nvSpPr>
        <p:spPr bwMode="auto">
          <a:xfrm>
            <a:off x="602827" y="4976495"/>
            <a:ext cx="7836747" cy="395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2125" lvl="1" defTabSz="904250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sz="1978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NaN is used for numbers that don’t exist, such as √-1 or log(-5)</a:t>
            </a:r>
          </a:p>
        </p:txBody>
      </p:sp>
    </p:spTree>
  </p:cSld>
  <p:clrMapOvr>
    <a:masterClrMapping/>
  </p:clrMapOvr>
  <p:transition spd="slow">
    <p:wipe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092" y="434745"/>
            <a:ext cx="5020689" cy="559970"/>
          </a:xfrm>
          <a:prstGeom prst="rect">
            <a:avLst/>
          </a:prstGeom>
        </p:spPr>
        <p:txBody>
          <a:bodyPr vert="horz" wrap="square" lIns="0" tIns="13957" rIns="0" bIns="0" rtlCol="0">
            <a:spAutoFit/>
          </a:bodyPr>
          <a:lstStyle/>
          <a:p>
            <a:pPr marL="12689">
              <a:spcBef>
                <a:spcPts val="110"/>
              </a:spcBef>
            </a:pPr>
            <a:r>
              <a:rPr dirty="0">
                <a:solidFill>
                  <a:srgbClr val="000000"/>
                </a:solidFill>
              </a:rPr>
              <a:t>Floating Point</a:t>
            </a:r>
            <a:r>
              <a:rPr spc="-3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Example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8610651" y="6369391"/>
            <a:ext cx="254689" cy="2049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65" defTabSz="913564">
              <a:lnSpc>
                <a:spcPts val="1604"/>
              </a:lnSpc>
            </a:pPr>
            <a:fld id="{81D60167-4931-47E6-BA6A-407CBD079E47}" type="slidenum">
              <a:rPr spc="15" dirty="0">
                <a:solidFill>
                  <a:prstClr val="black"/>
                </a:solidFill>
                <a:ea typeface="新細明體" pitchFamily="18" charset="-120"/>
              </a:rPr>
              <a:pPr marL="38065" defTabSz="913564">
                <a:lnSpc>
                  <a:spcPts val="1604"/>
                </a:lnSpc>
              </a:pPr>
              <a:t>68</a:t>
            </a:fld>
            <a:endParaRPr spc="15" dirty="0">
              <a:solidFill>
                <a:prstClr val="black"/>
              </a:solidFill>
              <a:ea typeface="新細明體" pitchFamily="18" charset="-12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8312" y="1751962"/>
            <a:ext cx="2845311" cy="2527043"/>
          </a:xfrm>
          <a:prstGeom prst="rect">
            <a:avLst/>
          </a:prstGeom>
        </p:spPr>
        <p:txBody>
          <a:bodyPr vert="horz" wrap="square" lIns="0" tIns="48848" rIns="0" bIns="0" rtlCol="0">
            <a:spAutoFit/>
          </a:bodyPr>
          <a:lstStyle/>
          <a:p>
            <a:pPr marL="38065" defTabSz="913564">
              <a:spcBef>
                <a:spcPts val="384"/>
              </a:spcBef>
            </a:pPr>
            <a:r>
              <a:rPr sz="2348" spc="10" dirty="0">
                <a:solidFill>
                  <a:srgbClr val="0000FF"/>
                </a:solidFill>
                <a:latin typeface="Arial"/>
                <a:ea typeface="新細明體" pitchFamily="18" charset="-120"/>
                <a:cs typeface="Arial"/>
              </a:rPr>
              <a:t>Sign (1</a:t>
            </a:r>
            <a:r>
              <a:rPr sz="2348" spc="-10" dirty="0">
                <a:solidFill>
                  <a:srgbClr val="0000FF"/>
                </a:solidFill>
                <a:latin typeface="Arial"/>
                <a:ea typeface="新細明體" pitchFamily="18" charset="-120"/>
                <a:cs typeface="Arial"/>
              </a:rPr>
              <a:t> </a:t>
            </a:r>
            <a:r>
              <a:rPr sz="2348" spc="5" dirty="0">
                <a:solidFill>
                  <a:srgbClr val="0000FF"/>
                </a:solidFill>
                <a:latin typeface="Arial"/>
                <a:ea typeface="新細明體" pitchFamily="18" charset="-120"/>
                <a:cs typeface="Arial"/>
              </a:rPr>
              <a:t>bit):</a:t>
            </a:r>
            <a:endParaRPr sz="2348" dirty="0">
              <a:solidFill>
                <a:prstClr val="black"/>
              </a:solidFill>
              <a:latin typeface="Arial"/>
              <a:ea typeface="新細明體" pitchFamily="18" charset="-120"/>
              <a:cs typeface="Arial"/>
            </a:endParaRPr>
          </a:p>
          <a:p>
            <a:pPr marL="597623" indent="-221413" defTabSz="913564">
              <a:spcBef>
                <a:spcPts val="250"/>
              </a:spcBef>
              <a:buFontTx/>
              <a:buChar char="•"/>
              <a:tabLst>
                <a:tab pos="597623" algn="l"/>
                <a:tab pos="598258" algn="l"/>
              </a:tabLst>
            </a:pPr>
            <a:r>
              <a:rPr sz="1948" spc="15" dirty="0">
                <a:solidFill>
                  <a:srgbClr val="660066"/>
                </a:solidFill>
                <a:latin typeface="Arial"/>
                <a:ea typeface="新細明體" pitchFamily="18" charset="-120"/>
                <a:cs typeface="Arial"/>
              </a:rPr>
              <a:t>1 =&gt;</a:t>
            </a:r>
            <a:r>
              <a:rPr sz="1948" spc="-20" dirty="0">
                <a:solidFill>
                  <a:srgbClr val="660066"/>
                </a:solidFill>
                <a:latin typeface="Arial"/>
                <a:ea typeface="新細明體" pitchFamily="18" charset="-120"/>
                <a:cs typeface="Arial"/>
              </a:rPr>
              <a:t> </a:t>
            </a:r>
            <a:r>
              <a:rPr sz="1948" spc="10" dirty="0">
                <a:solidFill>
                  <a:srgbClr val="660066"/>
                </a:solidFill>
                <a:latin typeface="Arial"/>
                <a:ea typeface="新細明體" pitchFamily="18" charset="-120"/>
                <a:cs typeface="Arial"/>
              </a:rPr>
              <a:t>negative</a:t>
            </a:r>
            <a:endParaRPr sz="1948" dirty="0">
              <a:solidFill>
                <a:prstClr val="black"/>
              </a:solidFill>
              <a:latin typeface="Arial"/>
              <a:ea typeface="新細明體" pitchFamily="18" charset="-120"/>
              <a:cs typeface="Arial"/>
            </a:endParaRPr>
          </a:p>
          <a:p>
            <a:pPr marL="38065" defTabSz="913564">
              <a:spcBef>
                <a:spcPts val="1414"/>
              </a:spcBef>
            </a:pPr>
            <a:r>
              <a:rPr sz="2348" spc="10" dirty="0">
                <a:solidFill>
                  <a:srgbClr val="0000FF"/>
                </a:solidFill>
                <a:latin typeface="Arial"/>
                <a:ea typeface="新細明體" pitchFamily="18" charset="-120"/>
                <a:cs typeface="Arial"/>
              </a:rPr>
              <a:t>Exponent (8</a:t>
            </a:r>
            <a:r>
              <a:rPr sz="2348" spc="-20" dirty="0">
                <a:solidFill>
                  <a:srgbClr val="0000FF"/>
                </a:solidFill>
                <a:latin typeface="Arial"/>
                <a:ea typeface="新細明體" pitchFamily="18" charset="-120"/>
                <a:cs typeface="Arial"/>
              </a:rPr>
              <a:t> </a:t>
            </a:r>
            <a:r>
              <a:rPr sz="2348" spc="5" dirty="0">
                <a:solidFill>
                  <a:srgbClr val="0000FF"/>
                </a:solidFill>
                <a:latin typeface="Arial"/>
                <a:ea typeface="新細明體" pitchFamily="18" charset="-120"/>
                <a:cs typeface="Arial"/>
              </a:rPr>
              <a:t>bits):</a:t>
            </a:r>
            <a:endParaRPr sz="2348" dirty="0">
              <a:solidFill>
                <a:prstClr val="black"/>
              </a:solidFill>
              <a:latin typeface="Arial"/>
              <a:ea typeface="新細明體" pitchFamily="18" charset="-120"/>
              <a:cs typeface="Arial"/>
            </a:endParaRPr>
          </a:p>
          <a:p>
            <a:pPr marL="597623" indent="-221413" defTabSz="913564">
              <a:spcBef>
                <a:spcPts val="350"/>
              </a:spcBef>
              <a:buFont typeface="Courier New"/>
              <a:buChar char="•"/>
              <a:tabLst>
                <a:tab pos="598258" algn="l"/>
                <a:tab pos="2053616" algn="l"/>
              </a:tabLst>
            </a:pPr>
            <a:r>
              <a:rPr sz="1948" b="1" spc="15" dirty="0">
                <a:solidFill>
                  <a:srgbClr val="FF0000"/>
                </a:solidFill>
                <a:latin typeface="Courier New"/>
                <a:ea typeface="新細明體" pitchFamily="18" charset="-120"/>
                <a:cs typeface="Courier New"/>
              </a:rPr>
              <a:t>10000011</a:t>
            </a:r>
            <a:r>
              <a:rPr sz="1948" b="1" spc="22" baseline="-21367" dirty="0">
                <a:solidFill>
                  <a:srgbClr val="FF0000"/>
                </a:solidFill>
                <a:latin typeface="Courier New"/>
                <a:ea typeface="新細明體" pitchFamily="18" charset="-120"/>
                <a:cs typeface="Courier New"/>
              </a:rPr>
              <a:t>B	</a:t>
            </a:r>
            <a:r>
              <a:rPr sz="1948" b="1" spc="15" dirty="0">
                <a:solidFill>
                  <a:srgbClr val="FF0000"/>
                </a:solidFill>
                <a:latin typeface="Courier New"/>
                <a:ea typeface="新細明體" pitchFamily="18" charset="-120"/>
                <a:cs typeface="Courier New"/>
              </a:rPr>
              <a:t>=</a:t>
            </a:r>
            <a:r>
              <a:rPr sz="1948" b="1" spc="-60" dirty="0">
                <a:solidFill>
                  <a:srgbClr val="FF0000"/>
                </a:solidFill>
                <a:latin typeface="Courier New"/>
                <a:ea typeface="新細明體" pitchFamily="18" charset="-120"/>
                <a:cs typeface="Courier New"/>
              </a:rPr>
              <a:t> </a:t>
            </a:r>
            <a:r>
              <a:rPr sz="1948" b="1" spc="15" dirty="0">
                <a:solidFill>
                  <a:srgbClr val="FF0000"/>
                </a:solidFill>
                <a:latin typeface="Courier New"/>
                <a:ea typeface="新細明體" pitchFamily="18" charset="-120"/>
                <a:cs typeface="Courier New"/>
              </a:rPr>
              <a:t>131</a:t>
            </a:r>
            <a:endParaRPr sz="1948" dirty="0">
              <a:solidFill>
                <a:prstClr val="black"/>
              </a:solidFill>
              <a:latin typeface="Courier New"/>
              <a:ea typeface="新細明體" pitchFamily="18" charset="-120"/>
              <a:cs typeface="Courier New"/>
            </a:endParaRPr>
          </a:p>
          <a:p>
            <a:pPr marL="597623" indent="-221413" defTabSz="913564">
              <a:spcBef>
                <a:spcPts val="228"/>
              </a:spcBef>
              <a:buFont typeface="Courier New"/>
              <a:buChar char="•"/>
              <a:tabLst>
                <a:tab pos="598258" algn="l"/>
              </a:tabLst>
            </a:pPr>
            <a:r>
              <a:rPr sz="1948" b="1" spc="10" dirty="0">
                <a:solidFill>
                  <a:srgbClr val="FF0000"/>
                </a:solidFill>
                <a:latin typeface="Courier New"/>
                <a:ea typeface="新細明體" pitchFamily="18" charset="-120"/>
                <a:cs typeface="Courier New"/>
              </a:rPr>
              <a:t>131 </a:t>
            </a:r>
            <a:r>
              <a:rPr sz="1948" b="1" spc="15" dirty="0">
                <a:solidFill>
                  <a:srgbClr val="FF0000"/>
                </a:solidFill>
                <a:latin typeface="Courier New"/>
                <a:ea typeface="新細明體" pitchFamily="18" charset="-120"/>
                <a:cs typeface="Courier New"/>
              </a:rPr>
              <a:t>– </a:t>
            </a:r>
            <a:r>
              <a:rPr sz="1948" b="1" spc="10" dirty="0">
                <a:solidFill>
                  <a:srgbClr val="FF0000"/>
                </a:solidFill>
                <a:latin typeface="Courier New"/>
                <a:ea typeface="新細明體" pitchFamily="18" charset="-120"/>
                <a:cs typeface="Courier New"/>
              </a:rPr>
              <a:t>127 </a:t>
            </a:r>
            <a:r>
              <a:rPr sz="1948" b="1" spc="15" dirty="0">
                <a:solidFill>
                  <a:srgbClr val="FF0000"/>
                </a:solidFill>
                <a:latin typeface="Courier New"/>
                <a:ea typeface="新細明體" pitchFamily="18" charset="-120"/>
                <a:cs typeface="Courier New"/>
              </a:rPr>
              <a:t>=</a:t>
            </a:r>
            <a:r>
              <a:rPr sz="1948" b="1" spc="-25" dirty="0">
                <a:solidFill>
                  <a:srgbClr val="FF0000"/>
                </a:solidFill>
                <a:latin typeface="Courier New"/>
                <a:ea typeface="新細明體" pitchFamily="18" charset="-120"/>
                <a:cs typeface="Courier New"/>
              </a:rPr>
              <a:t> </a:t>
            </a:r>
            <a:r>
              <a:rPr sz="1948" b="1" spc="15" dirty="0">
                <a:solidFill>
                  <a:srgbClr val="FF0000"/>
                </a:solidFill>
                <a:latin typeface="Courier New"/>
                <a:ea typeface="新細明體" pitchFamily="18" charset="-120"/>
                <a:cs typeface="Courier New"/>
              </a:rPr>
              <a:t>4</a:t>
            </a:r>
            <a:endParaRPr sz="1948" dirty="0">
              <a:solidFill>
                <a:prstClr val="black"/>
              </a:solidFill>
              <a:latin typeface="Courier New"/>
              <a:ea typeface="新細明體" pitchFamily="18" charset="-120"/>
              <a:cs typeface="Courier New"/>
            </a:endParaRPr>
          </a:p>
          <a:p>
            <a:pPr marL="38065" defTabSz="913564">
              <a:spcBef>
                <a:spcPts val="1414"/>
              </a:spcBef>
            </a:pPr>
            <a:r>
              <a:rPr sz="2348" spc="5" dirty="0">
                <a:solidFill>
                  <a:srgbClr val="0000FF"/>
                </a:solidFill>
                <a:latin typeface="Arial"/>
                <a:ea typeface="新細明體" pitchFamily="18" charset="-120"/>
                <a:cs typeface="Arial"/>
              </a:rPr>
              <a:t>Fraction </a:t>
            </a:r>
            <a:r>
              <a:rPr sz="2348" spc="10" dirty="0">
                <a:solidFill>
                  <a:srgbClr val="0000FF"/>
                </a:solidFill>
                <a:latin typeface="Arial"/>
                <a:ea typeface="新細明體" pitchFamily="18" charset="-120"/>
                <a:cs typeface="Arial"/>
              </a:rPr>
              <a:t>(23</a:t>
            </a:r>
            <a:r>
              <a:rPr sz="2348" spc="-10" dirty="0">
                <a:solidFill>
                  <a:srgbClr val="0000FF"/>
                </a:solidFill>
                <a:latin typeface="Arial"/>
                <a:ea typeface="新細明體" pitchFamily="18" charset="-120"/>
                <a:cs typeface="Arial"/>
              </a:rPr>
              <a:t> </a:t>
            </a:r>
            <a:r>
              <a:rPr sz="2348" spc="5" dirty="0">
                <a:solidFill>
                  <a:srgbClr val="0000FF"/>
                </a:solidFill>
                <a:latin typeface="Arial"/>
                <a:ea typeface="新細明體" pitchFamily="18" charset="-120"/>
                <a:cs typeface="Arial"/>
              </a:rPr>
              <a:t>bits):</a:t>
            </a:r>
            <a:endParaRPr sz="2348" dirty="0">
              <a:solidFill>
                <a:prstClr val="black"/>
              </a:solidFill>
              <a:latin typeface="Arial"/>
              <a:ea typeface="新細明體" pitchFamily="18" charset="-120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8311" y="4232285"/>
            <a:ext cx="8209847" cy="2177337"/>
          </a:xfrm>
          <a:prstGeom prst="rect">
            <a:avLst/>
          </a:prstGeom>
        </p:spPr>
        <p:txBody>
          <a:bodyPr vert="horz" wrap="square" lIns="0" tIns="41237" rIns="0" bIns="0" rtlCol="0">
            <a:spAutoFit/>
          </a:bodyPr>
          <a:lstStyle/>
          <a:p>
            <a:pPr marL="597623" indent="-221413" defTabSz="913564">
              <a:spcBef>
                <a:spcPts val="324"/>
              </a:spcBef>
              <a:buFont typeface="Courier New"/>
              <a:buChar char="•"/>
              <a:tabLst>
                <a:tab pos="598258" algn="l"/>
              </a:tabLst>
            </a:pPr>
            <a:r>
              <a:rPr sz="1948" b="1" spc="15" dirty="0">
                <a:solidFill>
                  <a:prstClr val="black"/>
                </a:solidFill>
                <a:latin typeface="Courier New"/>
                <a:ea typeface="新細明體" pitchFamily="18" charset="-120"/>
                <a:cs typeface="Courier New"/>
              </a:rPr>
              <a:t>1.</a:t>
            </a:r>
            <a:r>
              <a:rPr sz="1948" b="1" spc="15" dirty="0">
                <a:solidFill>
                  <a:srgbClr val="008000"/>
                </a:solidFill>
                <a:latin typeface="Courier New"/>
                <a:ea typeface="新細明體" pitchFamily="18" charset="-120"/>
                <a:cs typeface="Courier New"/>
              </a:rPr>
              <a:t>10110110000000000000000</a:t>
            </a:r>
            <a:r>
              <a:rPr sz="1948" b="1" spc="22" baseline="-21367" dirty="0">
                <a:solidFill>
                  <a:srgbClr val="008000"/>
                </a:solidFill>
                <a:latin typeface="Courier New"/>
                <a:ea typeface="新細明體" pitchFamily="18" charset="-120"/>
                <a:cs typeface="Courier New"/>
              </a:rPr>
              <a:t>B</a:t>
            </a:r>
            <a:endParaRPr sz="1948" baseline="-21367" dirty="0">
              <a:solidFill>
                <a:prstClr val="black"/>
              </a:solidFill>
              <a:latin typeface="Courier New"/>
              <a:ea typeface="新細明體" pitchFamily="18" charset="-120"/>
              <a:cs typeface="Courier New"/>
            </a:endParaRPr>
          </a:p>
          <a:p>
            <a:pPr marL="597623" indent="-221413" defTabSz="913564">
              <a:lnSpc>
                <a:spcPts val="2333"/>
              </a:lnSpc>
              <a:spcBef>
                <a:spcPts val="228"/>
              </a:spcBef>
              <a:buFont typeface="Courier New"/>
              <a:buChar char="•"/>
              <a:tabLst>
                <a:tab pos="598258" algn="l"/>
              </a:tabLst>
            </a:pPr>
            <a:r>
              <a:rPr sz="1948" b="1" spc="15" dirty="0">
                <a:solidFill>
                  <a:prstClr val="black"/>
                </a:solidFill>
                <a:latin typeface="Courier New"/>
                <a:ea typeface="新細明體" pitchFamily="18" charset="-120"/>
                <a:cs typeface="Courier New"/>
              </a:rPr>
              <a:t>1</a:t>
            </a:r>
            <a:r>
              <a:rPr sz="1948" b="1" spc="10" dirty="0">
                <a:solidFill>
                  <a:prstClr val="black"/>
                </a:solidFill>
                <a:latin typeface="Courier New"/>
                <a:ea typeface="新細明體" pitchFamily="18" charset="-120"/>
                <a:cs typeface="Courier New"/>
              </a:rPr>
              <a:t> </a:t>
            </a:r>
            <a:r>
              <a:rPr sz="1948" b="1" spc="15" dirty="0">
                <a:solidFill>
                  <a:prstClr val="black"/>
                </a:solidFill>
                <a:latin typeface="Courier New"/>
                <a:ea typeface="新細明體" pitchFamily="18" charset="-120"/>
                <a:cs typeface="Courier New"/>
              </a:rPr>
              <a:t>+</a:t>
            </a:r>
            <a:endParaRPr sz="1948" dirty="0">
              <a:solidFill>
                <a:prstClr val="black"/>
              </a:solidFill>
              <a:latin typeface="Courier New"/>
              <a:ea typeface="新細明體" pitchFamily="18" charset="-120"/>
              <a:cs typeface="Courier New"/>
            </a:endParaRPr>
          </a:p>
          <a:p>
            <a:pPr marL="590010" defTabSz="913564">
              <a:lnSpc>
                <a:spcPts val="2333"/>
              </a:lnSpc>
            </a:pPr>
            <a:r>
              <a:rPr sz="1948" b="1" spc="15" dirty="0">
                <a:solidFill>
                  <a:srgbClr val="008000"/>
                </a:solidFill>
                <a:latin typeface="Courier New"/>
                <a:ea typeface="新細明體" pitchFamily="18" charset="-120"/>
                <a:cs typeface="Courier New"/>
              </a:rPr>
              <a:t>(1*2</a:t>
            </a:r>
            <a:r>
              <a:rPr sz="1948" b="1" spc="22" baseline="25641" dirty="0">
                <a:solidFill>
                  <a:srgbClr val="008000"/>
                </a:solidFill>
                <a:latin typeface="Courier New"/>
                <a:ea typeface="新細明體" pitchFamily="18" charset="-120"/>
                <a:cs typeface="Courier New"/>
              </a:rPr>
              <a:t>-1</a:t>
            </a:r>
            <a:r>
              <a:rPr sz="1948" b="1" spc="15" dirty="0">
                <a:solidFill>
                  <a:srgbClr val="008000"/>
                </a:solidFill>
                <a:latin typeface="Courier New"/>
                <a:ea typeface="新細明體" pitchFamily="18" charset="-120"/>
                <a:cs typeface="Courier New"/>
              </a:rPr>
              <a:t>)+(0*2</a:t>
            </a:r>
            <a:r>
              <a:rPr sz="1948" b="1" spc="22" baseline="25641" dirty="0">
                <a:solidFill>
                  <a:srgbClr val="008000"/>
                </a:solidFill>
                <a:latin typeface="Courier New"/>
                <a:ea typeface="新細明體" pitchFamily="18" charset="-120"/>
                <a:cs typeface="Courier New"/>
              </a:rPr>
              <a:t>-2</a:t>
            </a:r>
            <a:r>
              <a:rPr sz="1948" b="1" spc="15" dirty="0">
                <a:solidFill>
                  <a:srgbClr val="008000"/>
                </a:solidFill>
                <a:latin typeface="Courier New"/>
                <a:ea typeface="新細明體" pitchFamily="18" charset="-120"/>
                <a:cs typeface="Courier New"/>
              </a:rPr>
              <a:t>)+(1*2</a:t>
            </a:r>
            <a:r>
              <a:rPr sz="1948" b="1" spc="22" baseline="25641" dirty="0">
                <a:solidFill>
                  <a:srgbClr val="008000"/>
                </a:solidFill>
                <a:latin typeface="Courier New"/>
                <a:ea typeface="新細明體" pitchFamily="18" charset="-120"/>
                <a:cs typeface="Courier New"/>
              </a:rPr>
              <a:t>-3</a:t>
            </a:r>
            <a:r>
              <a:rPr sz="1948" b="1" spc="15" dirty="0">
                <a:solidFill>
                  <a:srgbClr val="008000"/>
                </a:solidFill>
                <a:latin typeface="Courier New"/>
                <a:ea typeface="新細明體" pitchFamily="18" charset="-120"/>
                <a:cs typeface="Courier New"/>
              </a:rPr>
              <a:t>)+(1*2</a:t>
            </a:r>
            <a:r>
              <a:rPr sz="1948" b="1" spc="22" baseline="25641" dirty="0">
                <a:solidFill>
                  <a:srgbClr val="008000"/>
                </a:solidFill>
                <a:latin typeface="Courier New"/>
                <a:ea typeface="新細明體" pitchFamily="18" charset="-120"/>
                <a:cs typeface="Courier New"/>
              </a:rPr>
              <a:t>-4</a:t>
            </a:r>
            <a:r>
              <a:rPr sz="1948" b="1" spc="15" dirty="0">
                <a:solidFill>
                  <a:srgbClr val="008000"/>
                </a:solidFill>
                <a:latin typeface="Courier New"/>
                <a:ea typeface="新細明體" pitchFamily="18" charset="-120"/>
                <a:cs typeface="Courier New"/>
              </a:rPr>
              <a:t>)+(0*2</a:t>
            </a:r>
            <a:r>
              <a:rPr sz="1948" b="1" spc="22" baseline="25641" dirty="0">
                <a:solidFill>
                  <a:srgbClr val="008000"/>
                </a:solidFill>
                <a:latin typeface="Courier New"/>
                <a:ea typeface="新細明體" pitchFamily="18" charset="-120"/>
                <a:cs typeface="Courier New"/>
              </a:rPr>
              <a:t>-5</a:t>
            </a:r>
            <a:r>
              <a:rPr sz="1948" b="1" spc="15" dirty="0">
                <a:solidFill>
                  <a:srgbClr val="008000"/>
                </a:solidFill>
                <a:latin typeface="Courier New"/>
                <a:ea typeface="新細明體" pitchFamily="18" charset="-120"/>
                <a:cs typeface="Courier New"/>
              </a:rPr>
              <a:t>)+(1*2</a:t>
            </a:r>
            <a:r>
              <a:rPr sz="1948" b="1" spc="22" baseline="25641" dirty="0">
                <a:solidFill>
                  <a:srgbClr val="008000"/>
                </a:solidFill>
                <a:latin typeface="Courier New"/>
                <a:ea typeface="新細明體" pitchFamily="18" charset="-120"/>
                <a:cs typeface="Courier New"/>
              </a:rPr>
              <a:t>-6</a:t>
            </a:r>
            <a:r>
              <a:rPr sz="1948" b="1" spc="15" dirty="0">
                <a:solidFill>
                  <a:srgbClr val="008000"/>
                </a:solidFill>
                <a:latin typeface="Courier New"/>
                <a:ea typeface="新細明體" pitchFamily="18" charset="-120"/>
                <a:cs typeface="Courier New"/>
              </a:rPr>
              <a:t>)+(1*2</a:t>
            </a:r>
            <a:r>
              <a:rPr sz="1948" b="1" spc="22" baseline="25641" dirty="0">
                <a:solidFill>
                  <a:srgbClr val="008000"/>
                </a:solidFill>
                <a:latin typeface="Courier New"/>
                <a:ea typeface="新細明體" pitchFamily="18" charset="-120"/>
                <a:cs typeface="Courier New"/>
              </a:rPr>
              <a:t>-7</a:t>
            </a:r>
            <a:r>
              <a:rPr sz="1948" b="1" spc="15" dirty="0">
                <a:solidFill>
                  <a:srgbClr val="008000"/>
                </a:solidFill>
                <a:latin typeface="Courier New"/>
                <a:ea typeface="新細明體" pitchFamily="18" charset="-120"/>
                <a:cs typeface="Courier New"/>
              </a:rPr>
              <a:t>)</a:t>
            </a:r>
            <a:endParaRPr sz="1948" dirty="0">
              <a:solidFill>
                <a:prstClr val="black"/>
              </a:solidFill>
              <a:latin typeface="Courier New"/>
              <a:ea typeface="新細明體" pitchFamily="18" charset="-120"/>
              <a:cs typeface="Courier New"/>
            </a:endParaRPr>
          </a:p>
          <a:p>
            <a:pPr marL="590010" defTabSz="913564">
              <a:spcBef>
                <a:spcPts val="35"/>
              </a:spcBef>
            </a:pPr>
            <a:r>
              <a:rPr sz="1948" b="1" spc="15" dirty="0">
                <a:solidFill>
                  <a:srgbClr val="008000"/>
                </a:solidFill>
                <a:latin typeface="Courier New"/>
                <a:ea typeface="新細明體" pitchFamily="18" charset="-120"/>
                <a:cs typeface="Courier New"/>
              </a:rPr>
              <a:t>=</a:t>
            </a:r>
            <a:r>
              <a:rPr sz="1948" b="1" spc="10" dirty="0">
                <a:solidFill>
                  <a:srgbClr val="008000"/>
                </a:solidFill>
                <a:latin typeface="Courier New"/>
                <a:ea typeface="新細明體" pitchFamily="18" charset="-120"/>
                <a:cs typeface="Courier New"/>
              </a:rPr>
              <a:t> </a:t>
            </a:r>
            <a:r>
              <a:rPr sz="1948" b="1" spc="15" dirty="0">
                <a:solidFill>
                  <a:srgbClr val="008000"/>
                </a:solidFill>
                <a:latin typeface="Courier New"/>
                <a:ea typeface="新細明體" pitchFamily="18" charset="-120"/>
                <a:cs typeface="Courier New"/>
              </a:rPr>
              <a:t>1.7109375</a:t>
            </a:r>
            <a:endParaRPr sz="1948" dirty="0">
              <a:solidFill>
                <a:prstClr val="black"/>
              </a:solidFill>
              <a:latin typeface="Courier New"/>
              <a:ea typeface="新細明體" pitchFamily="18" charset="-120"/>
              <a:cs typeface="Courier New"/>
            </a:endParaRPr>
          </a:p>
          <a:p>
            <a:pPr marL="38065" defTabSz="913564">
              <a:spcBef>
                <a:spcPts val="1454"/>
              </a:spcBef>
            </a:pPr>
            <a:r>
              <a:rPr sz="2348" spc="10" dirty="0">
                <a:solidFill>
                  <a:srgbClr val="0000FF"/>
                </a:solidFill>
                <a:latin typeface="Arial"/>
                <a:ea typeface="新細明體" pitchFamily="18" charset="-120"/>
                <a:cs typeface="Arial"/>
              </a:rPr>
              <a:t>Number:</a:t>
            </a:r>
            <a:endParaRPr sz="2348" dirty="0">
              <a:solidFill>
                <a:prstClr val="black"/>
              </a:solidFill>
              <a:latin typeface="Arial"/>
              <a:ea typeface="新細明體" pitchFamily="18" charset="-120"/>
              <a:cs typeface="Arial"/>
            </a:endParaRPr>
          </a:p>
          <a:p>
            <a:pPr marL="597623" indent="-221413" defTabSz="913564">
              <a:spcBef>
                <a:spcPts val="350"/>
              </a:spcBef>
              <a:buFont typeface="Courier New"/>
              <a:buChar char="•"/>
              <a:tabLst>
                <a:tab pos="598258" algn="l"/>
                <a:tab pos="2957663" algn="l"/>
              </a:tabLst>
            </a:pPr>
            <a:r>
              <a:rPr sz="1948" b="1" spc="15" dirty="0">
                <a:solidFill>
                  <a:srgbClr val="660066"/>
                </a:solidFill>
                <a:latin typeface="Courier New"/>
                <a:ea typeface="新細明體" pitchFamily="18" charset="-120"/>
                <a:cs typeface="Courier New"/>
              </a:rPr>
              <a:t>-</a:t>
            </a:r>
            <a:r>
              <a:rPr sz="1948" b="1" spc="15" dirty="0">
                <a:solidFill>
                  <a:srgbClr val="008000"/>
                </a:solidFill>
                <a:latin typeface="Courier New"/>
                <a:ea typeface="新細明體" pitchFamily="18" charset="-120"/>
                <a:cs typeface="Courier New"/>
              </a:rPr>
              <a:t>1.7109375</a:t>
            </a:r>
            <a:r>
              <a:rPr sz="1948" b="1" spc="25" dirty="0">
                <a:solidFill>
                  <a:srgbClr val="008000"/>
                </a:solidFill>
                <a:latin typeface="Courier New"/>
                <a:ea typeface="新細明體" pitchFamily="18" charset="-120"/>
                <a:cs typeface="Courier New"/>
              </a:rPr>
              <a:t> </a:t>
            </a:r>
            <a:r>
              <a:rPr sz="1948" b="1" spc="15" dirty="0">
                <a:solidFill>
                  <a:srgbClr val="000066"/>
                </a:solidFill>
                <a:latin typeface="Courier New"/>
                <a:ea typeface="新細明體" pitchFamily="18" charset="-120"/>
                <a:cs typeface="Courier New"/>
              </a:rPr>
              <a:t>*</a:t>
            </a:r>
            <a:r>
              <a:rPr sz="1948" b="1" spc="30" dirty="0">
                <a:solidFill>
                  <a:srgbClr val="000066"/>
                </a:solidFill>
                <a:latin typeface="Courier New"/>
                <a:ea typeface="新細明體" pitchFamily="18" charset="-120"/>
                <a:cs typeface="Courier New"/>
              </a:rPr>
              <a:t> </a:t>
            </a:r>
            <a:r>
              <a:rPr sz="1948" b="1" spc="10" dirty="0">
                <a:solidFill>
                  <a:srgbClr val="000066"/>
                </a:solidFill>
                <a:latin typeface="Courier New"/>
                <a:ea typeface="新細明體" pitchFamily="18" charset="-120"/>
                <a:cs typeface="Courier New"/>
              </a:rPr>
              <a:t>2</a:t>
            </a:r>
            <a:r>
              <a:rPr sz="1948" b="1" spc="15" baseline="25641" dirty="0">
                <a:solidFill>
                  <a:srgbClr val="FF0000"/>
                </a:solidFill>
                <a:latin typeface="Courier New"/>
                <a:ea typeface="新細明體" pitchFamily="18" charset="-120"/>
                <a:cs typeface="Courier New"/>
              </a:rPr>
              <a:t>4	</a:t>
            </a:r>
            <a:r>
              <a:rPr sz="1948" b="1" spc="15" dirty="0">
                <a:solidFill>
                  <a:srgbClr val="000066"/>
                </a:solidFill>
                <a:latin typeface="Courier New"/>
                <a:ea typeface="新細明體" pitchFamily="18" charset="-120"/>
                <a:cs typeface="Courier New"/>
              </a:rPr>
              <a:t>= </a:t>
            </a:r>
            <a:r>
              <a:rPr sz="1948" b="1" spc="10" dirty="0">
                <a:solidFill>
                  <a:srgbClr val="000066"/>
                </a:solidFill>
                <a:latin typeface="Courier New"/>
                <a:ea typeface="新細明體" pitchFamily="18" charset="-120"/>
                <a:cs typeface="Courier New"/>
              </a:rPr>
              <a:t>-27.375</a:t>
            </a:r>
            <a:endParaRPr sz="1948" dirty="0">
              <a:solidFill>
                <a:prstClr val="black"/>
              </a:solidFill>
              <a:latin typeface="Courier New"/>
              <a:ea typeface="新細明體" pitchFamily="18" charset="-120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93843" y="1659736"/>
            <a:ext cx="4593734" cy="323055"/>
          </a:xfrm>
          <a:prstGeom prst="rect">
            <a:avLst/>
          </a:prstGeom>
          <a:solidFill>
            <a:srgbClr val="A8D6FF"/>
          </a:solidFill>
          <a:ln w="12561">
            <a:solidFill>
              <a:srgbClr val="000000"/>
            </a:solidFill>
          </a:ln>
        </p:spPr>
        <p:txBody>
          <a:bodyPr vert="horz" wrap="square" lIns="0" tIns="50753" rIns="0" bIns="0" rtlCol="0">
            <a:spAutoFit/>
          </a:bodyPr>
          <a:lstStyle/>
          <a:p>
            <a:pPr marL="90088" defTabSz="913564">
              <a:spcBef>
                <a:spcPts val="400"/>
              </a:spcBef>
            </a:pPr>
            <a:r>
              <a:rPr sz="1748" b="1" spc="10" dirty="0">
                <a:solidFill>
                  <a:srgbClr val="660066"/>
                </a:solidFill>
                <a:latin typeface="Courier New"/>
                <a:ea typeface="新細明體" pitchFamily="18" charset="-120"/>
                <a:cs typeface="Courier New"/>
              </a:rPr>
              <a:t>1</a:t>
            </a:r>
            <a:r>
              <a:rPr sz="1748" b="1" spc="10" dirty="0">
                <a:solidFill>
                  <a:srgbClr val="FF0000"/>
                </a:solidFill>
                <a:latin typeface="Courier New"/>
                <a:ea typeface="新細明體" pitchFamily="18" charset="-120"/>
                <a:cs typeface="Courier New"/>
              </a:rPr>
              <a:t>10000011</a:t>
            </a:r>
            <a:r>
              <a:rPr sz="1748" b="1" spc="10" dirty="0">
                <a:solidFill>
                  <a:srgbClr val="008000"/>
                </a:solidFill>
                <a:latin typeface="Courier New"/>
                <a:ea typeface="新細明體" pitchFamily="18" charset="-120"/>
                <a:cs typeface="Courier New"/>
              </a:rPr>
              <a:t>10110110000000000000000</a:t>
            </a:r>
            <a:endParaRPr sz="1748" dirty="0">
              <a:solidFill>
                <a:prstClr val="black"/>
              </a:solidFill>
              <a:latin typeface="Courier New"/>
              <a:ea typeface="新細明體" pitchFamily="18" charset="-120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24494" y="2068719"/>
            <a:ext cx="2788849" cy="376672"/>
          </a:xfrm>
          <a:prstGeom prst="rect">
            <a:avLst/>
          </a:prstGeom>
        </p:spPr>
        <p:txBody>
          <a:bodyPr vert="horz" wrap="square" lIns="0" tIns="15226" rIns="0" bIns="0" rtlCol="0">
            <a:spAutoFit/>
          </a:bodyPr>
          <a:lstStyle/>
          <a:p>
            <a:pPr marL="12689" defTabSz="913564">
              <a:spcBef>
                <a:spcPts val="120"/>
              </a:spcBef>
            </a:pPr>
            <a:r>
              <a:rPr sz="2348" spc="5" dirty="0">
                <a:solidFill>
                  <a:prstClr val="black"/>
                </a:solidFill>
                <a:latin typeface="Arial"/>
                <a:ea typeface="新細明體" pitchFamily="18" charset="-120"/>
                <a:cs typeface="Arial"/>
              </a:rPr>
              <a:t>32-bit</a:t>
            </a:r>
            <a:r>
              <a:rPr sz="2348" spc="-55" dirty="0">
                <a:solidFill>
                  <a:prstClr val="black"/>
                </a:solidFill>
                <a:latin typeface="Arial"/>
                <a:ea typeface="新細明體" pitchFamily="18" charset="-120"/>
                <a:cs typeface="Arial"/>
              </a:rPr>
              <a:t> </a:t>
            </a:r>
            <a:r>
              <a:rPr sz="2348" spc="10" dirty="0">
                <a:solidFill>
                  <a:prstClr val="black"/>
                </a:solidFill>
                <a:latin typeface="Arial"/>
                <a:ea typeface="新細明體" pitchFamily="18" charset="-120"/>
                <a:cs typeface="Arial"/>
              </a:rPr>
              <a:t>representation</a:t>
            </a:r>
            <a:endParaRPr sz="2348">
              <a:solidFill>
                <a:prstClr val="black"/>
              </a:solidFill>
              <a:latin typeface="Arial"/>
              <a:ea typeface="新細明體" pitchFamily="18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672986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092" y="434745"/>
            <a:ext cx="5020689" cy="559970"/>
          </a:xfrm>
          <a:prstGeom prst="rect">
            <a:avLst/>
          </a:prstGeom>
        </p:spPr>
        <p:txBody>
          <a:bodyPr vert="horz" wrap="square" lIns="0" tIns="13957" rIns="0" bIns="0" rtlCol="0">
            <a:spAutoFit/>
          </a:bodyPr>
          <a:lstStyle/>
          <a:p>
            <a:pPr marL="12689">
              <a:spcBef>
                <a:spcPts val="110"/>
              </a:spcBef>
            </a:pPr>
            <a:r>
              <a:rPr dirty="0">
                <a:solidFill>
                  <a:srgbClr val="000000"/>
                </a:solidFill>
              </a:rPr>
              <a:t>Floating Point</a:t>
            </a:r>
            <a:r>
              <a:rPr spc="-3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Example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7522056" y="6304549"/>
            <a:ext cx="251859" cy="2049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65" defTabSz="913564">
              <a:lnSpc>
                <a:spcPts val="1604"/>
              </a:lnSpc>
            </a:pPr>
            <a:fld id="{81D60167-4931-47E6-BA6A-407CBD079E47}" type="slidenum">
              <a:rPr spc="15" dirty="0">
                <a:solidFill>
                  <a:prstClr val="black"/>
                </a:solidFill>
                <a:ea typeface="新細明體" pitchFamily="18" charset="-120"/>
              </a:rPr>
              <a:pPr marL="38065" defTabSz="913564">
                <a:lnSpc>
                  <a:spcPts val="1604"/>
                </a:lnSpc>
              </a:pPr>
              <a:t>69</a:t>
            </a:fld>
            <a:endParaRPr spc="15" dirty="0">
              <a:solidFill>
                <a:prstClr val="black"/>
              </a:solidFill>
              <a:ea typeface="新細明體" pitchFamily="18" charset="-120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21201C0-44B8-44FA-A8BD-94A73DC53FF9}"/>
              </a:ext>
            </a:extLst>
          </p:cNvPr>
          <p:cNvGrpSpPr/>
          <p:nvPr/>
        </p:nvGrpSpPr>
        <p:grpSpPr>
          <a:xfrm>
            <a:off x="669195" y="1656832"/>
            <a:ext cx="1914432" cy="4202875"/>
            <a:chOff x="838200" y="1143000"/>
            <a:chExt cx="2286000" cy="5500810"/>
          </a:xfrm>
        </p:grpSpPr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C145979D-BC35-4242-98DC-9D9AA065A33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95400" y="1219200"/>
              <a:ext cx="990600" cy="457200"/>
            </a:xfrm>
            <a:prstGeom prst="bentConnector3">
              <a:avLst>
                <a:gd name="adj1" fmla="val 1131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7ED03A7-1B92-4A92-928E-39163E9A8DAE}"/>
                </a:ext>
              </a:extLst>
            </p:cNvPr>
            <p:cNvSpPr txBox="1"/>
            <p:nvPr/>
          </p:nvSpPr>
          <p:spPr>
            <a:xfrm>
              <a:off x="1371600" y="1153180"/>
              <a:ext cx="914400" cy="69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564"/>
              <a:r>
                <a:rPr lang="en-US" sz="2798" dirty="0">
                  <a:solidFill>
                    <a:prstClr val="black"/>
                  </a:solidFill>
                  <a:latin typeface="Calibri"/>
                  <a:ea typeface="新細明體" pitchFamily="18" charset="-120"/>
                </a:rPr>
                <a:t>263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3679499-287A-491C-A43A-CA9C7D3D8290}"/>
                </a:ext>
              </a:extLst>
            </p:cNvPr>
            <p:cNvSpPr txBox="1"/>
            <p:nvPr/>
          </p:nvSpPr>
          <p:spPr>
            <a:xfrm>
              <a:off x="838200" y="1143000"/>
              <a:ext cx="533400" cy="69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564"/>
              <a:r>
                <a:rPr lang="en-US" sz="2798" dirty="0">
                  <a:solidFill>
                    <a:prstClr val="black"/>
                  </a:solidFill>
                  <a:latin typeface="Calibri"/>
                  <a:ea typeface="新細明體" pitchFamily="18" charset="-120"/>
                </a:rPr>
                <a:t>2</a:t>
              </a:r>
            </a:p>
          </p:txBody>
        </p: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45C27481-E6C4-4973-B418-AD608AF0EAD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95400" y="1752600"/>
              <a:ext cx="990600" cy="457200"/>
            </a:xfrm>
            <a:prstGeom prst="bentConnector3">
              <a:avLst>
                <a:gd name="adj1" fmla="val 1131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9F2D43E-69E4-44F6-ACEB-4B3B35F2A050}"/>
                </a:ext>
              </a:extLst>
            </p:cNvPr>
            <p:cNvSpPr txBox="1"/>
            <p:nvPr/>
          </p:nvSpPr>
          <p:spPr>
            <a:xfrm>
              <a:off x="1371600" y="1686580"/>
              <a:ext cx="914400" cy="69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564"/>
              <a:r>
                <a:rPr lang="en-US" sz="2798" dirty="0">
                  <a:solidFill>
                    <a:prstClr val="black"/>
                  </a:solidFill>
                  <a:latin typeface="Calibri"/>
                  <a:ea typeface="新細明體" pitchFamily="18" charset="-120"/>
                </a:rPr>
                <a:t>131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3D858EE-0D15-4F46-8BC2-7D1C6923A1DA}"/>
                </a:ext>
              </a:extLst>
            </p:cNvPr>
            <p:cNvSpPr txBox="1"/>
            <p:nvPr/>
          </p:nvSpPr>
          <p:spPr>
            <a:xfrm>
              <a:off x="838200" y="1676400"/>
              <a:ext cx="533400" cy="69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564"/>
              <a:r>
                <a:rPr lang="en-US" sz="2798" dirty="0">
                  <a:solidFill>
                    <a:prstClr val="black"/>
                  </a:solidFill>
                  <a:latin typeface="Calibri"/>
                  <a:ea typeface="新細明體" pitchFamily="18" charset="-120"/>
                </a:rPr>
                <a:t>2</a:t>
              </a:r>
            </a:p>
          </p:txBody>
        </p: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50F28845-BA1F-41F1-914F-F212EDC817A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95400" y="2286000"/>
              <a:ext cx="990600" cy="457200"/>
            </a:xfrm>
            <a:prstGeom prst="bentConnector3">
              <a:avLst>
                <a:gd name="adj1" fmla="val 1131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61E4017-B412-406D-8775-A3A5F25C911B}"/>
                </a:ext>
              </a:extLst>
            </p:cNvPr>
            <p:cNvSpPr txBox="1"/>
            <p:nvPr/>
          </p:nvSpPr>
          <p:spPr>
            <a:xfrm>
              <a:off x="1447800" y="2219980"/>
              <a:ext cx="914400" cy="69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564"/>
              <a:r>
                <a:rPr lang="en-US" sz="2798" dirty="0">
                  <a:solidFill>
                    <a:prstClr val="black"/>
                  </a:solidFill>
                  <a:latin typeface="Calibri"/>
                  <a:ea typeface="新細明體" pitchFamily="18" charset="-120"/>
                </a:rPr>
                <a:t>65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FE9CC5F-AC5C-400B-B75D-783025EBA791}"/>
                </a:ext>
              </a:extLst>
            </p:cNvPr>
            <p:cNvSpPr txBox="1"/>
            <p:nvPr/>
          </p:nvSpPr>
          <p:spPr>
            <a:xfrm>
              <a:off x="838200" y="2209800"/>
              <a:ext cx="533400" cy="69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564"/>
              <a:r>
                <a:rPr lang="en-US" sz="2798" dirty="0">
                  <a:solidFill>
                    <a:prstClr val="black"/>
                  </a:solidFill>
                  <a:latin typeface="Calibri"/>
                  <a:ea typeface="新細明體" pitchFamily="18" charset="-120"/>
                </a:rPr>
                <a:t>2</a:t>
              </a:r>
            </a:p>
          </p:txBody>
        </p: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260F9E3B-9071-40A9-A97C-F9F93154488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95400" y="2819400"/>
              <a:ext cx="990600" cy="457200"/>
            </a:xfrm>
            <a:prstGeom prst="bentConnector3">
              <a:avLst>
                <a:gd name="adj1" fmla="val 1131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953309B-DE10-4349-BAA6-623A4B33B80E}"/>
                </a:ext>
              </a:extLst>
            </p:cNvPr>
            <p:cNvSpPr txBox="1"/>
            <p:nvPr/>
          </p:nvSpPr>
          <p:spPr>
            <a:xfrm>
              <a:off x="1524000" y="2753380"/>
              <a:ext cx="914400" cy="69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564"/>
              <a:r>
                <a:rPr lang="en-US" sz="2798" dirty="0">
                  <a:solidFill>
                    <a:prstClr val="black"/>
                  </a:solidFill>
                  <a:latin typeface="Calibri"/>
                  <a:ea typeface="新細明體" pitchFamily="18" charset="-120"/>
                </a:rPr>
                <a:t>32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B088AE9-238A-4A1C-B489-28819E7999D9}"/>
                </a:ext>
              </a:extLst>
            </p:cNvPr>
            <p:cNvSpPr txBox="1"/>
            <p:nvPr/>
          </p:nvSpPr>
          <p:spPr>
            <a:xfrm>
              <a:off x="838200" y="2743200"/>
              <a:ext cx="533400" cy="69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564"/>
              <a:r>
                <a:rPr lang="en-US" sz="2798" dirty="0">
                  <a:solidFill>
                    <a:prstClr val="black"/>
                  </a:solidFill>
                  <a:latin typeface="Calibri"/>
                  <a:ea typeface="新細明體" pitchFamily="18" charset="-120"/>
                </a:rPr>
                <a:t>2</a:t>
              </a:r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7BBB68D6-D724-470E-85FB-C0FA9237340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95400" y="3352800"/>
              <a:ext cx="990600" cy="457200"/>
            </a:xfrm>
            <a:prstGeom prst="bentConnector3">
              <a:avLst>
                <a:gd name="adj1" fmla="val 1131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FCBFAEF-1C77-4838-BB9B-61D7DD38D12A}"/>
                </a:ext>
              </a:extLst>
            </p:cNvPr>
            <p:cNvSpPr txBox="1"/>
            <p:nvPr/>
          </p:nvSpPr>
          <p:spPr>
            <a:xfrm>
              <a:off x="1524000" y="3286780"/>
              <a:ext cx="914400" cy="69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564"/>
              <a:r>
                <a:rPr lang="en-US" sz="2798" dirty="0">
                  <a:solidFill>
                    <a:prstClr val="black"/>
                  </a:solidFill>
                  <a:latin typeface="Calibri"/>
                  <a:ea typeface="新細明體" pitchFamily="18" charset="-120"/>
                </a:rPr>
                <a:t>16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9DAACA5-C8F2-4DEB-A540-FD80E0B6E536}"/>
                </a:ext>
              </a:extLst>
            </p:cNvPr>
            <p:cNvSpPr txBox="1"/>
            <p:nvPr/>
          </p:nvSpPr>
          <p:spPr>
            <a:xfrm>
              <a:off x="838200" y="3276600"/>
              <a:ext cx="533400" cy="69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564"/>
              <a:r>
                <a:rPr lang="en-US" sz="2798" dirty="0">
                  <a:solidFill>
                    <a:prstClr val="black"/>
                  </a:solidFill>
                  <a:latin typeface="Calibri"/>
                  <a:ea typeface="新細明體" pitchFamily="18" charset="-120"/>
                </a:rPr>
                <a:t>2</a:t>
              </a:r>
            </a:p>
          </p:txBody>
        </p: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9224A051-A6FF-4D49-A5B2-1A8F3FBB333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95400" y="3886200"/>
              <a:ext cx="990600" cy="457200"/>
            </a:xfrm>
            <a:prstGeom prst="bentConnector3">
              <a:avLst>
                <a:gd name="adj1" fmla="val 1131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1092DA2-1447-4D62-9BE3-B50B97C9B590}"/>
                </a:ext>
              </a:extLst>
            </p:cNvPr>
            <p:cNvSpPr txBox="1"/>
            <p:nvPr/>
          </p:nvSpPr>
          <p:spPr>
            <a:xfrm>
              <a:off x="1600200" y="3810000"/>
              <a:ext cx="914400" cy="69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564"/>
              <a:r>
                <a:rPr lang="en-US" sz="2798" dirty="0">
                  <a:solidFill>
                    <a:prstClr val="black"/>
                  </a:solidFill>
                  <a:latin typeface="Calibri"/>
                  <a:ea typeface="新細明體" pitchFamily="18" charset="-120"/>
                </a:rPr>
                <a:t>8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ABAC898-0C8F-4416-9C5C-BC6849C88FCD}"/>
                </a:ext>
              </a:extLst>
            </p:cNvPr>
            <p:cNvSpPr txBox="1"/>
            <p:nvPr/>
          </p:nvSpPr>
          <p:spPr>
            <a:xfrm>
              <a:off x="838200" y="3810000"/>
              <a:ext cx="533400" cy="69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564"/>
              <a:r>
                <a:rPr lang="en-US" sz="2798" dirty="0">
                  <a:solidFill>
                    <a:prstClr val="black"/>
                  </a:solidFill>
                  <a:latin typeface="Calibri"/>
                  <a:ea typeface="新細明體" pitchFamily="18" charset="-120"/>
                </a:rPr>
                <a:t>2</a:t>
              </a:r>
            </a:p>
          </p:txBody>
        </p: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B47D11E9-55D0-45BC-9A93-BE9D6E4F2C1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95400" y="4419600"/>
              <a:ext cx="990600" cy="457200"/>
            </a:xfrm>
            <a:prstGeom prst="bentConnector3">
              <a:avLst>
                <a:gd name="adj1" fmla="val 1131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401981E-D069-48A2-9391-3135EC605D06}"/>
                </a:ext>
              </a:extLst>
            </p:cNvPr>
            <p:cNvSpPr txBox="1"/>
            <p:nvPr/>
          </p:nvSpPr>
          <p:spPr>
            <a:xfrm>
              <a:off x="1371600" y="4353580"/>
              <a:ext cx="914400" cy="69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564"/>
              <a:r>
                <a:rPr lang="en-US" sz="2798" dirty="0">
                  <a:solidFill>
                    <a:prstClr val="black"/>
                  </a:solidFill>
                  <a:latin typeface="Calibri"/>
                  <a:ea typeface="新細明體" pitchFamily="18" charset="-120"/>
                </a:rPr>
                <a:t>  4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41354D9-F288-4C6D-AFAC-A1E599A0DE7F}"/>
                </a:ext>
              </a:extLst>
            </p:cNvPr>
            <p:cNvSpPr txBox="1"/>
            <p:nvPr/>
          </p:nvSpPr>
          <p:spPr>
            <a:xfrm>
              <a:off x="838200" y="4343400"/>
              <a:ext cx="533400" cy="69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564"/>
              <a:r>
                <a:rPr lang="en-US" sz="2798" dirty="0">
                  <a:solidFill>
                    <a:prstClr val="black"/>
                  </a:solidFill>
                  <a:latin typeface="Calibri"/>
                  <a:ea typeface="新細明體" pitchFamily="18" charset="-120"/>
                </a:rPr>
                <a:t>2</a:t>
              </a:r>
            </a:p>
          </p:txBody>
        </p: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5764F386-1CC1-43EB-A72C-305811B486D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95400" y="4953000"/>
              <a:ext cx="990600" cy="457200"/>
            </a:xfrm>
            <a:prstGeom prst="bentConnector3">
              <a:avLst>
                <a:gd name="adj1" fmla="val 1131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3B3D7A-E098-4190-8611-0510BF1AF9E9}"/>
                </a:ext>
              </a:extLst>
            </p:cNvPr>
            <p:cNvSpPr txBox="1"/>
            <p:nvPr/>
          </p:nvSpPr>
          <p:spPr>
            <a:xfrm>
              <a:off x="1371600" y="4886980"/>
              <a:ext cx="914400" cy="69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564"/>
              <a:r>
                <a:rPr lang="en-US" sz="2798" dirty="0">
                  <a:solidFill>
                    <a:prstClr val="black"/>
                  </a:solidFill>
                  <a:latin typeface="Calibri"/>
                  <a:ea typeface="新細明體" pitchFamily="18" charset="-120"/>
                </a:rPr>
                <a:t>  2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C82FAE2-A0C9-4C86-83FE-B8E854B6E236}"/>
                </a:ext>
              </a:extLst>
            </p:cNvPr>
            <p:cNvSpPr txBox="1"/>
            <p:nvPr/>
          </p:nvSpPr>
          <p:spPr>
            <a:xfrm>
              <a:off x="838200" y="4876800"/>
              <a:ext cx="533400" cy="69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564"/>
              <a:r>
                <a:rPr lang="en-US" sz="2798" dirty="0">
                  <a:solidFill>
                    <a:prstClr val="black"/>
                  </a:solidFill>
                  <a:latin typeface="Calibri"/>
                  <a:ea typeface="新細明體" pitchFamily="18" charset="-120"/>
                </a:rPr>
                <a:t>2</a:t>
              </a:r>
            </a:p>
          </p:txBody>
        </p: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1D214483-6E32-4604-A8C2-5119BBAF83B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95400" y="5486400"/>
              <a:ext cx="990600" cy="457200"/>
            </a:xfrm>
            <a:prstGeom prst="bentConnector3">
              <a:avLst>
                <a:gd name="adj1" fmla="val 1131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B997647-BEBD-4EAA-8D8B-B5954405B281}"/>
                </a:ext>
              </a:extLst>
            </p:cNvPr>
            <p:cNvSpPr txBox="1"/>
            <p:nvPr/>
          </p:nvSpPr>
          <p:spPr>
            <a:xfrm>
              <a:off x="1371600" y="5420380"/>
              <a:ext cx="914400" cy="69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564"/>
              <a:r>
                <a:rPr lang="en-US" sz="2798" dirty="0">
                  <a:solidFill>
                    <a:prstClr val="black"/>
                  </a:solidFill>
                  <a:latin typeface="Calibri"/>
                  <a:ea typeface="新細明體" pitchFamily="18" charset="-120"/>
                </a:rPr>
                <a:t>  1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E87358C-6CB1-4335-A41E-EB305BD5C751}"/>
                </a:ext>
              </a:extLst>
            </p:cNvPr>
            <p:cNvSpPr txBox="1"/>
            <p:nvPr/>
          </p:nvSpPr>
          <p:spPr>
            <a:xfrm>
              <a:off x="838200" y="5410200"/>
              <a:ext cx="533400" cy="69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564"/>
              <a:r>
                <a:rPr lang="en-US" sz="2798" dirty="0">
                  <a:solidFill>
                    <a:prstClr val="black"/>
                  </a:solidFill>
                  <a:latin typeface="Calibri"/>
                  <a:ea typeface="新細明體" pitchFamily="18" charset="-120"/>
                </a:rPr>
                <a:t>2</a:t>
              </a:r>
            </a:p>
          </p:txBody>
        </p:sp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E4498DBB-CF28-419A-A740-B94B2933C67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95400" y="6019800"/>
              <a:ext cx="990600" cy="457200"/>
            </a:xfrm>
            <a:prstGeom prst="bentConnector3">
              <a:avLst>
                <a:gd name="adj1" fmla="val 1131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902FC9A-F94D-41F4-ACA1-B92662AF44C3}"/>
                </a:ext>
              </a:extLst>
            </p:cNvPr>
            <p:cNvSpPr txBox="1"/>
            <p:nvPr/>
          </p:nvSpPr>
          <p:spPr>
            <a:xfrm>
              <a:off x="1371600" y="5953780"/>
              <a:ext cx="914400" cy="69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564"/>
              <a:r>
                <a:rPr lang="en-US" sz="2798" dirty="0">
                  <a:solidFill>
                    <a:prstClr val="black"/>
                  </a:solidFill>
                  <a:latin typeface="Calibri"/>
                  <a:ea typeface="新細明體" pitchFamily="18" charset="-120"/>
                </a:rPr>
                <a:t>  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F51217E-A622-40AD-808B-E0C5C77FF876}"/>
                </a:ext>
              </a:extLst>
            </p:cNvPr>
            <p:cNvSpPr txBox="1"/>
            <p:nvPr/>
          </p:nvSpPr>
          <p:spPr>
            <a:xfrm>
              <a:off x="2362200" y="1686580"/>
              <a:ext cx="533400" cy="69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564"/>
              <a:r>
                <a:rPr lang="en-US" sz="2798" dirty="0">
                  <a:solidFill>
                    <a:prstClr val="black"/>
                  </a:solidFill>
                  <a:latin typeface="Calibri"/>
                  <a:ea typeface="新細明體" pitchFamily="18" charset="-120"/>
                </a:rPr>
                <a:t>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920CCC2-993F-416C-9892-BBA8C69AC457}"/>
                </a:ext>
              </a:extLst>
            </p:cNvPr>
            <p:cNvSpPr txBox="1"/>
            <p:nvPr/>
          </p:nvSpPr>
          <p:spPr>
            <a:xfrm>
              <a:off x="2362200" y="2219980"/>
              <a:ext cx="533400" cy="69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564"/>
              <a:r>
                <a:rPr lang="en-US" sz="2798" dirty="0">
                  <a:solidFill>
                    <a:prstClr val="black"/>
                  </a:solidFill>
                  <a:latin typeface="Calibri"/>
                  <a:ea typeface="新細明體" pitchFamily="18" charset="-120"/>
                </a:rPr>
                <a:t>1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4D5A774-6CD3-40FE-9ACD-6E5194249476}"/>
                </a:ext>
              </a:extLst>
            </p:cNvPr>
            <p:cNvSpPr txBox="1"/>
            <p:nvPr/>
          </p:nvSpPr>
          <p:spPr>
            <a:xfrm>
              <a:off x="2362200" y="2753380"/>
              <a:ext cx="533400" cy="69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564"/>
              <a:r>
                <a:rPr lang="en-US" sz="2798" dirty="0">
                  <a:solidFill>
                    <a:prstClr val="black"/>
                  </a:solidFill>
                  <a:latin typeface="Calibri"/>
                  <a:ea typeface="新細明體" pitchFamily="18" charset="-120"/>
                </a:rPr>
                <a:t>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27F0F7C-BA68-47E3-BC25-535775F9F639}"/>
                </a:ext>
              </a:extLst>
            </p:cNvPr>
            <p:cNvSpPr txBox="1"/>
            <p:nvPr/>
          </p:nvSpPr>
          <p:spPr>
            <a:xfrm>
              <a:off x="2362200" y="3286780"/>
              <a:ext cx="533400" cy="69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564"/>
              <a:r>
                <a:rPr lang="en-US" sz="2798" dirty="0">
                  <a:solidFill>
                    <a:prstClr val="black"/>
                  </a:solidFill>
                  <a:latin typeface="Calibri"/>
                  <a:ea typeface="新細明體" pitchFamily="18" charset="-120"/>
                </a:rPr>
                <a:t>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C9B01F9-F18D-4DE6-93A0-0A50C3825129}"/>
                </a:ext>
              </a:extLst>
            </p:cNvPr>
            <p:cNvSpPr txBox="1"/>
            <p:nvPr/>
          </p:nvSpPr>
          <p:spPr>
            <a:xfrm>
              <a:off x="2362200" y="3820180"/>
              <a:ext cx="533400" cy="69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564"/>
              <a:r>
                <a:rPr lang="en-US" sz="2798" dirty="0">
                  <a:solidFill>
                    <a:prstClr val="black"/>
                  </a:solidFill>
                  <a:latin typeface="Calibri"/>
                  <a:ea typeface="新細明體" pitchFamily="18" charset="-120"/>
                </a:rPr>
                <a:t>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A95F8E0-71B6-421B-8C8D-B5D4B5895EDA}"/>
                </a:ext>
              </a:extLst>
            </p:cNvPr>
            <p:cNvSpPr txBox="1"/>
            <p:nvPr/>
          </p:nvSpPr>
          <p:spPr>
            <a:xfrm>
              <a:off x="2362200" y="4353580"/>
              <a:ext cx="533400" cy="69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564"/>
              <a:r>
                <a:rPr lang="en-US" sz="2798" dirty="0">
                  <a:solidFill>
                    <a:prstClr val="black"/>
                  </a:solidFill>
                  <a:latin typeface="Calibri"/>
                  <a:ea typeface="新細明體" pitchFamily="18" charset="-120"/>
                </a:rPr>
                <a:t>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7A78017-3A67-4DE6-B6B5-60953744CC54}"/>
                </a:ext>
              </a:extLst>
            </p:cNvPr>
            <p:cNvSpPr txBox="1"/>
            <p:nvPr/>
          </p:nvSpPr>
          <p:spPr>
            <a:xfrm>
              <a:off x="2362200" y="4886980"/>
              <a:ext cx="533400" cy="69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564"/>
              <a:r>
                <a:rPr lang="en-US" sz="2798" dirty="0">
                  <a:solidFill>
                    <a:prstClr val="black"/>
                  </a:solidFill>
                  <a:latin typeface="Calibri"/>
                  <a:ea typeface="新細明體" pitchFamily="18" charset="-120"/>
                </a:rPr>
                <a:t>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F65C6F8-2355-4BB1-B998-CE8A02A00ABA}"/>
                </a:ext>
              </a:extLst>
            </p:cNvPr>
            <p:cNvSpPr txBox="1"/>
            <p:nvPr/>
          </p:nvSpPr>
          <p:spPr>
            <a:xfrm>
              <a:off x="2362200" y="5420380"/>
              <a:ext cx="533400" cy="69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564"/>
              <a:r>
                <a:rPr lang="en-US" sz="2798" dirty="0">
                  <a:solidFill>
                    <a:prstClr val="black"/>
                  </a:solidFill>
                  <a:latin typeface="Calibri"/>
                  <a:ea typeface="新細明體" pitchFamily="18" charset="-120"/>
                </a:rPr>
                <a:t>0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1338990-9C7F-497A-9713-AA96C5BBBA12}"/>
                </a:ext>
              </a:extLst>
            </p:cNvPr>
            <p:cNvSpPr txBox="1"/>
            <p:nvPr/>
          </p:nvSpPr>
          <p:spPr>
            <a:xfrm>
              <a:off x="2362200" y="5953780"/>
              <a:ext cx="533400" cy="69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564"/>
              <a:r>
                <a:rPr lang="en-US" sz="2798" dirty="0">
                  <a:solidFill>
                    <a:prstClr val="black"/>
                  </a:solidFill>
                  <a:latin typeface="Calibri"/>
                  <a:ea typeface="新細明體" pitchFamily="18" charset="-120"/>
                </a:rPr>
                <a:t>1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FC397C54-24D6-4E1A-BC79-2909C23EE8A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124200" y="1666220"/>
              <a:ext cx="0" cy="4734580"/>
            </a:xfrm>
            <a:prstGeom prst="straightConnector1">
              <a:avLst/>
            </a:prstGeom>
            <a:ln w="38100">
              <a:solidFill>
                <a:srgbClr val="FF66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2814E9F-32EE-471E-907E-2C25F1103F4C}"/>
              </a:ext>
            </a:extLst>
          </p:cNvPr>
          <p:cNvSpPr txBox="1"/>
          <p:nvPr/>
        </p:nvSpPr>
        <p:spPr>
          <a:xfrm>
            <a:off x="460973" y="5891887"/>
            <a:ext cx="2969020" cy="522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64"/>
            <a:r>
              <a:rPr lang="en-US" sz="2798" dirty="0">
                <a:solidFill>
                  <a:prstClr val="black"/>
                </a:solidFill>
                <a:latin typeface="Calibri"/>
                <a:ea typeface="新細明體" pitchFamily="18" charset="-120"/>
              </a:rPr>
              <a:t>263: 100000111</a:t>
            </a:r>
          </a:p>
        </p:txBody>
      </p:sp>
      <p:graphicFrame>
        <p:nvGraphicFramePr>
          <p:cNvPr id="48" name="Table 77">
            <a:extLst>
              <a:ext uri="{FF2B5EF4-FFF2-40B4-BE49-F238E27FC236}">
                <a16:creationId xmlns:a16="http://schemas.microsoft.com/office/drawing/2014/main" id="{968B6C2E-8EE6-43B1-A6BF-45FEC58DA3F4}"/>
              </a:ext>
            </a:extLst>
          </p:cNvPr>
          <p:cNvGraphicFramePr>
            <a:graphicFrameLocks noGrp="1"/>
          </p:cNvGraphicFramePr>
          <p:nvPr/>
        </p:nvGraphicFramePr>
        <p:xfrm>
          <a:off x="6671896" y="1780901"/>
          <a:ext cx="1706231" cy="4022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116">
                  <a:extLst>
                    <a:ext uri="{9D8B030D-6E8A-4147-A177-3AD203B41FA5}">
                      <a16:colId xmlns:a16="http://schemas.microsoft.com/office/drawing/2014/main" val="3511819989"/>
                    </a:ext>
                  </a:extLst>
                </a:gridCol>
                <a:gridCol w="485104">
                  <a:extLst>
                    <a:ext uri="{9D8B030D-6E8A-4147-A177-3AD203B41FA5}">
                      <a16:colId xmlns:a16="http://schemas.microsoft.com/office/drawing/2014/main" val="1490118757"/>
                    </a:ext>
                  </a:extLst>
                </a:gridCol>
                <a:gridCol w="368011">
                  <a:extLst>
                    <a:ext uri="{9D8B030D-6E8A-4147-A177-3AD203B41FA5}">
                      <a16:colId xmlns:a16="http://schemas.microsoft.com/office/drawing/2014/main" val="1526206243"/>
                    </a:ext>
                  </a:extLst>
                </a:gridCol>
              </a:tblGrid>
              <a:tr h="3654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0.3 * 2</a:t>
                      </a:r>
                    </a:p>
                  </a:txBody>
                  <a:tcPr marL="91355" marR="91355" marT="45677" marB="4567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0.6</a:t>
                      </a:r>
                    </a:p>
                  </a:txBody>
                  <a:tcPr marL="91355" marR="91355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355" marR="91355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977512"/>
                  </a:ext>
                </a:extLst>
              </a:tr>
              <a:tr h="3654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0.6 * 2</a:t>
                      </a:r>
                    </a:p>
                  </a:txBody>
                  <a:tcPr marL="91355" marR="91355" marT="45677" marB="4567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1.2</a:t>
                      </a:r>
                    </a:p>
                  </a:txBody>
                  <a:tcPr marL="91355" marR="91355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355" marR="91355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257832"/>
                  </a:ext>
                </a:extLst>
              </a:tr>
              <a:tr h="3654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0.2 * 2</a:t>
                      </a:r>
                    </a:p>
                  </a:txBody>
                  <a:tcPr marL="91355" marR="91355" marT="45677" marB="4567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0.4</a:t>
                      </a:r>
                    </a:p>
                  </a:txBody>
                  <a:tcPr marL="91355" marR="91355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355" marR="91355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883367"/>
                  </a:ext>
                </a:extLst>
              </a:tr>
              <a:tr h="3654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0.4 * 2</a:t>
                      </a:r>
                    </a:p>
                  </a:txBody>
                  <a:tcPr marL="91355" marR="91355" marT="45677" marB="4567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 marL="91355" marR="91355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355" marR="91355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002835"/>
                  </a:ext>
                </a:extLst>
              </a:tr>
              <a:tr h="3654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0.8 * 2</a:t>
                      </a:r>
                    </a:p>
                  </a:txBody>
                  <a:tcPr marL="91355" marR="91355" marT="45677" marB="4567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1.6</a:t>
                      </a:r>
                    </a:p>
                  </a:txBody>
                  <a:tcPr marL="91355" marR="91355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355" marR="91355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141268"/>
                  </a:ext>
                </a:extLst>
              </a:tr>
              <a:tr h="3654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0.6 * 2</a:t>
                      </a:r>
                    </a:p>
                  </a:txBody>
                  <a:tcPr marL="91355" marR="91355" marT="45677" marB="4567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1.2</a:t>
                      </a:r>
                    </a:p>
                  </a:txBody>
                  <a:tcPr marL="91355" marR="91355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355" marR="91355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445652"/>
                  </a:ext>
                </a:extLst>
              </a:tr>
              <a:tr h="365418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355" marR="91355" marT="45677" marB="4567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355" marR="91355" marT="45677" marB="4567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355" marR="91355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449551"/>
                  </a:ext>
                </a:extLst>
              </a:tr>
              <a:tr h="365418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355" marR="91355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539219"/>
                  </a:ext>
                </a:extLst>
              </a:tr>
              <a:tr h="365418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355" marR="91355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938569"/>
                  </a:ext>
                </a:extLst>
              </a:tr>
              <a:tr h="365418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355" marR="91355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251679"/>
                  </a:ext>
                </a:extLst>
              </a:tr>
              <a:tr h="365418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355" marR="91355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314743"/>
                  </a:ext>
                </a:extLst>
              </a:tr>
            </a:tbl>
          </a:graphicData>
        </a:graphic>
      </p:graphicFrame>
      <p:sp>
        <p:nvSpPr>
          <p:cNvPr id="49" name="Arrow: Curved Right 48">
            <a:extLst>
              <a:ext uri="{FF2B5EF4-FFF2-40B4-BE49-F238E27FC236}">
                <a16:creationId xmlns:a16="http://schemas.microsoft.com/office/drawing/2014/main" id="{AB2F8BC0-EFA6-4D8A-A3B9-F972035B76A3}"/>
              </a:ext>
            </a:extLst>
          </p:cNvPr>
          <p:cNvSpPr/>
          <p:nvPr/>
        </p:nvSpPr>
        <p:spPr bwMode="auto">
          <a:xfrm rot="10800000" flipH="1">
            <a:off x="5757379" y="2204579"/>
            <a:ext cx="897421" cy="1722847"/>
          </a:xfrm>
          <a:prstGeom prst="curvedRightArrow">
            <a:avLst/>
          </a:prstGeom>
          <a:ln w="31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355" tIns="45677" rIns="91355" bIns="45677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3564" fontAlgn="base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n"/>
            </a:pPr>
            <a:endParaRPr lang="en-US" sz="1398">
              <a:solidFill>
                <a:prstClr val="black"/>
              </a:solidFill>
              <a:latin typeface="Tahoma" pitchFamily="34" charset="0"/>
              <a:ea typeface="PMingLiU" pitchFamily="18" charset="-120"/>
              <a:cs typeface="Arial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C034548-9C2A-4185-8F58-EA5D515881EF}"/>
              </a:ext>
            </a:extLst>
          </p:cNvPr>
          <p:cNvSpPr txBox="1"/>
          <p:nvPr/>
        </p:nvSpPr>
        <p:spPr>
          <a:xfrm>
            <a:off x="4999496" y="5734640"/>
            <a:ext cx="4348317" cy="522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64"/>
            <a:r>
              <a:rPr lang="en-US" sz="2798" dirty="0">
                <a:solidFill>
                  <a:prstClr val="black"/>
                </a:solidFill>
                <a:latin typeface="Calibri"/>
                <a:ea typeface="新細明體" pitchFamily="18" charset="-120"/>
              </a:rPr>
              <a:t>0.3 : 01001100110011….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6E533F3-C39F-46A6-A7FD-3A23B9ED7BBA}"/>
              </a:ext>
            </a:extLst>
          </p:cNvPr>
          <p:cNvSpPr txBox="1"/>
          <p:nvPr/>
        </p:nvSpPr>
        <p:spPr>
          <a:xfrm>
            <a:off x="5614119" y="479807"/>
            <a:ext cx="1141930" cy="522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64"/>
            <a:r>
              <a:rPr lang="en-US" sz="2798" dirty="0">
                <a:solidFill>
                  <a:prstClr val="black"/>
                </a:solidFill>
                <a:latin typeface="Calibri"/>
                <a:ea typeface="新細明體" pitchFamily="18" charset="-120"/>
              </a:rPr>
              <a:t>263.3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1F31E7F-99F5-4757-B8F3-79A46671B75D}"/>
              </a:ext>
            </a:extLst>
          </p:cNvPr>
          <p:cNvCxnSpPr>
            <a:cxnSpLocks/>
          </p:cNvCxnSpPr>
          <p:nvPr/>
        </p:nvCxnSpPr>
        <p:spPr>
          <a:xfrm flipV="1">
            <a:off x="6185084" y="3902205"/>
            <a:ext cx="1462901" cy="1156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EBBDEFC5-C634-430A-BD66-FC62ACECA032}"/>
              </a:ext>
            </a:extLst>
          </p:cNvPr>
          <p:cNvSpPr txBox="1"/>
          <p:nvPr/>
        </p:nvSpPr>
        <p:spPr>
          <a:xfrm>
            <a:off x="4830776" y="5013948"/>
            <a:ext cx="2661211" cy="368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64"/>
            <a:r>
              <a:rPr lang="en-US" sz="1799" dirty="0">
                <a:solidFill>
                  <a:prstClr val="black"/>
                </a:solidFill>
                <a:latin typeface="Calibri"/>
                <a:ea typeface="新細明體" pitchFamily="18" charset="-120"/>
              </a:rPr>
              <a:t>Stop when it gets 1.0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F757C06-D98D-4ED4-B131-281D84AC788A}"/>
              </a:ext>
            </a:extLst>
          </p:cNvPr>
          <p:cNvSpPr txBox="1"/>
          <p:nvPr/>
        </p:nvSpPr>
        <p:spPr>
          <a:xfrm>
            <a:off x="4291235" y="1310990"/>
            <a:ext cx="4669985" cy="7342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3564">
              <a:lnSpc>
                <a:spcPct val="120000"/>
              </a:lnSpc>
              <a:defRPr/>
            </a:pPr>
            <a:r>
              <a:rPr lang="en-US" sz="1799" dirty="0">
                <a:solidFill>
                  <a:srgbClr val="C00000"/>
                </a:solidFill>
                <a:latin typeface="Calibri"/>
                <a:ea typeface="新細明體" pitchFamily="18" charset="-120"/>
              </a:rPr>
              <a:t>IEEE754 floating-point standard can’t represent some numbers exactly</a:t>
            </a:r>
          </a:p>
        </p:txBody>
      </p:sp>
    </p:spTree>
    <p:extLst>
      <p:ext uri="{BB962C8B-B14F-4D97-AF65-F5344CB8AC3E}">
        <p14:creationId xmlns:p14="http://schemas.microsoft.com/office/powerpoint/2010/main" val="4256974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217" y="431974"/>
            <a:ext cx="5931535" cy="568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solidFill>
                  <a:srgbClr val="000000"/>
                </a:solidFill>
              </a:rPr>
              <a:t>Decimal-Binary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Conversion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05"/>
              </a:lnSpc>
            </a:pPr>
            <a:fld id="{81D60167-4931-47E6-BA6A-407CBD079E47}" type="slidenum">
              <a:rPr spc="15" dirty="0"/>
              <a:t>7</a:t>
            </a:fld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529954" y="1783587"/>
            <a:ext cx="6813550" cy="3873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Binary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to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decimal: expand using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positional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notation</a:t>
            </a:r>
            <a:endParaRPr sz="23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94482" y="2449030"/>
            <a:ext cx="3695065" cy="297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750" b="1" spc="15" dirty="0">
                <a:latin typeface="Courier New"/>
                <a:cs typeface="Courier New"/>
              </a:rPr>
              <a:t>(1*2</a:t>
            </a:r>
            <a:r>
              <a:rPr sz="1725" b="1" spc="22" baseline="26570" dirty="0">
                <a:latin typeface="Courier New"/>
                <a:cs typeface="Courier New"/>
              </a:rPr>
              <a:t>5</a:t>
            </a:r>
            <a:r>
              <a:rPr sz="1750" b="1" spc="15" dirty="0">
                <a:latin typeface="Courier New"/>
                <a:cs typeface="Courier New"/>
              </a:rPr>
              <a:t>)+(0*2</a:t>
            </a:r>
            <a:r>
              <a:rPr sz="1725" b="1" spc="22" baseline="26570" dirty="0">
                <a:latin typeface="Courier New"/>
                <a:cs typeface="Courier New"/>
              </a:rPr>
              <a:t>4</a:t>
            </a:r>
            <a:r>
              <a:rPr sz="1750" b="1" spc="15" dirty="0">
                <a:latin typeface="Courier New"/>
                <a:cs typeface="Courier New"/>
              </a:rPr>
              <a:t>)+(0*2</a:t>
            </a:r>
            <a:r>
              <a:rPr sz="1725" b="1" spc="22" baseline="26570" dirty="0">
                <a:latin typeface="Courier New"/>
                <a:cs typeface="Courier New"/>
              </a:rPr>
              <a:t>3</a:t>
            </a:r>
            <a:r>
              <a:rPr sz="1750" b="1" spc="15" dirty="0">
                <a:latin typeface="Courier New"/>
                <a:cs typeface="Courier New"/>
              </a:rPr>
              <a:t>)+(1*2</a:t>
            </a:r>
            <a:r>
              <a:rPr sz="1725" b="1" spc="22" baseline="26570" dirty="0">
                <a:latin typeface="Courier New"/>
                <a:cs typeface="Courier New"/>
              </a:rPr>
              <a:t>2</a:t>
            </a:r>
            <a:r>
              <a:rPr sz="1750" b="1" spc="15" dirty="0">
                <a:latin typeface="Courier New"/>
                <a:cs typeface="Courier New"/>
              </a:rPr>
              <a:t>)+</a:t>
            </a:r>
            <a:endParaRPr sz="1750">
              <a:latin typeface="Courier New"/>
              <a:cs typeface="Courier New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051349"/>
              </p:ext>
            </p:extLst>
          </p:nvPr>
        </p:nvGraphicFramePr>
        <p:xfrm>
          <a:off x="1124248" y="2411798"/>
          <a:ext cx="7283152" cy="913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1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31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6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36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36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36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314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314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367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367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8536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2411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420"/>
                        </a:spcBef>
                        <a:tabLst>
                          <a:tab pos="1130300" algn="l"/>
                        </a:tabLst>
                      </a:pPr>
                      <a:r>
                        <a:rPr sz="1750" b="1" spc="15" dirty="0">
                          <a:latin typeface="Courier New"/>
                          <a:cs typeface="Courier New"/>
                        </a:rPr>
                        <a:t>100101</a:t>
                      </a:r>
                      <a:r>
                        <a:rPr sz="1725" b="1" spc="22" baseline="-21739" dirty="0">
                          <a:latin typeface="Courier New"/>
                          <a:cs typeface="Courier New"/>
                        </a:rPr>
                        <a:t>B	</a:t>
                      </a:r>
                      <a:r>
                        <a:rPr sz="1750" b="1" spc="15" dirty="0">
                          <a:latin typeface="Courier New"/>
                          <a:cs typeface="Courier New"/>
                        </a:rPr>
                        <a:t>=</a:t>
                      </a:r>
                      <a:endParaRPr sz="1750" dirty="0">
                        <a:latin typeface="Courier New"/>
                        <a:cs typeface="Courier New"/>
                      </a:endParaRPr>
                    </a:p>
                    <a:p>
                      <a:pPr marL="90424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=</a:t>
                      </a:r>
                      <a:endParaRPr sz="1750" dirty="0">
                        <a:latin typeface="Courier New"/>
                        <a:cs typeface="Courier New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A8D6FF"/>
                    </a:solidFill>
                  </a:tcPr>
                </a:tc>
                <a:tc gridSpan="11">
                  <a:txBody>
                    <a:bodyPr/>
                    <a:lstStyle/>
                    <a:p>
                      <a:r>
                        <a:rPr lang="pl-PL" sz="1800" b="1" dirty="0">
                          <a:latin typeface="CourierNewPS-BoldMT"/>
                        </a:rPr>
                        <a:t>(1*</a:t>
                      </a:r>
                      <a:r>
                        <a:rPr lang="en-US" sz="1800" b="1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lang="en-US" sz="1800" b="1" baseline="26570" dirty="0">
                          <a:latin typeface="Courier New"/>
                          <a:cs typeface="Courier New"/>
                        </a:rPr>
                        <a:t>5</a:t>
                      </a:r>
                      <a:r>
                        <a:rPr lang="pl-PL" sz="1800" b="1" dirty="0">
                          <a:latin typeface="CourierNewPS-BoldMT"/>
                        </a:rPr>
                        <a:t>)+(0*</a:t>
                      </a:r>
                      <a:r>
                        <a:rPr lang="en-US" sz="1800" b="1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lang="en-US" sz="1800" b="1" baseline="26570" dirty="0">
                          <a:latin typeface="Courier New"/>
                          <a:cs typeface="Courier New"/>
                        </a:rPr>
                        <a:t>4</a:t>
                      </a:r>
                      <a:r>
                        <a:rPr lang="pl-PL" sz="1800" b="1" dirty="0">
                          <a:latin typeface="CourierNewPS-BoldMT"/>
                        </a:rPr>
                        <a:t>)+(0*</a:t>
                      </a:r>
                      <a:r>
                        <a:rPr lang="en-US" sz="1800" b="1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lang="en-US" sz="1800" b="1" baseline="26570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lang="pl-PL" sz="1800" b="1" dirty="0">
                          <a:latin typeface="CourierNewPS-BoldMT"/>
                        </a:rPr>
                        <a:t>)+(1*</a:t>
                      </a:r>
                      <a:r>
                        <a:rPr lang="en-US" sz="1800" b="1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lang="en-US" sz="1800" b="1" baseline="26570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lang="pl-PL" sz="1800" b="1" dirty="0">
                          <a:latin typeface="CourierNewPS-BoldMT"/>
                        </a:rPr>
                        <a:t>)+(0*</a:t>
                      </a:r>
                      <a:r>
                        <a:rPr lang="en-US" sz="1800" b="1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lang="en-US" sz="1800" b="1" baseline="2657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lang="pl-PL" sz="1800" b="1" dirty="0">
                          <a:latin typeface="CourierNewPS-BoldMT"/>
                        </a:rPr>
                        <a:t>)+(1*</a:t>
                      </a:r>
                      <a:r>
                        <a:rPr lang="en-US" sz="1800" b="1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lang="en-US" sz="1800" b="1" baseline="2657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lang="pl-PL" sz="1800" b="1" dirty="0">
                          <a:latin typeface="CourierNewPS-BoldMT"/>
                        </a:rPr>
                        <a:t>)</a:t>
                      </a:r>
                    </a:p>
                    <a:p>
                      <a:pPr marL="271145">
                        <a:lnSpc>
                          <a:spcPct val="100000"/>
                        </a:lnSpc>
                        <a:tabLst>
                          <a:tab pos="813435" algn="l"/>
                          <a:tab pos="1220470" algn="l"/>
                          <a:tab pos="1763395" algn="l"/>
                          <a:tab pos="2170430" algn="l"/>
                          <a:tab pos="2713355" algn="l"/>
                          <a:tab pos="3120390" algn="l"/>
                          <a:tab pos="3527425" algn="l"/>
                        </a:tabLst>
                      </a:pPr>
                      <a:r>
                        <a:rPr sz="1600" b="1" spc="15" dirty="0">
                          <a:latin typeface="Courier New"/>
                          <a:cs typeface="Courier New"/>
                        </a:rPr>
                        <a:t>32	+	0	+	0	+	4	+</a:t>
                      </a:r>
                      <a:r>
                        <a:rPr lang="en-US" sz="1600" b="1" spc="15" dirty="0">
                          <a:latin typeface="Courier New"/>
                          <a:cs typeface="Courier New"/>
                        </a:rPr>
                        <a:t>  </a:t>
                      </a:r>
                      <a:r>
                        <a:rPr sz="1600" b="1" spc="1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lang="en-US" sz="1600" b="1" spc="15" dirty="0">
                          <a:latin typeface="Courier New"/>
                          <a:cs typeface="Courier New"/>
                        </a:rPr>
                        <a:t>   </a:t>
                      </a:r>
                      <a:r>
                        <a:rPr sz="1600" b="1" spc="15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lang="en-US" sz="1600" b="1" spc="15" dirty="0">
                          <a:latin typeface="Courier New"/>
                          <a:cs typeface="Courier New"/>
                        </a:rPr>
                        <a:t>   </a:t>
                      </a:r>
                      <a:r>
                        <a:rPr sz="1600" b="1" spc="15" dirty="0">
                          <a:latin typeface="Courier New"/>
                          <a:cs typeface="Courier New"/>
                        </a:rPr>
                        <a:t>1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</a:txBody>
                  <a:tcPr marL="0" marR="0" marT="1270" marB="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A8D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marL="135255" marR="307340" indent="-226060">
                        <a:lnSpc>
                          <a:spcPct val="103600"/>
                        </a:lnSpc>
                        <a:spcBef>
                          <a:spcPts val="345"/>
                        </a:spcBef>
                        <a:tabLst>
                          <a:tab pos="678180" algn="l"/>
                          <a:tab pos="1085215" algn="l"/>
                        </a:tabLst>
                      </a:pPr>
                      <a:endParaRPr sz="1750" dirty="0">
                        <a:latin typeface="Courier New"/>
                        <a:cs typeface="Courier New"/>
                      </a:endParaRPr>
                    </a:p>
                  </a:txBody>
                  <a:tcPr marL="0" marR="0" marT="4381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A8D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730">
                <a:tc>
                  <a:txBody>
                    <a:bodyPr/>
                    <a:lstStyle/>
                    <a:p>
                      <a:pPr marR="263525" algn="r">
                        <a:lnSpc>
                          <a:spcPts val="1860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=</a:t>
                      </a:r>
                      <a:endParaRPr sz="17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71145">
                        <a:lnSpc>
                          <a:spcPts val="1860"/>
                        </a:lnSpc>
                      </a:pPr>
                      <a:r>
                        <a:rPr sz="1750" b="1" spc="15" dirty="0">
                          <a:latin typeface="Courier New"/>
                          <a:cs typeface="Courier New"/>
                        </a:rPr>
                        <a:t>37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092" y="434745"/>
            <a:ext cx="5020689" cy="559970"/>
          </a:xfrm>
          <a:prstGeom prst="rect">
            <a:avLst/>
          </a:prstGeom>
        </p:spPr>
        <p:txBody>
          <a:bodyPr vert="horz" wrap="square" lIns="0" tIns="13957" rIns="0" bIns="0" rtlCol="0">
            <a:spAutoFit/>
          </a:bodyPr>
          <a:lstStyle/>
          <a:p>
            <a:pPr marL="12689">
              <a:spcBef>
                <a:spcPts val="110"/>
              </a:spcBef>
            </a:pPr>
            <a:r>
              <a:rPr dirty="0">
                <a:solidFill>
                  <a:srgbClr val="000000"/>
                </a:solidFill>
              </a:rPr>
              <a:t>Floating Point</a:t>
            </a:r>
            <a:r>
              <a:rPr spc="-3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Example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8610651" y="6369391"/>
            <a:ext cx="254689" cy="2049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65" defTabSz="913564">
              <a:lnSpc>
                <a:spcPts val="1604"/>
              </a:lnSpc>
            </a:pPr>
            <a:fld id="{81D60167-4931-47E6-BA6A-407CBD079E47}" type="slidenum">
              <a:rPr spc="15" dirty="0">
                <a:solidFill>
                  <a:prstClr val="black"/>
                </a:solidFill>
                <a:ea typeface="新細明體" pitchFamily="18" charset="-120"/>
              </a:rPr>
              <a:pPr marL="38065" defTabSz="913564">
                <a:lnSpc>
                  <a:spcPts val="1604"/>
                </a:lnSpc>
              </a:pPr>
              <a:t>70</a:t>
            </a:fld>
            <a:endParaRPr spc="15" dirty="0">
              <a:solidFill>
                <a:prstClr val="black"/>
              </a:solidFill>
              <a:ea typeface="新細明體" pitchFamily="18" charset="-12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28310" y="5373421"/>
            <a:ext cx="6166425" cy="351050"/>
          </a:xfrm>
          <a:prstGeom prst="rect">
            <a:avLst/>
          </a:prstGeom>
          <a:solidFill>
            <a:srgbClr val="A8D6FF"/>
          </a:solidFill>
          <a:ln w="12561">
            <a:solidFill>
              <a:srgbClr val="000000"/>
            </a:solidFill>
          </a:ln>
        </p:spPr>
        <p:txBody>
          <a:bodyPr vert="horz" wrap="square" lIns="0" tIns="50753" rIns="0" bIns="0" rtlCol="0">
            <a:spAutoFit/>
          </a:bodyPr>
          <a:lstStyle/>
          <a:p>
            <a:pPr marL="90088" defTabSz="913564">
              <a:spcBef>
                <a:spcPts val="400"/>
              </a:spcBef>
            </a:pPr>
            <a:r>
              <a:rPr lang="en-US" sz="1948" b="1" spc="15" dirty="0">
                <a:solidFill>
                  <a:srgbClr val="660066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0</a:t>
            </a:r>
            <a:r>
              <a:rPr lang="en-US" sz="1948" b="1" spc="10" dirty="0">
                <a:solidFill>
                  <a:srgbClr val="FF0000"/>
                </a:solidFill>
                <a:latin typeface="Courier New"/>
                <a:ea typeface="新細明體" pitchFamily="18" charset="-120"/>
                <a:cs typeface="Courier New"/>
              </a:rPr>
              <a:t>100 0011 </a:t>
            </a:r>
            <a:r>
              <a:rPr lang="en-US" sz="1948" b="1" spc="15" dirty="0">
                <a:solidFill>
                  <a:srgbClr val="FF0000"/>
                </a:solidFill>
                <a:latin typeface="Courier New"/>
                <a:ea typeface="新細明體" pitchFamily="18" charset="-120"/>
                <a:cs typeface="Courier New"/>
              </a:rPr>
              <a:t>1</a:t>
            </a:r>
            <a:r>
              <a:rPr lang="en-US" sz="1948" b="1" spc="15" dirty="0">
                <a:solidFill>
                  <a:srgbClr val="008000"/>
                </a:solidFill>
                <a:latin typeface="Courier New"/>
                <a:ea typeface="新細明體" pitchFamily="18" charset="-120"/>
                <a:cs typeface="Courier New"/>
              </a:rPr>
              <a:t>000 0011 1010 0110 0110 0110</a:t>
            </a:r>
            <a:endParaRPr sz="1948" b="1" spc="15" dirty="0">
              <a:solidFill>
                <a:srgbClr val="008000"/>
              </a:solidFill>
              <a:latin typeface="Courier New"/>
              <a:ea typeface="新細明體" pitchFamily="18" charset="-120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27358" y="5693723"/>
            <a:ext cx="2788849" cy="376672"/>
          </a:xfrm>
          <a:prstGeom prst="rect">
            <a:avLst/>
          </a:prstGeom>
        </p:spPr>
        <p:txBody>
          <a:bodyPr vert="horz" wrap="square" lIns="0" tIns="15226" rIns="0" bIns="0" rtlCol="0">
            <a:spAutoFit/>
          </a:bodyPr>
          <a:lstStyle/>
          <a:p>
            <a:pPr marL="12689" defTabSz="913564">
              <a:spcBef>
                <a:spcPts val="120"/>
              </a:spcBef>
            </a:pPr>
            <a:r>
              <a:rPr sz="2348" spc="5" dirty="0">
                <a:solidFill>
                  <a:prstClr val="black"/>
                </a:solidFill>
                <a:latin typeface="Arial"/>
                <a:ea typeface="新細明體" pitchFamily="18" charset="-120"/>
                <a:cs typeface="Arial"/>
              </a:rPr>
              <a:t>32-bit</a:t>
            </a:r>
            <a:r>
              <a:rPr sz="2348" spc="-55" dirty="0">
                <a:solidFill>
                  <a:prstClr val="black"/>
                </a:solidFill>
                <a:latin typeface="Arial"/>
                <a:ea typeface="新細明體" pitchFamily="18" charset="-120"/>
                <a:cs typeface="Arial"/>
              </a:rPr>
              <a:t> </a:t>
            </a:r>
            <a:r>
              <a:rPr sz="2348" spc="10" dirty="0">
                <a:solidFill>
                  <a:prstClr val="black"/>
                </a:solidFill>
                <a:latin typeface="Arial"/>
                <a:ea typeface="新細明體" pitchFamily="18" charset="-120"/>
                <a:cs typeface="Arial"/>
              </a:rPr>
              <a:t>representation</a:t>
            </a:r>
            <a:endParaRPr sz="2348" dirty="0">
              <a:solidFill>
                <a:prstClr val="black"/>
              </a:solidFill>
              <a:latin typeface="Arial"/>
              <a:ea typeface="新細明體" pitchFamily="18" charset="-120"/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F79D86-F4F6-4634-B485-912B48D25767}"/>
              </a:ext>
            </a:extLst>
          </p:cNvPr>
          <p:cNvSpPr txBox="1"/>
          <p:nvPr/>
        </p:nvSpPr>
        <p:spPr>
          <a:xfrm>
            <a:off x="503300" y="1186344"/>
            <a:ext cx="4703060" cy="2267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587" indent="-342587" defTabSz="913564">
              <a:buFontTx/>
              <a:buAutoNum type="arabicParenR"/>
            </a:pPr>
            <a:r>
              <a:rPr lang="en-US" sz="2798" dirty="0">
                <a:solidFill>
                  <a:prstClr val="black"/>
                </a:solidFill>
                <a:latin typeface="Calibri"/>
                <a:ea typeface="新細明體" pitchFamily="18" charset="-120"/>
              </a:rPr>
              <a:t>263.3</a:t>
            </a:r>
          </a:p>
          <a:p>
            <a:pPr defTabSz="913564"/>
            <a:r>
              <a:rPr lang="en-US" sz="2798" dirty="0">
                <a:solidFill>
                  <a:prstClr val="black"/>
                </a:solidFill>
                <a:latin typeface="Calibri"/>
                <a:ea typeface="新細明體" pitchFamily="18" charset="-120"/>
              </a:rPr>
              <a:t>       100000111.0100110011…</a:t>
            </a:r>
          </a:p>
          <a:p>
            <a:pPr defTabSz="913564"/>
            <a:endParaRPr lang="en-US" sz="2798" dirty="0">
              <a:solidFill>
                <a:prstClr val="black"/>
              </a:solidFill>
              <a:latin typeface="Calibri"/>
              <a:ea typeface="新細明體" pitchFamily="18" charset="-120"/>
            </a:endParaRPr>
          </a:p>
          <a:p>
            <a:pPr defTabSz="913564"/>
            <a:r>
              <a:rPr lang="en-US" sz="2798" dirty="0">
                <a:solidFill>
                  <a:prstClr val="black"/>
                </a:solidFill>
                <a:latin typeface="Calibri"/>
                <a:ea typeface="新細明體" pitchFamily="18" charset="-120"/>
              </a:rPr>
              <a:t>2) Scientific notation:</a:t>
            </a:r>
          </a:p>
          <a:p>
            <a:pPr defTabSz="913564"/>
            <a:r>
              <a:rPr lang="en-US" sz="2798" dirty="0">
                <a:solidFill>
                  <a:prstClr val="black"/>
                </a:solidFill>
                <a:latin typeface="Calibri"/>
                <a:ea typeface="新細明體" pitchFamily="18" charset="-120"/>
              </a:rPr>
              <a:t>1.000001110100110011… * 2</a:t>
            </a:r>
            <a:r>
              <a:rPr lang="en-US" sz="2798" baseline="30000" dirty="0">
                <a:solidFill>
                  <a:prstClr val="black"/>
                </a:solidFill>
                <a:latin typeface="Calibri"/>
                <a:ea typeface="新細明體" pitchFamily="18" charset="-120"/>
              </a:rPr>
              <a:t>8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7C66E294-E6B6-4A0F-BE49-0C1807004FC9}"/>
              </a:ext>
            </a:extLst>
          </p:cNvPr>
          <p:cNvSpPr/>
          <p:nvPr/>
        </p:nvSpPr>
        <p:spPr>
          <a:xfrm rot="5400000">
            <a:off x="2305573" y="1962909"/>
            <a:ext cx="320303" cy="3197406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3564"/>
            <a:endParaRPr lang="en-US"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418775-D47B-481A-81C8-034D0DB817F9}"/>
              </a:ext>
            </a:extLst>
          </p:cNvPr>
          <p:cNvSpPr txBox="1"/>
          <p:nvPr/>
        </p:nvSpPr>
        <p:spPr>
          <a:xfrm>
            <a:off x="2008953" y="3710248"/>
            <a:ext cx="1136549" cy="368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64"/>
            <a:r>
              <a:rPr lang="en-US" sz="1799" dirty="0">
                <a:solidFill>
                  <a:prstClr val="black"/>
                </a:solidFill>
                <a:latin typeface="Calibri"/>
                <a:ea typeface="新細明體" pitchFamily="18" charset="-120"/>
              </a:rPr>
              <a:t>Mantissa</a:t>
            </a:r>
          </a:p>
        </p:txBody>
      </p:sp>
      <p:sp>
        <p:nvSpPr>
          <p:cNvPr id="14" name="object 3">
            <a:extLst>
              <a:ext uri="{FF2B5EF4-FFF2-40B4-BE49-F238E27FC236}">
                <a16:creationId xmlns:a16="http://schemas.microsoft.com/office/drawing/2014/main" id="{247BC7F0-48CB-497D-A37E-F39F3290479F}"/>
              </a:ext>
            </a:extLst>
          </p:cNvPr>
          <p:cNvSpPr txBox="1"/>
          <p:nvPr/>
        </p:nvSpPr>
        <p:spPr>
          <a:xfrm>
            <a:off x="5130800" y="1447151"/>
            <a:ext cx="4115540" cy="2632083"/>
          </a:xfrm>
          <a:prstGeom prst="rect">
            <a:avLst/>
          </a:prstGeom>
        </p:spPr>
        <p:txBody>
          <a:bodyPr vert="horz" wrap="square" lIns="0" tIns="48848" rIns="0" bIns="0" rtlCol="0">
            <a:spAutoFit/>
          </a:bodyPr>
          <a:lstStyle/>
          <a:p>
            <a:pPr marL="38065" defTabSz="913564">
              <a:spcBef>
                <a:spcPts val="384"/>
              </a:spcBef>
            </a:pPr>
            <a:r>
              <a:rPr sz="2000" spc="10" dirty="0">
                <a:solidFill>
                  <a:srgbClr val="0000FF"/>
                </a:solidFill>
                <a:latin typeface="Arial"/>
                <a:ea typeface="新細明體" pitchFamily="18" charset="-120"/>
                <a:cs typeface="Arial"/>
              </a:rPr>
              <a:t>Sign (1</a:t>
            </a:r>
            <a:r>
              <a:rPr sz="2000" spc="-10" dirty="0">
                <a:solidFill>
                  <a:srgbClr val="0000FF"/>
                </a:solidFill>
                <a:latin typeface="Arial"/>
                <a:ea typeface="新細明體" pitchFamily="18" charset="-120"/>
                <a:cs typeface="Arial"/>
              </a:rPr>
              <a:t> </a:t>
            </a:r>
            <a:r>
              <a:rPr sz="2000" spc="5" dirty="0">
                <a:solidFill>
                  <a:srgbClr val="0000FF"/>
                </a:solidFill>
                <a:latin typeface="Arial"/>
                <a:ea typeface="新細明體" pitchFamily="18" charset="-120"/>
                <a:cs typeface="Arial"/>
              </a:rPr>
              <a:t>bit):</a:t>
            </a:r>
            <a:endParaRPr sz="2000" dirty="0">
              <a:solidFill>
                <a:prstClr val="black"/>
              </a:solidFill>
              <a:latin typeface="Arial"/>
              <a:ea typeface="新細明體" pitchFamily="18" charset="-120"/>
              <a:cs typeface="Arial"/>
            </a:endParaRPr>
          </a:p>
          <a:p>
            <a:pPr marL="597623" indent="-221413" defTabSz="913564">
              <a:spcBef>
                <a:spcPts val="250"/>
              </a:spcBef>
              <a:buFont typeface="Courier New"/>
              <a:buChar char="•"/>
              <a:tabLst>
                <a:tab pos="597623" algn="l"/>
                <a:tab pos="598258" algn="l"/>
              </a:tabLst>
            </a:pPr>
            <a:r>
              <a:rPr lang="en-US" spc="15" dirty="0">
                <a:solidFill>
                  <a:srgbClr val="660066"/>
                </a:solidFill>
                <a:latin typeface="Arial"/>
                <a:ea typeface="新細明體" pitchFamily="18" charset="-120"/>
                <a:cs typeface="Arial"/>
              </a:rPr>
              <a:t>positive =&gt; 0</a:t>
            </a:r>
            <a:endParaRPr spc="15" dirty="0">
              <a:solidFill>
                <a:srgbClr val="660066"/>
              </a:solidFill>
              <a:latin typeface="Arial"/>
              <a:ea typeface="新細明體" pitchFamily="18" charset="-120"/>
              <a:cs typeface="Arial"/>
            </a:endParaRPr>
          </a:p>
          <a:p>
            <a:pPr marL="38065" defTabSz="913564">
              <a:spcBef>
                <a:spcPts val="1414"/>
              </a:spcBef>
            </a:pPr>
            <a:r>
              <a:rPr sz="2000" spc="10" dirty="0">
                <a:solidFill>
                  <a:srgbClr val="0000FF"/>
                </a:solidFill>
                <a:latin typeface="Arial"/>
                <a:ea typeface="新細明體" pitchFamily="18" charset="-120"/>
                <a:cs typeface="Arial"/>
              </a:rPr>
              <a:t>Exponent (8</a:t>
            </a:r>
            <a:r>
              <a:rPr sz="2000" spc="-20" dirty="0">
                <a:solidFill>
                  <a:srgbClr val="0000FF"/>
                </a:solidFill>
                <a:latin typeface="Arial"/>
                <a:ea typeface="新細明體" pitchFamily="18" charset="-120"/>
                <a:cs typeface="Arial"/>
              </a:rPr>
              <a:t> </a:t>
            </a:r>
            <a:r>
              <a:rPr sz="2000" spc="5" dirty="0">
                <a:solidFill>
                  <a:srgbClr val="0000FF"/>
                </a:solidFill>
                <a:latin typeface="Arial"/>
                <a:ea typeface="新細明體" pitchFamily="18" charset="-120"/>
                <a:cs typeface="Arial"/>
              </a:rPr>
              <a:t>bits):</a:t>
            </a:r>
            <a:endParaRPr sz="2000" dirty="0">
              <a:solidFill>
                <a:prstClr val="black"/>
              </a:solidFill>
              <a:latin typeface="Arial"/>
              <a:ea typeface="新細明體" pitchFamily="18" charset="-120"/>
              <a:cs typeface="Arial"/>
            </a:endParaRPr>
          </a:p>
          <a:p>
            <a:pPr marL="597623" indent="-221413" defTabSz="913564">
              <a:spcBef>
                <a:spcPts val="350"/>
              </a:spcBef>
              <a:buFont typeface="Courier New"/>
              <a:buChar char="•"/>
              <a:tabLst>
                <a:tab pos="598258" algn="l"/>
                <a:tab pos="2053616" algn="l"/>
              </a:tabLst>
            </a:pPr>
            <a:r>
              <a:rPr lang="en-US" b="1" spc="10" dirty="0">
                <a:solidFill>
                  <a:srgbClr val="FF0000"/>
                </a:solidFill>
                <a:latin typeface="Courier New"/>
                <a:ea typeface="新細明體" pitchFamily="18" charset="-120"/>
                <a:cs typeface="Courier New"/>
              </a:rPr>
              <a:t>127 </a:t>
            </a:r>
            <a:r>
              <a:rPr lang="en-US" b="1" spc="15" dirty="0">
                <a:solidFill>
                  <a:srgbClr val="FF0000"/>
                </a:solidFill>
                <a:latin typeface="Courier New"/>
                <a:ea typeface="新細明體" pitchFamily="18" charset="-120"/>
                <a:cs typeface="Courier New"/>
              </a:rPr>
              <a:t>+ </a:t>
            </a:r>
            <a:r>
              <a:rPr lang="en-US" b="1" spc="10" dirty="0">
                <a:solidFill>
                  <a:srgbClr val="FF0000"/>
                </a:solidFill>
                <a:latin typeface="Courier New"/>
                <a:ea typeface="新細明體" pitchFamily="18" charset="-120"/>
                <a:cs typeface="Courier New"/>
              </a:rPr>
              <a:t>8 </a:t>
            </a:r>
            <a:r>
              <a:rPr lang="en-US" b="1" spc="15" dirty="0">
                <a:solidFill>
                  <a:srgbClr val="FF0000"/>
                </a:solidFill>
                <a:latin typeface="Courier New"/>
                <a:ea typeface="新細明體" pitchFamily="18" charset="-120"/>
                <a:cs typeface="Courier New"/>
              </a:rPr>
              <a:t>=</a:t>
            </a:r>
            <a:r>
              <a:rPr lang="en-US" b="1" spc="-25" dirty="0">
                <a:solidFill>
                  <a:srgbClr val="FF0000"/>
                </a:solidFill>
                <a:latin typeface="Courier New"/>
                <a:ea typeface="新細明體" pitchFamily="18" charset="-120"/>
                <a:cs typeface="Courier New"/>
              </a:rPr>
              <a:t> </a:t>
            </a:r>
            <a:r>
              <a:rPr lang="en-US" b="1" spc="15" dirty="0">
                <a:solidFill>
                  <a:srgbClr val="FF0000"/>
                </a:solidFill>
                <a:latin typeface="Courier New"/>
                <a:ea typeface="新細明體" pitchFamily="18" charset="-120"/>
                <a:cs typeface="Courier New"/>
              </a:rPr>
              <a:t>135</a:t>
            </a:r>
          </a:p>
          <a:p>
            <a:pPr marL="597623" indent="-221413" defTabSz="913564">
              <a:spcBef>
                <a:spcPts val="350"/>
              </a:spcBef>
              <a:buFont typeface="Courier New"/>
              <a:buChar char="•"/>
              <a:tabLst>
                <a:tab pos="598258" algn="l"/>
                <a:tab pos="2053616" algn="l"/>
              </a:tabLst>
            </a:pPr>
            <a:r>
              <a:rPr lang="en-US" b="1" spc="15" dirty="0">
                <a:solidFill>
                  <a:srgbClr val="FF0000"/>
                </a:solidFill>
                <a:latin typeface="Courier New"/>
                <a:ea typeface="新細明體" pitchFamily="18" charset="-120"/>
                <a:cs typeface="Courier New"/>
              </a:rPr>
              <a:t>135 = </a:t>
            </a:r>
            <a:r>
              <a:rPr b="1" spc="15" dirty="0">
                <a:solidFill>
                  <a:srgbClr val="FF0000"/>
                </a:solidFill>
                <a:latin typeface="Courier New"/>
                <a:ea typeface="新細明體" pitchFamily="18" charset="-120"/>
                <a:cs typeface="Courier New"/>
              </a:rPr>
              <a:t>10000</a:t>
            </a:r>
            <a:r>
              <a:rPr lang="en-US" b="1" spc="15" dirty="0">
                <a:solidFill>
                  <a:srgbClr val="FF0000"/>
                </a:solidFill>
                <a:latin typeface="Courier New"/>
                <a:ea typeface="新細明體" pitchFamily="18" charset="-120"/>
                <a:cs typeface="Courier New"/>
              </a:rPr>
              <a:t>1</a:t>
            </a:r>
            <a:r>
              <a:rPr b="1" spc="15" dirty="0">
                <a:solidFill>
                  <a:srgbClr val="FF0000"/>
                </a:solidFill>
                <a:latin typeface="Courier New"/>
                <a:ea typeface="新細明體" pitchFamily="18" charset="-120"/>
                <a:cs typeface="Courier New"/>
              </a:rPr>
              <a:t>11</a:t>
            </a:r>
            <a:r>
              <a:rPr b="1" spc="22" baseline="-21367" dirty="0">
                <a:solidFill>
                  <a:srgbClr val="FF0000"/>
                </a:solidFill>
                <a:latin typeface="Courier New"/>
                <a:ea typeface="新細明體" pitchFamily="18" charset="-120"/>
                <a:cs typeface="Courier New"/>
              </a:rPr>
              <a:t>B</a:t>
            </a:r>
            <a:endParaRPr dirty="0">
              <a:solidFill>
                <a:prstClr val="black"/>
              </a:solidFill>
              <a:latin typeface="Courier New"/>
              <a:ea typeface="新細明體" pitchFamily="18" charset="-120"/>
              <a:cs typeface="Courier New"/>
            </a:endParaRPr>
          </a:p>
          <a:p>
            <a:pPr marL="38065" defTabSz="913564">
              <a:spcBef>
                <a:spcPts val="1414"/>
              </a:spcBef>
            </a:pPr>
            <a:r>
              <a:rPr sz="2000" spc="5" dirty="0">
                <a:solidFill>
                  <a:srgbClr val="0000FF"/>
                </a:solidFill>
                <a:latin typeface="Arial"/>
                <a:ea typeface="新細明體" pitchFamily="18" charset="-120"/>
                <a:cs typeface="Arial"/>
              </a:rPr>
              <a:t>Fraction </a:t>
            </a:r>
            <a:r>
              <a:rPr sz="2000" spc="10" dirty="0">
                <a:solidFill>
                  <a:srgbClr val="0000FF"/>
                </a:solidFill>
                <a:latin typeface="Arial"/>
                <a:ea typeface="新細明體" pitchFamily="18" charset="-120"/>
                <a:cs typeface="Arial"/>
              </a:rPr>
              <a:t>(23</a:t>
            </a:r>
            <a:r>
              <a:rPr sz="2000" spc="-10" dirty="0">
                <a:solidFill>
                  <a:srgbClr val="0000FF"/>
                </a:solidFill>
                <a:latin typeface="Arial"/>
                <a:ea typeface="新細明體" pitchFamily="18" charset="-120"/>
                <a:cs typeface="Arial"/>
              </a:rPr>
              <a:t> </a:t>
            </a:r>
            <a:r>
              <a:rPr sz="2000" spc="5" dirty="0">
                <a:solidFill>
                  <a:srgbClr val="0000FF"/>
                </a:solidFill>
                <a:latin typeface="Arial"/>
                <a:ea typeface="新細明體" pitchFamily="18" charset="-120"/>
                <a:cs typeface="Arial"/>
              </a:rPr>
              <a:t>bits):</a:t>
            </a:r>
            <a:endParaRPr lang="en-US" sz="2000" spc="5" dirty="0">
              <a:solidFill>
                <a:srgbClr val="0000FF"/>
              </a:solidFill>
              <a:latin typeface="Arial"/>
              <a:ea typeface="新細明體" pitchFamily="18" charset="-120"/>
              <a:cs typeface="Arial"/>
            </a:endParaRPr>
          </a:p>
          <a:p>
            <a:pPr marL="590010" indent="-221413" defTabSz="913564">
              <a:spcBef>
                <a:spcPts val="350"/>
              </a:spcBef>
              <a:buFont typeface="Courier New"/>
              <a:buChar char="•"/>
              <a:tabLst>
                <a:tab pos="598258" algn="l"/>
                <a:tab pos="2053616" algn="l"/>
              </a:tabLst>
            </a:pPr>
            <a:r>
              <a:rPr lang="en-US" b="1" spc="15" dirty="0">
                <a:solidFill>
                  <a:srgbClr val="008000"/>
                </a:solidFill>
                <a:latin typeface="Courier New"/>
                <a:ea typeface="新細明體" pitchFamily="18" charset="-120"/>
                <a:cs typeface="Courier New"/>
              </a:rPr>
              <a:t>00000111010011001100110</a:t>
            </a:r>
            <a:endParaRPr b="1" spc="15" dirty="0">
              <a:solidFill>
                <a:srgbClr val="008000"/>
              </a:solidFill>
              <a:latin typeface="Courier New"/>
              <a:ea typeface="新細明體" pitchFamily="18" charset="-12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7574460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Coded Decimal (BCD)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668" y="1133475"/>
            <a:ext cx="8138160" cy="5274733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en-US" dirty="0"/>
              <a:t>Since floating-point number systems can’t represent some numbers exactly such as 0.3, some application (calculators) use BCD (Binary coded decimal)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/>
              <a:t>BCD numbers encode each decimal digit using 4 bits with a range of 0 to 9</a:t>
            </a:r>
          </a:p>
          <a:p>
            <a:pPr lvl="1">
              <a:lnSpc>
                <a:spcPct val="120000"/>
              </a:lnSpc>
              <a:defRPr/>
            </a:pPr>
            <a:endParaRPr lang="en-US" dirty="0"/>
          </a:p>
          <a:p>
            <a:pPr lvl="1">
              <a:lnSpc>
                <a:spcPct val="120000"/>
              </a:lnSpc>
              <a:defRPr/>
            </a:pPr>
            <a:endParaRPr lang="en-US" dirty="0"/>
          </a:p>
          <a:p>
            <a:pPr lvl="1">
              <a:lnSpc>
                <a:spcPct val="120000"/>
              </a:lnSpc>
              <a:defRPr/>
            </a:pPr>
            <a:endParaRPr lang="en-US" dirty="0"/>
          </a:p>
          <a:p>
            <a:pPr lvl="1">
              <a:lnSpc>
                <a:spcPct val="120000"/>
              </a:lnSpc>
              <a:defRPr/>
            </a:pPr>
            <a:endParaRPr lang="en-US" dirty="0"/>
          </a:p>
          <a:p>
            <a:pPr lvl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dirty="0"/>
              <a:t>                                              BCD fixed-point notation examples</a:t>
            </a:r>
          </a:p>
          <a:p>
            <a:pPr lvl="2">
              <a:lnSpc>
                <a:spcPct val="120000"/>
              </a:lnSpc>
              <a:buFontTx/>
              <a:buNone/>
              <a:defRPr/>
            </a:pPr>
            <a:r>
              <a:rPr lang="en-US" dirty="0"/>
              <a:t>                                                                1.7 = 0001 . 0111</a:t>
            </a:r>
          </a:p>
          <a:p>
            <a:pPr lvl="2">
              <a:lnSpc>
                <a:spcPct val="120000"/>
              </a:lnSpc>
              <a:buFontTx/>
              <a:buNone/>
              <a:defRPr/>
            </a:pPr>
            <a:r>
              <a:rPr lang="en-US" dirty="0"/>
              <a:t>                                                                4.9 = 0100 . 1001</a:t>
            </a:r>
          </a:p>
          <a:p>
            <a:pPr lvl="2">
              <a:lnSpc>
                <a:spcPct val="120000"/>
              </a:lnSpc>
              <a:buFontTx/>
              <a:buNone/>
              <a:defRPr/>
            </a:pPr>
            <a:endParaRPr lang="en-US" dirty="0"/>
          </a:p>
          <a:p>
            <a:pPr lvl="2">
              <a:lnSpc>
                <a:spcPct val="120000"/>
              </a:lnSpc>
              <a:buFontTx/>
              <a:buNone/>
              <a:defRPr/>
            </a:pPr>
            <a:endParaRPr lang="en-US" dirty="0"/>
          </a:p>
          <a:p>
            <a:pPr lvl="2">
              <a:lnSpc>
                <a:spcPct val="120000"/>
              </a:lnSpc>
              <a:buFontTx/>
              <a:buNone/>
              <a:defRPr/>
            </a:pPr>
            <a:endParaRPr lang="en-US" dirty="0"/>
          </a:p>
          <a:p>
            <a:pPr lvl="2">
              <a:lnSpc>
                <a:spcPct val="120000"/>
              </a:lnSpc>
              <a:buFontTx/>
              <a:buNone/>
              <a:defRPr/>
            </a:pPr>
            <a:endParaRPr lang="en-US" dirty="0"/>
          </a:p>
          <a:p>
            <a:pPr lvl="2">
              <a:lnSpc>
                <a:spcPct val="120000"/>
              </a:lnSpc>
              <a:buFontTx/>
              <a:buNone/>
              <a:defRPr/>
            </a:pPr>
            <a:endParaRPr lang="en-US" dirty="0"/>
          </a:p>
          <a:p>
            <a:pPr lvl="2">
              <a:lnSpc>
                <a:spcPct val="120000"/>
              </a:lnSpc>
              <a:buFontTx/>
              <a:buNone/>
              <a:defRPr/>
            </a:pPr>
            <a:endParaRPr lang="en-US" dirty="0"/>
          </a:p>
          <a:p>
            <a:pPr>
              <a:lnSpc>
                <a:spcPct val="120000"/>
              </a:lnSpc>
              <a:defRPr/>
            </a:pPr>
            <a:r>
              <a:rPr lang="en-US" dirty="0"/>
              <a:t>BCD is very common in electronic systems where a numeric value is to be displayed, especially, in systems consisting solely of digital logic (not containing a microprocessor) - Wiki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904250" fontAlgn="base">
              <a:spcAft>
                <a:spcPct val="0"/>
              </a:spcAft>
              <a:defRPr/>
            </a:pPr>
            <a:fld id="{9D5ED9CB-6C1A-46B6-92E2-98BA3E0D1EAB}" type="slidenum">
              <a:rPr lang="en-US" sz="1384">
                <a:ea typeface="新細明體" pitchFamily="18" charset="-120"/>
              </a:rPr>
              <a:pPr defTabSz="904250" fontAlgn="base">
                <a:spcAft>
                  <a:spcPct val="0"/>
                </a:spcAft>
                <a:defRPr/>
              </a:pPr>
              <a:t>71</a:t>
            </a:fld>
            <a:endParaRPr lang="en-US" sz="1384">
              <a:ea typeface="新細明體" pitchFamily="18" charset="-12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71259"/>
              </p:ext>
            </p:extLst>
          </p:nvPr>
        </p:nvGraphicFramePr>
        <p:xfrm>
          <a:off x="1910977" y="2251075"/>
          <a:ext cx="1668762" cy="2562010"/>
        </p:xfrm>
        <a:graphic>
          <a:graphicData uri="http://schemas.openxmlformats.org/drawingml/2006/table">
            <a:tbl>
              <a:tblPr/>
              <a:tblGrid>
                <a:gridCol w="772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4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29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Calibri"/>
                          <a:ea typeface="바탕"/>
                          <a:cs typeface="Times New Roman"/>
                        </a:rPr>
                        <a:t>Decimal</a:t>
                      </a:r>
                      <a:endParaRPr lang="en-US" sz="1100" b="1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7818" marR="67818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Calibri"/>
                          <a:ea typeface="바탕"/>
                          <a:cs typeface="Times New Roman"/>
                        </a:rPr>
                        <a:t>BCD Digit</a:t>
                      </a:r>
                      <a:endParaRPr lang="en-US" sz="1100" b="1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7818" marR="67818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9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Calibri"/>
                          <a:ea typeface="바탕"/>
                          <a:cs typeface="Times New Roman"/>
                        </a:rPr>
                        <a:t>0</a:t>
                      </a:r>
                      <a:endParaRPr lang="en-US" sz="1100" b="1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7818" marR="67818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Calibri"/>
                          <a:ea typeface="바탕"/>
                          <a:cs typeface="Times New Roman"/>
                        </a:rPr>
                        <a:t>0000</a:t>
                      </a:r>
                      <a:endParaRPr lang="en-US" sz="1100" b="1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7818" marR="67818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9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Calibri"/>
                          <a:ea typeface="바탕"/>
                          <a:cs typeface="Times New Roman"/>
                        </a:rPr>
                        <a:t>1</a:t>
                      </a:r>
                      <a:endParaRPr lang="en-US" sz="1100" b="1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7818" marR="67818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Calibri"/>
                          <a:ea typeface="바탕"/>
                          <a:cs typeface="Times New Roman"/>
                        </a:rPr>
                        <a:t>0001</a:t>
                      </a:r>
                      <a:endParaRPr lang="en-US" sz="1100" b="1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7818" marR="67818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9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Calibri"/>
                          <a:ea typeface="바탕"/>
                          <a:cs typeface="Times New Roman"/>
                        </a:rPr>
                        <a:t>2</a:t>
                      </a:r>
                      <a:endParaRPr lang="en-US" sz="1100" b="1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7818" marR="67818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Calibri"/>
                          <a:ea typeface="바탕"/>
                          <a:cs typeface="Times New Roman"/>
                        </a:rPr>
                        <a:t>0010</a:t>
                      </a:r>
                      <a:endParaRPr lang="en-US" sz="1100" b="1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7818" marR="67818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9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Calibri"/>
                          <a:ea typeface="바탕"/>
                          <a:cs typeface="Times New Roman"/>
                        </a:rPr>
                        <a:t>3</a:t>
                      </a:r>
                      <a:endParaRPr lang="en-US" sz="1100" b="1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7818" marR="67818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Calibri"/>
                          <a:ea typeface="바탕"/>
                          <a:cs typeface="Times New Roman"/>
                        </a:rPr>
                        <a:t>0011</a:t>
                      </a:r>
                      <a:endParaRPr lang="en-US" sz="1100" b="1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7818" marR="67818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29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Calibri"/>
                          <a:ea typeface="바탕"/>
                          <a:cs typeface="Times New Roman"/>
                        </a:rPr>
                        <a:t>4</a:t>
                      </a:r>
                      <a:endParaRPr lang="en-US" sz="1100" b="1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7818" marR="67818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Calibri"/>
                          <a:ea typeface="바탕"/>
                          <a:cs typeface="Times New Roman"/>
                        </a:rPr>
                        <a:t>0100</a:t>
                      </a:r>
                      <a:endParaRPr lang="en-US" sz="1100" b="1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7818" marR="67818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29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Calibri"/>
                          <a:ea typeface="바탕"/>
                          <a:cs typeface="Times New Roman"/>
                        </a:rPr>
                        <a:t>5</a:t>
                      </a:r>
                      <a:endParaRPr lang="en-US" sz="1100" b="1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7818" marR="67818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Calibri"/>
                          <a:ea typeface="바탕"/>
                          <a:cs typeface="Times New Roman"/>
                        </a:rPr>
                        <a:t>0101</a:t>
                      </a:r>
                      <a:endParaRPr lang="en-US" sz="1100" b="1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7818" marR="67818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9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Calibri"/>
                          <a:ea typeface="바탕"/>
                          <a:cs typeface="Times New Roman"/>
                        </a:rPr>
                        <a:t>6</a:t>
                      </a:r>
                      <a:endParaRPr lang="en-US" sz="1100" b="1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7818" marR="67818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Calibri"/>
                          <a:ea typeface="바탕"/>
                          <a:cs typeface="Times New Roman"/>
                        </a:rPr>
                        <a:t>0110</a:t>
                      </a:r>
                      <a:endParaRPr lang="en-US" sz="1100" b="1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7818" marR="67818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29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Calibri"/>
                          <a:ea typeface="바탕"/>
                          <a:cs typeface="Times New Roman"/>
                        </a:rPr>
                        <a:t>7</a:t>
                      </a:r>
                      <a:endParaRPr lang="en-US" sz="1100" b="1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7818" marR="67818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Calibri"/>
                          <a:ea typeface="바탕"/>
                          <a:cs typeface="Times New Roman"/>
                        </a:rPr>
                        <a:t>0111</a:t>
                      </a:r>
                      <a:endParaRPr lang="en-US" sz="1100" b="1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7818" marR="67818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29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Calibri"/>
                          <a:ea typeface="바탕"/>
                          <a:cs typeface="Times New Roman"/>
                        </a:rPr>
                        <a:t>8</a:t>
                      </a:r>
                      <a:endParaRPr lang="en-US" sz="1100" b="1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7818" marR="67818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Calibri"/>
                          <a:ea typeface="바탕"/>
                          <a:cs typeface="Times New Roman"/>
                        </a:rPr>
                        <a:t>1000</a:t>
                      </a:r>
                      <a:endParaRPr lang="en-US" sz="1100" b="1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7818" marR="67818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29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Calibri"/>
                          <a:ea typeface="바탕"/>
                          <a:cs typeface="Times New Roman"/>
                        </a:rPr>
                        <a:t>9</a:t>
                      </a:r>
                      <a:endParaRPr lang="en-US" sz="1100" b="1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7818" marR="67818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Calibri"/>
                          <a:ea typeface="바탕"/>
                          <a:cs typeface="Times New Roman"/>
                        </a:rPr>
                        <a:t>1001</a:t>
                      </a:r>
                      <a:endParaRPr lang="en-US" sz="1100" b="1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7818" marR="67818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F14FC53-EA22-48FE-BDAD-3D31FB6F24FD}"/>
              </a:ext>
            </a:extLst>
          </p:cNvPr>
          <p:cNvSpPr txBox="1"/>
          <p:nvPr/>
        </p:nvSpPr>
        <p:spPr>
          <a:xfrm>
            <a:off x="4400127" y="3790736"/>
            <a:ext cx="2788073" cy="289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04250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sz="1286" dirty="0">
                <a:solidFill>
                  <a:srgbClr val="000000"/>
                </a:solidFill>
                <a:latin typeface="Tahoma"/>
                <a:ea typeface="新細明體" pitchFamily="18" charset="-120"/>
              </a:rPr>
              <a:t>6.75 = 0110.01110101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A0D4E-2EF1-4622-B111-E078076C7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Converting Between Decimal and Binary Floating-Point Numbers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93891E-4EAF-4CA0-9309-5FA98B2364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128693F-A4DD-47F3-A44E-F5A8AA76E7BE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0DD469-0CDD-4664-B8AB-61FB7D88375C}"/>
              </a:ext>
            </a:extLst>
          </p:cNvPr>
          <p:cNvSpPr/>
          <p:nvPr/>
        </p:nvSpPr>
        <p:spPr>
          <a:xfrm>
            <a:off x="63076" y="2974015"/>
            <a:ext cx="8991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2"/>
              </a:rPr>
              <a:t>https://kyledewey.github.io/comp122-fall17/lecture/week_2/floating_point_interconversions.html</a:t>
            </a:r>
            <a:endParaRPr lang="en-US" sz="16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42157299"/>
      </p:ext>
    </p:extLst>
  </p:cSld>
  <p:clrMapOvr>
    <a:masterClrMapping/>
  </p:clrMapOvr>
  <p:transition spd="slow">
    <p:wipe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217" y="431974"/>
            <a:ext cx="2086610" cy="568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>
                <a:solidFill>
                  <a:srgbClr val="000000"/>
                </a:solidFill>
              </a:rPr>
              <a:t>S</a:t>
            </a:r>
            <a:r>
              <a:rPr dirty="0">
                <a:solidFill>
                  <a:srgbClr val="000000"/>
                </a:solidFill>
              </a:rPr>
              <a:t>u</a:t>
            </a:r>
            <a:r>
              <a:rPr spc="5" dirty="0">
                <a:solidFill>
                  <a:srgbClr val="000000"/>
                </a:solidFill>
              </a:rPr>
              <a:t>mmary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05"/>
              </a:lnSpc>
            </a:pPr>
            <a:fld id="{81D60167-4931-47E6-BA6A-407CBD079E47}" type="slidenum">
              <a:rPr spc="15" dirty="0"/>
              <a:t>73</a:t>
            </a:fld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529954" y="1605214"/>
            <a:ext cx="6996430" cy="4387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800"/>
              </a:lnSpc>
              <a:spcBef>
                <a:spcPts val="95"/>
              </a:spcBef>
            </a:pP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The binary, hexadecimal, and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octal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number</a:t>
            </a:r>
            <a:r>
              <a:rPr sz="235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systems 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Finite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representation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of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unsigned</a:t>
            </a:r>
            <a:r>
              <a:rPr sz="235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integers</a:t>
            </a:r>
            <a:endParaRPr sz="2350">
              <a:latin typeface="Arial"/>
              <a:cs typeface="Arial"/>
            </a:endParaRPr>
          </a:p>
          <a:p>
            <a:pPr marL="12700" marR="1562735">
              <a:lnSpc>
                <a:spcPct val="150800"/>
              </a:lnSpc>
            </a:pP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Finite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representation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of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signed integers 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Finite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representation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of rational</a:t>
            </a:r>
            <a:r>
              <a:rPr sz="235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numbers</a:t>
            </a:r>
            <a:endParaRPr sz="23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Essential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for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proper understanding</a:t>
            </a:r>
            <a:r>
              <a:rPr sz="235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of</a:t>
            </a:r>
            <a:endParaRPr sz="2350">
              <a:latin typeface="Arial"/>
              <a:cs typeface="Arial"/>
            </a:endParaRPr>
          </a:p>
          <a:p>
            <a:pPr marL="572770" indent="-221615">
              <a:lnSpc>
                <a:spcPct val="100000"/>
              </a:lnSpc>
              <a:spcBef>
                <a:spcPts val="350"/>
              </a:spcBef>
              <a:buChar char="•"/>
              <a:tabLst>
                <a:tab pos="572770" algn="l"/>
                <a:tab pos="573405" algn="l"/>
              </a:tabLst>
            </a:pPr>
            <a:r>
              <a:rPr sz="1950" spc="20" dirty="0">
                <a:solidFill>
                  <a:srgbClr val="000066"/>
                </a:solidFill>
                <a:latin typeface="Arial"/>
                <a:cs typeface="Arial"/>
              </a:rPr>
              <a:t>C </a:t>
            </a: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primitive data</a:t>
            </a:r>
            <a:r>
              <a:rPr sz="1950" spc="-2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types</a:t>
            </a:r>
            <a:endParaRPr sz="1950">
              <a:latin typeface="Arial"/>
              <a:cs typeface="Arial"/>
            </a:endParaRPr>
          </a:p>
          <a:p>
            <a:pPr marL="572770" indent="-221615">
              <a:lnSpc>
                <a:spcPct val="100000"/>
              </a:lnSpc>
              <a:spcBef>
                <a:spcPts val="229"/>
              </a:spcBef>
              <a:buChar char="•"/>
              <a:tabLst>
                <a:tab pos="572770" algn="l"/>
                <a:tab pos="573405" algn="l"/>
              </a:tabLst>
            </a:pPr>
            <a:r>
              <a:rPr sz="1950" spc="15" dirty="0">
                <a:solidFill>
                  <a:srgbClr val="000066"/>
                </a:solidFill>
                <a:latin typeface="Arial"/>
                <a:cs typeface="Arial"/>
              </a:rPr>
              <a:t>Assembly</a:t>
            </a:r>
            <a:r>
              <a:rPr sz="195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language</a:t>
            </a:r>
            <a:endParaRPr sz="1950">
              <a:latin typeface="Arial"/>
              <a:cs typeface="Arial"/>
            </a:endParaRPr>
          </a:p>
          <a:p>
            <a:pPr marL="572770" indent="-221615">
              <a:lnSpc>
                <a:spcPct val="100000"/>
              </a:lnSpc>
              <a:spcBef>
                <a:spcPts val="234"/>
              </a:spcBef>
              <a:buChar char="•"/>
              <a:tabLst>
                <a:tab pos="572770" algn="l"/>
                <a:tab pos="573405" algn="l"/>
              </a:tabLst>
            </a:pPr>
            <a:r>
              <a:rPr sz="1950" spc="15" dirty="0">
                <a:solidFill>
                  <a:srgbClr val="000066"/>
                </a:solidFill>
                <a:latin typeface="Arial"/>
                <a:cs typeface="Arial"/>
              </a:rPr>
              <a:t>Machine</a:t>
            </a:r>
            <a:r>
              <a:rPr sz="195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language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904250" fontAlgn="base">
              <a:spcAft>
                <a:spcPct val="0"/>
              </a:spcAft>
              <a:defRPr/>
            </a:pPr>
            <a:fld id="{7766AD71-7A53-44D7-9A24-17752CCEF39D}" type="slidenum">
              <a:rPr lang="en-US" sz="1384">
                <a:ea typeface="新細明體" pitchFamily="18" charset="-120"/>
              </a:rPr>
              <a:pPr defTabSz="904250" fontAlgn="base">
                <a:spcAft>
                  <a:spcPct val="0"/>
                </a:spcAft>
                <a:defRPr/>
              </a:pPr>
              <a:t>74</a:t>
            </a:fld>
            <a:endParaRPr lang="en-US" sz="1384">
              <a:ea typeface="新細明體" pitchFamily="18" charset="-12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034540" y="2715895"/>
            <a:ext cx="5124027" cy="1431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85000" lnSpcReduction="10000"/>
          </a:bodyPr>
          <a:lstStyle/>
          <a:p>
            <a:pPr marL="339094" indent="-339094" defTabSz="9042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defRPr/>
            </a:pPr>
            <a:r>
              <a:rPr lang="en-US" sz="6527" b="1" kern="0" dirty="0">
                <a:solidFill>
                  <a:srgbClr val="C00000"/>
                </a:solidFill>
                <a:latin typeface="Tahoma"/>
                <a:ea typeface="新細明體" pitchFamily="18" charset="-120"/>
                <a:cs typeface="Arial" pitchFamily="34" charset="0"/>
              </a:rPr>
              <a:t>Backup Slides</a:t>
            </a:r>
          </a:p>
        </p:txBody>
      </p:sp>
    </p:spTree>
  </p:cSld>
  <p:clrMapOvr>
    <a:masterClrMapping/>
  </p:clrMapOvr>
  <p:transition spd="slow">
    <p:wipe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Floating-Point Numbers: Rounding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668" y="1208828"/>
            <a:ext cx="8138160" cy="489796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defRPr/>
            </a:pPr>
            <a:r>
              <a:rPr lang="en-US" sz="2373" dirty="0"/>
              <a:t>Arithmetic results that fall outside of the available precision must round to a neighboring number</a:t>
            </a:r>
          </a:p>
          <a:p>
            <a:pPr>
              <a:lnSpc>
                <a:spcPct val="110000"/>
              </a:lnSpc>
              <a:defRPr/>
            </a:pPr>
            <a:r>
              <a:rPr lang="en-US" sz="2373" dirty="0"/>
              <a:t>Rounding modes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1978" dirty="0"/>
              <a:t>Round down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1978" dirty="0"/>
              <a:t>Round up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1978" dirty="0"/>
              <a:t>Round toward zero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1978" dirty="0"/>
              <a:t>Round to nearest</a:t>
            </a:r>
          </a:p>
          <a:p>
            <a:pPr lvl="1">
              <a:lnSpc>
                <a:spcPct val="110000"/>
              </a:lnSpc>
              <a:defRPr/>
            </a:pPr>
            <a:endParaRPr lang="en-US" sz="1978" dirty="0"/>
          </a:p>
          <a:p>
            <a:pPr>
              <a:lnSpc>
                <a:spcPct val="110000"/>
              </a:lnSpc>
              <a:defRPr/>
            </a:pPr>
            <a:r>
              <a:rPr lang="en-US" sz="2373" dirty="0"/>
              <a:t>Example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1978" dirty="0"/>
              <a:t>Round 1.100101 (1.578125) so that it uses only 3 fraction bits</a:t>
            </a:r>
          </a:p>
          <a:p>
            <a:pPr lvl="2">
              <a:lnSpc>
                <a:spcPct val="110000"/>
              </a:lnSpc>
              <a:defRPr/>
            </a:pPr>
            <a:r>
              <a:rPr lang="en-US" sz="1681" dirty="0"/>
              <a:t>Round down: 		1.100</a:t>
            </a:r>
          </a:p>
          <a:p>
            <a:pPr lvl="2">
              <a:lnSpc>
                <a:spcPct val="110000"/>
              </a:lnSpc>
              <a:defRPr/>
            </a:pPr>
            <a:r>
              <a:rPr lang="en-US" sz="1681" dirty="0"/>
              <a:t>Round up: 		1.101</a:t>
            </a:r>
          </a:p>
          <a:p>
            <a:pPr lvl="2">
              <a:lnSpc>
                <a:spcPct val="110000"/>
              </a:lnSpc>
              <a:defRPr/>
            </a:pPr>
            <a:r>
              <a:rPr lang="en-US" sz="1681" dirty="0"/>
              <a:t>Round toward zero:	1.100	</a:t>
            </a:r>
          </a:p>
          <a:p>
            <a:pPr lvl="2">
              <a:lnSpc>
                <a:spcPct val="110000"/>
              </a:lnSpc>
              <a:defRPr/>
            </a:pPr>
            <a:r>
              <a:rPr lang="en-US" sz="1681" dirty="0"/>
              <a:t>Round to nearest:               1.101 </a:t>
            </a:r>
          </a:p>
          <a:p>
            <a:pPr lvl="3">
              <a:lnSpc>
                <a:spcPct val="110000"/>
              </a:lnSpc>
              <a:defRPr/>
            </a:pPr>
            <a:r>
              <a:rPr lang="en-US" sz="1681" dirty="0"/>
              <a:t>1.625 is closer to 1.578125 than 1.5 is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904250" fontAlgn="base">
              <a:spcAft>
                <a:spcPct val="0"/>
              </a:spcAft>
              <a:defRPr/>
            </a:pPr>
            <a:fld id="{FD6D3081-B408-4ADD-9766-E681EA5AE472}" type="slidenum">
              <a:rPr lang="en-US" sz="1384">
                <a:ea typeface="新細明體" pitchFamily="18" charset="-120"/>
              </a:rPr>
              <a:pPr defTabSz="904250" fontAlgn="base">
                <a:spcAft>
                  <a:spcPct val="0"/>
                </a:spcAft>
                <a:defRPr/>
              </a:pPr>
              <a:t>75</a:t>
            </a:fld>
            <a:endParaRPr lang="en-US" sz="1384">
              <a:ea typeface="新細明體" pitchFamily="18" charset="-120"/>
            </a:endParaRPr>
          </a:p>
        </p:txBody>
      </p:sp>
    </p:spTree>
  </p:cSld>
  <p:clrMapOvr>
    <a:masterClrMapping/>
  </p:clrMapOvr>
  <p:transition spd="slow">
    <p:wipe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474" y="78528"/>
            <a:ext cx="8213513" cy="82888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Floating-Point Addition with the Same 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668" y="1208828"/>
            <a:ext cx="8138160" cy="489796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en-US" dirty="0"/>
              <a:t>Addition with floating-point numbers is not as simple as addition with 2’s complement numbers</a:t>
            </a:r>
          </a:p>
          <a:p>
            <a:pPr>
              <a:lnSpc>
                <a:spcPct val="120000"/>
              </a:lnSpc>
              <a:defRPr/>
            </a:pPr>
            <a:endParaRPr lang="en-US" dirty="0"/>
          </a:p>
          <a:p>
            <a:pPr>
              <a:lnSpc>
                <a:spcPct val="120000"/>
              </a:lnSpc>
              <a:defRPr/>
            </a:pPr>
            <a:r>
              <a:rPr lang="en-US" dirty="0"/>
              <a:t>The steps for adding floating-point numbers with the same sign are as follows</a:t>
            </a:r>
          </a:p>
          <a:p>
            <a:pPr marL="923089" lvl="1" indent="-527479">
              <a:lnSpc>
                <a:spcPct val="120000"/>
              </a:lnSpc>
              <a:buFontTx/>
              <a:buAutoNum type="arabicPeriod"/>
              <a:defRPr/>
            </a:pPr>
            <a:r>
              <a:rPr lang="en-US" dirty="0"/>
              <a:t>Extract exponent and fraction bits</a:t>
            </a:r>
          </a:p>
          <a:p>
            <a:pPr marL="923089" lvl="1" indent="-527479">
              <a:lnSpc>
                <a:spcPct val="120000"/>
              </a:lnSpc>
              <a:buFontTx/>
              <a:buAutoNum type="arabicPeriod"/>
              <a:defRPr/>
            </a:pPr>
            <a:r>
              <a:rPr lang="en-US" dirty="0" err="1"/>
              <a:t>Prepend</a:t>
            </a:r>
            <a:r>
              <a:rPr lang="en-US" dirty="0"/>
              <a:t> leading 1 to form mantissa</a:t>
            </a:r>
          </a:p>
          <a:p>
            <a:pPr marL="923089" lvl="1" indent="-527479">
              <a:lnSpc>
                <a:spcPct val="120000"/>
              </a:lnSpc>
              <a:buFontTx/>
              <a:buAutoNum type="arabicPeriod"/>
              <a:defRPr/>
            </a:pPr>
            <a:r>
              <a:rPr lang="en-US" dirty="0"/>
              <a:t>Compare exponents</a:t>
            </a:r>
          </a:p>
          <a:p>
            <a:pPr marL="923089" lvl="1" indent="-527479">
              <a:lnSpc>
                <a:spcPct val="120000"/>
              </a:lnSpc>
              <a:buFontTx/>
              <a:buAutoNum type="arabicPeriod"/>
              <a:defRPr/>
            </a:pPr>
            <a:r>
              <a:rPr lang="en-US" dirty="0"/>
              <a:t>Shift smaller mantissa if necessary</a:t>
            </a:r>
          </a:p>
          <a:p>
            <a:pPr marL="923089" lvl="1" indent="-527479">
              <a:lnSpc>
                <a:spcPct val="120000"/>
              </a:lnSpc>
              <a:buFontTx/>
              <a:buAutoNum type="arabicPeriod"/>
              <a:defRPr/>
            </a:pPr>
            <a:r>
              <a:rPr lang="en-US" dirty="0"/>
              <a:t>Add mantissas</a:t>
            </a:r>
          </a:p>
          <a:p>
            <a:pPr marL="923089" lvl="1" indent="-527479">
              <a:lnSpc>
                <a:spcPct val="120000"/>
              </a:lnSpc>
              <a:buFontTx/>
              <a:buAutoNum type="arabicPeriod"/>
              <a:defRPr/>
            </a:pPr>
            <a:r>
              <a:rPr lang="en-US" dirty="0"/>
              <a:t>Normalize mantissa and adjust exponent if necessary</a:t>
            </a:r>
          </a:p>
          <a:p>
            <a:pPr marL="923089" lvl="1" indent="-527479">
              <a:lnSpc>
                <a:spcPct val="120000"/>
              </a:lnSpc>
              <a:buFontTx/>
              <a:buAutoNum type="arabicPeriod"/>
              <a:defRPr/>
            </a:pPr>
            <a:r>
              <a:rPr lang="en-US" dirty="0"/>
              <a:t>Round result</a:t>
            </a:r>
          </a:p>
          <a:p>
            <a:pPr marL="923089" lvl="1" indent="-527479">
              <a:lnSpc>
                <a:spcPct val="120000"/>
              </a:lnSpc>
              <a:buFontTx/>
              <a:buAutoNum type="arabicPeriod"/>
              <a:defRPr/>
            </a:pPr>
            <a:r>
              <a:rPr lang="en-US" dirty="0"/>
              <a:t>Assemble exponent and fraction back into floating-point format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904250" fontAlgn="base">
              <a:spcAft>
                <a:spcPct val="0"/>
              </a:spcAft>
              <a:defRPr/>
            </a:pPr>
            <a:fld id="{6CF4C1F1-C74D-4A65-9623-41034BC4FD82}" type="slidenum">
              <a:rPr lang="en-US" sz="1384">
                <a:ea typeface="新細明體" pitchFamily="18" charset="-120"/>
              </a:rPr>
              <a:pPr defTabSz="904250" fontAlgn="base">
                <a:spcAft>
                  <a:spcPct val="0"/>
                </a:spcAft>
                <a:defRPr/>
              </a:pPr>
              <a:t>76</a:t>
            </a:fld>
            <a:endParaRPr lang="en-US" sz="1384">
              <a:ea typeface="新細明體" pitchFamily="18" charset="-120"/>
            </a:endParaRPr>
          </a:p>
        </p:txBody>
      </p:sp>
    </p:spTree>
  </p:cSld>
  <p:clrMapOvr>
    <a:masterClrMapping/>
  </p:clrMapOvr>
  <p:transition spd="slow">
    <p:wipe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Floating-Point Addition Example</a:t>
            </a: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904250" fontAlgn="base">
              <a:spcAft>
                <a:spcPct val="0"/>
              </a:spcAft>
              <a:defRPr/>
            </a:pPr>
            <a:fld id="{356C29F0-A299-4A0F-B66C-2803FDD7CAF4}" type="slidenum">
              <a:rPr lang="en-US" sz="1384">
                <a:ea typeface="新細明體" pitchFamily="18" charset="-120"/>
              </a:rPr>
              <a:pPr defTabSz="904250" fontAlgn="base">
                <a:spcAft>
                  <a:spcPct val="0"/>
                </a:spcAft>
                <a:defRPr/>
              </a:pPr>
              <a:t>77</a:t>
            </a:fld>
            <a:endParaRPr lang="en-US" sz="1384">
              <a:ea typeface="新細明體" pitchFamily="18" charset="-120"/>
            </a:endParaRPr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2827" y="1284182"/>
            <a:ext cx="8138160" cy="4370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27479" indent="-527479" defTabSz="904250" fontAlgn="base"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sz="2373" dirty="0">
                <a:solidFill>
                  <a:srgbClr val="000000"/>
                </a:solidFill>
                <a:latin typeface="Tahoma"/>
                <a:ea typeface="新細明體" pitchFamily="18" charset="-120"/>
                <a:cs typeface="Arial" charset="0"/>
              </a:rPr>
              <a:t>Add the following floating-point numbers:</a:t>
            </a:r>
          </a:p>
          <a:p>
            <a:pPr marL="527479" indent="-527479" defTabSz="904250" fontAlgn="base"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endParaRPr lang="en-US" sz="2373" dirty="0">
              <a:solidFill>
                <a:srgbClr val="000000"/>
              </a:solidFill>
              <a:latin typeface="Tahoma"/>
              <a:ea typeface="新細明體" pitchFamily="18" charset="-120"/>
              <a:cs typeface="Arial" charset="0"/>
            </a:endParaRPr>
          </a:p>
          <a:p>
            <a:pPr marL="527479" indent="-527479" defTabSz="904250" fontAlgn="base"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sz="2373" dirty="0">
                <a:solidFill>
                  <a:srgbClr val="000000"/>
                </a:solidFill>
                <a:latin typeface="Tahoma"/>
                <a:ea typeface="新細明體" pitchFamily="18" charset="-120"/>
                <a:cs typeface="Arial" charset="0"/>
              </a:rPr>
              <a:t>      1.5  + 3.25</a:t>
            </a:r>
          </a:p>
          <a:p>
            <a:pPr marL="527479" indent="-527479" defTabSz="904250" fontAlgn="base"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sz="2373" dirty="0">
                <a:solidFill>
                  <a:srgbClr val="000000"/>
                </a:solidFill>
                <a:latin typeface="Tahoma"/>
                <a:ea typeface="新細明體" pitchFamily="18" charset="-120"/>
                <a:cs typeface="Arial" charset="0"/>
              </a:rPr>
              <a:t>      </a:t>
            </a:r>
          </a:p>
          <a:p>
            <a:pPr marL="527479" indent="-527479" defTabSz="904250" fontAlgn="base"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sz="2373" dirty="0">
                <a:solidFill>
                  <a:srgbClr val="000000"/>
                </a:solidFill>
                <a:latin typeface="Tahoma"/>
                <a:ea typeface="新細明體" pitchFamily="18" charset="-120"/>
                <a:cs typeface="Arial" charset="0"/>
              </a:rPr>
              <a:t>      1.5</a:t>
            </a:r>
            <a:r>
              <a:rPr lang="en-US" sz="2373" baseline="-25000" dirty="0">
                <a:solidFill>
                  <a:srgbClr val="000000"/>
                </a:solidFill>
                <a:latin typeface="Tahoma" pitchFamily="34" charset="0"/>
                <a:ea typeface="新細明體" pitchFamily="18" charset="-120"/>
                <a:cs typeface="Arial" charset="0"/>
              </a:rPr>
              <a:t>(10)</a:t>
            </a:r>
            <a:r>
              <a:rPr lang="en-US" sz="2373" dirty="0">
                <a:solidFill>
                  <a:srgbClr val="000000"/>
                </a:solidFill>
                <a:latin typeface="Tahoma"/>
                <a:ea typeface="新細明體" pitchFamily="18" charset="-120"/>
                <a:cs typeface="Arial" charset="0"/>
              </a:rPr>
              <a:t> = 1.1</a:t>
            </a:r>
            <a:r>
              <a:rPr lang="en-US" sz="2373" baseline="-25000" dirty="0">
                <a:solidFill>
                  <a:srgbClr val="000000"/>
                </a:solidFill>
                <a:latin typeface="Tahoma" pitchFamily="34" charset="0"/>
                <a:ea typeface="新細明體" pitchFamily="18" charset="-120"/>
                <a:cs typeface="Arial" charset="0"/>
              </a:rPr>
              <a:t>(2) </a:t>
            </a:r>
            <a:r>
              <a:rPr lang="en-US" sz="2373" dirty="0">
                <a:solidFill>
                  <a:srgbClr val="000000"/>
                </a:solidFill>
                <a:latin typeface="Tahoma"/>
                <a:ea typeface="新細明體" pitchFamily="18" charset="-120"/>
                <a:cs typeface="Arial" charset="0"/>
              </a:rPr>
              <a:t>x 2</a:t>
            </a:r>
            <a:r>
              <a:rPr lang="en-US" sz="2373" baseline="30000" dirty="0">
                <a:solidFill>
                  <a:srgbClr val="000000"/>
                </a:solidFill>
                <a:latin typeface="Tahoma"/>
                <a:ea typeface="新細明體" pitchFamily="18" charset="-120"/>
                <a:cs typeface="Arial" charset="0"/>
              </a:rPr>
              <a:t>0</a:t>
            </a:r>
          </a:p>
          <a:p>
            <a:pPr marL="527479" indent="-527479" defTabSz="904250" fontAlgn="base"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sz="2373" dirty="0">
                <a:solidFill>
                  <a:srgbClr val="000000"/>
                </a:solidFill>
                <a:latin typeface="Tahoma"/>
                <a:ea typeface="新細明體" pitchFamily="18" charset="-120"/>
                <a:cs typeface="Arial" charset="0"/>
              </a:rPr>
              <a:t>      3.25</a:t>
            </a:r>
            <a:r>
              <a:rPr lang="en-US" sz="2373" baseline="-25000" dirty="0">
                <a:solidFill>
                  <a:srgbClr val="000000"/>
                </a:solidFill>
                <a:latin typeface="Tahoma" pitchFamily="34" charset="0"/>
                <a:ea typeface="新細明體" pitchFamily="18" charset="-120"/>
                <a:cs typeface="Arial" charset="0"/>
              </a:rPr>
              <a:t>(10)</a:t>
            </a:r>
            <a:r>
              <a:rPr lang="en-US" sz="2373" dirty="0">
                <a:solidFill>
                  <a:srgbClr val="000000"/>
                </a:solidFill>
                <a:latin typeface="Tahoma"/>
                <a:ea typeface="新細明體" pitchFamily="18" charset="-120"/>
                <a:cs typeface="Arial" charset="0"/>
              </a:rPr>
              <a:t> = 11.01</a:t>
            </a:r>
            <a:r>
              <a:rPr lang="en-US" sz="2373" baseline="-25000" dirty="0">
                <a:solidFill>
                  <a:srgbClr val="000000"/>
                </a:solidFill>
                <a:latin typeface="Tahoma"/>
                <a:ea typeface="新細明體" pitchFamily="18" charset="-120"/>
                <a:cs typeface="Arial" charset="0"/>
              </a:rPr>
              <a:t>(2) </a:t>
            </a:r>
            <a:r>
              <a:rPr lang="en-US" sz="2373" dirty="0">
                <a:solidFill>
                  <a:srgbClr val="000000"/>
                </a:solidFill>
                <a:latin typeface="Tahoma"/>
                <a:ea typeface="新細明體" pitchFamily="18" charset="-120"/>
                <a:cs typeface="Arial" charset="0"/>
              </a:rPr>
              <a:t>= 1.101</a:t>
            </a:r>
            <a:r>
              <a:rPr lang="en-US" sz="2373" baseline="-25000" dirty="0">
                <a:solidFill>
                  <a:srgbClr val="000000"/>
                </a:solidFill>
                <a:latin typeface="Tahoma" pitchFamily="34" charset="0"/>
                <a:ea typeface="新細明體" pitchFamily="18" charset="-120"/>
                <a:cs typeface="Arial" charset="0"/>
              </a:rPr>
              <a:t>(2)</a:t>
            </a:r>
            <a:r>
              <a:rPr lang="en-US" sz="2373" dirty="0">
                <a:solidFill>
                  <a:srgbClr val="000000"/>
                </a:solidFill>
                <a:latin typeface="Tahoma"/>
                <a:ea typeface="新細明體" pitchFamily="18" charset="-120"/>
                <a:cs typeface="Arial" charset="0"/>
              </a:rPr>
              <a:t> x 2</a:t>
            </a:r>
            <a:r>
              <a:rPr lang="en-US" sz="2373" baseline="30000" dirty="0">
                <a:solidFill>
                  <a:srgbClr val="000000"/>
                </a:solidFill>
                <a:latin typeface="Tahoma"/>
                <a:ea typeface="新細明體" pitchFamily="18" charset="-120"/>
                <a:cs typeface="Arial" charset="0"/>
              </a:rPr>
              <a:t>1</a:t>
            </a:r>
          </a:p>
          <a:p>
            <a:pPr marL="527479" indent="-527479" defTabSz="904250" fontAlgn="base"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sz="2373" dirty="0">
                <a:solidFill>
                  <a:srgbClr val="000000"/>
                </a:solidFill>
                <a:latin typeface="Tahoma"/>
                <a:ea typeface="新細明體" pitchFamily="18" charset="-120"/>
                <a:cs typeface="Arial" charset="0"/>
              </a:rPr>
              <a:t>    </a:t>
            </a:r>
          </a:p>
          <a:p>
            <a:pPr marL="527479" indent="-527479" defTabSz="904250" fontAlgn="base"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sz="2373" dirty="0">
                <a:solidFill>
                  <a:srgbClr val="000000"/>
                </a:solidFill>
                <a:latin typeface="Tahoma"/>
                <a:ea typeface="新細明體" pitchFamily="18" charset="-120"/>
                <a:cs typeface="Arial" charset="0"/>
              </a:rPr>
              <a:t>	</a:t>
            </a:r>
            <a:r>
              <a:rPr lang="en-US" sz="2373" dirty="0">
                <a:solidFill>
                  <a:srgbClr val="000000"/>
                </a:solidFill>
                <a:latin typeface="Tahoma" pitchFamily="34" charset="0"/>
                <a:ea typeface="新細明體" pitchFamily="18" charset="-120"/>
                <a:cs typeface="Arial" charset="0"/>
              </a:rPr>
              <a:t>1.1</a:t>
            </a:r>
            <a:r>
              <a:rPr lang="en-US" sz="2373" baseline="-25000" dirty="0">
                <a:solidFill>
                  <a:srgbClr val="000000"/>
                </a:solidFill>
                <a:latin typeface="Tahoma" pitchFamily="34" charset="0"/>
                <a:ea typeface="新細明體" pitchFamily="18" charset="-120"/>
                <a:cs typeface="Arial" charset="0"/>
              </a:rPr>
              <a:t>(10)</a:t>
            </a:r>
            <a:r>
              <a:rPr lang="en-US" sz="2373" dirty="0">
                <a:solidFill>
                  <a:srgbClr val="000000"/>
                </a:solidFill>
                <a:latin typeface="Tahoma" pitchFamily="34" charset="0"/>
                <a:ea typeface="新細明體" pitchFamily="18" charset="-120"/>
                <a:cs typeface="Arial" charset="0"/>
              </a:rPr>
              <a:t>  = 0x3FC00000 in IEEE 754 single precision</a:t>
            </a:r>
            <a:endParaRPr lang="en-US" sz="2373" baseline="-25000" dirty="0">
              <a:solidFill>
                <a:srgbClr val="000000"/>
              </a:solidFill>
              <a:latin typeface="Tahoma" pitchFamily="34" charset="0"/>
              <a:ea typeface="新細明體" pitchFamily="18" charset="-120"/>
              <a:cs typeface="Arial" charset="0"/>
            </a:endParaRPr>
          </a:p>
          <a:p>
            <a:pPr marL="527479" indent="-527479" defTabSz="904250" fontAlgn="base"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sz="2373" dirty="0">
                <a:solidFill>
                  <a:srgbClr val="000000"/>
                </a:solidFill>
                <a:latin typeface="Tahoma" pitchFamily="34" charset="0"/>
                <a:ea typeface="新細明體" pitchFamily="18" charset="-120"/>
                <a:cs typeface="Arial" charset="0"/>
              </a:rPr>
              <a:t>	3.25</a:t>
            </a:r>
            <a:r>
              <a:rPr lang="en-US" sz="2373" baseline="-25000" dirty="0">
                <a:solidFill>
                  <a:srgbClr val="000000"/>
                </a:solidFill>
                <a:latin typeface="Tahoma" pitchFamily="34" charset="0"/>
                <a:ea typeface="新細明體" pitchFamily="18" charset="-120"/>
                <a:cs typeface="Arial" charset="0"/>
              </a:rPr>
              <a:t>(10)</a:t>
            </a:r>
            <a:r>
              <a:rPr lang="en-US" sz="2373" dirty="0">
                <a:solidFill>
                  <a:srgbClr val="000000"/>
                </a:solidFill>
                <a:latin typeface="Tahoma" pitchFamily="34" charset="0"/>
                <a:ea typeface="新細明體" pitchFamily="18" charset="-120"/>
                <a:cs typeface="Arial" charset="0"/>
              </a:rPr>
              <a:t> = 0x40500000 in IEEE 754 single precision</a:t>
            </a:r>
            <a:endParaRPr lang="en-US" sz="2373" dirty="0">
              <a:solidFill>
                <a:srgbClr val="000000"/>
              </a:solidFill>
              <a:latin typeface="Tahoma"/>
              <a:ea typeface="新細明體" pitchFamily="18" charset="-120"/>
              <a:cs typeface="Arial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Floating-Point Addition Example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904250" fontAlgn="base">
              <a:spcAft>
                <a:spcPct val="0"/>
              </a:spcAft>
              <a:defRPr/>
            </a:pPr>
            <a:fld id="{570B2222-9D8F-45D5-B767-1EEBCC42902D}" type="slidenum">
              <a:rPr lang="en-US" sz="1384">
                <a:ea typeface="新細明體" pitchFamily="18" charset="-120"/>
              </a:rPr>
              <a:pPr defTabSz="904250" fontAlgn="base">
                <a:spcAft>
                  <a:spcPct val="0"/>
                </a:spcAft>
                <a:defRPr/>
              </a:pPr>
              <a:t>78</a:t>
            </a:fld>
            <a:endParaRPr lang="en-US" sz="1384">
              <a:ea typeface="新細明體" pitchFamily="18" charset="-120"/>
            </a:endParaRPr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78180" y="1208829"/>
            <a:ext cx="7987453" cy="4596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92500" lnSpcReduction="20000"/>
          </a:bodyPr>
          <a:lstStyle/>
          <a:p>
            <a:pPr marL="527479" indent="-527479" defTabSz="904250" fontAlgn="base"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sz="2373" dirty="0">
                <a:solidFill>
                  <a:srgbClr val="FF0000"/>
                </a:solidFill>
                <a:latin typeface="Tahoma"/>
                <a:ea typeface="新細明體" pitchFamily="18" charset="-120"/>
                <a:cs typeface="Arial" charset="0"/>
              </a:rPr>
              <a:t>1.	Extract exponent and fraction bits</a:t>
            </a:r>
          </a:p>
          <a:p>
            <a:pPr marL="527479" indent="-527479" defTabSz="904250" fontAlgn="base"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endParaRPr lang="en-US" sz="2373" dirty="0">
              <a:solidFill>
                <a:srgbClr val="000000"/>
              </a:solidFill>
              <a:latin typeface="Tahoma"/>
              <a:ea typeface="新細明體" pitchFamily="18" charset="-120"/>
              <a:cs typeface="Arial" charset="0"/>
            </a:endParaRPr>
          </a:p>
          <a:p>
            <a:pPr marL="527479" indent="-527479" defTabSz="904250" fontAlgn="base"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endParaRPr lang="en-US" sz="2373" dirty="0">
              <a:solidFill>
                <a:srgbClr val="000000"/>
              </a:solidFill>
              <a:latin typeface="Tahoma"/>
              <a:ea typeface="新細明體" pitchFamily="18" charset="-120"/>
              <a:cs typeface="Arial" charset="0"/>
            </a:endParaRPr>
          </a:p>
          <a:p>
            <a:pPr marL="527479" indent="-527479" defTabSz="904250" fontAlgn="base"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endParaRPr lang="en-US" sz="2373" dirty="0">
              <a:solidFill>
                <a:srgbClr val="000000"/>
              </a:solidFill>
              <a:latin typeface="Tahoma"/>
              <a:ea typeface="新細明體" pitchFamily="18" charset="-120"/>
              <a:cs typeface="Arial" charset="0"/>
            </a:endParaRPr>
          </a:p>
          <a:p>
            <a:pPr marL="527479" indent="-527479" defTabSz="904250" fontAlgn="base"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endParaRPr lang="en-US" sz="2373" dirty="0">
              <a:solidFill>
                <a:srgbClr val="000000"/>
              </a:solidFill>
              <a:latin typeface="Tahoma"/>
              <a:ea typeface="新細明體" pitchFamily="18" charset="-120"/>
              <a:cs typeface="Arial" charset="0"/>
            </a:endParaRPr>
          </a:p>
          <a:p>
            <a:pPr marL="527479" indent="-527479" defTabSz="904250" fontAlgn="base"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endParaRPr lang="en-US" sz="2373" dirty="0">
              <a:solidFill>
                <a:srgbClr val="000000"/>
              </a:solidFill>
              <a:latin typeface="Tahoma"/>
              <a:ea typeface="新細明體" pitchFamily="18" charset="-120"/>
              <a:cs typeface="Arial" charset="0"/>
            </a:endParaRPr>
          </a:p>
          <a:p>
            <a:pPr marL="527479" indent="-527479" defTabSz="904250" fontAlgn="base"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endParaRPr lang="en-US" sz="2373" dirty="0">
              <a:solidFill>
                <a:srgbClr val="000000"/>
              </a:solidFill>
              <a:latin typeface="Tahoma"/>
              <a:ea typeface="新細明體" pitchFamily="18" charset="-120"/>
              <a:cs typeface="Arial" charset="0"/>
            </a:endParaRPr>
          </a:p>
          <a:p>
            <a:pPr marL="527479" indent="-527479" defTabSz="904250" fontAlgn="base"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sz="2373" dirty="0">
                <a:solidFill>
                  <a:srgbClr val="000000"/>
                </a:solidFill>
                <a:latin typeface="Tahoma"/>
                <a:ea typeface="新細明體" pitchFamily="18" charset="-120"/>
                <a:cs typeface="Arial" charset="0"/>
              </a:rPr>
              <a:t>	For first number (N1): 	 S = 0, E = 127, F = .1</a:t>
            </a:r>
          </a:p>
          <a:p>
            <a:pPr marL="527479" indent="-527479" defTabSz="904250" fontAlgn="base"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sz="2373" dirty="0">
                <a:solidFill>
                  <a:srgbClr val="000000"/>
                </a:solidFill>
                <a:latin typeface="Tahoma"/>
                <a:ea typeface="新細明體" pitchFamily="18" charset="-120"/>
                <a:cs typeface="Arial" charset="0"/>
              </a:rPr>
              <a:t>	For second number (N2): S = 0, E = 128, F = .101</a:t>
            </a:r>
          </a:p>
          <a:p>
            <a:pPr marL="527479" indent="-527479" defTabSz="904250" fontAlgn="base"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endParaRPr lang="en-US" sz="2373" dirty="0">
              <a:solidFill>
                <a:srgbClr val="000000"/>
              </a:solidFill>
              <a:latin typeface="Tahoma"/>
              <a:ea typeface="新細明體" pitchFamily="18" charset="-120"/>
              <a:cs typeface="Arial" charset="0"/>
            </a:endParaRPr>
          </a:p>
          <a:p>
            <a:pPr marL="527479" indent="-527479" defTabSz="904250" fontAlgn="base"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sz="2373" dirty="0">
                <a:solidFill>
                  <a:srgbClr val="FF0000"/>
                </a:solidFill>
                <a:latin typeface="Tahoma"/>
                <a:ea typeface="新細明體" pitchFamily="18" charset="-120"/>
                <a:cs typeface="Arial" charset="0"/>
              </a:rPr>
              <a:t>2.	</a:t>
            </a:r>
            <a:r>
              <a:rPr lang="en-US" sz="2373" dirty="0" err="1">
                <a:solidFill>
                  <a:srgbClr val="FF0000"/>
                </a:solidFill>
                <a:latin typeface="Tahoma"/>
                <a:ea typeface="新細明體" pitchFamily="18" charset="-120"/>
                <a:cs typeface="Arial" charset="0"/>
              </a:rPr>
              <a:t>Prepend</a:t>
            </a:r>
            <a:r>
              <a:rPr lang="en-US" sz="2373" dirty="0">
                <a:solidFill>
                  <a:srgbClr val="FF0000"/>
                </a:solidFill>
                <a:latin typeface="Tahoma"/>
                <a:ea typeface="新細明體" pitchFamily="18" charset="-120"/>
                <a:cs typeface="Arial" charset="0"/>
              </a:rPr>
              <a:t> leading 1 to form mantissa</a:t>
            </a:r>
          </a:p>
          <a:p>
            <a:pPr marL="527479" indent="-527479" defTabSz="904250" fontAlgn="base"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sz="2373" dirty="0">
                <a:solidFill>
                  <a:srgbClr val="000000"/>
                </a:solidFill>
                <a:latin typeface="Tahoma"/>
                <a:ea typeface="新細明體" pitchFamily="18" charset="-120"/>
                <a:cs typeface="Arial" charset="0"/>
              </a:rPr>
              <a:t>	        N1:   1.1</a:t>
            </a:r>
          </a:p>
          <a:p>
            <a:pPr marL="527479" indent="-527479" defTabSz="904250" fontAlgn="base"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sz="2373" dirty="0">
                <a:solidFill>
                  <a:srgbClr val="000000"/>
                </a:solidFill>
                <a:latin typeface="Tahoma"/>
                <a:ea typeface="新細明體" pitchFamily="18" charset="-120"/>
                <a:cs typeface="Arial" charset="0"/>
              </a:rPr>
              <a:t>	        N2:   1.101	</a:t>
            </a: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2207225" y="1660948"/>
          <a:ext cx="4725282" cy="15588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VISIO" r:id="rId6" imgW="2761560" imgH="911160" progId="">
                  <p:embed/>
                </p:oleObj>
              </mc:Choice>
              <mc:Fallback>
                <p:oleObj name="VISIO" r:id="rId6" imgW="2761560" imgH="911160" progId="">
                  <p:embed/>
                  <p:pic>
                    <p:nvPicPr>
                      <p:cNvPr id="717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7225" y="1660948"/>
                        <a:ext cx="4725282" cy="15588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Floating-Point Addition Example</a:t>
            </a: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904250" fontAlgn="base">
              <a:spcAft>
                <a:spcPct val="0"/>
              </a:spcAft>
              <a:defRPr/>
            </a:pPr>
            <a:fld id="{6CB88F3E-C86B-456B-ADCF-9B6A412936AF}" type="slidenum">
              <a:rPr lang="en-US" sz="1384">
                <a:ea typeface="新細明體" pitchFamily="18" charset="-120"/>
              </a:rPr>
              <a:pPr defTabSz="904250" fontAlgn="base">
                <a:spcAft>
                  <a:spcPct val="0"/>
                </a:spcAft>
                <a:defRPr/>
              </a:pPr>
              <a:t>79</a:t>
            </a:fld>
            <a:endParaRPr lang="en-US" sz="1384">
              <a:ea typeface="新細明體" pitchFamily="18" charset="-120"/>
            </a:endParaRPr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78180" y="1284182"/>
            <a:ext cx="7987453" cy="3918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27479" indent="-527479" defTabSz="904250" fontAlgn="base"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sz="2373" dirty="0">
                <a:solidFill>
                  <a:srgbClr val="FF0000"/>
                </a:solidFill>
                <a:latin typeface="Tahoma"/>
                <a:ea typeface="新細明體" pitchFamily="18" charset="-120"/>
                <a:cs typeface="Arial" charset="0"/>
              </a:rPr>
              <a:t>3.	Compare exponents</a:t>
            </a:r>
          </a:p>
          <a:p>
            <a:pPr marL="527479" indent="-527479" defTabSz="904250" fontAlgn="base"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sz="2373" dirty="0">
                <a:solidFill>
                  <a:srgbClr val="000000"/>
                </a:solidFill>
                <a:latin typeface="Tahoma"/>
                <a:ea typeface="新細明體" pitchFamily="18" charset="-120"/>
                <a:cs typeface="Arial" charset="0"/>
              </a:rPr>
              <a:t>	127 – 128 = -1, so shift N1 right by 1 bit</a:t>
            </a:r>
          </a:p>
          <a:p>
            <a:pPr marL="527479" indent="-527479" defTabSz="904250" fontAlgn="base"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endParaRPr lang="en-US" sz="2373" dirty="0">
              <a:solidFill>
                <a:srgbClr val="000000"/>
              </a:solidFill>
              <a:latin typeface="Tahoma"/>
              <a:ea typeface="新細明體" pitchFamily="18" charset="-120"/>
              <a:cs typeface="Arial" charset="0"/>
            </a:endParaRPr>
          </a:p>
          <a:p>
            <a:pPr marL="527479" indent="-527479" defTabSz="904250" fontAlgn="base"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sz="2373" dirty="0">
                <a:solidFill>
                  <a:srgbClr val="FF0000"/>
                </a:solidFill>
                <a:latin typeface="Tahoma"/>
                <a:ea typeface="新細明體" pitchFamily="18" charset="-120"/>
                <a:cs typeface="Arial" charset="0"/>
              </a:rPr>
              <a:t>4.	Shift smaller mantissa if necessary</a:t>
            </a:r>
          </a:p>
          <a:p>
            <a:pPr marL="527479" indent="-527479" defTabSz="904250" fontAlgn="base"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sz="2373" dirty="0">
                <a:solidFill>
                  <a:srgbClr val="000000"/>
                </a:solidFill>
                <a:latin typeface="Tahoma"/>
                <a:ea typeface="新細明體" pitchFamily="18" charset="-120"/>
                <a:cs typeface="Arial" charset="0"/>
              </a:rPr>
              <a:t>	shift N1’s mantissa: 1.1 &gt;&gt; 1 = 0.11  </a:t>
            </a:r>
            <a:r>
              <a:rPr lang="en-US" sz="2373" dirty="0">
                <a:solidFill>
                  <a:srgbClr val="FF0000"/>
                </a:solidFill>
                <a:latin typeface="Tahoma"/>
                <a:ea typeface="新細明體" pitchFamily="18" charset="-120"/>
                <a:cs typeface="Arial" charset="0"/>
              </a:rPr>
              <a:t>(</a:t>
            </a:r>
            <a:r>
              <a:rPr lang="en-US" sz="2373" dirty="0">
                <a:solidFill>
                  <a:srgbClr val="FF0000"/>
                </a:solidFill>
                <a:latin typeface="Tahoma"/>
                <a:ea typeface="新細明體" pitchFamily="18" charset="-120"/>
                <a:cs typeface="Times New Roman" pitchFamily="18" charset="0"/>
              </a:rPr>
              <a:t>× 2</a:t>
            </a:r>
            <a:r>
              <a:rPr lang="en-US" sz="2373" baseline="30000" dirty="0">
                <a:solidFill>
                  <a:srgbClr val="FF0000"/>
                </a:solidFill>
                <a:latin typeface="Tahoma"/>
                <a:ea typeface="新細明體" pitchFamily="18" charset="-120"/>
                <a:cs typeface="Times New Roman" pitchFamily="18" charset="0"/>
              </a:rPr>
              <a:t>1</a:t>
            </a:r>
            <a:r>
              <a:rPr lang="en-US" sz="2373" dirty="0">
                <a:solidFill>
                  <a:srgbClr val="FF0000"/>
                </a:solidFill>
                <a:latin typeface="Tahoma"/>
                <a:ea typeface="新細明體" pitchFamily="18" charset="-120"/>
                <a:cs typeface="Arial" charset="0"/>
              </a:rPr>
              <a:t>)</a:t>
            </a:r>
          </a:p>
          <a:p>
            <a:pPr marL="527479" indent="-527479" defTabSz="904250" fontAlgn="base"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endParaRPr lang="en-US" sz="2373" dirty="0">
              <a:solidFill>
                <a:srgbClr val="336666"/>
              </a:solidFill>
              <a:latin typeface="Tahoma"/>
              <a:ea typeface="新細明體" pitchFamily="18" charset="-120"/>
              <a:cs typeface="Arial" charset="0"/>
            </a:endParaRPr>
          </a:p>
          <a:p>
            <a:pPr marL="527479" indent="-527479" defTabSz="904250" fontAlgn="base"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sz="2373" dirty="0">
                <a:solidFill>
                  <a:srgbClr val="FF0000"/>
                </a:solidFill>
                <a:latin typeface="Tahoma"/>
                <a:ea typeface="新細明體" pitchFamily="18" charset="-120"/>
                <a:cs typeface="Arial" charset="0"/>
              </a:rPr>
              <a:t>5.	Add mantissas</a:t>
            </a:r>
          </a:p>
          <a:p>
            <a:pPr marL="527479" indent="-527479" defTabSz="904250" fontAlgn="base"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sz="2373" dirty="0">
                <a:solidFill>
                  <a:srgbClr val="000000"/>
                </a:solidFill>
                <a:latin typeface="Tahoma"/>
                <a:ea typeface="新細明體" pitchFamily="18" charset="-120"/>
                <a:cs typeface="Arial" charset="0"/>
              </a:rPr>
              <a:t>	               0.11   </a:t>
            </a:r>
            <a:r>
              <a:rPr lang="en-US" sz="2373" dirty="0">
                <a:solidFill>
                  <a:srgbClr val="000000"/>
                </a:solidFill>
                <a:latin typeface="Tahoma"/>
                <a:ea typeface="新細明體" pitchFamily="18" charset="-120"/>
                <a:cs typeface="Times New Roman" pitchFamily="18" charset="0"/>
              </a:rPr>
              <a:t>× 2</a:t>
            </a:r>
            <a:r>
              <a:rPr lang="en-US" sz="2373" baseline="30000" dirty="0">
                <a:solidFill>
                  <a:srgbClr val="000000"/>
                </a:solidFill>
                <a:latin typeface="Tahoma"/>
                <a:ea typeface="新細明體" pitchFamily="18" charset="-120"/>
                <a:cs typeface="Times New Roman" pitchFamily="18" charset="0"/>
              </a:rPr>
              <a:t>1</a:t>
            </a:r>
            <a:endParaRPr lang="en-US" sz="2373" dirty="0">
              <a:solidFill>
                <a:srgbClr val="000000"/>
              </a:solidFill>
              <a:latin typeface="Tahoma"/>
              <a:ea typeface="新細明體" pitchFamily="18" charset="-120"/>
              <a:cs typeface="Arial" charset="0"/>
            </a:endParaRPr>
          </a:p>
          <a:p>
            <a:pPr marL="527479" indent="-527479" defTabSz="904250" fontAlgn="base"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sz="2373" dirty="0">
                <a:solidFill>
                  <a:srgbClr val="000000"/>
                </a:solidFill>
                <a:latin typeface="Tahoma"/>
                <a:ea typeface="新細明體" pitchFamily="18" charset="-120"/>
                <a:cs typeface="Arial" charset="0"/>
              </a:rPr>
              <a:t>                 + 1.101 </a:t>
            </a:r>
            <a:r>
              <a:rPr lang="en-US" sz="2373" dirty="0">
                <a:solidFill>
                  <a:srgbClr val="000000"/>
                </a:solidFill>
                <a:latin typeface="Tahoma"/>
                <a:ea typeface="新細明體" pitchFamily="18" charset="-120"/>
                <a:cs typeface="Times New Roman" pitchFamily="18" charset="0"/>
              </a:rPr>
              <a:t>× 2</a:t>
            </a:r>
            <a:r>
              <a:rPr lang="en-US" sz="2373" baseline="30000" dirty="0">
                <a:solidFill>
                  <a:srgbClr val="000000"/>
                </a:solidFill>
                <a:latin typeface="Tahoma"/>
                <a:ea typeface="新細明體" pitchFamily="18" charset="-120"/>
                <a:cs typeface="Times New Roman" pitchFamily="18" charset="0"/>
              </a:rPr>
              <a:t>1</a:t>
            </a:r>
            <a:endParaRPr lang="en-US" sz="2373" dirty="0">
              <a:solidFill>
                <a:srgbClr val="000000"/>
              </a:solidFill>
              <a:latin typeface="Tahoma"/>
              <a:ea typeface="新細明體" pitchFamily="18" charset="-120"/>
              <a:cs typeface="Arial" charset="0"/>
            </a:endParaRPr>
          </a:p>
          <a:p>
            <a:pPr marL="527479" indent="-527479" defTabSz="904250" fontAlgn="base"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sz="2373" dirty="0">
                <a:solidFill>
                  <a:srgbClr val="000000"/>
                </a:solidFill>
                <a:latin typeface="Tahoma"/>
                <a:ea typeface="新細明體" pitchFamily="18" charset="-120"/>
                <a:cs typeface="Arial" charset="0"/>
              </a:rPr>
              <a:t>                   10.011 </a:t>
            </a:r>
            <a:r>
              <a:rPr lang="en-US" sz="2373" dirty="0">
                <a:solidFill>
                  <a:srgbClr val="000000"/>
                </a:solidFill>
                <a:latin typeface="Tahoma"/>
                <a:ea typeface="新細明體" pitchFamily="18" charset="-120"/>
                <a:cs typeface="Times New Roman" pitchFamily="18" charset="0"/>
              </a:rPr>
              <a:t>× 2</a:t>
            </a:r>
            <a:r>
              <a:rPr lang="en-US" sz="2373" baseline="30000" dirty="0">
                <a:solidFill>
                  <a:srgbClr val="000000"/>
                </a:solidFill>
                <a:latin typeface="Tahoma"/>
                <a:ea typeface="新細明體" pitchFamily="18" charset="-120"/>
                <a:cs typeface="Times New Roman" pitchFamily="18" charset="0"/>
              </a:rPr>
              <a:t>1</a:t>
            </a:r>
          </a:p>
        </p:txBody>
      </p:sp>
      <p:sp>
        <p:nvSpPr>
          <p:cNvPr id="33797" name="Line 7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 flipH="1">
            <a:off x="2185247" y="5202555"/>
            <a:ext cx="203454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904250" fontAlgn="base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n"/>
            </a:pPr>
            <a:endParaRPr lang="en-US" sz="1384">
              <a:solidFill>
                <a:srgbClr val="000000"/>
              </a:solidFill>
              <a:latin typeface="Tahoma" pitchFamily="34" charset="0"/>
              <a:ea typeface="新細明體" pitchFamily="18" charset="-120"/>
            </a:endParaRPr>
          </a:p>
        </p:txBody>
      </p: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217" y="431974"/>
            <a:ext cx="5931535" cy="568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solidFill>
                  <a:srgbClr val="000000"/>
                </a:solidFill>
              </a:rPr>
              <a:t>Decimal-Binary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Conversion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05"/>
              </a:lnSpc>
            </a:pPr>
            <a:fld id="{81D60167-4931-47E6-BA6A-407CBD079E47}" type="slidenum">
              <a:rPr spc="15" dirty="0"/>
              <a:t>8</a:t>
            </a:fld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529954" y="1199229"/>
            <a:ext cx="6644640" cy="76073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Decimal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to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binary: do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235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reverse</a:t>
            </a:r>
            <a:endParaRPr sz="2350">
              <a:latin typeface="Arial"/>
              <a:cs typeface="Arial"/>
            </a:endParaRPr>
          </a:p>
          <a:p>
            <a:pPr marL="572770" indent="-221615">
              <a:lnSpc>
                <a:spcPct val="100000"/>
              </a:lnSpc>
              <a:spcBef>
                <a:spcPts val="290"/>
              </a:spcBef>
              <a:buChar char="•"/>
              <a:tabLst>
                <a:tab pos="572770" algn="l"/>
                <a:tab pos="573405" algn="l"/>
              </a:tabLst>
            </a:pP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Determine largest </a:t>
            </a:r>
            <a:r>
              <a:rPr sz="1950" spc="15" dirty="0">
                <a:solidFill>
                  <a:srgbClr val="000066"/>
                </a:solidFill>
                <a:latin typeface="Arial"/>
                <a:cs typeface="Arial"/>
              </a:rPr>
              <a:t>power </a:t>
            </a: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of </a:t>
            </a:r>
            <a:r>
              <a:rPr sz="1950" spc="15" dirty="0">
                <a:solidFill>
                  <a:srgbClr val="000066"/>
                </a:solidFill>
                <a:latin typeface="Arial"/>
                <a:cs typeface="Arial"/>
              </a:rPr>
              <a:t>2 ≤ </a:t>
            </a: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number; write</a:t>
            </a:r>
            <a:r>
              <a:rPr sz="1950" spc="-3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template</a:t>
            </a:r>
            <a:endParaRPr sz="19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9114" y="2625205"/>
            <a:ext cx="186690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33679" indent="-221615">
              <a:lnSpc>
                <a:spcPct val="100000"/>
              </a:lnSpc>
              <a:spcBef>
                <a:spcPts val="125"/>
              </a:spcBef>
              <a:buChar char="•"/>
              <a:tabLst>
                <a:tab pos="233679" algn="l"/>
                <a:tab pos="234315" algn="l"/>
              </a:tabLst>
            </a:pPr>
            <a:r>
              <a:rPr sz="1950" spc="5" dirty="0">
                <a:solidFill>
                  <a:srgbClr val="000066"/>
                </a:solidFill>
                <a:latin typeface="Arial"/>
                <a:cs typeface="Arial"/>
              </a:rPr>
              <a:t>Fill </a:t>
            </a: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in</a:t>
            </a:r>
            <a:r>
              <a:rPr sz="1950" spc="-6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template</a:t>
            </a:r>
            <a:endParaRPr sz="19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5899" y="2110323"/>
            <a:ext cx="7009765" cy="366395"/>
          </a:xfrm>
          <a:prstGeom prst="rect">
            <a:avLst/>
          </a:prstGeom>
          <a:solidFill>
            <a:srgbClr val="A8D6FF"/>
          </a:solidFill>
          <a:ln w="12561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400"/>
              </a:spcBef>
            </a:pPr>
            <a:r>
              <a:rPr sz="1750" b="1" spc="15" dirty="0">
                <a:latin typeface="Courier New"/>
                <a:cs typeface="Courier New"/>
              </a:rPr>
              <a:t>37 =</a:t>
            </a:r>
            <a:r>
              <a:rPr sz="1750" b="1" spc="25" dirty="0">
                <a:latin typeface="Courier New"/>
                <a:cs typeface="Courier New"/>
              </a:rPr>
              <a:t> </a:t>
            </a:r>
            <a:r>
              <a:rPr sz="1750" b="1" spc="15" dirty="0">
                <a:latin typeface="Courier New"/>
                <a:cs typeface="Courier New"/>
              </a:rPr>
              <a:t>(</a:t>
            </a:r>
            <a:r>
              <a:rPr sz="1750" b="1" spc="15" dirty="0">
                <a:solidFill>
                  <a:srgbClr val="FF0000"/>
                </a:solidFill>
                <a:latin typeface="Courier New"/>
                <a:cs typeface="Courier New"/>
              </a:rPr>
              <a:t>?</a:t>
            </a:r>
            <a:r>
              <a:rPr sz="1750" b="1" spc="15" dirty="0">
                <a:latin typeface="Courier New"/>
                <a:cs typeface="Courier New"/>
              </a:rPr>
              <a:t>*2</a:t>
            </a:r>
            <a:r>
              <a:rPr sz="1725" b="1" spc="22" baseline="26570" dirty="0">
                <a:latin typeface="Courier New"/>
                <a:cs typeface="Courier New"/>
              </a:rPr>
              <a:t>5</a:t>
            </a:r>
            <a:r>
              <a:rPr sz="1750" b="1" spc="15" dirty="0">
                <a:latin typeface="Courier New"/>
                <a:cs typeface="Courier New"/>
              </a:rPr>
              <a:t>)+(</a:t>
            </a:r>
            <a:r>
              <a:rPr sz="1750" b="1" spc="15" dirty="0">
                <a:solidFill>
                  <a:srgbClr val="FF0000"/>
                </a:solidFill>
                <a:latin typeface="Courier New"/>
                <a:cs typeface="Courier New"/>
              </a:rPr>
              <a:t>?</a:t>
            </a:r>
            <a:r>
              <a:rPr sz="1750" b="1" spc="15" dirty="0">
                <a:latin typeface="Courier New"/>
                <a:cs typeface="Courier New"/>
              </a:rPr>
              <a:t>*2</a:t>
            </a:r>
            <a:r>
              <a:rPr sz="1725" b="1" spc="22" baseline="26570" dirty="0">
                <a:latin typeface="Courier New"/>
                <a:cs typeface="Courier New"/>
              </a:rPr>
              <a:t>4</a:t>
            </a:r>
            <a:r>
              <a:rPr sz="1750" b="1" spc="15" dirty="0">
                <a:latin typeface="Courier New"/>
                <a:cs typeface="Courier New"/>
              </a:rPr>
              <a:t>)+(</a:t>
            </a:r>
            <a:r>
              <a:rPr sz="1750" b="1" spc="15" dirty="0">
                <a:solidFill>
                  <a:srgbClr val="FF0000"/>
                </a:solidFill>
                <a:latin typeface="Courier New"/>
                <a:cs typeface="Courier New"/>
              </a:rPr>
              <a:t>?</a:t>
            </a:r>
            <a:r>
              <a:rPr sz="1750" b="1" spc="15" dirty="0">
                <a:latin typeface="Courier New"/>
                <a:cs typeface="Courier New"/>
              </a:rPr>
              <a:t>*2</a:t>
            </a:r>
            <a:r>
              <a:rPr sz="1725" b="1" spc="22" baseline="26570" dirty="0">
                <a:latin typeface="Courier New"/>
                <a:cs typeface="Courier New"/>
              </a:rPr>
              <a:t>3</a:t>
            </a:r>
            <a:r>
              <a:rPr sz="1750" b="1" spc="15" dirty="0">
                <a:latin typeface="Courier New"/>
                <a:cs typeface="Courier New"/>
              </a:rPr>
              <a:t>)+(</a:t>
            </a:r>
            <a:r>
              <a:rPr sz="1750" b="1" spc="15" dirty="0">
                <a:solidFill>
                  <a:srgbClr val="FF0000"/>
                </a:solidFill>
                <a:latin typeface="Courier New"/>
                <a:cs typeface="Courier New"/>
              </a:rPr>
              <a:t>?</a:t>
            </a:r>
            <a:r>
              <a:rPr sz="1750" b="1" spc="15" dirty="0">
                <a:latin typeface="Courier New"/>
                <a:cs typeface="Courier New"/>
              </a:rPr>
              <a:t>*2</a:t>
            </a:r>
            <a:r>
              <a:rPr sz="1725" b="1" spc="22" baseline="26570" dirty="0">
                <a:latin typeface="Courier New"/>
                <a:cs typeface="Courier New"/>
              </a:rPr>
              <a:t>2</a:t>
            </a:r>
            <a:r>
              <a:rPr sz="1750" b="1" spc="15" dirty="0">
                <a:latin typeface="Courier New"/>
                <a:cs typeface="Courier New"/>
              </a:rPr>
              <a:t>)+(</a:t>
            </a:r>
            <a:r>
              <a:rPr sz="1750" b="1" spc="15" dirty="0">
                <a:solidFill>
                  <a:srgbClr val="FF0000"/>
                </a:solidFill>
                <a:latin typeface="Courier New"/>
                <a:cs typeface="Courier New"/>
              </a:rPr>
              <a:t>?</a:t>
            </a:r>
            <a:r>
              <a:rPr sz="1750" b="1" spc="15" dirty="0">
                <a:latin typeface="Courier New"/>
                <a:cs typeface="Courier New"/>
              </a:rPr>
              <a:t>*2</a:t>
            </a:r>
            <a:r>
              <a:rPr sz="1725" b="1" spc="22" baseline="26570" dirty="0">
                <a:latin typeface="Courier New"/>
                <a:cs typeface="Courier New"/>
              </a:rPr>
              <a:t>1</a:t>
            </a:r>
            <a:r>
              <a:rPr sz="1750" b="1" spc="15" dirty="0">
                <a:latin typeface="Courier New"/>
                <a:cs typeface="Courier New"/>
              </a:rPr>
              <a:t>)+(</a:t>
            </a:r>
            <a:r>
              <a:rPr sz="1750" b="1" spc="15" dirty="0">
                <a:solidFill>
                  <a:srgbClr val="FF0000"/>
                </a:solidFill>
                <a:latin typeface="Courier New"/>
                <a:cs typeface="Courier New"/>
              </a:rPr>
              <a:t>?</a:t>
            </a:r>
            <a:r>
              <a:rPr sz="1750" b="1" spc="15" dirty="0">
                <a:latin typeface="Courier New"/>
                <a:cs typeface="Courier New"/>
              </a:rPr>
              <a:t>*2</a:t>
            </a:r>
            <a:r>
              <a:rPr sz="1725" b="1" spc="22" baseline="26570" dirty="0">
                <a:latin typeface="Courier New"/>
                <a:cs typeface="Courier New"/>
              </a:rPr>
              <a:t>0</a:t>
            </a:r>
            <a:r>
              <a:rPr sz="1750" b="1" spc="15" dirty="0">
                <a:latin typeface="Courier New"/>
                <a:cs typeface="Courier New"/>
              </a:rPr>
              <a:t>)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05899" y="3165485"/>
            <a:ext cx="7009765" cy="2010410"/>
          </a:xfrm>
          <a:prstGeom prst="rect">
            <a:avLst/>
          </a:prstGeom>
          <a:solidFill>
            <a:srgbClr val="A8D6FF"/>
          </a:solidFill>
          <a:ln w="12561">
            <a:solidFill>
              <a:srgbClr val="000000"/>
            </a:solidFill>
          </a:ln>
        </p:spPr>
        <p:txBody>
          <a:bodyPr vert="horz" wrap="square" lIns="0" tIns="59055" rIns="0" bIns="0" rtlCol="0">
            <a:spAutoFit/>
          </a:bodyPr>
          <a:lstStyle/>
          <a:p>
            <a:pPr marL="226060">
              <a:lnSpc>
                <a:spcPct val="100000"/>
              </a:lnSpc>
              <a:spcBef>
                <a:spcPts val="465"/>
              </a:spcBef>
            </a:pPr>
            <a:r>
              <a:rPr sz="1750" b="1" spc="15" dirty="0">
                <a:latin typeface="Courier New"/>
                <a:cs typeface="Courier New"/>
              </a:rPr>
              <a:t>37 =</a:t>
            </a:r>
            <a:r>
              <a:rPr sz="1750" b="1" spc="30" dirty="0">
                <a:latin typeface="Courier New"/>
                <a:cs typeface="Courier New"/>
              </a:rPr>
              <a:t> </a:t>
            </a:r>
            <a:r>
              <a:rPr sz="1750" b="1" spc="15" dirty="0">
                <a:latin typeface="Courier New"/>
                <a:cs typeface="Courier New"/>
              </a:rPr>
              <a:t>(</a:t>
            </a:r>
            <a:r>
              <a:rPr sz="1750" b="1" spc="15" dirty="0">
                <a:solidFill>
                  <a:srgbClr val="0000FF"/>
                </a:solidFill>
                <a:latin typeface="Courier New"/>
                <a:cs typeface="Courier New"/>
              </a:rPr>
              <a:t>1</a:t>
            </a:r>
            <a:r>
              <a:rPr sz="1750" b="1" spc="15" dirty="0">
                <a:latin typeface="Courier New"/>
                <a:cs typeface="Courier New"/>
              </a:rPr>
              <a:t>*2</a:t>
            </a:r>
            <a:r>
              <a:rPr sz="1725" b="1" spc="22" baseline="26570" dirty="0">
                <a:latin typeface="Courier New"/>
                <a:cs typeface="Courier New"/>
              </a:rPr>
              <a:t>5</a:t>
            </a:r>
            <a:r>
              <a:rPr sz="1750" b="1" spc="15" dirty="0">
                <a:latin typeface="Courier New"/>
                <a:cs typeface="Courier New"/>
              </a:rPr>
              <a:t>)+(0*2</a:t>
            </a:r>
            <a:r>
              <a:rPr sz="1725" b="1" spc="22" baseline="26570" dirty="0">
                <a:latin typeface="Courier New"/>
                <a:cs typeface="Courier New"/>
              </a:rPr>
              <a:t>4</a:t>
            </a:r>
            <a:r>
              <a:rPr sz="1750" b="1" spc="15" dirty="0">
                <a:latin typeface="Courier New"/>
                <a:cs typeface="Courier New"/>
              </a:rPr>
              <a:t>)+(0*2</a:t>
            </a:r>
            <a:r>
              <a:rPr sz="1725" b="1" spc="22" baseline="26570" dirty="0">
                <a:latin typeface="Courier New"/>
                <a:cs typeface="Courier New"/>
              </a:rPr>
              <a:t>3</a:t>
            </a:r>
            <a:r>
              <a:rPr sz="1750" b="1" spc="15" dirty="0">
                <a:latin typeface="Courier New"/>
                <a:cs typeface="Courier New"/>
              </a:rPr>
              <a:t>)+(</a:t>
            </a:r>
            <a:r>
              <a:rPr sz="1750" b="1" spc="15" dirty="0">
                <a:solidFill>
                  <a:srgbClr val="008000"/>
                </a:solidFill>
                <a:latin typeface="Courier New"/>
                <a:cs typeface="Courier New"/>
              </a:rPr>
              <a:t>1</a:t>
            </a:r>
            <a:r>
              <a:rPr sz="1750" b="1" spc="15" dirty="0">
                <a:latin typeface="Courier New"/>
                <a:cs typeface="Courier New"/>
              </a:rPr>
              <a:t>*2</a:t>
            </a:r>
            <a:r>
              <a:rPr sz="1725" b="1" spc="22" baseline="26570" dirty="0">
                <a:latin typeface="Courier New"/>
                <a:cs typeface="Courier New"/>
              </a:rPr>
              <a:t>2</a:t>
            </a:r>
            <a:r>
              <a:rPr sz="1750" b="1" spc="15" dirty="0">
                <a:latin typeface="Courier New"/>
                <a:cs typeface="Courier New"/>
              </a:rPr>
              <a:t>)+(0*2</a:t>
            </a:r>
            <a:r>
              <a:rPr sz="1725" b="1" spc="22" baseline="26570" dirty="0">
                <a:latin typeface="Courier New"/>
                <a:cs typeface="Courier New"/>
              </a:rPr>
              <a:t>1</a:t>
            </a:r>
            <a:r>
              <a:rPr sz="1750" b="1" spc="15" dirty="0">
                <a:latin typeface="Courier New"/>
                <a:cs typeface="Courier New"/>
              </a:rPr>
              <a:t>)+(</a:t>
            </a:r>
            <a:r>
              <a:rPr sz="1750" b="1" spc="15" dirty="0">
                <a:solidFill>
                  <a:srgbClr val="FF6600"/>
                </a:solidFill>
                <a:latin typeface="Courier New"/>
                <a:cs typeface="Courier New"/>
              </a:rPr>
              <a:t>1</a:t>
            </a:r>
            <a:r>
              <a:rPr sz="1750" b="1" spc="15" dirty="0">
                <a:latin typeface="Courier New"/>
                <a:cs typeface="Courier New"/>
              </a:rPr>
              <a:t>*2</a:t>
            </a:r>
            <a:r>
              <a:rPr sz="1725" b="1" spc="22" baseline="26570" dirty="0">
                <a:latin typeface="Courier New"/>
                <a:cs typeface="Courier New"/>
              </a:rPr>
              <a:t>0</a:t>
            </a:r>
            <a:r>
              <a:rPr sz="1750" b="1" spc="15" dirty="0">
                <a:latin typeface="Courier New"/>
                <a:cs typeface="Courier New"/>
              </a:rPr>
              <a:t>)</a:t>
            </a:r>
            <a:endParaRPr sz="1750">
              <a:latin typeface="Courier New"/>
              <a:cs typeface="Courier New"/>
            </a:endParaRPr>
          </a:p>
          <a:p>
            <a:pPr marR="6503670" algn="r">
              <a:lnSpc>
                <a:spcPts val="2090"/>
              </a:lnSpc>
              <a:spcBef>
                <a:spcPts val="75"/>
              </a:spcBef>
            </a:pPr>
            <a:r>
              <a:rPr sz="1750" b="1" u="sng" spc="10" dirty="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Courier New"/>
                <a:cs typeface="Courier New"/>
              </a:rPr>
              <a:t>-32</a:t>
            </a:r>
            <a:endParaRPr sz="1750">
              <a:latin typeface="Courier New"/>
              <a:cs typeface="Courier New"/>
            </a:endParaRPr>
          </a:p>
          <a:p>
            <a:pPr marR="6503670" algn="r">
              <a:lnSpc>
                <a:spcPts val="2090"/>
              </a:lnSpc>
            </a:pPr>
            <a:r>
              <a:rPr sz="1750" b="1" spc="15" dirty="0">
                <a:latin typeface="Courier New"/>
                <a:cs typeface="Courier New"/>
              </a:rPr>
              <a:t>5</a:t>
            </a:r>
            <a:endParaRPr sz="1750">
              <a:latin typeface="Courier New"/>
              <a:cs typeface="Courier New"/>
            </a:endParaRPr>
          </a:p>
          <a:p>
            <a:pPr marR="6503670" algn="r">
              <a:lnSpc>
                <a:spcPts val="2090"/>
              </a:lnSpc>
              <a:spcBef>
                <a:spcPts val="75"/>
              </a:spcBef>
            </a:pPr>
            <a:r>
              <a:rPr sz="1750" b="1" u="sng" spc="15" dirty="0">
                <a:solidFill>
                  <a:srgbClr val="008000"/>
                </a:solidFill>
                <a:uFill>
                  <a:solidFill>
                    <a:srgbClr val="008F00"/>
                  </a:solidFill>
                </a:uFill>
                <a:latin typeface="Courier New"/>
                <a:cs typeface="Courier New"/>
              </a:rPr>
              <a:t> </a:t>
            </a:r>
            <a:r>
              <a:rPr sz="1750" b="1" u="sng" spc="10" dirty="0">
                <a:solidFill>
                  <a:srgbClr val="008000"/>
                </a:solidFill>
                <a:uFill>
                  <a:solidFill>
                    <a:srgbClr val="008F00"/>
                  </a:solidFill>
                </a:uFill>
                <a:latin typeface="Courier New"/>
                <a:cs typeface="Courier New"/>
              </a:rPr>
              <a:t>-4</a:t>
            </a:r>
            <a:endParaRPr sz="1750">
              <a:latin typeface="Courier New"/>
              <a:cs typeface="Courier New"/>
            </a:endParaRPr>
          </a:p>
          <a:p>
            <a:pPr marL="361315">
              <a:lnSpc>
                <a:spcPts val="2090"/>
              </a:lnSpc>
              <a:tabLst>
                <a:tab pos="3075305" algn="l"/>
              </a:tabLst>
            </a:pPr>
            <a:r>
              <a:rPr sz="1750" b="1" spc="15" dirty="0">
                <a:latin typeface="Courier New"/>
                <a:cs typeface="Courier New"/>
              </a:rPr>
              <a:t>1	</a:t>
            </a:r>
            <a:r>
              <a:rPr sz="1750" b="1" spc="15" dirty="0">
                <a:solidFill>
                  <a:srgbClr val="0000FF"/>
                </a:solidFill>
                <a:latin typeface="Courier New"/>
                <a:cs typeface="Courier New"/>
              </a:rPr>
              <a:t>1</a:t>
            </a:r>
            <a:r>
              <a:rPr sz="1750" b="1" spc="15" dirty="0">
                <a:latin typeface="Courier New"/>
                <a:cs typeface="Courier New"/>
              </a:rPr>
              <a:t>00</a:t>
            </a:r>
            <a:r>
              <a:rPr sz="1750" b="1" spc="15" dirty="0">
                <a:solidFill>
                  <a:srgbClr val="008000"/>
                </a:solidFill>
                <a:latin typeface="Courier New"/>
                <a:cs typeface="Courier New"/>
              </a:rPr>
              <a:t>1</a:t>
            </a:r>
            <a:r>
              <a:rPr sz="1750" b="1" spc="15" dirty="0">
                <a:latin typeface="Courier New"/>
                <a:cs typeface="Courier New"/>
              </a:rPr>
              <a:t>0</a:t>
            </a:r>
            <a:r>
              <a:rPr sz="1750" b="1" spc="15" dirty="0">
                <a:solidFill>
                  <a:srgbClr val="FF6600"/>
                </a:solidFill>
                <a:latin typeface="Courier New"/>
                <a:cs typeface="Courier New"/>
              </a:rPr>
              <a:t>1</a:t>
            </a:r>
            <a:r>
              <a:rPr sz="1725" b="1" spc="22" baseline="-21739" dirty="0">
                <a:latin typeface="Courier New"/>
                <a:cs typeface="Courier New"/>
              </a:rPr>
              <a:t>B</a:t>
            </a:r>
            <a:endParaRPr sz="1725" baseline="-21739">
              <a:latin typeface="Courier New"/>
              <a:cs typeface="Courier New"/>
            </a:endParaRPr>
          </a:p>
          <a:p>
            <a:pPr marR="6503670" algn="r">
              <a:lnSpc>
                <a:spcPct val="100000"/>
              </a:lnSpc>
              <a:spcBef>
                <a:spcPts val="75"/>
              </a:spcBef>
            </a:pPr>
            <a:r>
              <a:rPr sz="1750" b="1" u="sng" spc="15" dirty="0">
                <a:solidFill>
                  <a:srgbClr val="FF6600"/>
                </a:solidFill>
                <a:uFill>
                  <a:solidFill>
                    <a:srgbClr val="FF7C00"/>
                  </a:solidFill>
                </a:uFill>
                <a:latin typeface="Courier New"/>
                <a:cs typeface="Courier New"/>
              </a:rPr>
              <a:t> </a:t>
            </a:r>
            <a:r>
              <a:rPr sz="1750" b="1" u="sng" spc="10" dirty="0">
                <a:solidFill>
                  <a:srgbClr val="FF6600"/>
                </a:solidFill>
                <a:uFill>
                  <a:solidFill>
                    <a:srgbClr val="FF7C00"/>
                  </a:solidFill>
                </a:uFill>
                <a:latin typeface="Courier New"/>
                <a:cs typeface="Courier New"/>
              </a:rPr>
              <a:t>-1</a:t>
            </a:r>
            <a:endParaRPr sz="1750">
              <a:latin typeface="Courier New"/>
              <a:cs typeface="Courier New"/>
            </a:endParaRPr>
          </a:p>
          <a:p>
            <a:pPr marR="6503670" algn="r">
              <a:lnSpc>
                <a:spcPct val="100000"/>
              </a:lnSpc>
              <a:spcBef>
                <a:spcPts val="80"/>
              </a:spcBef>
            </a:pPr>
            <a:r>
              <a:rPr sz="1750" b="1" spc="15" dirty="0">
                <a:latin typeface="Courier New"/>
                <a:cs typeface="Courier New"/>
              </a:rPr>
              <a:t>0</a:t>
            </a:r>
            <a:endParaRPr sz="17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Floating-Point Addition Example</a:t>
            </a: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904250" fontAlgn="base">
              <a:spcAft>
                <a:spcPct val="0"/>
              </a:spcAft>
              <a:defRPr/>
            </a:pPr>
            <a:fld id="{916EF9AC-BFE8-4CA3-B7D9-399072D5C6AB}" type="slidenum">
              <a:rPr lang="en-US" sz="1384">
                <a:ea typeface="新細明體" pitchFamily="18" charset="-120"/>
              </a:rPr>
              <a:pPr defTabSz="904250" fontAlgn="base">
                <a:spcAft>
                  <a:spcPct val="0"/>
                </a:spcAft>
                <a:defRPr/>
              </a:pPr>
              <a:t>80</a:t>
            </a:fld>
            <a:endParaRPr lang="en-US" sz="1384">
              <a:ea typeface="新細明體" pitchFamily="18" charset="-120"/>
            </a:endParaRPr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27474" y="1208828"/>
            <a:ext cx="7987453" cy="4897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92500" lnSpcReduction="10000"/>
          </a:bodyPr>
          <a:lstStyle/>
          <a:p>
            <a:pPr marL="527479" indent="-527479" defTabSz="904250" fontAlgn="base"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sz="2373" dirty="0">
                <a:solidFill>
                  <a:srgbClr val="FF0000"/>
                </a:solidFill>
                <a:latin typeface="Tahoma"/>
                <a:ea typeface="新細明體" pitchFamily="18" charset="-120"/>
                <a:cs typeface="Arial" charset="0"/>
              </a:rPr>
              <a:t>6.	Normalize mantissa and adjust exponent if necessary</a:t>
            </a:r>
          </a:p>
          <a:p>
            <a:pPr marL="527479" indent="-527479" defTabSz="904250" fontAlgn="base"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sz="2373" dirty="0">
                <a:solidFill>
                  <a:srgbClr val="000000"/>
                </a:solidFill>
                <a:latin typeface="Tahoma"/>
                <a:ea typeface="新細明體" pitchFamily="18" charset="-120"/>
                <a:cs typeface="Arial" charset="0"/>
              </a:rPr>
              <a:t>	                 </a:t>
            </a:r>
            <a:r>
              <a:rPr lang="en-US" sz="1978" dirty="0">
                <a:solidFill>
                  <a:srgbClr val="000000"/>
                </a:solidFill>
                <a:latin typeface="Tahoma"/>
                <a:ea typeface="新細明體" pitchFamily="18" charset="-120"/>
                <a:cs typeface="Arial" charset="0"/>
              </a:rPr>
              <a:t>10.011 </a:t>
            </a:r>
            <a:r>
              <a:rPr lang="en-US" sz="1978" dirty="0">
                <a:solidFill>
                  <a:srgbClr val="000000"/>
                </a:solidFill>
                <a:latin typeface="Tahoma"/>
                <a:ea typeface="新細明體" pitchFamily="18" charset="-120"/>
                <a:cs typeface="Times New Roman" pitchFamily="18" charset="0"/>
              </a:rPr>
              <a:t>× 2</a:t>
            </a:r>
            <a:r>
              <a:rPr lang="en-US" sz="1978" baseline="30000" dirty="0">
                <a:solidFill>
                  <a:srgbClr val="000000"/>
                </a:solidFill>
                <a:latin typeface="Tahoma"/>
                <a:ea typeface="新細明體" pitchFamily="18" charset="-120"/>
                <a:cs typeface="Times New Roman" pitchFamily="18" charset="0"/>
              </a:rPr>
              <a:t>1 </a:t>
            </a:r>
            <a:r>
              <a:rPr lang="en-US" sz="1978" dirty="0">
                <a:solidFill>
                  <a:srgbClr val="000000"/>
                </a:solidFill>
                <a:latin typeface="Tahoma"/>
                <a:ea typeface="新細明體" pitchFamily="18" charset="-120"/>
                <a:cs typeface="Arial" charset="0"/>
              </a:rPr>
              <a:t>= 1.0011 </a:t>
            </a:r>
            <a:r>
              <a:rPr lang="en-US" sz="1978" dirty="0">
                <a:solidFill>
                  <a:srgbClr val="000000"/>
                </a:solidFill>
                <a:latin typeface="Tahoma"/>
                <a:ea typeface="新細明體" pitchFamily="18" charset="-120"/>
                <a:cs typeface="Times New Roman" pitchFamily="18" charset="0"/>
              </a:rPr>
              <a:t>× 2</a:t>
            </a:r>
            <a:r>
              <a:rPr lang="en-US" sz="1978" baseline="30000" dirty="0">
                <a:solidFill>
                  <a:srgbClr val="000000"/>
                </a:solidFill>
                <a:latin typeface="Tahoma"/>
                <a:ea typeface="新細明體" pitchFamily="18" charset="-120"/>
                <a:cs typeface="Times New Roman" pitchFamily="18" charset="0"/>
              </a:rPr>
              <a:t>2</a:t>
            </a:r>
          </a:p>
          <a:p>
            <a:pPr marL="527479" indent="-527479" defTabSz="904250" fontAlgn="base"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endParaRPr lang="en-US" sz="1978" baseline="30000" dirty="0">
              <a:solidFill>
                <a:srgbClr val="000000"/>
              </a:solidFill>
              <a:latin typeface="Tahoma"/>
              <a:ea typeface="新細明體" pitchFamily="18" charset="-120"/>
              <a:cs typeface="Times New Roman" pitchFamily="18" charset="0"/>
            </a:endParaRPr>
          </a:p>
          <a:p>
            <a:pPr marL="527479" indent="-527479" defTabSz="904250" fontAlgn="base"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sz="2373" dirty="0">
                <a:solidFill>
                  <a:srgbClr val="FF0000"/>
                </a:solidFill>
                <a:latin typeface="Tahoma"/>
                <a:ea typeface="新細明體" pitchFamily="18" charset="-120"/>
                <a:cs typeface="Arial" charset="0"/>
              </a:rPr>
              <a:t>7.	Round result</a:t>
            </a:r>
          </a:p>
          <a:p>
            <a:pPr marL="527479" indent="-527479" defTabSz="904250" fontAlgn="base"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sz="2373" dirty="0">
                <a:solidFill>
                  <a:srgbClr val="000000"/>
                </a:solidFill>
                <a:latin typeface="Tahoma"/>
                <a:ea typeface="新細明體" pitchFamily="18" charset="-120"/>
                <a:cs typeface="Arial" charset="0"/>
              </a:rPr>
              <a:t>	                 </a:t>
            </a:r>
            <a:r>
              <a:rPr lang="en-US" sz="1978" dirty="0">
                <a:solidFill>
                  <a:srgbClr val="000000"/>
                </a:solidFill>
                <a:latin typeface="Tahoma"/>
                <a:ea typeface="新細明體" pitchFamily="18" charset="-120"/>
                <a:cs typeface="Arial" charset="0"/>
              </a:rPr>
              <a:t>No need (fits in 23 bits)</a:t>
            </a:r>
          </a:p>
          <a:p>
            <a:pPr marL="527479" indent="-527479" defTabSz="904250" fontAlgn="base"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endParaRPr lang="en-US" sz="1978" dirty="0">
              <a:solidFill>
                <a:srgbClr val="000000"/>
              </a:solidFill>
              <a:latin typeface="Tahoma"/>
              <a:ea typeface="新細明體" pitchFamily="18" charset="-120"/>
              <a:cs typeface="Arial" charset="0"/>
            </a:endParaRPr>
          </a:p>
          <a:p>
            <a:pPr marL="527479" indent="-527479" defTabSz="904250" fontAlgn="base"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sz="2373" dirty="0">
                <a:solidFill>
                  <a:srgbClr val="FF0000"/>
                </a:solidFill>
                <a:latin typeface="Tahoma"/>
                <a:ea typeface="新細明體" pitchFamily="18" charset="-120"/>
                <a:cs typeface="Arial" charset="0"/>
              </a:rPr>
              <a:t>8.	Assemble exponent and fraction back into floating-point format</a:t>
            </a:r>
          </a:p>
          <a:p>
            <a:pPr marL="527479" indent="-527479" defTabSz="904250" fontAlgn="base"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sz="2373" dirty="0">
                <a:solidFill>
                  <a:srgbClr val="000000"/>
                </a:solidFill>
                <a:latin typeface="Tahoma"/>
                <a:ea typeface="新細明體" pitchFamily="18" charset="-120"/>
                <a:cs typeface="Arial" charset="0"/>
              </a:rPr>
              <a:t>	      </a:t>
            </a:r>
            <a:r>
              <a:rPr lang="en-US" sz="1978" dirty="0">
                <a:solidFill>
                  <a:srgbClr val="000000"/>
                </a:solidFill>
                <a:latin typeface="Tahoma"/>
                <a:ea typeface="新細明體" pitchFamily="18" charset="-120"/>
                <a:cs typeface="Arial" charset="0"/>
              </a:rPr>
              <a:t>S = 0, E = 2 + 127 = 129 = 10000001</a:t>
            </a:r>
            <a:r>
              <a:rPr lang="en-US" sz="1978" baseline="-25000" dirty="0">
                <a:solidFill>
                  <a:srgbClr val="000000"/>
                </a:solidFill>
                <a:latin typeface="Tahoma"/>
                <a:ea typeface="新細明體" pitchFamily="18" charset="-120"/>
                <a:cs typeface="Arial" charset="0"/>
              </a:rPr>
              <a:t>2</a:t>
            </a:r>
            <a:r>
              <a:rPr lang="en-US" sz="1978" dirty="0">
                <a:solidFill>
                  <a:srgbClr val="000000"/>
                </a:solidFill>
                <a:latin typeface="Tahoma"/>
                <a:ea typeface="新細明體" pitchFamily="18" charset="-120"/>
                <a:cs typeface="Arial" charset="0"/>
              </a:rPr>
              <a:t>, F = 001100..</a:t>
            </a:r>
          </a:p>
          <a:p>
            <a:pPr marL="527479" indent="-527479" defTabSz="904250" fontAlgn="base"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endParaRPr lang="en-US" sz="2373" dirty="0">
              <a:solidFill>
                <a:srgbClr val="000000"/>
              </a:solidFill>
              <a:latin typeface="Tahoma"/>
              <a:ea typeface="新細明體" pitchFamily="18" charset="-120"/>
              <a:cs typeface="Arial" charset="0"/>
            </a:endParaRPr>
          </a:p>
          <a:p>
            <a:pPr marL="527479" indent="-527479" defTabSz="904250" fontAlgn="base"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endParaRPr lang="en-US" sz="2373" dirty="0">
              <a:solidFill>
                <a:srgbClr val="000000"/>
              </a:solidFill>
              <a:latin typeface="Tahoma"/>
              <a:ea typeface="新細明體" pitchFamily="18" charset="-120"/>
              <a:cs typeface="Arial" charset="0"/>
            </a:endParaRPr>
          </a:p>
          <a:p>
            <a:pPr marL="527479" indent="-527479" defTabSz="904250" fontAlgn="base"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endParaRPr lang="en-US" sz="2373" dirty="0">
              <a:solidFill>
                <a:srgbClr val="000000"/>
              </a:solidFill>
              <a:latin typeface="Tahoma"/>
              <a:ea typeface="新細明體" pitchFamily="18" charset="-120"/>
              <a:cs typeface="Arial" charset="0"/>
            </a:endParaRPr>
          </a:p>
          <a:p>
            <a:pPr marL="527479" indent="-527479" defTabSz="904250" fontAlgn="base"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endParaRPr lang="en-US" sz="2373" dirty="0">
              <a:solidFill>
                <a:srgbClr val="000000"/>
              </a:solidFill>
              <a:latin typeface="Tahoma"/>
              <a:ea typeface="新細明體" pitchFamily="18" charset="-120"/>
              <a:cs typeface="Arial" charset="0"/>
            </a:endParaRPr>
          </a:p>
          <a:p>
            <a:pPr marL="527479" indent="-527479" defTabSz="904250" fontAlgn="base"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sz="2373" dirty="0">
                <a:solidFill>
                  <a:srgbClr val="000000"/>
                </a:solidFill>
                <a:latin typeface="Tahoma"/>
                <a:ea typeface="新細明體" pitchFamily="18" charset="-120"/>
                <a:cs typeface="Arial" charset="0"/>
              </a:rPr>
              <a:t>		      </a:t>
            </a:r>
            <a:r>
              <a:rPr lang="en-US" sz="1978" dirty="0">
                <a:solidFill>
                  <a:srgbClr val="000000"/>
                </a:solidFill>
                <a:latin typeface="Tahoma"/>
                <a:ea typeface="新細明體" pitchFamily="18" charset="-120"/>
                <a:cs typeface="Arial" charset="0"/>
              </a:rPr>
              <a:t>4.75</a:t>
            </a:r>
            <a:r>
              <a:rPr lang="en-US" sz="1978" baseline="-25000" dirty="0">
                <a:solidFill>
                  <a:srgbClr val="000000"/>
                </a:solidFill>
                <a:latin typeface="Tahoma" pitchFamily="34" charset="0"/>
                <a:ea typeface="新細明體" pitchFamily="18" charset="-120"/>
                <a:cs typeface="Arial" charset="0"/>
              </a:rPr>
              <a:t>(10)</a:t>
            </a:r>
            <a:r>
              <a:rPr lang="en-US" sz="1978" dirty="0">
                <a:solidFill>
                  <a:srgbClr val="000000"/>
                </a:solidFill>
                <a:latin typeface="Tahoma"/>
                <a:ea typeface="新細明體" pitchFamily="18" charset="-120"/>
                <a:cs typeface="Arial" charset="0"/>
              </a:rPr>
              <a:t> =</a:t>
            </a:r>
            <a:r>
              <a:rPr lang="en-US" sz="2373" dirty="0">
                <a:solidFill>
                  <a:srgbClr val="000000"/>
                </a:solidFill>
                <a:latin typeface="Tahoma"/>
                <a:ea typeface="新細明體" pitchFamily="18" charset="-120"/>
                <a:cs typeface="Arial" charset="0"/>
              </a:rPr>
              <a:t> </a:t>
            </a:r>
            <a:r>
              <a:rPr lang="en-US" sz="1978" dirty="0">
                <a:solidFill>
                  <a:srgbClr val="FF0000"/>
                </a:solidFill>
                <a:latin typeface="Tahoma"/>
                <a:ea typeface="新細明體" pitchFamily="18" charset="-120"/>
                <a:cs typeface="Arial" charset="0"/>
              </a:rPr>
              <a:t>0x40980000 </a:t>
            </a:r>
            <a:r>
              <a:rPr lang="en-US" sz="1978" dirty="0">
                <a:solidFill>
                  <a:srgbClr val="000000"/>
                </a:solidFill>
                <a:latin typeface="Tahoma" pitchFamily="34" charset="0"/>
                <a:ea typeface="新細明體" pitchFamily="18" charset="-120"/>
                <a:cs typeface="Arial" charset="0"/>
              </a:rPr>
              <a:t>in the hexadecimal form </a:t>
            </a:r>
            <a:endParaRPr lang="en-US" sz="1978" dirty="0">
              <a:solidFill>
                <a:srgbClr val="FF0000"/>
              </a:solidFill>
              <a:latin typeface="Tahoma"/>
              <a:ea typeface="新細明體" pitchFamily="18" charset="-120"/>
              <a:cs typeface="Arial" charset="0"/>
            </a:endParaRPr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648355" y="4573042"/>
          <a:ext cx="5585566" cy="9309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VISIO" r:id="rId6" imgW="2761560" imgH="460440" progId="">
                  <p:embed/>
                </p:oleObj>
              </mc:Choice>
              <mc:Fallback>
                <p:oleObj name="VISIO" r:id="rId6" imgW="2761560" imgH="460440" progId="">
                  <p:embed/>
                  <p:pic>
                    <p:nvPicPr>
                      <p:cNvPr id="819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8355" y="4573042"/>
                        <a:ext cx="5585566" cy="9309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217" y="431974"/>
            <a:ext cx="5931535" cy="568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solidFill>
                  <a:srgbClr val="000000"/>
                </a:solidFill>
              </a:rPr>
              <a:t>Decimal-Binary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Conversion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9954" y="1199229"/>
            <a:ext cx="5418455" cy="76073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Decimal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to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binary</a:t>
            </a:r>
            <a:r>
              <a:rPr sz="235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shortcut</a:t>
            </a:r>
            <a:endParaRPr sz="2350">
              <a:latin typeface="Arial"/>
              <a:cs typeface="Arial"/>
            </a:endParaRPr>
          </a:p>
          <a:p>
            <a:pPr marL="572770" indent="-221615">
              <a:lnSpc>
                <a:spcPct val="100000"/>
              </a:lnSpc>
              <a:spcBef>
                <a:spcPts val="290"/>
              </a:spcBef>
              <a:buChar char="•"/>
              <a:tabLst>
                <a:tab pos="572770" algn="l"/>
                <a:tab pos="573405" algn="l"/>
              </a:tabLst>
            </a:pP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Repeatedly divide by 2, consider remainder</a:t>
            </a:r>
            <a:endParaRPr sz="19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0530" y="2261061"/>
            <a:ext cx="2713355" cy="1735455"/>
          </a:xfrm>
          <a:prstGeom prst="rect">
            <a:avLst/>
          </a:prstGeom>
          <a:solidFill>
            <a:srgbClr val="A8D6FF"/>
          </a:solidFill>
          <a:ln w="12561">
            <a:solidFill>
              <a:srgbClr val="000000"/>
            </a:solidFill>
          </a:ln>
        </p:spPr>
        <p:txBody>
          <a:bodyPr vert="horz" wrap="square" lIns="0" tIns="57150" rIns="0" bIns="0" rtlCol="0">
            <a:spAutoFit/>
          </a:bodyPr>
          <a:lstStyle/>
          <a:p>
            <a:pPr marR="579755" algn="r">
              <a:lnSpc>
                <a:spcPct val="100000"/>
              </a:lnSpc>
              <a:spcBef>
                <a:spcPts val="450"/>
              </a:spcBef>
            </a:pPr>
            <a:r>
              <a:rPr sz="1750" b="1" spc="15" dirty="0">
                <a:latin typeface="Courier New"/>
                <a:cs typeface="Courier New"/>
              </a:rPr>
              <a:t>37 / 2 = 18 R</a:t>
            </a:r>
            <a:r>
              <a:rPr sz="1750" b="1" spc="-70" dirty="0">
                <a:latin typeface="Courier New"/>
                <a:cs typeface="Courier New"/>
              </a:rPr>
              <a:t> </a:t>
            </a:r>
            <a:r>
              <a:rPr sz="1750" b="1" spc="15" dirty="0">
                <a:latin typeface="Courier New"/>
                <a:cs typeface="Courier New"/>
              </a:rPr>
              <a:t>1</a:t>
            </a:r>
            <a:endParaRPr sz="1750">
              <a:latin typeface="Courier New"/>
              <a:cs typeface="Courier New"/>
            </a:endParaRPr>
          </a:p>
          <a:p>
            <a:pPr marR="579755" algn="r">
              <a:lnSpc>
                <a:spcPts val="2090"/>
              </a:lnSpc>
              <a:spcBef>
                <a:spcPts val="75"/>
              </a:spcBef>
              <a:tabLst>
                <a:tab pos="1356360" algn="l"/>
              </a:tabLst>
            </a:pPr>
            <a:r>
              <a:rPr sz="1750" b="1" spc="15" dirty="0">
                <a:latin typeface="Courier New"/>
                <a:cs typeface="Courier New"/>
              </a:rPr>
              <a:t>18 /</a:t>
            </a:r>
            <a:r>
              <a:rPr sz="1750" b="1" spc="20" dirty="0">
                <a:latin typeface="Courier New"/>
                <a:cs typeface="Courier New"/>
              </a:rPr>
              <a:t> </a:t>
            </a:r>
            <a:r>
              <a:rPr sz="1750" b="1" spc="15" dirty="0">
                <a:latin typeface="Courier New"/>
                <a:cs typeface="Courier New"/>
              </a:rPr>
              <a:t>2 =	9 R</a:t>
            </a:r>
            <a:r>
              <a:rPr sz="1750" b="1" spc="-75" dirty="0">
                <a:latin typeface="Courier New"/>
                <a:cs typeface="Courier New"/>
              </a:rPr>
              <a:t> </a:t>
            </a:r>
            <a:r>
              <a:rPr sz="1750" b="1" spc="15" dirty="0">
                <a:latin typeface="Courier New"/>
                <a:cs typeface="Courier New"/>
              </a:rPr>
              <a:t>0</a:t>
            </a:r>
            <a:endParaRPr sz="1750">
              <a:latin typeface="Courier New"/>
              <a:cs typeface="Courier New"/>
            </a:endParaRPr>
          </a:p>
          <a:p>
            <a:pPr marR="579755" algn="r">
              <a:lnSpc>
                <a:spcPts val="2090"/>
              </a:lnSpc>
              <a:tabLst>
                <a:tab pos="1220470" algn="l"/>
              </a:tabLst>
            </a:pPr>
            <a:r>
              <a:rPr sz="1750" b="1" spc="15" dirty="0">
                <a:latin typeface="Courier New"/>
                <a:cs typeface="Courier New"/>
              </a:rPr>
              <a:t>9 /</a:t>
            </a:r>
            <a:r>
              <a:rPr sz="1750" b="1" spc="20" dirty="0">
                <a:latin typeface="Courier New"/>
                <a:cs typeface="Courier New"/>
              </a:rPr>
              <a:t> </a:t>
            </a:r>
            <a:r>
              <a:rPr sz="1750" b="1" spc="15" dirty="0">
                <a:latin typeface="Courier New"/>
                <a:cs typeface="Courier New"/>
              </a:rPr>
              <a:t>2 =	4 R</a:t>
            </a:r>
            <a:r>
              <a:rPr sz="1750" b="1" spc="-75" dirty="0">
                <a:latin typeface="Courier New"/>
                <a:cs typeface="Courier New"/>
              </a:rPr>
              <a:t> </a:t>
            </a:r>
            <a:r>
              <a:rPr sz="1750" b="1" spc="15" dirty="0">
                <a:latin typeface="Courier New"/>
                <a:cs typeface="Courier New"/>
              </a:rPr>
              <a:t>1</a:t>
            </a:r>
            <a:endParaRPr sz="1750">
              <a:latin typeface="Courier New"/>
              <a:cs typeface="Courier New"/>
            </a:endParaRPr>
          </a:p>
          <a:p>
            <a:pPr marR="579755" algn="r">
              <a:lnSpc>
                <a:spcPts val="2090"/>
              </a:lnSpc>
              <a:spcBef>
                <a:spcPts val="75"/>
              </a:spcBef>
              <a:tabLst>
                <a:tab pos="1220470" algn="l"/>
              </a:tabLst>
            </a:pPr>
            <a:r>
              <a:rPr sz="1750" b="1" spc="15" dirty="0">
                <a:latin typeface="Courier New"/>
                <a:cs typeface="Courier New"/>
              </a:rPr>
              <a:t>4 /</a:t>
            </a:r>
            <a:r>
              <a:rPr sz="1750" b="1" spc="20" dirty="0">
                <a:latin typeface="Courier New"/>
                <a:cs typeface="Courier New"/>
              </a:rPr>
              <a:t> </a:t>
            </a:r>
            <a:r>
              <a:rPr sz="1750" b="1" spc="15" dirty="0">
                <a:latin typeface="Courier New"/>
                <a:cs typeface="Courier New"/>
              </a:rPr>
              <a:t>2 =	2 R</a:t>
            </a:r>
            <a:r>
              <a:rPr sz="1750" b="1" spc="-75" dirty="0">
                <a:latin typeface="Courier New"/>
                <a:cs typeface="Courier New"/>
              </a:rPr>
              <a:t> </a:t>
            </a:r>
            <a:r>
              <a:rPr sz="1750" b="1" spc="15" dirty="0">
                <a:latin typeface="Courier New"/>
                <a:cs typeface="Courier New"/>
              </a:rPr>
              <a:t>0</a:t>
            </a:r>
            <a:endParaRPr sz="1750">
              <a:latin typeface="Courier New"/>
              <a:cs typeface="Courier New"/>
            </a:endParaRPr>
          </a:p>
          <a:p>
            <a:pPr marR="579755" algn="r">
              <a:lnSpc>
                <a:spcPts val="2090"/>
              </a:lnSpc>
              <a:tabLst>
                <a:tab pos="1220470" algn="l"/>
              </a:tabLst>
            </a:pPr>
            <a:r>
              <a:rPr sz="1750" b="1" spc="15" dirty="0">
                <a:latin typeface="Courier New"/>
                <a:cs typeface="Courier New"/>
              </a:rPr>
              <a:t>2 /</a:t>
            </a:r>
            <a:r>
              <a:rPr sz="1750" b="1" spc="20" dirty="0">
                <a:latin typeface="Courier New"/>
                <a:cs typeface="Courier New"/>
              </a:rPr>
              <a:t> </a:t>
            </a:r>
            <a:r>
              <a:rPr sz="1750" b="1" spc="15" dirty="0">
                <a:latin typeface="Courier New"/>
                <a:cs typeface="Courier New"/>
              </a:rPr>
              <a:t>2 =	1 R</a:t>
            </a:r>
            <a:r>
              <a:rPr sz="1750" b="1" spc="-75" dirty="0">
                <a:latin typeface="Courier New"/>
                <a:cs typeface="Courier New"/>
              </a:rPr>
              <a:t> </a:t>
            </a:r>
            <a:r>
              <a:rPr sz="1750" b="1" spc="15" dirty="0">
                <a:latin typeface="Courier New"/>
                <a:cs typeface="Courier New"/>
              </a:rPr>
              <a:t>0</a:t>
            </a:r>
            <a:endParaRPr sz="1750">
              <a:latin typeface="Courier New"/>
              <a:cs typeface="Courier New"/>
            </a:endParaRPr>
          </a:p>
          <a:p>
            <a:pPr marR="579755" algn="r">
              <a:lnSpc>
                <a:spcPct val="100000"/>
              </a:lnSpc>
              <a:spcBef>
                <a:spcPts val="80"/>
              </a:spcBef>
              <a:tabLst>
                <a:tab pos="1220470" algn="l"/>
              </a:tabLst>
            </a:pPr>
            <a:r>
              <a:rPr sz="1750" b="1" spc="15" dirty="0">
                <a:latin typeface="Courier New"/>
                <a:cs typeface="Courier New"/>
              </a:rPr>
              <a:t>1 /</a:t>
            </a:r>
            <a:r>
              <a:rPr sz="1750" b="1" spc="20" dirty="0">
                <a:latin typeface="Courier New"/>
                <a:cs typeface="Courier New"/>
              </a:rPr>
              <a:t> </a:t>
            </a:r>
            <a:r>
              <a:rPr sz="1750" b="1" spc="15" dirty="0">
                <a:latin typeface="Courier New"/>
                <a:cs typeface="Courier New"/>
              </a:rPr>
              <a:t>2 =	0 R</a:t>
            </a:r>
            <a:r>
              <a:rPr sz="1750" b="1" spc="-75" dirty="0">
                <a:latin typeface="Courier New"/>
                <a:cs typeface="Courier New"/>
              </a:rPr>
              <a:t> </a:t>
            </a:r>
            <a:r>
              <a:rPr sz="1750" b="1" spc="15" dirty="0">
                <a:latin typeface="Courier New"/>
                <a:cs typeface="Courier New"/>
              </a:rPr>
              <a:t>1</a:t>
            </a:r>
            <a:endParaRPr sz="1750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316026" y="2262982"/>
            <a:ext cx="113664" cy="1677035"/>
            <a:chOff x="4316026" y="2262982"/>
            <a:chExt cx="113664" cy="1677035"/>
          </a:xfrm>
        </p:grpSpPr>
        <p:sp>
          <p:nvSpPr>
            <p:cNvPr id="6" name="object 6"/>
            <p:cNvSpPr/>
            <p:nvPr/>
          </p:nvSpPr>
          <p:spPr>
            <a:xfrm>
              <a:off x="4369594" y="2300665"/>
              <a:ext cx="3175" cy="1620520"/>
            </a:xfrm>
            <a:custGeom>
              <a:avLst/>
              <a:gdLst/>
              <a:ahLst/>
              <a:cxnLst/>
              <a:rect l="l" t="t" r="r" b="b"/>
              <a:pathLst>
                <a:path w="3175" h="1620520">
                  <a:moveTo>
                    <a:pt x="0" y="1620459"/>
                  </a:moveTo>
                  <a:lnTo>
                    <a:pt x="3102" y="0"/>
                  </a:lnTo>
                </a:path>
              </a:pathLst>
            </a:custGeom>
            <a:ln w="37684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16026" y="2262982"/>
              <a:ext cx="113664" cy="113664"/>
            </a:xfrm>
            <a:custGeom>
              <a:avLst/>
              <a:gdLst/>
              <a:ahLst/>
              <a:cxnLst/>
              <a:rect l="l" t="t" r="r" b="b"/>
              <a:pathLst>
                <a:path w="113664" h="113664">
                  <a:moveTo>
                    <a:pt x="56742" y="0"/>
                  </a:moveTo>
                  <a:lnTo>
                    <a:pt x="0" y="112943"/>
                  </a:lnTo>
                  <a:lnTo>
                    <a:pt x="113051" y="113160"/>
                  </a:lnTo>
                  <a:lnTo>
                    <a:pt x="56742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800572" y="2670425"/>
            <a:ext cx="2489200" cy="75184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8100" marR="30480">
              <a:lnSpc>
                <a:spcPct val="101699"/>
              </a:lnSpc>
              <a:spcBef>
                <a:spcPts val="75"/>
              </a:spcBef>
            </a:pPr>
            <a:r>
              <a:rPr sz="2350" spc="10" dirty="0">
                <a:solidFill>
                  <a:srgbClr val="FF0000"/>
                </a:solidFill>
                <a:latin typeface="Arial"/>
                <a:cs typeface="Arial"/>
              </a:rPr>
              <a:t>Read from</a:t>
            </a:r>
            <a:r>
              <a:rPr sz="2350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FF0000"/>
                </a:solidFill>
                <a:latin typeface="Arial"/>
                <a:cs typeface="Arial"/>
              </a:rPr>
              <a:t>bottom  </a:t>
            </a:r>
            <a:r>
              <a:rPr sz="2350" spc="5" dirty="0">
                <a:solidFill>
                  <a:srgbClr val="FF0000"/>
                </a:solidFill>
                <a:latin typeface="Arial"/>
                <a:cs typeface="Arial"/>
              </a:rPr>
              <a:t>to top:</a:t>
            </a:r>
            <a:r>
              <a:rPr sz="235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FF0000"/>
                </a:solidFill>
                <a:latin typeface="Arial"/>
                <a:cs typeface="Arial"/>
              </a:rPr>
              <a:t>100101</a:t>
            </a:r>
            <a:r>
              <a:rPr sz="2325" spc="15" baseline="-21505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endParaRPr sz="2325" baseline="-21505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05"/>
              </a:lnSpc>
            </a:pPr>
            <a:fld id="{81D60167-4931-47E6-BA6A-407CBD079E47}" type="slidenum">
              <a:rPr spc="15" dirty="0"/>
              <a:t>9</a:t>
            </a:fld>
            <a:endParaRPr spc="15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tudio">
  <a:themeElements>
    <a:clrScheme name="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Studio">
      <a:majorFont>
        <a:latin typeface="Arial Black"/>
        <a:ea typeface=""/>
        <a:cs typeface="Arial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100000"/>
          <a:buFont typeface="Wingdings" pitchFamily="2" charset="2"/>
          <a:buChar char="n"/>
          <a:tabLst/>
          <a:defRPr kumimoji="0" lang="zh-TW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PMingLiU" pitchFamily="18" charset="-12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100000"/>
          <a:buFont typeface="Wingdings" pitchFamily="2" charset="2"/>
          <a:buChar char="n"/>
          <a:tabLst/>
          <a:defRPr kumimoji="0" lang="zh-TW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PMingLiU" pitchFamily="18" charset="-120"/>
            <a:cs typeface="Arial" charset="0"/>
          </a:defRPr>
        </a:defPPr>
      </a:lstStyle>
    </a:lnDef>
  </a:objectDefaults>
  <a:extraClrSchemeLst>
    <a:extraClrScheme>
      <a:clrScheme name="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1532</TotalTime>
  <Words>4654</Words>
  <Application>Microsoft Office PowerPoint</Application>
  <PresentationFormat>Custom</PresentationFormat>
  <Paragraphs>1553</Paragraphs>
  <Slides>80</Slides>
  <Notes>27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93" baseType="lpstr">
      <vt:lpstr>Arial</vt:lpstr>
      <vt:lpstr>Arial Black</vt:lpstr>
      <vt:lpstr>Calibri</vt:lpstr>
      <vt:lpstr>Courier New</vt:lpstr>
      <vt:lpstr>CourierNewPS-BoldMT</vt:lpstr>
      <vt:lpstr>Gill Sans MT</vt:lpstr>
      <vt:lpstr>Tahoma</vt:lpstr>
      <vt:lpstr>Times New Roman</vt:lpstr>
      <vt:lpstr>Wingdings</vt:lpstr>
      <vt:lpstr>Office Theme</vt:lpstr>
      <vt:lpstr>Studio</vt:lpstr>
      <vt:lpstr>1_Office Theme</vt:lpstr>
      <vt:lpstr>VISIO</vt:lpstr>
      <vt:lpstr>Number Systems  and Number Representation</vt:lpstr>
      <vt:lpstr>Goals of this Lecture</vt:lpstr>
      <vt:lpstr>Agenda</vt:lpstr>
      <vt:lpstr>The Decimal Number System</vt:lpstr>
      <vt:lpstr>The Binary Number System</vt:lpstr>
      <vt:lpstr>Decimal-Binary Equivalence</vt:lpstr>
      <vt:lpstr>Decimal-Binary Conversion</vt:lpstr>
      <vt:lpstr>Decimal-Binary Conversion</vt:lpstr>
      <vt:lpstr>Decimal-Binary Conversion</vt:lpstr>
      <vt:lpstr>The Hexadecimal Number System</vt:lpstr>
      <vt:lpstr>Decimal-Hexadecimal Equivalence</vt:lpstr>
      <vt:lpstr>Decimal-Hexadecimal Conversion</vt:lpstr>
      <vt:lpstr>Binary-Hexadecimal Conversion</vt:lpstr>
      <vt:lpstr>The Octal Number System</vt:lpstr>
      <vt:lpstr>Decimal-Octal Equivalence</vt:lpstr>
      <vt:lpstr>Decimal-Octal Conversion</vt:lpstr>
      <vt:lpstr>Binary-Octal Conversion</vt:lpstr>
      <vt:lpstr>Agenda</vt:lpstr>
      <vt:lpstr>Unsigned Data Types: Java vs. C</vt:lpstr>
      <vt:lpstr>Representing Unsigned Integers</vt:lpstr>
      <vt:lpstr>Representing Unsigned Integers</vt:lpstr>
      <vt:lpstr>Adding Unsigned Integers</vt:lpstr>
      <vt:lpstr>Subtracting Unsigned Integers</vt:lpstr>
      <vt:lpstr>Shifting Unsigned Integers</vt:lpstr>
      <vt:lpstr>Shift Left as Multiplication</vt:lpstr>
      <vt:lpstr>PowerPoint Presentation</vt:lpstr>
      <vt:lpstr>Shift Left as Multiplication</vt:lpstr>
      <vt:lpstr>Multiplication</vt:lpstr>
      <vt:lpstr>Shift Right as Division</vt:lpstr>
      <vt:lpstr>Shift Right as Division</vt:lpstr>
      <vt:lpstr>Shift Right as Division</vt:lpstr>
      <vt:lpstr>Other Operations on Unsigned Ints</vt:lpstr>
      <vt:lpstr>Other Operations on Unsigned Ints</vt:lpstr>
      <vt:lpstr>Aside: Using Bitwise Ops for Arith</vt:lpstr>
      <vt:lpstr>Agenda</vt:lpstr>
      <vt:lpstr>Signed Magnitude</vt:lpstr>
      <vt:lpstr>Signed Magnitude (cont.)</vt:lpstr>
      <vt:lpstr>Signed Magnitude (cont.)</vt:lpstr>
      <vt:lpstr>Signed Magnitude (cont.)</vt:lpstr>
      <vt:lpstr>Ones’ Complement</vt:lpstr>
      <vt:lpstr>Ones’ Complement (cont.)</vt:lpstr>
      <vt:lpstr>Two’s Complement</vt:lpstr>
      <vt:lpstr>Two’s Complement (cont.)</vt:lpstr>
      <vt:lpstr>Two’s Complement (cont.)</vt:lpstr>
      <vt:lpstr>Adding Signed Integers</vt:lpstr>
      <vt:lpstr>Subtracting Signed Integers</vt:lpstr>
      <vt:lpstr>Negating Signed Ints: Math</vt:lpstr>
      <vt:lpstr>Subtracting Signed Ints: Math</vt:lpstr>
      <vt:lpstr>Shifting Signed Integers</vt:lpstr>
      <vt:lpstr>Shifting Signed Integers (cont.)</vt:lpstr>
      <vt:lpstr>Other Operations on Signed Ints</vt:lpstr>
      <vt:lpstr>Agenda</vt:lpstr>
      <vt:lpstr>Number Systems</vt:lpstr>
      <vt:lpstr>Rational Numbers</vt:lpstr>
      <vt:lpstr>Fixed-Point Numbers</vt:lpstr>
      <vt:lpstr>Signed Fixed-Point Numbers</vt:lpstr>
      <vt:lpstr>Example</vt:lpstr>
      <vt:lpstr>Fixed-Point Number Systems</vt:lpstr>
      <vt:lpstr>Floating-Point Numbers</vt:lpstr>
      <vt:lpstr>Floating-Point Numbers</vt:lpstr>
      <vt:lpstr>Floating-Point Representation #1</vt:lpstr>
      <vt:lpstr>Floating-Point Representation #2</vt:lpstr>
      <vt:lpstr>Floating-Point Representation #3</vt:lpstr>
      <vt:lpstr>IEEE Floating Point Representation</vt:lpstr>
      <vt:lpstr>Example</vt:lpstr>
      <vt:lpstr>Double Precision Example</vt:lpstr>
      <vt:lpstr>Floating-Point Numbers: Special Cases</vt:lpstr>
      <vt:lpstr>Floating Point Example</vt:lpstr>
      <vt:lpstr>Floating Point Example</vt:lpstr>
      <vt:lpstr>Floating Point Example</vt:lpstr>
      <vt:lpstr>Binary Coded Decimal (BCD)</vt:lpstr>
      <vt:lpstr>Converting Between Decimal and Binary Floating-Point Numbers</vt:lpstr>
      <vt:lpstr>Summary</vt:lpstr>
      <vt:lpstr>PowerPoint Presentation</vt:lpstr>
      <vt:lpstr>Floating-Point Numbers: Rounding</vt:lpstr>
      <vt:lpstr>Floating-Point Addition with the Same Sign</vt:lpstr>
      <vt:lpstr>Floating-Point Addition Example</vt:lpstr>
      <vt:lpstr>Floating-Point Addition Example</vt:lpstr>
      <vt:lpstr>Floating-Point Addition Example</vt:lpstr>
      <vt:lpstr>Floating-Point Addition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Number Systems  and Number Representation</dc:title>
  <dc:creator>Mahdi Ebi</dc:creator>
  <cp:lastModifiedBy>Mahdi Ebi</cp:lastModifiedBy>
  <cp:revision>32</cp:revision>
  <cp:lastPrinted>2020-07-16T06:51:00Z</cp:lastPrinted>
  <dcterms:created xsi:type="dcterms:W3CDTF">2020-07-13T02:02:27Z</dcterms:created>
  <dcterms:modified xsi:type="dcterms:W3CDTF">2020-07-16T06:51:06Z</dcterms:modified>
</cp:coreProperties>
</file>