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9" r:id="rId31"/>
    <p:sldId id="284" r:id="rId32"/>
    <p:sldId id="285" r:id="rId33"/>
    <p:sldId id="286" r:id="rId34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966" y="406400"/>
            <a:ext cx="1183386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015663"/>
          </a:xfr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257" y="203200"/>
            <a:ext cx="976757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515" y="2095500"/>
            <a:ext cx="111550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6600">
          <a:latin typeface="+mj-lt"/>
          <a:ea typeface="+mj-ea"/>
          <a:cs typeface="+mj-cs"/>
        </a:defRPr>
      </a:lvl1pPr>
    </p:titleStyle>
    <p:bodyStyle>
      <a:lvl1pPr marL="0">
        <a:defRPr sz="4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regina.ca/Links/class-info/301/ARM-addressing/lectur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regina.ca/Links/class-info/301/ARM-addressing/lectur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50060"/>
            <a:ext cx="10716260" cy="6495368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</a:t>
            </a:r>
            <a:r>
              <a:rPr lang="en-US" spc="-5" dirty="0"/>
              <a:t> </a:t>
            </a:r>
            <a:r>
              <a:rPr spc="-5" dirty="0"/>
              <a:t>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12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sz="6000" spc="-5" dirty="0"/>
              <a:t>Reading Integers</a:t>
            </a:r>
            <a:r>
              <a:rPr sz="6000" spc="-40" dirty="0"/>
              <a:t> </a:t>
            </a:r>
            <a:r>
              <a:rPr sz="6000" spc="-55" dirty="0"/>
              <a:t>From </a:t>
            </a:r>
            <a:r>
              <a:rPr sz="6000" spc="4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9266" y="2411729"/>
            <a:ext cx="10815320" cy="619760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60"/>
              </a:spcBef>
              <a:tabLst>
                <a:tab pos="7462520" algn="l"/>
                <a:tab pos="8841740" algn="l"/>
              </a:tabLst>
            </a:pPr>
            <a:r>
              <a:rPr sz="4200" spc="-5" dirty="0">
                <a:latin typeface="Gill Sans MT"/>
                <a:cs typeface="Gill Sans MT"/>
              </a:rPr>
              <a:t>Ste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</a:t>
            </a:r>
            <a:r>
              <a:rPr sz="4200" spc="-425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..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2517140" marR="5088890" indent="640080">
              <a:lnSpc>
                <a:spcPts val="4800"/>
              </a:lnSpc>
              <a:spcBef>
                <a:spcPts val="28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517140" marR="476885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15722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315722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ldr r0,</a:t>
            </a:r>
            <a:r>
              <a:rPr sz="4200" spc="-2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=first_int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411729"/>
            <a:ext cx="12316460" cy="6275436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60"/>
              </a:spcBef>
              <a:tabLst>
                <a:tab pos="71596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[</a:t>
            </a:r>
            <a:r>
              <a:rPr sz="4200" dirty="0">
                <a:latin typeface="Courier New"/>
                <a:cs typeface="Courier New"/>
              </a:rPr>
              <a:t>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8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390779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E8A93DE-C71C-4C56-B20A-D1CA866EF5DD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399029"/>
            <a:ext cx="12316460" cy="68326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  <a:tabLst>
                <a:tab pos="71723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[]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9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  <a:endParaRPr sz="4200">
              <a:latin typeface="Courier New"/>
              <a:cs typeface="Courier New"/>
            </a:endParaRP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90779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3267710" marR="3278504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3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C0397D0-8863-409F-B30C-4626723B436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5556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12" y="2399029"/>
            <a:ext cx="12316460" cy="43942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  <a:tabLst>
                <a:tab pos="7172325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[]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5" dirty="0">
                <a:latin typeface="Gill Sans MT"/>
                <a:cs typeface="Gill Sans MT"/>
              </a:rPr>
              <a:t>read	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3267710" marR="5839460" indent="640080">
              <a:lnSpc>
                <a:spcPts val="4800"/>
              </a:lnSpc>
              <a:spcBef>
                <a:spcPts val="29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3267710" marR="55194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90779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4100" y="7346950"/>
            <a:ext cx="578739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3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6400" y="8013700"/>
            <a:ext cx="2044700" cy="1270000"/>
            <a:chOff x="406400" y="8013700"/>
            <a:chExt cx="2044700" cy="1270000"/>
          </a:xfrm>
        </p:grpSpPr>
        <p:sp>
          <p:nvSpPr>
            <p:cNvPr id="7" name="object 7"/>
            <p:cNvSpPr/>
            <p:nvPr/>
          </p:nvSpPr>
          <p:spPr>
            <a:xfrm>
              <a:off x="406400" y="80137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000" y="84201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400" y="80137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42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63AA742-D947-4AB9-B611-CA0391F2386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 dirty="0"/>
              <a:t>Reading Integers</a:t>
            </a:r>
            <a:r>
              <a:rPr lang="en-US" sz="6000" kern="0" spc="-40" dirty="0"/>
              <a:t> </a:t>
            </a:r>
            <a:r>
              <a:rPr lang="en-US" sz="6000" kern="0" spc="-55" dirty="0"/>
              <a:t>From </a:t>
            </a:r>
            <a:r>
              <a:rPr lang="en-US" sz="6000" kern="0" spc="40" dirty="0"/>
              <a:t>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693419"/>
            <a:ext cx="12345670" cy="17825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4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  <a:p>
            <a:pPr marL="683260">
              <a:lnSpc>
                <a:spcPct val="100000"/>
              </a:lnSpc>
              <a:spcBef>
                <a:spcPts val="270"/>
              </a:spcBef>
              <a:tabLst>
                <a:tab pos="8146415" algn="l"/>
                <a:tab pos="9525635" algn="l"/>
              </a:tabLst>
            </a:pPr>
            <a:r>
              <a:rPr sz="4200" spc="-5" dirty="0"/>
              <a:t>Step </a:t>
            </a:r>
            <a:r>
              <a:rPr sz="4200" dirty="0"/>
              <a:t>1: </a:t>
            </a:r>
            <a:r>
              <a:rPr sz="4200" spc="-5" dirty="0"/>
              <a:t>use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760" dirty="0">
                <a:latin typeface="Courier New"/>
                <a:cs typeface="Courier New"/>
              </a:rPr>
              <a:t> </a:t>
            </a:r>
            <a:r>
              <a:rPr sz="4200" dirty="0"/>
              <a:t>to put </a:t>
            </a:r>
            <a:r>
              <a:rPr sz="4200" spc="-5" dirty="0"/>
              <a:t>its</a:t>
            </a:r>
            <a:r>
              <a:rPr sz="4200" dirty="0"/>
              <a:t> </a:t>
            </a:r>
            <a:r>
              <a:rPr sz="4200" spc="-20" dirty="0"/>
              <a:t>address	</a:t>
            </a:r>
            <a:r>
              <a:rPr sz="4200" spc="-5" dirty="0"/>
              <a:t>into</a:t>
            </a:r>
            <a:r>
              <a:rPr sz="4200" dirty="0"/>
              <a:t> a	</a:t>
            </a:r>
            <a:r>
              <a:rPr sz="4200" spc="-50" dirty="0"/>
              <a:t>register...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266" y="2076450"/>
            <a:ext cx="10815320" cy="603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462520" algn="l"/>
                <a:tab pos="8841740" algn="l"/>
              </a:tabLst>
            </a:pPr>
            <a:r>
              <a:rPr sz="4200" spc="-5" dirty="0">
                <a:latin typeface="Gill Sans MT"/>
                <a:cs typeface="Gill Sans MT"/>
              </a:rPr>
              <a:t>Ste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</a:t>
            </a:r>
            <a:r>
              <a:rPr sz="4200" spc="-425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..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L="2517140" marR="508889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2517140" marR="476885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  <a:endParaRPr sz="4200">
              <a:latin typeface="Courier New"/>
              <a:cs typeface="Courier New"/>
            </a:endParaRPr>
          </a:p>
          <a:p>
            <a:pPr marL="315722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15722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R="10795" algn="ctr">
              <a:lnSpc>
                <a:spcPts val="492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ldr r0,</a:t>
            </a:r>
            <a:r>
              <a:rPr sz="4200" spc="-2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=first_int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200" y="2076450"/>
            <a:ext cx="10301605" cy="6113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84327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2260600" marR="483235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260600" marR="451167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290068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29006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94" y="762000"/>
            <a:ext cx="123456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Integers to</a:t>
            </a:r>
            <a:r>
              <a:rPr spc="-30" dirty="0"/>
              <a:t> </a:t>
            </a:r>
            <a:r>
              <a:rPr spc="4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971444"/>
            <a:ext cx="13004800" cy="2107565"/>
            <a:chOff x="0" y="2971444"/>
            <a:chExt cx="13004800" cy="2107565"/>
          </a:xfrm>
        </p:grpSpPr>
        <p:sp>
          <p:nvSpPr>
            <p:cNvPr id="4" name="object 4"/>
            <p:cNvSpPr/>
            <p:nvPr/>
          </p:nvSpPr>
          <p:spPr>
            <a:xfrm>
              <a:off x="0" y="2971444"/>
              <a:ext cx="13004800" cy="635"/>
            </a:xfrm>
            <a:custGeom>
              <a:avLst/>
              <a:gdLst/>
              <a:ahLst/>
              <a:cxnLst/>
              <a:rect l="l" t="t" r="r" b="b"/>
              <a:pathLst>
                <a:path w="13004800" h="635">
                  <a:moveTo>
                    <a:pt x="0" y="270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27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1889" y="4554141"/>
              <a:ext cx="749300" cy="506095"/>
            </a:xfrm>
            <a:custGeom>
              <a:avLst/>
              <a:gdLst/>
              <a:ahLst/>
              <a:cxnLst/>
              <a:rect l="l" t="t" r="r" b="b"/>
              <a:pathLst>
                <a:path w="749300" h="506095">
                  <a:moveTo>
                    <a:pt x="0" y="6051"/>
                  </a:moveTo>
                  <a:lnTo>
                    <a:pt x="749101" y="505668"/>
                  </a:lnTo>
                </a:path>
                <a:path w="749300" h="506095">
                  <a:moveTo>
                    <a:pt x="40283" y="446980"/>
                  </a:moveTo>
                  <a:lnTo>
                    <a:pt x="729902" y="0"/>
                  </a:lnTo>
                </a:path>
              </a:pathLst>
            </a:custGeom>
            <a:ln w="38100">
              <a:solidFill>
                <a:srgbClr val="FF62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6200" y="2076450"/>
            <a:ext cx="10301605" cy="7351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597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address</a:t>
            </a:r>
            <a:endParaRPr sz="4200" dirty="0">
              <a:latin typeface="Gill Sans MT"/>
              <a:cs typeface="Gill Sans MT"/>
            </a:endParaRPr>
          </a:p>
          <a:p>
            <a:pPr marL="2260600" marR="483235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2900680">
              <a:lnSpc>
                <a:spcPts val="4585"/>
              </a:lnSpc>
              <a:tabLst>
                <a:tab pos="6153785" algn="l"/>
              </a:tabLst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	</a:t>
            </a:r>
            <a:r>
              <a:rPr sz="4200" dirty="0">
                <a:solidFill>
                  <a:srgbClr val="FF6251"/>
                </a:solidFill>
                <a:latin typeface="Gill Sans MT"/>
                <a:cs typeface="Gill Sans MT"/>
              </a:rPr>
              <a:t>57</a:t>
            </a:r>
            <a:endParaRPr sz="4200" dirty="0">
              <a:latin typeface="Gill Sans MT"/>
              <a:cs typeface="Gill Sans MT"/>
            </a:endParaRPr>
          </a:p>
          <a:p>
            <a:pPr marL="2260600">
              <a:lnSpc>
                <a:spcPts val="4775"/>
              </a:lnSpc>
            </a:pPr>
            <a:r>
              <a:rPr sz="4200" dirty="0">
                <a:latin typeface="Courier New"/>
                <a:cs typeface="Courier New"/>
              </a:rPr>
              <a:t>second_int:</a:t>
            </a:r>
          </a:p>
          <a:p>
            <a:pPr marL="290068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29006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L="2260600" marR="227139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=first_int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mov r1,</a:t>
            </a:r>
            <a:r>
              <a:rPr sz="4200" spc="-2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#57</a:t>
            </a:r>
            <a:endParaRPr sz="4200" dirty="0">
              <a:latin typeface="Courier New"/>
              <a:cs typeface="Courier New"/>
            </a:endParaRPr>
          </a:p>
          <a:p>
            <a:pPr marL="2260600">
              <a:lnSpc>
                <a:spcPts val="468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str r1,</a:t>
            </a: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556000"/>
            <a:ext cx="11549380" cy="2329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sz="4000" dirty="0">
                <a:latin typeface="Courier New"/>
                <a:cs typeface="Courier New"/>
              </a:rPr>
              <a:t>memory_variables.s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1554" y="4165600"/>
            <a:ext cx="2861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85" dirty="0"/>
              <a:t>r</a:t>
            </a:r>
            <a:r>
              <a:rPr dirty="0"/>
              <a:t>r</a:t>
            </a:r>
            <a:r>
              <a:rPr spc="-340" dirty="0"/>
              <a:t>a</a:t>
            </a:r>
            <a:r>
              <a:rPr dirty="0"/>
              <a:t>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35400"/>
            <a:ext cx="5173345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595880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instructions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Load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20" dirty="0">
                <a:latin typeface="Gill Sans MT"/>
                <a:cs typeface="Gill Sans MT"/>
              </a:rPr>
              <a:t>Store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40" dirty="0">
                <a:latin typeface="Gill Sans MT"/>
                <a:cs typeface="Gill Sans MT"/>
              </a:rPr>
              <a:t>Arrays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016" y="2044700"/>
            <a:ext cx="1174496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35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016" y="2044700"/>
            <a:ext cx="11744960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 dirty="0">
              <a:latin typeface="Gill Sans MT"/>
              <a:cs typeface="Gill Sans MT"/>
            </a:endParaRPr>
          </a:p>
          <a:p>
            <a:pPr marL="4264025" marR="4271010" indent="640080">
              <a:lnSpc>
                <a:spcPts val="4800"/>
              </a:lnSpc>
              <a:spcBef>
                <a:spcPts val="247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</a:p>
          <a:p>
            <a:pPr marL="490410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436" y="762000"/>
            <a:ext cx="72421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35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016" y="2044700"/>
            <a:ext cx="11744960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199515" algn="l"/>
                <a:tab pos="4777105" algn="l"/>
              </a:tabLst>
            </a:pPr>
            <a:r>
              <a:rPr sz="4200" spc="-15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distinction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variables: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10" dirty="0">
                <a:latin typeface="Gill Sans MT"/>
                <a:cs typeface="Gill Sans MT"/>
              </a:rPr>
              <a:t>specified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</a:t>
            </a:r>
            <a:endParaRPr sz="4200">
              <a:latin typeface="Gill Sans MT"/>
              <a:cs typeface="Gill Sans MT"/>
            </a:endParaRPr>
          </a:p>
          <a:p>
            <a:pPr marL="4264025" marR="4271010" indent="640080">
              <a:lnSpc>
                <a:spcPts val="4800"/>
              </a:lnSpc>
              <a:spcBef>
                <a:spcPts val="1970"/>
              </a:spcBef>
            </a:pPr>
            <a:r>
              <a:rPr sz="4200" dirty="0">
                <a:latin typeface="Courier New"/>
                <a:cs typeface="Courier New"/>
              </a:rPr>
              <a:t>.data  first_int:</a:t>
            </a:r>
            <a:endParaRPr sz="4200">
              <a:latin typeface="Courier New"/>
              <a:cs typeface="Courier New"/>
            </a:endParaRPr>
          </a:p>
          <a:p>
            <a:pPr marL="4264025" marR="427228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42 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array:</a:t>
            </a:r>
            <a:endParaRPr sz="4200">
              <a:latin typeface="Courier New"/>
              <a:cs typeface="Courier New"/>
            </a:endParaRPr>
          </a:p>
          <a:p>
            <a:pPr marL="4904105">
              <a:lnSpc>
                <a:spcPts val="4680"/>
              </a:lnSpc>
            </a:pPr>
            <a:r>
              <a:rPr sz="4200" spc="-5" dirty="0">
                <a:solidFill>
                  <a:srgbClr val="FF6251"/>
                </a:solidFill>
                <a:latin typeface="Courier New"/>
                <a:cs typeface="Courier New"/>
              </a:rPr>
              <a:t>.word 32, 65, 76,</a:t>
            </a:r>
            <a:r>
              <a:rPr sz="4200" spc="-65" dirty="0">
                <a:solidFill>
                  <a:srgbClr val="FF6251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87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335" y="629919"/>
            <a:ext cx="939165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Accessing</a:t>
            </a:r>
            <a:r>
              <a:rPr spc="-855" dirty="0"/>
              <a:t> </a:t>
            </a:r>
            <a:r>
              <a:rPr spc="-75" dirty="0"/>
              <a:t>Arrays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1231265" algn="l"/>
                <a:tab pos="7733030" algn="l"/>
              </a:tabLst>
            </a:pPr>
            <a:r>
              <a:rPr sz="4200" dirty="0"/>
              <a:t>B</a:t>
            </a:r>
            <a:r>
              <a:rPr sz="4200" spc="-5" dirty="0"/>
              <a:t>a</a:t>
            </a:r>
            <a:r>
              <a:rPr sz="4200" dirty="0"/>
              <a:t>s</a:t>
            </a:r>
            <a:r>
              <a:rPr sz="4200" spc="-5" dirty="0"/>
              <a:t>i</a:t>
            </a:r>
            <a:r>
              <a:rPr sz="4200" dirty="0"/>
              <a:t>c	</a:t>
            </a:r>
            <a:r>
              <a:rPr sz="4200" spc="-45" dirty="0"/>
              <a:t>a</a:t>
            </a:r>
            <a:r>
              <a:rPr sz="4200" dirty="0"/>
              <a:t>pp</a:t>
            </a:r>
            <a:r>
              <a:rPr sz="4200" spc="-105" dirty="0"/>
              <a:t>r</a:t>
            </a:r>
            <a:r>
              <a:rPr sz="4200" dirty="0"/>
              <a:t>oach:</a:t>
            </a:r>
            <a:r>
              <a:rPr sz="4200" spc="-420" dirty="0"/>
              <a:t> </a:t>
            </a:r>
            <a:r>
              <a:rPr sz="4200" spc="-5" dirty="0"/>
              <a:t>i</a:t>
            </a:r>
            <a:r>
              <a:rPr sz="4200" dirty="0"/>
              <a:t>nc</a:t>
            </a:r>
            <a:r>
              <a:rPr sz="4200" spc="-85" dirty="0"/>
              <a:t>r</a:t>
            </a:r>
            <a:r>
              <a:rPr sz="4200" dirty="0"/>
              <a:t>ement</a:t>
            </a:r>
            <a:r>
              <a:rPr sz="4200" spc="-5" dirty="0"/>
              <a:t> </a:t>
            </a:r>
            <a:r>
              <a:rPr sz="4200" dirty="0"/>
              <a:t>mem</a:t>
            </a:r>
            <a:r>
              <a:rPr sz="4200" spc="-5" dirty="0"/>
              <a:t>o</a:t>
            </a:r>
            <a:r>
              <a:rPr sz="4200" spc="125" dirty="0"/>
              <a:t>r</a:t>
            </a:r>
            <a:r>
              <a:rPr sz="4200" dirty="0"/>
              <a:t>y	a</a:t>
            </a:r>
            <a:r>
              <a:rPr sz="4200" spc="-45" dirty="0"/>
              <a:t>d</a:t>
            </a:r>
            <a:r>
              <a:rPr sz="4200" dirty="0"/>
              <a:t>d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355" y="2108200"/>
            <a:ext cx="1115504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	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oach: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nc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ement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sz="4200" dirty="0">
                <a:latin typeface="Courier New"/>
                <a:cs typeface="Courier New"/>
              </a:rPr>
              <a:t>.data  arr: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02887"/>
              </p:ext>
            </p:extLst>
          </p:nvPr>
        </p:nvGraphicFramePr>
        <p:xfrm>
          <a:off x="287657" y="4489884"/>
          <a:ext cx="5833743" cy="487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6121">
                <a:tc>
                  <a:txBody>
                    <a:bodyPr/>
                    <a:lstStyle/>
                    <a:p>
                      <a:pPr marL="67183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.word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750" marR="151765" indent="640080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.text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32,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=arr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65,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76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r1,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r>
                        <a:rPr sz="4200" spc="-7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791700"/>
            <a:ext cx="72047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Lucida Sans Unicode"/>
                <a:cs typeface="Lucida Sans Unicode"/>
              </a:rPr>
              <a:t>-O</a:t>
            </a:r>
            <a:r>
              <a:rPr sz="2200" spc="-10" dirty="0">
                <a:latin typeface="Lucida Sans"/>
                <a:cs typeface="Lucida Sans"/>
              </a:rPr>
              <a:t>ff</a:t>
            </a:r>
            <a:r>
              <a:rPr sz="2200" spc="-10" dirty="0">
                <a:latin typeface="Lucida Sans Unicode"/>
                <a:cs typeface="Lucida Sans Unicode"/>
              </a:rPr>
              <a:t>sets </a:t>
            </a:r>
            <a:r>
              <a:rPr sz="2200" spc="-5" dirty="0">
                <a:latin typeface="Lucida Sans Unicode"/>
                <a:cs typeface="Lucida Sans Unicode"/>
              </a:rPr>
              <a:t>increment </a:t>
            </a:r>
            <a:r>
              <a:rPr sz="2200" dirty="0">
                <a:latin typeface="Lucida Sans Unicode"/>
                <a:cs typeface="Lucida Sans Unicode"/>
              </a:rPr>
              <a:t>by 4 </a:t>
            </a:r>
            <a:r>
              <a:rPr sz="2200" spc="-5" dirty="0">
                <a:latin typeface="Lucida Sans Unicode"/>
                <a:cs typeface="Lucida Sans Unicode"/>
              </a:rPr>
              <a:t>because </a:t>
            </a:r>
            <a:r>
              <a:rPr sz="2200" dirty="0">
                <a:latin typeface="Lucida Sans Unicode"/>
                <a:cs typeface="Lucida Sans Unicode"/>
              </a:rPr>
              <a:t>one word is 4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bytes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19700" y="5410200"/>
            <a:ext cx="2044700" cy="1270000"/>
            <a:chOff x="5219700" y="5410200"/>
            <a:chExt cx="2044700" cy="1270000"/>
          </a:xfrm>
        </p:grpSpPr>
        <p:sp>
          <p:nvSpPr>
            <p:cNvPr id="5" name="object 5"/>
            <p:cNvSpPr/>
            <p:nvPr/>
          </p:nvSpPr>
          <p:spPr>
            <a:xfrm>
              <a:off x="5219700" y="54102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1300" y="58166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9700" y="54102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9700" y="6883400"/>
            <a:ext cx="2044700" cy="1270000"/>
            <a:chOff x="5219700" y="6883400"/>
            <a:chExt cx="2044700" cy="1270000"/>
          </a:xfrm>
        </p:grpSpPr>
        <p:sp>
          <p:nvSpPr>
            <p:cNvPr id="9" name="object 9"/>
            <p:cNvSpPr/>
            <p:nvPr/>
          </p:nvSpPr>
          <p:spPr>
            <a:xfrm>
              <a:off x="5219700" y="68834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1300" y="7289800"/>
              <a:ext cx="1828800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19700" y="68834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r2: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65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19700" y="8356600"/>
            <a:ext cx="2044700" cy="1270000"/>
            <a:chOff x="5219700" y="8356600"/>
            <a:chExt cx="2044700" cy="1270000"/>
          </a:xfrm>
        </p:grpSpPr>
        <p:sp>
          <p:nvSpPr>
            <p:cNvPr id="13" name="object 13"/>
            <p:cNvSpPr/>
            <p:nvPr/>
          </p:nvSpPr>
          <p:spPr>
            <a:xfrm>
              <a:off x="5219700" y="8356600"/>
              <a:ext cx="20447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1300" y="8763000"/>
              <a:ext cx="1828800" cy="419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19700" y="83566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r3: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76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91467" y="2095500"/>
            <a:ext cx="12063093" cy="297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 algn="l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c	</a:t>
            </a:r>
            <a:r>
              <a:rPr spc="-45" dirty="0"/>
              <a:t>a</a:t>
            </a:r>
            <a:r>
              <a:rPr dirty="0"/>
              <a:t>pp</a:t>
            </a:r>
            <a:r>
              <a:rPr spc="-105" dirty="0"/>
              <a:t>r</a:t>
            </a:r>
            <a:r>
              <a:rPr dirty="0"/>
              <a:t>oach:</a:t>
            </a:r>
            <a:r>
              <a:rPr spc="-420" dirty="0"/>
              <a:t> </a:t>
            </a:r>
            <a:r>
              <a:rPr spc="-5" dirty="0"/>
              <a:t>i</a:t>
            </a:r>
            <a:r>
              <a:rPr dirty="0"/>
              <a:t>nc</a:t>
            </a:r>
            <a:r>
              <a:rPr spc="-85" dirty="0"/>
              <a:t>r</a:t>
            </a:r>
            <a:r>
              <a:rPr dirty="0"/>
              <a:t>ement</a:t>
            </a:r>
            <a:r>
              <a:rPr spc="-5" dirty="0"/>
              <a:t> </a:t>
            </a:r>
            <a:r>
              <a:rPr dirty="0"/>
              <a:t>mem</a:t>
            </a:r>
            <a:r>
              <a:rPr spc="-5" dirty="0"/>
              <a:t>o</a:t>
            </a:r>
            <a:r>
              <a:rPr spc="125" dirty="0"/>
              <a:t>r</a:t>
            </a:r>
            <a:r>
              <a:rPr dirty="0"/>
              <a:t>y	a</a:t>
            </a:r>
            <a:r>
              <a:rPr spc="-45" dirty="0"/>
              <a:t>d</a:t>
            </a:r>
            <a:r>
              <a:rPr dirty="0"/>
              <a:t>d</a:t>
            </a:r>
            <a:r>
              <a:rPr spc="-8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s</a:t>
            </a:r>
            <a:endParaRPr lang="en-US" dirty="0"/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lang="en-US" dirty="0">
                <a:latin typeface="Courier New"/>
                <a:cs typeface="Courier New"/>
              </a:rPr>
              <a:t>.data 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65278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.word 32, 65,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1467" y="4997450"/>
            <a:ext cx="38665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=arr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 dirty="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05030"/>
              </p:ext>
            </p:extLst>
          </p:nvPr>
        </p:nvGraphicFramePr>
        <p:xfrm>
          <a:off x="272417" y="6928284"/>
          <a:ext cx="4553583" cy="2433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87" y="762000"/>
            <a:ext cx="7251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88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384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30201" y="2095500"/>
            <a:ext cx="12024360" cy="297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5460">
              <a:lnSpc>
                <a:spcPct val="100000"/>
              </a:lnSpc>
              <a:spcBef>
                <a:spcPts val="100"/>
              </a:spcBef>
              <a:tabLst>
                <a:tab pos="3007360" algn="l"/>
                <a:tab pos="9509125" algn="l"/>
              </a:tabLst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c	</a:t>
            </a:r>
            <a:r>
              <a:rPr spc="-45" dirty="0"/>
              <a:t>a</a:t>
            </a:r>
            <a:r>
              <a:rPr dirty="0"/>
              <a:t>pp</a:t>
            </a:r>
            <a:r>
              <a:rPr spc="-105" dirty="0"/>
              <a:t>r</a:t>
            </a:r>
            <a:r>
              <a:rPr dirty="0"/>
              <a:t>oach:</a:t>
            </a:r>
            <a:r>
              <a:rPr spc="-420" dirty="0"/>
              <a:t> </a:t>
            </a:r>
            <a:r>
              <a:rPr spc="-5" dirty="0"/>
              <a:t>i</a:t>
            </a:r>
            <a:r>
              <a:rPr dirty="0"/>
              <a:t>nc</a:t>
            </a:r>
            <a:r>
              <a:rPr spc="-85" dirty="0"/>
              <a:t>r</a:t>
            </a:r>
            <a:r>
              <a:rPr dirty="0"/>
              <a:t>ement</a:t>
            </a:r>
            <a:r>
              <a:rPr spc="-5" dirty="0"/>
              <a:t> </a:t>
            </a:r>
            <a:r>
              <a:rPr dirty="0"/>
              <a:t>mem</a:t>
            </a:r>
            <a:r>
              <a:rPr spc="-5" dirty="0"/>
              <a:t>o</a:t>
            </a:r>
            <a:r>
              <a:rPr spc="125" dirty="0"/>
              <a:t>r</a:t>
            </a:r>
            <a:r>
              <a:rPr dirty="0"/>
              <a:t>y	a</a:t>
            </a:r>
            <a:r>
              <a:rPr spc="-45" dirty="0"/>
              <a:t>d</a:t>
            </a:r>
            <a:r>
              <a:rPr dirty="0"/>
              <a:t>d</a:t>
            </a:r>
            <a:r>
              <a:rPr spc="-85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s</a:t>
            </a:r>
          </a:p>
          <a:p>
            <a:pPr marL="12700" marR="8893175" indent="640080">
              <a:lnSpc>
                <a:spcPts val="4800"/>
              </a:lnSpc>
              <a:spcBef>
                <a:spcPts val="3670"/>
              </a:spcBef>
            </a:pPr>
            <a:r>
              <a:rPr dirty="0">
                <a:latin typeface="Courier New"/>
                <a:cs typeface="Courier New"/>
              </a:rPr>
              <a:t>.data  arr:</a:t>
            </a:r>
          </a:p>
          <a:p>
            <a:pPr marL="65278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.word 32, 65,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3050" y="4997450"/>
            <a:ext cx="38665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=arr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ldr r1,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[r0]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99293"/>
              </p:ext>
            </p:extLst>
          </p:nvPr>
        </p:nvGraphicFramePr>
        <p:xfrm>
          <a:off x="254000" y="6928284"/>
          <a:ext cx="4553583" cy="2433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35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r0,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#4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ldr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r3,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[r0]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219700" y="5410200"/>
            <a:ext cx="2044700" cy="1270000"/>
            <a:chOff x="5219700" y="5410200"/>
            <a:chExt cx="2044700" cy="1270000"/>
          </a:xfrm>
        </p:grpSpPr>
        <p:sp>
          <p:nvSpPr>
            <p:cNvPr id="8" name="object 8"/>
            <p:cNvSpPr/>
            <p:nvPr/>
          </p:nvSpPr>
          <p:spPr>
            <a:xfrm>
              <a:off x="5219700" y="54102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1300" y="5816600"/>
              <a:ext cx="18161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9700" y="54102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r1: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19700" y="6883400"/>
            <a:ext cx="2044700" cy="1270000"/>
            <a:chOff x="5219700" y="6883400"/>
            <a:chExt cx="2044700" cy="1270000"/>
          </a:xfrm>
        </p:grpSpPr>
        <p:sp>
          <p:nvSpPr>
            <p:cNvPr id="12" name="object 12"/>
            <p:cNvSpPr/>
            <p:nvPr/>
          </p:nvSpPr>
          <p:spPr>
            <a:xfrm>
              <a:off x="5219700" y="6883400"/>
              <a:ext cx="2044700" cy="127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1300" y="7289800"/>
              <a:ext cx="1828800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9700" y="68834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r2: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65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19700" y="8356600"/>
            <a:ext cx="2044700" cy="1270000"/>
            <a:chOff x="5219700" y="8356600"/>
            <a:chExt cx="2044700" cy="1270000"/>
          </a:xfrm>
        </p:grpSpPr>
        <p:sp>
          <p:nvSpPr>
            <p:cNvPr id="16" name="object 16"/>
            <p:cNvSpPr/>
            <p:nvPr/>
          </p:nvSpPr>
          <p:spPr>
            <a:xfrm>
              <a:off x="5219700" y="8356600"/>
              <a:ext cx="20447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1300" y="8763000"/>
              <a:ext cx="1828800" cy="419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19700" y="8356600"/>
            <a:ext cx="2044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r3:</a:t>
            </a:r>
            <a:r>
              <a:rPr sz="4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76</a:t>
            </a:r>
            <a:endParaRPr sz="40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38800" y="3073400"/>
          <a:ext cx="7200900" cy="149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32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65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76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pPr marL="11430" algn="ctr">
                        <a:lnSpc>
                          <a:spcPts val="48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arr</a:t>
                      </a: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arr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49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arr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300" y="9812020"/>
            <a:ext cx="7501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-Top right corner </a:t>
            </a:r>
            <a:r>
              <a:rPr sz="2200" dirty="0">
                <a:latin typeface="Lucida Sans Unicode"/>
                <a:cs typeface="Lucida Sans Unicode"/>
              </a:rPr>
              <a:t>shows </a:t>
            </a:r>
            <a:r>
              <a:rPr sz="2200" spc="-5" dirty="0">
                <a:latin typeface="Lucida Sans Unicode"/>
                <a:cs typeface="Lucida Sans Unicode"/>
              </a:rPr>
              <a:t>memory layout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terms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arr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329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sz="4000" dirty="0">
                <a:latin typeface="Courier New"/>
                <a:cs typeface="Courier New"/>
              </a:rPr>
              <a:t>register_indirect.s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096" y="762000"/>
            <a:ext cx="1091819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 </a:t>
            </a:r>
            <a:r>
              <a:rPr dirty="0"/>
              <a:t>on </a:t>
            </a:r>
            <a:r>
              <a:rPr spc="40" dirty="0"/>
              <a:t>Memory</a:t>
            </a:r>
            <a:r>
              <a:rPr spc="-869" dirty="0"/>
              <a:t> </a:t>
            </a:r>
            <a:r>
              <a:rPr spc="-5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2171700"/>
            <a:ext cx="11637504" cy="612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ldr r3,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[</a:t>
            </a:r>
            <a:r>
              <a:rPr sz="4200" dirty="0">
                <a:latin typeface="Courier New"/>
                <a:cs typeface="Courier New"/>
              </a:rPr>
              <a:t>r0]</a:t>
            </a:r>
          </a:p>
          <a:p>
            <a:pPr marL="673100" marR="1021715" indent="-571500">
              <a:lnSpc>
                <a:spcPts val="4900"/>
              </a:lnSpc>
              <a:spcBef>
                <a:spcPts val="1040"/>
              </a:spcBef>
              <a:buSzPct val="170238"/>
              <a:buChar char="•"/>
              <a:tabLst>
                <a:tab pos="673100" algn="l"/>
                <a:tab pos="2272665" algn="l"/>
                <a:tab pos="452247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30" dirty="0">
                <a:latin typeface="Gill Sans MT"/>
                <a:cs typeface="Gill Sans MT"/>
              </a:rPr>
              <a:t>above </a:t>
            </a:r>
            <a:r>
              <a:rPr sz="4200" spc="-5" dirty="0">
                <a:latin typeface="Gill Sans MT"/>
                <a:cs typeface="Gill Sans MT"/>
              </a:rPr>
              <a:t>instruction uses the </a:t>
            </a:r>
            <a:r>
              <a:rPr sz="4200" i="1" spc="-10" dirty="0">
                <a:latin typeface="Gill Sans MT"/>
                <a:cs typeface="Gill Sans MT"/>
              </a:rPr>
              <a:t>register</a:t>
            </a:r>
            <a:r>
              <a:rPr lang="en-US" sz="4200" i="1" spc="-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indirect	addressing	</a:t>
            </a:r>
            <a:r>
              <a:rPr sz="4200" i="1" spc="-5" dirty="0">
                <a:latin typeface="Gill Sans MT"/>
                <a:cs typeface="Gill Sans MT"/>
              </a:rPr>
              <a:t>mode</a:t>
            </a:r>
            <a:endParaRPr sz="4200" dirty="0">
              <a:latin typeface="Gill Sans MT"/>
              <a:cs typeface="Gill Sans MT"/>
            </a:endParaRPr>
          </a:p>
          <a:p>
            <a:pPr marL="1562100" marR="34417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62100" algn="l"/>
              </a:tabLst>
            </a:pPr>
            <a:r>
              <a:rPr sz="4200" spc="-15" dirty="0">
                <a:latin typeface="Gill Sans MT"/>
                <a:cs typeface="Gill Sans MT"/>
              </a:rPr>
              <a:t>Addressing </a:t>
            </a:r>
            <a:r>
              <a:rPr sz="4200" spc="-5" dirty="0">
                <a:latin typeface="Gill Sans MT"/>
                <a:cs typeface="Gill Sans MT"/>
              </a:rPr>
              <a:t>mode: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4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processor  </a:t>
            </a:r>
            <a:r>
              <a:rPr sz="4200" spc="-5" dirty="0">
                <a:latin typeface="Gill Sans MT"/>
                <a:cs typeface="Gill Sans MT"/>
              </a:rPr>
              <a:t>accesses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something</a:t>
            </a:r>
          </a:p>
          <a:p>
            <a:pPr marL="1562100" marR="344805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62100" algn="l"/>
                <a:tab pos="7067550" algn="l"/>
                <a:tab pos="7319645" algn="l"/>
                <a:tab pos="7974965" algn="l"/>
                <a:tab pos="8828405" algn="l"/>
              </a:tabLst>
            </a:pPr>
            <a:r>
              <a:rPr sz="4200" spc="-5" dirty="0">
                <a:latin typeface="Gill Sans MT"/>
                <a:cs typeface="Gill Sans MT"/>
              </a:rPr>
              <a:t>Register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indirect: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access	is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ou</a:t>
            </a: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gi</a:t>
            </a:r>
            <a:r>
              <a:rPr sz="4200" dirty="0">
                <a:latin typeface="Gill Sans MT"/>
                <a:cs typeface="Gill Sans MT"/>
              </a:rPr>
              <a:t>ster</a:t>
            </a:r>
          </a:p>
          <a:p>
            <a:pPr marL="6731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73100" algn="l"/>
                <a:tab pos="1954530" algn="l"/>
              </a:tabLst>
            </a:pPr>
            <a:r>
              <a:rPr sz="4200" spc="-25" dirty="0">
                <a:latin typeface="Gill Sans MT"/>
                <a:cs typeface="Gill Sans MT"/>
              </a:rPr>
              <a:t>Many	more </a:t>
            </a:r>
            <a:r>
              <a:rPr sz="4200" spc="-20" dirty="0">
                <a:latin typeface="Gill Sans MT"/>
                <a:cs typeface="Gill Sans MT"/>
              </a:rPr>
              <a:t>available: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44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register_*.s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12560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-See also</a:t>
            </a:r>
            <a:r>
              <a:rPr sz="2200" spc="120" dirty="0">
                <a:latin typeface="Lucida Sans Unicode"/>
                <a:cs typeface="Lucida Sans Unicode"/>
              </a:rPr>
              <a:t> </a:t>
            </a:r>
            <a:r>
              <a:rPr lang="en-US" sz="2200" spc="-5" dirty="0">
                <a:latin typeface="Lucida Sans Unicode"/>
                <a:cs typeface="Lucida Sans Unicode"/>
              </a:rPr>
              <a:t>https://www.cs.uregina.ca/Links/class-info/301/ARM-addressing/lecture.html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1AC-5B02-47C7-8464-6312D56F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16338"/>
            <a:ext cx="9767570" cy="830997"/>
          </a:xfrm>
        </p:spPr>
        <p:txBody>
          <a:bodyPr/>
          <a:lstStyle/>
          <a:p>
            <a:pPr algn="ctr"/>
            <a:r>
              <a:rPr lang="en-US" sz="5400" b="1" dirty="0"/>
              <a:t>ARM addressing Modes 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15586-8EED-4D4C-BB02-90D8267D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12903200" cy="8464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42A8E-A3F5-41DD-B6A2-52A22E0AE8B6}"/>
              </a:ext>
            </a:extLst>
          </p:cNvPr>
          <p:cNvSpPr/>
          <p:nvPr/>
        </p:nvSpPr>
        <p:spPr>
          <a:xfrm>
            <a:off x="482600" y="9911603"/>
            <a:ext cx="10453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https://www.cs.uregina.ca/Links/class-info/301/ARM-addressing/lecture.html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269" y="4165600"/>
            <a:ext cx="89204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985260" algn="l"/>
              </a:tabLst>
            </a:pPr>
            <a:r>
              <a:rPr spc="40" dirty="0"/>
              <a:t>Memory</a:t>
            </a:r>
            <a:r>
              <a:rPr lang="en-US" spc="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1AC-5B02-47C7-8464-6312D56F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16338"/>
            <a:ext cx="9767570" cy="830997"/>
          </a:xfrm>
        </p:spPr>
        <p:txBody>
          <a:bodyPr/>
          <a:lstStyle/>
          <a:p>
            <a:pPr algn="ctr"/>
            <a:r>
              <a:rPr lang="en-US" sz="5400" b="1" dirty="0"/>
              <a:t>ARM addressing Modes 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42A8E-A3F5-41DD-B6A2-52A22E0AE8B6}"/>
              </a:ext>
            </a:extLst>
          </p:cNvPr>
          <p:cNvSpPr/>
          <p:nvPr/>
        </p:nvSpPr>
        <p:spPr>
          <a:xfrm>
            <a:off x="482600" y="9911603"/>
            <a:ext cx="10453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https://www.cs.uregina.ca/Links/class-info/301/ARM-addressing/lecture.html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2453E-ABCC-417C-B20F-7CC566AE776F}"/>
              </a:ext>
            </a:extLst>
          </p:cNvPr>
          <p:cNvSpPr/>
          <p:nvPr/>
        </p:nvSpPr>
        <p:spPr>
          <a:xfrm>
            <a:off x="1092200" y="2113149"/>
            <a:ext cx="10591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Addressing Mode		Assembly Mnemonic	Effective address      </a:t>
            </a:r>
            <a:r>
              <a:rPr lang="en-US" b="1" dirty="0" err="1"/>
              <a:t>FinalValue</a:t>
            </a:r>
            <a:r>
              <a:rPr lang="en-US" b="1" dirty="0"/>
              <a:t> in R1</a:t>
            </a:r>
          </a:p>
          <a:p>
            <a:r>
              <a:rPr lang="en-US" dirty="0"/>
              <a:t>---------------------------------------------------------------------------------------------------------------------------------</a:t>
            </a:r>
          </a:p>
          <a:p>
            <a:r>
              <a:rPr lang="en-US" dirty="0"/>
              <a:t>Indexed, base 		       LDR R0, [R1]		      R1	                           R1		</a:t>
            </a:r>
          </a:p>
          <a:p>
            <a:r>
              <a:rPr lang="en-US" dirty="0"/>
              <a:t>Register indirect 	</a:t>
            </a:r>
          </a:p>
          <a:p>
            <a:r>
              <a:rPr lang="en-US" dirty="0"/>
              <a:t>---------------------------------------------------------------------------------------------------------------------------------</a:t>
            </a:r>
          </a:p>
          <a:p>
            <a:r>
              <a:rPr lang="en-US" dirty="0"/>
              <a:t>Pre-indexed, 	                       LDR  R0, [R1, #d]	    R1 + d		         R1</a:t>
            </a:r>
          </a:p>
          <a:p>
            <a:r>
              <a:rPr lang="en-US" dirty="0"/>
              <a:t>base with displacement</a:t>
            </a:r>
          </a:p>
          <a:p>
            <a:r>
              <a:rPr lang="en-US" dirty="0"/>
              <a:t>----------------------------------------------------------------------------------------------------------------------------------</a:t>
            </a:r>
          </a:p>
          <a:p>
            <a:r>
              <a:rPr lang="en-US" dirty="0"/>
              <a:t>Pre-indexed,		     LDR  R0, [R1, #d]!	    R1 + d		       R1 + d</a:t>
            </a:r>
          </a:p>
          <a:p>
            <a:r>
              <a:rPr lang="en-US" dirty="0"/>
              <a:t>autoindexing</a:t>
            </a:r>
          </a:p>
          <a:p>
            <a:r>
              <a:rPr lang="en-US" dirty="0"/>
              <a:t>----------------------------------------------------------------------------------------------------------------------------------</a:t>
            </a:r>
          </a:p>
          <a:p>
            <a:r>
              <a:rPr lang="en-US" dirty="0"/>
              <a:t>Post-indexed,             	      LDR  R0, [R1], #d	    R1		        R1 + d</a:t>
            </a:r>
          </a:p>
          <a:p>
            <a:r>
              <a:rPr lang="en-US" dirty="0" err="1"/>
              <a:t>autoindexed</a:t>
            </a:r>
            <a:endParaRPr lang="en-US" dirty="0"/>
          </a:p>
          <a:p>
            <a:r>
              <a:rPr lang="en-US" dirty="0"/>
              <a:t>----------------------------------------------------------------------------------------------------------------------------------</a:t>
            </a:r>
          </a:p>
          <a:p>
            <a:r>
              <a:rPr lang="en-US" dirty="0"/>
              <a:t>Double Reg indirect	                 	LDR R0, [R1, R2]		   R1 + R2	  	           R1</a:t>
            </a:r>
          </a:p>
          <a:p>
            <a:r>
              <a:rPr lang="en-US" dirty="0"/>
              <a:t>----------------------------------------------------------------------------------------------------------------------------------</a:t>
            </a:r>
          </a:p>
          <a:p>
            <a:r>
              <a:rPr lang="en-US" dirty="0"/>
              <a:t>Double Reg indirect		LDR R0, [R1, R2, LSL #2]	   R1 + (R2 * 4)	   R1 (R2 also unchanged)	</a:t>
            </a:r>
          </a:p>
          <a:p>
            <a:r>
              <a:rPr lang="en-US" dirty="0"/>
              <a:t>with scaling		</a:t>
            </a:r>
          </a:p>
          <a:p>
            <a:r>
              <a:rPr lang="en-US" dirty="0"/>
              <a:t>----------------------------------------------------------------------------------------------------------------------------------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43808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78" y="3873500"/>
            <a:ext cx="1270762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240"/>
              </a:lnSpc>
              <a:spcBef>
                <a:spcPts val="100"/>
              </a:spcBef>
              <a:tabLst>
                <a:tab pos="4486910" algn="l"/>
              </a:tabLst>
            </a:pPr>
            <a:r>
              <a:rPr sz="6400" spc="-65" dirty="0"/>
              <a:t>Array</a:t>
            </a:r>
            <a:r>
              <a:rPr sz="6400" spc="-640" dirty="0"/>
              <a:t> </a:t>
            </a:r>
            <a:r>
              <a:rPr sz="6400" spc="-5" dirty="0"/>
              <a:t>Access	Example:</a:t>
            </a:r>
            <a:endParaRPr sz="6400" dirty="0"/>
          </a:p>
          <a:p>
            <a:pPr algn="ctr">
              <a:lnSpc>
                <a:spcPts val="7240"/>
              </a:lnSpc>
            </a:pPr>
            <a:r>
              <a:rPr sz="4000" dirty="0">
                <a:latin typeface="Courier New"/>
                <a:cs typeface="Courier New"/>
              </a:rPr>
              <a:t>print_array_fixed_length.s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13" y="3797300"/>
            <a:ext cx="12646660" cy="1917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790"/>
              </a:lnSpc>
              <a:spcBef>
                <a:spcPts val="100"/>
              </a:spcBef>
              <a:tabLst>
                <a:tab pos="6158230" algn="l"/>
              </a:tabLst>
            </a:pPr>
            <a:r>
              <a:rPr sz="6900" spc="-5" dirty="0"/>
              <a:t>Writing</a:t>
            </a:r>
            <a:r>
              <a:rPr sz="6900" spc="5" dirty="0"/>
              <a:t> </a:t>
            </a:r>
            <a:r>
              <a:rPr sz="6900" spc="-5" dirty="0"/>
              <a:t>to</a:t>
            </a:r>
            <a:r>
              <a:rPr sz="6900" spc="-685" dirty="0"/>
              <a:t> </a:t>
            </a:r>
            <a:r>
              <a:rPr sz="6900" spc="-70" dirty="0"/>
              <a:t>Array	</a:t>
            </a:r>
            <a:r>
              <a:rPr sz="6900" spc="-5" dirty="0"/>
              <a:t>Example:</a:t>
            </a:r>
            <a:endParaRPr sz="6900" dirty="0"/>
          </a:p>
          <a:p>
            <a:pPr algn="ctr">
              <a:lnSpc>
                <a:spcPts val="7790"/>
              </a:lnSpc>
            </a:pPr>
            <a:r>
              <a:rPr sz="4000" dirty="0">
                <a:latin typeface="Courier New"/>
                <a:cs typeface="Courier New"/>
              </a:rPr>
              <a:t>write_array_increasing.s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4" y="3987800"/>
            <a:ext cx="1262380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420"/>
              </a:lnSpc>
              <a:spcBef>
                <a:spcPts val="100"/>
              </a:spcBef>
              <a:tabLst>
                <a:tab pos="6605270" algn="l"/>
              </a:tabLst>
            </a:pPr>
            <a:r>
              <a:rPr sz="5700" spc="-5" dirty="0"/>
              <a:t>Another</a:t>
            </a:r>
            <a:r>
              <a:rPr sz="5700" spc="-565" dirty="0"/>
              <a:t> </a:t>
            </a:r>
            <a:r>
              <a:rPr sz="5700" spc="-60" dirty="0"/>
              <a:t>Array</a:t>
            </a:r>
            <a:r>
              <a:rPr sz="5700" spc="-560" dirty="0"/>
              <a:t> </a:t>
            </a:r>
            <a:r>
              <a:rPr sz="5700" spc="-5" dirty="0"/>
              <a:t>Access	Example:</a:t>
            </a:r>
            <a:endParaRPr sz="5700" dirty="0"/>
          </a:p>
          <a:p>
            <a:pPr algn="ctr">
              <a:lnSpc>
                <a:spcPts val="6420"/>
              </a:lnSpc>
            </a:pPr>
            <a:r>
              <a:rPr sz="4000" dirty="0">
                <a:latin typeface="Courier New"/>
                <a:cs typeface="Courier New"/>
              </a:rPr>
              <a:t>print_array_variable_length.s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68" y="591819"/>
            <a:ext cx="12320905" cy="19056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pc="-20" dirty="0"/>
              <a:t>Refresher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000" spc="-130" dirty="0"/>
              <a:t>You’ve</a:t>
            </a:r>
            <a:r>
              <a:rPr sz="4000" dirty="0"/>
              <a:t> </a:t>
            </a:r>
            <a:r>
              <a:rPr sz="4000" spc="-15" dirty="0"/>
              <a:t>already</a:t>
            </a:r>
            <a:r>
              <a:rPr lang="en-US" sz="4000" spc="-15" dirty="0"/>
              <a:t> </a:t>
            </a:r>
            <a:r>
              <a:rPr sz="4000" dirty="0"/>
              <a:t>seen one</a:t>
            </a:r>
            <a:r>
              <a:rPr sz="4000" spc="-5" dirty="0"/>
              <a:t> </a:t>
            </a:r>
            <a:r>
              <a:rPr sz="4000" spc="-15" dirty="0"/>
              <a:t>form</a:t>
            </a:r>
            <a:r>
              <a:rPr lang="en-US" sz="4000" spc="-15" dirty="0"/>
              <a:t> </a:t>
            </a:r>
            <a:r>
              <a:rPr sz="4000" dirty="0"/>
              <a:t>of</a:t>
            </a:r>
            <a:r>
              <a:rPr sz="4000" spc="-5" dirty="0"/>
              <a:t> </a:t>
            </a:r>
            <a:r>
              <a:rPr sz="4000" dirty="0" err="1">
                <a:latin typeface="Courier New"/>
                <a:cs typeface="Courier New"/>
              </a:rPr>
              <a:t>ldr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spc="-15" dirty="0"/>
              <a:t>for</a:t>
            </a:r>
            <a:r>
              <a:rPr lang="en-US" sz="4000" spc="-15" dirty="0"/>
              <a:t> </a:t>
            </a:r>
            <a:r>
              <a:rPr sz="4000" spc="-5" dirty="0"/>
              <a:t>handling</a:t>
            </a:r>
            <a:r>
              <a:rPr sz="4000" spc="-50" dirty="0"/>
              <a:t> </a:t>
            </a:r>
            <a:r>
              <a:rPr sz="4000" spc="-5" dirty="0"/>
              <a:t>strings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3967" y="762000"/>
            <a:ext cx="4236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</a:t>
            </a:r>
            <a:r>
              <a:rPr spc="-170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her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257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68" y="2127250"/>
            <a:ext cx="12320905" cy="488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200" spc="-130" dirty="0">
                <a:latin typeface="Gill Sans MT"/>
                <a:cs typeface="Gill Sans MT"/>
              </a:rPr>
              <a:t>You’ve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seen 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handling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strings</a:t>
            </a:r>
            <a:endParaRPr lang="en-US" sz="4200" dirty="0">
              <a:latin typeface="Gill Sans MT"/>
              <a:cs typeface="Gill Sans MT"/>
            </a:endParaRPr>
          </a:p>
          <a:p>
            <a:pPr marL="3269615" marR="5842000" indent="640080">
              <a:lnSpc>
                <a:spcPts val="4800"/>
              </a:lnSpc>
              <a:spcBef>
                <a:spcPts val="4020"/>
              </a:spcBef>
            </a:pPr>
            <a:r>
              <a:rPr lang="en-US" sz="3600" dirty="0">
                <a:latin typeface="Courier New"/>
                <a:cs typeface="Courier New"/>
              </a:rPr>
              <a:t>.data  </a:t>
            </a:r>
            <a:r>
              <a:rPr lang="en-US" sz="3600" dirty="0" err="1">
                <a:latin typeface="Courier New"/>
                <a:cs typeface="Courier New"/>
              </a:rPr>
              <a:t>my_string</a:t>
            </a:r>
            <a:r>
              <a:rPr lang="en-US" sz="3600" dirty="0">
                <a:latin typeface="Courier New"/>
                <a:cs typeface="Courier New"/>
              </a:rPr>
              <a:t>:</a:t>
            </a:r>
          </a:p>
          <a:p>
            <a:pPr marL="3910329">
              <a:lnSpc>
                <a:spcPts val="4680"/>
              </a:lnSpc>
            </a:pPr>
            <a:r>
              <a:rPr sz="3600" spc="-5" dirty="0">
                <a:latin typeface="Courier New"/>
                <a:cs typeface="Courier New"/>
              </a:rPr>
              <a:t>.asciz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“hello”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ourier New"/>
              <a:cs typeface="Courier New"/>
            </a:endParaRPr>
          </a:p>
          <a:p>
            <a:pPr marL="3910329">
              <a:lnSpc>
                <a:spcPts val="4920"/>
              </a:lnSpc>
            </a:pPr>
            <a:r>
              <a:rPr sz="3600" dirty="0">
                <a:latin typeface="Courier New"/>
                <a:cs typeface="Courier New"/>
              </a:rPr>
              <a:t>.text</a:t>
            </a:r>
          </a:p>
          <a:p>
            <a:pPr marR="10795" algn="ctr">
              <a:lnSpc>
                <a:spcPts val="4920"/>
              </a:lnSpc>
            </a:pPr>
            <a:r>
              <a:rPr sz="3600" spc="-5" dirty="0">
                <a:latin typeface="Courier New"/>
                <a:cs typeface="Courier New"/>
              </a:rPr>
              <a:t>ldr r0,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=my_string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3967" y="762000"/>
            <a:ext cx="4236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</a:t>
            </a:r>
            <a:r>
              <a:rPr spc="-170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her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257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68" y="2127250"/>
            <a:ext cx="12320905" cy="556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220085" algn="l"/>
                <a:tab pos="6509384" algn="l"/>
                <a:tab pos="8975725" algn="l"/>
              </a:tabLst>
            </a:pPr>
            <a:r>
              <a:rPr sz="4200" spc="-130" dirty="0">
                <a:latin typeface="Gill Sans MT"/>
                <a:cs typeface="Gill Sans MT"/>
              </a:rPr>
              <a:t>You’ve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	</a:t>
            </a:r>
            <a:r>
              <a:rPr sz="4200" dirty="0">
                <a:latin typeface="Gill Sans MT"/>
                <a:cs typeface="Gill Sans MT"/>
              </a:rPr>
              <a:t>seen 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handling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strings</a:t>
            </a:r>
            <a:endParaRPr sz="4200">
              <a:latin typeface="Gill Sans MT"/>
              <a:cs typeface="Gill Sans MT"/>
            </a:endParaRPr>
          </a:p>
          <a:p>
            <a:pPr marL="3269615" marR="5842000" indent="640080">
              <a:lnSpc>
                <a:spcPts val="4800"/>
              </a:lnSpc>
              <a:spcBef>
                <a:spcPts val="4020"/>
              </a:spcBef>
            </a:pPr>
            <a:r>
              <a:rPr sz="4200" dirty="0">
                <a:latin typeface="Courier New"/>
                <a:cs typeface="Courier New"/>
              </a:rPr>
              <a:t>.data  my_string:</a:t>
            </a:r>
            <a:endParaRPr sz="4200">
              <a:latin typeface="Courier New"/>
              <a:cs typeface="Courier New"/>
            </a:endParaRPr>
          </a:p>
          <a:p>
            <a:pPr marL="3910329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“hello”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3910329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.text</a:t>
            </a:r>
            <a:endParaRPr sz="4200">
              <a:latin typeface="Courier New"/>
              <a:cs typeface="Courier New"/>
            </a:endParaRPr>
          </a:p>
          <a:p>
            <a:pPr marR="1079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ldr r0,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=my_string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  <a:tabLst>
                <a:tab pos="4619625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Puts</a:t>
            </a:r>
            <a:r>
              <a:rPr sz="4200" spc="5" dirty="0">
                <a:solidFill>
                  <a:srgbClr val="FF4013"/>
                </a:solidFill>
                <a:latin typeface="Gill Sans MT"/>
                <a:cs typeface="Gill Sans MT"/>
              </a:rPr>
              <a:t> starting</a:t>
            </a: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address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of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“hello”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85003"/>
            <a:ext cx="12347575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was used </a:t>
            </a:r>
            <a:r>
              <a:rPr sz="2000" dirty="0">
                <a:latin typeface="Lucida Sans Unicode"/>
                <a:cs typeface="Lucida Sans Unicode"/>
              </a:rPr>
              <a:t>for </a:t>
            </a:r>
            <a:r>
              <a:rPr sz="2000" spc="-5" dirty="0">
                <a:latin typeface="Lucida Sans Unicode"/>
                <a:cs typeface="Lucida Sans Unicode"/>
              </a:rPr>
              <a:t>setting </a:t>
            </a:r>
            <a:r>
              <a:rPr sz="2000" dirty="0">
                <a:latin typeface="Lucida Sans Unicode"/>
                <a:cs typeface="Lucida Sans Unicode"/>
              </a:rPr>
              <a:t>up swi</a:t>
            </a:r>
            <a:r>
              <a:rPr sz="2000" spc="1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instructions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-While </a:t>
            </a:r>
            <a:r>
              <a:rPr sz="2000" spc="-5" dirty="0">
                <a:latin typeface="Lucida Sans Unicode"/>
                <a:cs typeface="Lucida Sans Unicode"/>
              </a:rPr>
              <a:t>this uses memory, </a:t>
            </a:r>
            <a:r>
              <a:rPr sz="2000" dirty="0">
                <a:latin typeface="Lucida Sans Unicode"/>
                <a:cs typeface="Lucida Sans Unicode"/>
              </a:rPr>
              <a:t>it did so </a:t>
            </a:r>
            <a:r>
              <a:rPr sz="2000" spc="-5" dirty="0">
                <a:latin typeface="Lucida Sans Unicode"/>
                <a:cs typeface="Lucida Sans Unicode"/>
              </a:rPr>
              <a:t>indirectly (the </a:t>
            </a:r>
            <a:r>
              <a:rPr sz="2000" dirty="0">
                <a:latin typeface="Lucida Sans Unicode"/>
                <a:cs typeface="Lucida Sans Unicode"/>
              </a:rPr>
              <a:t>swi </a:t>
            </a:r>
            <a:r>
              <a:rPr sz="2000" spc="-5" dirty="0">
                <a:latin typeface="Lucida Sans Unicode"/>
                <a:cs typeface="Lucida Sans Unicode"/>
              </a:rPr>
              <a:t>instruction actually read the memory,  </a:t>
            </a:r>
            <a:r>
              <a:rPr sz="2000" dirty="0">
                <a:latin typeface="Lucida Sans Unicode"/>
                <a:cs typeface="Lucida Sans Unicode"/>
              </a:rPr>
              <a:t>not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8966" y="406400"/>
            <a:ext cx="11833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5" dirty="0"/>
              <a:t>Integers in</a:t>
            </a:r>
            <a:r>
              <a:rPr spc="-65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568" y="1670050"/>
            <a:ext cx="1140523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50875" marR="5080" indent="-638810">
              <a:lnSpc>
                <a:spcPts val="5200"/>
              </a:lnSpc>
              <a:spcBef>
                <a:spcPts val="140"/>
              </a:spcBef>
              <a:tabLst>
                <a:tab pos="5878195" algn="l"/>
                <a:tab pos="7035165" algn="l"/>
              </a:tabLst>
            </a:pP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32-bit </a:t>
            </a:r>
            <a:r>
              <a:rPr sz="4200" spc="-5" dirty="0">
                <a:latin typeface="Gill Sans MT"/>
                <a:cs typeface="Gill Sans MT"/>
              </a:rPr>
              <a:t>integer in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memory,  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.asciz</a:t>
            </a:r>
            <a:r>
              <a:rPr sz="4200" spc="-13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 a	string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66" y="406400"/>
            <a:ext cx="11833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5" dirty="0"/>
              <a:t>Integers in</a:t>
            </a:r>
            <a:r>
              <a:rPr spc="-65" dirty="0"/>
              <a:t> </a:t>
            </a:r>
            <a:r>
              <a:rPr spc="40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123844"/>
            <a:ext cx="13004800" cy="635"/>
          </a:xfrm>
          <a:custGeom>
            <a:avLst/>
            <a:gdLst/>
            <a:ahLst/>
            <a:cxnLst/>
            <a:rect l="l" t="t" r="r" b="b"/>
            <a:pathLst>
              <a:path w="13004800" h="635">
                <a:moveTo>
                  <a:pt x="0" y="27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4568" y="1670050"/>
            <a:ext cx="11405235" cy="6431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50875" marR="5080" indent="-638810">
              <a:lnSpc>
                <a:spcPts val="5200"/>
              </a:lnSpc>
              <a:spcBef>
                <a:spcPts val="140"/>
              </a:spcBef>
              <a:tabLst>
                <a:tab pos="5878195" algn="l"/>
                <a:tab pos="7035165" algn="l"/>
              </a:tabLst>
            </a:pPr>
            <a:r>
              <a:rPr sz="4200" dirty="0">
                <a:latin typeface="Courier New"/>
                <a:cs typeface="Courier New"/>
              </a:rPr>
              <a:t>.word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directive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32-bit </a:t>
            </a:r>
            <a:r>
              <a:rPr sz="4200" spc="-5" dirty="0">
                <a:latin typeface="Gill Sans MT"/>
                <a:cs typeface="Gill Sans MT"/>
              </a:rPr>
              <a:t>integer in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memory,  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.asciz</a:t>
            </a:r>
            <a:r>
              <a:rPr sz="4200" spc="-13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put a	string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600" dirty="0">
              <a:latin typeface="Gill Sans MT"/>
              <a:cs typeface="Gill Sans MT"/>
            </a:endParaRPr>
          </a:p>
          <a:p>
            <a:pPr marL="3141980" marR="5053965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.data  my_string:</a:t>
            </a:r>
          </a:p>
          <a:p>
            <a:pPr marL="3141980" marR="313372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“hello”  first_int:</a:t>
            </a:r>
          </a:p>
          <a:p>
            <a:pPr marL="3141980" marR="473392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.word </a:t>
            </a:r>
            <a:r>
              <a:rPr sz="4200" dirty="0">
                <a:latin typeface="Courier New"/>
                <a:cs typeface="Courier New"/>
              </a:rPr>
              <a:t>42  second_int:</a:t>
            </a:r>
          </a:p>
          <a:p>
            <a:pPr marL="378206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.word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38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266" y="1989146"/>
            <a:ext cx="10815320" cy="74674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ts val="4970"/>
              </a:lnSpc>
              <a:tabLst>
                <a:tab pos="7462520" algn="l"/>
                <a:tab pos="8841740" algn="l"/>
              </a:tabLst>
            </a:pPr>
            <a:r>
              <a:rPr sz="4200" spc="-5" dirty="0"/>
              <a:t>Ste</a:t>
            </a:r>
            <a:r>
              <a:rPr sz="4200" dirty="0"/>
              <a:t>p</a:t>
            </a:r>
            <a:r>
              <a:rPr sz="4200" spc="-5" dirty="0"/>
              <a:t> </a:t>
            </a:r>
            <a:r>
              <a:rPr sz="4200" dirty="0"/>
              <a:t>1:</a:t>
            </a:r>
            <a:r>
              <a:rPr sz="4200" spc="-420" dirty="0"/>
              <a:t> 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e </a:t>
            </a:r>
            <a:r>
              <a:rPr sz="4200" dirty="0">
                <a:latin typeface="Courier New"/>
                <a:cs typeface="Courier New"/>
              </a:rPr>
              <a:t>ldr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to</a:t>
            </a:r>
            <a:r>
              <a:rPr sz="4200" spc="-5" dirty="0"/>
              <a:t> </a:t>
            </a:r>
            <a:r>
              <a:rPr sz="4200" dirty="0"/>
              <a:t>put</a:t>
            </a:r>
            <a:r>
              <a:rPr sz="4200" spc="-5" dirty="0"/>
              <a:t> i</a:t>
            </a:r>
            <a:r>
              <a:rPr sz="4200" dirty="0"/>
              <a:t>ts</a:t>
            </a:r>
            <a:r>
              <a:rPr sz="4200" spc="-5" dirty="0"/>
              <a:t> </a:t>
            </a:r>
            <a:r>
              <a:rPr sz="4200" dirty="0"/>
              <a:t>a</a:t>
            </a:r>
            <a:r>
              <a:rPr sz="4200" spc="-45" dirty="0"/>
              <a:t>d</a:t>
            </a:r>
            <a:r>
              <a:rPr sz="4200" dirty="0"/>
              <a:t>d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s</a:t>
            </a:r>
            <a:r>
              <a:rPr sz="4200" dirty="0"/>
              <a:t>s	</a:t>
            </a:r>
            <a:r>
              <a:rPr sz="4200" spc="-5" dirty="0"/>
              <a:t>i</a:t>
            </a:r>
            <a:r>
              <a:rPr sz="4200" dirty="0"/>
              <a:t>nto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gi</a:t>
            </a:r>
            <a:r>
              <a:rPr sz="4200" dirty="0"/>
              <a:t>ste</a:t>
            </a:r>
            <a:r>
              <a:rPr sz="4200" spc="-425" dirty="0"/>
              <a:t>r</a:t>
            </a:r>
            <a:r>
              <a:rPr sz="4200" spc="-5" dirty="0"/>
              <a:t>..</a:t>
            </a:r>
            <a:r>
              <a:rPr sz="4200" dirty="0"/>
              <a:t>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89C7B0D-05E2-4954-80E1-E076EE26B2C0}"/>
              </a:ext>
            </a:extLst>
          </p:cNvPr>
          <p:cNvSpPr txBox="1">
            <a:spLocks/>
          </p:cNvSpPr>
          <p:nvPr/>
        </p:nvSpPr>
        <p:spPr>
          <a:xfrm>
            <a:off x="1089266" y="393770"/>
            <a:ext cx="10815320" cy="121199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3045460" marR="5080" indent="-3033395" algn="ctr">
              <a:lnSpc>
                <a:spcPts val="9600"/>
              </a:lnSpc>
              <a:spcBef>
                <a:spcPts val="819"/>
              </a:spcBef>
            </a:pPr>
            <a:r>
              <a:rPr lang="en-US" sz="6000" kern="0" spc="-5"/>
              <a:t>Reading Integers</a:t>
            </a:r>
            <a:r>
              <a:rPr lang="en-US" sz="6000" kern="0" spc="-40"/>
              <a:t> </a:t>
            </a:r>
            <a:r>
              <a:rPr lang="en-US" sz="6000" kern="0" spc="-55"/>
              <a:t>From </a:t>
            </a:r>
            <a:r>
              <a:rPr lang="en-US" sz="6000" kern="0" spc="40"/>
              <a:t>Memory</a:t>
            </a:r>
            <a:endParaRPr lang="en-US" sz="6000" kern="0"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1290</Words>
  <Application>Microsoft Office PowerPoint</Application>
  <PresentationFormat>Custom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122/L Lecture 12 Mahdi Ebrahimi        Slides adapted from Dr. Kyle Dewey</vt:lpstr>
      <vt:lpstr>Outline</vt:lpstr>
      <vt:lpstr>Memory Operations</vt:lpstr>
      <vt:lpstr>Refresher You’ve already seen one form of ldr for handling strings</vt:lpstr>
      <vt:lpstr>Refresher</vt:lpstr>
      <vt:lpstr>Refresher</vt:lpstr>
      <vt:lpstr>Putting Integers in Memory</vt:lpstr>
      <vt:lpstr>Putting Integers in Memory</vt:lpstr>
      <vt:lpstr>Step 1: use ldr to put its address into a register...</vt:lpstr>
      <vt:lpstr>Reading Integers From Memory</vt:lpstr>
      <vt:lpstr>PowerPoint Presentation</vt:lpstr>
      <vt:lpstr>PowerPoint Presentation</vt:lpstr>
      <vt:lpstr>PowerPoint Presentation</vt:lpstr>
      <vt:lpstr>Writing Integers to Memory Step 1: use ldr to put its address into a register...</vt:lpstr>
      <vt:lpstr>Writing Integers to Memory</vt:lpstr>
      <vt:lpstr>Writing Integers to Memory</vt:lpstr>
      <vt:lpstr>Writing Integers to Memory</vt:lpstr>
      <vt:lpstr>Example: memory_variables.s</vt:lpstr>
      <vt:lpstr>Arrays</vt:lpstr>
      <vt:lpstr>Specifying Arrays</vt:lpstr>
      <vt:lpstr>Specifying Arrays</vt:lpstr>
      <vt:lpstr>Specifying Arrays</vt:lpstr>
      <vt:lpstr>Accessing Arrays Basic approach: increment memory address</vt:lpstr>
      <vt:lpstr>Accessing Arrays</vt:lpstr>
      <vt:lpstr>Accessing Arrays</vt:lpstr>
      <vt:lpstr>Accessing Arrays</vt:lpstr>
      <vt:lpstr>Example: register_indirect.s</vt:lpstr>
      <vt:lpstr>More on Memory Access</vt:lpstr>
      <vt:lpstr>ARM addressing Modes </vt:lpstr>
      <vt:lpstr>ARM addressing Modes </vt:lpstr>
      <vt:lpstr>Array Access Example: print_array_fixed_length.s</vt:lpstr>
      <vt:lpstr>Writing to Array Example: write_array_increasing.s</vt:lpstr>
      <vt:lpstr>Another Array Access Example: print_array_variable_length.s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12 Mahdi Ebrahimi        Slides adapted from Dr. Kyle Dewey</dc:title>
  <dc:creator>Mahdi Ebi</dc:creator>
  <cp:lastModifiedBy>Mahdi Ebi</cp:lastModifiedBy>
  <cp:revision>16</cp:revision>
  <cp:lastPrinted>2020-07-30T17:38:19Z</cp:lastPrinted>
  <dcterms:created xsi:type="dcterms:W3CDTF">2020-07-29T18:46:15Z</dcterms:created>
  <dcterms:modified xsi:type="dcterms:W3CDTF">2020-08-05T18:45:50Z</dcterms:modified>
</cp:coreProperties>
</file>