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5.xml" ContentType="application/vnd.openxmlformats-officedocument.presentationml.tags+xml"/>
  <Override PartName="/ppt/notesSlides/notesSlide3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4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1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5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53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9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2"/>
  </p:notesMasterIdLst>
  <p:sldIdLst>
    <p:sldId id="257" r:id="rId3"/>
    <p:sldId id="330" r:id="rId4"/>
    <p:sldId id="439" r:id="rId5"/>
    <p:sldId id="440" r:id="rId6"/>
    <p:sldId id="335" r:id="rId7"/>
    <p:sldId id="309" r:id="rId8"/>
    <p:sldId id="312" r:id="rId9"/>
    <p:sldId id="313" r:id="rId10"/>
    <p:sldId id="316" r:id="rId11"/>
    <p:sldId id="338" r:id="rId12"/>
    <p:sldId id="340" r:id="rId13"/>
    <p:sldId id="430" r:id="rId14"/>
    <p:sldId id="318" r:id="rId15"/>
    <p:sldId id="341" r:id="rId16"/>
    <p:sldId id="342" r:id="rId17"/>
    <p:sldId id="319" r:id="rId18"/>
    <p:sldId id="343" r:id="rId19"/>
    <p:sldId id="344" r:id="rId20"/>
    <p:sldId id="345" r:id="rId21"/>
    <p:sldId id="346" r:id="rId22"/>
    <p:sldId id="347" r:id="rId23"/>
    <p:sldId id="325" r:id="rId24"/>
    <p:sldId id="326" r:id="rId25"/>
    <p:sldId id="427" r:id="rId26"/>
    <p:sldId id="428" r:id="rId27"/>
    <p:sldId id="426" r:id="rId28"/>
    <p:sldId id="348" r:id="rId29"/>
    <p:sldId id="329" r:id="rId30"/>
    <p:sldId id="352" r:id="rId31"/>
    <p:sldId id="398" r:id="rId32"/>
    <p:sldId id="399" r:id="rId33"/>
    <p:sldId id="400" r:id="rId34"/>
    <p:sldId id="401" r:id="rId35"/>
    <p:sldId id="402" r:id="rId36"/>
    <p:sldId id="429" r:id="rId37"/>
    <p:sldId id="358" r:id="rId38"/>
    <p:sldId id="362" r:id="rId39"/>
    <p:sldId id="363" r:id="rId40"/>
    <p:sldId id="366" r:id="rId41"/>
    <p:sldId id="403" r:id="rId42"/>
    <p:sldId id="405" r:id="rId43"/>
    <p:sldId id="406" r:id="rId44"/>
    <p:sldId id="367" r:id="rId45"/>
    <p:sldId id="407" r:id="rId46"/>
    <p:sldId id="408" r:id="rId47"/>
    <p:sldId id="373" r:id="rId48"/>
    <p:sldId id="410" r:id="rId49"/>
    <p:sldId id="409" r:id="rId50"/>
    <p:sldId id="411" r:id="rId51"/>
    <p:sldId id="414" r:id="rId52"/>
    <p:sldId id="413" r:id="rId53"/>
    <p:sldId id="415" r:id="rId54"/>
    <p:sldId id="416" r:id="rId55"/>
    <p:sldId id="380" r:id="rId56"/>
    <p:sldId id="381" r:id="rId57"/>
    <p:sldId id="382" r:id="rId58"/>
    <p:sldId id="383" r:id="rId59"/>
    <p:sldId id="417" r:id="rId60"/>
    <p:sldId id="418" r:id="rId61"/>
    <p:sldId id="421" r:id="rId62"/>
    <p:sldId id="419" r:id="rId63"/>
    <p:sldId id="422" r:id="rId64"/>
    <p:sldId id="389" r:id="rId65"/>
    <p:sldId id="390" r:id="rId66"/>
    <p:sldId id="423" r:id="rId67"/>
    <p:sldId id="391" r:id="rId68"/>
    <p:sldId id="424" r:id="rId69"/>
    <p:sldId id="392" r:id="rId70"/>
    <p:sldId id="39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70C0"/>
                </a:solidFill>
                <a:sym typeface="Symbol" pitchFamily="18" charset="2"/>
              </a:rPr>
              <a:t></a:t>
            </a:r>
            <a:r>
              <a:rPr lang="en-US" sz="1200" i="0" baseline="0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 is the Greek lowercase lambda</a:t>
            </a:r>
            <a:endParaRPr lang="en-US" sz="1200" i="1" dirty="0">
              <a:solidFill>
                <a:srgbClr val="0070C0"/>
              </a:solidFill>
              <a:sym typeface="Symbol" pitchFamily="18" charset="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1FB961EA-5DC3-43AE-80AE-A27E67A15B21}" type="slidenum">
              <a:rPr lang="en-US" smtClean="0"/>
              <a:pPr defTabSz="935313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we are ignoring</a:t>
            </a:r>
            <a:r>
              <a:rPr lang="en-US" baseline="0" dirty="0"/>
              <a:t> the data associated with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F45F4E63-0BAD-43E7-9AD9-576E8A817A5C}" type="slidenum">
              <a:rPr lang="en-US" smtClean="0"/>
              <a:pPr defTabSz="935313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D439324-F9A6-4350-B21B-26A17CF25A72}" type="slidenum">
              <a:rPr lang="en-US" smtClean="0"/>
              <a:pPr defTabSz="935313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EBBC44-992A-4D62-AD05-3853C92C9DC7}" type="slidenum">
              <a:rPr lang="en-US" smtClean="0"/>
              <a:pPr defTabSz="935313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58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59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60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36898F65-8011-4049-9800-E3F8ACF3ED52}" type="slidenum">
              <a:rPr lang="en-US" smtClean="0"/>
              <a:pPr defTabSz="935313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3CCEE80-E5C4-47F4-828C-ECA4836C53A0}" type="slidenum">
              <a:rPr lang="en-US" smtClean="0"/>
              <a:pPr defTabSz="935313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8D58CE50-9F76-4BDE-AC25-20DCA8AFDE5D}" type="slidenum">
              <a:rPr lang="en-US" smtClean="0"/>
              <a:pPr defTabSz="935313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94DD687-544F-44C4-96A0-88A9A998F70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>
            <a:extLst>
              <a:ext uri="{FF2B5EF4-FFF2-40B4-BE49-F238E27FC236}">
                <a16:creationId xmlns:a16="http://schemas.microsoft.com/office/drawing/2014/main" id="{CDF5837A-3EF7-43FA-BED3-E2ABE4181F0F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5" name="Rectangle 8">
                        <a:extLst>
                          <a:ext uri="{FF2B5EF4-FFF2-40B4-BE49-F238E27FC236}">
                            <a16:creationId xmlns:a16="http://schemas.microsoft.com/office/drawing/2014/main" id="{CDF5837A-3EF7-43FA-BED3-E2ABE4181F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42CFAB-C512-4472-BD06-EB09B64C2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8B4A7B-4800-41F7-98ED-2B0A64122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ECE58B-58FB-4FC5-A575-0BF9D30EF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5E6FFE95-C649-47DB-A21A-79ED52E9CA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7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C09ACA-F9EE-4298-BD04-7CA3683AF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81635A-2019-4F0D-B0C4-2A02DF8487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2797F-D0E8-4043-A456-4D2A19A6A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51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51BC0D-24B4-4109-AE71-5977983DB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0F5F31-0B96-49BD-9E91-81D7BA476B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DB94E-52E6-4355-B1F6-F5DE7C101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B9CE5-BED0-48D5-AD22-DE410E105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2544F-292B-4892-AF17-BCBDD8976F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E6D43-6984-49B9-BE45-C9BA3C792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18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EA1BB4-351A-4DD3-9ED5-853CA50E0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908EC4-7246-41D5-8EB0-4AC59772C4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82ABC-12E2-4FFA-99A4-2D7E3E1F82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00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8AFCC7-53E6-4845-86E0-DAA2456D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DB6CA5-A4D9-4AF5-BED6-F248AC20E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3A188-FDEE-4884-BDBF-19E352B41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8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D0555FF-225D-4A6C-8257-8272E7B62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5D1F30-3433-42BC-B58B-AAD73F4A7C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485C2-5203-4F65-920A-8A3C7B9CC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86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47480-554A-4442-92FC-9819678D3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F2F66-77C2-432D-B762-5120DC8122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24266-E661-43B5-B73E-D3F9AC0A0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8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10CC-EBA2-47E7-8F48-8519C4761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60A51-7D7D-41AB-95E8-23354C6EEF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7CBB1-A0C2-4C26-9A9B-FD938DF73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451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F377C8-DCF6-40B7-8037-163A0F1C6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4922B-70E6-40C8-BF0F-4A5203B438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C6336-39D9-4669-B76F-53A77F99E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642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525"/>
            <a:ext cx="201930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525"/>
            <a:ext cx="5905500" cy="5915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454FED-33A7-4F42-A45D-3664C36EE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25024-0BC4-42CE-BA75-8B3ECB9521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85630-B7A7-43EA-9C52-02A833D828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575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BD3CA-86B6-4618-96D3-16A83533B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F8D5F-28BB-4007-A49A-22F3A3193B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41C45-5795-4EBB-80A5-A2B5DA35F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344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B7CAD9-228D-425F-8CC3-1EBD0EC787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9322D8-2D1B-48DB-8676-F19E6FEA2A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1957A0-10F1-43BF-91A0-F5BE964412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AA3787D-5090-4876-8DC4-E566C27428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1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7930F1-3C86-4D83-93F1-F6C6A6DF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2EDC61-D4B1-4EC3-A952-CE2C67269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B534E0E4-79F4-4A52-8DE4-112887C834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5157" name="Rectangle 5">
            <a:extLst>
              <a:ext uri="{FF2B5EF4-FFF2-40B4-BE49-F238E27FC236}">
                <a16:creationId xmlns:a16="http://schemas.microsoft.com/office/drawing/2014/main" id="{62FCBE43-2790-4DB0-81FF-703DD60B65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1A497DE2-BC32-46CD-83DC-5355E2CB19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5158" name="Oval 6">
            <a:extLst>
              <a:ext uri="{FF2B5EF4-FFF2-40B4-BE49-F238E27FC236}">
                <a16:creationId xmlns:a16="http://schemas.microsoft.com/office/drawing/2014/main" id="{902F3E14-7138-4BAF-BB16-CD32B81730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B947D1A-900F-43AC-A9FF-CDB3815D7C98}"/>
              </a:ext>
            </a:extLst>
          </p:cNvPr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F9DF2A12-36C1-4F65-B8A6-40EBF424A9B4}"/>
              </a:ext>
            </a:extLst>
          </p:cNvPr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FC979899-E6D4-4517-9552-F92E9D3793A1}"/>
              </a:ext>
            </a:extLst>
          </p:cNvPr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147483646 w 1453"/>
              <a:gd name="T1" fmla="*/ 2147483646 h 374"/>
              <a:gd name="T2" fmla="*/ 2147483646 w 1453"/>
              <a:gd name="T3" fmla="*/ 2147483646 h 374"/>
              <a:gd name="T4" fmla="*/ 2147483646 w 1453"/>
              <a:gd name="T5" fmla="*/ 2147483646 h 374"/>
              <a:gd name="T6" fmla="*/ 2147483646 w 1453"/>
              <a:gd name="T7" fmla="*/ 2147483646 h 374"/>
              <a:gd name="T8" fmla="*/ 2147483646 w 1453"/>
              <a:gd name="T9" fmla="*/ 2147483646 h 374"/>
              <a:gd name="T10" fmla="*/ 2147483646 w 1453"/>
              <a:gd name="T11" fmla="*/ 2147483646 h 374"/>
              <a:gd name="T12" fmla="*/ 0 w 1453"/>
              <a:gd name="T13" fmla="*/ 2147483646 h 374"/>
              <a:gd name="T14" fmla="*/ 0 w 1453"/>
              <a:gd name="T15" fmla="*/ 2147483646 h 374"/>
              <a:gd name="T16" fmla="*/ 2147483646 w 1453"/>
              <a:gd name="T17" fmla="*/ 2147483646 h 374"/>
              <a:gd name="T18" fmla="*/ 2147483646 w 1453"/>
              <a:gd name="T19" fmla="*/ 2147483646 h 374"/>
              <a:gd name="T20" fmla="*/ 2147483646 w 1453"/>
              <a:gd name="T21" fmla="*/ 2147483646 h 374"/>
              <a:gd name="T22" fmla="*/ 2147483646 w 1453"/>
              <a:gd name="T23" fmla="*/ 2147483646 h 374"/>
              <a:gd name="T24" fmla="*/ 2147483646 w 1453"/>
              <a:gd name="T25" fmla="*/ 2147483646 h 374"/>
              <a:gd name="T26" fmla="*/ 2147483646 w 1453"/>
              <a:gd name="T27" fmla="*/ 2147483646 h 374"/>
              <a:gd name="T28" fmla="*/ 2147483646 w 1453"/>
              <a:gd name="T29" fmla="*/ 2147483646 h 374"/>
              <a:gd name="T30" fmla="*/ 2147483646 w 1453"/>
              <a:gd name="T31" fmla="*/ 2147483646 h 374"/>
              <a:gd name="T32" fmla="*/ 2147483646 w 1453"/>
              <a:gd name="T33" fmla="*/ 2147483646 h 374"/>
              <a:gd name="T34" fmla="*/ 2147483646 w 1453"/>
              <a:gd name="T35" fmla="*/ 2147483646 h 374"/>
              <a:gd name="T36" fmla="*/ 2147483646 w 1453"/>
              <a:gd name="T37" fmla="*/ 2147483646 h 374"/>
              <a:gd name="T38" fmla="*/ 2147483646 w 1453"/>
              <a:gd name="T39" fmla="*/ 2147483646 h 374"/>
              <a:gd name="T40" fmla="*/ 2147483646 w 1453"/>
              <a:gd name="T41" fmla="*/ 2147483646 h 374"/>
              <a:gd name="T42" fmla="*/ 2147483646 w 1453"/>
              <a:gd name="T43" fmla="*/ 2147483646 h 374"/>
              <a:gd name="T44" fmla="*/ 2147483646 w 1453"/>
              <a:gd name="T45" fmla="*/ 2147483646 h 374"/>
              <a:gd name="T46" fmla="*/ 2147483646 w 1453"/>
              <a:gd name="T47" fmla="*/ 2147483646 h 374"/>
              <a:gd name="T48" fmla="*/ 2147483646 w 1453"/>
              <a:gd name="T49" fmla="*/ 2147483646 h 374"/>
              <a:gd name="T50" fmla="*/ 2147483646 w 1453"/>
              <a:gd name="T51" fmla="*/ 2147483646 h 374"/>
              <a:gd name="T52" fmla="*/ 2147483646 w 1453"/>
              <a:gd name="T53" fmla="*/ 2147483646 h 374"/>
              <a:gd name="T54" fmla="*/ 2147483646 w 1453"/>
              <a:gd name="T55" fmla="*/ 2147483646 h 374"/>
              <a:gd name="T56" fmla="*/ 2147483646 w 1453"/>
              <a:gd name="T57" fmla="*/ 2147483646 h 374"/>
              <a:gd name="T58" fmla="*/ 2147483646 w 1453"/>
              <a:gd name="T59" fmla="*/ 2147483646 h 374"/>
              <a:gd name="T60" fmla="*/ 2147483646 w 1453"/>
              <a:gd name="T61" fmla="*/ 2147483646 h 374"/>
              <a:gd name="T62" fmla="*/ 2147483646 w 1453"/>
              <a:gd name="T63" fmla="*/ 2147483646 h 374"/>
              <a:gd name="T64" fmla="*/ 2147483646 w 1453"/>
              <a:gd name="T65" fmla="*/ 2147483646 h 374"/>
              <a:gd name="T66" fmla="*/ 2147483646 w 1453"/>
              <a:gd name="T67" fmla="*/ 2147483646 h 374"/>
              <a:gd name="T68" fmla="*/ 2147483646 w 1453"/>
              <a:gd name="T69" fmla="*/ 2147483646 h 374"/>
              <a:gd name="T70" fmla="*/ 2147483646 w 1453"/>
              <a:gd name="T71" fmla="*/ 2147483646 h 374"/>
              <a:gd name="T72" fmla="*/ 2147483646 w 1453"/>
              <a:gd name="T73" fmla="*/ 2147483646 h 374"/>
              <a:gd name="T74" fmla="*/ 2147483646 w 1453"/>
              <a:gd name="T75" fmla="*/ 2147483646 h 374"/>
              <a:gd name="T76" fmla="*/ 2147483646 w 1453"/>
              <a:gd name="T77" fmla="*/ 2147483646 h 374"/>
              <a:gd name="T78" fmla="*/ 2147483646 w 1453"/>
              <a:gd name="T79" fmla="*/ 2147483646 h 374"/>
              <a:gd name="T80" fmla="*/ 2147483646 w 1453"/>
              <a:gd name="T81" fmla="*/ 2147483646 h 374"/>
              <a:gd name="T82" fmla="*/ 2147483646 w 1453"/>
              <a:gd name="T83" fmla="*/ 2147483646 h 374"/>
              <a:gd name="T84" fmla="*/ 2147483646 w 1453"/>
              <a:gd name="T85" fmla="*/ 2147483646 h 374"/>
              <a:gd name="T86" fmla="*/ 2147483646 w 1453"/>
              <a:gd name="T87" fmla="*/ 2147483646 h 374"/>
              <a:gd name="T88" fmla="*/ 2147483646 w 1453"/>
              <a:gd name="T89" fmla="*/ 2147483646 h 374"/>
              <a:gd name="T90" fmla="*/ 2147483646 w 1453"/>
              <a:gd name="T91" fmla="*/ 2147483646 h 374"/>
              <a:gd name="T92" fmla="*/ 2147483646 w 1453"/>
              <a:gd name="T93" fmla="*/ 2147483646 h 374"/>
              <a:gd name="T94" fmla="*/ 2147483646 w 1453"/>
              <a:gd name="T95" fmla="*/ 2147483646 h 374"/>
              <a:gd name="T96" fmla="*/ 2147483646 w 1453"/>
              <a:gd name="T97" fmla="*/ 2147483646 h 374"/>
              <a:gd name="T98" fmla="*/ 2147483646 w 1453"/>
              <a:gd name="T99" fmla="*/ 2147483646 h 374"/>
              <a:gd name="T100" fmla="*/ 2147483646 w 1453"/>
              <a:gd name="T101" fmla="*/ 2147483646 h 374"/>
              <a:gd name="T102" fmla="*/ 2147483646 w 1453"/>
              <a:gd name="T103" fmla="*/ 2147483646 h 374"/>
              <a:gd name="T104" fmla="*/ 2147483646 w 1453"/>
              <a:gd name="T105" fmla="*/ 2147483646 h 374"/>
              <a:gd name="T106" fmla="*/ 2147483646 w 1453"/>
              <a:gd name="T107" fmla="*/ 2147483646 h 374"/>
              <a:gd name="T108" fmla="*/ 2147483646 w 1453"/>
              <a:gd name="T109" fmla="*/ 2147483646 h 374"/>
              <a:gd name="T110" fmla="*/ 2147483646 w 1453"/>
              <a:gd name="T111" fmla="*/ 2147483646 h 374"/>
              <a:gd name="T112" fmla="*/ 2147483646 w 1453"/>
              <a:gd name="T113" fmla="*/ 0 h 374"/>
              <a:gd name="T114" fmla="*/ 2147483646 w 1453"/>
              <a:gd name="T115" fmla="*/ 0 h 374"/>
              <a:gd name="T116" fmla="*/ 2147483646 w 1453"/>
              <a:gd name="T117" fmla="*/ 2147483646 h 374"/>
              <a:gd name="T118" fmla="*/ 2147483646 w 1453"/>
              <a:gd name="T119" fmla="*/ 2147483646 h 374"/>
              <a:gd name="T120" fmla="*/ 2147483646 w 1453"/>
              <a:gd name="T121" fmla="*/ 2147483646 h 374"/>
              <a:gd name="T122" fmla="*/ 2147483646 w 1453"/>
              <a:gd name="T123" fmla="*/ 2147483646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565B8668-25D8-49B4-9766-881815E37C9A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>
              <a:extLst>
                <a:ext uri="{FF2B5EF4-FFF2-40B4-BE49-F238E27FC236}">
                  <a16:creationId xmlns:a16="http://schemas.microsoft.com/office/drawing/2014/main" id="{07E2DEFD-F5C8-40D4-A30D-51851F248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>
                <a:extLst>
                  <a:ext uri="{FF2B5EF4-FFF2-40B4-BE49-F238E27FC236}">
                    <a16:creationId xmlns:a16="http://schemas.microsoft.com/office/drawing/2014/main" id="{E0AD6D87-52D2-4E79-B279-E09244CA321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13">
                <a:extLst>
                  <a:ext uri="{FF2B5EF4-FFF2-40B4-BE49-F238E27FC236}">
                    <a16:creationId xmlns:a16="http://schemas.microsoft.com/office/drawing/2014/main" id="{7CD03CCC-3D97-41D7-9019-CD893A99AE6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14">
                <a:extLst>
                  <a:ext uri="{FF2B5EF4-FFF2-40B4-BE49-F238E27FC236}">
                    <a16:creationId xmlns:a16="http://schemas.microsoft.com/office/drawing/2014/main" id="{3B6F18C5-E4E3-4082-9603-AF1C07AEDC9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2" name="Group 15">
                <a:extLst>
                  <a:ext uri="{FF2B5EF4-FFF2-40B4-BE49-F238E27FC236}">
                    <a16:creationId xmlns:a16="http://schemas.microsoft.com/office/drawing/2014/main" id="{F387D822-BA26-4D08-96DA-D2A85F451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>
                  <a:extLst>
                    <a:ext uri="{FF2B5EF4-FFF2-40B4-BE49-F238E27FC236}">
                      <a16:creationId xmlns:a16="http://schemas.microsoft.com/office/drawing/2014/main" id="{C8D51CB2-5160-4CF9-934F-2BF70CAB836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17">
                  <a:extLst>
                    <a:ext uri="{FF2B5EF4-FFF2-40B4-BE49-F238E27FC236}">
                      <a16:creationId xmlns:a16="http://schemas.microsoft.com/office/drawing/2014/main" id="{42815246-08B2-4F38-9CBB-7FDD091A2BE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18">
                  <a:extLst>
                    <a:ext uri="{FF2B5EF4-FFF2-40B4-BE49-F238E27FC236}">
                      <a16:creationId xmlns:a16="http://schemas.microsoft.com/office/drawing/2014/main" id="{2808E5E9-CF43-4923-AF01-9454131DBC5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19">
                  <a:extLst>
                    <a:ext uri="{FF2B5EF4-FFF2-40B4-BE49-F238E27FC236}">
                      <a16:creationId xmlns:a16="http://schemas.microsoft.com/office/drawing/2014/main" id="{6D71AEBC-0FB6-4B32-BDF8-7DB23424ABC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3" name="Freeform 20">
                <a:extLst>
                  <a:ext uri="{FF2B5EF4-FFF2-40B4-BE49-F238E27FC236}">
                    <a16:creationId xmlns:a16="http://schemas.microsoft.com/office/drawing/2014/main" id="{21799315-2AEE-429E-A8B4-0C798536B27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7" name="Group 21">
              <a:extLst>
                <a:ext uri="{FF2B5EF4-FFF2-40B4-BE49-F238E27FC236}">
                  <a16:creationId xmlns:a16="http://schemas.microsoft.com/office/drawing/2014/main" id="{2620542E-B86A-4194-8F2D-D79E28C86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>
                <a:extLst>
                  <a:ext uri="{FF2B5EF4-FFF2-40B4-BE49-F238E27FC236}">
                    <a16:creationId xmlns:a16="http://schemas.microsoft.com/office/drawing/2014/main" id="{B76999B6-F1ED-47E4-AAF4-1130A619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>
                  <a:extLst>
                    <a:ext uri="{FF2B5EF4-FFF2-40B4-BE49-F238E27FC236}">
                      <a16:creationId xmlns:a16="http://schemas.microsoft.com/office/drawing/2014/main" id="{63E2CB49-31BD-4DCA-B430-1BF39F81ACD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24">
                  <a:extLst>
                    <a:ext uri="{FF2B5EF4-FFF2-40B4-BE49-F238E27FC236}">
                      <a16:creationId xmlns:a16="http://schemas.microsoft.com/office/drawing/2014/main" id="{5A352781-0F2E-4192-88DC-F1091910B70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9" name="Group 25">
                <a:extLst>
                  <a:ext uri="{FF2B5EF4-FFF2-40B4-BE49-F238E27FC236}">
                    <a16:creationId xmlns:a16="http://schemas.microsoft.com/office/drawing/2014/main" id="{163EC71A-1542-4BAF-8BB5-EB4E0FA5B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>
                  <a:extLst>
                    <a:ext uri="{FF2B5EF4-FFF2-40B4-BE49-F238E27FC236}">
                      <a16:creationId xmlns:a16="http://schemas.microsoft.com/office/drawing/2014/main" id="{24732DFC-8B95-4F54-91A2-9ACC003F121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27">
                  <a:extLst>
                    <a:ext uri="{FF2B5EF4-FFF2-40B4-BE49-F238E27FC236}">
                      <a16:creationId xmlns:a16="http://schemas.microsoft.com/office/drawing/2014/main" id="{A32DFBB8-759B-42F1-83A4-6E02221D988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52" name="Group 28">
                  <a:extLst>
                    <a:ext uri="{FF2B5EF4-FFF2-40B4-BE49-F238E27FC236}">
                      <a16:creationId xmlns:a16="http://schemas.microsoft.com/office/drawing/2014/main" id="{644AD1DC-D46C-4D01-ACB7-650E4E8521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>
                    <a:extLst>
                      <a:ext uri="{FF2B5EF4-FFF2-40B4-BE49-F238E27FC236}">
                        <a16:creationId xmlns:a16="http://schemas.microsoft.com/office/drawing/2014/main" id="{02E73DCE-13D7-42F5-974C-57310A1871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" name="Freeform 30">
                    <a:extLst>
                      <a:ext uri="{FF2B5EF4-FFF2-40B4-BE49-F238E27FC236}">
                        <a16:creationId xmlns:a16="http://schemas.microsoft.com/office/drawing/2014/main" id="{FD05CF53-1ABC-4BBF-AD21-25E15F1FEC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Freeform 31">
                    <a:extLst>
                      <a:ext uri="{FF2B5EF4-FFF2-40B4-BE49-F238E27FC236}">
                        <a16:creationId xmlns:a16="http://schemas.microsoft.com/office/drawing/2014/main" id="{8C0659CD-78D7-4E90-91EF-57CD3267D2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32">
                    <a:extLst>
                      <a:ext uri="{FF2B5EF4-FFF2-40B4-BE49-F238E27FC236}">
                        <a16:creationId xmlns:a16="http://schemas.microsoft.com/office/drawing/2014/main" id="{69B4D59F-2A12-4794-B853-4CEAE9C31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035" name="Group 33">
            <a:extLst>
              <a:ext uri="{FF2B5EF4-FFF2-40B4-BE49-F238E27FC236}">
                <a16:creationId xmlns:a16="http://schemas.microsoft.com/office/drawing/2014/main" id="{956D9872-36E8-4AB2-A9B4-ACDB78768E1B}"/>
              </a:ext>
            </a:extLst>
          </p:cNvPr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>
              <a:extLst>
                <a:ext uri="{FF2B5EF4-FFF2-40B4-BE49-F238E27FC236}">
                  <a16:creationId xmlns:a16="http://schemas.microsoft.com/office/drawing/2014/main" id="{4E7B1FEC-CC56-438A-ABEF-2A18FA144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>
                <a:extLst>
                  <a:ext uri="{FF2B5EF4-FFF2-40B4-BE49-F238E27FC236}">
                    <a16:creationId xmlns:a16="http://schemas.microsoft.com/office/drawing/2014/main" id="{C3EA08E2-AD9A-411D-8520-A60C71665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36">
                <a:extLst>
                  <a:ext uri="{FF2B5EF4-FFF2-40B4-BE49-F238E27FC236}">
                    <a16:creationId xmlns:a16="http://schemas.microsoft.com/office/drawing/2014/main" id="{BA6F3AEC-739B-447B-9ADF-B5934C6FC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" name="Group 37">
              <a:extLst>
                <a:ext uri="{FF2B5EF4-FFF2-40B4-BE49-F238E27FC236}">
                  <a16:creationId xmlns:a16="http://schemas.microsoft.com/office/drawing/2014/main" id="{B574DC56-EDD5-42A6-97B4-59DE5E467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14FF5071-EF56-4F7F-B43B-3477FDB9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17C52791-C3F2-44FB-8C83-BDBBB61D9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6" name="Text Box 40">
            <a:extLst>
              <a:ext uri="{FF2B5EF4-FFF2-40B4-BE49-F238E27FC236}">
                <a16:creationId xmlns:a16="http://schemas.microsoft.com/office/drawing/2014/main" id="{362F9112-5993-40D1-98B1-B0374229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37" name="Text Box 41">
            <a:extLst>
              <a:ext uri="{FF2B5EF4-FFF2-40B4-BE49-F238E27FC236}">
                <a16:creationId xmlns:a16="http://schemas.microsoft.com/office/drawing/2014/main" id="{B0EDDB28-810D-469B-AE36-4442A602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6613525"/>
            <a:ext cx="528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12.</a:t>
            </a:r>
            <a:fld id="{C7E6FAE0-F4BB-4C23-8D2B-0C16EF8CA881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5194" name="Rectangle 42">
            <a:extLst>
              <a:ext uri="{FF2B5EF4-FFF2-40B4-BE49-F238E27FC236}">
                <a16:creationId xmlns:a16="http://schemas.microsoft.com/office/drawing/2014/main" id="{447C8F99-488D-428E-A2C9-84C7035A2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95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9" name="Text Box 43">
            <a:extLst>
              <a:ext uri="{FF2B5EF4-FFF2-40B4-BE49-F238E27FC236}">
                <a16:creationId xmlns:a16="http://schemas.microsoft.com/office/drawing/2014/main" id="{21D32F5D-548A-4776-9710-E7268BBD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30194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1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" panose="05000000000000000000" pitchFamily="2" charset="2"/>
        <a:buChar char="Ø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 2" panose="05020102010507070707" pitchFamily="18" charset="2"/>
        <a:buChar char="ê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6" Type="http://schemas.openxmlformats.org/officeDocument/2006/relationships/image" Target="../media/image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0.png"/><Relationship Id="rId5" Type="http://schemas.openxmlformats.org/officeDocument/2006/relationships/tags" Target="../tags/tag45.xml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90.png"/><Relationship Id="rId5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00.png"/><Relationship Id="rId5" Type="http://schemas.openxmlformats.org/officeDocument/2006/relationships/tags" Target="../tags/tag53.xml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notesSlide" Target="../notesSlides/notesSlide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Hashing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Ebrahimi</a:t>
            </a:r>
          </a:p>
          <a:p>
            <a:r>
              <a:rPr lang="en-US" dirty="0"/>
              <a:t>Summer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178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Key space K = s</a:t>
            </a:r>
            <a:r>
              <a:rPr lang="en-US" sz="2400" baseline="-25000" dirty="0"/>
              <a:t>0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…s</a:t>
            </a:r>
            <a:r>
              <a:rPr lang="en-US" sz="2400" baseline="-25000" dirty="0"/>
              <a:t>k-1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are chars: 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[0, 256]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choices: Which ones best avoid collisions?</a:t>
            </a:r>
          </a:p>
          <a:p>
            <a:pPr marL="0" indent="0">
              <a:buNone/>
            </a:pPr>
            <a:endParaRPr lang="en-US" sz="2400" b="0" i="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2665466"/>
                <a:ext cx="3516219" cy="553998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5466"/>
                <a:ext cx="3516219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3340130"/>
                <a:ext cx="4150047" cy="1373709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0130"/>
                <a:ext cx="4150047" cy="13737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4834505"/>
                <a:ext cx="4801058" cy="1373709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37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34505"/>
                <a:ext cx="4801058" cy="13737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With (</a:t>
            </a:r>
            <a:r>
              <a:rPr lang="en-US" sz="2400" dirty="0" err="1"/>
              <a:t>x%TableSize</a:t>
            </a:r>
            <a:r>
              <a:rPr lang="en-US" sz="2400" dirty="0"/>
              <a:t>), number of collisions depends on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ints</a:t>
            </a:r>
            <a:r>
              <a:rPr lang="en-US" sz="2400" dirty="0"/>
              <a:t> inserted</a:t>
            </a:r>
          </a:p>
          <a:p>
            <a:r>
              <a:rPr lang="en-US" sz="2400" dirty="0" err="1"/>
              <a:t>TableSize</a:t>
            </a:r>
            <a:endParaRPr lang="en-US" sz="2400" dirty="0"/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Larger table-size tends to help, but not always</a:t>
            </a:r>
          </a:p>
          <a:p>
            <a:r>
              <a:rPr lang="en-US" sz="2400" dirty="0"/>
              <a:t>Example: 70, 24, 56, 43, 10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err="1"/>
              <a:t>TableSize</a:t>
            </a:r>
            <a:r>
              <a:rPr lang="en-US" sz="2400" dirty="0"/>
              <a:t> = 10 and </a:t>
            </a:r>
            <a:r>
              <a:rPr lang="en-US" sz="2400" dirty="0" err="1"/>
              <a:t>TableSize</a:t>
            </a:r>
            <a:r>
              <a:rPr lang="en-US" sz="2400" dirty="0"/>
              <a:t> = 60</a:t>
            </a:r>
          </a:p>
          <a:p>
            <a:pPr marL="57150" indent="0">
              <a:buNone/>
            </a:pP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Collision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When two keys map to the same location in the hash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try to avoid it, but the number of keys always exceeds the table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Hash tables generally must support some form of </a:t>
            </a:r>
            <a:r>
              <a:rPr lang="en-US" dirty="0">
                <a:solidFill>
                  <a:schemeClr val="accent2"/>
                </a:solidFill>
              </a:rPr>
              <a:t>collision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Collision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Chaining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Addressing</a:t>
            </a:r>
          </a:p>
          <a:p>
            <a:pPr lvl="1"/>
            <a:r>
              <a:rPr lang="en-US" dirty="0"/>
              <a:t>Linear Probing</a:t>
            </a:r>
          </a:p>
          <a:p>
            <a:pPr lvl="1"/>
            <a:r>
              <a:rPr lang="en-US" dirty="0"/>
              <a:t>Quadratic Probing</a:t>
            </a:r>
          </a:p>
          <a:p>
            <a:pPr lvl="1"/>
            <a:r>
              <a:rPr lang="en-US" dirty="0"/>
              <a:t>Double Hashing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and the book use the terms</a:t>
            </a:r>
          </a:p>
          <a:p>
            <a:r>
              <a:rPr lang="en-US" sz="2400" dirty="0"/>
              <a:t>"chaining" or "separate chaining"</a:t>
            </a:r>
          </a:p>
          <a:p>
            <a:r>
              <a:rPr lang="en-US" sz="2400" dirty="0"/>
              <a:t>"open addressing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Very confusingly, others use the terms</a:t>
            </a:r>
          </a:p>
          <a:p>
            <a:r>
              <a:rPr lang="en-US" sz="2400" dirty="0"/>
              <a:t>"open hashing" for "chaining"</a:t>
            </a:r>
          </a:p>
          <a:p>
            <a:r>
              <a:rPr lang="en-US" sz="2400" dirty="0"/>
              <a:t>"closed hashing" for "open addressing"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We also do trees upside-down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4" y="4301892"/>
            <a:ext cx="1881188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700950" y="5063148"/>
            <a:ext cx="1417622" cy="1162330"/>
            <a:chOff x="2700950" y="5266344"/>
            <a:chExt cx="1417622" cy="116233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086477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56845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96354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Oval 9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76600" y="5266344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2" name="AutoShape 15"/>
            <p:cNvCxnSpPr>
              <a:cxnSpLocks noChangeShapeType="1"/>
              <a:stCxn id="11" idx="3"/>
              <a:endCxn id="10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032156" y="5448720"/>
              <a:ext cx="284053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6"/>
            <p:cNvCxnSpPr>
              <a:cxnSpLocks noChangeShapeType="1"/>
              <a:stCxn id="11" idx="5"/>
              <a:endCxn id="9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3508595" y="5448720"/>
              <a:ext cx="284052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7"/>
            <p:cNvCxnSpPr>
              <a:cxnSpLocks noChangeShapeType="1"/>
              <a:stCxn id="10" idx="5"/>
              <a:endCxn id="8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3128349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2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46968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6" name="AutoShape 21"/>
            <p:cNvCxnSpPr>
              <a:cxnSpLocks noChangeShapeType="1"/>
              <a:stCxn id="9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3888840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2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00950" y="622696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23"/>
            <p:cNvCxnSpPr>
              <a:cxnSpLocks noChangeShapeType="1"/>
              <a:endCxn id="17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836752" y="5938697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22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462950" y="61941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0" name="AutoShape 23"/>
            <p:cNvCxnSpPr>
              <a:cxnSpLocks noChangeShapeType="1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3598752" y="5905920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190089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keys that map to the same 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easy as it sounds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</a:t>
            </a:r>
            <a:br>
              <a:rPr lang="en-US" sz="2000" dirty="0"/>
            </a:br>
            <a:r>
              <a:rPr lang="en-US" sz="2000" dirty="0"/>
              <a:t>	insert 10, 22, 86, 12, 42 </a:t>
            </a:r>
            <a:br>
              <a:rPr lang="en-US" sz="2000" dirty="0"/>
            </a:br>
            <a:r>
              <a:rPr lang="en-US" sz="2000" dirty="0"/>
              <a:t>	with h(x) = x % 10</a:t>
            </a:r>
          </a:p>
        </p:txBody>
      </p:sp>
    </p:spTree>
    <p:extLst>
      <p:ext uri="{BB962C8B-B14F-4D97-AF65-F5344CB8AC3E}">
        <p14:creationId xmlns:p14="http://schemas.microsoft.com/office/powerpoint/2010/main" val="199186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752245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09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289343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3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009455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0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6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41379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87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736305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13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 on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Worst-case time for find?</a:t>
            </a:r>
          </a:p>
          <a:p>
            <a:r>
              <a:rPr lang="en-US" sz="2000" dirty="0"/>
              <a:t>Linear</a:t>
            </a:r>
          </a:p>
          <a:p>
            <a:r>
              <a:rPr lang="en-US" sz="2000" dirty="0"/>
              <a:t>But only with really bad luck or bad hash function</a:t>
            </a:r>
          </a:p>
          <a:p>
            <a:pPr marL="57150" indent="0">
              <a:buNone/>
            </a:pPr>
            <a:endParaRPr lang="en-US" sz="1200" dirty="0"/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Beyond asymptotic complexity, some "data-structure engineering" can improve constant factors</a:t>
            </a:r>
          </a:p>
          <a:p>
            <a:r>
              <a:rPr lang="en-US" sz="2000" dirty="0"/>
              <a:t>Linked list, array, or a hybrid</a:t>
            </a:r>
          </a:p>
          <a:p>
            <a:r>
              <a:rPr lang="en-US" sz="2000" dirty="0"/>
              <a:t>Insert at end or beginning of list </a:t>
            </a:r>
          </a:p>
          <a:p>
            <a:r>
              <a:rPr lang="en-US" sz="2000" dirty="0"/>
              <a:t>Sorting the lists gains and loses performance</a:t>
            </a:r>
          </a:p>
          <a:p>
            <a:r>
              <a:rPr lang="en-US" sz="2000" dirty="0"/>
              <a:t>Splay-like: Always move item to front of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57200" y="882068"/>
                <a:ext cx="84582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800"/>
                  </a:spcBef>
                  <a:buNone/>
                </a:pPr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457200" y="882068"/>
                <a:ext cx="8458200" cy="5486400"/>
              </a:xfrm>
              <a:blipFill>
                <a:blip r:embed="rId6"/>
                <a:stretch>
                  <a:fillRect l="-108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Load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17384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Load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585771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=2.1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657350" y="1853777"/>
            <a:ext cx="1114637" cy="365760"/>
            <a:chOff x="1657350" y="1455420"/>
            <a:chExt cx="1114637" cy="365760"/>
          </a:xfrm>
        </p:grpSpPr>
        <p:grpSp>
          <p:nvGrpSpPr>
            <p:cNvPr id="41" name="Group 4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71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>
              <a:endCxn id="4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89107" y="1853777"/>
            <a:ext cx="1114637" cy="365760"/>
            <a:chOff x="1657350" y="1455420"/>
            <a:chExt cx="1114637" cy="365760"/>
          </a:xfrm>
        </p:grpSpPr>
        <p:grpSp>
          <p:nvGrpSpPr>
            <p:cNvPr id="46" name="Group 4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Straight Arrow Connector 46"/>
            <p:cNvCxnSpPr>
              <a:endCxn id="4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34623" y="1853777"/>
            <a:ext cx="1114637" cy="365760"/>
            <a:chOff x="1657350" y="1455420"/>
            <a:chExt cx="1114637" cy="365760"/>
          </a:xfrm>
        </p:grpSpPr>
        <p:grpSp>
          <p:nvGrpSpPr>
            <p:cNvPr id="51" name="Group 5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52" name="Straight Arrow Connector 51"/>
            <p:cNvCxnSpPr>
              <a:endCxn id="5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657350" y="2619163"/>
            <a:ext cx="1114637" cy="365760"/>
            <a:chOff x="1657350" y="1455420"/>
            <a:chExt cx="1114637" cy="365760"/>
          </a:xfrm>
        </p:grpSpPr>
        <p:grpSp>
          <p:nvGrpSpPr>
            <p:cNvPr id="56" name="Group 5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63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endCxn id="5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589107" y="2619163"/>
            <a:ext cx="1114637" cy="365760"/>
            <a:chOff x="1657350" y="1455420"/>
            <a:chExt cx="1114637" cy="365760"/>
          </a:xfrm>
        </p:grpSpPr>
        <p:grpSp>
          <p:nvGrpSpPr>
            <p:cNvPr id="61" name="Group 6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73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2" name="Straight Arrow Connector 61"/>
            <p:cNvCxnSpPr>
              <a:endCxn id="6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657350" y="3349202"/>
            <a:ext cx="1114637" cy="365760"/>
            <a:chOff x="1657350" y="1455420"/>
            <a:chExt cx="1114637" cy="365760"/>
          </a:xfrm>
        </p:grpSpPr>
        <p:grpSp>
          <p:nvGrpSpPr>
            <p:cNvPr id="71" name="Group 7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75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>
              <a:endCxn id="7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589107" y="3349202"/>
            <a:ext cx="1114637" cy="365760"/>
            <a:chOff x="1657350" y="1455420"/>
            <a:chExt cx="1114637" cy="365760"/>
          </a:xfrm>
        </p:grpSpPr>
        <p:grpSp>
          <p:nvGrpSpPr>
            <p:cNvPr id="76" name="Group 7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>
              <a:endCxn id="7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534623" y="3349202"/>
            <a:ext cx="1114637" cy="365760"/>
            <a:chOff x="1657350" y="1455420"/>
            <a:chExt cx="1114637" cy="365760"/>
          </a:xfrm>
        </p:grpSpPr>
        <p:grpSp>
          <p:nvGrpSpPr>
            <p:cNvPr id="91" name="Group 9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>
              <a:endCxn id="9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6380" y="3349202"/>
            <a:ext cx="1114637" cy="365760"/>
            <a:chOff x="1657350" y="1455420"/>
            <a:chExt cx="1114637" cy="365760"/>
          </a:xfrm>
        </p:grpSpPr>
        <p:grpSp>
          <p:nvGrpSpPr>
            <p:cNvPr id="96" name="Group 9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95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97" name="Straight Arrow Connector 96"/>
            <p:cNvCxnSpPr>
              <a:endCxn id="9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657350" y="4114588"/>
            <a:ext cx="1114637" cy="365760"/>
            <a:chOff x="1657350" y="1455420"/>
            <a:chExt cx="1114637" cy="365760"/>
          </a:xfrm>
        </p:grpSpPr>
        <p:grpSp>
          <p:nvGrpSpPr>
            <p:cNvPr id="101" name="Group 10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27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2" name="Straight Arrow Connector 101"/>
            <p:cNvCxnSpPr>
              <a:endCxn id="10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589107" y="4114588"/>
            <a:ext cx="1114637" cy="365760"/>
            <a:chOff x="1657350" y="1455420"/>
            <a:chExt cx="1114637" cy="3657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47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7" name="Straight Arrow Connector 106"/>
            <p:cNvCxnSpPr>
              <a:endCxn id="10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657350" y="4497281"/>
            <a:ext cx="1114637" cy="365760"/>
            <a:chOff x="1657350" y="1455420"/>
            <a:chExt cx="1114637" cy="365760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2" name="Straight Arrow Connector 111"/>
            <p:cNvCxnSpPr>
              <a:endCxn id="11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589107" y="4497281"/>
            <a:ext cx="1114637" cy="365760"/>
            <a:chOff x="1657350" y="1455420"/>
            <a:chExt cx="1114637" cy="365760"/>
          </a:xfrm>
        </p:grpSpPr>
        <p:grpSp>
          <p:nvGrpSpPr>
            <p:cNvPr id="116" name="Group 1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>
              <a:endCxn id="1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534623" y="4497281"/>
            <a:ext cx="1114637" cy="365760"/>
            <a:chOff x="1657350" y="1455420"/>
            <a:chExt cx="1114637" cy="365760"/>
          </a:xfrm>
        </p:grpSpPr>
        <p:grpSp>
          <p:nvGrpSpPr>
            <p:cNvPr id="121" name="Group 12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2" name="Straight Arrow Connector 121"/>
            <p:cNvCxnSpPr>
              <a:endCxn id="12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466380" y="4497281"/>
            <a:ext cx="1114637" cy="365760"/>
            <a:chOff x="1657350" y="1455420"/>
            <a:chExt cx="1114637" cy="365760"/>
          </a:xfrm>
        </p:grpSpPr>
        <p:grpSp>
          <p:nvGrpSpPr>
            <p:cNvPr id="126" name="Group 12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98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127" name="Straight Arrow Connector 126"/>
            <p:cNvCxnSpPr>
              <a:endCxn id="12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657350" y="4879974"/>
            <a:ext cx="1114637" cy="365760"/>
            <a:chOff x="1657350" y="1455420"/>
            <a:chExt cx="1114637" cy="365760"/>
          </a:xfrm>
        </p:grpSpPr>
        <p:grpSp>
          <p:nvGrpSpPr>
            <p:cNvPr id="131" name="Group 13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99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132" name="Straight Arrow Connector 131"/>
            <p:cNvCxnSpPr>
              <a:endCxn id="13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0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Under chaining, the average number of elements per bucket is ___</a:t>
                </a:r>
                <a:endParaRPr lang="en-US" sz="24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___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___ items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How big should </a:t>
                </a:r>
                <a:r>
                  <a:rPr lang="en-US" sz="2400" dirty="0" err="1">
                    <a:sym typeface="Symbol" pitchFamily="18" charset="2"/>
                  </a:rPr>
                  <a:t>TableSize</a:t>
                </a:r>
                <a:r>
                  <a:rPr lang="en-US" sz="2400" dirty="0">
                    <a:sym typeface="Symbol" pitchFamily="18" charset="2"/>
                  </a:rPr>
                  <a:t> be??</a:t>
                </a:r>
                <a:endParaRPr lang="en-US" sz="2400" dirty="0"/>
              </a:p>
              <a:p>
                <a:pPr>
                  <a:spcBef>
                    <a:spcPts val="8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Under chaining, the average number of elements per bucket is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If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is low, find and insert likely to be O(1)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We like to keep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around 1 for separate chaining</a:t>
                </a:r>
              </a:p>
              <a:p>
                <a:pPr>
                  <a:spcBef>
                    <a:spcPts val="800"/>
                  </a:spcBef>
                </a:pP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Deletion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49260" y="762000"/>
            <a:ext cx="435927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 too bad and quite easy</a:t>
            </a:r>
          </a:p>
          <a:p>
            <a:r>
              <a:rPr lang="en-US" sz="2400" dirty="0"/>
              <a:t>Find in table</a:t>
            </a:r>
          </a:p>
          <a:p>
            <a:r>
              <a:rPr lang="en-US" sz="2400" dirty="0"/>
              <a:t>Delete from bucket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Similar run-time as insert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3" name="Group 6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10070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35" name="Group 3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6" name="Straight Arrow Connector 35"/>
            <p:cNvCxnSpPr>
              <a:endCxn id="3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40" name="Group 3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>
              <a:endCxn id="4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45" name="Group 4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50" name="Group 4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>
              <a:endCxn id="5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55" name="Group 5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56" name="Straight Arrow Connector 55"/>
            <p:cNvCxnSpPr>
              <a:endCxn id="5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3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</a:p>
          <a:p>
            <a:pPr eaLnBrk="1" hangingPunct="1"/>
            <a:r>
              <a:rPr lang="en-US" sz="2400" dirty="0"/>
              <a:t>No linked lists or buckets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832783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85BE070-1B49-415B-BB2C-0037D6502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Fundamentals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21CE68-72B1-4B2A-B721-E3AC8264B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1047750"/>
            <a:ext cx="8178800" cy="4876800"/>
          </a:xfrm>
        </p:spPr>
        <p:txBody>
          <a:bodyPr/>
          <a:lstStyle/>
          <a:p>
            <a:pPr eaLnBrk="1" hangingPunct="1"/>
            <a:r>
              <a:rPr lang="en-US" altLang="en-US"/>
              <a:t>Define </a:t>
            </a:r>
            <a:r>
              <a:rPr lang="en-US" altLang="en-US" i="1"/>
              <a:t>m</a:t>
            </a:r>
            <a:r>
              <a:rPr lang="en-US" altLang="en-US"/>
              <a:t> target addresses (the "buckets")</a:t>
            </a:r>
          </a:p>
          <a:p>
            <a:pPr eaLnBrk="1" hangingPunct="1"/>
            <a:r>
              <a:rPr lang="en-US" altLang="en-US"/>
              <a:t>Create a </a:t>
            </a:r>
            <a:r>
              <a:rPr lang="en-US" altLang="en-US" b="1" i="1"/>
              <a:t>hash function</a:t>
            </a:r>
            <a:r>
              <a:rPr lang="en-US" altLang="en-US" i="1"/>
              <a:t> h</a:t>
            </a:r>
            <a:r>
              <a:rPr lang="en-US" altLang="en-US" sz="2400"/>
              <a:t>(</a:t>
            </a:r>
            <a:r>
              <a:rPr lang="en-US" altLang="en-US" i="1"/>
              <a:t>k</a:t>
            </a:r>
            <a:r>
              <a:rPr lang="en-US" altLang="en-US" sz="2400"/>
              <a:t>)</a:t>
            </a:r>
            <a:r>
              <a:rPr lang="en-US" altLang="en-US"/>
              <a:t> that is defined for all possible values of the key </a:t>
            </a:r>
            <a:r>
              <a:rPr lang="en-US" altLang="en-US" i="1"/>
              <a:t>k </a:t>
            </a:r>
            <a:r>
              <a:rPr lang="en-US" altLang="en-US"/>
              <a:t>and returns an integer value </a:t>
            </a:r>
            <a:r>
              <a:rPr lang="en-US" altLang="en-US" i="1"/>
              <a:t>h</a:t>
            </a:r>
            <a:r>
              <a:rPr lang="en-US" altLang="en-US"/>
              <a:t> such that 0 ≤ </a:t>
            </a:r>
            <a:r>
              <a:rPr lang="en-US" altLang="en-US" i="1"/>
              <a:t>h </a:t>
            </a:r>
            <a:r>
              <a:rPr lang="en-US" altLang="en-US"/>
              <a:t>≤ m – 1 </a:t>
            </a:r>
            <a:endParaRPr lang="en-US" altLang="en-US" i="1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5951572A-5833-424A-986A-CEF059A8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4999038"/>
            <a:ext cx="10969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14693" name="Oval 5">
            <a:extLst>
              <a:ext uri="{FF2B5EF4-FFF2-40B4-BE49-F238E27FC236}">
                <a16:creationId xmlns:a16="http://schemas.microsoft.com/office/drawing/2014/main" id="{A47780B0-77DE-46BB-A8C9-72800984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46638"/>
            <a:ext cx="1322388" cy="8683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4694" name="Line 6">
            <a:extLst>
              <a:ext uri="{FF2B5EF4-FFF2-40B4-BE49-F238E27FC236}">
                <a16:creationId xmlns:a16="http://schemas.microsoft.com/office/drawing/2014/main" id="{988C8714-6CBD-4F10-AF68-A0AE1AFAE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5281613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4695" name="Group 21">
            <a:extLst>
              <a:ext uri="{FF2B5EF4-FFF2-40B4-BE49-F238E27FC236}">
                <a16:creationId xmlns:a16="http://schemas.microsoft.com/office/drawing/2014/main" id="{9D179E84-A331-4DF6-A4CB-2E249DAB9BE9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4424363"/>
            <a:ext cx="868362" cy="1714500"/>
            <a:chOff x="4032" y="2424"/>
            <a:chExt cx="547" cy="1080"/>
          </a:xfrm>
        </p:grpSpPr>
        <p:grpSp>
          <p:nvGrpSpPr>
            <p:cNvPr id="114697" name="Group 13">
              <a:extLst>
                <a:ext uri="{FF2B5EF4-FFF2-40B4-BE49-F238E27FC236}">
                  <a16:creationId xmlns:a16="http://schemas.microsoft.com/office/drawing/2014/main" id="{1A08726C-1A2B-42BD-825D-1542BD694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24"/>
              <a:ext cx="547" cy="540"/>
              <a:chOff x="4032" y="2774"/>
              <a:chExt cx="547" cy="540"/>
            </a:xfrm>
          </p:grpSpPr>
          <p:grpSp>
            <p:nvGrpSpPr>
              <p:cNvPr id="114705" name="Group 9">
                <a:extLst>
                  <a:ext uri="{FF2B5EF4-FFF2-40B4-BE49-F238E27FC236}">
                    <a16:creationId xmlns:a16="http://schemas.microsoft.com/office/drawing/2014/main" id="{0B4B9872-FD25-4367-99BB-D07428C3D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774"/>
                <a:ext cx="547" cy="270"/>
                <a:chOff x="4032" y="2774"/>
                <a:chExt cx="547" cy="270"/>
              </a:xfrm>
            </p:grpSpPr>
            <p:sp>
              <p:nvSpPr>
                <p:cNvPr id="114709" name="Rectangle 7">
                  <a:extLst>
                    <a:ext uri="{FF2B5EF4-FFF2-40B4-BE49-F238E27FC236}">
                      <a16:creationId xmlns:a16="http://schemas.microsoft.com/office/drawing/2014/main" id="{395D95C9-31B7-44E1-858F-5EF7ABD24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10" name="Rectangle 8">
                  <a:extLst>
                    <a:ext uri="{FF2B5EF4-FFF2-40B4-BE49-F238E27FC236}">
                      <a16:creationId xmlns:a16="http://schemas.microsoft.com/office/drawing/2014/main" id="{63E5945A-335D-46A8-9205-BDADC111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706" name="Group 10">
                <a:extLst>
                  <a:ext uri="{FF2B5EF4-FFF2-40B4-BE49-F238E27FC236}">
                    <a16:creationId xmlns:a16="http://schemas.microsoft.com/office/drawing/2014/main" id="{6D8FAB0E-91E3-4B6B-AA0F-9AC9BCF21F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044"/>
                <a:ext cx="547" cy="270"/>
                <a:chOff x="4032" y="2774"/>
                <a:chExt cx="547" cy="270"/>
              </a:xfrm>
            </p:grpSpPr>
            <p:sp>
              <p:nvSpPr>
                <p:cNvPr id="114707" name="Rectangle 11">
                  <a:extLst>
                    <a:ext uri="{FF2B5EF4-FFF2-40B4-BE49-F238E27FC236}">
                      <a16:creationId xmlns:a16="http://schemas.microsoft.com/office/drawing/2014/main" id="{946E65FE-5C2A-40E7-83E9-89C7771E3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08" name="Rectangle 12">
                  <a:extLst>
                    <a:ext uri="{FF2B5EF4-FFF2-40B4-BE49-F238E27FC236}">
                      <a16:creationId xmlns:a16="http://schemas.microsoft.com/office/drawing/2014/main" id="{D2E0761D-FA3B-4279-A9ED-FB4D1CA81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4698" name="Group 14">
              <a:extLst>
                <a:ext uri="{FF2B5EF4-FFF2-40B4-BE49-F238E27FC236}">
                  <a16:creationId xmlns:a16="http://schemas.microsoft.com/office/drawing/2014/main" id="{376F4AC2-E2EA-4E67-B7D2-FF626A1F2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964"/>
              <a:ext cx="547" cy="540"/>
              <a:chOff x="4032" y="2774"/>
              <a:chExt cx="547" cy="540"/>
            </a:xfrm>
          </p:grpSpPr>
          <p:grpSp>
            <p:nvGrpSpPr>
              <p:cNvPr id="114699" name="Group 15">
                <a:extLst>
                  <a:ext uri="{FF2B5EF4-FFF2-40B4-BE49-F238E27FC236}">
                    <a16:creationId xmlns:a16="http://schemas.microsoft.com/office/drawing/2014/main" id="{3A416755-3280-47D3-9E10-F8FA656F9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774"/>
                <a:ext cx="547" cy="270"/>
                <a:chOff x="4032" y="2774"/>
                <a:chExt cx="547" cy="270"/>
              </a:xfrm>
            </p:grpSpPr>
            <p:sp>
              <p:nvSpPr>
                <p:cNvPr id="114703" name="Rectangle 16">
                  <a:extLst>
                    <a:ext uri="{FF2B5EF4-FFF2-40B4-BE49-F238E27FC236}">
                      <a16:creationId xmlns:a16="http://schemas.microsoft.com/office/drawing/2014/main" id="{584B34ED-AE37-4501-9B76-FBC842891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04" name="Rectangle 17">
                  <a:extLst>
                    <a:ext uri="{FF2B5EF4-FFF2-40B4-BE49-F238E27FC236}">
                      <a16:creationId xmlns:a16="http://schemas.microsoft.com/office/drawing/2014/main" id="{D97A0701-13A4-4618-95FB-10A73B5DD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700" name="Group 18">
                <a:extLst>
                  <a:ext uri="{FF2B5EF4-FFF2-40B4-BE49-F238E27FC236}">
                    <a16:creationId xmlns:a16="http://schemas.microsoft.com/office/drawing/2014/main" id="{EBBA39A9-2E86-4A72-8DC8-6CBC529C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044"/>
                <a:ext cx="547" cy="270"/>
                <a:chOff x="4032" y="2774"/>
                <a:chExt cx="547" cy="270"/>
              </a:xfrm>
            </p:grpSpPr>
            <p:sp>
              <p:nvSpPr>
                <p:cNvPr id="114701" name="Rectangle 19">
                  <a:extLst>
                    <a:ext uri="{FF2B5EF4-FFF2-40B4-BE49-F238E27FC236}">
                      <a16:creationId xmlns:a16="http://schemas.microsoft.com/office/drawing/2014/main" id="{BAC8DD46-7017-4561-AA4D-1F122F335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02" name="Rectangle 20">
                  <a:extLst>
                    <a:ext uri="{FF2B5EF4-FFF2-40B4-BE49-F238E27FC236}">
                      <a16:creationId xmlns:a16="http://schemas.microsoft.com/office/drawing/2014/main" id="{68A2088D-F993-4117-8DE2-702B7ADFE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4696" name="Line 22">
            <a:extLst>
              <a:ext uri="{FF2B5EF4-FFF2-40B4-BE49-F238E27FC236}">
                <a16:creationId xmlns:a16="http://schemas.microsoft.com/office/drawing/2014/main" id="{83936A75-47CA-4985-B506-1BBAFA939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281613"/>
            <a:ext cx="1660525" cy="336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80321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949817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91576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8654708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2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7694466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0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Load Factor?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684786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43047" y="1437395"/>
            <a:ext cx="6146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the load factor when using linear probing ever exceed 1.0?</a:t>
            </a:r>
          </a:p>
          <a:p>
            <a:endParaRPr lang="en-US" sz="2800" dirty="0"/>
          </a:p>
          <a:p>
            <a:r>
              <a:rPr lang="en-US" sz="2800" dirty="0"/>
              <a:t>Nope!!</a:t>
            </a:r>
          </a:p>
        </p:txBody>
      </p:sp>
    </p:spTree>
    <p:extLst>
      <p:ext uri="{BB962C8B-B14F-4D97-AF65-F5344CB8AC3E}">
        <p14:creationId xmlns:p14="http://schemas.microsoft.com/office/powerpoint/2010/main" val="1595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is one example of open addressing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Open addressing means resolving collisions by trying a sequence of other positions in the table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Trying the next spot is called probing</a:t>
            </a:r>
          </a:p>
          <a:p>
            <a:r>
              <a:rPr lang="en-US" sz="2400" dirty="0"/>
              <a:t>We just did linear probing</a:t>
            </a:r>
            <a:br>
              <a:rPr lang="en-US" sz="2400" dirty="0"/>
            </a:br>
            <a:r>
              <a:rPr lang="en-US" sz="2400" dirty="0"/>
              <a:t>h(key) + </a:t>
            </a:r>
            <a:r>
              <a:rPr lang="en-US" sz="2400" dirty="0" err="1"/>
              <a:t>i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r>
              <a:rPr lang="en-US" sz="2400" dirty="0"/>
              <a:t>In general have some probe function f and use              </a:t>
            </a:r>
            <a:r>
              <a:rPr lang="en-US" sz="2400" b="1" dirty="0"/>
              <a:t>h(key) + f(</a:t>
            </a:r>
            <a:r>
              <a:rPr lang="en-US" sz="2400" b="1" dirty="0" err="1"/>
              <a:t>i</a:t>
            </a:r>
            <a:r>
              <a:rPr lang="en-US" sz="2400" b="1" dirty="0"/>
              <a:t>) % </a:t>
            </a:r>
            <a:r>
              <a:rPr lang="en-US" sz="2400" b="1" dirty="0" err="1"/>
              <a:t>TableSize</a:t>
            </a:r>
            <a:endParaRPr lang="en-US" sz="2400" b="1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Open addressing does poorly with high load factor </a:t>
            </a:r>
            <a:r>
              <a:rPr lang="en-US" sz="2400" i="1" dirty="0">
                <a:sym typeface="Symbol" pitchFamily="18" charset="2"/>
              </a:rPr>
              <a:t></a:t>
            </a:r>
            <a:endParaRPr lang="en-US" sz="2400" i="1" dirty="0"/>
          </a:p>
          <a:p>
            <a:r>
              <a:rPr lang="en-US" sz="2400" dirty="0"/>
              <a:t>So we want larger tables</a:t>
            </a:r>
          </a:p>
          <a:p>
            <a:r>
              <a:rPr lang="en-US" sz="2400" dirty="0"/>
              <a:t>Too many probes means we lose our O(1)</a:t>
            </a:r>
          </a:p>
          <a:p>
            <a:pPr lvl="1"/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1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Addressing: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en-US" sz="2400" dirty="0"/>
              <a:t> finds an open table position using a probe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Must use same probe function to "retrace the trail" for the data</a:t>
            </a:r>
          </a:p>
          <a:p>
            <a:pPr lvl="1"/>
            <a:r>
              <a:rPr lang="en-US" sz="2400" dirty="0"/>
              <a:t>Unsuccessful search when reach empty position</a:t>
            </a:r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delete</a:t>
            </a:r>
            <a:r>
              <a:rPr lang="en-US" sz="2400" dirty="0"/>
              <a:t>?</a:t>
            </a:r>
          </a:p>
          <a:p>
            <a:r>
              <a:rPr lang="en-US" sz="2400" dirty="0"/>
              <a:t>Must use "lazy" deletion.  Why?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2400" dirty="0"/>
              <a:t>Marker indicates "data was here, keep on probing"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4856113"/>
              </p:ext>
            </p:extLst>
          </p:nvPr>
        </p:nvGraphicFramePr>
        <p:xfrm>
          <a:off x="1828800" y="4707468"/>
          <a:ext cx="5486400" cy="396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It turns out linear probing is a bad idea, even </a:t>
            </a:r>
            <a:br>
              <a:rPr lang="en-US" sz="2400" dirty="0"/>
            </a:br>
            <a:r>
              <a:rPr lang="en-US" sz="2400" dirty="0"/>
              <a:t>though the probe function is quick to compute </a:t>
            </a:r>
            <a:br>
              <a:rPr lang="en-US" sz="2400" dirty="0"/>
            </a:br>
            <a:r>
              <a:rPr lang="en-US" sz="2400" dirty="0"/>
              <a:t>(which is a good thing)</a:t>
            </a:r>
          </a:p>
          <a:p>
            <a:pPr lvl="0">
              <a:spcBef>
                <a:spcPts val="1200"/>
              </a:spcBef>
            </a:pPr>
            <a:r>
              <a:rPr lang="en-US" sz="2400" dirty="0"/>
              <a:t>This tends to produce </a:t>
            </a:r>
            <a:br>
              <a:rPr lang="en-US" sz="2400" dirty="0"/>
            </a:br>
            <a:r>
              <a:rPr lang="en-US" sz="2400" dirty="0"/>
              <a:t>clusters, which lead to </a:t>
            </a:r>
            <a:br>
              <a:rPr lang="en-US" sz="2400" dirty="0"/>
            </a:br>
            <a:r>
              <a:rPr lang="en-US" sz="2400" dirty="0"/>
              <a:t>long probe sequences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This is called </a:t>
            </a:r>
            <a:r>
              <a:rPr lang="en-US" sz="2400" i="1" dirty="0">
                <a:solidFill>
                  <a:schemeClr val="accent2"/>
                </a:solidFill>
              </a:rPr>
              <a:t>primary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clustering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saw the start of a </a:t>
            </a:r>
            <a:br>
              <a:rPr lang="en-US" sz="2400" dirty="0"/>
            </a:br>
            <a:r>
              <a:rPr lang="en-US" sz="2400" dirty="0"/>
              <a:t>cluster in our linear </a:t>
            </a:r>
            <a:br>
              <a:rPr lang="en-US" sz="2400" dirty="0"/>
            </a:br>
            <a:r>
              <a:rPr lang="en-US" sz="2400" dirty="0"/>
              <a:t>probing example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3" descr="lpclus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3390" y="1580445"/>
            <a:ext cx="4619011" cy="3890904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10400" y="5287992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45717" rIns="0" bIns="45717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[R. </a:t>
            </a:r>
            <a:r>
              <a:rPr lang="en-US" sz="1800" dirty="0" err="1"/>
              <a:t>Sedgewick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 dirty="0"/>
              <a:t>Open Addressing: Quadratic Probing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28756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can avoid primary clustering by changing the probe function from just </a:t>
            </a:r>
            <a:r>
              <a:rPr lang="en-US" sz="2400" dirty="0" err="1"/>
              <a:t>i</a:t>
            </a:r>
            <a:r>
              <a:rPr lang="en-US" sz="2400" dirty="0"/>
              <a:t> to f(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463550" indent="0">
              <a:buNone/>
            </a:pPr>
            <a:r>
              <a:rPr lang="en-US" sz="2400" dirty="0"/>
              <a:t>(h(key) + f(</a:t>
            </a:r>
            <a:r>
              <a:rPr lang="en-US" sz="2400" dirty="0" err="1"/>
              <a:t>i</a:t>
            </a:r>
            <a:r>
              <a:rPr lang="en-US" sz="2400" dirty="0"/>
              <a:t>))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quadratic probing</a:t>
            </a:r>
            <a:r>
              <a:rPr lang="en-US" sz="2400" dirty="0"/>
              <a:t>, f(</a:t>
            </a:r>
            <a:r>
              <a:rPr lang="en-US" sz="2400" dirty="0" err="1"/>
              <a:t>i</a:t>
            </a:r>
            <a:r>
              <a:rPr lang="en-US" sz="2400" dirty="0"/>
              <a:t>) = i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0</a:t>
            </a:r>
            <a:r>
              <a:rPr lang="en-US" sz="2400" baseline="30000" dirty="0"/>
              <a:t>th</a:t>
            </a:r>
            <a:r>
              <a:rPr lang="en-US" sz="2400" dirty="0"/>
              <a:t> probe:	(h(key) + 0)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probe:	(h(key) + 1)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probe:	(h(key) + 4)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probe: 	(h(key) + 9)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…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probe:	(h(key) + i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/>
              <a:t>Intuition: Probes quickly "leave the neighborhood"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58E0871-B3E0-455D-9273-83F1C13F7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idea</a:t>
            </a:r>
          </a:p>
        </p:txBody>
      </p:sp>
      <p:pic>
        <p:nvPicPr>
          <p:cNvPr id="115715" name="Picture 7" descr="510482">
            <a:extLst>
              <a:ext uri="{FF2B5EF4-FFF2-40B4-BE49-F238E27FC236}">
                <a16:creationId xmlns:a16="http://schemas.microsoft.com/office/drawing/2014/main" id="{6120F05D-81E6-4419-B814-98BC0668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274888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8">
            <a:extLst>
              <a:ext uri="{FF2B5EF4-FFF2-40B4-BE49-F238E27FC236}">
                <a16:creationId xmlns:a16="http://schemas.microsoft.com/office/drawing/2014/main" id="{04F1855A-A520-40F4-B12A-8EC979BD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2266950"/>
            <a:ext cx="10969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15717" name="Line 9">
            <a:extLst>
              <a:ext uri="{FF2B5EF4-FFF2-40B4-BE49-F238E27FC236}">
                <a16:creationId xmlns:a16="http://schemas.microsoft.com/office/drawing/2014/main" id="{75C77FDA-183D-433D-A5DF-422305DA2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2770188"/>
            <a:ext cx="0" cy="107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18" name="Line 11">
            <a:extLst>
              <a:ext uri="{FF2B5EF4-FFF2-40B4-BE49-F238E27FC236}">
                <a16:creationId xmlns:a16="http://schemas.microsoft.com/office/drawing/2014/main" id="{26FCFAF7-A1C9-4090-B277-DE228A4AB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4846638"/>
            <a:ext cx="1204913" cy="198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19" name="Rectangle 12">
            <a:extLst>
              <a:ext uri="{FF2B5EF4-FFF2-40B4-BE49-F238E27FC236}">
                <a16:creationId xmlns:a16="http://schemas.microsoft.com/office/drawing/2014/main" id="{EA32B2EE-36C4-4889-B295-C20E6361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2419350"/>
            <a:ext cx="10969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720" name="Rectangle 13">
            <a:extLst>
              <a:ext uri="{FF2B5EF4-FFF2-40B4-BE49-F238E27FC236}">
                <a16:creationId xmlns:a16="http://schemas.microsoft.com/office/drawing/2014/main" id="{D8D468F2-283E-4905-9AA5-1F99329A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154488"/>
            <a:ext cx="21891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Hash value</a:t>
            </a:r>
            <a:b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Bucket</a:t>
            </a:r>
            <a:b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address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9533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</p:txBody>
      </p:sp>
    </p:spTree>
    <p:extLst>
      <p:ext uri="{BB962C8B-B14F-4D97-AF65-F5344CB8AC3E}">
        <p14:creationId xmlns:p14="http://schemas.microsoft.com/office/powerpoint/2010/main" val="1241017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9032761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</p:txBody>
      </p:sp>
    </p:spTree>
    <p:extLst>
      <p:ext uri="{BB962C8B-B14F-4D97-AF65-F5344CB8AC3E}">
        <p14:creationId xmlns:p14="http://schemas.microsoft.com/office/powerpoint/2010/main" val="811589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022829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8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49 %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(49 + 1) % 10 = 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610407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24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58 % 10 = 8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(58 + 1)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/>
              <a:t>(58 + 4) % 10 = 2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insert(79)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184832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05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insert(79)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79 %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(79 + 1) % 10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/>
              <a:t>(79 + 4) % 10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053056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5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063561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b="1" dirty="0"/>
              <a:t>76</a:t>
            </a:r>
            <a:r>
              <a:rPr lang="en-US" sz="2000" dirty="0"/>
              <a:t>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6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9127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40</a:t>
            </a:r>
            <a:r>
              <a:rPr lang="en-US" sz="2000" dirty="0"/>
              <a:t>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448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33554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b="1" dirty="0"/>
              <a:t>48</a:t>
            </a:r>
            <a:r>
              <a:rPr lang="en-US" sz="2000" dirty="0"/>
              <a:t>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209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866713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5</a:t>
            </a:r>
            <a:r>
              <a:rPr lang="en-US" sz="2000" dirty="0"/>
              <a:t>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43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hash table is an array of some fixed size</a:t>
            </a:r>
          </a:p>
          <a:p>
            <a:pPr marL="0" indent="0">
              <a:buNone/>
            </a:pPr>
            <a:r>
              <a:rPr lang="en-US" sz="2600" dirty="0"/>
              <a:t>Basic idea: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goal:</a:t>
            </a:r>
          </a:p>
          <a:p>
            <a:pPr marL="0" indent="0">
              <a:buNone/>
            </a:pPr>
            <a:br>
              <a:rPr lang="en-US" sz="400" dirty="0"/>
            </a:br>
            <a:r>
              <a:rPr lang="en-US" sz="2400" dirty="0"/>
              <a:t>Aim for constant-time find, insert, and delete "on average" under reasonable assumptions</a:t>
            </a:r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71633"/>
              </p:ext>
            </p:extLst>
          </p:nvPr>
        </p:nvGraphicFramePr>
        <p:xfrm>
          <a:off x="7052791" y="1676987"/>
          <a:ext cx="1478281" cy="35052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a:t>⁞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size -1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57800" y="2946350"/>
            <a:ext cx="2130713" cy="966475"/>
            <a:chOff x="4294043" y="2479047"/>
            <a:chExt cx="2130713" cy="966475"/>
          </a:xfrm>
        </p:grpSpPr>
        <p:sp>
          <p:nvSpPr>
            <p:cNvPr id="8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97399" y="3445522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94043" y="2479047"/>
              <a:ext cx="2130713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dirty="0"/>
                <a:t>hash function:</a:t>
              </a:r>
            </a:p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index = h(key)</a:t>
              </a:r>
            </a:p>
          </p:txBody>
        </p:sp>
      </p:grpSp>
      <p:sp>
        <p:nvSpPr>
          <p:cNvPr id="12" name="Text Box 8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43800" y="1307655"/>
            <a:ext cx="1391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hash table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5900" y="2375606"/>
            <a:ext cx="4631899" cy="2292683"/>
            <a:chOff x="625900" y="2441949"/>
            <a:chExt cx="4631899" cy="2292683"/>
          </a:xfrm>
        </p:grpSpPr>
        <p:sp>
          <p:nvSpPr>
            <p:cNvPr id="7" name="Freeform 4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98750" y="2441949"/>
              <a:ext cx="3886199" cy="1705083"/>
            </a:xfrm>
            <a:custGeom>
              <a:avLst/>
              <a:gdLst>
                <a:gd name="connsiteX0" fmla="*/ 6438 w 9993"/>
                <a:gd name="connsiteY0" fmla="*/ 191 h 9829"/>
                <a:gd name="connsiteX1" fmla="*/ 4053 w 9993"/>
                <a:gd name="connsiteY1" fmla="*/ 191 h 9829"/>
                <a:gd name="connsiteX2" fmla="*/ 3618 w 9993"/>
                <a:gd name="connsiteY2" fmla="*/ 303 h 9829"/>
                <a:gd name="connsiteX3" fmla="*/ 3401 w 9993"/>
                <a:gd name="connsiteY3" fmla="*/ 354 h 9829"/>
                <a:gd name="connsiteX4" fmla="*/ 2389 w 9993"/>
                <a:gd name="connsiteY4" fmla="*/ 737 h 9829"/>
                <a:gd name="connsiteX5" fmla="*/ 1229 w 9993"/>
                <a:gd name="connsiteY5" fmla="*/ 1391 h 9829"/>
                <a:gd name="connsiteX6" fmla="*/ 869 w 9993"/>
                <a:gd name="connsiteY6" fmla="*/ 1717 h 9829"/>
                <a:gd name="connsiteX7" fmla="*/ 509 w 9993"/>
                <a:gd name="connsiteY7" fmla="*/ 2207 h 9829"/>
                <a:gd name="connsiteX8" fmla="*/ 0 w 9993"/>
                <a:gd name="connsiteY8" fmla="*/ 3514 h 9829"/>
                <a:gd name="connsiteX9" fmla="*/ 74 w 9993"/>
                <a:gd name="connsiteY9" fmla="*/ 4111 h 9829"/>
                <a:gd name="connsiteX10" fmla="*/ 577 w 9993"/>
                <a:gd name="connsiteY10" fmla="*/ 4224 h 9829"/>
                <a:gd name="connsiteX11" fmla="*/ 2172 w 9993"/>
                <a:gd name="connsiteY11" fmla="*/ 4331 h 9829"/>
                <a:gd name="connsiteX12" fmla="*/ 2389 w 9993"/>
                <a:gd name="connsiteY12" fmla="*/ 4438 h 9829"/>
                <a:gd name="connsiteX13" fmla="*/ 2532 w 9993"/>
                <a:gd name="connsiteY13" fmla="*/ 4765 h 9829"/>
                <a:gd name="connsiteX14" fmla="*/ 2389 w 9993"/>
                <a:gd name="connsiteY14" fmla="*/ 5311 h 9829"/>
                <a:gd name="connsiteX15" fmla="*/ 1738 w 9993"/>
                <a:gd name="connsiteY15" fmla="*/ 6128 h 9829"/>
                <a:gd name="connsiteX16" fmla="*/ 1378 w 9993"/>
                <a:gd name="connsiteY16" fmla="*/ 6725 h 9829"/>
                <a:gd name="connsiteX17" fmla="*/ 2247 w 9993"/>
                <a:gd name="connsiteY17" fmla="*/ 8032 h 9829"/>
                <a:gd name="connsiteX18" fmla="*/ 3116 w 9993"/>
                <a:gd name="connsiteY18" fmla="*/ 7981 h 9829"/>
                <a:gd name="connsiteX19" fmla="*/ 3985 w 9993"/>
                <a:gd name="connsiteY19" fmla="*/ 7654 h 9829"/>
                <a:gd name="connsiteX20" fmla="*/ 4854 w 9993"/>
                <a:gd name="connsiteY20" fmla="*/ 7271 h 9829"/>
                <a:gd name="connsiteX21" fmla="*/ 5723 w 9993"/>
                <a:gd name="connsiteY21" fmla="*/ 7491 h 9829"/>
                <a:gd name="connsiteX22" fmla="*/ 6008 w 9993"/>
                <a:gd name="connsiteY22" fmla="*/ 7981 h 9829"/>
                <a:gd name="connsiteX23" fmla="*/ 6734 w 9993"/>
                <a:gd name="connsiteY23" fmla="*/ 9829 h 9829"/>
                <a:gd name="connsiteX24" fmla="*/ 8472 w 9993"/>
                <a:gd name="connsiteY24" fmla="*/ 9614 h 9829"/>
                <a:gd name="connsiteX25" fmla="*/ 8832 w 9993"/>
                <a:gd name="connsiteY25" fmla="*/ 9395 h 9829"/>
                <a:gd name="connsiteX26" fmla="*/ 8981 w 9993"/>
                <a:gd name="connsiteY26" fmla="*/ 9231 h 9829"/>
                <a:gd name="connsiteX27" fmla="*/ 9199 w 9993"/>
                <a:gd name="connsiteY27" fmla="*/ 9124 h 9829"/>
                <a:gd name="connsiteX28" fmla="*/ 9993 w 9993"/>
                <a:gd name="connsiteY28" fmla="*/ 6511 h 9829"/>
                <a:gd name="connsiteX29" fmla="*/ 9484 w 9993"/>
                <a:gd name="connsiteY29" fmla="*/ 4494 h 9829"/>
                <a:gd name="connsiteX30" fmla="*/ 9124 w 9993"/>
                <a:gd name="connsiteY30" fmla="*/ 4111 h 9829"/>
                <a:gd name="connsiteX31" fmla="*/ 8832 w 9993"/>
                <a:gd name="connsiteY31" fmla="*/ 3678 h 9829"/>
                <a:gd name="connsiteX32" fmla="*/ 8615 w 9993"/>
                <a:gd name="connsiteY32" fmla="*/ 3080 h 9829"/>
                <a:gd name="connsiteX33" fmla="*/ 9124 w 9993"/>
                <a:gd name="connsiteY33" fmla="*/ 1661 h 9829"/>
                <a:gd name="connsiteX34" fmla="*/ 9124 w 9993"/>
                <a:gd name="connsiteY34" fmla="*/ 574 h 9829"/>
                <a:gd name="connsiteX35" fmla="*/ 8255 w 9993"/>
                <a:gd name="connsiteY35" fmla="*/ 140 h 9829"/>
                <a:gd name="connsiteX36" fmla="*/ 7821 w 9993"/>
                <a:gd name="connsiteY36" fmla="*/ 28 h 9829"/>
                <a:gd name="connsiteX37" fmla="*/ 6438 w 9993"/>
                <a:gd name="connsiteY37" fmla="*/ 191 h 9829"/>
                <a:gd name="connsiteX0" fmla="*/ 6443 w 10000"/>
                <a:gd name="connsiteY0" fmla="*/ 220 h 10026"/>
                <a:gd name="connsiteX1" fmla="*/ 4056 w 10000"/>
                <a:gd name="connsiteY1" fmla="*/ 220 h 10026"/>
                <a:gd name="connsiteX2" fmla="*/ 3621 w 10000"/>
                <a:gd name="connsiteY2" fmla="*/ 334 h 10026"/>
                <a:gd name="connsiteX3" fmla="*/ 3403 w 10000"/>
                <a:gd name="connsiteY3" fmla="*/ 386 h 10026"/>
                <a:gd name="connsiteX4" fmla="*/ 2391 w 10000"/>
                <a:gd name="connsiteY4" fmla="*/ 776 h 10026"/>
                <a:gd name="connsiteX5" fmla="*/ 1230 w 10000"/>
                <a:gd name="connsiteY5" fmla="*/ 1441 h 10026"/>
                <a:gd name="connsiteX6" fmla="*/ 870 w 10000"/>
                <a:gd name="connsiteY6" fmla="*/ 1773 h 10026"/>
                <a:gd name="connsiteX7" fmla="*/ 509 w 10000"/>
                <a:gd name="connsiteY7" fmla="*/ 2271 h 10026"/>
                <a:gd name="connsiteX8" fmla="*/ 0 w 10000"/>
                <a:gd name="connsiteY8" fmla="*/ 3601 h 10026"/>
                <a:gd name="connsiteX9" fmla="*/ 74 w 10000"/>
                <a:gd name="connsiteY9" fmla="*/ 4209 h 10026"/>
                <a:gd name="connsiteX10" fmla="*/ 577 w 10000"/>
                <a:gd name="connsiteY10" fmla="*/ 4323 h 10026"/>
                <a:gd name="connsiteX11" fmla="*/ 2174 w 10000"/>
                <a:gd name="connsiteY11" fmla="*/ 4432 h 10026"/>
                <a:gd name="connsiteX12" fmla="*/ 2391 w 10000"/>
                <a:gd name="connsiteY12" fmla="*/ 4541 h 10026"/>
                <a:gd name="connsiteX13" fmla="*/ 2534 w 10000"/>
                <a:gd name="connsiteY13" fmla="*/ 4874 h 10026"/>
                <a:gd name="connsiteX14" fmla="*/ 2391 w 10000"/>
                <a:gd name="connsiteY14" fmla="*/ 5429 h 10026"/>
                <a:gd name="connsiteX15" fmla="*/ 1739 w 10000"/>
                <a:gd name="connsiteY15" fmla="*/ 6261 h 10026"/>
                <a:gd name="connsiteX16" fmla="*/ 1379 w 10000"/>
                <a:gd name="connsiteY16" fmla="*/ 6868 h 10026"/>
                <a:gd name="connsiteX17" fmla="*/ 2249 w 10000"/>
                <a:gd name="connsiteY17" fmla="*/ 8198 h 10026"/>
                <a:gd name="connsiteX18" fmla="*/ 3118 w 10000"/>
                <a:gd name="connsiteY18" fmla="*/ 8146 h 10026"/>
                <a:gd name="connsiteX19" fmla="*/ 3988 w 10000"/>
                <a:gd name="connsiteY19" fmla="*/ 7813 h 10026"/>
                <a:gd name="connsiteX20" fmla="*/ 4857 w 10000"/>
                <a:gd name="connsiteY20" fmla="*/ 7423 h 10026"/>
                <a:gd name="connsiteX21" fmla="*/ 5727 w 10000"/>
                <a:gd name="connsiteY21" fmla="*/ 7647 h 10026"/>
                <a:gd name="connsiteX22" fmla="*/ 6012 w 10000"/>
                <a:gd name="connsiteY22" fmla="*/ 8146 h 10026"/>
                <a:gd name="connsiteX23" fmla="*/ 6739 w 10000"/>
                <a:gd name="connsiteY23" fmla="*/ 10026 h 10026"/>
                <a:gd name="connsiteX24" fmla="*/ 8478 w 10000"/>
                <a:gd name="connsiteY24" fmla="*/ 9807 h 10026"/>
                <a:gd name="connsiteX25" fmla="*/ 8838 w 10000"/>
                <a:gd name="connsiteY25" fmla="*/ 9584 h 10026"/>
                <a:gd name="connsiteX26" fmla="*/ 8987 w 10000"/>
                <a:gd name="connsiteY26" fmla="*/ 9418 h 10026"/>
                <a:gd name="connsiteX27" fmla="*/ 9205 w 10000"/>
                <a:gd name="connsiteY27" fmla="*/ 9309 h 10026"/>
                <a:gd name="connsiteX28" fmla="*/ 10000 w 10000"/>
                <a:gd name="connsiteY28" fmla="*/ 6650 h 10026"/>
                <a:gd name="connsiteX29" fmla="*/ 9491 w 10000"/>
                <a:gd name="connsiteY29" fmla="*/ 4598 h 10026"/>
                <a:gd name="connsiteX30" fmla="*/ 9130 w 10000"/>
                <a:gd name="connsiteY30" fmla="*/ 4209 h 10026"/>
                <a:gd name="connsiteX31" fmla="*/ 8838 w 10000"/>
                <a:gd name="connsiteY31" fmla="*/ 3768 h 10026"/>
                <a:gd name="connsiteX32" fmla="*/ 8621 w 10000"/>
                <a:gd name="connsiteY32" fmla="*/ 3160 h 10026"/>
                <a:gd name="connsiteX33" fmla="*/ 9130 w 10000"/>
                <a:gd name="connsiteY33" fmla="*/ 1716 h 10026"/>
                <a:gd name="connsiteX34" fmla="*/ 9130 w 10000"/>
                <a:gd name="connsiteY34" fmla="*/ 610 h 10026"/>
                <a:gd name="connsiteX35" fmla="*/ 8261 w 10000"/>
                <a:gd name="connsiteY35" fmla="*/ 168 h 10026"/>
                <a:gd name="connsiteX36" fmla="*/ 7826 w 10000"/>
                <a:gd name="connsiteY36" fmla="*/ 54 h 10026"/>
                <a:gd name="connsiteX37" fmla="*/ 6443 w 10000"/>
                <a:gd name="connsiteY37" fmla="*/ 220 h 10026"/>
                <a:gd name="connsiteX0" fmla="*/ 6443 w 10000"/>
                <a:gd name="connsiteY0" fmla="*/ 166 h 9972"/>
                <a:gd name="connsiteX1" fmla="*/ 4056 w 10000"/>
                <a:gd name="connsiteY1" fmla="*/ 166 h 9972"/>
                <a:gd name="connsiteX2" fmla="*/ 3621 w 10000"/>
                <a:gd name="connsiteY2" fmla="*/ 280 h 9972"/>
                <a:gd name="connsiteX3" fmla="*/ 3403 w 10000"/>
                <a:gd name="connsiteY3" fmla="*/ 332 h 9972"/>
                <a:gd name="connsiteX4" fmla="*/ 2391 w 10000"/>
                <a:gd name="connsiteY4" fmla="*/ 722 h 9972"/>
                <a:gd name="connsiteX5" fmla="*/ 1230 w 10000"/>
                <a:gd name="connsiteY5" fmla="*/ 1387 h 9972"/>
                <a:gd name="connsiteX6" fmla="*/ 870 w 10000"/>
                <a:gd name="connsiteY6" fmla="*/ 1719 h 9972"/>
                <a:gd name="connsiteX7" fmla="*/ 509 w 10000"/>
                <a:gd name="connsiteY7" fmla="*/ 2217 h 9972"/>
                <a:gd name="connsiteX8" fmla="*/ 0 w 10000"/>
                <a:gd name="connsiteY8" fmla="*/ 3547 h 9972"/>
                <a:gd name="connsiteX9" fmla="*/ 74 w 10000"/>
                <a:gd name="connsiteY9" fmla="*/ 4155 h 9972"/>
                <a:gd name="connsiteX10" fmla="*/ 577 w 10000"/>
                <a:gd name="connsiteY10" fmla="*/ 4269 h 9972"/>
                <a:gd name="connsiteX11" fmla="*/ 2174 w 10000"/>
                <a:gd name="connsiteY11" fmla="*/ 4378 h 9972"/>
                <a:gd name="connsiteX12" fmla="*/ 2391 w 10000"/>
                <a:gd name="connsiteY12" fmla="*/ 4487 h 9972"/>
                <a:gd name="connsiteX13" fmla="*/ 2534 w 10000"/>
                <a:gd name="connsiteY13" fmla="*/ 4820 h 9972"/>
                <a:gd name="connsiteX14" fmla="*/ 2391 w 10000"/>
                <a:gd name="connsiteY14" fmla="*/ 5375 h 9972"/>
                <a:gd name="connsiteX15" fmla="*/ 1739 w 10000"/>
                <a:gd name="connsiteY15" fmla="*/ 6207 h 9972"/>
                <a:gd name="connsiteX16" fmla="*/ 1379 w 10000"/>
                <a:gd name="connsiteY16" fmla="*/ 6814 h 9972"/>
                <a:gd name="connsiteX17" fmla="*/ 2249 w 10000"/>
                <a:gd name="connsiteY17" fmla="*/ 8144 h 9972"/>
                <a:gd name="connsiteX18" fmla="*/ 3118 w 10000"/>
                <a:gd name="connsiteY18" fmla="*/ 8092 h 9972"/>
                <a:gd name="connsiteX19" fmla="*/ 3988 w 10000"/>
                <a:gd name="connsiteY19" fmla="*/ 7759 h 9972"/>
                <a:gd name="connsiteX20" fmla="*/ 4857 w 10000"/>
                <a:gd name="connsiteY20" fmla="*/ 7369 h 9972"/>
                <a:gd name="connsiteX21" fmla="*/ 5727 w 10000"/>
                <a:gd name="connsiteY21" fmla="*/ 7593 h 9972"/>
                <a:gd name="connsiteX22" fmla="*/ 6012 w 10000"/>
                <a:gd name="connsiteY22" fmla="*/ 8092 h 9972"/>
                <a:gd name="connsiteX23" fmla="*/ 6739 w 10000"/>
                <a:gd name="connsiteY23" fmla="*/ 9972 h 9972"/>
                <a:gd name="connsiteX24" fmla="*/ 8478 w 10000"/>
                <a:gd name="connsiteY24" fmla="*/ 9753 h 9972"/>
                <a:gd name="connsiteX25" fmla="*/ 8838 w 10000"/>
                <a:gd name="connsiteY25" fmla="*/ 9530 h 9972"/>
                <a:gd name="connsiteX26" fmla="*/ 8987 w 10000"/>
                <a:gd name="connsiteY26" fmla="*/ 9364 h 9972"/>
                <a:gd name="connsiteX27" fmla="*/ 9205 w 10000"/>
                <a:gd name="connsiteY27" fmla="*/ 9255 h 9972"/>
                <a:gd name="connsiteX28" fmla="*/ 10000 w 10000"/>
                <a:gd name="connsiteY28" fmla="*/ 6596 h 9972"/>
                <a:gd name="connsiteX29" fmla="*/ 9491 w 10000"/>
                <a:gd name="connsiteY29" fmla="*/ 4544 h 9972"/>
                <a:gd name="connsiteX30" fmla="*/ 9130 w 10000"/>
                <a:gd name="connsiteY30" fmla="*/ 4155 h 9972"/>
                <a:gd name="connsiteX31" fmla="*/ 8838 w 10000"/>
                <a:gd name="connsiteY31" fmla="*/ 3714 h 9972"/>
                <a:gd name="connsiteX32" fmla="*/ 8621 w 10000"/>
                <a:gd name="connsiteY32" fmla="*/ 3106 h 9972"/>
                <a:gd name="connsiteX33" fmla="*/ 9130 w 10000"/>
                <a:gd name="connsiteY33" fmla="*/ 1662 h 9972"/>
                <a:gd name="connsiteX34" fmla="*/ 9130 w 10000"/>
                <a:gd name="connsiteY34" fmla="*/ 556 h 9972"/>
                <a:gd name="connsiteX35" fmla="*/ 8261 w 10000"/>
                <a:gd name="connsiteY35" fmla="*/ 114 h 9972"/>
                <a:gd name="connsiteX36" fmla="*/ 7826 w 10000"/>
                <a:gd name="connsiteY36" fmla="*/ 0 h 9972"/>
                <a:gd name="connsiteX37" fmla="*/ 6443 w 10000"/>
                <a:gd name="connsiteY37" fmla="*/ 166 h 9972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88 h 10022"/>
                <a:gd name="connsiteX1" fmla="*/ 4056 w 10000"/>
                <a:gd name="connsiteY1" fmla="*/ 188 h 10022"/>
                <a:gd name="connsiteX2" fmla="*/ 3621 w 10000"/>
                <a:gd name="connsiteY2" fmla="*/ 303 h 10022"/>
                <a:gd name="connsiteX3" fmla="*/ 3403 w 10000"/>
                <a:gd name="connsiteY3" fmla="*/ 355 h 10022"/>
                <a:gd name="connsiteX4" fmla="*/ 2391 w 10000"/>
                <a:gd name="connsiteY4" fmla="*/ 746 h 10022"/>
                <a:gd name="connsiteX5" fmla="*/ 1230 w 10000"/>
                <a:gd name="connsiteY5" fmla="*/ 1413 h 10022"/>
                <a:gd name="connsiteX6" fmla="*/ 870 w 10000"/>
                <a:gd name="connsiteY6" fmla="*/ 1746 h 10022"/>
                <a:gd name="connsiteX7" fmla="*/ 509 w 10000"/>
                <a:gd name="connsiteY7" fmla="*/ 2245 h 10022"/>
                <a:gd name="connsiteX8" fmla="*/ 0 w 10000"/>
                <a:gd name="connsiteY8" fmla="*/ 3579 h 10022"/>
                <a:gd name="connsiteX9" fmla="*/ 74 w 10000"/>
                <a:gd name="connsiteY9" fmla="*/ 4189 h 10022"/>
                <a:gd name="connsiteX10" fmla="*/ 577 w 10000"/>
                <a:gd name="connsiteY10" fmla="*/ 4303 h 10022"/>
                <a:gd name="connsiteX11" fmla="*/ 2174 w 10000"/>
                <a:gd name="connsiteY11" fmla="*/ 4412 h 10022"/>
                <a:gd name="connsiteX12" fmla="*/ 2391 w 10000"/>
                <a:gd name="connsiteY12" fmla="*/ 4522 h 10022"/>
                <a:gd name="connsiteX13" fmla="*/ 2534 w 10000"/>
                <a:gd name="connsiteY13" fmla="*/ 4856 h 10022"/>
                <a:gd name="connsiteX14" fmla="*/ 2391 w 10000"/>
                <a:gd name="connsiteY14" fmla="*/ 5412 h 10022"/>
                <a:gd name="connsiteX15" fmla="*/ 1739 w 10000"/>
                <a:gd name="connsiteY15" fmla="*/ 6246 h 10022"/>
                <a:gd name="connsiteX16" fmla="*/ 1379 w 10000"/>
                <a:gd name="connsiteY16" fmla="*/ 6855 h 10022"/>
                <a:gd name="connsiteX17" fmla="*/ 2249 w 10000"/>
                <a:gd name="connsiteY17" fmla="*/ 8189 h 10022"/>
                <a:gd name="connsiteX18" fmla="*/ 3118 w 10000"/>
                <a:gd name="connsiteY18" fmla="*/ 8137 h 10022"/>
                <a:gd name="connsiteX19" fmla="*/ 3988 w 10000"/>
                <a:gd name="connsiteY19" fmla="*/ 7803 h 10022"/>
                <a:gd name="connsiteX20" fmla="*/ 4857 w 10000"/>
                <a:gd name="connsiteY20" fmla="*/ 7412 h 10022"/>
                <a:gd name="connsiteX21" fmla="*/ 5727 w 10000"/>
                <a:gd name="connsiteY21" fmla="*/ 7636 h 10022"/>
                <a:gd name="connsiteX22" fmla="*/ 6012 w 10000"/>
                <a:gd name="connsiteY22" fmla="*/ 8137 h 10022"/>
                <a:gd name="connsiteX23" fmla="*/ 6739 w 10000"/>
                <a:gd name="connsiteY23" fmla="*/ 10022 h 10022"/>
                <a:gd name="connsiteX24" fmla="*/ 8478 w 10000"/>
                <a:gd name="connsiteY24" fmla="*/ 9802 h 10022"/>
                <a:gd name="connsiteX25" fmla="*/ 8838 w 10000"/>
                <a:gd name="connsiteY25" fmla="*/ 9579 h 10022"/>
                <a:gd name="connsiteX26" fmla="*/ 8987 w 10000"/>
                <a:gd name="connsiteY26" fmla="*/ 9412 h 10022"/>
                <a:gd name="connsiteX27" fmla="*/ 9205 w 10000"/>
                <a:gd name="connsiteY27" fmla="*/ 9303 h 10022"/>
                <a:gd name="connsiteX28" fmla="*/ 10000 w 10000"/>
                <a:gd name="connsiteY28" fmla="*/ 6637 h 10022"/>
                <a:gd name="connsiteX29" fmla="*/ 9491 w 10000"/>
                <a:gd name="connsiteY29" fmla="*/ 4579 h 10022"/>
                <a:gd name="connsiteX30" fmla="*/ 9130 w 10000"/>
                <a:gd name="connsiteY30" fmla="*/ 4189 h 10022"/>
                <a:gd name="connsiteX31" fmla="*/ 8838 w 10000"/>
                <a:gd name="connsiteY31" fmla="*/ 3746 h 10022"/>
                <a:gd name="connsiteX32" fmla="*/ 8621 w 10000"/>
                <a:gd name="connsiteY32" fmla="*/ 3137 h 10022"/>
                <a:gd name="connsiteX33" fmla="*/ 9130 w 10000"/>
                <a:gd name="connsiteY33" fmla="*/ 1689 h 10022"/>
                <a:gd name="connsiteX34" fmla="*/ 9130 w 10000"/>
                <a:gd name="connsiteY34" fmla="*/ 580 h 10022"/>
                <a:gd name="connsiteX35" fmla="*/ 8261 w 10000"/>
                <a:gd name="connsiteY35" fmla="*/ 136 h 10022"/>
                <a:gd name="connsiteX36" fmla="*/ 7826 w 10000"/>
                <a:gd name="connsiteY36" fmla="*/ 22 h 10022"/>
                <a:gd name="connsiteX37" fmla="*/ 6443 w 10000"/>
                <a:gd name="connsiteY37" fmla="*/ 188 h 10022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004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396 w 9953"/>
                <a:gd name="connsiteY0" fmla="*/ 166 h 10000"/>
                <a:gd name="connsiteX1" fmla="*/ 4268 w 9953"/>
                <a:gd name="connsiteY1" fmla="*/ 529 h 10000"/>
                <a:gd name="connsiteX2" fmla="*/ 3808 w 9953"/>
                <a:gd name="connsiteY2" fmla="*/ 281 h 10000"/>
                <a:gd name="connsiteX3" fmla="*/ 3356 w 9953"/>
                <a:gd name="connsiteY3" fmla="*/ 333 h 10000"/>
                <a:gd name="connsiteX4" fmla="*/ 2369 w 9953"/>
                <a:gd name="connsiteY4" fmla="*/ 980 h 10000"/>
                <a:gd name="connsiteX5" fmla="*/ 1183 w 9953"/>
                <a:gd name="connsiteY5" fmla="*/ 1391 h 10000"/>
                <a:gd name="connsiteX6" fmla="*/ 823 w 9953"/>
                <a:gd name="connsiteY6" fmla="*/ 1724 h 10000"/>
                <a:gd name="connsiteX7" fmla="*/ 462 w 9953"/>
                <a:gd name="connsiteY7" fmla="*/ 2223 h 10000"/>
                <a:gd name="connsiteX8" fmla="*/ 52 w 9953"/>
                <a:gd name="connsiteY8" fmla="*/ 3151 h 10000"/>
                <a:gd name="connsiteX9" fmla="*/ 27 w 9953"/>
                <a:gd name="connsiteY9" fmla="*/ 4167 h 10000"/>
                <a:gd name="connsiteX10" fmla="*/ 530 w 9953"/>
                <a:gd name="connsiteY10" fmla="*/ 4281 h 10000"/>
                <a:gd name="connsiteX11" fmla="*/ 2127 w 9953"/>
                <a:gd name="connsiteY11" fmla="*/ 4390 h 10000"/>
                <a:gd name="connsiteX12" fmla="*/ 2344 w 9953"/>
                <a:gd name="connsiteY12" fmla="*/ 4500 h 10000"/>
                <a:gd name="connsiteX13" fmla="*/ 2487 w 9953"/>
                <a:gd name="connsiteY13" fmla="*/ 4834 h 10000"/>
                <a:gd name="connsiteX14" fmla="*/ 2344 w 9953"/>
                <a:gd name="connsiteY14" fmla="*/ 5390 h 10000"/>
                <a:gd name="connsiteX15" fmla="*/ 1692 w 9953"/>
                <a:gd name="connsiteY15" fmla="*/ 6224 h 10000"/>
                <a:gd name="connsiteX16" fmla="*/ 1492 w 9953"/>
                <a:gd name="connsiteY16" fmla="*/ 7196 h 10000"/>
                <a:gd name="connsiteX17" fmla="*/ 2202 w 9953"/>
                <a:gd name="connsiteY17" fmla="*/ 8167 h 10000"/>
                <a:gd name="connsiteX18" fmla="*/ 3071 w 9953"/>
                <a:gd name="connsiteY18" fmla="*/ 8115 h 10000"/>
                <a:gd name="connsiteX19" fmla="*/ 3941 w 9953"/>
                <a:gd name="connsiteY19" fmla="*/ 7781 h 10000"/>
                <a:gd name="connsiteX20" fmla="*/ 4810 w 9953"/>
                <a:gd name="connsiteY20" fmla="*/ 7390 h 10000"/>
                <a:gd name="connsiteX21" fmla="*/ 5963 w 9953"/>
                <a:gd name="connsiteY21" fmla="*/ 7529 h 10000"/>
                <a:gd name="connsiteX22" fmla="*/ 5829 w 9953"/>
                <a:gd name="connsiteY22" fmla="*/ 8585 h 10000"/>
                <a:gd name="connsiteX23" fmla="*/ 6692 w 9953"/>
                <a:gd name="connsiteY23" fmla="*/ 10000 h 10000"/>
                <a:gd name="connsiteX24" fmla="*/ 8431 w 9953"/>
                <a:gd name="connsiteY24" fmla="*/ 9780 h 10000"/>
                <a:gd name="connsiteX25" fmla="*/ 8791 w 9953"/>
                <a:gd name="connsiteY25" fmla="*/ 9557 h 10000"/>
                <a:gd name="connsiteX26" fmla="*/ 8940 w 9953"/>
                <a:gd name="connsiteY26" fmla="*/ 9390 h 10000"/>
                <a:gd name="connsiteX27" fmla="*/ 9158 w 9953"/>
                <a:gd name="connsiteY27" fmla="*/ 9281 h 10000"/>
                <a:gd name="connsiteX28" fmla="*/ 9953 w 9953"/>
                <a:gd name="connsiteY28" fmla="*/ 6615 h 10000"/>
                <a:gd name="connsiteX29" fmla="*/ 9444 w 9953"/>
                <a:gd name="connsiteY29" fmla="*/ 4557 h 10000"/>
                <a:gd name="connsiteX30" fmla="*/ 9083 w 9953"/>
                <a:gd name="connsiteY30" fmla="*/ 4167 h 10000"/>
                <a:gd name="connsiteX31" fmla="*/ 8791 w 9953"/>
                <a:gd name="connsiteY31" fmla="*/ 3724 h 10000"/>
                <a:gd name="connsiteX32" fmla="*/ 8574 w 9953"/>
                <a:gd name="connsiteY32" fmla="*/ 3115 h 10000"/>
                <a:gd name="connsiteX33" fmla="*/ 9083 w 9953"/>
                <a:gd name="connsiteY33" fmla="*/ 1667 h 10000"/>
                <a:gd name="connsiteX34" fmla="*/ 9083 w 9953"/>
                <a:gd name="connsiteY34" fmla="*/ 558 h 10000"/>
                <a:gd name="connsiteX35" fmla="*/ 8214 w 9953"/>
                <a:gd name="connsiteY35" fmla="*/ 114 h 10000"/>
                <a:gd name="connsiteX36" fmla="*/ 7779 w 9953"/>
                <a:gd name="connsiteY36" fmla="*/ 0 h 10000"/>
                <a:gd name="connsiteX37" fmla="*/ 6396 w 9953"/>
                <a:gd name="connsiteY37" fmla="*/ 166 h 10000"/>
                <a:gd name="connsiteX0" fmla="*/ 6426 w 10000"/>
                <a:gd name="connsiteY0" fmla="*/ 166 h 10000"/>
                <a:gd name="connsiteX1" fmla="*/ 4288 w 10000"/>
                <a:gd name="connsiteY1" fmla="*/ 529 h 10000"/>
                <a:gd name="connsiteX2" fmla="*/ 3826 w 10000"/>
                <a:gd name="connsiteY2" fmla="*/ 281 h 10000"/>
                <a:gd name="connsiteX3" fmla="*/ 3372 w 10000"/>
                <a:gd name="connsiteY3" fmla="*/ 333 h 10000"/>
                <a:gd name="connsiteX4" fmla="*/ 2380 w 10000"/>
                <a:gd name="connsiteY4" fmla="*/ 980 h 10000"/>
                <a:gd name="connsiteX5" fmla="*/ 1189 w 10000"/>
                <a:gd name="connsiteY5" fmla="*/ 1391 h 10000"/>
                <a:gd name="connsiteX6" fmla="*/ 827 w 10000"/>
                <a:gd name="connsiteY6" fmla="*/ 1724 h 10000"/>
                <a:gd name="connsiteX7" fmla="*/ 464 w 10000"/>
                <a:gd name="connsiteY7" fmla="*/ 2223 h 10000"/>
                <a:gd name="connsiteX8" fmla="*/ 52 w 10000"/>
                <a:gd name="connsiteY8" fmla="*/ 3151 h 10000"/>
                <a:gd name="connsiteX9" fmla="*/ 27 w 10000"/>
                <a:gd name="connsiteY9" fmla="*/ 4167 h 10000"/>
                <a:gd name="connsiteX10" fmla="*/ 533 w 10000"/>
                <a:gd name="connsiteY10" fmla="*/ 4281 h 10000"/>
                <a:gd name="connsiteX11" fmla="*/ 2137 w 10000"/>
                <a:gd name="connsiteY11" fmla="*/ 4390 h 10000"/>
                <a:gd name="connsiteX12" fmla="*/ 2355 w 10000"/>
                <a:gd name="connsiteY12" fmla="*/ 4500 h 10000"/>
                <a:gd name="connsiteX13" fmla="*/ 2499 w 10000"/>
                <a:gd name="connsiteY13" fmla="*/ 4834 h 10000"/>
                <a:gd name="connsiteX14" fmla="*/ 2355 w 10000"/>
                <a:gd name="connsiteY14" fmla="*/ 5390 h 10000"/>
                <a:gd name="connsiteX15" fmla="*/ 1700 w 10000"/>
                <a:gd name="connsiteY15" fmla="*/ 6224 h 10000"/>
                <a:gd name="connsiteX16" fmla="*/ 1499 w 10000"/>
                <a:gd name="connsiteY16" fmla="*/ 7196 h 10000"/>
                <a:gd name="connsiteX17" fmla="*/ 2212 w 10000"/>
                <a:gd name="connsiteY17" fmla="*/ 8167 h 10000"/>
                <a:gd name="connsiteX18" fmla="*/ 3086 w 10000"/>
                <a:gd name="connsiteY18" fmla="*/ 8115 h 10000"/>
                <a:gd name="connsiteX19" fmla="*/ 3960 w 10000"/>
                <a:gd name="connsiteY19" fmla="*/ 7781 h 10000"/>
                <a:gd name="connsiteX20" fmla="*/ 4833 w 10000"/>
                <a:gd name="connsiteY20" fmla="*/ 7390 h 10000"/>
                <a:gd name="connsiteX21" fmla="*/ 5991 w 10000"/>
                <a:gd name="connsiteY21" fmla="*/ 7529 h 10000"/>
                <a:gd name="connsiteX22" fmla="*/ 5857 w 10000"/>
                <a:gd name="connsiteY22" fmla="*/ 8585 h 10000"/>
                <a:gd name="connsiteX23" fmla="*/ 6724 w 10000"/>
                <a:gd name="connsiteY23" fmla="*/ 10000 h 10000"/>
                <a:gd name="connsiteX24" fmla="*/ 8471 w 10000"/>
                <a:gd name="connsiteY24" fmla="*/ 9780 h 10000"/>
                <a:gd name="connsiteX25" fmla="*/ 8833 w 10000"/>
                <a:gd name="connsiteY25" fmla="*/ 9557 h 10000"/>
                <a:gd name="connsiteX26" fmla="*/ 8982 w 10000"/>
                <a:gd name="connsiteY26" fmla="*/ 9390 h 10000"/>
                <a:gd name="connsiteX27" fmla="*/ 9201 w 10000"/>
                <a:gd name="connsiteY27" fmla="*/ 9281 h 10000"/>
                <a:gd name="connsiteX28" fmla="*/ 10000 w 10000"/>
                <a:gd name="connsiteY28" fmla="*/ 6615 h 10000"/>
                <a:gd name="connsiteX29" fmla="*/ 9489 w 10000"/>
                <a:gd name="connsiteY29" fmla="*/ 4557 h 10000"/>
                <a:gd name="connsiteX30" fmla="*/ 9126 w 10000"/>
                <a:gd name="connsiteY30" fmla="*/ 4167 h 10000"/>
                <a:gd name="connsiteX31" fmla="*/ 8833 w 10000"/>
                <a:gd name="connsiteY31" fmla="*/ 3724 h 10000"/>
                <a:gd name="connsiteX32" fmla="*/ 8614 w 10000"/>
                <a:gd name="connsiteY32" fmla="*/ 3115 h 10000"/>
                <a:gd name="connsiteX33" fmla="*/ 9126 w 10000"/>
                <a:gd name="connsiteY33" fmla="*/ 1667 h 10000"/>
                <a:gd name="connsiteX34" fmla="*/ 9126 w 10000"/>
                <a:gd name="connsiteY34" fmla="*/ 558 h 10000"/>
                <a:gd name="connsiteX35" fmla="*/ 8253 w 10000"/>
                <a:gd name="connsiteY35" fmla="*/ 114 h 10000"/>
                <a:gd name="connsiteX36" fmla="*/ 7816 w 10000"/>
                <a:gd name="connsiteY36" fmla="*/ 0 h 10000"/>
                <a:gd name="connsiteX37" fmla="*/ 6426 w 1000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603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856 w 10070"/>
                <a:gd name="connsiteY30" fmla="*/ 5070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9883"/>
                <a:gd name="connsiteY0" fmla="*/ 166 h 10000"/>
                <a:gd name="connsiteX1" fmla="*/ 4358 w 9883"/>
                <a:gd name="connsiteY1" fmla="*/ 529 h 10000"/>
                <a:gd name="connsiteX2" fmla="*/ 3896 w 9883"/>
                <a:gd name="connsiteY2" fmla="*/ 281 h 10000"/>
                <a:gd name="connsiteX3" fmla="*/ 3442 w 9883"/>
                <a:gd name="connsiteY3" fmla="*/ 333 h 10000"/>
                <a:gd name="connsiteX4" fmla="*/ 2450 w 9883"/>
                <a:gd name="connsiteY4" fmla="*/ 980 h 10000"/>
                <a:gd name="connsiteX5" fmla="*/ 1556 w 9883"/>
                <a:gd name="connsiteY5" fmla="*/ 943 h 10000"/>
                <a:gd name="connsiteX6" fmla="*/ 835 w 9883"/>
                <a:gd name="connsiteY6" fmla="*/ 1553 h 10000"/>
                <a:gd name="connsiteX7" fmla="*/ 559 w 9883"/>
                <a:gd name="connsiteY7" fmla="*/ 2501 h 10000"/>
                <a:gd name="connsiteX8" fmla="*/ 122 w 9883"/>
                <a:gd name="connsiteY8" fmla="*/ 3151 h 10000"/>
                <a:gd name="connsiteX9" fmla="*/ 97 w 9883"/>
                <a:gd name="connsiteY9" fmla="*/ 4167 h 10000"/>
                <a:gd name="connsiteX10" fmla="*/ 702 w 9883"/>
                <a:gd name="connsiteY10" fmla="*/ 4666 h 10000"/>
                <a:gd name="connsiteX11" fmla="*/ 1484 w 9883"/>
                <a:gd name="connsiteY11" fmla="*/ 3938 h 10000"/>
                <a:gd name="connsiteX12" fmla="*/ 1798 w 9883"/>
                <a:gd name="connsiteY12" fmla="*/ 4497 h 10000"/>
                <a:gd name="connsiteX13" fmla="*/ 2425 w 9883"/>
                <a:gd name="connsiteY13" fmla="*/ 4500 h 10000"/>
                <a:gd name="connsiteX14" fmla="*/ 2569 w 9883"/>
                <a:gd name="connsiteY14" fmla="*/ 4834 h 10000"/>
                <a:gd name="connsiteX15" fmla="*/ 2425 w 9883"/>
                <a:gd name="connsiteY15" fmla="*/ 5390 h 10000"/>
                <a:gd name="connsiteX16" fmla="*/ 1770 w 9883"/>
                <a:gd name="connsiteY16" fmla="*/ 6224 h 10000"/>
                <a:gd name="connsiteX17" fmla="*/ 1569 w 9883"/>
                <a:gd name="connsiteY17" fmla="*/ 7196 h 10000"/>
                <a:gd name="connsiteX18" fmla="*/ 2282 w 9883"/>
                <a:gd name="connsiteY18" fmla="*/ 8167 h 10000"/>
                <a:gd name="connsiteX19" fmla="*/ 3156 w 9883"/>
                <a:gd name="connsiteY19" fmla="*/ 8115 h 10000"/>
                <a:gd name="connsiteX20" fmla="*/ 4030 w 9883"/>
                <a:gd name="connsiteY20" fmla="*/ 7781 h 10000"/>
                <a:gd name="connsiteX21" fmla="*/ 4903 w 9883"/>
                <a:gd name="connsiteY21" fmla="*/ 7390 h 10000"/>
                <a:gd name="connsiteX22" fmla="*/ 6061 w 9883"/>
                <a:gd name="connsiteY22" fmla="*/ 7529 h 10000"/>
                <a:gd name="connsiteX23" fmla="*/ 5927 w 9883"/>
                <a:gd name="connsiteY23" fmla="*/ 8585 h 10000"/>
                <a:gd name="connsiteX24" fmla="*/ 6794 w 9883"/>
                <a:gd name="connsiteY24" fmla="*/ 10000 h 10000"/>
                <a:gd name="connsiteX25" fmla="*/ 7885 w 9883"/>
                <a:gd name="connsiteY25" fmla="*/ 9374 h 10000"/>
                <a:gd name="connsiteX26" fmla="*/ 8804 w 9883"/>
                <a:gd name="connsiteY26" fmla="*/ 9129 h 10000"/>
                <a:gd name="connsiteX27" fmla="*/ 9300 w 9883"/>
                <a:gd name="connsiteY27" fmla="*/ 9112 h 10000"/>
                <a:gd name="connsiteX28" fmla="*/ 9531 w 9883"/>
                <a:gd name="connsiteY28" fmla="*/ 8448 h 10000"/>
                <a:gd name="connsiteX29" fmla="*/ 9661 w 9883"/>
                <a:gd name="connsiteY29" fmla="*/ 6636 h 10000"/>
                <a:gd name="connsiteX30" fmla="*/ 9856 w 9883"/>
                <a:gd name="connsiteY30" fmla="*/ 5070 h 10000"/>
                <a:gd name="connsiteX31" fmla="*/ 8874 w 9883"/>
                <a:gd name="connsiteY31" fmla="*/ 4829 h 10000"/>
                <a:gd name="connsiteX32" fmla="*/ 8903 w 9883"/>
                <a:gd name="connsiteY32" fmla="*/ 3724 h 10000"/>
                <a:gd name="connsiteX33" fmla="*/ 8684 w 9883"/>
                <a:gd name="connsiteY33" fmla="*/ 3115 h 10000"/>
                <a:gd name="connsiteX34" fmla="*/ 9196 w 9883"/>
                <a:gd name="connsiteY34" fmla="*/ 1667 h 10000"/>
                <a:gd name="connsiteX35" fmla="*/ 9196 w 9883"/>
                <a:gd name="connsiteY35" fmla="*/ 558 h 10000"/>
                <a:gd name="connsiteX36" fmla="*/ 8323 w 9883"/>
                <a:gd name="connsiteY36" fmla="*/ 114 h 10000"/>
                <a:gd name="connsiteX37" fmla="*/ 7886 w 9883"/>
                <a:gd name="connsiteY37" fmla="*/ 0 h 10000"/>
                <a:gd name="connsiteX38" fmla="*/ 6496 w 9883"/>
                <a:gd name="connsiteY38" fmla="*/ 166 h 10000"/>
                <a:gd name="connsiteX0" fmla="*/ 6573 w 10232"/>
                <a:gd name="connsiteY0" fmla="*/ 166 h 10000"/>
                <a:gd name="connsiteX1" fmla="*/ 4410 w 10232"/>
                <a:gd name="connsiteY1" fmla="*/ 529 h 10000"/>
                <a:gd name="connsiteX2" fmla="*/ 3942 w 10232"/>
                <a:gd name="connsiteY2" fmla="*/ 281 h 10000"/>
                <a:gd name="connsiteX3" fmla="*/ 3483 w 10232"/>
                <a:gd name="connsiteY3" fmla="*/ 333 h 10000"/>
                <a:gd name="connsiteX4" fmla="*/ 2479 w 10232"/>
                <a:gd name="connsiteY4" fmla="*/ 980 h 10000"/>
                <a:gd name="connsiteX5" fmla="*/ 1574 w 10232"/>
                <a:gd name="connsiteY5" fmla="*/ 943 h 10000"/>
                <a:gd name="connsiteX6" fmla="*/ 845 w 10232"/>
                <a:gd name="connsiteY6" fmla="*/ 1553 h 10000"/>
                <a:gd name="connsiteX7" fmla="*/ 566 w 10232"/>
                <a:gd name="connsiteY7" fmla="*/ 2501 h 10000"/>
                <a:gd name="connsiteX8" fmla="*/ 123 w 10232"/>
                <a:gd name="connsiteY8" fmla="*/ 3151 h 10000"/>
                <a:gd name="connsiteX9" fmla="*/ 98 w 10232"/>
                <a:gd name="connsiteY9" fmla="*/ 4167 h 10000"/>
                <a:gd name="connsiteX10" fmla="*/ 710 w 10232"/>
                <a:gd name="connsiteY10" fmla="*/ 4666 h 10000"/>
                <a:gd name="connsiteX11" fmla="*/ 1502 w 10232"/>
                <a:gd name="connsiteY11" fmla="*/ 3938 h 10000"/>
                <a:gd name="connsiteX12" fmla="*/ 1819 w 10232"/>
                <a:gd name="connsiteY12" fmla="*/ 4497 h 10000"/>
                <a:gd name="connsiteX13" fmla="*/ 2454 w 10232"/>
                <a:gd name="connsiteY13" fmla="*/ 4500 h 10000"/>
                <a:gd name="connsiteX14" fmla="*/ 2599 w 10232"/>
                <a:gd name="connsiteY14" fmla="*/ 4834 h 10000"/>
                <a:gd name="connsiteX15" fmla="*/ 2454 w 10232"/>
                <a:gd name="connsiteY15" fmla="*/ 5390 h 10000"/>
                <a:gd name="connsiteX16" fmla="*/ 1791 w 10232"/>
                <a:gd name="connsiteY16" fmla="*/ 6224 h 10000"/>
                <a:gd name="connsiteX17" fmla="*/ 1588 w 10232"/>
                <a:gd name="connsiteY17" fmla="*/ 7196 h 10000"/>
                <a:gd name="connsiteX18" fmla="*/ 2309 w 10232"/>
                <a:gd name="connsiteY18" fmla="*/ 8167 h 10000"/>
                <a:gd name="connsiteX19" fmla="*/ 3193 w 10232"/>
                <a:gd name="connsiteY19" fmla="*/ 8115 h 10000"/>
                <a:gd name="connsiteX20" fmla="*/ 4078 w 10232"/>
                <a:gd name="connsiteY20" fmla="*/ 7781 h 10000"/>
                <a:gd name="connsiteX21" fmla="*/ 4961 w 10232"/>
                <a:gd name="connsiteY21" fmla="*/ 7390 h 10000"/>
                <a:gd name="connsiteX22" fmla="*/ 6133 w 10232"/>
                <a:gd name="connsiteY22" fmla="*/ 7529 h 10000"/>
                <a:gd name="connsiteX23" fmla="*/ 5997 w 10232"/>
                <a:gd name="connsiteY23" fmla="*/ 8585 h 10000"/>
                <a:gd name="connsiteX24" fmla="*/ 6874 w 10232"/>
                <a:gd name="connsiteY24" fmla="*/ 10000 h 10000"/>
                <a:gd name="connsiteX25" fmla="*/ 7978 w 10232"/>
                <a:gd name="connsiteY25" fmla="*/ 9374 h 10000"/>
                <a:gd name="connsiteX26" fmla="*/ 8908 w 10232"/>
                <a:gd name="connsiteY26" fmla="*/ 9129 h 10000"/>
                <a:gd name="connsiteX27" fmla="*/ 9410 w 10232"/>
                <a:gd name="connsiteY27" fmla="*/ 9112 h 10000"/>
                <a:gd name="connsiteX28" fmla="*/ 10108 w 10232"/>
                <a:gd name="connsiteY28" fmla="*/ 8085 h 10000"/>
                <a:gd name="connsiteX29" fmla="*/ 9775 w 10232"/>
                <a:gd name="connsiteY29" fmla="*/ 6636 h 10000"/>
                <a:gd name="connsiteX30" fmla="*/ 9973 w 10232"/>
                <a:gd name="connsiteY30" fmla="*/ 5070 h 10000"/>
                <a:gd name="connsiteX31" fmla="*/ 8979 w 10232"/>
                <a:gd name="connsiteY31" fmla="*/ 4829 h 10000"/>
                <a:gd name="connsiteX32" fmla="*/ 9008 w 10232"/>
                <a:gd name="connsiteY32" fmla="*/ 3724 h 10000"/>
                <a:gd name="connsiteX33" fmla="*/ 8787 w 10232"/>
                <a:gd name="connsiteY33" fmla="*/ 3115 h 10000"/>
                <a:gd name="connsiteX34" fmla="*/ 9305 w 10232"/>
                <a:gd name="connsiteY34" fmla="*/ 1667 h 10000"/>
                <a:gd name="connsiteX35" fmla="*/ 9305 w 10232"/>
                <a:gd name="connsiteY35" fmla="*/ 558 h 10000"/>
                <a:gd name="connsiteX36" fmla="*/ 8422 w 10232"/>
                <a:gd name="connsiteY36" fmla="*/ 114 h 10000"/>
                <a:gd name="connsiteX37" fmla="*/ 7979 w 10232"/>
                <a:gd name="connsiteY37" fmla="*/ 0 h 10000"/>
                <a:gd name="connsiteX38" fmla="*/ 6573 w 10232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61 w 10108"/>
                <a:gd name="connsiteY21" fmla="*/ 742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08" h="10035">
                  <a:moveTo>
                    <a:pt x="6573" y="201"/>
                  </a:moveTo>
                  <a:cubicBezTo>
                    <a:pt x="5677" y="-201"/>
                    <a:pt x="5217" y="523"/>
                    <a:pt x="4410" y="564"/>
                  </a:cubicBezTo>
                  <a:lnTo>
                    <a:pt x="3942" y="316"/>
                  </a:lnTo>
                  <a:cubicBezTo>
                    <a:pt x="3866" y="338"/>
                    <a:pt x="3727" y="251"/>
                    <a:pt x="3483" y="368"/>
                  </a:cubicBezTo>
                  <a:cubicBezTo>
                    <a:pt x="3239" y="485"/>
                    <a:pt x="2797" y="913"/>
                    <a:pt x="2479" y="1015"/>
                  </a:cubicBezTo>
                  <a:cubicBezTo>
                    <a:pt x="2161" y="1117"/>
                    <a:pt x="1829" y="818"/>
                    <a:pt x="1574" y="978"/>
                  </a:cubicBezTo>
                  <a:cubicBezTo>
                    <a:pt x="1303" y="1518"/>
                    <a:pt x="1013" y="1328"/>
                    <a:pt x="845" y="1588"/>
                  </a:cubicBezTo>
                  <a:cubicBezTo>
                    <a:pt x="677" y="1848"/>
                    <a:pt x="448" y="1863"/>
                    <a:pt x="566" y="2536"/>
                  </a:cubicBezTo>
                  <a:cubicBezTo>
                    <a:pt x="414" y="2990"/>
                    <a:pt x="528" y="3017"/>
                    <a:pt x="123" y="3186"/>
                  </a:cubicBezTo>
                  <a:cubicBezTo>
                    <a:pt x="-87" y="3411"/>
                    <a:pt x="16" y="4009"/>
                    <a:pt x="98" y="4202"/>
                  </a:cubicBezTo>
                  <a:cubicBezTo>
                    <a:pt x="105" y="4223"/>
                    <a:pt x="477" y="4739"/>
                    <a:pt x="710" y="4701"/>
                  </a:cubicBezTo>
                  <a:cubicBezTo>
                    <a:pt x="944" y="4663"/>
                    <a:pt x="1296" y="3841"/>
                    <a:pt x="1502" y="3973"/>
                  </a:cubicBezTo>
                  <a:cubicBezTo>
                    <a:pt x="1758" y="4126"/>
                    <a:pt x="1660" y="4513"/>
                    <a:pt x="1819" y="4532"/>
                  </a:cubicBezTo>
                  <a:cubicBezTo>
                    <a:pt x="1895" y="4569"/>
                    <a:pt x="2324" y="4479"/>
                    <a:pt x="2454" y="4535"/>
                  </a:cubicBezTo>
                  <a:cubicBezTo>
                    <a:pt x="2583" y="4591"/>
                    <a:pt x="2599" y="4869"/>
                    <a:pt x="2599" y="4869"/>
                  </a:cubicBezTo>
                  <a:cubicBezTo>
                    <a:pt x="2579" y="4988"/>
                    <a:pt x="2558" y="5285"/>
                    <a:pt x="2454" y="5425"/>
                  </a:cubicBezTo>
                  <a:cubicBezTo>
                    <a:pt x="2240" y="5712"/>
                    <a:pt x="1948" y="5615"/>
                    <a:pt x="1791" y="6259"/>
                  </a:cubicBezTo>
                  <a:cubicBezTo>
                    <a:pt x="1638" y="6467"/>
                    <a:pt x="1372" y="6991"/>
                    <a:pt x="1588" y="7231"/>
                  </a:cubicBezTo>
                  <a:cubicBezTo>
                    <a:pt x="1404" y="7901"/>
                    <a:pt x="1460" y="8776"/>
                    <a:pt x="2309" y="8202"/>
                  </a:cubicBezTo>
                  <a:cubicBezTo>
                    <a:pt x="2606" y="8186"/>
                    <a:pt x="2903" y="8180"/>
                    <a:pt x="3193" y="8150"/>
                  </a:cubicBezTo>
                  <a:cubicBezTo>
                    <a:pt x="3524" y="8118"/>
                    <a:pt x="3753" y="7895"/>
                    <a:pt x="4078" y="7816"/>
                  </a:cubicBezTo>
                  <a:cubicBezTo>
                    <a:pt x="4319" y="7633"/>
                    <a:pt x="4492" y="6142"/>
                    <a:pt x="4849" y="6805"/>
                  </a:cubicBezTo>
                  <a:cubicBezTo>
                    <a:pt x="5060" y="7808"/>
                    <a:pt x="5946" y="6982"/>
                    <a:pt x="6133" y="7564"/>
                  </a:cubicBezTo>
                  <a:cubicBezTo>
                    <a:pt x="6158" y="8216"/>
                    <a:pt x="6083" y="8202"/>
                    <a:pt x="5997" y="8620"/>
                  </a:cubicBezTo>
                  <a:cubicBezTo>
                    <a:pt x="6052" y="9318"/>
                    <a:pt x="6032" y="9618"/>
                    <a:pt x="6874" y="10035"/>
                  </a:cubicBezTo>
                  <a:cubicBezTo>
                    <a:pt x="8891" y="9957"/>
                    <a:pt x="7666" y="9559"/>
                    <a:pt x="7978" y="9409"/>
                  </a:cubicBezTo>
                  <a:cubicBezTo>
                    <a:pt x="8379" y="8946"/>
                    <a:pt x="8669" y="9208"/>
                    <a:pt x="8908" y="9164"/>
                  </a:cubicBezTo>
                  <a:cubicBezTo>
                    <a:pt x="9147" y="9120"/>
                    <a:pt x="9210" y="9321"/>
                    <a:pt x="9410" y="9147"/>
                  </a:cubicBezTo>
                  <a:cubicBezTo>
                    <a:pt x="9610" y="8973"/>
                    <a:pt x="9844" y="8711"/>
                    <a:pt x="10108" y="8120"/>
                  </a:cubicBezTo>
                  <a:cubicBezTo>
                    <a:pt x="10129" y="7160"/>
                    <a:pt x="9430" y="7675"/>
                    <a:pt x="9775" y="6671"/>
                  </a:cubicBezTo>
                  <a:cubicBezTo>
                    <a:pt x="9727" y="5889"/>
                    <a:pt x="9854" y="5705"/>
                    <a:pt x="9722" y="5404"/>
                  </a:cubicBezTo>
                  <a:cubicBezTo>
                    <a:pt x="9589" y="5103"/>
                    <a:pt x="9353" y="5379"/>
                    <a:pt x="8979" y="4864"/>
                  </a:cubicBezTo>
                  <a:cubicBezTo>
                    <a:pt x="8875" y="4718"/>
                    <a:pt x="9041" y="4045"/>
                    <a:pt x="9008" y="3759"/>
                  </a:cubicBezTo>
                  <a:cubicBezTo>
                    <a:pt x="8976" y="3473"/>
                    <a:pt x="8857" y="3352"/>
                    <a:pt x="8787" y="3150"/>
                  </a:cubicBezTo>
                  <a:cubicBezTo>
                    <a:pt x="8850" y="2644"/>
                    <a:pt x="8925" y="2134"/>
                    <a:pt x="9305" y="1702"/>
                  </a:cubicBezTo>
                  <a:cubicBezTo>
                    <a:pt x="9381" y="1333"/>
                    <a:pt x="9477" y="787"/>
                    <a:pt x="9305" y="593"/>
                  </a:cubicBezTo>
                  <a:cubicBezTo>
                    <a:pt x="8736" y="-50"/>
                    <a:pt x="8791" y="495"/>
                    <a:pt x="8447" y="405"/>
                  </a:cubicBezTo>
                  <a:cubicBezTo>
                    <a:pt x="8291" y="282"/>
                    <a:pt x="8198" y="-120"/>
                    <a:pt x="7979" y="35"/>
                  </a:cubicBezTo>
                  <a:cubicBezTo>
                    <a:pt x="7445" y="55"/>
                    <a:pt x="7259" y="829"/>
                    <a:pt x="6573" y="2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25900" y="4334522"/>
              <a:ext cx="46318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key space (e.g., integers, strings)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2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693341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marL="457200" indent="-457200" eaLnBrk="0" hangingPunct="0">
              <a:spcBef>
                <a:spcPts val="600"/>
              </a:spcBef>
              <a:buFontTx/>
              <a:buAutoNum type="arabicPlain" startAt="76"/>
              <a:defRPr/>
            </a:pPr>
            <a:r>
              <a:rPr lang="en-US" sz="2000" dirty="0"/>
              <a:t> 		(76 % 7 = 6)</a:t>
            </a:r>
          </a:p>
          <a:p>
            <a:pPr marL="457200" indent="-457200">
              <a:spcBef>
                <a:spcPts val="600"/>
              </a:spcBef>
              <a:buFontTx/>
              <a:buAutoNum type="arabicPlain" startAt="40"/>
              <a:defRPr/>
            </a:pPr>
            <a:r>
              <a:rPr lang="en-US" sz="2000" dirty="0"/>
              <a:t>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55</a:t>
            </a:r>
            <a:r>
              <a:rPr lang="en-US" sz="2000" dirty="0"/>
              <a:t>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50670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79488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		(47 % 7 = 5)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+ 1) % 7 = 6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+ 4) % 7 = 2 </a:t>
            </a:r>
            <a:r>
              <a:rPr lang="en-US" sz="2000" dirty="0">
                <a:solidFill>
                  <a:schemeClr val="accent2"/>
                </a:solidFill>
              </a:rPr>
              <a:t>collision! 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+ 9) % 7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+ 16) % 7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+ 25) % 7 = 2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2554" y="4662312"/>
            <a:ext cx="308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Will we ever get a 1 or 4?!?</a:t>
            </a:r>
          </a:p>
        </p:txBody>
      </p:sp>
    </p:spTree>
    <p:extLst>
      <p:ext uri="{BB962C8B-B14F-4D97-AF65-F5344CB8AC3E}">
        <p14:creationId xmlns:p14="http://schemas.microsoft.com/office/powerpoint/2010/main" val="15154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997259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83556" y="1120422"/>
            <a:ext cx="6355643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insert(47) will always fail here. Why?</a:t>
            </a:r>
          </a:p>
          <a:p>
            <a:pPr eaLnBrk="0" hangingPunct="0">
              <a:spcBef>
                <a:spcPts val="12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For all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) % 7 is 0, 2, 5, or 6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Proof uses induction and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7 = (5 + (n - 7)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7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 fact, for all </a:t>
            </a:r>
            <a:r>
              <a:rPr lang="en-US" sz="2000" i="1" dirty="0">
                <a:latin typeface="+mj-lt"/>
              </a:rPr>
              <a:t>c</a:t>
            </a:r>
            <a:r>
              <a:rPr lang="en-US" sz="2000" dirty="0">
                <a:latin typeface="+mj-lt"/>
              </a:rPr>
              <a:t> and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,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(c + n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k = (c + (n - k)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k</a:t>
            </a: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711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Bad News to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/>
              <a:t>After </a:t>
            </a:r>
            <a:r>
              <a:rPr lang="en-US" sz="2800" dirty="0" err="1"/>
              <a:t>TableSize</a:t>
            </a:r>
            <a:r>
              <a:rPr lang="en-US" sz="2800" dirty="0"/>
              <a:t> quadratic probes, we cycle through the same indices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endParaRPr lang="en-US" sz="8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/>
              <a:t>The good news: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For prime T and </a:t>
            </a:r>
            <a:r>
              <a:rPr lang="en-US" sz="2600" dirty="0">
                <a:sym typeface="Bookshelf Symbol 2" pitchFamily="2" charset="2"/>
              </a:rPr>
              <a:t>0 </a:t>
            </a:r>
            <a:r>
              <a:rPr lang="en-US" sz="2600" dirty="0">
                <a:sym typeface="Symbol" pitchFamily="18" charset="2"/>
              </a:rPr>
              <a:t> </a:t>
            </a:r>
            <a:r>
              <a:rPr lang="en-US" sz="2600" dirty="0" err="1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, j  T/2 where </a:t>
            </a:r>
            <a:r>
              <a:rPr lang="en-US" sz="2600" dirty="0" err="1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  j,</a:t>
            </a:r>
            <a:br>
              <a:rPr lang="en-US" sz="2600" dirty="0">
                <a:sym typeface="Bookshelf Symbol 2" pitchFamily="2" charset="2"/>
              </a:rPr>
            </a:br>
            <a:r>
              <a:rPr lang="en-US" sz="2600" dirty="0">
                <a:sym typeface="Bookshelf Symbol 2" pitchFamily="2" charset="2"/>
              </a:rPr>
              <a:t>(h(key) + i</a:t>
            </a:r>
            <a:r>
              <a:rPr lang="en-US" sz="2600" baseline="30000" dirty="0">
                <a:sym typeface="Bookshelf Symbol 2" pitchFamily="2" charset="2"/>
              </a:rPr>
              <a:t>2</a:t>
            </a:r>
            <a:r>
              <a:rPr lang="en-US" sz="2600" dirty="0">
                <a:sym typeface="Bookshelf Symbol 2" pitchFamily="2" charset="2"/>
              </a:rPr>
              <a:t>) % </a:t>
            </a:r>
            <a:r>
              <a:rPr lang="en-US" sz="2600" dirty="0">
                <a:sym typeface="Symbol" pitchFamily="18" charset="2"/>
              </a:rPr>
              <a:t>T</a:t>
            </a:r>
            <a:r>
              <a:rPr lang="en-US" sz="2600" dirty="0">
                <a:sym typeface="Bookshelf Symbol 2" pitchFamily="2" charset="2"/>
              </a:rPr>
              <a:t> </a:t>
            </a:r>
            <a:r>
              <a:rPr lang="en-US" sz="2600" dirty="0">
                <a:sym typeface="Symbol" pitchFamily="18" charset="2"/>
              </a:rPr>
              <a:t> (h(key) + j</a:t>
            </a:r>
            <a:r>
              <a:rPr lang="en-US" sz="2600" baseline="30000" dirty="0">
                <a:sym typeface="Symbol" pitchFamily="18" charset="2"/>
              </a:rPr>
              <a:t>2</a:t>
            </a:r>
            <a:r>
              <a:rPr lang="en-US" sz="2600" dirty="0">
                <a:sym typeface="Symbol" pitchFamily="18" charset="2"/>
              </a:rPr>
              <a:t>) % T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If </a:t>
            </a:r>
            <a:r>
              <a:rPr lang="en-US" sz="2600" dirty="0" err="1"/>
              <a:t>TableSize</a:t>
            </a:r>
            <a:r>
              <a:rPr lang="en-US" sz="2600" dirty="0"/>
              <a:t> is prime and </a:t>
            </a:r>
            <a:r>
              <a:rPr lang="en-US" sz="2600" dirty="0">
                <a:sym typeface="Symbol" pitchFamily="18" charset="2"/>
              </a:rPr>
              <a:t> </a:t>
            </a:r>
            <a:r>
              <a:rPr lang="en-US" sz="2600" dirty="0"/>
              <a:t>&lt; ½, quadratic probing will find an empty slot in at most </a:t>
            </a:r>
            <a:r>
              <a:rPr lang="en-US" sz="2600" dirty="0" err="1"/>
              <a:t>TableSize</a:t>
            </a:r>
            <a:r>
              <a:rPr lang="en-US" sz="2600" dirty="0"/>
              <a:t>/2 probes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>
                <a:sym typeface="Symbol" pitchFamily="18" charset="2"/>
              </a:rPr>
              <a:t>If you keep  </a:t>
            </a:r>
            <a:r>
              <a:rPr lang="en-US" sz="2600" dirty="0"/>
              <a:t>&lt; ½, no need to detect cycles as we just saw</a:t>
            </a:r>
            <a:endParaRPr lang="en-US" sz="2600" dirty="0"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</a:pP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4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Clustering Reconsidered</a:t>
            </a:r>
            <a:endParaRPr lang="en-US" dirty="0"/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Quadratic probing does not suffer from primary clustering as the quadratic nature quickly escapes the neighborhood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But it is no help if keys initially hash the same index</a:t>
            </a:r>
          </a:p>
          <a:p>
            <a:r>
              <a:rPr lang="en-US" sz="2400" dirty="0"/>
              <a:t>Any 2 keys that hash to the same value will have the same series of moves after that</a:t>
            </a:r>
          </a:p>
          <a:p>
            <a:r>
              <a:rPr lang="en-US" sz="2400" dirty="0"/>
              <a:t>Called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secondary clustering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We can avoid secondary clustering with a probe function that depends on the key: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 Addressing: Double Hashing</a:t>
            </a:r>
            <a:endParaRPr lang="en-US" dirty="0"/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Idea: 	</a:t>
            </a:r>
          </a:p>
          <a:p>
            <a:pPr marL="338138" indent="0">
              <a:buNone/>
            </a:pPr>
            <a:r>
              <a:rPr lang="en-US" sz="2400" dirty="0"/>
              <a:t>Given two good hash functions h and g, it is very unlikely that for some key, h(key) == g(key)</a:t>
            </a:r>
          </a:p>
          <a:p>
            <a:pPr marL="338138" indent="0">
              <a:buNone/>
            </a:pPr>
            <a:r>
              <a:rPr lang="en-US" sz="2400" dirty="0"/>
              <a:t>Why not probe using g(key)?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  <a:r>
              <a:rPr lang="en-US" sz="2400" dirty="0"/>
              <a:t>, f(</a:t>
            </a:r>
            <a:r>
              <a:rPr lang="en-US" sz="2400" dirty="0" err="1"/>
              <a:t>i</a:t>
            </a:r>
            <a:r>
              <a:rPr lang="en-US" sz="2400" dirty="0"/>
              <a:t>) =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:</a:t>
            </a:r>
          </a:p>
          <a:p>
            <a:pPr marL="463550" indent="0">
              <a:buNone/>
            </a:pPr>
            <a:r>
              <a:rPr lang="en-US" sz="2400" dirty="0"/>
              <a:t>0</a:t>
            </a:r>
            <a:r>
              <a:rPr lang="en-US" sz="2400" baseline="30000" dirty="0"/>
              <a:t>th</a:t>
            </a:r>
            <a:r>
              <a:rPr lang="en-US" sz="2400" dirty="0"/>
              <a:t> probe:	(h(key) + 0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probe:	(h(key) + 1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probe:	(h(key) + 2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…</a:t>
            </a:r>
          </a:p>
          <a:p>
            <a:pPr marL="463550" indent="0">
              <a:buNone/>
            </a:pP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probe:	(h(key) +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0" indent="0">
              <a:spcBef>
                <a:spcPts val="150"/>
              </a:spcBef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Crucial Detail: </a:t>
            </a:r>
          </a:p>
          <a:p>
            <a:pPr marL="0" indent="0">
              <a:buNone/>
            </a:pPr>
            <a:r>
              <a:rPr lang="en-US" sz="2400" dirty="0"/>
              <a:t>We must make sure that g(key) cannot be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4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29432946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254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5399442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49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3138297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fast to compute</a:t>
            </a:r>
          </a:p>
          <a:p>
            <a:r>
              <a:rPr lang="en-US" sz="2800" dirty="0"/>
              <a:t>Rarely hashes two keys to the same index</a:t>
            </a:r>
          </a:p>
          <a:p>
            <a:pPr lvl="1"/>
            <a:r>
              <a:rPr lang="en-US" sz="2400" dirty="0"/>
              <a:t>Known as </a:t>
            </a:r>
            <a:r>
              <a:rPr lang="en-US" sz="2400" i="1" dirty="0">
                <a:solidFill>
                  <a:schemeClr val="accent6"/>
                </a:solidFill>
              </a:rPr>
              <a:t>collisions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400" dirty="0"/>
              <a:t>Zero collisions often impossible in theory but reasonably achievable in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4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11330"/>
              </p:ext>
            </p:extLst>
          </p:nvPr>
        </p:nvGraphicFramePr>
        <p:xfrm>
          <a:off x="7056119" y="2987040"/>
          <a:ext cx="1478281" cy="310896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a:t>⁞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size -1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57800" y="4320704"/>
            <a:ext cx="2130713" cy="966475"/>
            <a:chOff x="4294043" y="2479047"/>
            <a:chExt cx="2130713" cy="966475"/>
          </a:xfrm>
        </p:grpSpPr>
        <p:sp>
          <p:nvSpPr>
            <p:cNvPr id="16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97399" y="3445522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8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4043" y="2479047"/>
              <a:ext cx="2130713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dirty="0"/>
                <a:t>hash function:</a:t>
              </a:r>
            </a:p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index = h(key)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5900" y="3657600"/>
            <a:ext cx="4631899" cy="2292683"/>
            <a:chOff x="625900" y="2441949"/>
            <a:chExt cx="4631899" cy="2292683"/>
          </a:xfrm>
        </p:grpSpPr>
        <p:sp>
          <p:nvSpPr>
            <p:cNvPr id="19" name="Freeform 4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98750" y="2441949"/>
              <a:ext cx="3886199" cy="1705083"/>
            </a:xfrm>
            <a:custGeom>
              <a:avLst/>
              <a:gdLst>
                <a:gd name="connsiteX0" fmla="*/ 6438 w 9993"/>
                <a:gd name="connsiteY0" fmla="*/ 191 h 9829"/>
                <a:gd name="connsiteX1" fmla="*/ 4053 w 9993"/>
                <a:gd name="connsiteY1" fmla="*/ 191 h 9829"/>
                <a:gd name="connsiteX2" fmla="*/ 3618 w 9993"/>
                <a:gd name="connsiteY2" fmla="*/ 303 h 9829"/>
                <a:gd name="connsiteX3" fmla="*/ 3401 w 9993"/>
                <a:gd name="connsiteY3" fmla="*/ 354 h 9829"/>
                <a:gd name="connsiteX4" fmla="*/ 2389 w 9993"/>
                <a:gd name="connsiteY4" fmla="*/ 737 h 9829"/>
                <a:gd name="connsiteX5" fmla="*/ 1229 w 9993"/>
                <a:gd name="connsiteY5" fmla="*/ 1391 h 9829"/>
                <a:gd name="connsiteX6" fmla="*/ 869 w 9993"/>
                <a:gd name="connsiteY6" fmla="*/ 1717 h 9829"/>
                <a:gd name="connsiteX7" fmla="*/ 509 w 9993"/>
                <a:gd name="connsiteY7" fmla="*/ 2207 h 9829"/>
                <a:gd name="connsiteX8" fmla="*/ 0 w 9993"/>
                <a:gd name="connsiteY8" fmla="*/ 3514 h 9829"/>
                <a:gd name="connsiteX9" fmla="*/ 74 w 9993"/>
                <a:gd name="connsiteY9" fmla="*/ 4111 h 9829"/>
                <a:gd name="connsiteX10" fmla="*/ 577 w 9993"/>
                <a:gd name="connsiteY10" fmla="*/ 4224 h 9829"/>
                <a:gd name="connsiteX11" fmla="*/ 2172 w 9993"/>
                <a:gd name="connsiteY11" fmla="*/ 4331 h 9829"/>
                <a:gd name="connsiteX12" fmla="*/ 2389 w 9993"/>
                <a:gd name="connsiteY12" fmla="*/ 4438 h 9829"/>
                <a:gd name="connsiteX13" fmla="*/ 2532 w 9993"/>
                <a:gd name="connsiteY13" fmla="*/ 4765 h 9829"/>
                <a:gd name="connsiteX14" fmla="*/ 2389 w 9993"/>
                <a:gd name="connsiteY14" fmla="*/ 5311 h 9829"/>
                <a:gd name="connsiteX15" fmla="*/ 1738 w 9993"/>
                <a:gd name="connsiteY15" fmla="*/ 6128 h 9829"/>
                <a:gd name="connsiteX16" fmla="*/ 1378 w 9993"/>
                <a:gd name="connsiteY16" fmla="*/ 6725 h 9829"/>
                <a:gd name="connsiteX17" fmla="*/ 2247 w 9993"/>
                <a:gd name="connsiteY17" fmla="*/ 8032 h 9829"/>
                <a:gd name="connsiteX18" fmla="*/ 3116 w 9993"/>
                <a:gd name="connsiteY18" fmla="*/ 7981 h 9829"/>
                <a:gd name="connsiteX19" fmla="*/ 3985 w 9993"/>
                <a:gd name="connsiteY19" fmla="*/ 7654 h 9829"/>
                <a:gd name="connsiteX20" fmla="*/ 4854 w 9993"/>
                <a:gd name="connsiteY20" fmla="*/ 7271 h 9829"/>
                <a:gd name="connsiteX21" fmla="*/ 5723 w 9993"/>
                <a:gd name="connsiteY21" fmla="*/ 7491 h 9829"/>
                <a:gd name="connsiteX22" fmla="*/ 6008 w 9993"/>
                <a:gd name="connsiteY22" fmla="*/ 7981 h 9829"/>
                <a:gd name="connsiteX23" fmla="*/ 6734 w 9993"/>
                <a:gd name="connsiteY23" fmla="*/ 9829 h 9829"/>
                <a:gd name="connsiteX24" fmla="*/ 8472 w 9993"/>
                <a:gd name="connsiteY24" fmla="*/ 9614 h 9829"/>
                <a:gd name="connsiteX25" fmla="*/ 8832 w 9993"/>
                <a:gd name="connsiteY25" fmla="*/ 9395 h 9829"/>
                <a:gd name="connsiteX26" fmla="*/ 8981 w 9993"/>
                <a:gd name="connsiteY26" fmla="*/ 9231 h 9829"/>
                <a:gd name="connsiteX27" fmla="*/ 9199 w 9993"/>
                <a:gd name="connsiteY27" fmla="*/ 9124 h 9829"/>
                <a:gd name="connsiteX28" fmla="*/ 9993 w 9993"/>
                <a:gd name="connsiteY28" fmla="*/ 6511 h 9829"/>
                <a:gd name="connsiteX29" fmla="*/ 9484 w 9993"/>
                <a:gd name="connsiteY29" fmla="*/ 4494 h 9829"/>
                <a:gd name="connsiteX30" fmla="*/ 9124 w 9993"/>
                <a:gd name="connsiteY30" fmla="*/ 4111 h 9829"/>
                <a:gd name="connsiteX31" fmla="*/ 8832 w 9993"/>
                <a:gd name="connsiteY31" fmla="*/ 3678 h 9829"/>
                <a:gd name="connsiteX32" fmla="*/ 8615 w 9993"/>
                <a:gd name="connsiteY32" fmla="*/ 3080 h 9829"/>
                <a:gd name="connsiteX33" fmla="*/ 9124 w 9993"/>
                <a:gd name="connsiteY33" fmla="*/ 1661 h 9829"/>
                <a:gd name="connsiteX34" fmla="*/ 9124 w 9993"/>
                <a:gd name="connsiteY34" fmla="*/ 574 h 9829"/>
                <a:gd name="connsiteX35" fmla="*/ 8255 w 9993"/>
                <a:gd name="connsiteY35" fmla="*/ 140 h 9829"/>
                <a:gd name="connsiteX36" fmla="*/ 7821 w 9993"/>
                <a:gd name="connsiteY36" fmla="*/ 28 h 9829"/>
                <a:gd name="connsiteX37" fmla="*/ 6438 w 9993"/>
                <a:gd name="connsiteY37" fmla="*/ 191 h 9829"/>
                <a:gd name="connsiteX0" fmla="*/ 6443 w 10000"/>
                <a:gd name="connsiteY0" fmla="*/ 220 h 10026"/>
                <a:gd name="connsiteX1" fmla="*/ 4056 w 10000"/>
                <a:gd name="connsiteY1" fmla="*/ 220 h 10026"/>
                <a:gd name="connsiteX2" fmla="*/ 3621 w 10000"/>
                <a:gd name="connsiteY2" fmla="*/ 334 h 10026"/>
                <a:gd name="connsiteX3" fmla="*/ 3403 w 10000"/>
                <a:gd name="connsiteY3" fmla="*/ 386 h 10026"/>
                <a:gd name="connsiteX4" fmla="*/ 2391 w 10000"/>
                <a:gd name="connsiteY4" fmla="*/ 776 h 10026"/>
                <a:gd name="connsiteX5" fmla="*/ 1230 w 10000"/>
                <a:gd name="connsiteY5" fmla="*/ 1441 h 10026"/>
                <a:gd name="connsiteX6" fmla="*/ 870 w 10000"/>
                <a:gd name="connsiteY6" fmla="*/ 1773 h 10026"/>
                <a:gd name="connsiteX7" fmla="*/ 509 w 10000"/>
                <a:gd name="connsiteY7" fmla="*/ 2271 h 10026"/>
                <a:gd name="connsiteX8" fmla="*/ 0 w 10000"/>
                <a:gd name="connsiteY8" fmla="*/ 3601 h 10026"/>
                <a:gd name="connsiteX9" fmla="*/ 74 w 10000"/>
                <a:gd name="connsiteY9" fmla="*/ 4209 h 10026"/>
                <a:gd name="connsiteX10" fmla="*/ 577 w 10000"/>
                <a:gd name="connsiteY10" fmla="*/ 4323 h 10026"/>
                <a:gd name="connsiteX11" fmla="*/ 2174 w 10000"/>
                <a:gd name="connsiteY11" fmla="*/ 4432 h 10026"/>
                <a:gd name="connsiteX12" fmla="*/ 2391 w 10000"/>
                <a:gd name="connsiteY12" fmla="*/ 4541 h 10026"/>
                <a:gd name="connsiteX13" fmla="*/ 2534 w 10000"/>
                <a:gd name="connsiteY13" fmla="*/ 4874 h 10026"/>
                <a:gd name="connsiteX14" fmla="*/ 2391 w 10000"/>
                <a:gd name="connsiteY14" fmla="*/ 5429 h 10026"/>
                <a:gd name="connsiteX15" fmla="*/ 1739 w 10000"/>
                <a:gd name="connsiteY15" fmla="*/ 6261 h 10026"/>
                <a:gd name="connsiteX16" fmla="*/ 1379 w 10000"/>
                <a:gd name="connsiteY16" fmla="*/ 6868 h 10026"/>
                <a:gd name="connsiteX17" fmla="*/ 2249 w 10000"/>
                <a:gd name="connsiteY17" fmla="*/ 8198 h 10026"/>
                <a:gd name="connsiteX18" fmla="*/ 3118 w 10000"/>
                <a:gd name="connsiteY18" fmla="*/ 8146 h 10026"/>
                <a:gd name="connsiteX19" fmla="*/ 3988 w 10000"/>
                <a:gd name="connsiteY19" fmla="*/ 7813 h 10026"/>
                <a:gd name="connsiteX20" fmla="*/ 4857 w 10000"/>
                <a:gd name="connsiteY20" fmla="*/ 7423 h 10026"/>
                <a:gd name="connsiteX21" fmla="*/ 5727 w 10000"/>
                <a:gd name="connsiteY21" fmla="*/ 7647 h 10026"/>
                <a:gd name="connsiteX22" fmla="*/ 6012 w 10000"/>
                <a:gd name="connsiteY22" fmla="*/ 8146 h 10026"/>
                <a:gd name="connsiteX23" fmla="*/ 6739 w 10000"/>
                <a:gd name="connsiteY23" fmla="*/ 10026 h 10026"/>
                <a:gd name="connsiteX24" fmla="*/ 8478 w 10000"/>
                <a:gd name="connsiteY24" fmla="*/ 9807 h 10026"/>
                <a:gd name="connsiteX25" fmla="*/ 8838 w 10000"/>
                <a:gd name="connsiteY25" fmla="*/ 9584 h 10026"/>
                <a:gd name="connsiteX26" fmla="*/ 8987 w 10000"/>
                <a:gd name="connsiteY26" fmla="*/ 9418 h 10026"/>
                <a:gd name="connsiteX27" fmla="*/ 9205 w 10000"/>
                <a:gd name="connsiteY27" fmla="*/ 9309 h 10026"/>
                <a:gd name="connsiteX28" fmla="*/ 10000 w 10000"/>
                <a:gd name="connsiteY28" fmla="*/ 6650 h 10026"/>
                <a:gd name="connsiteX29" fmla="*/ 9491 w 10000"/>
                <a:gd name="connsiteY29" fmla="*/ 4598 h 10026"/>
                <a:gd name="connsiteX30" fmla="*/ 9130 w 10000"/>
                <a:gd name="connsiteY30" fmla="*/ 4209 h 10026"/>
                <a:gd name="connsiteX31" fmla="*/ 8838 w 10000"/>
                <a:gd name="connsiteY31" fmla="*/ 3768 h 10026"/>
                <a:gd name="connsiteX32" fmla="*/ 8621 w 10000"/>
                <a:gd name="connsiteY32" fmla="*/ 3160 h 10026"/>
                <a:gd name="connsiteX33" fmla="*/ 9130 w 10000"/>
                <a:gd name="connsiteY33" fmla="*/ 1716 h 10026"/>
                <a:gd name="connsiteX34" fmla="*/ 9130 w 10000"/>
                <a:gd name="connsiteY34" fmla="*/ 610 h 10026"/>
                <a:gd name="connsiteX35" fmla="*/ 8261 w 10000"/>
                <a:gd name="connsiteY35" fmla="*/ 168 h 10026"/>
                <a:gd name="connsiteX36" fmla="*/ 7826 w 10000"/>
                <a:gd name="connsiteY36" fmla="*/ 54 h 10026"/>
                <a:gd name="connsiteX37" fmla="*/ 6443 w 10000"/>
                <a:gd name="connsiteY37" fmla="*/ 220 h 10026"/>
                <a:gd name="connsiteX0" fmla="*/ 6443 w 10000"/>
                <a:gd name="connsiteY0" fmla="*/ 166 h 9972"/>
                <a:gd name="connsiteX1" fmla="*/ 4056 w 10000"/>
                <a:gd name="connsiteY1" fmla="*/ 166 h 9972"/>
                <a:gd name="connsiteX2" fmla="*/ 3621 w 10000"/>
                <a:gd name="connsiteY2" fmla="*/ 280 h 9972"/>
                <a:gd name="connsiteX3" fmla="*/ 3403 w 10000"/>
                <a:gd name="connsiteY3" fmla="*/ 332 h 9972"/>
                <a:gd name="connsiteX4" fmla="*/ 2391 w 10000"/>
                <a:gd name="connsiteY4" fmla="*/ 722 h 9972"/>
                <a:gd name="connsiteX5" fmla="*/ 1230 w 10000"/>
                <a:gd name="connsiteY5" fmla="*/ 1387 h 9972"/>
                <a:gd name="connsiteX6" fmla="*/ 870 w 10000"/>
                <a:gd name="connsiteY6" fmla="*/ 1719 h 9972"/>
                <a:gd name="connsiteX7" fmla="*/ 509 w 10000"/>
                <a:gd name="connsiteY7" fmla="*/ 2217 h 9972"/>
                <a:gd name="connsiteX8" fmla="*/ 0 w 10000"/>
                <a:gd name="connsiteY8" fmla="*/ 3547 h 9972"/>
                <a:gd name="connsiteX9" fmla="*/ 74 w 10000"/>
                <a:gd name="connsiteY9" fmla="*/ 4155 h 9972"/>
                <a:gd name="connsiteX10" fmla="*/ 577 w 10000"/>
                <a:gd name="connsiteY10" fmla="*/ 4269 h 9972"/>
                <a:gd name="connsiteX11" fmla="*/ 2174 w 10000"/>
                <a:gd name="connsiteY11" fmla="*/ 4378 h 9972"/>
                <a:gd name="connsiteX12" fmla="*/ 2391 w 10000"/>
                <a:gd name="connsiteY12" fmla="*/ 4487 h 9972"/>
                <a:gd name="connsiteX13" fmla="*/ 2534 w 10000"/>
                <a:gd name="connsiteY13" fmla="*/ 4820 h 9972"/>
                <a:gd name="connsiteX14" fmla="*/ 2391 w 10000"/>
                <a:gd name="connsiteY14" fmla="*/ 5375 h 9972"/>
                <a:gd name="connsiteX15" fmla="*/ 1739 w 10000"/>
                <a:gd name="connsiteY15" fmla="*/ 6207 h 9972"/>
                <a:gd name="connsiteX16" fmla="*/ 1379 w 10000"/>
                <a:gd name="connsiteY16" fmla="*/ 6814 h 9972"/>
                <a:gd name="connsiteX17" fmla="*/ 2249 w 10000"/>
                <a:gd name="connsiteY17" fmla="*/ 8144 h 9972"/>
                <a:gd name="connsiteX18" fmla="*/ 3118 w 10000"/>
                <a:gd name="connsiteY18" fmla="*/ 8092 h 9972"/>
                <a:gd name="connsiteX19" fmla="*/ 3988 w 10000"/>
                <a:gd name="connsiteY19" fmla="*/ 7759 h 9972"/>
                <a:gd name="connsiteX20" fmla="*/ 4857 w 10000"/>
                <a:gd name="connsiteY20" fmla="*/ 7369 h 9972"/>
                <a:gd name="connsiteX21" fmla="*/ 5727 w 10000"/>
                <a:gd name="connsiteY21" fmla="*/ 7593 h 9972"/>
                <a:gd name="connsiteX22" fmla="*/ 6012 w 10000"/>
                <a:gd name="connsiteY22" fmla="*/ 8092 h 9972"/>
                <a:gd name="connsiteX23" fmla="*/ 6739 w 10000"/>
                <a:gd name="connsiteY23" fmla="*/ 9972 h 9972"/>
                <a:gd name="connsiteX24" fmla="*/ 8478 w 10000"/>
                <a:gd name="connsiteY24" fmla="*/ 9753 h 9972"/>
                <a:gd name="connsiteX25" fmla="*/ 8838 w 10000"/>
                <a:gd name="connsiteY25" fmla="*/ 9530 h 9972"/>
                <a:gd name="connsiteX26" fmla="*/ 8987 w 10000"/>
                <a:gd name="connsiteY26" fmla="*/ 9364 h 9972"/>
                <a:gd name="connsiteX27" fmla="*/ 9205 w 10000"/>
                <a:gd name="connsiteY27" fmla="*/ 9255 h 9972"/>
                <a:gd name="connsiteX28" fmla="*/ 10000 w 10000"/>
                <a:gd name="connsiteY28" fmla="*/ 6596 h 9972"/>
                <a:gd name="connsiteX29" fmla="*/ 9491 w 10000"/>
                <a:gd name="connsiteY29" fmla="*/ 4544 h 9972"/>
                <a:gd name="connsiteX30" fmla="*/ 9130 w 10000"/>
                <a:gd name="connsiteY30" fmla="*/ 4155 h 9972"/>
                <a:gd name="connsiteX31" fmla="*/ 8838 w 10000"/>
                <a:gd name="connsiteY31" fmla="*/ 3714 h 9972"/>
                <a:gd name="connsiteX32" fmla="*/ 8621 w 10000"/>
                <a:gd name="connsiteY32" fmla="*/ 3106 h 9972"/>
                <a:gd name="connsiteX33" fmla="*/ 9130 w 10000"/>
                <a:gd name="connsiteY33" fmla="*/ 1662 h 9972"/>
                <a:gd name="connsiteX34" fmla="*/ 9130 w 10000"/>
                <a:gd name="connsiteY34" fmla="*/ 556 h 9972"/>
                <a:gd name="connsiteX35" fmla="*/ 8261 w 10000"/>
                <a:gd name="connsiteY35" fmla="*/ 114 h 9972"/>
                <a:gd name="connsiteX36" fmla="*/ 7826 w 10000"/>
                <a:gd name="connsiteY36" fmla="*/ 0 h 9972"/>
                <a:gd name="connsiteX37" fmla="*/ 6443 w 10000"/>
                <a:gd name="connsiteY37" fmla="*/ 166 h 9972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88 h 10022"/>
                <a:gd name="connsiteX1" fmla="*/ 4056 w 10000"/>
                <a:gd name="connsiteY1" fmla="*/ 188 h 10022"/>
                <a:gd name="connsiteX2" fmla="*/ 3621 w 10000"/>
                <a:gd name="connsiteY2" fmla="*/ 303 h 10022"/>
                <a:gd name="connsiteX3" fmla="*/ 3403 w 10000"/>
                <a:gd name="connsiteY3" fmla="*/ 355 h 10022"/>
                <a:gd name="connsiteX4" fmla="*/ 2391 w 10000"/>
                <a:gd name="connsiteY4" fmla="*/ 746 h 10022"/>
                <a:gd name="connsiteX5" fmla="*/ 1230 w 10000"/>
                <a:gd name="connsiteY5" fmla="*/ 1413 h 10022"/>
                <a:gd name="connsiteX6" fmla="*/ 870 w 10000"/>
                <a:gd name="connsiteY6" fmla="*/ 1746 h 10022"/>
                <a:gd name="connsiteX7" fmla="*/ 509 w 10000"/>
                <a:gd name="connsiteY7" fmla="*/ 2245 h 10022"/>
                <a:gd name="connsiteX8" fmla="*/ 0 w 10000"/>
                <a:gd name="connsiteY8" fmla="*/ 3579 h 10022"/>
                <a:gd name="connsiteX9" fmla="*/ 74 w 10000"/>
                <a:gd name="connsiteY9" fmla="*/ 4189 h 10022"/>
                <a:gd name="connsiteX10" fmla="*/ 577 w 10000"/>
                <a:gd name="connsiteY10" fmla="*/ 4303 h 10022"/>
                <a:gd name="connsiteX11" fmla="*/ 2174 w 10000"/>
                <a:gd name="connsiteY11" fmla="*/ 4412 h 10022"/>
                <a:gd name="connsiteX12" fmla="*/ 2391 w 10000"/>
                <a:gd name="connsiteY12" fmla="*/ 4522 h 10022"/>
                <a:gd name="connsiteX13" fmla="*/ 2534 w 10000"/>
                <a:gd name="connsiteY13" fmla="*/ 4856 h 10022"/>
                <a:gd name="connsiteX14" fmla="*/ 2391 w 10000"/>
                <a:gd name="connsiteY14" fmla="*/ 5412 h 10022"/>
                <a:gd name="connsiteX15" fmla="*/ 1739 w 10000"/>
                <a:gd name="connsiteY15" fmla="*/ 6246 h 10022"/>
                <a:gd name="connsiteX16" fmla="*/ 1379 w 10000"/>
                <a:gd name="connsiteY16" fmla="*/ 6855 h 10022"/>
                <a:gd name="connsiteX17" fmla="*/ 2249 w 10000"/>
                <a:gd name="connsiteY17" fmla="*/ 8189 h 10022"/>
                <a:gd name="connsiteX18" fmla="*/ 3118 w 10000"/>
                <a:gd name="connsiteY18" fmla="*/ 8137 h 10022"/>
                <a:gd name="connsiteX19" fmla="*/ 3988 w 10000"/>
                <a:gd name="connsiteY19" fmla="*/ 7803 h 10022"/>
                <a:gd name="connsiteX20" fmla="*/ 4857 w 10000"/>
                <a:gd name="connsiteY20" fmla="*/ 7412 h 10022"/>
                <a:gd name="connsiteX21" fmla="*/ 5727 w 10000"/>
                <a:gd name="connsiteY21" fmla="*/ 7636 h 10022"/>
                <a:gd name="connsiteX22" fmla="*/ 6012 w 10000"/>
                <a:gd name="connsiteY22" fmla="*/ 8137 h 10022"/>
                <a:gd name="connsiteX23" fmla="*/ 6739 w 10000"/>
                <a:gd name="connsiteY23" fmla="*/ 10022 h 10022"/>
                <a:gd name="connsiteX24" fmla="*/ 8478 w 10000"/>
                <a:gd name="connsiteY24" fmla="*/ 9802 h 10022"/>
                <a:gd name="connsiteX25" fmla="*/ 8838 w 10000"/>
                <a:gd name="connsiteY25" fmla="*/ 9579 h 10022"/>
                <a:gd name="connsiteX26" fmla="*/ 8987 w 10000"/>
                <a:gd name="connsiteY26" fmla="*/ 9412 h 10022"/>
                <a:gd name="connsiteX27" fmla="*/ 9205 w 10000"/>
                <a:gd name="connsiteY27" fmla="*/ 9303 h 10022"/>
                <a:gd name="connsiteX28" fmla="*/ 10000 w 10000"/>
                <a:gd name="connsiteY28" fmla="*/ 6637 h 10022"/>
                <a:gd name="connsiteX29" fmla="*/ 9491 w 10000"/>
                <a:gd name="connsiteY29" fmla="*/ 4579 h 10022"/>
                <a:gd name="connsiteX30" fmla="*/ 9130 w 10000"/>
                <a:gd name="connsiteY30" fmla="*/ 4189 h 10022"/>
                <a:gd name="connsiteX31" fmla="*/ 8838 w 10000"/>
                <a:gd name="connsiteY31" fmla="*/ 3746 h 10022"/>
                <a:gd name="connsiteX32" fmla="*/ 8621 w 10000"/>
                <a:gd name="connsiteY32" fmla="*/ 3137 h 10022"/>
                <a:gd name="connsiteX33" fmla="*/ 9130 w 10000"/>
                <a:gd name="connsiteY33" fmla="*/ 1689 h 10022"/>
                <a:gd name="connsiteX34" fmla="*/ 9130 w 10000"/>
                <a:gd name="connsiteY34" fmla="*/ 580 h 10022"/>
                <a:gd name="connsiteX35" fmla="*/ 8261 w 10000"/>
                <a:gd name="connsiteY35" fmla="*/ 136 h 10022"/>
                <a:gd name="connsiteX36" fmla="*/ 7826 w 10000"/>
                <a:gd name="connsiteY36" fmla="*/ 22 h 10022"/>
                <a:gd name="connsiteX37" fmla="*/ 6443 w 10000"/>
                <a:gd name="connsiteY37" fmla="*/ 188 h 10022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004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396 w 9953"/>
                <a:gd name="connsiteY0" fmla="*/ 166 h 10000"/>
                <a:gd name="connsiteX1" fmla="*/ 4268 w 9953"/>
                <a:gd name="connsiteY1" fmla="*/ 529 h 10000"/>
                <a:gd name="connsiteX2" fmla="*/ 3808 w 9953"/>
                <a:gd name="connsiteY2" fmla="*/ 281 h 10000"/>
                <a:gd name="connsiteX3" fmla="*/ 3356 w 9953"/>
                <a:gd name="connsiteY3" fmla="*/ 333 h 10000"/>
                <a:gd name="connsiteX4" fmla="*/ 2369 w 9953"/>
                <a:gd name="connsiteY4" fmla="*/ 980 h 10000"/>
                <a:gd name="connsiteX5" fmla="*/ 1183 w 9953"/>
                <a:gd name="connsiteY5" fmla="*/ 1391 h 10000"/>
                <a:gd name="connsiteX6" fmla="*/ 823 w 9953"/>
                <a:gd name="connsiteY6" fmla="*/ 1724 h 10000"/>
                <a:gd name="connsiteX7" fmla="*/ 462 w 9953"/>
                <a:gd name="connsiteY7" fmla="*/ 2223 h 10000"/>
                <a:gd name="connsiteX8" fmla="*/ 52 w 9953"/>
                <a:gd name="connsiteY8" fmla="*/ 3151 h 10000"/>
                <a:gd name="connsiteX9" fmla="*/ 27 w 9953"/>
                <a:gd name="connsiteY9" fmla="*/ 4167 h 10000"/>
                <a:gd name="connsiteX10" fmla="*/ 530 w 9953"/>
                <a:gd name="connsiteY10" fmla="*/ 4281 h 10000"/>
                <a:gd name="connsiteX11" fmla="*/ 2127 w 9953"/>
                <a:gd name="connsiteY11" fmla="*/ 4390 h 10000"/>
                <a:gd name="connsiteX12" fmla="*/ 2344 w 9953"/>
                <a:gd name="connsiteY12" fmla="*/ 4500 h 10000"/>
                <a:gd name="connsiteX13" fmla="*/ 2487 w 9953"/>
                <a:gd name="connsiteY13" fmla="*/ 4834 h 10000"/>
                <a:gd name="connsiteX14" fmla="*/ 2344 w 9953"/>
                <a:gd name="connsiteY14" fmla="*/ 5390 h 10000"/>
                <a:gd name="connsiteX15" fmla="*/ 1692 w 9953"/>
                <a:gd name="connsiteY15" fmla="*/ 6224 h 10000"/>
                <a:gd name="connsiteX16" fmla="*/ 1492 w 9953"/>
                <a:gd name="connsiteY16" fmla="*/ 7196 h 10000"/>
                <a:gd name="connsiteX17" fmla="*/ 2202 w 9953"/>
                <a:gd name="connsiteY17" fmla="*/ 8167 h 10000"/>
                <a:gd name="connsiteX18" fmla="*/ 3071 w 9953"/>
                <a:gd name="connsiteY18" fmla="*/ 8115 h 10000"/>
                <a:gd name="connsiteX19" fmla="*/ 3941 w 9953"/>
                <a:gd name="connsiteY19" fmla="*/ 7781 h 10000"/>
                <a:gd name="connsiteX20" fmla="*/ 4810 w 9953"/>
                <a:gd name="connsiteY20" fmla="*/ 7390 h 10000"/>
                <a:gd name="connsiteX21" fmla="*/ 5963 w 9953"/>
                <a:gd name="connsiteY21" fmla="*/ 7529 h 10000"/>
                <a:gd name="connsiteX22" fmla="*/ 5829 w 9953"/>
                <a:gd name="connsiteY22" fmla="*/ 8585 h 10000"/>
                <a:gd name="connsiteX23" fmla="*/ 6692 w 9953"/>
                <a:gd name="connsiteY23" fmla="*/ 10000 h 10000"/>
                <a:gd name="connsiteX24" fmla="*/ 8431 w 9953"/>
                <a:gd name="connsiteY24" fmla="*/ 9780 h 10000"/>
                <a:gd name="connsiteX25" fmla="*/ 8791 w 9953"/>
                <a:gd name="connsiteY25" fmla="*/ 9557 h 10000"/>
                <a:gd name="connsiteX26" fmla="*/ 8940 w 9953"/>
                <a:gd name="connsiteY26" fmla="*/ 9390 h 10000"/>
                <a:gd name="connsiteX27" fmla="*/ 9158 w 9953"/>
                <a:gd name="connsiteY27" fmla="*/ 9281 h 10000"/>
                <a:gd name="connsiteX28" fmla="*/ 9953 w 9953"/>
                <a:gd name="connsiteY28" fmla="*/ 6615 h 10000"/>
                <a:gd name="connsiteX29" fmla="*/ 9444 w 9953"/>
                <a:gd name="connsiteY29" fmla="*/ 4557 h 10000"/>
                <a:gd name="connsiteX30" fmla="*/ 9083 w 9953"/>
                <a:gd name="connsiteY30" fmla="*/ 4167 h 10000"/>
                <a:gd name="connsiteX31" fmla="*/ 8791 w 9953"/>
                <a:gd name="connsiteY31" fmla="*/ 3724 h 10000"/>
                <a:gd name="connsiteX32" fmla="*/ 8574 w 9953"/>
                <a:gd name="connsiteY32" fmla="*/ 3115 h 10000"/>
                <a:gd name="connsiteX33" fmla="*/ 9083 w 9953"/>
                <a:gd name="connsiteY33" fmla="*/ 1667 h 10000"/>
                <a:gd name="connsiteX34" fmla="*/ 9083 w 9953"/>
                <a:gd name="connsiteY34" fmla="*/ 558 h 10000"/>
                <a:gd name="connsiteX35" fmla="*/ 8214 w 9953"/>
                <a:gd name="connsiteY35" fmla="*/ 114 h 10000"/>
                <a:gd name="connsiteX36" fmla="*/ 7779 w 9953"/>
                <a:gd name="connsiteY36" fmla="*/ 0 h 10000"/>
                <a:gd name="connsiteX37" fmla="*/ 6396 w 9953"/>
                <a:gd name="connsiteY37" fmla="*/ 166 h 10000"/>
                <a:gd name="connsiteX0" fmla="*/ 6426 w 10000"/>
                <a:gd name="connsiteY0" fmla="*/ 166 h 10000"/>
                <a:gd name="connsiteX1" fmla="*/ 4288 w 10000"/>
                <a:gd name="connsiteY1" fmla="*/ 529 h 10000"/>
                <a:gd name="connsiteX2" fmla="*/ 3826 w 10000"/>
                <a:gd name="connsiteY2" fmla="*/ 281 h 10000"/>
                <a:gd name="connsiteX3" fmla="*/ 3372 w 10000"/>
                <a:gd name="connsiteY3" fmla="*/ 333 h 10000"/>
                <a:gd name="connsiteX4" fmla="*/ 2380 w 10000"/>
                <a:gd name="connsiteY4" fmla="*/ 980 h 10000"/>
                <a:gd name="connsiteX5" fmla="*/ 1189 w 10000"/>
                <a:gd name="connsiteY5" fmla="*/ 1391 h 10000"/>
                <a:gd name="connsiteX6" fmla="*/ 827 w 10000"/>
                <a:gd name="connsiteY6" fmla="*/ 1724 h 10000"/>
                <a:gd name="connsiteX7" fmla="*/ 464 w 10000"/>
                <a:gd name="connsiteY7" fmla="*/ 2223 h 10000"/>
                <a:gd name="connsiteX8" fmla="*/ 52 w 10000"/>
                <a:gd name="connsiteY8" fmla="*/ 3151 h 10000"/>
                <a:gd name="connsiteX9" fmla="*/ 27 w 10000"/>
                <a:gd name="connsiteY9" fmla="*/ 4167 h 10000"/>
                <a:gd name="connsiteX10" fmla="*/ 533 w 10000"/>
                <a:gd name="connsiteY10" fmla="*/ 4281 h 10000"/>
                <a:gd name="connsiteX11" fmla="*/ 2137 w 10000"/>
                <a:gd name="connsiteY11" fmla="*/ 4390 h 10000"/>
                <a:gd name="connsiteX12" fmla="*/ 2355 w 10000"/>
                <a:gd name="connsiteY12" fmla="*/ 4500 h 10000"/>
                <a:gd name="connsiteX13" fmla="*/ 2499 w 10000"/>
                <a:gd name="connsiteY13" fmla="*/ 4834 h 10000"/>
                <a:gd name="connsiteX14" fmla="*/ 2355 w 10000"/>
                <a:gd name="connsiteY14" fmla="*/ 5390 h 10000"/>
                <a:gd name="connsiteX15" fmla="*/ 1700 w 10000"/>
                <a:gd name="connsiteY15" fmla="*/ 6224 h 10000"/>
                <a:gd name="connsiteX16" fmla="*/ 1499 w 10000"/>
                <a:gd name="connsiteY16" fmla="*/ 7196 h 10000"/>
                <a:gd name="connsiteX17" fmla="*/ 2212 w 10000"/>
                <a:gd name="connsiteY17" fmla="*/ 8167 h 10000"/>
                <a:gd name="connsiteX18" fmla="*/ 3086 w 10000"/>
                <a:gd name="connsiteY18" fmla="*/ 8115 h 10000"/>
                <a:gd name="connsiteX19" fmla="*/ 3960 w 10000"/>
                <a:gd name="connsiteY19" fmla="*/ 7781 h 10000"/>
                <a:gd name="connsiteX20" fmla="*/ 4833 w 10000"/>
                <a:gd name="connsiteY20" fmla="*/ 7390 h 10000"/>
                <a:gd name="connsiteX21" fmla="*/ 5991 w 10000"/>
                <a:gd name="connsiteY21" fmla="*/ 7529 h 10000"/>
                <a:gd name="connsiteX22" fmla="*/ 5857 w 10000"/>
                <a:gd name="connsiteY22" fmla="*/ 8585 h 10000"/>
                <a:gd name="connsiteX23" fmla="*/ 6724 w 10000"/>
                <a:gd name="connsiteY23" fmla="*/ 10000 h 10000"/>
                <a:gd name="connsiteX24" fmla="*/ 8471 w 10000"/>
                <a:gd name="connsiteY24" fmla="*/ 9780 h 10000"/>
                <a:gd name="connsiteX25" fmla="*/ 8833 w 10000"/>
                <a:gd name="connsiteY25" fmla="*/ 9557 h 10000"/>
                <a:gd name="connsiteX26" fmla="*/ 8982 w 10000"/>
                <a:gd name="connsiteY26" fmla="*/ 9390 h 10000"/>
                <a:gd name="connsiteX27" fmla="*/ 9201 w 10000"/>
                <a:gd name="connsiteY27" fmla="*/ 9281 h 10000"/>
                <a:gd name="connsiteX28" fmla="*/ 10000 w 10000"/>
                <a:gd name="connsiteY28" fmla="*/ 6615 h 10000"/>
                <a:gd name="connsiteX29" fmla="*/ 9489 w 10000"/>
                <a:gd name="connsiteY29" fmla="*/ 4557 h 10000"/>
                <a:gd name="connsiteX30" fmla="*/ 9126 w 10000"/>
                <a:gd name="connsiteY30" fmla="*/ 4167 h 10000"/>
                <a:gd name="connsiteX31" fmla="*/ 8833 w 10000"/>
                <a:gd name="connsiteY31" fmla="*/ 3724 h 10000"/>
                <a:gd name="connsiteX32" fmla="*/ 8614 w 10000"/>
                <a:gd name="connsiteY32" fmla="*/ 3115 h 10000"/>
                <a:gd name="connsiteX33" fmla="*/ 9126 w 10000"/>
                <a:gd name="connsiteY33" fmla="*/ 1667 h 10000"/>
                <a:gd name="connsiteX34" fmla="*/ 9126 w 10000"/>
                <a:gd name="connsiteY34" fmla="*/ 558 h 10000"/>
                <a:gd name="connsiteX35" fmla="*/ 8253 w 10000"/>
                <a:gd name="connsiteY35" fmla="*/ 114 h 10000"/>
                <a:gd name="connsiteX36" fmla="*/ 7816 w 10000"/>
                <a:gd name="connsiteY36" fmla="*/ 0 h 10000"/>
                <a:gd name="connsiteX37" fmla="*/ 6426 w 1000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603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856 w 10070"/>
                <a:gd name="connsiteY30" fmla="*/ 5070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9883"/>
                <a:gd name="connsiteY0" fmla="*/ 166 h 10000"/>
                <a:gd name="connsiteX1" fmla="*/ 4358 w 9883"/>
                <a:gd name="connsiteY1" fmla="*/ 529 h 10000"/>
                <a:gd name="connsiteX2" fmla="*/ 3896 w 9883"/>
                <a:gd name="connsiteY2" fmla="*/ 281 h 10000"/>
                <a:gd name="connsiteX3" fmla="*/ 3442 w 9883"/>
                <a:gd name="connsiteY3" fmla="*/ 333 h 10000"/>
                <a:gd name="connsiteX4" fmla="*/ 2450 w 9883"/>
                <a:gd name="connsiteY4" fmla="*/ 980 h 10000"/>
                <a:gd name="connsiteX5" fmla="*/ 1556 w 9883"/>
                <a:gd name="connsiteY5" fmla="*/ 943 h 10000"/>
                <a:gd name="connsiteX6" fmla="*/ 835 w 9883"/>
                <a:gd name="connsiteY6" fmla="*/ 1553 h 10000"/>
                <a:gd name="connsiteX7" fmla="*/ 559 w 9883"/>
                <a:gd name="connsiteY7" fmla="*/ 2501 h 10000"/>
                <a:gd name="connsiteX8" fmla="*/ 122 w 9883"/>
                <a:gd name="connsiteY8" fmla="*/ 3151 h 10000"/>
                <a:gd name="connsiteX9" fmla="*/ 97 w 9883"/>
                <a:gd name="connsiteY9" fmla="*/ 4167 h 10000"/>
                <a:gd name="connsiteX10" fmla="*/ 702 w 9883"/>
                <a:gd name="connsiteY10" fmla="*/ 4666 h 10000"/>
                <a:gd name="connsiteX11" fmla="*/ 1484 w 9883"/>
                <a:gd name="connsiteY11" fmla="*/ 3938 h 10000"/>
                <a:gd name="connsiteX12" fmla="*/ 1798 w 9883"/>
                <a:gd name="connsiteY12" fmla="*/ 4497 h 10000"/>
                <a:gd name="connsiteX13" fmla="*/ 2425 w 9883"/>
                <a:gd name="connsiteY13" fmla="*/ 4500 h 10000"/>
                <a:gd name="connsiteX14" fmla="*/ 2569 w 9883"/>
                <a:gd name="connsiteY14" fmla="*/ 4834 h 10000"/>
                <a:gd name="connsiteX15" fmla="*/ 2425 w 9883"/>
                <a:gd name="connsiteY15" fmla="*/ 5390 h 10000"/>
                <a:gd name="connsiteX16" fmla="*/ 1770 w 9883"/>
                <a:gd name="connsiteY16" fmla="*/ 6224 h 10000"/>
                <a:gd name="connsiteX17" fmla="*/ 1569 w 9883"/>
                <a:gd name="connsiteY17" fmla="*/ 7196 h 10000"/>
                <a:gd name="connsiteX18" fmla="*/ 2282 w 9883"/>
                <a:gd name="connsiteY18" fmla="*/ 8167 h 10000"/>
                <a:gd name="connsiteX19" fmla="*/ 3156 w 9883"/>
                <a:gd name="connsiteY19" fmla="*/ 8115 h 10000"/>
                <a:gd name="connsiteX20" fmla="*/ 4030 w 9883"/>
                <a:gd name="connsiteY20" fmla="*/ 7781 h 10000"/>
                <a:gd name="connsiteX21" fmla="*/ 4903 w 9883"/>
                <a:gd name="connsiteY21" fmla="*/ 7390 h 10000"/>
                <a:gd name="connsiteX22" fmla="*/ 6061 w 9883"/>
                <a:gd name="connsiteY22" fmla="*/ 7529 h 10000"/>
                <a:gd name="connsiteX23" fmla="*/ 5927 w 9883"/>
                <a:gd name="connsiteY23" fmla="*/ 8585 h 10000"/>
                <a:gd name="connsiteX24" fmla="*/ 6794 w 9883"/>
                <a:gd name="connsiteY24" fmla="*/ 10000 h 10000"/>
                <a:gd name="connsiteX25" fmla="*/ 7885 w 9883"/>
                <a:gd name="connsiteY25" fmla="*/ 9374 h 10000"/>
                <a:gd name="connsiteX26" fmla="*/ 8804 w 9883"/>
                <a:gd name="connsiteY26" fmla="*/ 9129 h 10000"/>
                <a:gd name="connsiteX27" fmla="*/ 9300 w 9883"/>
                <a:gd name="connsiteY27" fmla="*/ 9112 h 10000"/>
                <a:gd name="connsiteX28" fmla="*/ 9531 w 9883"/>
                <a:gd name="connsiteY28" fmla="*/ 8448 h 10000"/>
                <a:gd name="connsiteX29" fmla="*/ 9661 w 9883"/>
                <a:gd name="connsiteY29" fmla="*/ 6636 h 10000"/>
                <a:gd name="connsiteX30" fmla="*/ 9856 w 9883"/>
                <a:gd name="connsiteY30" fmla="*/ 5070 h 10000"/>
                <a:gd name="connsiteX31" fmla="*/ 8874 w 9883"/>
                <a:gd name="connsiteY31" fmla="*/ 4829 h 10000"/>
                <a:gd name="connsiteX32" fmla="*/ 8903 w 9883"/>
                <a:gd name="connsiteY32" fmla="*/ 3724 h 10000"/>
                <a:gd name="connsiteX33" fmla="*/ 8684 w 9883"/>
                <a:gd name="connsiteY33" fmla="*/ 3115 h 10000"/>
                <a:gd name="connsiteX34" fmla="*/ 9196 w 9883"/>
                <a:gd name="connsiteY34" fmla="*/ 1667 h 10000"/>
                <a:gd name="connsiteX35" fmla="*/ 9196 w 9883"/>
                <a:gd name="connsiteY35" fmla="*/ 558 h 10000"/>
                <a:gd name="connsiteX36" fmla="*/ 8323 w 9883"/>
                <a:gd name="connsiteY36" fmla="*/ 114 h 10000"/>
                <a:gd name="connsiteX37" fmla="*/ 7886 w 9883"/>
                <a:gd name="connsiteY37" fmla="*/ 0 h 10000"/>
                <a:gd name="connsiteX38" fmla="*/ 6496 w 9883"/>
                <a:gd name="connsiteY38" fmla="*/ 166 h 10000"/>
                <a:gd name="connsiteX0" fmla="*/ 6573 w 10232"/>
                <a:gd name="connsiteY0" fmla="*/ 166 h 10000"/>
                <a:gd name="connsiteX1" fmla="*/ 4410 w 10232"/>
                <a:gd name="connsiteY1" fmla="*/ 529 h 10000"/>
                <a:gd name="connsiteX2" fmla="*/ 3942 w 10232"/>
                <a:gd name="connsiteY2" fmla="*/ 281 h 10000"/>
                <a:gd name="connsiteX3" fmla="*/ 3483 w 10232"/>
                <a:gd name="connsiteY3" fmla="*/ 333 h 10000"/>
                <a:gd name="connsiteX4" fmla="*/ 2479 w 10232"/>
                <a:gd name="connsiteY4" fmla="*/ 980 h 10000"/>
                <a:gd name="connsiteX5" fmla="*/ 1574 w 10232"/>
                <a:gd name="connsiteY5" fmla="*/ 943 h 10000"/>
                <a:gd name="connsiteX6" fmla="*/ 845 w 10232"/>
                <a:gd name="connsiteY6" fmla="*/ 1553 h 10000"/>
                <a:gd name="connsiteX7" fmla="*/ 566 w 10232"/>
                <a:gd name="connsiteY7" fmla="*/ 2501 h 10000"/>
                <a:gd name="connsiteX8" fmla="*/ 123 w 10232"/>
                <a:gd name="connsiteY8" fmla="*/ 3151 h 10000"/>
                <a:gd name="connsiteX9" fmla="*/ 98 w 10232"/>
                <a:gd name="connsiteY9" fmla="*/ 4167 h 10000"/>
                <a:gd name="connsiteX10" fmla="*/ 710 w 10232"/>
                <a:gd name="connsiteY10" fmla="*/ 4666 h 10000"/>
                <a:gd name="connsiteX11" fmla="*/ 1502 w 10232"/>
                <a:gd name="connsiteY11" fmla="*/ 3938 h 10000"/>
                <a:gd name="connsiteX12" fmla="*/ 1819 w 10232"/>
                <a:gd name="connsiteY12" fmla="*/ 4497 h 10000"/>
                <a:gd name="connsiteX13" fmla="*/ 2454 w 10232"/>
                <a:gd name="connsiteY13" fmla="*/ 4500 h 10000"/>
                <a:gd name="connsiteX14" fmla="*/ 2599 w 10232"/>
                <a:gd name="connsiteY14" fmla="*/ 4834 h 10000"/>
                <a:gd name="connsiteX15" fmla="*/ 2454 w 10232"/>
                <a:gd name="connsiteY15" fmla="*/ 5390 h 10000"/>
                <a:gd name="connsiteX16" fmla="*/ 1791 w 10232"/>
                <a:gd name="connsiteY16" fmla="*/ 6224 h 10000"/>
                <a:gd name="connsiteX17" fmla="*/ 1588 w 10232"/>
                <a:gd name="connsiteY17" fmla="*/ 7196 h 10000"/>
                <a:gd name="connsiteX18" fmla="*/ 2309 w 10232"/>
                <a:gd name="connsiteY18" fmla="*/ 8167 h 10000"/>
                <a:gd name="connsiteX19" fmla="*/ 3193 w 10232"/>
                <a:gd name="connsiteY19" fmla="*/ 8115 h 10000"/>
                <a:gd name="connsiteX20" fmla="*/ 4078 w 10232"/>
                <a:gd name="connsiteY20" fmla="*/ 7781 h 10000"/>
                <a:gd name="connsiteX21" fmla="*/ 4961 w 10232"/>
                <a:gd name="connsiteY21" fmla="*/ 7390 h 10000"/>
                <a:gd name="connsiteX22" fmla="*/ 6133 w 10232"/>
                <a:gd name="connsiteY22" fmla="*/ 7529 h 10000"/>
                <a:gd name="connsiteX23" fmla="*/ 5997 w 10232"/>
                <a:gd name="connsiteY23" fmla="*/ 8585 h 10000"/>
                <a:gd name="connsiteX24" fmla="*/ 6874 w 10232"/>
                <a:gd name="connsiteY24" fmla="*/ 10000 h 10000"/>
                <a:gd name="connsiteX25" fmla="*/ 7978 w 10232"/>
                <a:gd name="connsiteY25" fmla="*/ 9374 h 10000"/>
                <a:gd name="connsiteX26" fmla="*/ 8908 w 10232"/>
                <a:gd name="connsiteY26" fmla="*/ 9129 h 10000"/>
                <a:gd name="connsiteX27" fmla="*/ 9410 w 10232"/>
                <a:gd name="connsiteY27" fmla="*/ 9112 h 10000"/>
                <a:gd name="connsiteX28" fmla="*/ 10108 w 10232"/>
                <a:gd name="connsiteY28" fmla="*/ 8085 h 10000"/>
                <a:gd name="connsiteX29" fmla="*/ 9775 w 10232"/>
                <a:gd name="connsiteY29" fmla="*/ 6636 h 10000"/>
                <a:gd name="connsiteX30" fmla="*/ 9973 w 10232"/>
                <a:gd name="connsiteY30" fmla="*/ 5070 h 10000"/>
                <a:gd name="connsiteX31" fmla="*/ 8979 w 10232"/>
                <a:gd name="connsiteY31" fmla="*/ 4829 h 10000"/>
                <a:gd name="connsiteX32" fmla="*/ 9008 w 10232"/>
                <a:gd name="connsiteY32" fmla="*/ 3724 h 10000"/>
                <a:gd name="connsiteX33" fmla="*/ 8787 w 10232"/>
                <a:gd name="connsiteY33" fmla="*/ 3115 h 10000"/>
                <a:gd name="connsiteX34" fmla="*/ 9305 w 10232"/>
                <a:gd name="connsiteY34" fmla="*/ 1667 h 10000"/>
                <a:gd name="connsiteX35" fmla="*/ 9305 w 10232"/>
                <a:gd name="connsiteY35" fmla="*/ 558 h 10000"/>
                <a:gd name="connsiteX36" fmla="*/ 8422 w 10232"/>
                <a:gd name="connsiteY36" fmla="*/ 114 h 10000"/>
                <a:gd name="connsiteX37" fmla="*/ 7979 w 10232"/>
                <a:gd name="connsiteY37" fmla="*/ 0 h 10000"/>
                <a:gd name="connsiteX38" fmla="*/ 6573 w 10232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61 w 10108"/>
                <a:gd name="connsiteY21" fmla="*/ 742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08" h="10035">
                  <a:moveTo>
                    <a:pt x="6573" y="201"/>
                  </a:moveTo>
                  <a:cubicBezTo>
                    <a:pt x="5677" y="-201"/>
                    <a:pt x="5217" y="523"/>
                    <a:pt x="4410" y="564"/>
                  </a:cubicBezTo>
                  <a:lnTo>
                    <a:pt x="3942" y="316"/>
                  </a:lnTo>
                  <a:cubicBezTo>
                    <a:pt x="3866" y="338"/>
                    <a:pt x="3727" y="251"/>
                    <a:pt x="3483" y="368"/>
                  </a:cubicBezTo>
                  <a:cubicBezTo>
                    <a:pt x="3239" y="485"/>
                    <a:pt x="2797" y="913"/>
                    <a:pt x="2479" y="1015"/>
                  </a:cubicBezTo>
                  <a:cubicBezTo>
                    <a:pt x="2161" y="1117"/>
                    <a:pt x="1829" y="818"/>
                    <a:pt x="1574" y="978"/>
                  </a:cubicBezTo>
                  <a:cubicBezTo>
                    <a:pt x="1303" y="1518"/>
                    <a:pt x="1013" y="1328"/>
                    <a:pt x="845" y="1588"/>
                  </a:cubicBezTo>
                  <a:cubicBezTo>
                    <a:pt x="677" y="1848"/>
                    <a:pt x="448" y="1863"/>
                    <a:pt x="566" y="2536"/>
                  </a:cubicBezTo>
                  <a:cubicBezTo>
                    <a:pt x="414" y="2990"/>
                    <a:pt x="528" y="3017"/>
                    <a:pt x="123" y="3186"/>
                  </a:cubicBezTo>
                  <a:cubicBezTo>
                    <a:pt x="-87" y="3411"/>
                    <a:pt x="16" y="4009"/>
                    <a:pt x="98" y="4202"/>
                  </a:cubicBezTo>
                  <a:cubicBezTo>
                    <a:pt x="105" y="4223"/>
                    <a:pt x="477" y="4739"/>
                    <a:pt x="710" y="4701"/>
                  </a:cubicBezTo>
                  <a:cubicBezTo>
                    <a:pt x="944" y="4663"/>
                    <a:pt x="1296" y="3841"/>
                    <a:pt x="1502" y="3973"/>
                  </a:cubicBezTo>
                  <a:cubicBezTo>
                    <a:pt x="1758" y="4126"/>
                    <a:pt x="1660" y="4513"/>
                    <a:pt x="1819" y="4532"/>
                  </a:cubicBezTo>
                  <a:cubicBezTo>
                    <a:pt x="1895" y="4569"/>
                    <a:pt x="2324" y="4479"/>
                    <a:pt x="2454" y="4535"/>
                  </a:cubicBezTo>
                  <a:cubicBezTo>
                    <a:pt x="2583" y="4591"/>
                    <a:pt x="2599" y="4869"/>
                    <a:pt x="2599" y="4869"/>
                  </a:cubicBezTo>
                  <a:cubicBezTo>
                    <a:pt x="2579" y="4988"/>
                    <a:pt x="2558" y="5285"/>
                    <a:pt x="2454" y="5425"/>
                  </a:cubicBezTo>
                  <a:cubicBezTo>
                    <a:pt x="2240" y="5712"/>
                    <a:pt x="1948" y="5615"/>
                    <a:pt x="1791" y="6259"/>
                  </a:cubicBezTo>
                  <a:cubicBezTo>
                    <a:pt x="1638" y="6467"/>
                    <a:pt x="1372" y="6991"/>
                    <a:pt x="1588" y="7231"/>
                  </a:cubicBezTo>
                  <a:cubicBezTo>
                    <a:pt x="1404" y="7901"/>
                    <a:pt x="1460" y="8776"/>
                    <a:pt x="2309" y="8202"/>
                  </a:cubicBezTo>
                  <a:cubicBezTo>
                    <a:pt x="2606" y="8186"/>
                    <a:pt x="2903" y="8180"/>
                    <a:pt x="3193" y="8150"/>
                  </a:cubicBezTo>
                  <a:cubicBezTo>
                    <a:pt x="3524" y="8118"/>
                    <a:pt x="3753" y="7895"/>
                    <a:pt x="4078" y="7816"/>
                  </a:cubicBezTo>
                  <a:cubicBezTo>
                    <a:pt x="4319" y="7633"/>
                    <a:pt x="4492" y="6142"/>
                    <a:pt x="4849" y="6805"/>
                  </a:cubicBezTo>
                  <a:cubicBezTo>
                    <a:pt x="5060" y="7808"/>
                    <a:pt x="5946" y="6982"/>
                    <a:pt x="6133" y="7564"/>
                  </a:cubicBezTo>
                  <a:cubicBezTo>
                    <a:pt x="6158" y="8216"/>
                    <a:pt x="6083" y="8202"/>
                    <a:pt x="5997" y="8620"/>
                  </a:cubicBezTo>
                  <a:cubicBezTo>
                    <a:pt x="6052" y="9318"/>
                    <a:pt x="6032" y="9618"/>
                    <a:pt x="6874" y="10035"/>
                  </a:cubicBezTo>
                  <a:cubicBezTo>
                    <a:pt x="8891" y="9957"/>
                    <a:pt x="7666" y="9559"/>
                    <a:pt x="7978" y="9409"/>
                  </a:cubicBezTo>
                  <a:cubicBezTo>
                    <a:pt x="8379" y="8946"/>
                    <a:pt x="8669" y="9208"/>
                    <a:pt x="8908" y="9164"/>
                  </a:cubicBezTo>
                  <a:cubicBezTo>
                    <a:pt x="9147" y="9120"/>
                    <a:pt x="9210" y="9321"/>
                    <a:pt x="9410" y="9147"/>
                  </a:cubicBezTo>
                  <a:cubicBezTo>
                    <a:pt x="9610" y="8973"/>
                    <a:pt x="9844" y="8711"/>
                    <a:pt x="10108" y="8120"/>
                  </a:cubicBezTo>
                  <a:cubicBezTo>
                    <a:pt x="10129" y="7160"/>
                    <a:pt x="9430" y="7675"/>
                    <a:pt x="9775" y="6671"/>
                  </a:cubicBezTo>
                  <a:cubicBezTo>
                    <a:pt x="9727" y="5889"/>
                    <a:pt x="9854" y="5705"/>
                    <a:pt x="9722" y="5404"/>
                  </a:cubicBezTo>
                  <a:cubicBezTo>
                    <a:pt x="9589" y="5103"/>
                    <a:pt x="9353" y="5379"/>
                    <a:pt x="8979" y="4864"/>
                  </a:cubicBezTo>
                  <a:cubicBezTo>
                    <a:pt x="8875" y="4718"/>
                    <a:pt x="9041" y="4045"/>
                    <a:pt x="9008" y="3759"/>
                  </a:cubicBezTo>
                  <a:cubicBezTo>
                    <a:pt x="8976" y="3473"/>
                    <a:pt x="8857" y="3352"/>
                    <a:pt x="8787" y="3150"/>
                  </a:cubicBezTo>
                  <a:cubicBezTo>
                    <a:pt x="8850" y="2644"/>
                    <a:pt x="8925" y="2134"/>
                    <a:pt x="9305" y="1702"/>
                  </a:cubicBezTo>
                  <a:cubicBezTo>
                    <a:pt x="9381" y="1333"/>
                    <a:pt x="9477" y="787"/>
                    <a:pt x="9305" y="593"/>
                  </a:cubicBezTo>
                  <a:cubicBezTo>
                    <a:pt x="8736" y="-50"/>
                    <a:pt x="8791" y="495"/>
                    <a:pt x="8447" y="405"/>
                  </a:cubicBezTo>
                  <a:cubicBezTo>
                    <a:pt x="8291" y="282"/>
                    <a:pt x="8198" y="-120"/>
                    <a:pt x="7979" y="35"/>
                  </a:cubicBezTo>
                  <a:cubicBezTo>
                    <a:pt x="7445" y="55"/>
                    <a:pt x="7259" y="829"/>
                    <a:pt x="6573" y="2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5900" y="4334522"/>
              <a:ext cx="46318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key space (e.g., integers, strings)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667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g(33) = 1 + 3 mod 9 = 4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/>
              <a:t>147	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9962810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55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147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g(147) = 1 + 14 mod 9 = 6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77969897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80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147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g(147) = 1 + 14 mod 9 = 6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43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g(43) = 1 + 4 mod 9 = 5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endParaRPr lang="en-US" sz="2000" b="1" dirty="0"/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63156000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14276" y="5434703"/>
            <a:ext cx="6160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>
                <a:solidFill>
                  <a:srgbClr val="FF0000"/>
                </a:solidFill>
              </a:rPr>
              <a:t>We have a problem:</a:t>
            </a:r>
          </a:p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>
                <a:solidFill>
                  <a:srgbClr val="FF0000"/>
                </a:solidFill>
              </a:rPr>
              <a:t>3 + 0 = 3	3 +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8	3 </a:t>
            </a:r>
            <a:r>
              <a:rPr lang="en-US" sz="2000" b="0" dirty="0">
                <a:solidFill>
                  <a:srgbClr val="FF0000"/>
                </a:solidFill>
              </a:rPr>
              <a:t>+ 10 = </a:t>
            </a:r>
            <a:r>
              <a:rPr lang="en-US" sz="2000" dirty="0">
                <a:solidFill>
                  <a:srgbClr val="FF0000"/>
                </a:solidFill>
              </a:rPr>
              <a:t>13</a:t>
            </a:r>
            <a:br>
              <a:rPr lang="en-US" sz="2000" b="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0" dirty="0">
                <a:solidFill>
                  <a:srgbClr val="FF0000"/>
                </a:solidFill>
              </a:rPr>
              <a:t>3 +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18	</a:t>
            </a:r>
            <a:r>
              <a:rPr lang="en-US" sz="2000" b="0" dirty="0">
                <a:solidFill>
                  <a:srgbClr val="FF0000"/>
                </a:solidFill>
              </a:rPr>
              <a:t>3 + 20 = 23	</a:t>
            </a:r>
          </a:p>
        </p:txBody>
      </p:sp>
    </p:spTree>
    <p:extLst>
      <p:ext uri="{BB962C8B-B14F-4D97-AF65-F5344CB8AC3E}">
        <p14:creationId xmlns:p14="http://schemas.microsoft.com/office/powerpoint/2010/main" val="17743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Because each probe is "jumping" by g(key) each time,	we should ideally "leave the neighborhood" and "go different places from the same initial collision"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But, as in quadratic probing, we could still have a problem where we are not "safe" due to an infinite loop despite room in table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This cannot happen in at least one case:</a:t>
            </a:r>
          </a:p>
          <a:p>
            <a:pPr marL="519113" indent="0">
              <a:buNone/>
            </a:pPr>
            <a:r>
              <a:rPr lang="en-US" sz="2400" dirty="0"/>
              <a:t>For primes p and q such that 2 &lt; q &lt; p</a:t>
            </a:r>
          </a:p>
          <a:p>
            <a:pPr marL="914400" lvl="1" indent="0">
              <a:buNone/>
            </a:pPr>
            <a:r>
              <a:rPr lang="en-US" sz="2400" dirty="0"/>
              <a:t>h(key) = key % p</a:t>
            </a:r>
          </a:p>
          <a:p>
            <a:pPr marL="914400" lvl="1" indent="0">
              <a:buNone/>
            </a:pPr>
            <a:r>
              <a:rPr lang="en-US" sz="2400" dirty="0"/>
              <a:t>g(key) = q – (key % q)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4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Summarizing Collision Resolution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Separate Chaining is easy</a:t>
            </a:r>
          </a:p>
          <a:p>
            <a:r>
              <a:rPr lang="en-US" sz="2400" dirty="0"/>
              <a:t>find, delete proportional to load factor on average</a:t>
            </a:r>
          </a:p>
          <a:p>
            <a:r>
              <a:rPr lang="en-US" sz="2400" dirty="0"/>
              <a:t>insert can be constant if just push on front of list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 addressing uses probing, has clustering issues as it gets full but still has reasons for its use:</a:t>
            </a:r>
          </a:p>
          <a:p>
            <a:r>
              <a:rPr lang="en-US" sz="2400" dirty="0"/>
              <a:t>Easier data representation</a:t>
            </a:r>
          </a:p>
          <a:p>
            <a:r>
              <a:rPr lang="en-US" sz="2400" dirty="0"/>
              <a:t>Less memory allocation</a:t>
            </a:r>
          </a:p>
          <a:p>
            <a:r>
              <a:rPr lang="en-US" sz="2400" dirty="0"/>
              <a:t>Run-time overhead for list nodes (but an array implementation could be faster)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with array-based stacks/queues/lists</a:t>
            </a:r>
          </a:p>
          <a:p>
            <a:r>
              <a:rPr lang="en-US" sz="2400" dirty="0"/>
              <a:t>If table gets too full, create a bigger table and copy everything</a:t>
            </a:r>
          </a:p>
          <a:p>
            <a:r>
              <a:rPr lang="en-US" sz="2400" dirty="0"/>
              <a:t>Less helpful to shrink a table that is </a:t>
            </a:r>
            <a:r>
              <a:rPr lang="en-US" sz="2400" dirty="0" err="1"/>
              <a:t>underfull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With chaining, we get to decide what "too full" means</a:t>
            </a:r>
          </a:p>
          <a:p>
            <a:r>
              <a:rPr lang="en-US" sz="2400" dirty="0"/>
              <a:t>Keep load factor reasonable (e.g., &lt; 1)?</a:t>
            </a:r>
          </a:p>
          <a:p>
            <a:r>
              <a:rPr lang="en-US" sz="2400" dirty="0"/>
              <a:t>Consider average or max size of non-empty chains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open addressing, half-full is a good rule of thumb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9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size should we choose?</a:t>
            </a:r>
          </a:p>
          <a:p>
            <a:r>
              <a:rPr lang="en-US" sz="2800" dirty="0"/>
              <a:t>Twice-as-big?</a:t>
            </a:r>
          </a:p>
          <a:p>
            <a:r>
              <a:rPr lang="en-US" sz="2800" dirty="0"/>
              <a:t>Except that won’t be prime!</a:t>
            </a:r>
          </a:p>
          <a:p>
            <a:pPr marL="5715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go twice-as-big but guarantee prime</a:t>
            </a:r>
          </a:p>
          <a:p>
            <a:r>
              <a:rPr lang="en-US" sz="2400" dirty="0"/>
              <a:t>Implement by hard coding a list of prime numbers </a:t>
            </a:r>
          </a:p>
          <a:p>
            <a:r>
              <a:rPr lang="en-US" sz="2400" dirty="0"/>
              <a:t>You probably will not grow more than 20-30 times and can then calculate after that if necessary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Can we copy all data to the same indices in the new table?</a:t>
            </a:r>
          </a:p>
          <a:p>
            <a:r>
              <a:rPr lang="en-US" sz="2000" dirty="0">
                <a:sym typeface="Wingdings" pitchFamily="2" charset="2"/>
              </a:rPr>
              <a:t>Will not work; we calculated the index based on </a:t>
            </a:r>
            <a:r>
              <a:rPr lang="en-US" sz="2000" dirty="0" err="1">
                <a:sym typeface="Wingdings" pitchFamily="2" charset="2"/>
              </a:rPr>
              <a:t>TableSize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Rehash Algorithm: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Go through old table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Do standard insert for each item into new table</a:t>
            </a:r>
          </a:p>
          <a:p>
            <a:pPr marL="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Resize is an O(n) operation, </a:t>
            </a:r>
          </a:p>
          <a:p>
            <a:r>
              <a:rPr lang="en-US" sz="2000" dirty="0">
                <a:sym typeface="Wingdings" pitchFamily="2" charset="2"/>
              </a:rPr>
              <a:t>Iterate over old table: O(n)</a:t>
            </a:r>
          </a:p>
          <a:p>
            <a:r>
              <a:rPr lang="en-US" sz="2000" dirty="0">
                <a:sym typeface="Wingdings" pitchFamily="2" charset="2"/>
              </a:rPr>
              <a:t>n inserts / calls to the hash function: n </a:t>
            </a:r>
            <a:r>
              <a:rPr lang="en-US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⋅ O(1) = O(n)</a:t>
            </a:r>
            <a:endParaRPr lang="en-US" sz="2000" dirty="0">
              <a:sym typeface="Wingdings" pitchFamily="2" charset="2"/>
            </a:endParaRPr>
          </a:p>
          <a:p>
            <a:pPr marL="5715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57150" indent="0">
              <a:buNone/>
            </a:pPr>
            <a:r>
              <a:rPr lang="en-US" sz="2000" dirty="0">
                <a:sym typeface="Wingdings" pitchFamily="2" charset="2"/>
              </a:rPr>
              <a:t>Is there some way to avoid all those hash function calls?</a:t>
            </a:r>
          </a:p>
          <a:p>
            <a:r>
              <a:rPr lang="en-US" sz="2000" dirty="0">
                <a:sym typeface="Wingdings" pitchFamily="2" charset="2"/>
              </a:rPr>
              <a:t>Space/time tradeoff: Could store h(key) with each data item</a:t>
            </a:r>
          </a:p>
          <a:p>
            <a:r>
              <a:rPr lang="en-US" sz="2000" dirty="0">
                <a:sym typeface="Wingdings" pitchFamily="2" charset="2"/>
              </a:rPr>
              <a:t>Growing the table is still O(n); only helps by a constant factor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Final Word on Hashing</a:t>
            </a:r>
            <a:endParaRPr lang="en-US" dirty="0"/>
          </a:p>
        </p:txBody>
      </p:sp>
      <p:sp>
        <p:nvSpPr>
          <p:cNvPr id="15872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The hash table is one of the most important data structures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Efficient find, insert, and delete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Operations based on sorted order are not so efficient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Useful in many, many real-world applications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Popular topic for job interview questions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Important to use a good hash function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Good distribution of key </a:t>
            </a:r>
            <a:r>
              <a:rPr lang="en-US" sz="2000" dirty="0" err="1"/>
              <a:t>hashs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Not overly expensive to calculate (bit shifts good!)</a:t>
            </a:r>
          </a:p>
          <a:p>
            <a:pPr marL="5715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Important to keep hash table at a good size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Keep </a:t>
            </a:r>
            <a:r>
              <a:rPr lang="en-US" sz="2000" dirty="0" err="1"/>
              <a:t>TableSize</a:t>
            </a:r>
            <a:r>
              <a:rPr lang="en-US" sz="2000" dirty="0"/>
              <a:t> a prime number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Set a </a:t>
            </a:r>
            <a:r>
              <a:rPr lang="en-US" sz="2000" dirty="0">
                <a:sym typeface="Symbol" pitchFamily="18" charset="2"/>
              </a:rPr>
              <a:t>preferable </a:t>
            </a:r>
            <a:r>
              <a:rPr lang="en-US" sz="2000" i="1" dirty="0">
                <a:sym typeface="Symbol" pitchFamily="18" charset="2"/>
              </a:rPr>
              <a:t></a:t>
            </a:r>
            <a:r>
              <a:rPr lang="en-US" sz="2000" dirty="0">
                <a:sym typeface="Symbol" pitchFamily="18" charset="2"/>
              </a:rPr>
              <a:t> depending on type of </a:t>
            </a:r>
            <a:r>
              <a:rPr lang="en-US" sz="2000" dirty="0" err="1">
                <a:sym typeface="Symbol" pitchFamily="18" charset="2"/>
              </a:rPr>
              <a:t>hashtable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Hash?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We will focus on two most common things to hash: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ints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strings</a:t>
            </a:r>
            <a:endParaRPr lang="en-US" sz="26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If you have objects with several fields, it is usually best to hash most of the "identifying fields" to avoid collisions:</a:t>
            </a:r>
          </a:p>
          <a:p>
            <a:pPr marL="0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Person {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An inherent trade-off:</a:t>
            </a:r>
          </a:p>
          <a:p>
            <a:pPr marL="0" indent="0" algn="ctr">
              <a:buNone/>
            </a:pPr>
            <a:r>
              <a:rPr lang="en-US" sz="2600" dirty="0"/>
              <a:t>hashing-time vs. collision-avoidance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4468799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use these four values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011600"/>
            <a:ext cx="1371600" cy="4572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0800" y="4052332"/>
            <a:ext cx="863600" cy="416467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07338" y="4052332"/>
            <a:ext cx="362795" cy="416467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64933" y="4429099"/>
            <a:ext cx="1583267" cy="224366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4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6040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key space = integers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hash function: </a:t>
            </a:r>
          </a:p>
          <a:p>
            <a:pPr marL="0" indent="0">
              <a:buNone/>
            </a:pPr>
            <a:r>
              <a:rPr lang="en-US" dirty="0"/>
              <a:t>  h(key) = key % </a:t>
            </a:r>
            <a:r>
              <a:rPr lang="en-US" dirty="0" err="1"/>
              <a:t>TableSize</a:t>
            </a:r>
            <a:endParaRPr lang="en-US" dirty="0"/>
          </a:p>
          <a:p>
            <a:r>
              <a:rPr lang="en-US" dirty="0"/>
              <a:t>Client: f(x) = x</a:t>
            </a:r>
          </a:p>
          <a:p>
            <a:r>
              <a:rPr lang="en-US" dirty="0"/>
              <a:t>Library: g(x) = f(x) % </a:t>
            </a:r>
            <a:r>
              <a:rPr lang="en-US" dirty="0" err="1"/>
              <a:t>TableSize</a:t>
            </a:r>
            <a:endParaRPr lang="en-US" dirty="0"/>
          </a:p>
          <a:p>
            <a:r>
              <a:rPr lang="en-US" dirty="0"/>
              <a:t>Fairly fast and natural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 err="1"/>
              <a:t>TableSize</a:t>
            </a:r>
            <a:r>
              <a:rPr lang="en-US" dirty="0"/>
              <a:t> = 10</a:t>
            </a:r>
          </a:p>
          <a:p>
            <a:r>
              <a:rPr lang="en-US" dirty="0"/>
              <a:t>Insert keys 7, 18, 41, 34,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Group 7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1606554"/>
              </p:ext>
            </p:extLst>
          </p:nvPr>
        </p:nvGraphicFramePr>
        <p:xfrm>
          <a:off x="7137400" y="1694329"/>
          <a:ext cx="1496060" cy="39624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814223" y="4467847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4223" y="4863125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4223" y="2100590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4223" y="3269090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4223" y="1697751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non-integer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keys are not </a:t>
            </a:r>
            <a:r>
              <a:rPr lang="en-US" sz="2800" dirty="0" err="1"/>
              <a:t>ints</a:t>
            </a:r>
            <a:r>
              <a:rPr lang="en-US" sz="2800" dirty="0"/>
              <a:t>, the client must provide a means to convert the key to an </a:t>
            </a:r>
            <a:r>
              <a:rPr lang="en-US" sz="2800" dirty="0" err="1"/>
              <a:t>int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Programming Trade-off:</a:t>
            </a:r>
          </a:p>
          <a:p>
            <a:r>
              <a:rPr lang="en-US" sz="2800" dirty="0"/>
              <a:t>Calculation speed</a:t>
            </a:r>
          </a:p>
          <a:p>
            <a:r>
              <a:rPr lang="en-US" sz="2800" dirty="0"/>
              <a:t>Avoiding distinct keys hashing to same </a:t>
            </a:r>
            <a:r>
              <a:rPr lang="en-US" sz="2800" dirty="0" err="1"/>
              <a:t>ints</a:t>
            </a:r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5080</Words>
  <Application>Microsoft Office PowerPoint</Application>
  <PresentationFormat>On-screen Show (4:3)</PresentationFormat>
  <Paragraphs>1316</Paragraphs>
  <Slides>69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Arial</vt:lpstr>
      <vt:lpstr>Arial Unicode MS</vt:lpstr>
      <vt:lpstr>Calibri</vt:lpstr>
      <vt:lpstr>Cambria Math</vt:lpstr>
      <vt:lpstr>Courier New</vt:lpstr>
      <vt:lpstr>Helvetica</vt:lpstr>
      <vt:lpstr>Monotype Sorts</vt:lpstr>
      <vt:lpstr>Times New Roman</vt:lpstr>
      <vt:lpstr>Verdana</vt:lpstr>
      <vt:lpstr>Wingdings</vt:lpstr>
      <vt:lpstr>Wingdings 2</vt:lpstr>
      <vt:lpstr>Office Theme</vt:lpstr>
      <vt:lpstr>db-book</vt:lpstr>
      <vt:lpstr>Clip</vt:lpstr>
      <vt:lpstr>Hashing</vt:lpstr>
      <vt:lpstr>hash tables</vt:lpstr>
      <vt:lpstr>Fundamentals</vt:lpstr>
      <vt:lpstr>The idea</vt:lpstr>
      <vt:lpstr>Hash Tables</vt:lpstr>
      <vt:lpstr>An Ideal Hash Functions</vt:lpstr>
      <vt:lpstr>What to Hash?</vt:lpstr>
      <vt:lpstr>Hashing Integers</vt:lpstr>
      <vt:lpstr>Hashing non-integer keys</vt:lpstr>
      <vt:lpstr>Hashing Strings</vt:lpstr>
      <vt:lpstr>Collision Resolution</vt:lpstr>
      <vt:lpstr>Collision Avoidance</vt:lpstr>
      <vt:lpstr>Collision Resolution</vt:lpstr>
      <vt:lpstr>Flavors of Collision Resolution</vt:lpstr>
      <vt:lpstr>Terminology Warning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Thoughts on Separate Chaining</vt:lpstr>
      <vt:lpstr>Rigorous Separate Chaining Analysis</vt:lpstr>
      <vt:lpstr>Load Factor?</vt:lpstr>
      <vt:lpstr>Load Factor?</vt:lpstr>
      <vt:lpstr>Rigorous Separate Chaining Analysis</vt:lpstr>
      <vt:lpstr>Rigorous Separate Chaining Analysis</vt:lpstr>
      <vt:lpstr>Separate Chaining Deletion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Load Factor?</vt:lpstr>
      <vt:lpstr>Open Addressing in General</vt:lpstr>
      <vt:lpstr>Open Addressing: Other Operations</vt:lpstr>
      <vt:lpstr>Primary Clustering</vt:lpstr>
      <vt:lpstr>Open Addressing: Quadratic Probing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From Bad News to Good News</vt:lpstr>
      <vt:lpstr>Clustering Reconsidered</vt:lpstr>
      <vt:lpstr>Open Addressing: 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 Analysis</vt:lpstr>
      <vt:lpstr>Summarizing Collision Resolution</vt:lpstr>
      <vt:lpstr>Rehashing</vt:lpstr>
      <vt:lpstr>Rehashing</vt:lpstr>
      <vt:lpstr>Rehashing</vt:lpstr>
      <vt:lpstr>Rehashing</vt:lpstr>
      <vt:lpstr>Final Word on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107</cp:revision>
  <cp:lastPrinted>2020-08-12T19:40:52Z</cp:lastPrinted>
  <dcterms:created xsi:type="dcterms:W3CDTF">2012-06-18T04:45:26Z</dcterms:created>
  <dcterms:modified xsi:type="dcterms:W3CDTF">2020-08-17T18:05:37Z</dcterms:modified>
</cp:coreProperties>
</file>