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79" r:id="rId3"/>
    <p:sldId id="280" r:id="rId4"/>
    <p:sldId id="282" r:id="rId5"/>
    <p:sldId id="284" r:id="rId6"/>
    <p:sldId id="285" r:id="rId7"/>
    <p:sldId id="286" r:id="rId8"/>
    <p:sldId id="287" r:id="rId9"/>
    <p:sldId id="400" r:id="rId10"/>
    <p:sldId id="402" r:id="rId11"/>
    <p:sldId id="403" r:id="rId12"/>
    <p:sldId id="404" r:id="rId13"/>
    <p:sldId id="290" r:id="rId14"/>
    <p:sldId id="291" r:id="rId15"/>
    <p:sldId id="265" r:id="rId16"/>
    <p:sldId id="292" r:id="rId17"/>
    <p:sldId id="405" r:id="rId18"/>
    <p:sldId id="263" r:id="rId19"/>
    <p:sldId id="272" r:id="rId20"/>
    <p:sldId id="264" r:id="rId21"/>
    <p:sldId id="345" r:id="rId22"/>
    <p:sldId id="346" r:id="rId2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279"/>
            <p14:sldId id="280"/>
            <p14:sldId id="282"/>
            <p14:sldId id="284"/>
            <p14:sldId id="285"/>
            <p14:sldId id="286"/>
            <p14:sldId id="287"/>
            <p14:sldId id="400"/>
            <p14:sldId id="402"/>
            <p14:sldId id="403"/>
            <p14:sldId id="404"/>
            <p14:sldId id="290"/>
            <p14:sldId id="291"/>
            <p14:sldId id="265"/>
            <p14:sldId id="292"/>
            <p14:sldId id="405"/>
            <p14:sldId id="263"/>
            <p14:sldId id="272"/>
            <p14:sldId id="264"/>
            <p14:sldId id="345"/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73"/>
    <p:restoredTop sz="93929"/>
  </p:normalViewPr>
  <p:slideViewPr>
    <p:cSldViewPr snapToGrid="0" snapToObjects="1">
      <p:cViewPr varScale="1">
        <p:scale>
          <a:sx n="82" d="100"/>
          <a:sy n="82" d="100"/>
        </p:scale>
        <p:origin x="259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emf"/><Relationship Id="rId4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DB8A9A7-2F8A-8542-A5B3-1DCBE9DCB46D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67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01381C-9C24-429D-B71A-A8E64D7896FB}" type="slidenum">
              <a:rPr lang="en-US"/>
              <a:pPr/>
              <a:t>3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1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30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81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21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42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01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8/17/2020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8/17/2020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8/17/2020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7306" y="191546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COMP 282</a:t>
            </a:r>
            <a:br>
              <a:rPr lang="en-US" dirty="0"/>
            </a:br>
            <a:r>
              <a:rPr lang="en-US" dirty="0"/>
              <a:t>Introduction to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29036283-667D-47A4-AD47-B368834C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BE4D88-C03B-4B98-A5C3-2AB54E7B910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6ED98C26-FF4E-45A5-AAE7-37B435518F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a Traditional Database Application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0BC3FC0A-7F5C-4146-94AB-6AB7F2AB48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00125" y="2209801"/>
            <a:ext cx="8601075" cy="3060325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dirty="0"/>
              <a:t>Suppose we are building a system </a:t>
            </a:r>
          </a:p>
          <a:p>
            <a:pPr>
              <a:buFontTx/>
              <a:buNone/>
            </a:pPr>
            <a:r>
              <a:rPr lang="en-US" altLang="en-US" dirty="0"/>
              <a:t>to store the information about:</a:t>
            </a:r>
          </a:p>
          <a:p>
            <a:r>
              <a:rPr lang="en-US" altLang="en-US" dirty="0"/>
              <a:t>students</a:t>
            </a:r>
          </a:p>
          <a:p>
            <a:r>
              <a:rPr lang="en-US" altLang="en-US" dirty="0"/>
              <a:t>courses</a:t>
            </a:r>
          </a:p>
          <a:p>
            <a:r>
              <a:rPr lang="en-US" altLang="en-US" dirty="0"/>
              <a:t>professors</a:t>
            </a:r>
          </a:p>
          <a:p>
            <a:r>
              <a:rPr lang="en-US" altLang="en-US" dirty="0"/>
              <a:t>who takes what, who teaches what</a:t>
            </a:r>
            <a:endParaRPr lang="en-US" altLang="en-US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1E71C2C5-D2F7-4BF9-82D1-892CE3CE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72400" y="5641975"/>
            <a:ext cx="2743200" cy="365125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05971B-AFB5-4AB1-B5D3-B774FE0A941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FDFB89CF-8240-47EF-B9A7-24AF6F1310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28787" y="300930"/>
            <a:ext cx="10515600" cy="1325563"/>
          </a:xfrm>
        </p:spPr>
        <p:txBody>
          <a:bodyPr/>
          <a:lstStyle/>
          <a:p>
            <a:r>
              <a:rPr lang="en-US" altLang="en-US" dirty="0"/>
              <a:t>Can we do it without a DBMS ?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76B04A1-0170-468E-A94A-96600BB876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5900" y="1792287"/>
            <a:ext cx="9534525" cy="435133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Sure we can!  Start by storing the data in files: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students.txt         courses.txt               professors.txt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Now write C or Java programs to implement specific tasks</a:t>
            </a:r>
          </a:p>
        </p:txBody>
      </p:sp>
      <p:sp>
        <p:nvSpPr>
          <p:cNvPr id="8197" name="AutoShape 4">
            <a:extLst>
              <a:ext uri="{FF2B5EF4-FFF2-40B4-BE49-F238E27FC236}">
                <a16:creationId xmlns:a16="http://schemas.microsoft.com/office/drawing/2014/main" id="{47495753-7A09-464B-8243-A73436C59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342382"/>
            <a:ext cx="1447800" cy="573286"/>
          </a:xfrm>
          <a:prstGeom prst="flowChartDocument">
            <a:avLst/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  <p:sp>
        <p:nvSpPr>
          <p:cNvPr id="8198" name="AutoShape 5">
            <a:extLst>
              <a:ext uri="{FF2B5EF4-FFF2-40B4-BE49-F238E27FC236}">
                <a16:creationId xmlns:a16="http://schemas.microsoft.com/office/drawing/2014/main" id="{9A778159-E376-433D-AA2B-EC9A5BC15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342382"/>
            <a:ext cx="1447800" cy="573286"/>
          </a:xfrm>
          <a:prstGeom prst="flowChartDocument">
            <a:avLst/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  <p:sp>
        <p:nvSpPr>
          <p:cNvPr id="8199" name="AutoShape 6">
            <a:extLst>
              <a:ext uri="{FF2B5EF4-FFF2-40B4-BE49-F238E27FC236}">
                <a16:creationId xmlns:a16="http://schemas.microsoft.com/office/drawing/2014/main" id="{7CA58B4D-3047-491A-B043-D10A3DBAB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342382"/>
            <a:ext cx="1447800" cy="573286"/>
          </a:xfrm>
          <a:prstGeom prst="flowChartDocument">
            <a:avLst/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DEF86B63-E5DD-4BD7-A8DB-939F459EA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077C18-4F69-40E7-BE66-67C5F2AB9AB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96935655-2CDC-411E-8B48-CC9866398B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Doing it without a DBMS...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C2355C42-02BB-4BF7-A8AF-CD8134B646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Enroll “Mary Johnson” in “COMP440”:</a:t>
            </a:r>
          </a:p>
          <a:p>
            <a:endParaRPr lang="en-US" altLang="en-US" dirty="0"/>
          </a:p>
        </p:txBody>
      </p:sp>
      <p:sp>
        <p:nvSpPr>
          <p:cNvPr id="9221" name="AutoShape 4">
            <a:extLst>
              <a:ext uri="{FF2B5EF4-FFF2-40B4-BE49-F238E27FC236}">
                <a16:creationId xmlns:a16="http://schemas.microsoft.com/office/drawing/2014/main" id="{48500BDD-245E-4E5B-932C-B82C538E7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1" y="3124201"/>
            <a:ext cx="6524543" cy="3422723"/>
          </a:xfrm>
          <a:prstGeom prst="foldedCorner">
            <a:avLst>
              <a:gd name="adj" fmla="val 1937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en-US" dirty="0"/>
              <a:t>Read ‘students.txt’</a:t>
            </a:r>
          </a:p>
          <a:p>
            <a:pPr lvl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en-US" dirty="0"/>
              <a:t>Read ‘courses.txt’</a:t>
            </a:r>
          </a:p>
          <a:p>
            <a:pPr lvl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en-US" dirty="0" err="1"/>
              <a:t>Find&amp;update</a:t>
            </a:r>
            <a:r>
              <a:rPr lang="en-US" altLang="en-US" dirty="0"/>
              <a:t> the record “Mary Johnson”</a:t>
            </a:r>
          </a:p>
          <a:p>
            <a:pPr lvl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en-US" dirty="0" err="1"/>
              <a:t>Find&amp;update</a:t>
            </a:r>
            <a:r>
              <a:rPr lang="en-US" altLang="en-US" dirty="0"/>
              <a:t> the record “COMP440”</a:t>
            </a:r>
          </a:p>
          <a:p>
            <a:pPr lvl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en-US" dirty="0"/>
              <a:t>Write “students.txt”</a:t>
            </a:r>
          </a:p>
          <a:p>
            <a:pPr lvl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en-US" dirty="0"/>
              <a:t>Write “courses.txt”</a:t>
            </a:r>
          </a:p>
        </p:txBody>
      </p:sp>
      <p:sp>
        <p:nvSpPr>
          <p:cNvPr id="9222" name="Text Box 5">
            <a:extLst>
              <a:ext uri="{FF2B5EF4-FFF2-40B4-BE49-F238E27FC236}">
                <a16:creationId xmlns:a16="http://schemas.microsoft.com/office/drawing/2014/main" id="{97B4BCDD-6E82-4AAD-908F-CF903A597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6" y="2632075"/>
            <a:ext cx="558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400"/>
              <a:t>Write a C/Java program to do the following: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F412BDB1-9828-4F59-AA5C-B6B4146D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FDF9DF-BED1-4880-AF1B-0181CCAF6DA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6C3B163-6EC8-43C9-B7A1-0C437FCD2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Problems without an DBMS...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C68E761F-57C2-44BC-8CC2-1F04601840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981200"/>
            <a:ext cx="8534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System crashes: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What is the problem ?</a:t>
            </a:r>
          </a:p>
          <a:p>
            <a:pPr>
              <a:lnSpc>
                <a:spcPct val="90000"/>
              </a:lnSpc>
            </a:pPr>
            <a:r>
              <a:rPr lang="en-US" altLang="en-US"/>
              <a:t>Large data sets (say 50GB)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Why is this a problem ?</a:t>
            </a:r>
          </a:p>
          <a:p>
            <a:pPr>
              <a:lnSpc>
                <a:spcPct val="90000"/>
              </a:lnSpc>
            </a:pPr>
            <a:r>
              <a:rPr lang="en-US" altLang="en-US"/>
              <a:t>Simultaneous access by many users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Lock students.txt – what is the problem ?</a:t>
            </a:r>
          </a:p>
        </p:txBody>
      </p:sp>
      <p:sp>
        <p:nvSpPr>
          <p:cNvPr id="10245" name="AutoShape 4">
            <a:extLst>
              <a:ext uri="{FF2B5EF4-FFF2-40B4-BE49-F238E27FC236}">
                <a16:creationId xmlns:a16="http://schemas.microsoft.com/office/drawing/2014/main" id="{9983CCD6-3707-4EC4-8B9D-67228D25E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1" y="2057400"/>
            <a:ext cx="3567113" cy="1342418"/>
          </a:xfrm>
          <a:prstGeom prst="foldedCorner">
            <a:avLst>
              <a:gd name="adj" fmla="val 1937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/>
              <a:t>Read ‘students.txt’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/>
              <a:t>Read ‘courses.txt’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 err="1"/>
              <a:t>Find&amp;update</a:t>
            </a:r>
            <a:r>
              <a:rPr lang="en-US" altLang="en-US" sz="1200" dirty="0"/>
              <a:t> the record “Mary Johnson”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 err="1"/>
              <a:t>Find&amp;update</a:t>
            </a:r>
            <a:r>
              <a:rPr lang="en-US" altLang="en-US" sz="1200" dirty="0"/>
              <a:t> the record “COMP440”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/>
              <a:t>Write “students.txt”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/>
              <a:t>Write “courses.txt”</a:t>
            </a:r>
          </a:p>
        </p:txBody>
      </p:sp>
      <p:sp>
        <p:nvSpPr>
          <p:cNvPr id="50181" name="AutoShape 5">
            <a:extLst>
              <a:ext uri="{FF2B5EF4-FFF2-40B4-BE49-F238E27FC236}">
                <a16:creationId xmlns:a16="http://schemas.microsoft.com/office/drawing/2014/main" id="{61054707-E707-4F3D-8951-331DD4A17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7066" y="2209800"/>
            <a:ext cx="1957033" cy="649188"/>
          </a:xfrm>
          <a:prstGeom prst="wedgeEllipseCallout">
            <a:avLst>
              <a:gd name="adj1" fmla="val -126329"/>
              <a:gd name="adj2" fmla="val 67435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CRASH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>
            <a:extLst>
              <a:ext uri="{FF2B5EF4-FFF2-40B4-BE49-F238E27FC236}">
                <a16:creationId xmlns:a16="http://schemas.microsoft.com/office/drawing/2014/main" id="{FE4E9C7F-50D7-4A6D-8E12-E226BADB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F9FEB6-97BC-4EFB-A202-80E23907EBB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11267" name="Rectangle 22">
            <a:extLst>
              <a:ext uri="{FF2B5EF4-FFF2-40B4-BE49-F238E27FC236}">
                <a16:creationId xmlns:a16="http://schemas.microsoft.com/office/drawing/2014/main" id="{15D4C4F9-2E48-4891-B788-959CB7819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976" y="2314676"/>
            <a:ext cx="2895600" cy="2971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022437DC-E095-4FEC-B0FC-92A7A74961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Enters a DBMS</a:t>
            </a:r>
          </a:p>
        </p:txBody>
      </p:sp>
      <p:pic>
        <p:nvPicPr>
          <p:cNvPr id="11269" name="Picture 5">
            <a:extLst>
              <a:ext uri="{FF2B5EF4-FFF2-40B4-BE49-F238E27FC236}">
                <a16:creationId xmlns:a16="http://schemas.microsoft.com/office/drawing/2014/main" id="{6CE6BB74-6572-47EE-BDBF-C93984F59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976" y="2543276"/>
            <a:ext cx="114458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70" name="AutoShape 6">
            <a:extLst>
              <a:ext uri="{FF2B5EF4-FFF2-40B4-BE49-F238E27FC236}">
                <a16:creationId xmlns:a16="http://schemas.microsoft.com/office/drawing/2014/main" id="{336D36DC-5BE8-465F-BF91-776C519B0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576" y="2599533"/>
            <a:ext cx="838200" cy="573286"/>
          </a:xfrm>
          <a:prstGeom prst="flowChartDocument">
            <a:avLst/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  <p:sp>
        <p:nvSpPr>
          <p:cNvPr id="11271" name="AutoShape 7">
            <a:extLst>
              <a:ext uri="{FF2B5EF4-FFF2-40B4-BE49-F238E27FC236}">
                <a16:creationId xmlns:a16="http://schemas.microsoft.com/office/drawing/2014/main" id="{CF17CBB6-F09F-4DD0-A1D6-9F610FB47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576" y="3513933"/>
            <a:ext cx="838200" cy="573286"/>
          </a:xfrm>
          <a:prstGeom prst="flowChartDocument">
            <a:avLst/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  <p:sp>
        <p:nvSpPr>
          <p:cNvPr id="11272" name="AutoShape 8">
            <a:extLst>
              <a:ext uri="{FF2B5EF4-FFF2-40B4-BE49-F238E27FC236}">
                <a16:creationId xmlns:a16="http://schemas.microsoft.com/office/drawing/2014/main" id="{83E74C4F-2C23-4B85-A5BF-8EF8DCCDD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576" y="4504533"/>
            <a:ext cx="838200" cy="573286"/>
          </a:xfrm>
          <a:prstGeom prst="flowChartDocument">
            <a:avLst/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  <p:sp>
        <p:nvSpPr>
          <p:cNvPr id="51209" name="AutoShape 9">
            <a:extLst>
              <a:ext uri="{FF2B5EF4-FFF2-40B4-BE49-F238E27FC236}">
                <a16:creationId xmlns:a16="http://schemas.microsoft.com/office/drawing/2014/main" id="{E49AEBEF-6FCE-4582-A251-F70588DE9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896076"/>
            <a:ext cx="1927729" cy="649188"/>
          </a:xfrm>
          <a:prstGeom prst="wedgeEllipseCallout">
            <a:avLst>
              <a:gd name="adj1" fmla="val -171"/>
              <a:gd name="adj2" fmla="val -122819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Data files</a:t>
            </a:r>
          </a:p>
        </p:txBody>
      </p:sp>
      <p:sp>
        <p:nvSpPr>
          <p:cNvPr id="51210" name="AutoShape 10">
            <a:extLst>
              <a:ext uri="{FF2B5EF4-FFF2-40B4-BE49-F238E27FC236}">
                <a16:creationId xmlns:a16="http://schemas.microsoft.com/office/drawing/2014/main" id="{7FF07B4F-EEF5-4395-9242-95C2F07CA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479" y="5083276"/>
            <a:ext cx="3009709" cy="649188"/>
          </a:xfrm>
          <a:prstGeom prst="wedgeEllipseCallout">
            <a:avLst>
              <a:gd name="adj1" fmla="val -29926"/>
              <a:gd name="adj2" fmla="val -62694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 dirty="0"/>
              <a:t>Database server</a:t>
            </a:r>
          </a:p>
        </p:txBody>
      </p:sp>
      <p:sp>
        <p:nvSpPr>
          <p:cNvPr id="51219" name="AutoShape 19">
            <a:extLst>
              <a:ext uri="{FF2B5EF4-FFF2-40B4-BE49-F238E27FC236}">
                <a16:creationId xmlns:a16="http://schemas.microsoft.com/office/drawing/2014/main" id="{D4F2E117-14FB-4BC5-8720-EE22D167B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193" y="5819876"/>
            <a:ext cx="2468719" cy="649188"/>
          </a:xfrm>
          <a:prstGeom prst="wedgeEllipseCallout">
            <a:avLst>
              <a:gd name="adj1" fmla="val -8954"/>
              <a:gd name="adj2" fmla="val -90255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Applications</a:t>
            </a:r>
          </a:p>
        </p:txBody>
      </p:sp>
      <p:grpSp>
        <p:nvGrpSpPr>
          <p:cNvPr id="51223" name="Group 23">
            <a:extLst>
              <a:ext uri="{FF2B5EF4-FFF2-40B4-BE49-F238E27FC236}">
                <a16:creationId xmlns:a16="http://schemas.microsoft.com/office/drawing/2014/main" id="{9EDBC5E1-DE45-47D3-B667-B7B1C18F46A2}"/>
              </a:ext>
            </a:extLst>
          </p:cNvPr>
          <p:cNvGrpSpPr>
            <a:grpSpLocks/>
          </p:cNvGrpSpPr>
          <p:nvPr/>
        </p:nvGrpSpPr>
        <p:grpSpPr bwMode="auto">
          <a:xfrm>
            <a:off x="4073776" y="2086076"/>
            <a:ext cx="4267200" cy="3429000"/>
            <a:chOff x="2256" y="1392"/>
            <a:chExt cx="2688" cy="2160"/>
          </a:xfrm>
        </p:grpSpPr>
        <p:pic>
          <p:nvPicPr>
            <p:cNvPr id="11278" name="Picture 11">
              <a:extLst>
                <a:ext uri="{FF2B5EF4-FFF2-40B4-BE49-F238E27FC236}">
                  <a16:creationId xmlns:a16="http://schemas.microsoft.com/office/drawing/2014/main" id="{7F85FEE5-5EB0-47F8-8B39-E6B48196FC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" y="1392"/>
              <a:ext cx="624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79" name="Picture 13">
              <a:extLst>
                <a:ext uri="{FF2B5EF4-FFF2-40B4-BE49-F238E27FC236}">
                  <a16:creationId xmlns:a16="http://schemas.microsoft.com/office/drawing/2014/main" id="{8F135C18-5965-4D57-B5C1-8E32E0FDC7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" y="2244"/>
              <a:ext cx="624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80" name="Picture 14">
              <a:extLst>
                <a:ext uri="{FF2B5EF4-FFF2-40B4-BE49-F238E27FC236}">
                  <a16:creationId xmlns:a16="http://schemas.microsoft.com/office/drawing/2014/main" id="{887D63F9-1ED7-4608-8343-3D4750EA4C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" y="3108"/>
              <a:ext cx="624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281" name="Line 16">
              <a:extLst>
                <a:ext uri="{FF2B5EF4-FFF2-40B4-BE49-F238E27FC236}">
                  <a16:creationId xmlns:a16="http://schemas.microsoft.com/office/drawing/2014/main" id="{BBE5E8A0-98AD-4B6E-84D4-3D36FEBE0B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1728"/>
              <a:ext cx="177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Line 17">
              <a:extLst>
                <a:ext uri="{FF2B5EF4-FFF2-40B4-BE49-F238E27FC236}">
                  <a16:creationId xmlns:a16="http://schemas.microsoft.com/office/drawing/2014/main" id="{D07FB827-9281-4310-9C3E-DEBBA7C845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448"/>
              <a:ext cx="172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3" name="Line 18">
              <a:extLst>
                <a:ext uri="{FF2B5EF4-FFF2-40B4-BE49-F238E27FC236}">
                  <a16:creationId xmlns:a16="http://schemas.microsoft.com/office/drawing/2014/main" id="{D242E2DB-A62F-443F-9488-AA2A4B330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880"/>
              <a:ext cx="182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4" name="Text Box 20">
              <a:extLst>
                <a:ext uri="{FF2B5EF4-FFF2-40B4-BE49-F238E27FC236}">
                  <a16:creationId xmlns:a16="http://schemas.microsoft.com/office/drawing/2014/main" id="{934B2026-FAE6-4E12-814B-C01940C27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160"/>
              <a:ext cx="1356" cy="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400"/>
                <a:t>connection</a:t>
              </a:r>
            </a:p>
            <a:p>
              <a:pPr>
                <a:buFontTx/>
                <a:buNone/>
              </a:pPr>
              <a:r>
                <a:rPr lang="en-US" altLang="en-US" sz="2400"/>
                <a:t>(ODBC, JDBC)</a:t>
              </a:r>
            </a:p>
          </p:txBody>
        </p:sp>
      </p:grpSp>
      <p:sp>
        <p:nvSpPr>
          <p:cNvPr id="11277" name="Text Box 21">
            <a:extLst>
              <a:ext uri="{FF2B5EF4-FFF2-40B4-BE49-F238E27FC236}">
                <a16:creationId xmlns:a16="http://schemas.microsoft.com/office/drawing/2014/main" id="{E6DEEDE6-E3B1-495D-A7A1-4E0054203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577" y="1552677"/>
            <a:ext cx="5351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800"/>
              <a:t>“Two tier system” or “client-server”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9" grpId="0" animBg="1" autoUpdateAnimBg="0"/>
      <p:bldP spid="51210" grpId="0" animBg="1" autoUpdateAnimBg="0"/>
      <p:bldP spid="51219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B3B872AA-5E39-48B6-9774-E4F307BC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1EB6DF-7A84-4271-92A4-029FB103210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822A5B05-DC32-400F-9FA8-87B86BFA78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Functionality of a DBMS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F07C1C5B-48C5-483D-8BA7-BA5A8D77F2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690688"/>
            <a:ext cx="8178800" cy="44577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The programmer sees SQL, which has two components: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Data Definition Language - DDL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Data Manipulation Language - DML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query language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Behind the scenes the DBMS has: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Query engine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Query optimizer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Storage management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Transaction Management (concurrency, recovery)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31FDFA08-AA96-47E8-9594-1E21A57DB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75A5DE-35A9-48EE-B97D-7F0246161B2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0955CF63-C2EE-4603-99BE-ED378763A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the Programmer Sees the DBMS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B35893E4-4C73-4508-8D0A-AD48C5BF15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1669" y="1690688"/>
            <a:ext cx="10515600" cy="4351338"/>
          </a:xfrm>
        </p:spPr>
        <p:txBody>
          <a:bodyPr/>
          <a:lstStyle/>
          <a:p>
            <a:r>
              <a:rPr lang="en-US" altLang="en-US" dirty="0"/>
              <a:t>Start with DDL to </a:t>
            </a:r>
            <a:r>
              <a:rPr lang="en-US" altLang="en-US" i="1" dirty="0"/>
              <a:t>create tables</a:t>
            </a:r>
            <a:r>
              <a:rPr lang="en-US" altLang="en-US" dirty="0"/>
              <a:t>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Continue with DML to </a:t>
            </a:r>
            <a:r>
              <a:rPr lang="en-US" altLang="en-US" i="1" dirty="0"/>
              <a:t>populate tables:</a:t>
            </a:r>
            <a:endParaRPr lang="en-US" altLang="en-US" dirty="0"/>
          </a:p>
        </p:txBody>
      </p:sp>
      <p:sp>
        <p:nvSpPr>
          <p:cNvPr id="13317" name="Rectangle 4">
            <a:extLst>
              <a:ext uri="{FF2B5EF4-FFF2-40B4-BE49-F238E27FC236}">
                <a16:creationId xmlns:a16="http://schemas.microsoft.com/office/drawing/2014/main" id="{97E112FA-2582-4A72-B9F1-B38BB90FB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2301" y="2106614"/>
            <a:ext cx="5845175" cy="1474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CREATE TABLE Students (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	Name CHAR(30)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	SSN CHAR(9) PRIMARY KEY NOT NULL,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	Category CHAR(20)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)   . . . </a:t>
            </a:r>
          </a:p>
        </p:txBody>
      </p:sp>
      <p:sp>
        <p:nvSpPr>
          <p:cNvPr id="13318" name="Rectangle 5">
            <a:extLst>
              <a:ext uri="{FF2B5EF4-FFF2-40B4-BE49-F238E27FC236}">
                <a16:creationId xmlns:a16="http://schemas.microsoft.com/office/drawing/2014/main" id="{EECD1A9D-AB70-43C6-80D0-E29DA09A4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2300" y="4545015"/>
            <a:ext cx="5494338" cy="925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INSERT INTO Students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VALUES(‘Charles’, ‘123456789’, ‘undergraduate’)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.  .  .  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0F495469-BAE5-42CE-8122-36BC375B8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0FFBB9-F34E-4277-B106-06D04167652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79217017-1B4B-4870-82A8-FDAF0265B2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7772400" cy="12954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How the Programmer Sees the DBMS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FDA87D60-684C-406D-94C3-C0B1C2889C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317625"/>
            <a:ext cx="8178800" cy="46863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dirty="0"/>
              <a:t>Tables:</a:t>
            </a:r>
          </a:p>
          <a:p>
            <a:endParaRPr lang="en-US" altLang="en-US" b="1" dirty="0"/>
          </a:p>
          <a:p>
            <a:endParaRPr lang="en-US" altLang="en-US" b="1" dirty="0"/>
          </a:p>
          <a:p>
            <a:endParaRPr lang="en-US" altLang="en-US" b="1" dirty="0"/>
          </a:p>
          <a:p>
            <a:endParaRPr lang="en-US" altLang="en-US" b="1" dirty="0"/>
          </a:p>
          <a:p>
            <a:endParaRPr lang="en-US" altLang="en-US" b="1" dirty="0"/>
          </a:p>
          <a:p>
            <a:r>
              <a:rPr lang="en-US" altLang="en-US" dirty="0"/>
              <a:t>Still implemented as files, but behind the scenes can be quite complex</a:t>
            </a:r>
          </a:p>
        </p:txBody>
      </p:sp>
      <p:graphicFrame>
        <p:nvGraphicFramePr>
          <p:cNvPr id="14341" name="Object 6">
            <a:extLst>
              <a:ext uri="{FF2B5EF4-FFF2-40B4-BE49-F238E27FC236}">
                <a16:creationId xmlns:a16="http://schemas.microsoft.com/office/drawing/2014/main" id="{D453929E-881D-476C-959B-6CA27F9B0F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341548"/>
              </p:ext>
            </p:extLst>
          </p:nvPr>
        </p:nvGraphicFramePr>
        <p:xfrm>
          <a:off x="2882900" y="4805364"/>
          <a:ext cx="4203700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Chart" r:id="rId3" imgW="7632050" imgH="1154901" progId="MSGraph.Chart.8">
                  <p:embed followColorScheme="full"/>
                </p:oleObj>
              </mc:Choice>
              <mc:Fallback>
                <p:oleObj name="Chart" r:id="rId3" imgW="7632050" imgH="1154901" progId="MSGraph.Chart.8">
                  <p:embed followColorScheme="full"/>
                  <p:pic>
                    <p:nvPicPr>
                      <p:cNvPr id="14341" name="Object 6">
                        <a:extLst>
                          <a:ext uri="{FF2B5EF4-FFF2-40B4-BE49-F238E27FC236}">
                            <a16:creationId xmlns:a16="http://schemas.microsoft.com/office/drawing/2014/main" id="{D453929E-881D-476C-959B-6CA27F9B0F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4805364"/>
                        <a:ext cx="4203700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7">
            <a:extLst>
              <a:ext uri="{FF2B5EF4-FFF2-40B4-BE49-F238E27FC236}">
                <a16:creationId xmlns:a16="http://schemas.microsoft.com/office/drawing/2014/main" id="{CA0EF821-4779-4987-B38E-369B39C1D2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4743"/>
              </p:ext>
            </p:extLst>
          </p:nvPr>
        </p:nvGraphicFramePr>
        <p:xfrm>
          <a:off x="2286000" y="2047875"/>
          <a:ext cx="38989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Document" r:id="rId5" imgW="5632704" imgH="2057400" progId="Word.Document.8">
                  <p:embed/>
                </p:oleObj>
              </mc:Choice>
              <mc:Fallback>
                <p:oleObj name="Document" r:id="rId5" imgW="5632704" imgH="2057400" progId="Word.Document.8">
                  <p:embed/>
                  <p:pic>
                    <p:nvPicPr>
                      <p:cNvPr id="14342" name="Object 7">
                        <a:extLst>
                          <a:ext uri="{FF2B5EF4-FFF2-40B4-BE49-F238E27FC236}">
                            <a16:creationId xmlns:a16="http://schemas.microsoft.com/office/drawing/2014/main" id="{CA0EF821-4779-4987-B38E-369B39C1D2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47875"/>
                        <a:ext cx="38989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13">
            <a:extLst>
              <a:ext uri="{FF2B5EF4-FFF2-40B4-BE49-F238E27FC236}">
                <a16:creationId xmlns:a16="http://schemas.microsoft.com/office/drawing/2014/main" id="{C266395F-754D-435B-A242-B0DDB6F68F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767987"/>
              </p:ext>
            </p:extLst>
          </p:nvPr>
        </p:nvGraphicFramePr>
        <p:xfrm>
          <a:off x="6400800" y="2047875"/>
          <a:ext cx="27432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Document" r:id="rId7" imgW="3896868" imgH="2240280" progId="Word.Document.8">
                  <p:embed/>
                </p:oleObj>
              </mc:Choice>
              <mc:Fallback>
                <p:oleObj name="Document" r:id="rId7" imgW="3896868" imgH="2240280" progId="Word.Document.8">
                  <p:embed/>
                  <p:pic>
                    <p:nvPicPr>
                      <p:cNvPr id="14343" name="Object 13">
                        <a:extLst>
                          <a:ext uri="{FF2B5EF4-FFF2-40B4-BE49-F238E27FC236}">
                            <a16:creationId xmlns:a16="http://schemas.microsoft.com/office/drawing/2014/main" id="{C266395F-754D-435B-A242-B0DDB6F68F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047875"/>
                        <a:ext cx="2743200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Text Box 14">
            <a:extLst>
              <a:ext uri="{FF2B5EF4-FFF2-40B4-BE49-F238E27FC236}">
                <a16:creationId xmlns:a16="http://schemas.microsoft.com/office/drawing/2014/main" id="{73A92C69-A14A-4F3F-9D1C-44B2AC0A6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6" y="1628775"/>
            <a:ext cx="1317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Students:</a:t>
            </a:r>
          </a:p>
        </p:txBody>
      </p:sp>
      <p:sp>
        <p:nvSpPr>
          <p:cNvPr id="14345" name="Text Box 15">
            <a:extLst>
              <a:ext uri="{FF2B5EF4-FFF2-40B4-BE49-F238E27FC236}">
                <a16:creationId xmlns:a16="http://schemas.microsoft.com/office/drawing/2014/main" id="{BF700295-3D5B-4C34-8BD9-D4C34D33D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726" y="1628775"/>
            <a:ext cx="995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Takes:</a:t>
            </a:r>
          </a:p>
        </p:txBody>
      </p:sp>
      <p:graphicFrame>
        <p:nvGraphicFramePr>
          <p:cNvPr id="14346" name="Object 17">
            <a:extLst>
              <a:ext uri="{FF2B5EF4-FFF2-40B4-BE49-F238E27FC236}">
                <a16:creationId xmlns:a16="http://schemas.microsoft.com/office/drawing/2014/main" id="{7A4BADD3-8568-4A1A-B38A-DDC9FB32C4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639284"/>
              </p:ext>
            </p:extLst>
          </p:nvPr>
        </p:nvGraphicFramePr>
        <p:xfrm>
          <a:off x="2273300" y="3571875"/>
          <a:ext cx="48895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Document" r:id="rId9" imgW="7345680" imgH="2142744" progId="Word.Document.8">
                  <p:embed/>
                </p:oleObj>
              </mc:Choice>
              <mc:Fallback>
                <p:oleObj name="Document" r:id="rId9" imgW="7345680" imgH="2142744" progId="Word.Document.8">
                  <p:embed/>
                  <p:pic>
                    <p:nvPicPr>
                      <p:cNvPr id="14346" name="Object 17">
                        <a:extLst>
                          <a:ext uri="{FF2B5EF4-FFF2-40B4-BE49-F238E27FC236}">
                            <a16:creationId xmlns:a16="http://schemas.microsoft.com/office/drawing/2014/main" id="{7A4BADD3-8568-4A1A-B38A-DDC9FB32C4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3571875"/>
                        <a:ext cx="48895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7" name="Text Box 18">
            <a:extLst>
              <a:ext uri="{FF2B5EF4-FFF2-40B4-BE49-F238E27FC236}">
                <a16:creationId xmlns:a16="http://schemas.microsoft.com/office/drawing/2014/main" id="{96D863DC-8264-49D5-8433-63209F23E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187700"/>
            <a:ext cx="125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Courses:</a:t>
            </a:r>
          </a:p>
        </p:txBody>
      </p:sp>
      <p:sp>
        <p:nvSpPr>
          <p:cNvPr id="14348" name="Rectangle 19">
            <a:extLst>
              <a:ext uri="{FF2B5EF4-FFF2-40B4-BE49-F238E27FC236}">
                <a16:creationId xmlns:a16="http://schemas.microsoft.com/office/drawing/2014/main" id="{ABD199D8-7FEC-4399-8518-CC78703F9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1" y="5362576"/>
            <a:ext cx="6653213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“</a:t>
            </a:r>
            <a:r>
              <a:rPr lang="en-US" altLang="en-US" sz="2800" i="1"/>
              <a:t>data independence</a:t>
            </a:r>
            <a:r>
              <a:rPr lang="en-US" altLang="en-US" sz="2800"/>
              <a:t>” = separate </a:t>
            </a:r>
            <a:r>
              <a:rPr lang="en-US" altLang="en-US" sz="2800" i="1"/>
              <a:t>logical</a:t>
            </a:r>
            <a:r>
              <a:rPr lang="en-US" altLang="en-US" sz="2800"/>
              <a:t> view </a:t>
            </a:r>
            <a:br>
              <a:rPr lang="en-US" altLang="en-US" sz="2800"/>
            </a:br>
            <a:r>
              <a:rPr lang="en-US" altLang="en-US" sz="2800"/>
              <a:t>from </a:t>
            </a:r>
            <a:r>
              <a:rPr lang="en-US" altLang="en-US" sz="2800" i="1"/>
              <a:t>physical implementation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F61C575B-52E7-4A5E-83F1-C4568626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69913B-2930-4518-BFA6-AD193E95475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6477D2D6-D1CA-44FE-8089-A8CE12565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Queries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1F3E22B0-DAE9-45F3-9ECF-E3D45B9F2F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187574"/>
            <a:ext cx="10515600" cy="43513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Find all courses that “Mary” takes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What happens behind the scene ?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Query processor figures out how to answer the query efficiently. 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1483E9B7-C3CE-4A27-98B5-31603E6B1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1" y="2895600"/>
            <a:ext cx="6137275" cy="163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en-US" sz="2800"/>
              <a:t>SELECT  C.name</a:t>
            </a:r>
            <a:br>
              <a:rPr lang="en-US" altLang="en-US" sz="2800"/>
            </a:br>
            <a:r>
              <a:rPr lang="en-US" altLang="en-US" sz="2800"/>
              <a:t>FROM </a:t>
            </a:r>
            <a:r>
              <a:rPr lang="en-US" altLang="en-US" sz="2800" b="1"/>
              <a:t>    </a:t>
            </a:r>
            <a:r>
              <a:rPr lang="en-US" altLang="en-US" sz="2800"/>
              <a:t>Students S, Takes T, Courses C</a:t>
            </a:r>
            <a:br>
              <a:rPr lang="en-US" altLang="en-US" sz="2800"/>
            </a:br>
            <a:r>
              <a:rPr lang="en-US" altLang="en-US" sz="2800"/>
              <a:t>WHERE  S.name=“Mary” and </a:t>
            </a:r>
            <a:br>
              <a:rPr lang="en-US" altLang="en-US" sz="2800"/>
            </a:br>
            <a:r>
              <a:rPr lang="en-US" altLang="en-US" sz="2800"/>
              <a:t>                S.ssn = T.ssn and T.cid = C.cid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>
            <a:extLst>
              <a:ext uri="{FF2B5EF4-FFF2-40B4-BE49-F238E27FC236}">
                <a16:creationId xmlns:a16="http://schemas.microsoft.com/office/drawing/2014/main" id="{31868D1F-EF72-419A-B10A-179EEE56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F5B0E3-BE27-4E0E-A781-3E95716BB18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294FD400-49FB-4724-840E-1CC2DCC707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152400"/>
            <a:ext cx="7772400" cy="1143000"/>
          </a:xfrm>
        </p:spPr>
        <p:txBody>
          <a:bodyPr/>
          <a:lstStyle/>
          <a:p>
            <a:r>
              <a:rPr lang="en-US" altLang="en-US"/>
              <a:t>Queries, behind the scene</a:t>
            </a:r>
          </a:p>
        </p:txBody>
      </p:sp>
      <p:sp>
        <p:nvSpPr>
          <p:cNvPr id="18436" name="Rectangle 28">
            <a:extLst>
              <a:ext uri="{FF2B5EF4-FFF2-40B4-BE49-F238E27FC236}">
                <a16:creationId xmlns:a16="http://schemas.microsoft.com/office/drawing/2014/main" id="{F6FF8CBE-BEF1-40D3-9999-04057979B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524001"/>
            <a:ext cx="468237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i="1">
                <a:solidFill>
                  <a:schemeClr val="accent2"/>
                </a:solidFill>
                <a:latin typeface="Book Antiqua" panose="02040602050305030304" pitchFamily="18" charset="0"/>
              </a:rPr>
              <a:t>Imperative query execution plan:</a:t>
            </a:r>
            <a:endParaRPr lang="en-US" altLang="en-US" sz="2400" b="1">
              <a:solidFill>
                <a:schemeClr val="accent2"/>
              </a:solidFill>
              <a:latin typeface="Book Antiqua" panose="02040602050305030304" pitchFamily="18" charset="0"/>
            </a:endParaRPr>
          </a:p>
        </p:txBody>
      </p:sp>
      <p:sp>
        <p:nvSpPr>
          <p:cNvPr id="18437" name="Rectangle 29">
            <a:extLst>
              <a:ext uri="{FF2B5EF4-FFF2-40B4-BE49-F238E27FC236}">
                <a16:creationId xmlns:a16="http://schemas.microsoft.com/office/drawing/2014/main" id="{C4FA5B4E-0CF3-42AB-AE89-751EFA80F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2362201"/>
            <a:ext cx="4989513" cy="15652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SELECT  C.name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FROM</a:t>
            </a:r>
            <a:r>
              <a:rPr lang="en-US" altLang="en-US" sz="2400" b="1"/>
              <a:t> </a:t>
            </a:r>
            <a:r>
              <a:rPr lang="en-US" altLang="en-US" sz="2400"/>
              <a:t>Students S, Takes T, Courses 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WHERE S.name=“Mary” and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          S.ssn = T.ssn and T.cid = C.cid</a:t>
            </a:r>
          </a:p>
        </p:txBody>
      </p:sp>
      <p:sp>
        <p:nvSpPr>
          <p:cNvPr id="18438" name="Text Box 30">
            <a:extLst>
              <a:ext uri="{FF2B5EF4-FFF2-40B4-BE49-F238E27FC236}">
                <a16:creationId xmlns:a16="http://schemas.microsoft.com/office/drawing/2014/main" id="{0591B748-0278-474F-A6BB-A666788A7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524000"/>
            <a:ext cx="306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i="1">
                <a:solidFill>
                  <a:schemeClr val="accent2"/>
                </a:solidFill>
              </a:rPr>
              <a:t>Declarative SQL query</a:t>
            </a:r>
            <a:endParaRPr lang="en-US" altLang="en-US" sz="2400" b="1">
              <a:solidFill>
                <a:schemeClr val="accent2"/>
              </a:solidFill>
            </a:endParaRPr>
          </a:p>
        </p:txBody>
      </p:sp>
      <p:sp>
        <p:nvSpPr>
          <p:cNvPr id="18439" name="Line 54">
            <a:extLst>
              <a:ext uri="{FF2B5EF4-FFF2-40B4-BE49-F238E27FC236}">
                <a16:creationId xmlns:a16="http://schemas.microsoft.com/office/drawing/2014/main" id="{6ED921FF-9967-4268-BD18-85D97DF478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4724400"/>
            <a:ext cx="0" cy="381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40" name="Line 56">
            <a:extLst>
              <a:ext uri="{FF2B5EF4-FFF2-40B4-BE49-F238E27FC236}">
                <a16:creationId xmlns:a16="http://schemas.microsoft.com/office/drawing/2014/main" id="{3C75A42F-6CC2-4DAC-9060-5026CAE375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114800"/>
            <a:ext cx="0" cy="76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41" name="Line 60">
            <a:extLst>
              <a:ext uri="{FF2B5EF4-FFF2-40B4-BE49-F238E27FC236}">
                <a16:creationId xmlns:a16="http://schemas.microsoft.com/office/drawing/2014/main" id="{16D2E485-0D2C-4D20-81AD-1E399BDB8A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685800"/>
            <a:ext cx="1219200" cy="22098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42" name="Line 61">
            <a:extLst>
              <a:ext uri="{FF2B5EF4-FFF2-40B4-BE49-F238E27FC236}">
                <a16:creationId xmlns:a16="http://schemas.microsoft.com/office/drawing/2014/main" id="{EA47B63B-0430-4BD7-A26E-5B136FE086A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05400" y="2209800"/>
            <a:ext cx="2286000" cy="76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43" name="Line 64">
            <a:extLst>
              <a:ext uri="{FF2B5EF4-FFF2-40B4-BE49-F238E27FC236}">
                <a16:creationId xmlns:a16="http://schemas.microsoft.com/office/drawing/2014/main" id="{9268FBAC-3F57-4199-93DC-EE7BDD4EC5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2209800"/>
            <a:ext cx="16002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44" name="Line 65">
            <a:extLst>
              <a:ext uri="{FF2B5EF4-FFF2-40B4-BE49-F238E27FC236}">
                <a16:creationId xmlns:a16="http://schemas.microsoft.com/office/drawing/2014/main" id="{15604E9F-38E5-49DE-A4C9-CDCA148C1F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2209800"/>
            <a:ext cx="12954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45" name="Line 66">
            <a:extLst>
              <a:ext uri="{FF2B5EF4-FFF2-40B4-BE49-F238E27FC236}">
                <a16:creationId xmlns:a16="http://schemas.microsoft.com/office/drawing/2014/main" id="{3F645B69-E066-4E09-9A8F-CE47A06DA8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362200"/>
            <a:ext cx="37338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46" name="Line 67">
            <a:extLst>
              <a:ext uri="{FF2B5EF4-FFF2-40B4-BE49-F238E27FC236}">
                <a16:creationId xmlns:a16="http://schemas.microsoft.com/office/drawing/2014/main" id="{88F71C3A-C75B-492F-A438-C9B83EFCC1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2438400"/>
            <a:ext cx="762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8447" name="Group 83">
            <a:extLst>
              <a:ext uri="{FF2B5EF4-FFF2-40B4-BE49-F238E27FC236}">
                <a16:creationId xmlns:a16="http://schemas.microsoft.com/office/drawing/2014/main" id="{A7AAA546-F79C-4119-B851-101810028E72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1981200"/>
            <a:ext cx="4343400" cy="3397250"/>
            <a:chOff x="2875" y="1337"/>
            <a:chExt cx="2736" cy="2140"/>
          </a:xfrm>
        </p:grpSpPr>
        <p:sp>
          <p:nvSpPr>
            <p:cNvPr id="18451" name="Freeform 16">
              <a:extLst>
                <a:ext uri="{FF2B5EF4-FFF2-40B4-BE49-F238E27FC236}">
                  <a16:creationId xmlns:a16="http://schemas.microsoft.com/office/drawing/2014/main" id="{A5AD4CB8-58D2-4B03-8EF8-9D58A02BB9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13" y="1618"/>
              <a:ext cx="799" cy="323"/>
            </a:xfrm>
            <a:custGeom>
              <a:avLst/>
              <a:gdLst>
                <a:gd name="T0" fmla="*/ 0 w 1"/>
                <a:gd name="T1" fmla="*/ 0 h 323"/>
                <a:gd name="T2" fmla="*/ 0 w 1"/>
                <a:gd name="T3" fmla="*/ 322 h 323"/>
                <a:gd name="T4" fmla="*/ 0 w 1"/>
                <a:gd name="T5" fmla="*/ 0 h 3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323">
                  <a:moveTo>
                    <a:pt x="0" y="0"/>
                  </a:move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2" name="Rectangle 19">
              <a:extLst>
                <a:ext uri="{FF2B5EF4-FFF2-40B4-BE49-F238E27FC236}">
                  <a16:creationId xmlns:a16="http://schemas.microsoft.com/office/drawing/2014/main" id="{9A6557C5-E82E-4F31-BBD7-3A7060DAB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" y="3250"/>
              <a:ext cx="704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 b="1">
                  <a:solidFill>
                    <a:srgbClr val="000000"/>
                  </a:solidFill>
                  <a:latin typeface="Arial" panose="020B0604020202020204" pitchFamily="34" charset="0"/>
                </a:rPr>
                <a:t>Students</a:t>
              </a:r>
            </a:p>
          </p:txBody>
        </p:sp>
        <p:sp>
          <p:nvSpPr>
            <p:cNvPr id="18453" name="Rectangle 20">
              <a:extLst>
                <a:ext uri="{FF2B5EF4-FFF2-40B4-BE49-F238E27FC236}">
                  <a16:creationId xmlns:a16="http://schemas.microsoft.com/office/drawing/2014/main" id="{C36525A2-AC51-452F-A1A7-F437C1F1B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" y="3240"/>
              <a:ext cx="509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 b="1">
                  <a:solidFill>
                    <a:srgbClr val="000000"/>
                  </a:solidFill>
                  <a:latin typeface="Arial" panose="020B0604020202020204" pitchFamily="34" charset="0"/>
                </a:rPr>
                <a:t>Takes</a:t>
              </a:r>
            </a:p>
          </p:txBody>
        </p:sp>
        <p:grpSp>
          <p:nvGrpSpPr>
            <p:cNvPr id="18454" name="Group 42">
              <a:extLst>
                <a:ext uri="{FF2B5EF4-FFF2-40B4-BE49-F238E27FC236}">
                  <a16:creationId xmlns:a16="http://schemas.microsoft.com/office/drawing/2014/main" id="{262313F4-6687-4AA6-8E31-23ED0543EB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2400"/>
              <a:ext cx="508" cy="326"/>
              <a:chOff x="3488" y="2651"/>
              <a:chExt cx="508" cy="326"/>
            </a:xfrm>
          </p:grpSpPr>
          <p:sp>
            <p:nvSpPr>
              <p:cNvPr id="18482" name="Freeform 9">
                <a:extLst>
                  <a:ext uri="{FF2B5EF4-FFF2-40B4-BE49-F238E27FC236}">
                    <a16:creationId xmlns:a16="http://schemas.microsoft.com/office/drawing/2014/main" id="{AE4982CA-1130-420F-B692-7659D4C4D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2651"/>
                <a:ext cx="1" cy="78"/>
              </a:xfrm>
              <a:custGeom>
                <a:avLst/>
                <a:gdLst>
                  <a:gd name="T0" fmla="*/ 0 w 1"/>
                  <a:gd name="T1" fmla="*/ 0 h 78"/>
                  <a:gd name="T2" fmla="*/ 0 w 1"/>
                  <a:gd name="T3" fmla="*/ 77 h 78"/>
                  <a:gd name="T4" fmla="*/ 0 w 1"/>
                  <a:gd name="T5" fmla="*/ 0 h 7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78">
                    <a:moveTo>
                      <a:pt x="0" y="0"/>
                    </a:moveTo>
                    <a:lnTo>
                      <a:pt x="0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3" name="Freeform 10">
                <a:extLst>
                  <a:ext uri="{FF2B5EF4-FFF2-40B4-BE49-F238E27FC236}">
                    <a16:creationId xmlns:a16="http://schemas.microsoft.com/office/drawing/2014/main" id="{7F9BB05F-A14C-4F6B-8987-1BCAC981C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0" y="2651"/>
                <a:ext cx="1" cy="78"/>
              </a:xfrm>
              <a:custGeom>
                <a:avLst/>
                <a:gdLst>
                  <a:gd name="T0" fmla="*/ 0 w 1"/>
                  <a:gd name="T1" fmla="*/ 0 h 78"/>
                  <a:gd name="T2" fmla="*/ 0 w 1"/>
                  <a:gd name="T3" fmla="*/ 77 h 78"/>
                  <a:gd name="T4" fmla="*/ 0 w 1"/>
                  <a:gd name="T5" fmla="*/ 0 h 7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78">
                    <a:moveTo>
                      <a:pt x="0" y="0"/>
                    </a:moveTo>
                    <a:lnTo>
                      <a:pt x="0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4" name="Freeform 11">
                <a:extLst>
                  <a:ext uri="{FF2B5EF4-FFF2-40B4-BE49-F238E27FC236}">
                    <a16:creationId xmlns:a16="http://schemas.microsoft.com/office/drawing/2014/main" id="{14F770E6-50F4-42CB-A34F-11EA6A4CDE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2651"/>
                <a:ext cx="220" cy="78"/>
              </a:xfrm>
              <a:custGeom>
                <a:avLst/>
                <a:gdLst>
                  <a:gd name="T0" fmla="*/ 0 w 220"/>
                  <a:gd name="T1" fmla="*/ 0 h 78"/>
                  <a:gd name="T2" fmla="*/ 219 w 220"/>
                  <a:gd name="T3" fmla="*/ 77 h 78"/>
                  <a:gd name="T4" fmla="*/ 0 w 220"/>
                  <a:gd name="T5" fmla="*/ 0 h 7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0" h="78">
                    <a:moveTo>
                      <a:pt x="0" y="0"/>
                    </a:moveTo>
                    <a:lnTo>
                      <a:pt x="219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485" name="Group 41">
                <a:extLst>
                  <a:ext uri="{FF2B5EF4-FFF2-40B4-BE49-F238E27FC236}">
                    <a16:creationId xmlns:a16="http://schemas.microsoft.com/office/drawing/2014/main" id="{B0E1B467-CE77-4E61-AA3D-283AE49AF0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88" y="2651"/>
                <a:ext cx="508" cy="326"/>
                <a:chOff x="3488" y="2651"/>
                <a:chExt cx="508" cy="326"/>
              </a:xfrm>
            </p:grpSpPr>
            <p:sp>
              <p:nvSpPr>
                <p:cNvPr id="18486" name="Freeform 12">
                  <a:extLst>
                    <a:ext uri="{FF2B5EF4-FFF2-40B4-BE49-F238E27FC236}">
                      <a16:creationId xmlns:a16="http://schemas.microsoft.com/office/drawing/2014/main" id="{5F3EA566-1F79-425A-86FD-ED255B06AF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01" y="2651"/>
                  <a:ext cx="220" cy="78"/>
                </a:xfrm>
                <a:custGeom>
                  <a:avLst/>
                  <a:gdLst>
                    <a:gd name="T0" fmla="*/ 0 w 220"/>
                    <a:gd name="T1" fmla="*/ 77 h 78"/>
                    <a:gd name="T2" fmla="*/ 219 w 220"/>
                    <a:gd name="T3" fmla="*/ 0 h 78"/>
                    <a:gd name="T4" fmla="*/ 0 w 220"/>
                    <a:gd name="T5" fmla="*/ 77 h 7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20" h="78">
                      <a:moveTo>
                        <a:pt x="0" y="77"/>
                      </a:moveTo>
                      <a:lnTo>
                        <a:pt x="219" y="0"/>
                      </a:lnTo>
                      <a:lnTo>
                        <a:pt x="0" y="77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87" name="Rectangle 21">
                  <a:extLst>
                    <a:ext uri="{FF2B5EF4-FFF2-40B4-BE49-F238E27FC236}">
                      <a16:creationId xmlns:a16="http://schemas.microsoft.com/office/drawing/2014/main" id="{C419F629-72E8-438C-AC10-39BF3B9471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88" y="2783"/>
                  <a:ext cx="508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sid=sid</a:t>
                  </a:r>
                </a:p>
              </p:txBody>
            </p:sp>
          </p:grpSp>
        </p:grpSp>
        <p:grpSp>
          <p:nvGrpSpPr>
            <p:cNvPr id="18455" name="Group 51">
              <a:extLst>
                <a:ext uri="{FF2B5EF4-FFF2-40B4-BE49-F238E27FC236}">
                  <a16:creationId xmlns:a16="http://schemas.microsoft.com/office/drawing/2014/main" id="{992CCEFA-7DB5-47EB-B1D6-C8C9979B0B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4" y="1344"/>
              <a:ext cx="535" cy="247"/>
              <a:chOff x="3501" y="1383"/>
              <a:chExt cx="535" cy="247"/>
            </a:xfrm>
          </p:grpSpPr>
          <p:sp>
            <p:nvSpPr>
              <p:cNvPr id="18478" name="Freeform 6">
                <a:extLst>
                  <a:ext uri="{FF2B5EF4-FFF2-40B4-BE49-F238E27FC236}">
                    <a16:creationId xmlns:a16="http://schemas.microsoft.com/office/drawing/2014/main" id="{CBD366EB-076B-4776-A784-493140348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" y="1393"/>
                <a:ext cx="1" cy="109"/>
              </a:xfrm>
              <a:custGeom>
                <a:avLst/>
                <a:gdLst>
                  <a:gd name="T0" fmla="*/ 0 w 1"/>
                  <a:gd name="T1" fmla="*/ 0 h 109"/>
                  <a:gd name="T2" fmla="*/ 0 w 1"/>
                  <a:gd name="T3" fmla="*/ 108 h 109"/>
                  <a:gd name="T4" fmla="*/ 0 w 1"/>
                  <a:gd name="T5" fmla="*/ 0 h 10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109">
                    <a:moveTo>
                      <a:pt x="0" y="0"/>
                    </a:moveTo>
                    <a:lnTo>
                      <a:pt x="0" y="108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9" name="Freeform 7">
                <a:extLst>
                  <a:ext uri="{FF2B5EF4-FFF2-40B4-BE49-F238E27FC236}">
                    <a16:creationId xmlns:a16="http://schemas.microsoft.com/office/drawing/2014/main" id="{0EE9A50C-C442-4C2B-92FB-AB97BB39B7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2" y="1393"/>
                <a:ext cx="1" cy="109"/>
              </a:xfrm>
              <a:custGeom>
                <a:avLst/>
                <a:gdLst>
                  <a:gd name="T0" fmla="*/ 0 w 1"/>
                  <a:gd name="T1" fmla="*/ 0 h 109"/>
                  <a:gd name="T2" fmla="*/ 0 w 1"/>
                  <a:gd name="T3" fmla="*/ 108 h 109"/>
                  <a:gd name="T4" fmla="*/ 0 w 1"/>
                  <a:gd name="T5" fmla="*/ 0 h 10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109">
                    <a:moveTo>
                      <a:pt x="0" y="0"/>
                    </a:moveTo>
                    <a:lnTo>
                      <a:pt x="0" y="108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0" name="Freeform 8">
                <a:extLst>
                  <a:ext uri="{FF2B5EF4-FFF2-40B4-BE49-F238E27FC236}">
                    <a16:creationId xmlns:a16="http://schemas.microsoft.com/office/drawing/2014/main" id="{6C631A1B-F7E2-426B-BAE3-B039A96BDC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1" y="1383"/>
                <a:ext cx="110" cy="1"/>
              </a:xfrm>
              <a:custGeom>
                <a:avLst/>
                <a:gdLst>
                  <a:gd name="T0" fmla="*/ 0 w 110"/>
                  <a:gd name="T1" fmla="*/ 0 h 1"/>
                  <a:gd name="T2" fmla="*/ 109 w 110"/>
                  <a:gd name="T3" fmla="*/ 0 h 1"/>
                  <a:gd name="T4" fmla="*/ 0 w 110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0" h="1">
                    <a:moveTo>
                      <a:pt x="0" y="0"/>
                    </a:moveTo>
                    <a:lnTo>
                      <a:pt x="109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1" name="Rectangle 24">
                <a:extLst>
                  <a:ext uri="{FF2B5EF4-FFF2-40B4-BE49-F238E27FC236}">
                    <a16:creationId xmlns:a16="http://schemas.microsoft.com/office/drawing/2014/main" id="{FBC0E3A1-260A-428B-831E-40D1BE238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1" y="1436"/>
                <a:ext cx="475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sname</a:t>
                </a:r>
              </a:p>
            </p:txBody>
          </p:sp>
        </p:grpSp>
        <p:sp>
          <p:nvSpPr>
            <p:cNvPr id="18456" name="Rectangle 26">
              <a:extLst>
                <a:ext uri="{FF2B5EF4-FFF2-40B4-BE49-F238E27FC236}">
                  <a16:creationId xmlns:a16="http://schemas.microsoft.com/office/drawing/2014/main" id="{4F4C6658-28A8-4437-AF0A-1D441E29D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0" y="1971"/>
              <a:ext cx="117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7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57" name="Rectangle 27">
              <a:extLst>
                <a:ext uri="{FF2B5EF4-FFF2-40B4-BE49-F238E27FC236}">
                  <a16:creationId xmlns:a16="http://schemas.microsoft.com/office/drawing/2014/main" id="{95A9017D-7A3A-4D72-A66A-64F17C76C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0" y="1337"/>
              <a:ext cx="117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7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8458" name="Group 43">
              <a:extLst>
                <a:ext uri="{FF2B5EF4-FFF2-40B4-BE49-F238E27FC236}">
                  <a16:creationId xmlns:a16="http://schemas.microsoft.com/office/drawing/2014/main" id="{E5303360-0572-4A2B-94A9-1A02228254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2832"/>
              <a:ext cx="934" cy="242"/>
              <a:chOff x="3120" y="3024"/>
              <a:chExt cx="934" cy="242"/>
            </a:xfrm>
          </p:grpSpPr>
          <p:grpSp>
            <p:nvGrpSpPr>
              <p:cNvPr id="18474" name="Group 37">
                <a:extLst>
                  <a:ext uri="{FF2B5EF4-FFF2-40B4-BE49-F238E27FC236}">
                    <a16:creationId xmlns:a16="http://schemas.microsoft.com/office/drawing/2014/main" id="{751574F0-B7C7-4A85-84BB-0CAA60C68E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3024"/>
                <a:ext cx="102" cy="100"/>
                <a:chOff x="3125" y="1968"/>
                <a:chExt cx="102" cy="100"/>
              </a:xfrm>
            </p:grpSpPr>
            <p:sp>
              <p:nvSpPr>
                <p:cNvPr id="18476" name="Freeform 38">
                  <a:extLst>
                    <a:ext uri="{FF2B5EF4-FFF2-40B4-BE49-F238E27FC236}">
                      <a16:creationId xmlns:a16="http://schemas.microsoft.com/office/drawing/2014/main" id="{498DDF91-C0D2-4534-9557-CF49572CE8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5" y="1968"/>
                  <a:ext cx="73" cy="100"/>
                </a:xfrm>
                <a:custGeom>
                  <a:avLst/>
                  <a:gdLst>
                    <a:gd name="T0" fmla="*/ 72 w 73"/>
                    <a:gd name="T1" fmla="*/ 50 h 100"/>
                    <a:gd name="T2" fmla="*/ 62 w 73"/>
                    <a:gd name="T3" fmla="*/ 15 h 100"/>
                    <a:gd name="T4" fmla="*/ 36 w 73"/>
                    <a:gd name="T5" fmla="*/ 0 h 100"/>
                    <a:gd name="T6" fmla="*/ 11 w 73"/>
                    <a:gd name="T7" fmla="*/ 15 h 100"/>
                    <a:gd name="T8" fmla="*/ 0 w 73"/>
                    <a:gd name="T9" fmla="*/ 50 h 100"/>
                    <a:gd name="T10" fmla="*/ 11 w 73"/>
                    <a:gd name="T11" fmla="*/ 84 h 100"/>
                    <a:gd name="T12" fmla="*/ 36 w 73"/>
                    <a:gd name="T13" fmla="*/ 99 h 100"/>
                    <a:gd name="T14" fmla="*/ 62 w 73"/>
                    <a:gd name="T15" fmla="*/ 84 h 100"/>
                    <a:gd name="T16" fmla="*/ 72 w 73"/>
                    <a:gd name="T17" fmla="*/ 50 h 1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3" h="100">
                      <a:moveTo>
                        <a:pt x="72" y="50"/>
                      </a:moveTo>
                      <a:lnTo>
                        <a:pt x="62" y="15"/>
                      </a:lnTo>
                      <a:lnTo>
                        <a:pt x="36" y="0"/>
                      </a:lnTo>
                      <a:lnTo>
                        <a:pt x="11" y="15"/>
                      </a:lnTo>
                      <a:lnTo>
                        <a:pt x="0" y="50"/>
                      </a:lnTo>
                      <a:lnTo>
                        <a:pt x="11" y="84"/>
                      </a:lnTo>
                      <a:lnTo>
                        <a:pt x="36" y="99"/>
                      </a:lnTo>
                      <a:lnTo>
                        <a:pt x="62" y="84"/>
                      </a:lnTo>
                      <a:lnTo>
                        <a:pt x="72" y="5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77" name="Freeform 39">
                  <a:extLst>
                    <a:ext uri="{FF2B5EF4-FFF2-40B4-BE49-F238E27FC236}">
                      <a16:creationId xmlns:a16="http://schemas.microsoft.com/office/drawing/2014/main" id="{1471E1F0-63D1-4DFB-969D-A404D75023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62" y="1979"/>
                  <a:ext cx="65" cy="1"/>
                </a:xfrm>
                <a:custGeom>
                  <a:avLst/>
                  <a:gdLst>
                    <a:gd name="T0" fmla="*/ 0 w 65"/>
                    <a:gd name="T1" fmla="*/ 0 h 1"/>
                    <a:gd name="T2" fmla="*/ 64 w 65"/>
                    <a:gd name="T3" fmla="*/ 0 h 1"/>
                    <a:gd name="T4" fmla="*/ 0 w 65"/>
                    <a:gd name="T5" fmla="*/ 0 h 1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5" h="1">
                      <a:moveTo>
                        <a:pt x="0" y="0"/>
                      </a:moveTo>
                      <a:lnTo>
                        <a:pt x="64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475" name="Rectangle 40">
                <a:extLst>
                  <a:ext uri="{FF2B5EF4-FFF2-40B4-BE49-F238E27FC236}">
                    <a16:creationId xmlns:a16="http://schemas.microsoft.com/office/drawing/2014/main" id="{02C6F3CF-FB1F-497B-97C0-252D6BB63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3072"/>
                <a:ext cx="886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name=“Mary” </a:t>
                </a:r>
              </a:p>
            </p:txBody>
          </p:sp>
        </p:grpSp>
        <p:grpSp>
          <p:nvGrpSpPr>
            <p:cNvPr id="18459" name="Group 44">
              <a:extLst>
                <a:ext uri="{FF2B5EF4-FFF2-40B4-BE49-F238E27FC236}">
                  <a16:creationId xmlns:a16="http://schemas.microsoft.com/office/drawing/2014/main" id="{E4CBE28F-9627-4067-8D1B-F67435FD7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1968"/>
              <a:ext cx="508" cy="326"/>
              <a:chOff x="3488" y="2651"/>
              <a:chExt cx="508" cy="326"/>
            </a:xfrm>
          </p:grpSpPr>
          <p:sp>
            <p:nvSpPr>
              <p:cNvPr id="18468" name="Freeform 45">
                <a:extLst>
                  <a:ext uri="{FF2B5EF4-FFF2-40B4-BE49-F238E27FC236}">
                    <a16:creationId xmlns:a16="http://schemas.microsoft.com/office/drawing/2014/main" id="{3C2F5EC6-FCA9-47A8-A1E3-E46FE43476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2651"/>
                <a:ext cx="1" cy="78"/>
              </a:xfrm>
              <a:custGeom>
                <a:avLst/>
                <a:gdLst>
                  <a:gd name="T0" fmla="*/ 0 w 1"/>
                  <a:gd name="T1" fmla="*/ 0 h 78"/>
                  <a:gd name="T2" fmla="*/ 0 w 1"/>
                  <a:gd name="T3" fmla="*/ 77 h 78"/>
                  <a:gd name="T4" fmla="*/ 0 w 1"/>
                  <a:gd name="T5" fmla="*/ 0 h 7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78">
                    <a:moveTo>
                      <a:pt x="0" y="0"/>
                    </a:moveTo>
                    <a:lnTo>
                      <a:pt x="0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69" name="Freeform 46">
                <a:extLst>
                  <a:ext uri="{FF2B5EF4-FFF2-40B4-BE49-F238E27FC236}">
                    <a16:creationId xmlns:a16="http://schemas.microsoft.com/office/drawing/2014/main" id="{9671BA53-869E-478E-B2BB-FA7800AB48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0" y="2651"/>
                <a:ext cx="1" cy="78"/>
              </a:xfrm>
              <a:custGeom>
                <a:avLst/>
                <a:gdLst>
                  <a:gd name="T0" fmla="*/ 0 w 1"/>
                  <a:gd name="T1" fmla="*/ 0 h 78"/>
                  <a:gd name="T2" fmla="*/ 0 w 1"/>
                  <a:gd name="T3" fmla="*/ 77 h 78"/>
                  <a:gd name="T4" fmla="*/ 0 w 1"/>
                  <a:gd name="T5" fmla="*/ 0 h 7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78">
                    <a:moveTo>
                      <a:pt x="0" y="0"/>
                    </a:moveTo>
                    <a:lnTo>
                      <a:pt x="0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0" name="Freeform 47">
                <a:extLst>
                  <a:ext uri="{FF2B5EF4-FFF2-40B4-BE49-F238E27FC236}">
                    <a16:creationId xmlns:a16="http://schemas.microsoft.com/office/drawing/2014/main" id="{019A41E1-8E77-46ED-9A06-86F47039FC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2651"/>
                <a:ext cx="220" cy="78"/>
              </a:xfrm>
              <a:custGeom>
                <a:avLst/>
                <a:gdLst>
                  <a:gd name="T0" fmla="*/ 0 w 220"/>
                  <a:gd name="T1" fmla="*/ 0 h 78"/>
                  <a:gd name="T2" fmla="*/ 219 w 220"/>
                  <a:gd name="T3" fmla="*/ 77 h 78"/>
                  <a:gd name="T4" fmla="*/ 0 w 220"/>
                  <a:gd name="T5" fmla="*/ 0 h 7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0" h="78">
                    <a:moveTo>
                      <a:pt x="0" y="0"/>
                    </a:moveTo>
                    <a:lnTo>
                      <a:pt x="219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471" name="Group 48">
                <a:extLst>
                  <a:ext uri="{FF2B5EF4-FFF2-40B4-BE49-F238E27FC236}">
                    <a16:creationId xmlns:a16="http://schemas.microsoft.com/office/drawing/2014/main" id="{1FEE0818-539A-4049-9929-0514343F8A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88" y="2651"/>
                <a:ext cx="508" cy="326"/>
                <a:chOff x="3488" y="2651"/>
                <a:chExt cx="508" cy="326"/>
              </a:xfrm>
            </p:grpSpPr>
            <p:sp>
              <p:nvSpPr>
                <p:cNvPr id="18472" name="Freeform 49">
                  <a:extLst>
                    <a:ext uri="{FF2B5EF4-FFF2-40B4-BE49-F238E27FC236}">
                      <a16:creationId xmlns:a16="http://schemas.microsoft.com/office/drawing/2014/main" id="{D02C5CF3-665D-4D3F-9081-BC3D5817BC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01" y="2651"/>
                  <a:ext cx="220" cy="78"/>
                </a:xfrm>
                <a:custGeom>
                  <a:avLst/>
                  <a:gdLst>
                    <a:gd name="T0" fmla="*/ 0 w 220"/>
                    <a:gd name="T1" fmla="*/ 77 h 78"/>
                    <a:gd name="T2" fmla="*/ 219 w 220"/>
                    <a:gd name="T3" fmla="*/ 0 h 78"/>
                    <a:gd name="T4" fmla="*/ 0 w 220"/>
                    <a:gd name="T5" fmla="*/ 77 h 7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20" h="78">
                      <a:moveTo>
                        <a:pt x="0" y="77"/>
                      </a:moveTo>
                      <a:lnTo>
                        <a:pt x="219" y="0"/>
                      </a:lnTo>
                      <a:lnTo>
                        <a:pt x="0" y="77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73" name="Rectangle 50">
                  <a:extLst>
                    <a:ext uri="{FF2B5EF4-FFF2-40B4-BE49-F238E27FC236}">
                      <a16:creationId xmlns:a16="http://schemas.microsoft.com/office/drawing/2014/main" id="{8AEF747E-3227-4E22-9B57-94A9A987CE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88" y="2783"/>
                  <a:ext cx="508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cid=cid</a:t>
                  </a:r>
                </a:p>
              </p:txBody>
            </p:sp>
          </p:grpSp>
        </p:grpSp>
        <p:sp>
          <p:nvSpPr>
            <p:cNvPr id="18460" name="Rectangle 52">
              <a:extLst>
                <a:ext uri="{FF2B5EF4-FFF2-40B4-BE49-F238E27FC236}">
                  <a16:creationId xmlns:a16="http://schemas.microsoft.com/office/drawing/2014/main" id="{ACD5DBD6-C703-4E6A-9517-4D2A3F94E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3216"/>
              <a:ext cx="66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 b="1">
                  <a:solidFill>
                    <a:srgbClr val="000000"/>
                  </a:solidFill>
                  <a:latin typeface="Arial" panose="020B0604020202020204" pitchFamily="34" charset="0"/>
                </a:rPr>
                <a:t>Courses</a:t>
              </a:r>
            </a:p>
          </p:txBody>
        </p:sp>
        <p:sp>
          <p:nvSpPr>
            <p:cNvPr id="18461" name="Line 55">
              <a:extLst>
                <a:ext uri="{FF2B5EF4-FFF2-40B4-BE49-F238E27FC236}">
                  <a16:creationId xmlns:a16="http://schemas.microsoft.com/office/drawing/2014/main" id="{E3313BA9-4DCC-4D4F-A688-9C08F97111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2640"/>
              <a:ext cx="192" cy="14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62" name="Line 77">
              <a:extLst>
                <a:ext uri="{FF2B5EF4-FFF2-40B4-BE49-F238E27FC236}">
                  <a16:creationId xmlns:a16="http://schemas.microsoft.com/office/drawing/2014/main" id="{77745DAC-148E-4CBA-99D2-271648368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0" y="30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63" name="Line 78">
              <a:extLst>
                <a:ext uri="{FF2B5EF4-FFF2-40B4-BE49-F238E27FC236}">
                  <a16:creationId xmlns:a16="http://schemas.microsoft.com/office/drawing/2014/main" id="{AC0FCCA3-E46E-478F-B6D4-29714F422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024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64" name="Line 79">
              <a:extLst>
                <a:ext uri="{FF2B5EF4-FFF2-40B4-BE49-F238E27FC236}">
                  <a16:creationId xmlns:a16="http://schemas.microsoft.com/office/drawing/2014/main" id="{5FC7B3B2-0CBF-4BB9-A919-7B7E2B6859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2592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65" name="Line 80">
              <a:extLst>
                <a:ext uri="{FF2B5EF4-FFF2-40B4-BE49-F238E27FC236}">
                  <a16:creationId xmlns:a16="http://schemas.microsoft.com/office/drawing/2014/main" id="{070C7991-CAF9-45C4-BBA1-779BCED91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84" y="2592"/>
              <a:ext cx="33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66" name="Line 81">
              <a:extLst>
                <a:ext uri="{FF2B5EF4-FFF2-40B4-BE49-F238E27FC236}">
                  <a16:creationId xmlns:a16="http://schemas.microsoft.com/office/drawing/2014/main" id="{521712F1-DA6D-41D3-80D8-36B925625A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2064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67" name="Line 82">
              <a:extLst>
                <a:ext uri="{FF2B5EF4-FFF2-40B4-BE49-F238E27FC236}">
                  <a16:creationId xmlns:a16="http://schemas.microsoft.com/office/drawing/2014/main" id="{DC3A5623-F6A4-4119-A772-DFA8A9C74A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00" y="2064"/>
              <a:ext cx="432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8448" name="Line 84">
            <a:extLst>
              <a:ext uri="{FF2B5EF4-FFF2-40B4-BE49-F238E27FC236}">
                <a16:creationId xmlns:a16="http://schemas.microsoft.com/office/drawing/2014/main" id="{85BA6CA2-A214-48E3-B920-4EAE3836C6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85">
            <a:extLst>
              <a:ext uri="{FF2B5EF4-FFF2-40B4-BE49-F238E27FC236}">
                <a16:creationId xmlns:a16="http://schemas.microsoft.com/office/drawing/2014/main" id="{AF7892CD-15AF-490A-86D1-1D519DA1D4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819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Text Box 86">
            <a:extLst>
              <a:ext uri="{FF2B5EF4-FFF2-40B4-BE49-F238E27FC236}">
                <a16:creationId xmlns:a16="http://schemas.microsoft.com/office/drawing/2014/main" id="{DCE5F1DF-C399-4374-8B3D-CE9A06FBB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6" y="6061075"/>
            <a:ext cx="731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400"/>
              <a:t>The </a:t>
            </a:r>
            <a:r>
              <a:rPr lang="en-US" altLang="en-US" sz="2400" b="1"/>
              <a:t>optimizer </a:t>
            </a:r>
            <a:r>
              <a:rPr lang="en-US" altLang="en-US" sz="2400"/>
              <a:t>chooses the best execution plan for a query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DBMS?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large, integrated collection of data</a:t>
            </a:r>
          </a:p>
          <a:p>
            <a:endParaRPr lang="en-US" dirty="0"/>
          </a:p>
          <a:p>
            <a:r>
              <a:rPr lang="en-US" dirty="0"/>
              <a:t>Models a real-world </a:t>
            </a:r>
            <a:r>
              <a:rPr lang="en-US" i="1" u="sng" dirty="0"/>
              <a:t>enterprise</a:t>
            </a:r>
          </a:p>
          <a:p>
            <a:pPr lvl="1"/>
            <a:r>
              <a:rPr lang="en-US" i="1" dirty="0"/>
              <a:t>Entities </a:t>
            </a:r>
            <a:r>
              <a:rPr lang="en-US" dirty="0"/>
              <a:t>(e.g., Students, Courses)</a:t>
            </a:r>
          </a:p>
          <a:p>
            <a:pPr lvl="1"/>
            <a:r>
              <a:rPr lang="en-US" i="1" dirty="0"/>
              <a:t>Relationships </a:t>
            </a:r>
            <a:r>
              <a:rPr lang="en-US" dirty="0"/>
              <a:t>(e.g.,</a:t>
            </a:r>
            <a:r>
              <a:rPr lang="en-US" i="1" dirty="0"/>
              <a:t> </a:t>
            </a:r>
            <a:r>
              <a:rPr lang="en-US" dirty="0"/>
              <a:t>Alice is enrolled in COMP440)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86050" y="4833307"/>
            <a:ext cx="681990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 </a:t>
            </a:r>
            <a:r>
              <a:rPr lang="en-US" sz="2800" b="1" u="sng" dirty="0">
                <a:latin typeface="+mj-lt"/>
              </a:rPr>
              <a:t>Database Management System (DBMS)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is a piece of software designed to store and manage databases</a:t>
            </a:r>
            <a:endParaRPr lang="en-US" sz="2800" u="sng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5263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DBMS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D7A53971-5A63-428C-8548-C83B6DFC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443ABA-0476-444E-BD1B-AA68A374128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FE08379D-2A60-470D-9194-E12A37BE79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Database Systems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CD4CCE6B-1CC3-408E-B74E-B73F81723B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The big commercial database vendors: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Oracle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IBM (with DB2)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Microsoft (SQL Server)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Sybase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Some free database systems: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Postgres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MySQL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Predator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209800" y="260350"/>
            <a:ext cx="7772400" cy="1143000"/>
          </a:xfrm>
        </p:spPr>
        <p:txBody>
          <a:bodyPr/>
          <a:lstStyle/>
          <a:p>
            <a:pPr algn="ctr"/>
            <a:r>
              <a:rPr lang="en-US" altLang="zh-CN" dirty="0">
                <a:ea typeface="SimSun" pitchFamily="2" charset="-122"/>
              </a:rPr>
              <a:t>Example 1</a:t>
            </a:r>
            <a:endParaRPr lang="zh-CN" altLang="en-US" dirty="0">
              <a:ea typeface="SimSun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0" y="1295400"/>
            <a:ext cx="9144000" cy="4540250"/>
          </a:xfrm>
        </p:spPr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show databases; </a:t>
            </a: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CREATE database test;</a:t>
            </a: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 test;</a:t>
            </a: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CREATE TABLE member ( </a:t>
            </a:r>
            <a:br>
              <a:rPr lang="en-US" altLang="zh-CN" sz="24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altLang="zh-CN" sz="24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           name </a:t>
            </a:r>
            <a:r>
              <a:rPr lang="en-US" altLang="zh-CN" sz="24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varchar</a:t>
            </a:r>
            <a:r>
              <a:rPr lang="en-US" altLang="zh-CN" sz="24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(50), </a:t>
            </a: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  email </a:t>
            </a:r>
            <a:r>
              <a:rPr lang="en-US" altLang="zh-CN" sz="24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varchar</a:t>
            </a:r>
            <a:r>
              <a:rPr lang="en-US" altLang="zh-CN" sz="24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(100),</a:t>
            </a: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  country </a:t>
            </a:r>
            <a:r>
              <a:rPr lang="en-US" altLang="zh-CN" sz="24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varchar</a:t>
            </a:r>
            <a:r>
              <a:rPr lang="en-US" altLang="zh-CN" sz="24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(50), </a:t>
            </a:r>
            <a:br>
              <a:rPr lang="en-US" altLang="zh-CN" sz="24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altLang="zh-CN" sz="24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           PRIMARY KEY (name));</a:t>
            </a:r>
          </a:p>
          <a:p>
            <a:pPr>
              <a:buFontTx/>
              <a:buNone/>
            </a:pPr>
            <a:endParaRPr lang="en-US" altLang="zh-CN" sz="2400" dirty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INSERT INTO member  VALUES ('Smith‘, ‘smith@gmail.com’, ‘USA’);</a:t>
            </a:r>
          </a:p>
          <a:p>
            <a:pPr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SELECT * from member;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209800" y="260350"/>
            <a:ext cx="7772400" cy="1143000"/>
          </a:xfrm>
        </p:spPr>
        <p:txBody>
          <a:bodyPr/>
          <a:lstStyle/>
          <a:p>
            <a:pPr algn="ctr"/>
            <a:r>
              <a:rPr lang="en-US" altLang="zh-CN" dirty="0">
                <a:ea typeface="SimSun" pitchFamily="2" charset="-122"/>
              </a:rPr>
              <a:t>Example 2</a:t>
            </a:r>
            <a:endParaRPr lang="zh-CN" altLang="en-US" dirty="0">
              <a:ea typeface="SimSun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0" y="1403350"/>
            <a:ext cx="8686800" cy="45402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CREATE TABLE employee ( </a:t>
            </a:r>
            <a:br>
              <a:rPr lang="en-US" altLang="zh-CN" sz="24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altLang="zh-CN" sz="24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           </a:t>
            </a:r>
            <a:r>
              <a:rPr lang="en-US" altLang="zh-CN" sz="24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empID</a:t>
            </a:r>
            <a:r>
              <a:rPr lang="en-US" altLang="zh-CN" sz="24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(11) NOT NULL  AUTO_INCREMENT, </a:t>
            </a:r>
            <a:br>
              <a:rPr lang="en-US" altLang="zh-CN" sz="24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altLang="zh-CN" sz="24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           </a:t>
            </a:r>
            <a:r>
              <a:rPr lang="en-US" altLang="zh-CN" sz="24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firstName</a:t>
            </a:r>
            <a:r>
              <a:rPr lang="en-US" altLang="zh-CN" sz="24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varchar</a:t>
            </a:r>
            <a:r>
              <a:rPr lang="en-US" altLang="zh-CN" sz="24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(100) DEFAULT NULL, </a:t>
            </a:r>
            <a:br>
              <a:rPr lang="en-US" altLang="zh-CN" sz="24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altLang="zh-CN" sz="24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           PRIMARY KEY (</a:t>
            </a:r>
            <a:r>
              <a:rPr lang="en-US" altLang="zh-CN" sz="24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empID</a:t>
            </a:r>
            <a:r>
              <a:rPr lang="en-US" altLang="zh-CN" sz="24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));</a:t>
            </a:r>
          </a:p>
          <a:p>
            <a:pPr>
              <a:buFontTx/>
              <a:buNone/>
            </a:pPr>
            <a:endParaRPr lang="en-US" altLang="zh-CN" sz="2400" dirty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INSERT INTO employee( </a:t>
            </a:r>
            <a:r>
              <a:rPr lang="en-US" altLang="zh-CN" sz="24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firstName</a:t>
            </a:r>
            <a:r>
              <a:rPr lang="en-US" altLang="zh-CN" sz="24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   VALUES ('Smith');</a:t>
            </a:r>
          </a:p>
          <a:p>
            <a:pPr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SELECT * from employee;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C148-71A6-4219-B2B5-06E3FD297E0C}" type="slidenum">
              <a:rPr lang="en-US"/>
              <a:pPr/>
              <a:t>3</a:t>
            </a:fld>
            <a:endParaRPr lang="en-US"/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Motivating, Running Example</a:t>
            </a:r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building a course management system (</a:t>
            </a:r>
            <a:r>
              <a:rPr lang="en-US" b="1" dirty="0"/>
              <a:t>CMS</a:t>
            </a:r>
            <a:r>
              <a:rPr lang="en-US" dirty="0"/>
              <a:t>):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Students</a:t>
            </a:r>
          </a:p>
          <a:p>
            <a:pPr lvl="1"/>
            <a:r>
              <a:rPr lang="en-US" dirty="0"/>
              <a:t>Courses</a:t>
            </a:r>
          </a:p>
          <a:p>
            <a:pPr lvl="1"/>
            <a:r>
              <a:rPr lang="en-US" dirty="0"/>
              <a:t>Professors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Who takes what</a:t>
            </a:r>
          </a:p>
          <a:p>
            <a:pPr lvl="1"/>
            <a:r>
              <a:rPr lang="en-US" dirty="0"/>
              <a:t>Who teaches what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4229100" y="2588269"/>
            <a:ext cx="381000" cy="1295400"/>
          </a:xfrm>
          <a:prstGeom prst="rightBrace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10100" y="300513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FF0000"/>
                </a:solidFill>
              </a:rPr>
              <a:t>Entities</a:t>
            </a:r>
          </a:p>
        </p:txBody>
      </p:sp>
      <p:sp>
        <p:nvSpPr>
          <p:cNvPr id="7" name="Right Brace 6"/>
          <p:cNvSpPr/>
          <p:nvPr/>
        </p:nvSpPr>
        <p:spPr>
          <a:xfrm>
            <a:off x="4229100" y="4692742"/>
            <a:ext cx="381000" cy="685800"/>
          </a:xfrm>
          <a:prstGeom prst="rightBrace">
            <a:avLst/>
          </a:prstGeom>
          <a:noFill/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68596" y="4804809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00B0F0"/>
                </a:solidFill>
              </a:rPr>
              <a:t>Relationships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1995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Data models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" grpId="0" build="p"/>
      <p:bldP spid="5" grpId="0" animBg="1"/>
      <p:bldP spid="6" grpId="0"/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577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data model </a:t>
            </a:r>
            <a:r>
              <a:rPr lang="en-US" dirty="0"/>
              <a:t>is a collection of concepts for describing data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u="sng" dirty="0"/>
              <a:t>relational model of data</a:t>
            </a:r>
            <a:r>
              <a:rPr lang="en-US" dirty="0"/>
              <a:t> is the most widely used model today</a:t>
            </a:r>
          </a:p>
          <a:p>
            <a:pPr lvl="2"/>
            <a:r>
              <a:rPr lang="en-US" dirty="0"/>
              <a:t>Main Concept: the </a:t>
            </a:r>
            <a:r>
              <a:rPr lang="en-US" i="1" dirty="0"/>
              <a:t>relation</a:t>
            </a:r>
            <a:r>
              <a:rPr lang="en-US" dirty="0"/>
              <a:t>- essentially, a table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schema</a:t>
            </a:r>
            <a:r>
              <a:rPr lang="en-US" dirty="0"/>
              <a:t> is a description of a particular collection of data, </a:t>
            </a:r>
            <a:r>
              <a:rPr lang="en-US" b="1" dirty="0"/>
              <a:t>using the given data model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E.g. every </a:t>
            </a:r>
            <a:r>
              <a:rPr lang="en-US" i="1" dirty="0"/>
              <a:t>relation</a:t>
            </a:r>
            <a:r>
              <a:rPr lang="en-US" dirty="0"/>
              <a:t> in a relational data model has a </a:t>
            </a:r>
            <a:r>
              <a:rPr lang="en-US" i="1" dirty="0"/>
              <a:t>schema</a:t>
            </a:r>
            <a:r>
              <a:rPr lang="en-US" dirty="0"/>
              <a:t> describing types, etc.</a:t>
            </a:r>
            <a:endParaRPr lang="en-US" i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995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Data models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61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524000" y="3388829"/>
            <a:ext cx="9144000" cy="312420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Course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8826"/>
            <a:ext cx="8229600" cy="4525963"/>
          </a:xfrm>
        </p:spPr>
        <p:txBody>
          <a:bodyPr/>
          <a:lstStyle/>
          <a:p>
            <a:r>
              <a:rPr lang="en-US" i="1" dirty="0"/>
              <a:t>Logical Schema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Students</a:t>
            </a:r>
            <a:r>
              <a:rPr lang="en-US" dirty="0"/>
              <a:t>(</a:t>
            </a:r>
            <a:r>
              <a:rPr lang="en-US" dirty="0" err="1"/>
              <a:t>sid</a:t>
            </a:r>
            <a:r>
              <a:rPr lang="en-US" dirty="0"/>
              <a:t>: </a:t>
            </a:r>
            <a:r>
              <a:rPr lang="en-US" i="1" dirty="0"/>
              <a:t>string</a:t>
            </a:r>
            <a:r>
              <a:rPr lang="en-US" dirty="0"/>
              <a:t>, name: </a:t>
            </a:r>
            <a:r>
              <a:rPr lang="en-US" i="1" dirty="0"/>
              <a:t>string</a:t>
            </a:r>
            <a:r>
              <a:rPr lang="en-US" dirty="0"/>
              <a:t>, </a:t>
            </a:r>
            <a:r>
              <a:rPr lang="en-US" dirty="0" err="1"/>
              <a:t>gpa</a:t>
            </a:r>
            <a:r>
              <a:rPr lang="en-US" dirty="0"/>
              <a:t>: </a:t>
            </a:r>
            <a:r>
              <a:rPr lang="en-US" i="1" dirty="0"/>
              <a:t>float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Courses</a:t>
            </a:r>
            <a:r>
              <a:rPr lang="en-US" dirty="0"/>
              <a:t>(cid: </a:t>
            </a:r>
            <a:r>
              <a:rPr lang="en-US" i="1" dirty="0"/>
              <a:t>string</a:t>
            </a:r>
            <a:r>
              <a:rPr lang="en-US" dirty="0"/>
              <a:t>, </a:t>
            </a:r>
            <a:r>
              <a:rPr lang="en-US" dirty="0" err="1"/>
              <a:t>cname</a:t>
            </a:r>
            <a:r>
              <a:rPr lang="en-US" dirty="0"/>
              <a:t>: </a:t>
            </a:r>
            <a:r>
              <a:rPr lang="en-US" i="1" dirty="0"/>
              <a:t>string</a:t>
            </a:r>
            <a:r>
              <a:rPr lang="en-US" dirty="0"/>
              <a:t>, credits: </a:t>
            </a:r>
            <a:r>
              <a:rPr lang="en-US" i="1" dirty="0" err="1"/>
              <a:t>int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Enrolled</a:t>
            </a:r>
            <a:r>
              <a:rPr lang="en-US" dirty="0"/>
              <a:t>(</a:t>
            </a:r>
            <a:r>
              <a:rPr lang="en-US" dirty="0" err="1"/>
              <a:t>sid</a:t>
            </a:r>
            <a:r>
              <a:rPr lang="en-US" dirty="0"/>
              <a:t>: </a:t>
            </a:r>
            <a:r>
              <a:rPr lang="en-US" i="1" dirty="0"/>
              <a:t>string, </a:t>
            </a:r>
            <a:r>
              <a:rPr lang="en-US" dirty="0"/>
              <a:t>cid</a:t>
            </a:r>
            <a:r>
              <a:rPr lang="en-US" i="1" dirty="0"/>
              <a:t>: string, </a:t>
            </a:r>
            <a:r>
              <a:rPr lang="en-US" dirty="0"/>
              <a:t>grade</a:t>
            </a:r>
            <a:r>
              <a:rPr lang="en-US" i="1" dirty="0"/>
              <a:t>: string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77602"/>
              </p:ext>
            </p:extLst>
          </p:nvPr>
        </p:nvGraphicFramePr>
        <p:xfrm>
          <a:off x="1676400" y="3617429"/>
          <a:ext cx="2514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sid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Name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Gpa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7400" y="513696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Students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321018"/>
              </p:ext>
            </p:extLst>
          </p:nvPr>
        </p:nvGraphicFramePr>
        <p:xfrm>
          <a:off x="7696200" y="3617429"/>
          <a:ext cx="2895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cid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cname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credits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564-2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308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153400" y="513696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Courses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5561"/>
              </p:ext>
            </p:extLst>
          </p:nvPr>
        </p:nvGraphicFramePr>
        <p:xfrm>
          <a:off x="4572000" y="5065229"/>
          <a:ext cx="2895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sid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cid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Grade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29200" y="605136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Enrolled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105400" y="3693629"/>
            <a:ext cx="17526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Relations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1995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Data models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524000" y="3386328"/>
            <a:ext cx="9144000" cy="312420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Course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7033"/>
            <a:ext cx="8229600" cy="4525963"/>
          </a:xfrm>
        </p:spPr>
        <p:txBody>
          <a:bodyPr/>
          <a:lstStyle/>
          <a:p>
            <a:r>
              <a:rPr lang="en-US" i="1" dirty="0"/>
              <a:t>Logical Schema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Students</a:t>
            </a:r>
            <a:r>
              <a:rPr lang="en-US" dirty="0"/>
              <a:t>(</a:t>
            </a:r>
            <a:r>
              <a:rPr lang="en-US" dirty="0" err="1"/>
              <a:t>sid</a:t>
            </a:r>
            <a:r>
              <a:rPr lang="en-US" dirty="0"/>
              <a:t>: </a:t>
            </a:r>
            <a:r>
              <a:rPr lang="en-US" i="1" dirty="0"/>
              <a:t>string</a:t>
            </a:r>
            <a:r>
              <a:rPr lang="en-US" dirty="0"/>
              <a:t>, name: </a:t>
            </a:r>
            <a:r>
              <a:rPr lang="en-US" i="1" dirty="0"/>
              <a:t>string</a:t>
            </a:r>
            <a:r>
              <a:rPr lang="en-US" dirty="0"/>
              <a:t>, </a:t>
            </a:r>
            <a:r>
              <a:rPr lang="en-US" dirty="0" err="1"/>
              <a:t>gpa</a:t>
            </a:r>
            <a:r>
              <a:rPr lang="en-US" dirty="0"/>
              <a:t>: </a:t>
            </a:r>
            <a:r>
              <a:rPr lang="en-US" i="1" dirty="0"/>
              <a:t>float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Courses</a:t>
            </a:r>
            <a:r>
              <a:rPr lang="en-US" dirty="0"/>
              <a:t>(cid: </a:t>
            </a:r>
            <a:r>
              <a:rPr lang="en-US" i="1" dirty="0"/>
              <a:t>string</a:t>
            </a:r>
            <a:r>
              <a:rPr lang="en-US" dirty="0"/>
              <a:t>, </a:t>
            </a:r>
            <a:r>
              <a:rPr lang="en-US" dirty="0" err="1"/>
              <a:t>cname</a:t>
            </a:r>
            <a:r>
              <a:rPr lang="en-US" dirty="0"/>
              <a:t>: </a:t>
            </a:r>
            <a:r>
              <a:rPr lang="en-US" i="1" dirty="0"/>
              <a:t>string</a:t>
            </a:r>
            <a:r>
              <a:rPr lang="en-US" dirty="0"/>
              <a:t>, credits: </a:t>
            </a:r>
            <a:r>
              <a:rPr lang="en-US" i="1" dirty="0" err="1"/>
              <a:t>int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Enrolled</a:t>
            </a:r>
            <a:r>
              <a:rPr lang="en-US" dirty="0"/>
              <a:t>(</a:t>
            </a:r>
            <a:r>
              <a:rPr lang="en-US" dirty="0" err="1"/>
              <a:t>sid</a:t>
            </a:r>
            <a:r>
              <a:rPr lang="en-US" dirty="0"/>
              <a:t>: </a:t>
            </a:r>
            <a:r>
              <a:rPr lang="en-US" i="1" dirty="0"/>
              <a:t>string, </a:t>
            </a:r>
            <a:r>
              <a:rPr lang="en-US" dirty="0"/>
              <a:t>cid</a:t>
            </a:r>
            <a:r>
              <a:rPr lang="en-US" i="1" dirty="0"/>
              <a:t>: string, </a:t>
            </a:r>
            <a:r>
              <a:rPr lang="en-US" dirty="0"/>
              <a:t>grade</a:t>
            </a:r>
            <a:r>
              <a:rPr lang="en-US" i="1" dirty="0"/>
              <a:t>: string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852163"/>
              </p:ext>
            </p:extLst>
          </p:nvPr>
        </p:nvGraphicFramePr>
        <p:xfrm>
          <a:off x="1676400" y="3614928"/>
          <a:ext cx="2514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sid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Name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Gpa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7400" y="5134464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Students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604012"/>
              </p:ext>
            </p:extLst>
          </p:nvPr>
        </p:nvGraphicFramePr>
        <p:xfrm>
          <a:off x="7696200" y="3614928"/>
          <a:ext cx="2895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cid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cname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credits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564-2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308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153400" y="5134464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Courses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115663"/>
              </p:ext>
            </p:extLst>
          </p:nvPr>
        </p:nvGraphicFramePr>
        <p:xfrm>
          <a:off x="4572000" y="5062728"/>
          <a:ext cx="2895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sid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cid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Grade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29200" y="6048864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Enrolled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2286000" y="4834128"/>
            <a:ext cx="2362200" cy="914400"/>
          </a:xfrm>
          <a:prstGeom prst="straightConnector1">
            <a:avLst/>
          </a:prstGeom>
          <a:ln w="508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943600" y="4300728"/>
            <a:ext cx="1752600" cy="1414272"/>
          </a:xfrm>
          <a:prstGeom prst="straightConnector1">
            <a:avLst/>
          </a:prstGeom>
          <a:ln w="508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05400" y="3693629"/>
            <a:ext cx="17526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Corresponding </a:t>
            </a:r>
            <a:r>
              <a:rPr lang="en-US" sz="2000" i="1" dirty="0"/>
              <a:t>keys</a:t>
            </a:r>
            <a:endParaRPr lang="en-US" sz="2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1995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Data models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758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Schemata…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Physical Schema</a:t>
            </a:r>
            <a:r>
              <a:rPr lang="en-US" dirty="0"/>
              <a:t>: describes data layout</a:t>
            </a:r>
          </a:p>
          <a:p>
            <a:pPr lvl="1"/>
            <a:r>
              <a:rPr lang="en-US" dirty="0"/>
              <a:t>Relations as unordered files</a:t>
            </a:r>
          </a:p>
          <a:p>
            <a:pPr lvl="1"/>
            <a:r>
              <a:rPr lang="en-US" dirty="0"/>
              <a:t>Some data in sorted order (index)</a:t>
            </a:r>
          </a:p>
          <a:p>
            <a:endParaRPr lang="en-US" i="1" dirty="0"/>
          </a:p>
          <a:p>
            <a:r>
              <a:rPr lang="en-US" i="1" dirty="0"/>
              <a:t>Logical Schema: </a:t>
            </a:r>
            <a:r>
              <a:rPr lang="en-US" dirty="0"/>
              <a:t>Previous slide</a:t>
            </a:r>
            <a:endParaRPr lang="en-US" i="1" dirty="0"/>
          </a:p>
          <a:p>
            <a:endParaRPr lang="en-US" i="1" dirty="0"/>
          </a:p>
          <a:p>
            <a:r>
              <a:rPr lang="en-US" i="1" dirty="0"/>
              <a:t>External Schema</a:t>
            </a:r>
            <a:r>
              <a:rPr lang="en-US" dirty="0"/>
              <a:t>: (Views)</a:t>
            </a:r>
          </a:p>
          <a:p>
            <a:pPr lvl="1"/>
            <a:r>
              <a:rPr lang="en-US" dirty="0" err="1">
                <a:latin typeface="Arial" pitchFamily="34" charset="0"/>
                <a:cs typeface="Arial" pitchFamily="34" charset="0"/>
              </a:rPr>
              <a:t>Course_info</a:t>
            </a:r>
            <a:r>
              <a:rPr lang="en-US" dirty="0"/>
              <a:t>(cid: </a:t>
            </a:r>
            <a:r>
              <a:rPr lang="en-US" i="1" dirty="0"/>
              <a:t>string</a:t>
            </a:r>
            <a:r>
              <a:rPr lang="en-US" dirty="0"/>
              <a:t>, enrollment: </a:t>
            </a:r>
            <a:r>
              <a:rPr lang="en-US" i="1" dirty="0"/>
              <a:t>integer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Derived from other tables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99120" y="4493715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Applications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0" y="2740967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Administrators</a:t>
            </a:r>
          </a:p>
        </p:txBody>
      </p:sp>
      <p:sp>
        <p:nvSpPr>
          <p:cNvPr id="11" name="Up Arrow 10"/>
          <p:cNvSpPr/>
          <p:nvPr/>
        </p:nvSpPr>
        <p:spPr>
          <a:xfrm>
            <a:off x="8077200" y="2667000"/>
            <a:ext cx="304800" cy="6096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8077200" y="4457848"/>
            <a:ext cx="304800" cy="5334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18011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Schemata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Concept:</a:t>
            </a:r>
            <a:r>
              <a:rPr lang="en-US" dirty="0"/>
              <a:t> Applications do not need to worry about </a:t>
            </a:r>
            <a:r>
              <a:rPr lang="en-US" i="1" dirty="0"/>
              <a:t>how the data is structured and stored</a:t>
            </a:r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686475"/>
            <a:ext cx="525170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+mj-lt"/>
              </a:rPr>
              <a:t>Logical data independence: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protection from changes in the </a:t>
            </a:r>
            <a:r>
              <a:rPr lang="en-US" sz="2800" i="1" dirty="0">
                <a:latin typeface="+mj-lt"/>
              </a:rPr>
              <a:t>logical structure of </a:t>
            </a:r>
            <a:r>
              <a:rPr lang="en-US" sz="2800" i="1">
                <a:latin typeface="+mj-lt"/>
              </a:rPr>
              <a:t>the data</a:t>
            </a:r>
            <a:endParaRPr lang="en-US" sz="2800" i="1" u="sng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4364250"/>
            <a:ext cx="525170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+mj-lt"/>
              </a:rPr>
              <a:t>Physical data independence: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protection from </a:t>
            </a:r>
            <a:r>
              <a:rPr lang="en-US" sz="2800" i="1" dirty="0">
                <a:latin typeface="+mj-lt"/>
              </a:rPr>
              <a:t>physical </a:t>
            </a:r>
            <a:r>
              <a:rPr lang="en-US" sz="2800" i="1">
                <a:latin typeface="+mj-lt"/>
              </a:rPr>
              <a:t>layout changes</a:t>
            </a:r>
            <a:endParaRPr lang="en-US" sz="2800" u="sng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1304" y="6176962"/>
            <a:ext cx="80772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One of the most important reasons to use a DBMS</a:t>
            </a:r>
            <a:endParaRPr lang="en-US" sz="2800" b="1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18011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Schemata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6348984" y="2686475"/>
            <a:ext cx="4066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I.e. should not need to ask: can we add  a new entity or attribute without rewriting the application?</a:t>
            </a:r>
            <a:endParaRPr lang="en-US" i="1" u="sng" dirty="0"/>
          </a:p>
        </p:txBody>
      </p:sp>
      <p:sp>
        <p:nvSpPr>
          <p:cNvPr id="12" name="Rectangle 11"/>
          <p:cNvSpPr/>
          <p:nvPr/>
        </p:nvSpPr>
        <p:spPr>
          <a:xfrm>
            <a:off x="6348984" y="4364250"/>
            <a:ext cx="3901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I.e. should not need to ask: which disks are the data stored on? Is the data indexed?</a:t>
            </a:r>
            <a:endParaRPr lang="en-US" i="1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5FC138F9-09A3-4EC5-84E4-B79DF594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F1A821-8011-4CD4-8FB6-337194E0870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F65FC42E-4C07-44F7-A638-666E63CC87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Database Management Systems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0191F409-3280-48BB-867F-B305CC8C7E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Database Management System = DBMS</a:t>
            </a:r>
          </a:p>
          <a:p>
            <a:r>
              <a:rPr lang="en-US" altLang="en-US" dirty="0"/>
              <a:t>A collection of files that store the data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Relational DBMS = RDBMS</a:t>
            </a:r>
          </a:p>
          <a:p>
            <a:r>
              <a:rPr lang="en-US" altLang="en-US" dirty="0"/>
              <a:t>Data files are structured as relations (tables)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5946</TotalTime>
  <Words>1280</Words>
  <Application>Microsoft Office PowerPoint</Application>
  <PresentationFormat>Widescreen</PresentationFormat>
  <Paragraphs>289</Paragraphs>
  <Slides>22</Slides>
  <Notes>8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 Unicode MS</vt:lpstr>
      <vt:lpstr>Book Antiqua</vt:lpstr>
      <vt:lpstr>Calibri</vt:lpstr>
      <vt:lpstr>Calibri Light</vt:lpstr>
      <vt:lpstr>Times New Roman</vt:lpstr>
      <vt:lpstr>Office Theme</vt:lpstr>
      <vt:lpstr>Chart</vt:lpstr>
      <vt:lpstr>Document</vt:lpstr>
      <vt:lpstr>COMP 282 Introduction to Database</vt:lpstr>
      <vt:lpstr>What is a DBMS?</vt:lpstr>
      <vt:lpstr>A Motivating, Running Example</vt:lpstr>
      <vt:lpstr>Data models</vt:lpstr>
      <vt:lpstr>Modeling the Course Management System</vt:lpstr>
      <vt:lpstr>Modeling the Course Management System</vt:lpstr>
      <vt:lpstr>Other Schemata…</vt:lpstr>
      <vt:lpstr>Data independence</vt:lpstr>
      <vt:lpstr>Database Management Systems</vt:lpstr>
      <vt:lpstr>Example of a Traditional Database Application</vt:lpstr>
      <vt:lpstr>Can we do it without a DBMS ?</vt:lpstr>
      <vt:lpstr>Doing it without a DBMS...</vt:lpstr>
      <vt:lpstr>Problems without an DBMS...</vt:lpstr>
      <vt:lpstr>Enters a DBMS</vt:lpstr>
      <vt:lpstr>Functionality of a DBMS</vt:lpstr>
      <vt:lpstr>How the Programmer Sees the DBMS</vt:lpstr>
      <vt:lpstr>How the Programmer Sees the DBMS</vt:lpstr>
      <vt:lpstr>Queries</vt:lpstr>
      <vt:lpstr>Queries, behind the scene</vt:lpstr>
      <vt:lpstr>Database Systems</vt:lpstr>
      <vt:lpstr>Example 1</vt:lpstr>
      <vt:lpstr>Example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Mahdi Ebi</cp:lastModifiedBy>
  <cp:revision>208</cp:revision>
  <cp:lastPrinted>2020-01-28T21:53:28Z</cp:lastPrinted>
  <dcterms:created xsi:type="dcterms:W3CDTF">2015-09-11T05:09:33Z</dcterms:created>
  <dcterms:modified xsi:type="dcterms:W3CDTF">2020-08-17T18:16:25Z</dcterms:modified>
</cp:coreProperties>
</file>