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445" r:id="rId2"/>
    <p:sldId id="494" r:id="rId3"/>
    <p:sldId id="492" r:id="rId4"/>
    <p:sldId id="497" r:id="rId5"/>
    <p:sldId id="498" r:id="rId6"/>
    <p:sldId id="499" r:id="rId7"/>
    <p:sldId id="496" r:id="rId8"/>
    <p:sldId id="493" r:id="rId9"/>
    <p:sldId id="260" r:id="rId10"/>
    <p:sldId id="267" r:id="rId11"/>
    <p:sldId id="261" r:id="rId12"/>
    <p:sldId id="262" r:id="rId13"/>
    <p:sldId id="263" r:id="rId14"/>
    <p:sldId id="303" r:id="rId15"/>
    <p:sldId id="305" r:id="rId16"/>
    <p:sldId id="476" r:id="rId17"/>
    <p:sldId id="449" r:id="rId18"/>
    <p:sldId id="395" r:id="rId19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8" autoAdjust="0"/>
    <p:restoredTop sz="94737" autoAdjust="0"/>
  </p:normalViewPr>
  <p:slideViewPr>
    <p:cSldViewPr snapToGrid="0">
      <p:cViewPr varScale="1">
        <p:scale>
          <a:sx n="83" d="100"/>
          <a:sy n="83" d="100"/>
        </p:scale>
        <p:origin x="845" y="6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23730B-C934-49E1-82AB-AAF12EA33B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096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7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5DCA59-E002-414E-9006-43704CC18A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096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4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CF697-D485-4710-9414-246B28E073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096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8B55F3-EAEB-4A41-A281-9FC6C250F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096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096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3DA697-0850-40EF-A763-98B295ED55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r" defTabSz="9096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8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f745b41f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3f745b41f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66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745b41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3f745b41f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03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C6F45F-FF9D-4CDF-A1C0-8CB1B712ED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9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0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000" b="1" dirty="0">
                <a:solidFill>
                  <a:srgbClr val="002060"/>
                </a:solidFill>
              </a:rPr>
              <a:t>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DE8929-540D-43A0-804E-A7566AF1EB4D}" type="slidenum">
              <a:rPr lang="en-US" smtClean="0"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2575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2895600" y="1676400"/>
            <a:ext cx="30908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SELECT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Name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FROM 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WHERE 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&gt; 4999;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69925" y="3419475"/>
            <a:ext cx="4945063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Name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Address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1234  John       123 Main   fresh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5522  Mary      77 Pine       senior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9876  Bill         83 Oak       junior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934200" y="3429000"/>
            <a:ext cx="1093788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Bill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Result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685800" y="3352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6096000" y="3352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6934200" y="3352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934200" y="3352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685800" y="53340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685800" y="3352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8153400" y="3352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6934200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685800" y="38862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69342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50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DE8929-540D-43A0-804E-A7566AF1EB4D}" type="slidenum">
              <a:rPr lang="en-US" smtClean="0"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Examples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603567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SELECT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FROM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+mn-cs"/>
              </a:rPr>
              <a:t>Student;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SELECT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FROM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+mn-cs"/>
              </a:rPr>
              <a:t>Student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 WHERE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Status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= 'senior';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SELECT * FROM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+mn-cs"/>
              </a:rPr>
              <a:t>Student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 WHERE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Status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= 'senior‘;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SELECT COUNT(*) FROM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+mn-cs"/>
              </a:rPr>
              <a:t>Student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 WHERE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Status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= 'senior';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6781800" y="3429000"/>
            <a:ext cx="1981200" cy="990600"/>
          </a:xfrm>
          <a:prstGeom prst="wedgeRoundRectCallout">
            <a:avLst>
              <a:gd name="adj1" fmla="val -108653"/>
              <a:gd name="adj2" fmla="val 102083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result is a table with one column and one row</a:t>
            </a:r>
          </a:p>
        </p:txBody>
      </p:sp>
    </p:spTree>
    <p:extLst>
      <p:ext uri="{BB962C8B-B14F-4D97-AF65-F5344CB8AC3E}">
        <p14:creationId xmlns:p14="http://schemas.microsoft.com/office/powerpoint/2010/main" val="179934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E884F9-2C3C-4A3F-AE04-E4E943F320B8}" type="slidenum">
              <a:rPr lang="en-US" smtClean="0"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6"/>
            <a:ext cx="7772400" cy="914400"/>
          </a:xfrm>
        </p:spPr>
        <p:txBody>
          <a:bodyPr/>
          <a:lstStyle/>
          <a:p>
            <a:r>
              <a:rPr lang="en-US" sz="4000" dirty="0"/>
              <a:t>More Complex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Goal:</a:t>
            </a:r>
            <a:r>
              <a:rPr lang="en-US" dirty="0"/>
              <a:t> table in which each row names a senior and gives a course taken and grade</a:t>
            </a:r>
          </a:p>
          <a:p>
            <a:pPr>
              <a:defRPr/>
            </a:pPr>
            <a:r>
              <a:rPr lang="en-US" dirty="0"/>
              <a:t>Combines information in two tables: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dirty="0"/>
              <a:t>: 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Address</a:t>
            </a:r>
            <a:r>
              <a:rPr lang="en-US" dirty="0"/>
              <a:t>, </a:t>
            </a:r>
            <a:r>
              <a:rPr lang="en-US" i="1" dirty="0"/>
              <a:t>Status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dirty="0"/>
              <a:t>: </a:t>
            </a:r>
            <a:r>
              <a:rPr lang="en-US" i="1" dirty="0" err="1"/>
              <a:t>StudId</a:t>
            </a:r>
            <a:r>
              <a:rPr lang="en-US" dirty="0"/>
              <a:t>, </a:t>
            </a:r>
            <a:r>
              <a:rPr lang="en-US" i="1" dirty="0" err="1"/>
              <a:t>CrsCode</a:t>
            </a:r>
            <a:r>
              <a:rPr lang="en-US" dirty="0"/>
              <a:t>, </a:t>
            </a:r>
            <a:r>
              <a:rPr lang="en-US" i="1" dirty="0"/>
              <a:t>Semester</a:t>
            </a:r>
            <a:r>
              <a:rPr lang="en-US" dirty="0"/>
              <a:t>, </a:t>
            </a:r>
            <a:r>
              <a:rPr lang="en-US" i="1" dirty="0"/>
              <a:t>Grade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95400" y="4724400"/>
            <a:ext cx="66246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SELECT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CrsCode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Grade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FROM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+mn-cs"/>
              </a:rPr>
              <a:t>Student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+mn-cs"/>
              </a:rPr>
              <a:t>Transcript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WHERE 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Status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= '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senior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';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57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DE8929-540D-43A0-804E-A7566AF1EB4D}" type="slidenum">
              <a:rPr lang="en-US" smtClean="0"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4114800" cy="806451"/>
          </a:xfrm>
        </p:spPr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267200" y="919163"/>
            <a:ext cx="2470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	1	xxy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	17	rst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086600" y="919163"/>
            <a:ext cx="1403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3.2	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4.8	17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292292" y="3045034"/>
            <a:ext cx="17590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FROM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+mn-cs"/>
              </a:rPr>
              <a:t>T1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+mn-cs"/>
              </a:rPr>
              <a:t>T2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yields: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419600" y="2286000"/>
            <a:ext cx="41465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	1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xxy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3.2	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	1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xxy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4.8	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	17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3.2	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	17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4.8	17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189796" y="4464253"/>
            <a:ext cx="1963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WHERE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=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b2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 yields:</a:t>
            </a:r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4419600" y="4375487"/>
            <a:ext cx="41857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	17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3.2	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	17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4.8	17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4335477" y="5734230"/>
            <a:ext cx="19271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SELECT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b1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  yields result:</a:t>
            </a:r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6553200" y="5562600"/>
            <a:ext cx="1479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	3.2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	4.8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197483" y="52488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+mn-cs"/>
              </a:rPr>
              <a:t>T1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7538631" y="508943"/>
            <a:ext cx="543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T2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7604125" y="56753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3567" name="Line 19"/>
          <p:cNvSpPr>
            <a:spLocks noChangeShapeType="1"/>
          </p:cNvSpPr>
          <p:nvPr/>
        </p:nvSpPr>
        <p:spPr bwMode="auto">
          <a:xfrm>
            <a:off x="4114800" y="99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68" name="Line 20"/>
          <p:cNvSpPr>
            <a:spLocks noChangeShapeType="1"/>
          </p:cNvSpPr>
          <p:nvPr/>
        </p:nvSpPr>
        <p:spPr bwMode="auto">
          <a:xfrm>
            <a:off x="4114800" y="1371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69" name="Line 21"/>
          <p:cNvSpPr>
            <a:spLocks noChangeShapeType="1"/>
          </p:cNvSpPr>
          <p:nvPr/>
        </p:nvSpPr>
        <p:spPr bwMode="auto">
          <a:xfrm>
            <a:off x="4114800" y="2057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70" name="Line 22"/>
          <p:cNvSpPr>
            <a:spLocks noChangeShapeType="1"/>
          </p:cNvSpPr>
          <p:nvPr/>
        </p:nvSpPr>
        <p:spPr bwMode="auto">
          <a:xfrm>
            <a:off x="6629400" y="990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71" name="Line 23"/>
          <p:cNvSpPr>
            <a:spLocks noChangeShapeType="1"/>
          </p:cNvSpPr>
          <p:nvPr/>
        </p:nvSpPr>
        <p:spPr bwMode="auto">
          <a:xfrm>
            <a:off x="4114800" y="990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72" name="Line 24"/>
          <p:cNvSpPr>
            <a:spLocks noChangeShapeType="1"/>
          </p:cNvSpPr>
          <p:nvPr/>
        </p:nvSpPr>
        <p:spPr bwMode="auto">
          <a:xfrm>
            <a:off x="7010400" y="91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73" name="Line 25"/>
          <p:cNvSpPr>
            <a:spLocks noChangeShapeType="1"/>
          </p:cNvSpPr>
          <p:nvPr/>
        </p:nvSpPr>
        <p:spPr bwMode="auto">
          <a:xfrm>
            <a:off x="7010400" y="1371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74" name="Line 26"/>
          <p:cNvSpPr>
            <a:spLocks noChangeShapeType="1"/>
          </p:cNvSpPr>
          <p:nvPr/>
        </p:nvSpPr>
        <p:spPr bwMode="auto">
          <a:xfrm>
            <a:off x="7010400" y="2057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75" name="Line 27"/>
          <p:cNvSpPr>
            <a:spLocks noChangeShapeType="1"/>
          </p:cNvSpPr>
          <p:nvPr/>
        </p:nvSpPr>
        <p:spPr bwMode="auto">
          <a:xfrm>
            <a:off x="8610600" y="914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76" name="Line 29"/>
          <p:cNvSpPr>
            <a:spLocks noChangeShapeType="1"/>
          </p:cNvSpPr>
          <p:nvPr/>
        </p:nvSpPr>
        <p:spPr bwMode="auto">
          <a:xfrm>
            <a:off x="7010400" y="914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77" name="Line 31"/>
          <p:cNvSpPr>
            <a:spLocks noChangeShapeType="1"/>
          </p:cNvSpPr>
          <p:nvPr/>
        </p:nvSpPr>
        <p:spPr bwMode="auto">
          <a:xfrm>
            <a:off x="8534400" y="2362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78" name="Line 32"/>
          <p:cNvSpPr>
            <a:spLocks noChangeShapeType="1"/>
          </p:cNvSpPr>
          <p:nvPr/>
        </p:nvSpPr>
        <p:spPr bwMode="auto">
          <a:xfrm>
            <a:off x="4343400" y="2362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79" name="Line 35"/>
          <p:cNvSpPr>
            <a:spLocks noChangeShapeType="1"/>
          </p:cNvSpPr>
          <p:nvPr/>
        </p:nvSpPr>
        <p:spPr bwMode="auto">
          <a:xfrm>
            <a:off x="4419600" y="4343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80" name="Line 36"/>
          <p:cNvSpPr>
            <a:spLocks noChangeShapeType="1"/>
          </p:cNvSpPr>
          <p:nvPr/>
        </p:nvSpPr>
        <p:spPr bwMode="auto">
          <a:xfrm>
            <a:off x="4419600" y="52578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81" name="Line 37"/>
          <p:cNvSpPr>
            <a:spLocks noChangeShapeType="1"/>
          </p:cNvSpPr>
          <p:nvPr/>
        </p:nvSpPr>
        <p:spPr bwMode="auto">
          <a:xfrm>
            <a:off x="85344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82" name="Line 38"/>
          <p:cNvSpPr>
            <a:spLocks noChangeShapeType="1"/>
          </p:cNvSpPr>
          <p:nvPr/>
        </p:nvSpPr>
        <p:spPr bwMode="auto">
          <a:xfrm>
            <a:off x="44196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83" name="Line 39"/>
          <p:cNvSpPr>
            <a:spLocks noChangeShapeType="1"/>
          </p:cNvSpPr>
          <p:nvPr/>
        </p:nvSpPr>
        <p:spPr bwMode="auto">
          <a:xfrm>
            <a:off x="8001000" y="5562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84" name="Line 40"/>
          <p:cNvSpPr>
            <a:spLocks noChangeShapeType="1"/>
          </p:cNvSpPr>
          <p:nvPr/>
        </p:nvSpPr>
        <p:spPr bwMode="auto">
          <a:xfrm>
            <a:off x="6553200" y="5562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85" name="Line 43"/>
          <p:cNvSpPr>
            <a:spLocks noChangeShapeType="1"/>
          </p:cNvSpPr>
          <p:nvPr/>
        </p:nvSpPr>
        <p:spPr bwMode="auto">
          <a:xfrm>
            <a:off x="4343400" y="2362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86" name="Line 44"/>
          <p:cNvSpPr>
            <a:spLocks noChangeShapeType="1"/>
          </p:cNvSpPr>
          <p:nvPr/>
        </p:nvSpPr>
        <p:spPr bwMode="auto">
          <a:xfrm>
            <a:off x="4343400" y="4191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87" name="Line 45"/>
          <p:cNvSpPr>
            <a:spLocks noChangeShapeType="1"/>
          </p:cNvSpPr>
          <p:nvPr/>
        </p:nvSpPr>
        <p:spPr bwMode="auto">
          <a:xfrm>
            <a:off x="4343400" y="2667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1266704" y="1048374"/>
            <a:ext cx="23198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SELECT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b1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FROM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+mn-cs"/>
              </a:rPr>
              <a:t>T1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+mn-cs"/>
              </a:rPr>
              <a:t>T2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WHERE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b2</a:t>
            </a:r>
          </a:p>
        </p:txBody>
      </p:sp>
      <p:sp>
        <p:nvSpPr>
          <p:cNvPr id="23589" name="Line 49"/>
          <p:cNvSpPr>
            <a:spLocks noChangeShapeType="1"/>
          </p:cNvSpPr>
          <p:nvPr/>
        </p:nvSpPr>
        <p:spPr bwMode="auto">
          <a:xfrm>
            <a:off x="6553200" y="6477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3590" name="Line 50"/>
          <p:cNvSpPr>
            <a:spLocks noChangeShapeType="1"/>
          </p:cNvSpPr>
          <p:nvPr/>
        </p:nvSpPr>
        <p:spPr bwMode="auto">
          <a:xfrm>
            <a:off x="6553200" y="556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25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>
            <a:spLocks noGrp="1"/>
          </p:cNvSpPr>
          <p:nvPr>
            <p:ph type="ctrTitle" idx="4294967295"/>
          </p:nvPr>
        </p:nvSpPr>
        <p:spPr>
          <a:xfrm>
            <a:off x="1262328" y="443836"/>
            <a:ext cx="7175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" dirty="0">
                <a:sym typeface="Merriweather"/>
              </a:rPr>
              <a:t>Semantics</a:t>
            </a:r>
            <a:r>
              <a:rPr lang="en" sz="2800" dirty="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dirty="0">
                <a:sym typeface="Merriweather"/>
              </a:rPr>
              <a:t>of JOINs</a:t>
            </a:r>
            <a:endParaRPr dirty="0">
              <a:sym typeface="Merriweather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sz="2800" dirty="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5" name="Google Shape;265;p44"/>
          <p:cNvSpPr/>
          <p:nvPr/>
        </p:nvSpPr>
        <p:spPr>
          <a:xfrm>
            <a:off x="1850232" y="1968711"/>
            <a:ext cx="4500563" cy="1381800"/>
          </a:xfrm>
          <a:prstGeom prst="homePlate">
            <a:avLst>
              <a:gd name="adj" fmla="val 50000"/>
            </a:avLst>
          </a:prstGeom>
          <a:solidFill>
            <a:srgbClr val="F5F5FF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4"/>
          <p:cNvSpPr txBox="1"/>
          <p:nvPr/>
        </p:nvSpPr>
        <p:spPr>
          <a:xfrm>
            <a:off x="1850232" y="1711911"/>
            <a:ext cx="4390312" cy="17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rgbClr val="ED7D31"/>
                </a:solidFill>
              </a:rPr>
              <a:t>SELECT</a:t>
            </a:r>
            <a:r>
              <a:rPr lang="en" sz="1800" dirty="0">
                <a:solidFill>
                  <a:schemeClr val="dk1"/>
                </a:solidFill>
              </a:rPr>
              <a:t> x</a:t>
            </a:r>
            <a:r>
              <a:rPr lang="en" sz="1800" baseline="-25000" dirty="0">
                <a:solidFill>
                  <a:schemeClr val="dk1"/>
                </a:solidFill>
              </a:rPr>
              <a:t>1</a:t>
            </a:r>
            <a:r>
              <a:rPr lang="en" sz="1800" dirty="0">
                <a:solidFill>
                  <a:schemeClr val="dk1"/>
                </a:solidFill>
              </a:rPr>
              <a:t>.a</a:t>
            </a:r>
            <a:r>
              <a:rPr lang="en" sz="1800" baseline="-25000" dirty="0">
                <a:solidFill>
                  <a:schemeClr val="dk1"/>
                </a:solidFill>
              </a:rPr>
              <a:t>1</a:t>
            </a:r>
            <a:r>
              <a:rPr lang="en" sz="1800" dirty="0">
                <a:solidFill>
                  <a:schemeClr val="dk1"/>
                </a:solidFill>
              </a:rPr>
              <a:t>, x</a:t>
            </a:r>
            <a:r>
              <a:rPr lang="en" sz="1800" baseline="-25000" dirty="0">
                <a:solidFill>
                  <a:schemeClr val="dk1"/>
                </a:solidFill>
              </a:rPr>
              <a:t>1</a:t>
            </a:r>
            <a:r>
              <a:rPr lang="en" sz="1800" dirty="0">
                <a:solidFill>
                  <a:schemeClr val="dk1"/>
                </a:solidFill>
              </a:rPr>
              <a:t>.a</a:t>
            </a:r>
            <a:r>
              <a:rPr lang="en" sz="1800" baseline="-25000" dirty="0">
                <a:solidFill>
                  <a:schemeClr val="dk1"/>
                </a:solidFill>
              </a:rPr>
              <a:t>2</a:t>
            </a:r>
            <a:r>
              <a:rPr lang="en" sz="1800" dirty="0">
                <a:solidFill>
                  <a:schemeClr val="dk1"/>
                </a:solidFill>
              </a:rPr>
              <a:t>, …, x</a:t>
            </a:r>
            <a:r>
              <a:rPr lang="en" sz="1800" baseline="-25000" dirty="0">
                <a:solidFill>
                  <a:schemeClr val="dk1"/>
                </a:solidFill>
              </a:rPr>
              <a:t>n</a:t>
            </a:r>
            <a:r>
              <a:rPr lang="en" sz="1800" dirty="0">
                <a:solidFill>
                  <a:schemeClr val="dk1"/>
                </a:solidFill>
              </a:rPr>
              <a:t>.a</a:t>
            </a:r>
            <a:r>
              <a:rPr lang="en" sz="1800" baseline="-25000" dirty="0">
                <a:solidFill>
                  <a:schemeClr val="dk1"/>
                </a:solidFill>
              </a:rPr>
              <a:t>k</a:t>
            </a:r>
            <a:endParaRPr sz="1800" baseline="-25000" dirty="0">
              <a:solidFill>
                <a:schemeClr val="dk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rgbClr val="ED7D31"/>
                </a:solidFill>
              </a:rPr>
              <a:t>FROM</a:t>
            </a:r>
            <a:r>
              <a:rPr lang="en" sz="1800" dirty="0">
                <a:solidFill>
                  <a:schemeClr val="dk1"/>
                </a:solidFill>
              </a:rPr>
              <a:t>    R</a:t>
            </a:r>
            <a:r>
              <a:rPr lang="en" sz="1800" baseline="-25000" dirty="0">
                <a:solidFill>
                  <a:schemeClr val="dk1"/>
                </a:solidFill>
              </a:rPr>
              <a:t>1</a:t>
            </a:r>
            <a:r>
              <a:rPr lang="en" sz="1800" dirty="0">
                <a:solidFill>
                  <a:schemeClr val="dk1"/>
                </a:solidFill>
              </a:rPr>
              <a:t> AS x</a:t>
            </a:r>
            <a:r>
              <a:rPr lang="en" sz="1800" baseline="-25000" dirty="0">
                <a:solidFill>
                  <a:schemeClr val="dk1"/>
                </a:solidFill>
              </a:rPr>
              <a:t>1</a:t>
            </a:r>
            <a:r>
              <a:rPr lang="en" sz="1800" dirty="0">
                <a:solidFill>
                  <a:schemeClr val="dk1"/>
                </a:solidFill>
              </a:rPr>
              <a:t>, R</a:t>
            </a:r>
            <a:r>
              <a:rPr lang="en" sz="1800" baseline="-25000" dirty="0">
                <a:solidFill>
                  <a:schemeClr val="dk1"/>
                </a:solidFill>
              </a:rPr>
              <a:t>2</a:t>
            </a:r>
            <a:r>
              <a:rPr lang="en" sz="1800" dirty="0">
                <a:solidFill>
                  <a:schemeClr val="dk1"/>
                </a:solidFill>
              </a:rPr>
              <a:t> AS x</a:t>
            </a:r>
            <a:r>
              <a:rPr lang="en" sz="1800" baseline="-25000" dirty="0">
                <a:solidFill>
                  <a:schemeClr val="dk1"/>
                </a:solidFill>
              </a:rPr>
              <a:t>2</a:t>
            </a:r>
            <a:r>
              <a:rPr lang="en" sz="1800" dirty="0">
                <a:solidFill>
                  <a:schemeClr val="dk1"/>
                </a:solidFill>
              </a:rPr>
              <a:t>, …, R</a:t>
            </a:r>
            <a:r>
              <a:rPr lang="en" sz="1800" baseline="-25000" dirty="0">
                <a:solidFill>
                  <a:schemeClr val="dk1"/>
                </a:solidFill>
              </a:rPr>
              <a:t>n</a:t>
            </a:r>
            <a:r>
              <a:rPr lang="en" sz="1800" dirty="0">
                <a:solidFill>
                  <a:schemeClr val="dk1"/>
                </a:solidFill>
              </a:rPr>
              <a:t> AS x</a:t>
            </a:r>
            <a:r>
              <a:rPr lang="en" sz="1800" baseline="-25000" dirty="0">
                <a:solidFill>
                  <a:schemeClr val="dk1"/>
                </a:solidFill>
              </a:rPr>
              <a:t>n</a:t>
            </a:r>
            <a:endParaRPr sz="1800" baseline="-25000" dirty="0">
              <a:solidFill>
                <a:schemeClr val="dk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rgbClr val="ED7D31"/>
                </a:solidFill>
              </a:rPr>
              <a:t>WHERE</a:t>
            </a:r>
            <a:r>
              <a:rPr lang="en" sz="1800" dirty="0">
                <a:solidFill>
                  <a:schemeClr val="dk1"/>
                </a:solidFill>
              </a:rPr>
              <a:t>  Conditions(x</a:t>
            </a:r>
            <a:r>
              <a:rPr lang="en" sz="1800" baseline="-25000" dirty="0">
                <a:solidFill>
                  <a:schemeClr val="dk1"/>
                </a:solidFill>
              </a:rPr>
              <a:t>1</a:t>
            </a:r>
            <a:r>
              <a:rPr lang="en" sz="1800" dirty="0">
                <a:solidFill>
                  <a:schemeClr val="dk1"/>
                </a:solidFill>
              </a:rPr>
              <a:t>,…, x</a:t>
            </a:r>
            <a:r>
              <a:rPr lang="en" sz="1800" baseline="-25000" dirty="0">
                <a:solidFill>
                  <a:schemeClr val="dk1"/>
                </a:solidFill>
              </a:rPr>
              <a:t>n</a:t>
            </a:r>
            <a:r>
              <a:rPr lang="en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1797094" y="3826697"/>
            <a:ext cx="6053031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= {}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…..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Conditions(x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,…, x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Answer = Answer </a:t>
            </a:r>
            <a:r>
              <a:rPr lang="en" sz="1800" dirty="0">
                <a:solidFill>
                  <a:schemeClr val="dk1"/>
                </a:solidFill>
              </a:rPr>
              <a:t>U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{(x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x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</a:t>
            </a:r>
            <a:r>
              <a:rPr lang="en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)}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Answer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4"/>
          <p:cNvSpPr/>
          <p:nvPr/>
        </p:nvSpPr>
        <p:spPr>
          <a:xfrm>
            <a:off x="1850230" y="3696149"/>
            <a:ext cx="6492491" cy="2365285"/>
          </a:xfrm>
          <a:prstGeom prst="homePlate">
            <a:avLst>
              <a:gd name="adj" fmla="val 50000"/>
            </a:avLst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44"/>
          <p:cNvSpPr/>
          <p:nvPr/>
        </p:nvSpPr>
        <p:spPr>
          <a:xfrm>
            <a:off x="5321001" y="5213023"/>
            <a:ext cx="212532" cy="360549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2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/>
          <p:nvPr/>
        </p:nvSpPr>
        <p:spPr>
          <a:xfrm>
            <a:off x="3706750" y="2891524"/>
            <a:ext cx="5385900" cy="3443287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ctrTitle" idx="4294967295"/>
          </p:nvPr>
        </p:nvSpPr>
        <p:spPr>
          <a:xfrm>
            <a:off x="2078647" y="478367"/>
            <a:ext cx="5838478" cy="742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" sz="3000" dirty="0">
                <a:solidFill>
                  <a:srgbClr val="666666"/>
                </a:solidFill>
              </a:rPr>
              <a:t>An example of SQL semantics</a:t>
            </a:r>
            <a:endParaRPr sz="3000" dirty="0">
              <a:solidFill>
                <a:srgbClr val="666666"/>
              </a:solidFill>
            </a:endParaRPr>
          </a:p>
        </p:txBody>
      </p:sp>
      <p:graphicFrame>
        <p:nvGraphicFramePr>
          <p:cNvPr id="288" name="Google Shape;288;p46"/>
          <p:cNvGraphicFramePr/>
          <p:nvPr/>
        </p:nvGraphicFramePr>
        <p:xfrm>
          <a:off x="2359646" y="2411450"/>
          <a:ext cx="609600" cy="14393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ED7D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dirty="0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9" name="Google Shape;289;p46"/>
          <p:cNvSpPr txBox="1"/>
          <p:nvPr/>
        </p:nvSpPr>
        <p:spPr>
          <a:xfrm>
            <a:off x="3980500" y="1847800"/>
            <a:ext cx="2086500" cy="94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ED7D31"/>
                </a:solidFill>
              </a:rPr>
              <a:t>SELECT</a:t>
            </a:r>
            <a:r>
              <a:rPr lang="en">
                <a:solidFill>
                  <a:schemeClr val="dk1"/>
                </a:solidFill>
              </a:rPr>
              <a:t> R.A</a:t>
            </a:r>
            <a:endParaRPr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ED7D31"/>
                </a:solidFill>
              </a:rPr>
              <a:t>FROM</a:t>
            </a:r>
            <a:r>
              <a:rPr lang="en">
                <a:solidFill>
                  <a:schemeClr val="dk1"/>
                </a:solidFill>
              </a:rPr>
              <a:t>   R, S</a:t>
            </a:r>
            <a:endParaRPr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ED7D3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  R.A = S.B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90" name="Google Shape;290;p46"/>
          <p:cNvGraphicFramePr/>
          <p:nvPr>
            <p:extLst>
              <p:ext uri="{D42A27DB-BD31-4B8C-83A1-F6EECF244321}">
                <p14:modId xmlns:p14="http://schemas.microsoft.com/office/powerpoint/2010/main" val="2447677705"/>
              </p:ext>
            </p:extLst>
          </p:nvPr>
        </p:nvGraphicFramePr>
        <p:xfrm>
          <a:off x="7593325" y="1408231"/>
          <a:ext cx="609600" cy="14393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D7D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1" name="Google Shape;291;p46"/>
          <p:cNvGraphicFramePr/>
          <p:nvPr/>
        </p:nvGraphicFramePr>
        <p:xfrm>
          <a:off x="2190176" y="3972525"/>
          <a:ext cx="981075" cy="19191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D7D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D7D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2" name="Google Shape;292;p46"/>
          <p:cNvGraphicFramePr/>
          <p:nvPr/>
        </p:nvGraphicFramePr>
        <p:xfrm>
          <a:off x="4697651" y="2909626"/>
          <a:ext cx="1438275" cy="33584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D7D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D7D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D7D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3" name="Google Shape;293;p46"/>
          <p:cNvGraphicFramePr/>
          <p:nvPr/>
        </p:nvGraphicFramePr>
        <p:xfrm>
          <a:off x="7437701" y="4416376"/>
          <a:ext cx="1438275" cy="14393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D7D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D7D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D7D3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>
                        <a:solidFill>
                          <a:srgbClr val="ED7D3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4" name="Google Shape;294;p46"/>
          <p:cNvSpPr txBox="1"/>
          <p:nvPr/>
        </p:nvSpPr>
        <p:spPr>
          <a:xfrm>
            <a:off x="3407413" y="3790276"/>
            <a:ext cx="1330600" cy="46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</a:rPr>
              <a:t>Cross Product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6152463" y="3999225"/>
            <a:ext cx="1269262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dk1"/>
                </a:solidFill>
              </a:rPr>
              <a:t>Apply Selections / Conditions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7363113" y="3931089"/>
            <a:ext cx="17100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</a:rPr>
              <a:t>Apply Projection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6345175" y="1880462"/>
            <a:ext cx="981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i="1">
                <a:solidFill>
                  <a:schemeClr val="dk1"/>
                </a:solidFill>
              </a:rPr>
              <a:t>Output</a:t>
            </a:r>
            <a:endParaRPr sz="1200" i="1">
              <a:solidFill>
                <a:schemeClr val="dk1"/>
              </a:solidFill>
            </a:endParaRPr>
          </a:p>
        </p:txBody>
      </p:sp>
      <p:sp>
        <p:nvSpPr>
          <p:cNvPr id="298" name="Google Shape;298;p46"/>
          <p:cNvSpPr/>
          <p:nvPr/>
        </p:nvSpPr>
        <p:spPr>
          <a:xfrm>
            <a:off x="3796175" y="4211835"/>
            <a:ext cx="685300" cy="31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299" name="Google Shape;299;p46"/>
          <p:cNvSpPr/>
          <p:nvPr/>
        </p:nvSpPr>
        <p:spPr>
          <a:xfrm>
            <a:off x="6345175" y="4742325"/>
            <a:ext cx="781650" cy="31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00" name="Google Shape;300;p46"/>
          <p:cNvSpPr/>
          <p:nvPr/>
        </p:nvSpPr>
        <p:spPr>
          <a:xfrm>
            <a:off x="6345175" y="2197138"/>
            <a:ext cx="1092524" cy="31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01" name="Google Shape;301;p46"/>
          <p:cNvSpPr/>
          <p:nvPr/>
        </p:nvSpPr>
        <p:spPr>
          <a:xfrm rot="-5397596">
            <a:off x="7694104" y="3356789"/>
            <a:ext cx="766379" cy="31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02" name="Google Shape;302;p46"/>
          <p:cNvSpPr/>
          <p:nvPr/>
        </p:nvSpPr>
        <p:spPr>
          <a:xfrm>
            <a:off x="3223025" y="2560875"/>
            <a:ext cx="320100" cy="3380100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03" name="Google Shape;303;p46"/>
          <p:cNvSpPr txBox="1"/>
          <p:nvPr/>
        </p:nvSpPr>
        <p:spPr>
          <a:xfrm>
            <a:off x="1763853" y="3033262"/>
            <a:ext cx="314794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dk1"/>
                </a:solidFill>
              </a:rPr>
              <a:t>R</a:t>
            </a:r>
            <a:endParaRPr dirty="0"/>
          </a:p>
        </p:txBody>
      </p:sp>
      <p:sp>
        <p:nvSpPr>
          <p:cNvPr id="304" name="Google Shape;304;p46"/>
          <p:cNvSpPr txBox="1"/>
          <p:nvPr/>
        </p:nvSpPr>
        <p:spPr>
          <a:xfrm>
            <a:off x="1751147" y="4615275"/>
            <a:ext cx="3275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dk1"/>
                </a:solidFill>
              </a:rPr>
              <a:t>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16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371600" y="260062"/>
            <a:ext cx="3733800" cy="1101725"/>
          </a:xfrm>
        </p:spPr>
        <p:txBody>
          <a:bodyPr/>
          <a:lstStyle/>
          <a:p>
            <a:pPr algn="l"/>
            <a:r>
              <a:rPr lang="en-US" altLang="en-US" dirty="0"/>
              <a:t>Join</a:t>
            </a:r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DF806E-6E8E-408E-8B8A-2811A9610FB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pic>
        <p:nvPicPr>
          <p:cNvPr id="593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09538"/>
            <a:ext cx="21336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06563"/>
            <a:ext cx="68580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98" y="5008318"/>
            <a:ext cx="569668" cy="1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8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Condition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1180149" y="1093790"/>
            <a:ext cx="7707819" cy="4903787"/>
          </a:xfrm>
        </p:spPr>
        <p:txBody>
          <a:bodyPr lIns="91440"/>
          <a:lstStyle/>
          <a:p>
            <a:pPr indent="-365760"/>
            <a:r>
              <a:rPr lang="en-US" dirty="0"/>
              <a:t>The  </a:t>
            </a:r>
            <a:r>
              <a:rPr lang="en-US" b="1" dirty="0"/>
              <a:t>on </a:t>
            </a:r>
            <a:r>
              <a:rPr lang="en-US" dirty="0"/>
              <a:t> condition allows a general predicate over the relations being joined.  </a:t>
            </a:r>
          </a:p>
          <a:p>
            <a:pPr indent="-365760"/>
            <a:r>
              <a:rPr lang="en-US" dirty="0"/>
              <a:t>This predicate is written like a </a:t>
            </a:r>
            <a:r>
              <a:rPr lang="en-US" b="1" dirty="0"/>
              <a:t>where</a:t>
            </a:r>
            <a:r>
              <a:rPr lang="en-US" dirty="0"/>
              <a:t> clause predicate except for the use of the keyword </a:t>
            </a:r>
            <a:r>
              <a:rPr lang="en-US" b="1" dirty="0"/>
              <a:t>on</a:t>
            </a:r>
            <a:r>
              <a:rPr lang="en-US" dirty="0"/>
              <a:t>.</a:t>
            </a:r>
          </a:p>
          <a:p>
            <a:pPr indent="-365760"/>
            <a:r>
              <a:rPr lang="en-US" dirty="0"/>
              <a:t>Query example</a:t>
            </a:r>
            <a:endParaRPr lang="en-US" i="1" dirty="0"/>
          </a:p>
          <a:p>
            <a:pPr>
              <a:buNone/>
              <a:defRPr/>
            </a:pPr>
            <a:r>
              <a:rPr lang="en-US" i="1" dirty="0"/>
              <a:t>        </a:t>
            </a:r>
            <a:r>
              <a:rPr lang="en-US" b="1" dirty="0"/>
              <a:t>select *</a:t>
            </a:r>
            <a:br>
              <a:rPr lang="en-US" i="1" dirty="0"/>
            </a:br>
            <a:r>
              <a:rPr lang="en-US" i="1" dirty="0"/>
              <a:t>   </a:t>
            </a:r>
            <a:r>
              <a:rPr lang="en-US" b="1" dirty="0"/>
              <a:t>from  </a:t>
            </a:r>
            <a:r>
              <a:rPr lang="en-US" i="1" dirty="0"/>
              <a:t>student </a:t>
            </a:r>
            <a:r>
              <a:rPr lang="en-US" b="1" dirty="0"/>
              <a:t>join </a:t>
            </a:r>
            <a:r>
              <a:rPr lang="en-US" i="1" dirty="0"/>
              <a:t>takes</a:t>
            </a:r>
            <a:r>
              <a:rPr lang="en-US" dirty="0"/>
              <a:t> </a:t>
            </a:r>
            <a:r>
              <a:rPr lang="en-US" b="1" dirty="0"/>
              <a:t>on </a:t>
            </a:r>
            <a:r>
              <a:rPr lang="en-US" i="1" dirty="0" err="1"/>
              <a:t>student_ID</a:t>
            </a:r>
            <a:r>
              <a:rPr lang="en-US" b="1" dirty="0"/>
              <a:t> 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i="1" dirty="0" err="1"/>
              <a:t>takes_ID</a:t>
            </a:r>
            <a:endParaRPr lang="en-US" i="1" dirty="0"/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/>
              <a:t>on</a:t>
            </a:r>
            <a:r>
              <a:rPr lang="en-US" dirty="0"/>
              <a:t> condition above specifies that a tuple from </a:t>
            </a:r>
            <a:r>
              <a:rPr lang="en-US" i="1" dirty="0"/>
              <a:t>student</a:t>
            </a:r>
            <a:r>
              <a:rPr lang="en-US" dirty="0"/>
              <a:t> matches a tuple from </a:t>
            </a:r>
            <a:r>
              <a:rPr lang="en-US" i="1" dirty="0"/>
              <a:t>takes</a:t>
            </a:r>
            <a:r>
              <a:rPr lang="en-US" dirty="0"/>
              <a:t> if their </a:t>
            </a:r>
            <a:r>
              <a:rPr lang="en-US" i="1" dirty="0"/>
              <a:t>ID</a:t>
            </a:r>
            <a:r>
              <a:rPr lang="en-US" dirty="0"/>
              <a:t> values are equal.</a:t>
            </a:r>
          </a:p>
          <a:p>
            <a:pPr>
              <a:defRPr/>
            </a:pPr>
            <a:r>
              <a:rPr lang="en-US" dirty="0"/>
              <a:t>Equivalent to:</a:t>
            </a:r>
          </a:p>
          <a:p>
            <a:pPr>
              <a:buNone/>
              <a:defRPr/>
            </a:pPr>
            <a:r>
              <a:rPr lang="en-US" b="1" dirty="0"/>
              <a:t>        select *</a:t>
            </a:r>
            <a:br>
              <a:rPr lang="en-US" i="1" dirty="0"/>
            </a:br>
            <a:r>
              <a:rPr lang="en-US" i="1" dirty="0"/>
              <a:t>   </a:t>
            </a:r>
            <a:r>
              <a:rPr lang="en-US" b="1" dirty="0"/>
              <a:t>from  </a:t>
            </a:r>
            <a:r>
              <a:rPr lang="en-US" i="1" dirty="0"/>
              <a:t>student , takes</a:t>
            </a:r>
            <a:r>
              <a:rPr lang="en-US" dirty="0"/>
              <a:t> </a:t>
            </a:r>
            <a:br>
              <a:rPr lang="en-US" i="1" dirty="0"/>
            </a:br>
            <a:r>
              <a:rPr lang="en-US" i="1" dirty="0"/>
              <a:t>   </a:t>
            </a:r>
            <a:r>
              <a:rPr lang="en-US" b="1" dirty="0"/>
              <a:t>where  </a:t>
            </a:r>
            <a:r>
              <a:rPr lang="en-US" i="1" dirty="0" err="1"/>
              <a:t>student_ID</a:t>
            </a:r>
            <a:r>
              <a:rPr lang="en-US" b="1" dirty="0"/>
              <a:t> 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i="1" dirty="0" err="1"/>
              <a:t>takes_ID</a:t>
            </a:r>
            <a:endParaRPr lang="en-US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275736"/>
            <a:ext cx="8077200" cy="609600"/>
          </a:xfrm>
        </p:spPr>
        <p:txBody>
          <a:bodyPr/>
          <a:lstStyle/>
          <a:p>
            <a:r>
              <a:rPr lang="en-US" dirty="0"/>
              <a:t>Problem?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/>
          <a:srcRect l="32148" t="5267" r="5020" b="7532"/>
          <a:stretch/>
        </p:blipFill>
        <p:spPr bwMode="auto">
          <a:xfrm>
            <a:off x="3214541" y="1393904"/>
            <a:ext cx="3370898" cy="248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78677" y="4293457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Redundant Data!!!</a:t>
            </a:r>
          </a:p>
        </p:txBody>
      </p:sp>
    </p:spTree>
    <p:extLst>
      <p:ext uri="{BB962C8B-B14F-4D97-AF65-F5344CB8AC3E}">
        <p14:creationId xmlns:p14="http://schemas.microsoft.com/office/powerpoint/2010/main" val="28311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368362"/>
            <a:ext cx="8077200" cy="6096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42" t="6848" r="5990" b="8505"/>
          <a:stretch/>
        </p:blipFill>
        <p:spPr>
          <a:xfrm>
            <a:off x="4229100" y="1345223"/>
            <a:ext cx="2795954" cy="2039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38" y="4391575"/>
            <a:ext cx="1714500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4564"/>
          <a:stretch/>
        </p:blipFill>
        <p:spPr>
          <a:xfrm>
            <a:off x="4009292" y="4372525"/>
            <a:ext cx="1081942" cy="18097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4431323" y="3534921"/>
            <a:ext cx="263769" cy="74693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5662246" y="3534921"/>
            <a:ext cx="606669" cy="83760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38464" y="3571004"/>
            <a:ext cx="1455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Employee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9533" y="3638346"/>
            <a:ext cx="159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Department Table</a:t>
            </a:r>
          </a:p>
        </p:txBody>
      </p:sp>
    </p:spTree>
    <p:extLst>
      <p:ext uri="{BB962C8B-B14F-4D97-AF65-F5344CB8AC3E}">
        <p14:creationId xmlns:p14="http://schemas.microsoft.com/office/powerpoint/2010/main" val="391874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368362"/>
            <a:ext cx="8077200" cy="6096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54" t="7213" r="5796" b="7776"/>
          <a:stretch/>
        </p:blipFill>
        <p:spPr>
          <a:xfrm>
            <a:off x="3861653" y="1370789"/>
            <a:ext cx="2822332" cy="2048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4195"/>
          <a:stretch/>
        </p:blipFill>
        <p:spPr>
          <a:xfrm>
            <a:off x="4000499" y="4372525"/>
            <a:ext cx="1090735" cy="18097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4457700" y="3402623"/>
            <a:ext cx="237392" cy="96990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5730151" y="3362276"/>
            <a:ext cx="538764" cy="101024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4082" y="3638346"/>
            <a:ext cx="1455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Employee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9533" y="3638346"/>
            <a:ext cx="159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Department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151" y="4384021"/>
            <a:ext cx="1724025" cy="1314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61176" y="5942618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Delete Redundant Data!</a:t>
            </a:r>
          </a:p>
        </p:txBody>
      </p:sp>
    </p:spTree>
    <p:extLst>
      <p:ext uri="{BB962C8B-B14F-4D97-AF65-F5344CB8AC3E}">
        <p14:creationId xmlns:p14="http://schemas.microsoft.com/office/powerpoint/2010/main" val="40731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20" y="490081"/>
            <a:ext cx="8077200" cy="609600"/>
          </a:xfrm>
        </p:spPr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r>
              <a:rPr lang="en-US" dirty="0"/>
              <a:t>Add primary key (ID)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48" t="6485" r="5990" b="7776"/>
          <a:stretch/>
        </p:blipFill>
        <p:spPr>
          <a:xfrm>
            <a:off x="3787417" y="1377169"/>
            <a:ext cx="2804746" cy="2066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3456"/>
          <a:stretch/>
        </p:blipFill>
        <p:spPr>
          <a:xfrm>
            <a:off x="3564549" y="4384021"/>
            <a:ext cx="1108320" cy="180975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9" idx="0"/>
          </p:cNvCxnSpPr>
          <p:nvPr/>
        </p:nvCxnSpPr>
        <p:spPr bwMode="auto">
          <a:xfrm flipH="1">
            <a:off x="4118709" y="3473881"/>
            <a:ext cx="347783" cy="9101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5627077" y="3534921"/>
            <a:ext cx="583471" cy="81290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36978" y="3534921"/>
            <a:ext cx="1455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Employee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9533" y="3638346"/>
            <a:ext cx="159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Department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151" y="4384021"/>
            <a:ext cx="1724025" cy="1314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602" y="4372525"/>
            <a:ext cx="3257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368362"/>
            <a:ext cx="8077200" cy="6096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48" t="6848" r="5990" b="8140"/>
          <a:stretch/>
        </p:blipFill>
        <p:spPr>
          <a:xfrm>
            <a:off x="3763108" y="1343041"/>
            <a:ext cx="2804746" cy="2048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4564"/>
          <a:stretch/>
        </p:blipFill>
        <p:spPr>
          <a:xfrm>
            <a:off x="4009291" y="4372525"/>
            <a:ext cx="1081943" cy="18097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4452928" y="3473881"/>
            <a:ext cx="13564" cy="8125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5776546" y="3473881"/>
            <a:ext cx="492369" cy="8986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36978" y="3534921"/>
            <a:ext cx="1455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Employee 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9533" y="3638346"/>
            <a:ext cx="159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Department Table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973" y="4372525"/>
            <a:ext cx="3257550" cy="17049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6381" y="4286396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How to make a relationship </a:t>
            </a:r>
          </a:p>
          <a:p>
            <a:r>
              <a:rPr lang="en-US" sz="1400" dirty="0">
                <a:solidFill>
                  <a:schemeClr val="tx2"/>
                </a:solidFill>
              </a:rPr>
              <a:t>between two tables?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2327" y="4938846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275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391" t="5960" r="7188" b="8198"/>
          <a:stretch/>
        </p:blipFill>
        <p:spPr>
          <a:xfrm>
            <a:off x="1846385" y="4062046"/>
            <a:ext cx="2584938" cy="2101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32" y="3916606"/>
            <a:ext cx="3505200" cy="168592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1825" t="6847" r="5925" b="6682"/>
          <a:stretch/>
        </p:blipFill>
        <p:spPr>
          <a:xfrm>
            <a:off x="3851031" y="893007"/>
            <a:ext cx="2822332" cy="20837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807" y="4717437"/>
            <a:ext cx="1415563" cy="13811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754315" y="3047510"/>
            <a:ext cx="622880" cy="86861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>
            <a:off x="5451231" y="3117455"/>
            <a:ext cx="446615" cy="7986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87680" y="3101951"/>
            <a:ext cx="1455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Employee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1823" y="3281920"/>
            <a:ext cx="159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Department Table</a:t>
            </a:r>
          </a:p>
        </p:txBody>
      </p:sp>
    </p:spTree>
    <p:extLst>
      <p:ext uri="{BB962C8B-B14F-4D97-AF65-F5344CB8AC3E}">
        <p14:creationId xmlns:p14="http://schemas.microsoft.com/office/powerpoint/2010/main" val="286942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340" t="5702" r="8199" b="8815"/>
          <a:stretch/>
        </p:blipFill>
        <p:spPr>
          <a:xfrm>
            <a:off x="1890346" y="3675185"/>
            <a:ext cx="2540977" cy="2092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62" y="3642313"/>
            <a:ext cx="3505200" cy="168592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1825" t="6846" r="6119" b="7412"/>
          <a:stretch/>
        </p:blipFill>
        <p:spPr>
          <a:xfrm>
            <a:off x="3354264" y="913349"/>
            <a:ext cx="2813539" cy="206619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4396154" y="4448908"/>
            <a:ext cx="729761" cy="8792"/>
          </a:xfrm>
          <a:prstGeom prst="straightConnector1">
            <a:avLst/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4396154" y="4664152"/>
            <a:ext cx="729761" cy="8792"/>
          </a:xfrm>
          <a:prstGeom prst="straightConnector1">
            <a:avLst/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4396153" y="4705495"/>
            <a:ext cx="729762" cy="191056"/>
          </a:xfrm>
          <a:prstGeom prst="straightConnector1">
            <a:avLst/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V="1">
            <a:off x="4402016" y="4895636"/>
            <a:ext cx="723899" cy="200203"/>
          </a:xfrm>
          <a:prstGeom prst="straightConnector1">
            <a:avLst/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4402015" y="4929102"/>
            <a:ext cx="723900" cy="399136"/>
          </a:xfrm>
          <a:prstGeom prst="straightConnector1">
            <a:avLst/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H="1">
            <a:off x="3433694" y="3052668"/>
            <a:ext cx="655985" cy="58964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5392441" y="3005850"/>
            <a:ext cx="440087" cy="71329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2858" y="3128031"/>
            <a:ext cx="1455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Employee Table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61823" y="3281920"/>
            <a:ext cx="159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Department Table</a:t>
            </a:r>
          </a:p>
        </p:txBody>
      </p:sp>
    </p:spTree>
    <p:extLst>
      <p:ext uri="{BB962C8B-B14F-4D97-AF65-F5344CB8AC3E}">
        <p14:creationId xmlns:p14="http://schemas.microsoft.com/office/powerpoint/2010/main" val="168138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E884F9-2C3C-4A3F-AE04-E4E943F320B8}" type="slidenum">
              <a:rPr lang="en-US" smtClean="0"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838200"/>
          </a:xfrm>
        </p:spPr>
        <p:txBody>
          <a:bodyPr/>
          <a:lstStyle/>
          <a:p>
            <a:r>
              <a:rPr lang="en-US"/>
              <a:t>Structured Query Language (SQL)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Language for constructing a new table from argument table(s).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336600"/>
                </a:solidFill>
                <a:latin typeface="Century Gothic" pitchFamily="34" charset="0"/>
              </a:rPr>
              <a:t>FROM</a:t>
            </a:r>
            <a:r>
              <a:rPr lang="en-US"/>
              <a:t> indicates source tables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800080"/>
                </a:solidFill>
                <a:latin typeface="Century Gothic" pitchFamily="34" charset="0"/>
              </a:rPr>
              <a:t>WHERE</a:t>
            </a:r>
            <a:r>
              <a:rPr lang="en-US"/>
              <a:t> indicates which </a:t>
            </a:r>
            <a:r>
              <a:rPr lang="en-US" i="1"/>
              <a:t>rows</a:t>
            </a:r>
            <a:r>
              <a:rPr lang="en-US"/>
              <a:t> to retain</a:t>
            </a:r>
          </a:p>
          <a:p>
            <a:pPr lvl="2">
              <a:lnSpc>
                <a:spcPct val="90000"/>
              </a:lnSpc>
            </a:pPr>
            <a:r>
              <a:rPr lang="en-US"/>
              <a:t>It acts as a filter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Century Gothic" pitchFamily="34" charset="0"/>
              </a:rPr>
              <a:t>SELECT</a:t>
            </a:r>
            <a:r>
              <a:rPr lang="en-US"/>
              <a:t> indicates which </a:t>
            </a:r>
            <a:r>
              <a:rPr lang="en-US" i="1"/>
              <a:t>columns</a:t>
            </a:r>
            <a:r>
              <a:rPr lang="en-US"/>
              <a:t> to extract from retained rows</a:t>
            </a:r>
          </a:p>
          <a:p>
            <a:pPr lvl="2">
              <a:lnSpc>
                <a:spcPct val="90000"/>
              </a:lnSpc>
            </a:pPr>
            <a:r>
              <a:rPr lang="en-US"/>
              <a:t>Projection</a:t>
            </a:r>
          </a:p>
          <a:p>
            <a:pPr>
              <a:lnSpc>
                <a:spcPct val="90000"/>
              </a:lnSpc>
            </a:pPr>
            <a:r>
              <a:rPr lang="en-US"/>
              <a:t>The result is a table.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667000" y="1066800"/>
            <a:ext cx="3849688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SELECT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&lt;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attribute list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FROM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&lt;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table list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WHERE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&lt;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condition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345944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94923</TotalTime>
  <Words>676</Words>
  <Application>Microsoft Office PowerPoint</Application>
  <PresentationFormat>On-screen Show (4:3)</PresentationFormat>
  <Paragraphs>190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Century Gothic</vt:lpstr>
      <vt:lpstr>Helvetica</vt:lpstr>
      <vt:lpstr>Merriweather</vt:lpstr>
      <vt:lpstr>Monotype Sorts</vt:lpstr>
      <vt:lpstr>Roboto</vt:lpstr>
      <vt:lpstr>Times New Roman</vt:lpstr>
      <vt:lpstr>Webdings</vt:lpstr>
      <vt:lpstr>Wingdings</vt:lpstr>
      <vt:lpstr>2_db-5-grey</vt:lpstr>
      <vt:lpstr>Join</vt:lpstr>
      <vt:lpstr>Problem?</vt:lpstr>
      <vt:lpstr>Solution</vt:lpstr>
      <vt:lpstr>Solution</vt:lpstr>
      <vt:lpstr>Solution Add primary key (ID)</vt:lpstr>
      <vt:lpstr>Solution</vt:lpstr>
      <vt:lpstr>Solution</vt:lpstr>
      <vt:lpstr>Solution</vt:lpstr>
      <vt:lpstr>Structured Query Language (SQL)</vt:lpstr>
      <vt:lpstr>Example</vt:lpstr>
      <vt:lpstr>Examples </vt:lpstr>
      <vt:lpstr>More Complex Example</vt:lpstr>
      <vt:lpstr>Join</vt:lpstr>
      <vt:lpstr>Semantics of JOINs </vt:lpstr>
      <vt:lpstr>An example of SQL semantics</vt:lpstr>
      <vt:lpstr>Join</vt:lpstr>
      <vt:lpstr>Join Condition</vt:lpstr>
      <vt:lpstr>End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Mahdi Ebi</cp:lastModifiedBy>
  <cp:revision>582</cp:revision>
  <cp:lastPrinted>2020-02-18T21:51:04Z</cp:lastPrinted>
  <dcterms:created xsi:type="dcterms:W3CDTF">2009-12-21T15:40:22Z</dcterms:created>
  <dcterms:modified xsi:type="dcterms:W3CDTF">2020-08-14T05:13:25Z</dcterms:modified>
</cp:coreProperties>
</file>