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725" r:id="rId2"/>
  </p:sldMasterIdLst>
  <p:notesMasterIdLst>
    <p:notesMasterId r:id="rId42"/>
  </p:notesMasterIdLst>
  <p:handoutMasterIdLst>
    <p:handoutMasterId r:id="rId43"/>
  </p:handoutMasterIdLst>
  <p:sldIdLst>
    <p:sldId id="256" r:id="rId3"/>
    <p:sldId id="374" r:id="rId4"/>
    <p:sldId id="416" r:id="rId5"/>
    <p:sldId id="376" r:id="rId6"/>
    <p:sldId id="378" r:id="rId7"/>
    <p:sldId id="379" r:id="rId8"/>
    <p:sldId id="380" r:id="rId9"/>
    <p:sldId id="381" r:id="rId10"/>
    <p:sldId id="421" r:id="rId11"/>
    <p:sldId id="382" r:id="rId12"/>
    <p:sldId id="383" r:id="rId13"/>
    <p:sldId id="385" r:id="rId14"/>
    <p:sldId id="417" r:id="rId15"/>
    <p:sldId id="387" r:id="rId16"/>
    <p:sldId id="392" r:id="rId17"/>
    <p:sldId id="394" r:id="rId18"/>
    <p:sldId id="396" r:id="rId19"/>
    <p:sldId id="397" r:id="rId20"/>
    <p:sldId id="398" r:id="rId21"/>
    <p:sldId id="423" r:id="rId22"/>
    <p:sldId id="425" r:id="rId23"/>
    <p:sldId id="424" r:id="rId24"/>
    <p:sldId id="399" r:id="rId25"/>
    <p:sldId id="377" r:id="rId26"/>
    <p:sldId id="418" r:id="rId27"/>
    <p:sldId id="404" r:id="rId28"/>
    <p:sldId id="427" r:id="rId29"/>
    <p:sldId id="419" r:id="rId30"/>
    <p:sldId id="420" r:id="rId31"/>
    <p:sldId id="426" r:id="rId32"/>
    <p:sldId id="406" r:id="rId33"/>
    <p:sldId id="408" r:id="rId34"/>
    <p:sldId id="428" r:id="rId35"/>
    <p:sldId id="429" r:id="rId36"/>
    <p:sldId id="430" r:id="rId37"/>
    <p:sldId id="431" r:id="rId38"/>
    <p:sldId id="432" r:id="rId39"/>
    <p:sldId id="413" r:id="rId40"/>
    <p:sldId id="373"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3" autoAdjust="0"/>
    <p:restoredTop sz="94660"/>
  </p:normalViewPr>
  <p:slideViewPr>
    <p:cSldViewPr>
      <p:cViewPr varScale="1">
        <p:scale>
          <a:sx n="86" d="100"/>
          <a:sy n="86" d="100"/>
        </p:scale>
        <p:origin x="1176" y="6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2020-07-30</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7/30/2020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12</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13</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14</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15</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16</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17</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18</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19</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2</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23</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24</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25</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26</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27</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28</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29</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30</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31</a:t>
            </a:fld>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38</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39</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
        <p:nvSpPr>
          <p:cNvPr id="6" name="Text Box 14"/>
          <p:cNvSpPr txBox="1">
            <a:spLocks noChangeArrowheads="1"/>
          </p:cNvSpPr>
          <p:nvPr userDrawn="1"/>
        </p:nvSpPr>
        <p:spPr bwMode="auto">
          <a:xfrm>
            <a:off x="3779838" y="260350"/>
            <a:ext cx="5040312" cy="400050"/>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US" sz="2000" dirty="0">
                <a:solidFill>
                  <a:schemeClr val="bg1"/>
                </a:solidFill>
                <a:latin typeface="Arial" pitchFamily="34" charset="0"/>
                <a:cs typeface="Arial" pitchFamily="34" charset="0"/>
              </a:rPr>
              <a:t>ECE 250 </a:t>
            </a:r>
            <a:r>
              <a:rPr lang="en-US" sz="2000" i="1" dirty="0">
                <a:solidFill>
                  <a:schemeClr val="bg1"/>
                </a:solidFill>
                <a:latin typeface="Arial" pitchFamily="34" charset="0"/>
                <a:cs typeface="Arial" pitchFamily="34" charset="0"/>
              </a:rPr>
              <a:t>Algorithms and Data Structures</a:t>
            </a:r>
          </a:p>
        </p:txBody>
      </p:sp>
      <p:sp>
        <p:nvSpPr>
          <p:cNvPr id="7" name="Text Box 14"/>
          <p:cNvSpPr txBox="1">
            <a:spLocks noChangeArrowheads="1"/>
          </p:cNvSpPr>
          <p:nvPr userDrawn="1"/>
        </p:nvSpPr>
        <p:spPr bwMode="auto">
          <a:xfrm>
            <a:off x="5472113" y="4365625"/>
            <a:ext cx="3671887" cy="2270125"/>
          </a:xfrm>
          <a:prstGeom prst="rect">
            <a:avLst/>
          </a:prstGeom>
          <a:noFill/>
          <a:ln w="9525">
            <a:noFill/>
            <a:miter lim="800000"/>
            <a:headEnd/>
            <a:tailEnd/>
          </a:ln>
          <a:effectLst>
            <a:outerShdw blurRad="50800" dist="25400" dir="2700000" algn="tl" rotWithShape="0">
              <a:prstClr val="black"/>
            </a:outerShdw>
          </a:effectLst>
        </p:spPr>
        <p:txBody>
          <a:bodyPr>
            <a:spAutoFit/>
          </a:bodyPr>
          <a:lstStyle/>
          <a:p>
            <a:pPr defTabSz="457200">
              <a:spcBef>
                <a:spcPct val="20000"/>
              </a:spcBef>
              <a:defRPr/>
            </a:pPr>
            <a:r>
              <a:rPr lang="en-US" sz="1200" b="1" kern="0" dirty="0">
                <a:solidFill>
                  <a:srgbClr val="FFFFFF"/>
                </a:solidFill>
                <a:latin typeface="Arial" pitchFamily="34" charset="0"/>
                <a:ea typeface="ＭＳ Ｐゴシック" charset="-128"/>
                <a:cs typeface="Arial" pitchFamily="34" charset="0"/>
              </a:rPr>
              <a:t>Douglas Wilhelm Harder, </a:t>
            </a:r>
            <a:r>
              <a:rPr lang="en-US" sz="1200" b="1" kern="0" dirty="0" err="1">
                <a:solidFill>
                  <a:srgbClr val="FFFFFF"/>
                </a:solidFill>
                <a:latin typeface="Arial" pitchFamily="34" charset="0"/>
                <a:ea typeface="ＭＳ Ｐゴシック" charset="-128"/>
                <a:cs typeface="Arial" pitchFamily="34" charset="0"/>
              </a:rPr>
              <a:t>M.Math</a:t>
            </a:r>
            <a:r>
              <a:rPr lang="en-US" sz="1200" b="1" kern="0" dirty="0">
                <a:solidFill>
                  <a:srgbClr val="FFFFFF"/>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University of Waterloo</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Waterloo, Ontario, Canada</a:t>
            </a:r>
          </a:p>
          <a:p>
            <a:pPr defTabSz="457200">
              <a:spcBef>
                <a:spcPct val="20000"/>
              </a:spcBef>
              <a:defRPr/>
            </a:pPr>
            <a:endParaRPr lang="en-US" sz="1100" kern="0" dirty="0">
              <a:solidFill>
                <a:srgbClr val="FFFFFF"/>
              </a:solidFill>
              <a:latin typeface="Arial" pitchFamily="34" charset="0"/>
              <a:ea typeface="ＭＳ Ｐゴシック" charset="-128"/>
              <a:cs typeface="Arial" pitchFamily="34" charset="0"/>
            </a:endParaRP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rgbClr val="FFFFFF"/>
              </a:solidFill>
              <a:latin typeface="Arial"/>
              <a:ea typeface="ＭＳ Ｐゴシック" charset="-128"/>
            </a:endParaRPr>
          </a:p>
          <a:p>
            <a:pPr defTabSz="457200">
              <a:spcBef>
                <a:spcPct val="20000"/>
              </a:spcBef>
              <a:defRPr/>
            </a:pPr>
            <a:r>
              <a:rPr lang="en-CA" sz="900" dirty="0">
                <a:solidFill>
                  <a:srgbClr val="FFFFFF"/>
                </a:solidFill>
                <a:latin typeface="Arial"/>
                <a:ea typeface="ＭＳ Ｐゴシック" charset="-128"/>
              </a:rPr>
              <a:t>© 2006-2013 by Douglas Wilhelm Harder.  Some rights reserved.</a:t>
            </a:r>
            <a:endParaRPr lang="en-US" sz="900" kern="0" dirty="0">
              <a:solidFill>
                <a:srgbClr val="FFFFFF"/>
              </a:solidFill>
              <a:latin typeface="Arial" pitchFamily="34" charset="0"/>
              <a:ea typeface="ＭＳ Ｐゴシック" charset="-128"/>
              <a:cs typeface="Arial" pitchFamily="34" charset="0"/>
            </a:endParaRPr>
          </a:p>
          <a:p>
            <a:pPr defTabSz="457200">
              <a:spcBef>
                <a:spcPct val="20000"/>
              </a:spcBef>
              <a:defRPr/>
            </a:pPr>
            <a:endParaRPr lang="en-CA" sz="2400" dirty="0">
              <a:solidFill>
                <a:srgbClr val="FFFFFF"/>
              </a:solidFill>
              <a:latin typeface="Arial"/>
              <a:ea typeface="ＭＳ Ｐゴシック" charset="-128"/>
            </a:endParaRPr>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0A24-6272-4937-B1B4-4ABB0C5176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90FD375-8A3C-4487-A719-925D33426F3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41B6E-E860-4279-B33F-8907C7B3350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501A47-F846-4278-80C5-D5E7DE9876EB}"/>
              </a:ext>
            </a:extLst>
          </p:cNvPr>
          <p:cNvSpPr>
            <a:spLocks noGrp="1"/>
          </p:cNvSpPr>
          <p:nvPr>
            <p:ph type="dt" sz="half" idx="10"/>
          </p:nvPr>
        </p:nvSpPr>
        <p:spPr/>
        <p:txBody>
          <a:bodyPr/>
          <a:lstStyle/>
          <a:p>
            <a:pPr>
              <a:defRPr/>
            </a:pPr>
            <a:endParaRPr lang="en-CA"/>
          </a:p>
        </p:txBody>
      </p:sp>
      <p:sp>
        <p:nvSpPr>
          <p:cNvPr id="6" name="Footer Placeholder 5">
            <a:extLst>
              <a:ext uri="{FF2B5EF4-FFF2-40B4-BE49-F238E27FC236}">
                <a16:creationId xmlns:a16="http://schemas.microsoft.com/office/drawing/2014/main" id="{7622C660-0DB1-4223-AD15-F38BD1C93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BD44E-B819-4340-8A3B-2D9CF6D73270}"/>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1530678068"/>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06C5-045A-466F-9ED6-8843B7797B8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07200AB-4470-465F-AD08-848101675CC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F6A0B86-6563-4E87-9C54-303F0338CD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470024A-CDC6-4106-850B-A92EC179E493}"/>
              </a:ext>
            </a:extLst>
          </p:cNvPr>
          <p:cNvSpPr>
            <a:spLocks noGrp="1"/>
          </p:cNvSpPr>
          <p:nvPr>
            <p:ph type="dt" sz="half" idx="10"/>
          </p:nvPr>
        </p:nvSpPr>
        <p:spPr/>
        <p:txBody>
          <a:bodyPr/>
          <a:lstStyle/>
          <a:p>
            <a:pPr>
              <a:defRPr/>
            </a:pPr>
            <a:endParaRPr lang="en-CA"/>
          </a:p>
        </p:txBody>
      </p:sp>
      <p:sp>
        <p:nvSpPr>
          <p:cNvPr id="6" name="Footer Placeholder 5">
            <a:extLst>
              <a:ext uri="{FF2B5EF4-FFF2-40B4-BE49-F238E27FC236}">
                <a16:creationId xmlns:a16="http://schemas.microsoft.com/office/drawing/2014/main" id="{05F89AE6-9C1E-40E2-88B8-A712EE784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749C4-D855-41A2-9375-17C4336CCFFC}"/>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107525479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3570-496B-48C5-B3FA-1916F6CF1E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8C816E-3149-4983-BA14-EC6DC17BC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BC19A-CA69-46FC-A27E-470D9C157F5E}"/>
              </a:ext>
            </a:extLst>
          </p:cNvPr>
          <p:cNvSpPr>
            <a:spLocks noGrp="1"/>
          </p:cNvSpPr>
          <p:nvPr>
            <p:ph type="dt" sz="half" idx="10"/>
          </p:nvPr>
        </p:nvSpPr>
        <p:spPr/>
        <p:txBody>
          <a:bodyPr/>
          <a:lstStyle/>
          <a:p>
            <a:pPr>
              <a:defRPr/>
            </a:pPr>
            <a:endParaRPr lang="en-CA"/>
          </a:p>
        </p:txBody>
      </p:sp>
      <p:sp>
        <p:nvSpPr>
          <p:cNvPr id="5" name="Footer Placeholder 4">
            <a:extLst>
              <a:ext uri="{FF2B5EF4-FFF2-40B4-BE49-F238E27FC236}">
                <a16:creationId xmlns:a16="http://schemas.microsoft.com/office/drawing/2014/main" id="{BACC8870-8E3A-4B70-9C22-D6CFAE7A3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4E8D9-E113-4926-A593-3356B691833A}"/>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158652704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9CF46-4860-4CF1-B8C4-386722E4EC8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E80451-EAE9-42F0-B442-CDAA1F816FE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17E4C-CDBB-4315-BBBB-A37248088B35}"/>
              </a:ext>
            </a:extLst>
          </p:cNvPr>
          <p:cNvSpPr>
            <a:spLocks noGrp="1"/>
          </p:cNvSpPr>
          <p:nvPr>
            <p:ph type="dt" sz="half" idx="10"/>
          </p:nvPr>
        </p:nvSpPr>
        <p:spPr/>
        <p:txBody>
          <a:bodyPr/>
          <a:lstStyle/>
          <a:p>
            <a:pPr>
              <a:defRPr/>
            </a:pPr>
            <a:endParaRPr lang="en-CA"/>
          </a:p>
        </p:txBody>
      </p:sp>
      <p:sp>
        <p:nvSpPr>
          <p:cNvPr id="5" name="Footer Placeholder 4">
            <a:extLst>
              <a:ext uri="{FF2B5EF4-FFF2-40B4-BE49-F238E27FC236}">
                <a16:creationId xmlns:a16="http://schemas.microsoft.com/office/drawing/2014/main" id="{0AD730EE-3090-419C-8C28-2990BE24E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286D3-B714-462A-A043-8E2772505FF2}"/>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387017506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
        <p:nvSpPr>
          <p:cNvPr id="7" name="Text Box 14"/>
          <p:cNvSpPr txBox="1">
            <a:spLocks noChangeArrowheads="1"/>
          </p:cNvSpPr>
          <p:nvPr userDrawn="1"/>
        </p:nvSpPr>
        <p:spPr bwMode="auto">
          <a:xfrm>
            <a:off x="5472113" y="4365625"/>
            <a:ext cx="3671887" cy="2270125"/>
          </a:xfrm>
          <a:prstGeom prst="rect">
            <a:avLst/>
          </a:prstGeom>
          <a:noFill/>
          <a:ln w="9525">
            <a:noFill/>
            <a:miter lim="800000"/>
            <a:headEnd/>
            <a:tailEnd/>
          </a:ln>
          <a:effectLst>
            <a:outerShdw blurRad="50800" dist="25400" dir="2700000" algn="tl" rotWithShape="0">
              <a:prstClr val="black"/>
            </a:outerShdw>
          </a:effectLst>
        </p:spPr>
        <p:txBody>
          <a:bodyPr>
            <a:spAutoFit/>
          </a:bodyPr>
          <a:lstStyle/>
          <a:p>
            <a:pPr defTabSz="457200">
              <a:spcBef>
                <a:spcPct val="20000"/>
              </a:spcBef>
              <a:defRPr/>
            </a:pPr>
            <a:r>
              <a:rPr lang="en-US" sz="1200" b="1" kern="0" dirty="0">
                <a:solidFill>
                  <a:srgbClr val="FFFFFF"/>
                </a:solidFill>
                <a:latin typeface="Arial" pitchFamily="34" charset="0"/>
                <a:ea typeface="ＭＳ Ｐゴシック" charset="-128"/>
                <a:cs typeface="Arial" pitchFamily="34" charset="0"/>
              </a:rPr>
              <a:t>Douglas Wilhelm Harder, </a:t>
            </a:r>
            <a:r>
              <a:rPr lang="en-US" sz="1200" b="1" kern="0" dirty="0" err="1">
                <a:solidFill>
                  <a:srgbClr val="FFFFFF"/>
                </a:solidFill>
                <a:latin typeface="Arial" pitchFamily="34" charset="0"/>
                <a:ea typeface="ＭＳ Ｐゴシック" charset="-128"/>
                <a:cs typeface="Arial" pitchFamily="34" charset="0"/>
              </a:rPr>
              <a:t>M.Math</a:t>
            </a:r>
            <a:r>
              <a:rPr lang="en-US" sz="1200" b="1" kern="0" dirty="0">
                <a:solidFill>
                  <a:srgbClr val="FFFFFF"/>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University of Waterloo</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Waterloo, Ontario, Canada</a:t>
            </a:r>
          </a:p>
          <a:p>
            <a:pPr defTabSz="457200">
              <a:spcBef>
                <a:spcPct val="20000"/>
              </a:spcBef>
              <a:defRPr/>
            </a:pPr>
            <a:endParaRPr lang="en-US" sz="1100" kern="0" dirty="0">
              <a:solidFill>
                <a:srgbClr val="FFFFFF"/>
              </a:solidFill>
              <a:latin typeface="Arial" pitchFamily="34" charset="0"/>
              <a:ea typeface="ＭＳ Ｐゴシック" charset="-128"/>
              <a:cs typeface="Arial" pitchFamily="34" charset="0"/>
            </a:endParaRP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rgbClr val="FFFFFF"/>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rgbClr val="FFFFFF"/>
              </a:solidFill>
              <a:latin typeface="Arial"/>
              <a:ea typeface="ＭＳ Ｐゴシック" charset="-128"/>
            </a:endParaRPr>
          </a:p>
          <a:p>
            <a:pPr defTabSz="457200">
              <a:spcBef>
                <a:spcPct val="20000"/>
              </a:spcBef>
              <a:defRPr/>
            </a:pPr>
            <a:r>
              <a:rPr lang="en-CA" sz="900" dirty="0">
                <a:solidFill>
                  <a:srgbClr val="FFFFFF"/>
                </a:solidFill>
                <a:latin typeface="Arial"/>
                <a:ea typeface="ＭＳ Ｐゴシック" charset="-128"/>
              </a:rPr>
              <a:t>© 2006-2013 by Douglas Wilhelm Harder.  Some rights reserved.</a:t>
            </a:r>
            <a:endParaRPr lang="en-US" sz="900" kern="0" dirty="0">
              <a:solidFill>
                <a:srgbClr val="FFFFFF"/>
              </a:solidFill>
              <a:latin typeface="Arial" pitchFamily="34" charset="0"/>
              <a:ea typeface="ＭＳ Ｐゴシック" charset="-128"/>
              <a:cs typeface="Arial" pitchFamily="34" charset="0"/>
            </a:endParaRPr>
          </a:p>
          <a:p>
            <a:pPr defTabSz="457200">
              <a:spcBef>
                <a:spcPct val="20000"/>
              </a:spcBef>
              <a:defRPr/>
            </a:pPr>
            <a:endParaRPr lang="en-CA" sz="2400" dirty="0">
              <a:solidFill>
                <a:srgbClr val="FFFFFF"/>
              </a:solidFill>
              <a:latin typeface="Arial"/>
              <a:ea typeface="ＭＳ Ｐゴシック" charset="-128"/>
            </a:endParaRPr>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extLst>
      <p:ext uri="{BB962C8B-B14F-4D97-AF65-F5344CB8AC3E}">
        <p14:creationId xmlns:p14="http://schemas.microsoft.com/office/powerpoint/2010/main" val="242269986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493125" y="387350"/>
            <a:ext cx="400050" cy="304800"/>
          </a:xfrm>
          <a:prstGeom prst="rect">
            <a:avLst/>
          </a:prstGeom>
          <a:noFill/>
        </p:spPr>
        <p:txBody>
          <a:bodyPr wrap="none">
            <a:spAutoFit/>
          </a:bodyPr>
          <a:lstStyle/>
          <a:p>
            <a:pPr algn="r">
              <a:defRPr/>
            </a:pPr>
            <a:fld id="{CB04C21C-B0BC-4588-B282-CC300FAFEEC9}" type="slidenum">
              <a:rPr lang="en-CA" sz="1400">
                <a:solidFill>
                  <a:schemeClr val="tx1">
                    <a:lumMod val="50000"/>
                    <a:lumOff val="50000"/>
                  </a:schemeClr>
                </a:solidFill>
              </a:rPr>
              <a:pPr algn="r">
                <a:defRPr/>
              </a:pPr>
              <a:t>‹#›</a:t>
            </a:fld>
            <a:endParaRPr lang="en-CA" sz="1400">
              <a:solidFill>
                <a:schemeClr val="tx1">
                  <a:lumMod val="50000"/>
                  <a:lumOff val="50000"/>
                </a:schemeClr>
              </a:solidFill>
            </a:endParaRPr>
          </a:p>
        </p:txBody>
      </p:sp>
      <p:sp>
        <p:nvSpPr>
          <p:cNvPr id="7" name="Footer Placeholder 4"/>
          <p:cNvSpPr txBox="1">
            <a:spLocks/>
          </p:cNvSpPr>
          <p:nvPr userDrawn="1"/>
        </p:nvSpPr>
        <p:spPr>
          <a:xfrm>
            <a:off x="2916238" y="111125"/>
            <a:ext cx="5832475" cy="365125"/>
          </a:xfrm>
          <a:prstGeom prst="rect">
            <a:avLst/>
          </a:prstGeom>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tx1">
                    <a:lumMod val="50000"/>
                    <a:lumOff val="50000"/>
                  </a:schemeClr>
                </a:solidFill>
                <a:effectLst/>
                <a:uLnTx/>
                <a:uFillTx/>
                <a:latin typeface="+mn-lt"/>
                <a:ea typeface="+mn-ea"/>
                <a:cs typeface="+mn-cs"/>
              </a:rPr>
              <a:t>Graph theory</a:t>
            </a:r>
          </a:p>
        </p:txBody>
      </p:sp>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ACAB-971E-4C32-AE5E-0A209E47781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4A399F0-EA28-4E9A-B3CD-202BBA1F272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02038BA-DD9D-462D-ADF1-5346095CD504}"/>
              </a:ext>
            </a:extLst>
          </p:cNvPr>
          <p:cNvSpPr>
            <a:spLocks noGrp="1"/>
          </p:cNvSpPr>
          <p:nvPr>
            <p:ph type="dt" sz="half" idx="10"/>
          </p:nvPr>
        </p:nvSpPr>
        <p:spPr/>
        <p:txBody>
          <a:bodyPr/>
          <a:lstStyle/>
          <a:p>
            <a:pPr>
              <a:defRPr/>
            </a:pPr>
            <a:endParaRPr lang="en-CA"/>
          </a:p>
        </p:txBody>
      </p:sp>
      <p:sp>
        <p:nvSpPr>
          <p:cNvPr id="5" name="Footer Placeholder 4">
            <a:extLst>
              <a:ext uri="{FF2B5EF4-FFF2-40B4-BE49-F238E27FC236}">
                <a16:creationId xmlns:a16="http://schemas.microsoft.com/office/drawing/2014/main" id="{07A51841-2F1E-4AA1-B5A6-834EE3CCF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EF7D0-CEAD-4ED4-A8F2-1F8EA519B7E1}"/>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3454969081"/>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5634-911A-47D5-A6C3-1215B0A20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F05EBD-3EEA-4FBE-B764-A46DE3D00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38404-FACF-48AA-ADAA-4FC098ADA76D}"/>
              </a:ext>
            </a:extLst>
          </p:cNvPr>
          <p:cNvSpPr>
            <a:spLocks noGrp="1"/>
          </p:cNvSpPr>
          <p:nvPr>
            <p:ph type="dt" sz="half" idx="10"/>
          </p:nvPr>
        </p:nvSpPr>
        <p:spPr/>
        <p:txBody>
          <a:bodyPr/>
          <a:lstStyle/>
          <a:p>
            <a:fld id="{370D9266-02AD-4074-8E76-CEF7AEA07D57}" type="datetimeFigureOut">
              <a:rPr lang="en-US" smtClean="0"/>
              <a:t>7/30/2020</a:t>
            </a:fld>
            <a:endParaRPr lang="en-US"/>
          </a:p>
        </p:txBody>
      </p:sp>
      <p:sp>
        <p:nvSpPr>
          <p:cNvPr id="5" name="Footer Placeholder 4">
            <a:extLst>
              <a:ext uri="{FF2B5EF4-FFF2-40B4-BE49-F238E27FC236}">
                <a16:creationId xmlns:a16="http://schemas.microsoft.com/office/drawing/2014/main" id="{B4734827-9034-42B6-852C-EE5CFDDED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44D3F-64F2-4F61-A4E9-1C057A5E9EEF}"/>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309471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B58C-8AA8-401F-813E-289F1DCB1D8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7C5FF73-0DA8-4DF7-9844-2B0A973ECEE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EDFF9B-D101-4649-BB71-08B186730415}"/>
              </a:ext>
            </a:extLst>
          </p:cNvPr>
          <p:cNvSpPr>
            <a:spLocks noGrp="1"/>
          </p:cNvSpPr>
          <p:nvPr>
            <p:ph type="dt" sz="half" idx="10"/>
          </p:nvPr>
        </p:nvSpPr>
        <p:spPr/>
        <p:txBody>
          <a:bodyPr/>
          <a:lstStyle/>
          <a:p>
            <a:pPr>
              <a:defRPr/>
            </a:pPr>
            <a:endParaRPr lang="en-CA"/>
          </a:p>
        </p:txBody>
      </p:sp>
      <p:sp>
        <p:nvSpPr>
          <p:cNvPr id="5" name="Footer Placeholder 4">
            <a:extLst>
              <a:ext uri="{FF2B5EF4-FFF2-40B4-BE49-F238E27FC236}">
                <a16:creationId xmlns:a16="http://schemas.microsoft.com/office/drawing/2014/main" id="{F4AD676E-2C8C-4BE2-B508-77326E020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B1B36-4525-47F2-A8F0-1147CB78611F}"/>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410751151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85F2-9321-447F-BC2B-B9145DCFF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EF9A3-C1D1-4CBF-BD8B-B6DCCFC59C8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E18CE0-B163-4FDB-B29C-B1783C18722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59FEE-AC92-4E18-BBCC-A47343D1BF97}"/>
              </a:ext>
            </a:extLst>
          </p:cNvPr>
          <p:cNvSpPr>
            <a:spLocks noGrp="1"/>
          </p:cNvSpPr>
          <p:nvPr>
            <p:ph type="dt" sz="half" idx="10"/>
          </p:nvPr>
        </p:nvSpPr>
        <p:spPr/>
        <p:txBody>
          <a:bodyPr/>
          <a:lstStyle/>
          <a:p>
            <a:pPr>
              <a:defRPr/>
            </a:pPr>
            <a:endParaRPr lang="en-CA"/>
          </a:p>
        </p:txBody>
      </p:sp>
      <p:sp>
        <p:nvSpPr>
          <p:cNvPr id="6" name="Footer Placeholder 5">
            <a:extLst>
              <a:ext uri="{FF2B5EF4-FFF2-40B4-BE49-F238E27FC236}">
                <a16:creationId xmlns:a16="http://schemas.microsoft.com/office/drawing/2014/main" id="{C488FD6A-5D13-4BBC-B926-46BA68DB4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091FB-C6DA-43CC-B0FF-1BA9E1A245CF}"/>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150222340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32EE-EAD5-4FD3-BFC5-7CD1E4C0B9C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E419F2-FBA9-4303-841A-2A584469D45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270A70-F843-4A18-8F45-7EF320C4610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4C0E54-4D83-4E18-9B70-50C5FD480AF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A1446-2A1C-47AB-BA98-8D9C0AFD314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F4283-1940-4E44-872E-A58A598B6E29}"/>
              </a:ext>
            </a:extLst>
          </p:cNvPr>
          <p:cNvSpPr>
            <a:spLocks noGrp="1"/>
          </p:cNvSpPr>
          <p:nvPr>
            <p:ph type="dt" sz="half" idx="10"/>
          </p:nvPr>
        </p:nvSpPr>
        <p:spPr/>
        <p:txBody>
          <a:bodyPr/>
          <a:lstStyle/>
          <a:p>
            <a:pPr>
              <a:defRPr/>
            </a:pPr>
            <a:endParaRPr lang="en-CA"/>
          </a:p>
        </p:txBody>
      </p:sp>
      <p:sp>
        <p:nvSpPr>
          <p:cNvPr id="8" name="Footer Placeholder 7">
            <a:extLst>
              <a:ext uri="{FF2B5EF4-FFF2-40B4-BE49-F238E27FC236}">
                <a16:creationId xmlns:a16="http://schemas.microsoft.com/office/drawing/2014/main" id="{7EB38491-C52F-4B06-9ECD-D4696C39AB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A6BC4B-A421-4EDD-B202-C0C7DCC37F79}"/>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41433356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7B3A-2C31-46C3-8141-E554BED2BA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7F0E1-1665-474E-A097-7DCED22B11D3}"/>
              </a:ext>
            </a:extLst>
          </p:cNvPr>
          <p:cNvSpPr>
            <a:spLocks noGrp="1"/>
          </p:cNvSpPr>
          <p:nvPr>
            <p:ph type="dt" sz="half" idx="10"/>
          </p:nvPr>
        </p:nvSpPr>
        <p:spPr/>
        <p:txBody>
          <a:bodyPr/>
          <a:lstStyle/>
          <a:p>
            <a:pPr>
              <a:defRPr/>
            </a:pPr>
            <a:endParaRPr lang="en-CA"/>
          </a:p>
        </p:txBody>
      </p:sp>
      <p:sp>
        <p:nvSpPr>
          <p:cNvPr id="4" name="Footer Placeholder 3">
            <a:extLst>
              <a:ext uri="{FF2B5EF4-FFF2-40B4-BE49-F238E27FC236}">
                <a16:creationId xmlns:a16="http://schemas.microsoft.com/office/drawing/2014/main" id="{26076E2A-BCC2-4F0B-A04F-CF0A6499D9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7C9187-5096-4C89-8E3C-3C706FF0A18B}"/>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2708676141"/>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A2269-70E0-4B17-B0EB-10A4AF7B22A1}"/>
              </a:ext>
            </a:extLst>
          </p:cNvPr>
          <p:cNvSpPr>
            <a:spLocks noGrp="1"/>
          </p:cNvSpPr>
          <p:nvPr>
            <p:ph type="dt" sz="half" idx="10"/>
          </p:nvPr>
        </p:nvSpPr>
        <p:spPr/>
        <p:txBody>
          <a:bodyPr/>
          <a:lstStyle/>
          <a:p>
            <a:pPr>
              <a:defRPr/>
            </a:pPr>
            <a:endParaRPr lang="en-CA"/>
          </a:p>
        </p:txBody>
      </p:sp>
      <p:sp>
        <p:nvSpPr>
          <p:cNvPr id="3" name="Footer Placeholder 2">
            <a:extLst>
              <a:ext uri="{FF2B5EF4-FFF2-40B4-BE49-F238E27FC236}">
                <a16:creationId xmlns:a16="http://schemas.microsoft.com/office/drawing/2014/main" id="{5987377C-E215-4FBF-9EAC-875748B25A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58B958-1E81-451E-BD69-CAABDFB71313}"/>
              </a:ext>
            </a:extLst>
          </p:cNvPr>
          <p:cNvSpPr>
            <a:spLocks noGrp="1"/>
          </p:cNvSpPr>
          <p:nvPr>
            <p:ph type="sldNum" sz="quarter" idx="12"/>
          </p:nvPr>
        </p:nvSpPr>
        <p:spPr/>
        <p:txBody>
          <a:bodyPr/>
          <a:lstStyle/>
          <a:p>
            <a:fld id="{B7417549-DE0C-4879-AA69-1E6DE9BD54D6}" type="slidenum">
              <a:rPr lang="en-US" smtClean="0"/>
              <a:t>‹#›</a:t>
            </a:fld>
            <a:endParaRPr lang="en-US"/>
          </a:p>
        </p:txBody>
      </p:sp>
    </p:spTree>
    <p:extLst>
      <p:ext uri="{BB962C8B-B14F-4D97-AF65-F5344CB8AC3E}">
        <p14:creationId xmlns:p14="http://schemas.microsoft.com/office/powerpoint/2010/main" val="2560460524"/>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FEFA5-B9C7-4129-87B7-84C825D504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5E4A40-456E-44EF-808F-452D8BE666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43D39-49C6-4B9C-8CB4-B785026DDC5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CA"/>
          </a:p>
        </p:txBody>
      </p:sp>
      <p:sp>
        <p:nvSpPr>
          <p:cNvPr id="5" name="Footer Placeholder 4">
            <a:extLst>
              <a:ext uri="{FF2B5EF4-FFF2-40B4-BE49-F238E27FC236}">
                <a16:creationId xmlns:a16="http://schemas.microsoft.com/office/drawing/2014/main" id="{77B777B4-4209-4D99-BC67-DC32FD28060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8BC04B-0AB1-425E-98BD-79BFFDD886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417549-DE0C-4879-AA69-1E6DE9BD54D6}" type="slidenum">
              <a:rPr lang="en-US" smtClean="0"/>
              <a:t>‹#›</a:t>
            </a:fld>
            <a:endParaRPr lang="en-US"/>
          </a:p>
        </p:txBody>
      </p:sp>
    </p:spTree>
    <p:extLst>
      <p:ext uri="{BB962C8B-B14F-4D97-AF65-F5344CB8AC3E}">
        <p14:creationId xmlns:p14="http://schemas.microsoft.com/office/powerpoint/2010/main" val="395203796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1.png"/><Relationship Id="rId7" Type="http://schemas.openxmlformats.org/officeDocument/2006/relationships/image" Target="../media/image25.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4.wmf"/><Relationship Id="rId4" Type="http://schemas.openxmlformats.org/officeDocument/2006/relationships/oleObject" Target="../embeddings/oleObject3.bin"/><Relationship Id="rId9" Type="http://schemas.openxmlformats.org/officeDocument/2006/relationships/image" Target="../media/image2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323528" y="2413337"/>
            <a:ext cx="8496944" cy="1015663"/>
          </a:xfrm>
          <a:prstGeom prst="rect">
            <a:avLst/>
          </a:prstGeom>
          <a:noFill/>
          <a:ln w="9525">
            <a:noFill/>
            <a:miter lim="800000"/>
            <a:headEnd/>
            <a:tailEnd/>
          </a:ln>
          <a:effectLst>
            <a:outerShdw blurRad="50800" dist="25400" dir="2700000" algn="tl" rotWithShape="0">
              <a:prstClr val="black"/>
            </a:outerShdw>
          </a:effectLst>
        </p:spPr>
        <p:txBody>
          <a:bodyPr wrap="square" anchor="ctr">
            <a:spAutoFit/>
          </a:bodyPr>
          <a:lstStyle/>
          <a:p>
            <a:pPr algn="ctr" fontAlgn="auto">
              <a:spcBef>
                <a:spcPts val="0"/>
              </a:spcBef>
              <a:spcAft>
                <a:spcPts val="0"/>
              </a:spcAft>
              <a:defRPr/>
            </a:pPr>
            <a:r>
              <a:rPr lang="en-US" sz="6000" dirty="0">
                <a:latin typeface="Arial" pitchFamily="34" charset="0"/>
                <a:cs typeface="Arial" pitchFamily="34" charset="0"/>
              </a:rPr>
              <a:t>Graph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idx="1"/>
          </p:nvPr>
        </p:nvSpPr>
        <p:spPr>
          <a:xfrm>
            <a:off x="628650" y="1825625"/>
            <a:ext cx="8191822" cy="4351338"/>
          </a:xfrm>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trivial </a:t>
            </a:r>
            <a:r>
              <a:rPr lang="en-US" altLang="en-US" dirty="0">
                <a:latin typeface="Arial" charset="0"/>
                <a:cs typeface="Arial" charset="0"/>
              </a:rPr>
              <a:t>path of length 0:</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paths</a:t>
            </a:r>
          </a:p>
        </p:txBody>
      </p:sp>
      <p:sp>
        <p:nvSpPr>
          <p:cNvPr id="243715"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least two vertices with the first and last vertices equal</a:t>
            </a:r>
            <a:endParaRPr lang="en-US" altLang="en-US" i="1" dirty="0">
              <a:latin typeface="Arial" charset="0"/>
              <a:cs typeface="Arial" charset="0"/>
            </a:endParaRPr>
          </a:p>
          <a:p>
            <a:pPr lvl="1"/>
            <a:r>
              <a:rPr lang="en-US" altLang="en-US" dirty="0">
                <a:latin typeface="Arial" charset="0"/>
                <a:cs typeface="Arial" charset="0"/>
              </a:rPr>
              <a:t>Note:  these definitions are not universal</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789363"/>
            <a:ext cx="30956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435600" y="6092825"/>
            <a:ext cx="1785938" cy="307975"/>
          </a:xfrm>
          <a:prstGeom prst="rect">
            <a:avLst/>
          </a:prstGeom>
        </p:spPr>
        <p:txBody>
          <a:bodyPr wrap="none">
            <a:spAutoFit/>
          </a:bodyPr>
          <a:lstStyle/>
          <a:p>
            <a:pPr>
              <a:defRPr/>
            </a:pPr>
            <a:r>
              <a:rPr lang="en-CA" sz="1400" dirty="0">
                <a:solidFill>
                  <a:schemeClr val="tx1">
                    <a:lumMod val="50000"/>
                    <a:lumOff val="50000"/>
                  </a:schemeClr>
                </a:solidFill>
              </a:rPr>
              <a:t>http://xkcd.com/140/</a:t>
            </a:r>
          </a:p>
        </p:txBody>
      </p:sp>
    </p:spTree>
    <p:extLst>
      <p:ext uri="{BB962C8B-B14F-4D97-AF65-F5344CB8AC3E}">
        <p14:creationId xmlns:p14="http://schemas.microsoft.com/office/powerpoint/2010/main" val="1163610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371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3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348871"/>
            <a:ext cx="3599359" cy="3268347"/>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idx="1"/>
          </p:nvPr>
        </p:nvSpPr>
        <p:spPr>
          <a:xfrm>
            <a:off x="467544" y="1484784"/>
            <a:ext cx="7886700" cy="4351338"/>
          </a:xfrm>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Pictorially, we will represent weights by numbers next to the edges</a:t>
            </a:r>
          </a:p>
        </p:txBody>
      </p:sp>
    </p:spTree>
    <p:extLst>
      <p:ext uri="{BB962C8B-B14F-4D97-AF65-F5344CB8AC3E}">
        <p14:creationId xmlns:p14="http://schemas.microsoft.com/office/powerpoint/2010/main" val="6334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The </a:t>
            </a:r>
            <a:r>
              <a:rPr lang="en-US" altLang="en-US" i="1" dirty="0">
                <a:latin typeface="Arial" charset="0"/>
                <a:cs typeface="Arial" charset="0"/>
              </a:rPr>
              <a:t>length</a:t>
            </a:r>
            <a:r>
              <a:rPr lang="en-US" altLang="en-US" dirty="0">
                <a:latin typeface="Arial" charset="0"/>
                <a:cs typeface="Arial" charset="0"/>
              </a:rPr>
              <a:t> 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348871"/>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86104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348871"/>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6381328"/>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5089590"/>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877982"/>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Problem: find the shortest path between two vertices</a:t>
            </a: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348871"/>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5098058"/>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5089590"/>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877982"/>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5098058"/>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5106525"/>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A graph is a tree if it is connected and there is a unique path between any two vertices</a:t>
            </a:r>
          </a:p>
          <a:p>
            <a:pPr lvl="1"/>
            <a:r>
              <a:rPr lang="en-CA" dirty="0"/>
              <a:t>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disjoint non-empty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780928"/>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Any tree can be converted into a rooted tree 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are now defined to be that vertices children</a:t>
            </a:r>
          </a:p>
          <a:p>
            <a:pPr lvl="1"/>
            <a:endParaRPr lang="en-CA" dirty="0"/>
          </a:p>
          <a:p>
            <a:pPr marL="357188" indent="-357188">
              <a:buNone/>
            </a:pPr>
            <a:r>
              <a:rPr lang="en-CA" dirty="0"/>
              <a:t>	Given this tree, here are three rooted trees associated with it</a:t>
            </a:r>
          </a:p>
        </p:txBody>
      </p:sp>
      <p:pic>
        <p:nvPicPr>
          <p:cNvPr id="30720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35896" y="4437112"/>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7247" y="4539999"/>
            <a:ext cx="2259368" cy="2057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28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938" y="3717032"/>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p:txBody>
          <a:bodyPr/>
          <a:lstStyle/>
          <a:p>
            <a:pPr marL="357188" indent="-357188">
              <a:buNone/>
            </a:pPr>
            <a:r>
              <a:rPr lang="en-CA" dirty="0"/>
              <a:t>	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edges on a graph are be 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idx="1"/>
          </p:nvPr>
        </p:nvSpPr>
        <p:spPr/>
        <p:txBody>
          <a:bodyPr/>
          <a:lstStyle/>
          <a:p>
            <a:pPr>
              <a:buNone/>
            </a:pPr>
            <a:r>
              <a:rPr lang="en-US" altLang="en-US" dirty="0">
                <a:latin typeface="Arial" charset="0"/>
                <a:cs typeface="Arial" charset="0"/>
              </a:rPr>
              <a:t>	Given our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spid="_x0000_s305171" name="Equation" r:id="rId4" imgW="2781000" imgH="469800" progId="Equation.DSMT4">
                  <p:embed/>
                </p:oleObj>
              </mc:Choice>
              <mc:Fallback>
                <p:oleObj name="Equation" r:id="rId4" imgW="2781000" imgH="469800" progId="Equation.DSMT4">
                  <p:embed/>
                  <p:pic>
                    <p:nvPicPr>
                      <p:cNvPr id="0" name=""/>
                      <p:cNvPicPr>
                        <a:picLocks noChangeAspect="1" noChangeArrowheads="1"/>
                      </p:cNvPicPr>
                      <p:nvPr/>
                    </p:nvPicPr>
                    <p:blipFill>
                      <a:blip r:embed="rId5"/>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The degree of a vertex must be modified to consider both cases:</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vertices which are adjacent to the given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vertices which this vertex is adjacent to</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Some definitions:</a:t>
            </a:r>
          </a:p>
          <a:p>
            <a:pPr lvl="1"/>
            <a:r>
              <a:rPr lang="en-US" altLang="en-US" dirty="0">
                <a:latin typeface="Arial" charset="0"/>
                <a:cs typeface="Arial" charset="0"/>
              </a:rPr>
              <a:t>Vertices with an in-degree of zero are described as </a:t>
            </a:r>
            <a:r>
              <a:rPr lang="en-US" altLang="en-US" i="1" dirty="0">
                <a:latin typeface="Arial" charset="0"/>
                <a:cs typeface="Arial" charset="0"/>
              </a:rPr>
              <a:t>sources</a:t>
            </a:r>
            <a:endParaRPr lang="en-US" altLang="en-US" dirty="0">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latin typeface="Arial" charset="0"/>
                <a:cs typeface="Arial" charset="0"/>
              </a:rPr>
              <a:t>sinks</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423420"/>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idx="1"/>
          </p:nvPr>
        </p:nvSpPr>
        <p:spPr>
          <a:xfrm>
            <a:off x="557673" y="1412776"/>
            <a:ext cx="7886700" cy="4351338"/>
          </a:xfrm>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Unlike weighted undirected graphs,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no cycles</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14268"/>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5539058"/>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spTree>
    <p:extLst>
      <p:ext uri="{BB962C8B-B14F-4D97-AF65-F5344CB8AC3E}">
        <p14:creationId xmlns:p14="http://schemas.microsoft.com/office/powerpoint/2010/main" val="206006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213900"/>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172550189"/>
              </p:ext>
            </p:extLst>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1976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092" y="2758225"/>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628650" y="1628800"/>
            <a:ext cx="7886700" cy="4803516"/>
          </a:xfrm>
        </p:spPr>
        <p:txBody>
          <a:bodyPr>
            <a:normAutofit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en-CA"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extLst>
              <p:ext uri="{D42A27DB-BD31-4B8C-83A1-F6EECF244321}">
                <p14:modId xmlns:p14="http://schemas.microsoft.com/office/powerpoint/2010/main" val="2011813302"/>
              </p:ext>
            </p:extLst>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spid="_x0000_s306199" name="Equation" r:id="rId4" imgW="914400" imgH="190080" progId="Equation.DSMT4">
                  <p:embed/>
                </p:oleObj>
              </mc:Choice>
              <mc:Fallback>
                <p:oleObj name="Equation" r:id="rId4" imgW="914400" imgH="190080" progId="Equation.DSMT4">
                  <p:embed/>
                  <p:pic>
                    <p:nvPicPr>
                      <p:cNvPr id="0" name=""/>
                      <p:cNvPicPr/>
                      <p:nvPr/>
                    </p:nvPicPr>
                    <p:blipFill>
                      <a:blip r:embed="rId5"/>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12660166"/>
              </p:ext>
            </p:extLst>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spid="_x0000_s306200" name="Equation" r:id="rId6" imgW="609480" imgH="419040" progId="Equation.DSMT4">
                  <p:embed/>
                </p:oleObj>
              </mc:Choice>
              <mc:Fallback>
                <p:oleObj name="Equation" r:id="rId6" imgW="609480" imgH="419040" progId="Equation.DSMT4">
                  <p:embed/>
                  <p:pic>
                    <p:nvPicPr>
                      <p:cNvPr id="0" name=""/>
                      <p:cNvPicPr/>
                      <p:nvPr/>
                    </p:nvPicPr>
                    <p:blipFill>
                      <a:blip r:embed="rId7"/>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73916861"/>
              </p:ext>
            </p:extLst>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spid="_x0000_s306201" name="Equation" r:id="rId8" imgW="609480" imgH="419040" progId="Equation.DSMT4">
                  <p:embed/>
                </p:oleObj>
              </mc:Choice>
              <mc:Fallback>
                <p:oleObj name="Equation" r:id="rId8" imgW="609480" imgH="419040" progId="Equation.DSMT4">
                  <p:embed/>
                  <p:pic>
                    <p:nvPicPr>
                      <p:cNvPr id="0" name=""/>
                      <p:cNvPicPr/>
                      <p:nvPr/>
                    </p:nvPicPr>
                    <p:blipFill>
                      <a:blip r:embed="rId9"/>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989014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spTree>
    <p:extLst>
      <p:ext uri="{BB962C8B-B14F-4D97-AF65-F5344CB8AC3E}">
        <p14:creationId xmlns:p14="http://schemas.microsoft.com/office/powerpoint/2010/main" val="3792014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idx="1"/>
          </p:nvPr>
        </p:nvSpPr>
        <p:spPr/>
        <p:txBody>
          <a:bodyPr>
            <a:normAutofit lnSpcReduction="10000"/>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Graphs</a:t>
            </a:r>
          </a:p>
        </p:txBody>
      </p:sp>
      <p:sp>
        <p:nvSpPr>
          <p:cNvPr id="3075"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We will assume in this course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3361192934"/>
              </p:ext>
            </p:extLst>
          </p:nvPr>
        </p:nvGraphicFramePr>
        <p:xfrm>
          <a:off x="2727325" y="4221088"/>
          <a:ext cx="3689350" cy="909638"/>
        </p:xfrm>
        <a:graphic>
          <a:graphicData uri="http://schemas.openxmlformats.org/presentationml/2006/ole">
            <mc:AlternateContent xmlns:mc="http://schemas.openxmlformats.org/markup-compatibility/2006">
              <mc:Choice xmlns:v="urn:schemas-microsoft-com:vml" Requires="v">
                <p:oleObj spid="_x0000_s298012" name="Equation" r:id="rId4" imgW="1904760" imgH="469800" progId="Equation.DSMT4">
                  <p:embed/>
                </p:oleObj>
              </mc:Choice>
              <mc:Fallback>
                <p:oleObj name="Equation" r:id="rId4" imgW="1904760" imgH="469800" progId="Equation.DSMT4">
                  <p:embed/>
                  <p:pic>
                    <p:nvPicPr>
                      <p:cNvPr id="0" name=""/>
                      <p:cNvPicPr>
                        <a:picLocks noChangeAspect="1" noChangeArrowheads="1"/>
                      </p:cNvPicPr>
                      <p:nvPr/>
                    </p:nvPicPr>
                    <p:blipFill>
                      <a:blip r:embed="rId5"/>
                      <a:srcRect/>
                      <a:stretch>
                        <a:fillRect/>
                      </a:stretch>
                    </p:blipFill>
                    <p:spPr bwMode="auto">
                      <a:xfrm>
                        <a:off x="2727325" y="4221088"/>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16337" y="3861048"/>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idx="1"/>
          </p:nvPr>
        </p:nvSpPr>
        <p:spPr/>
        <p:txBody>
          <a:bodyPr>
            <a:normAutofit fontScale="925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99792" y="3429000"/>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a subset of the vertices and a subset of the edges that connected the subset of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17130</TotalTime>
  <Words>2410</Words>
  <Application>Microsoft Office PowerPoint</Application>
  <PresentationFormat>On-screen Show (4:3)</PresentationFormat>
  <Paragraphs>362</Paragraphs>
  <Slides>39</Slides>
  <Notes>31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8" baseType="lpstr">
      <vt:lpstr>Arial</vt:lpstr>
      <vt:lpstr>Calibri</vt:lpstr>
      <vt:lpstr>Calibri Light</vt:lpstr>
      <vt:lpstr>Courier New</vt:lpstr>
      <vt:lpstr>Symbol</vt:lpstr>
      <vt:lpstr>Times New Roman</vt:lpstr>
      <vt:lpstr>Custom Design</vt:lpstr>
      <vt:lpstr>Office Theme</vt:lpstr>
      <vt:lpstr>Equation</vt:lpstr>
      <vt:lpstr>PowerPoint Presentation</vt:lpstr>
      <vt:lpstr>Outline</vt:lpstr>
      <vt:lpstr>Outline</vt:lpstr>
      <vt:lpstr>Graphs</vt:lpstr>
      <vt:lpstr>Undirected graphs</vt:lpstr>
      <vt:lpstr>Undirected graphs</vt:lpstr>
      <vt:lpstr>An undirected graph</vt:lpstr>
      <vt:lpstr>Degree</vt:lpstr>
      <vt:lpstr>Sub-graphs</vt:lpstr>
      <vt:lpstr>Paths</vt:lpstr>
      <vt:lpstr>Paths</vt:lpstr>
      <vt:lpstr>Paths</vt:lpstr>
      <vt:lpstr>Paths</vt:lpstr>
      <vt:lpstr>Simple paths</vt:lpstr>
      <vt:lpstr>Connectedness</vt:lpstr>
      <vt:lpstr>Weighted graphs</vt:lpstr>
      <vt:lpstr>Weighted graphs</vt:lpstr>
      <vt:lpstr>Weighted graphs</vt:lpstr>
      <vt:lpstr>Weighted graphs</vt:lpstr>
      <vt:lpstr>Trees</vt:lpstr>
      <vt:lpstr>Trees</vt:lpstr>
      <vt:lpstr>Forests</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Binary-relation list</vt:lpstr>
      <vt:lpstr>Adjacency matrix</vt:lpstr>
      <vt:lpstr>Adjacency list</vt:lpstr>
      <vt:lpstr>The Graph ADT</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Mahdi Ebi</cp:lastModifiedBy>
  <cp:revision>1322</cp:revision>
  <dcterms:created xsi:type="dcterms:W3CDTF">2009-09-11T23:00:44Z</dcterms:created>
  <dcterms:modified xsi:type="dcterms:W3CDTF">2020-07-30T18:55:38Z</dcterms:modified>
</cp:coreProperties>
</file>