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6" r:id="rId2"/>
  </p:sldMasterIdLst>
  <p:notesMasterIdLst>
    <p:notesMasterId r:id="rId72"/>
  </p:notesMasterIdLst>
  <p:sldIdLst>
    <p:sldId id="286" r:id="rId3"/>
    <p:sldId id="297" r:id="rId4"/>
    <p:sldId id="298" r:id="rId5"/>
    <p:sldId id="299" r:id="rId6"/>
    <p:sldId id="301" r:id="rId7"/>
    <p:sldId id="302" r:id="rId8"/>
    <p:sldId id="303" r:id="rId9"/>
    <p:sldId id="304" r:id="rId10"/>
    <p:sldId id="315" r:id="rId11"/>
    <p:sldId id="313" r:id="rId12"/>
    <p:sldId id="366" r:id="rId13"/>
    <p:sldId id="367" r:id="rId14"/>
    <p:sldId id="314" r:id="rId15"/>
    <p:sldId id="305" r:id="rId16"/>
    <p:sldId id="307" r:id="rId17"/>
    <p:sldId id="308" r:id="rId18"/>
    <p:sldId id="309" r:id="rId19"/>
    <p:sldId id="310" r:id="rId20"/>
    <p:sldId id="311" r:id="rId21"/>
    <p:sldId id="312" r:id="rId22"/>
    <p:sldId id="322" r:id="rId23"/>
    <p:sldId id="316" r:id="rId24"/>
    <p:sldId id="317" r:id="rId25"/>
    <p:sldId id="321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18" r:id="rId36"/>
    <p:sldId id="354" r:id="rId37"/>
    <p:sldId id="344" r:id="rId38"/>
    <p:sldId id="345" r:id="rId39"/>
    <p:sldId id="346" r:id="rId40"/>
    <p:sldId id="347" r:id="rId41"/>
    <p:sldId id="351" r:id="rId42"/>
    <p:sldId id="348" r:id="rId43"/>
    <p:sldId id="352" r:id="rId44"/>
    <p:sldId id="353" r:id="rId45"/>
    <p:sldId id="319" r:id="rId46"/>
    <p:sldId id="355" r:id="rId47"/>
    <p:sldId id="356" r:id="rId48"/>
    <p:sldId id="365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2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68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11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799AD-FC9F-4E65-9E06-F9C8248E8FF4}" type="slidenum">
              <a:rPr lang="en-US"/>
              <a:pPr/>
              <a:t>34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52137-FA81-4CBE-A532-51D7E4FB5941}" type="slidenum">
              <a:rPr lang="en-US"/>
              <a:pPr/>
              <a:t>44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0A31B-C316-4176-9DB3-225F503CA45A}" type="slidenum">
              <a:rPr lang="en-US"/>
              <a:pPr/>
              <a:t>56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DAEE0A-CF8F-4ADC-AEE1-E813E6A484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B9F6-6592-47C7-B289-28D17A0E6EC1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093-AD70-48B7-946E-53D1AEFA23D9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9FF9-10C4-4FFB-87F4-77E2F937D989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7157-EED6-438D-82F4-D01402D84AB3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6640-6526-4BFD-A812-8412EC5BC27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C232-B8E5-4A56-9B23-C2A020D80B0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F2AF-77D2-4F98-A45C-BFCFE93692F6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8F40-8818-41B1-9F51-D13CD524CF1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72D7-B679-42DF-A914-D4B4E676887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E11D-D9FA-47A3-8844-7F48C914DEDD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002-29EE-4A28-B883-223F30B5D640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7898CF-4241-424D-B22C-001CC68ECF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Introduction to Algorithms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12348-58CA-4A69-8665-C21C39CB6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this graph.</a:t>
            </a:r>
          </a:p>
          <a:p>
            <a:endParaRPr lang="en-US" dirty="0"/>
          </a:p>
          <a:p>
            <a:r>
              <a:rPr lang="en-US" dirty="0"/>
              <a:t>It has 20 spanning trees. Some 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two minimum-</a:t>
            </a:r>
            <a:br>
              <a:rPr lang="en-US" dirty="0"/>
            </a:br>
            <a:r>
              <a:rPr lang="en-US" dirty="0"/>
              <a:t>cost spanning trees, </a:t>
            </a:r>
            <a:br>
              <a:rPr lang="en-US" dirty="0"/>
            </a:br>
            <a:r>
              <a:rPr lang="en-US" dirty="0"/>
              <a:t>each with a cost of 6:</a:t>
            </a:r>
          </a:p>
        </p:txBody>
      </p:sp>
      <p:pic>
        <p:nvPicPr>
          <p:cNvPr id="4" name="Picture 6" descr="mst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44780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st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mst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385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mst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857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mst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6329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mst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480060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mst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8006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mst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Brute Force option: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all possible spanning trees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Calculate the sum of the edge weights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Keep track of the tree with the minimum weight.</a:t>
            </a:r>
          </a:p>
          <a:p>
            <a:pPr marL="514350" indent="-514350"/>
            <a:r>
              <a:rPr lang="en-US" dirty="0"/>
              <a:t>Step </a:t>
            </a:r>
            <a:r>
              <a:rPr lang="en-US" dirty="0" err="1"/>
              <a:t>i</a:t>
            </a:r>
            <a:r>
              <a:rPr lang="en-US" dirty="0"/>
              <a:t>) requires N-1 time, since each tree will have exactly N-1 edges. </a:t>
            </a:r>
          </a:p>
          <a:p>
            <a:pPr marL="514350" indent="-514350"/>
            <a:r>
              <a:rPr lang="en-US" dirty="0"/>
              <a:t>If there are M spanning trees, then the total cost will O(MN).</a:t>
            </a:r>
          </a:p>
          <a:p>
            <a:pPr marL="514350" indent="-514350"/>
            <a:r>
              <a:rPr lang="en-US" dirty="0"/>
              <a:t>Consider a complete graph, with N(N-1) edges. How big can M be?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complete graph, it has been shown that there are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possible spanning trees!</a:t>
            </a:r>
          </a:p>
          <a:p>
            <a:r>
              <a:rPr lang="en-US" dirty="0"/>
              <a:t>Alternatively, given N items, you can build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distinct trees to connect these items.</a:t>
            </a:r>
          </a:p>
          <a:p>
            <a:r>
              <a:rPr lang="en-US" dirty="0"/>
              <a:t>Note, for a lattice (like your </a:t>
            </a:r>
            <a:r>
              <a:rPr lang="en-US"/>
              <a:t>grid implementation), </a:t>
            </a:r>
            <a:r>
              <a:rPr lang="en-US" dirty="0"/>
              <a:t>the number of spanning trees is </a:t>
            </a:r>
            <a:r>
              <a:rPr lang="en-US" b="1" i="1" dirty="0"/>
              <a:t>O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30000" dirty="0"/>
              <a:t>1.167</a:t>
            </a:r>
            <a:r>
              <a:rPr lang="en-US" i="1" baseline="30000" dirty="0"/>
              <a:t>N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approaches to computing a minimum spanning tree. We could try to detect cycles and remove edges, but the two algorithms we will study build them from the bottom-up in a </a:t>
            </a:r>
            <a:r>
              <a:rPr lang="en-US" i="1" dirty="0"/>
              <a:t>greedy</a:t>
            </a:r>
            <a:r>
              <a:rPr lang="en-US" dirty="0"/>
              <a:t> fashion.</a:t>
            </a:r>
          </a:p>
          <a:p>
            <a:r>
              <a:rPr lang="en-US" b="1" dirty="0" err="1"/>
              <a:t>Kruskal’s</a:t>
            </a:r>
            <a:r>
              <a:rPr lang="en-US" b="1" dirty="0"/>
              <a:t> Algorithm – </a:t>
            </a:r>
            <a:r>
              <a:rPr lang="en-US" b="1" i="1" dirty="0"/>
              <a:t>starts with a forest of single node trees</a:t>
            </a:r>
            <a:r>
              <a:rPr lang="en-US" dirty="0"/>
              <a:t> and then adds the edge with the minimum weight to connect two components.</a:t>
            </a:r>
          </a:p>
          <a:p>
            <a:r>
              <a:rPr lang="en-US" b="1" dirty="0"/>
              <a:t>Prim’s Algorithm – </a:t>
            </a:r>
            <a:r>
              <a:rPr lang="en-US" b="1" i="1" dirty="0"/>
              <a:t>starts with a single vertex </a:t>
            </a:r>
            <a:r>
              <a:rPr lang="en-US" dirty="0"/>
              <a:t>and then adds the minimum edge to extend the spanning tree.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Kruskal’s</a:t>
            </a:r>
            <a:r>
              <a:rPr lang="en-US" sz="3600" dirty="0"/>
              <a:t>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Greedy algorithm to choose the edges as follows.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362200"/>
          <a:ext cx="7772400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1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First edge: choose any edge with the minimum weight.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Next edge: choose any edge with minimum weight from </a:t>
                      </a:r>
                      <a:r>
                        <a:rPr lang="en-US" sz="1800" b="1" i="1" dirty="0"/>
                        <a:t>those not yet selected</a:t>
                      </a:r>
                      <a:r>
                        <a:rPr lang="en-US" sz="1800" b="1" dirty="0"/>
                        <a:t>.  (The </a:t>
                      </a:r>
                      <a:r>
                        <a:rPr lang="en-US" sz="1800" b="1" dirty="0" err="1"/>
                        <a:t>subgraph</a:t>
                      </a:r>
                      <a:r>
                        <a:rPr lang="en-US" sz="1800" b="1" dirty="0"/>
                        <a:t> can look disconnected at this stage.)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Continue to choose edges of minimum weight from those not yet selected,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except </a:t>
                      </a:r>
                      <a:r>
                        <a:rPr lang="en-US" b="1" i="1" dirty="0">
                          <a:solidFill>
                            <a:schemeClr val="accent6"/>
                          </a:solidFill>
                        </a:rPr>
                        <a:t>do not select any edge that creates a cycle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 in the </a:t>
                      </a:r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subgraph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Repeat step 3 until the </a:t>
                      </a:r>
                      <a:r>
                        <a:rPr lang="en-US" b="1" dirty="0" err="1"/>
                        <a:t>subgraph</a:t>
                      </a:r>
                      <a:r>
                        <a:rPr lang="en-US" b="1" dirty="0"/>
                        <a:t> connects all vertices of the original graph.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0981" name="Freeform 5"/>
          <p:cNvSpPr>
            <a:spLocks/>
          </p:cNvSpPr>
          <p:nvPr/>
        </p:nvSpPr>
        <p:spPr bwMode="auto">
          <a:xfrm>
            <a:off x="2438400" y="42672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2" name="Freeform 6"/>
          <p:cNvSpPr>
            <a:spLocks/>
          </p:cNvSpPr>
          <p:nvPr/>
        </p:nvSpPr>
        <p:spPr bwMode="auto">
          <a:xfrm>
            <a:off x="2438400" y="34544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3" name="Freeform 7"/>
          <p:cNvSpPr>
            <a:spLocks/>
          </p:cNvSpPr>
          <p:nvPr/>
        </p:nvSpPr>
        <p:spPr bwMode="auto">
          <a:xfrm>
            <a:off x="2971800" y="44196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4" name="Freeform 8"/>
          <p:cNvSpPr>
            <a:spLocks/>
          </p:cNvSpPr>
          <p:nvPr/>
        </p:nvSpPr>
        <p:spPr bwMode="auto">
          <a:xfrm>
            <a:off x="2438400" y="42672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0985" name="AutoShape 9"/>
          <p:cNvCxnSpPr>
            <a:cxnSpLocks noChangeShapeType="1"/>
          </p:cNvCxnSpPr>
          <p:nvPr/>
        </p:nvCxnSpPr>
        <p:spPr bwMode="auto">
          <a:xfrm rot="16200000" flipH="1">
            <a:off x="4724400" y="39624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0987" name="Freeform 11"/>
          <p:cNvSpPr>
            <a:spLocks/>
          </p:cNvSpPr>
          <p:nvPr/>
        </p:nvSpPr>
        <p:spPr bwMode="auto">
          <a:xfrm>
            <a:off x="3886200" y="31877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8" name="Freeform 12"/>
          <p:cNvSpPr>
            <a:spLocks/>
          </p:cNvSpPr>
          <p:nvPr/>
        </p:nvSpPr>
        <p:spPr bwMode="auto">
          <a:xfrm>
            <a:off x="3733800" y="35052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9" name="Freeform 13"/>
          <p:cNvSpPr>
            <a:spLocks/>
          </p:cNvSpPr>
          <p:nvPr/>
        </p:nvSpPr>
        <p:spPr bwMode="auto">
          <a:xfrm>
            <a:off x="3733800" y="35814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0" name="Freeform 14"/>
          <p:cNvSpPr>
            <a:spLocks/>
          </p:cNvSpPr>
          <p:nvPr/>
        </p:nvSpPr>
        <p:spPr bwMode="auto">
          <a:xfrm>
            <a:off x="2971800" y="51054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1" name="Freeform 15"/>
          <p:cNvSpPr>
            <a:spLocks/>
          </p:cNvSpPr>
          <p:nvPr/>
        </p:nvSpPr>
        <p:spPr bwMode="auto">
          <a:xfrm>
            <a:off x="2971800" y="35814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2057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0993" name="Text Box 17"/>
          <p:cNvSpPr txBox="1">
            <a:spLocks noChangeArrowheads="1"/>
          </p:cNvSpPr>
          <p:nvPr/>
        </p:nvSpPr>
        <p:spPr bwMode="auto">
          <a:xfrm>
            <a:off x="5791200" y="5105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0994" name="Text Box 18"/>
          <p:cNvSpPr txBox="1">
            <a:spLocks noChangeArrowheads="1"/>
          </p:cNvSpPr>
          <p:nvPr/>
        </p:nvSpPr>
        <p:spPr bwMode="auto">
          <a:xfrm>
            <a:off x="2743200" y="5181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0995" name="Text Box 19"/>
          <p:cNvSpPr txBox="1">
            <a:spLocks noChangeArrowheads="1"/>
          </p:cNvSpPr>
          <p:nvPr/>
        </p:nvSpPr>
        <p:spPr bwMode="auto">
          <a:xfrm>
            <a:off x="5257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3733800" y="2971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0997" name="Text Box 21"/>
          <p:cNvSpPr txBox="1">
            <a:spLocks noChangeArrowheads="1"/>
          </p:cNvSpPr>
          <p:nvPr/>
        </p:nvSpPr>
        <p:spPr bwMode="auto">
          <a:xfrm>
            <a:off x="3581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0998" name="Text Box 22"/>
          <p:cNvSpPr txBox="1">
            <a:spLocks noChangeArrowheads="1"/>
          </p:cNvSpPr>
          <p:nvPr/>
        </p:nvSpPr>
        <p:spPr bwMode="auto">
          <a:xfrm>
            <a:off x="4495800" y="2743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0999" name="Text Box 23"/>
          <p:cNvSpPr txBox="1">
            <a:spLocks noChangeArrowheads="1"/>
          </p:cNvSpPr>
          <p:nvPr/>
        </p:nvSpPr>
        <p:spPr bwMode="auto">
          <a:xfrm>
            <a:off x="2743200" y="3200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2895600" y="411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2133600" y="4572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45720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1003" name="Text Box 27"/>
          <p:cNvSpPr txBox="1">
            <a:spLocks noChangeArrowheads="1"/>
          </p:cNvSpPr>
          <p:nvPr/>
        </p:nvSpPr>
        <p:spPr bwMode="auto">
          <a:xfrm>
            <a:off x="5486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1004" name="Text Box 28"/>
          <p:cNvSpPr txBox="1">
            <a:spLocks noChangeArrowheads="1"/>
          </p:cNvSpPr>
          <p:nvPr/>
        </p:nvSpPr>
        <p:spPr bwMode="auto">
          <a:xfrm>
            <a:off x="42672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1005" name="Text Box 29"/>
          <p:cNvSpPr txBox="1">
            <a:spLocks noChangeArrowheads="1"/>
          </p:cNvSpPr>
          <p:nvPr/>
        </p:nvSpPr>
        <p:spPr bwMode="auto">
          <a:xfrm>
            <a:off x="41910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1006" name="Text Box 30"/>
          <p:cNvSpPr txBox="1">
            <a:spLocks noChangeArrowheads="1"/>
          </p:cNvSpPr>
          <p:nvPr/>
        </p:nvSpPr>
        <p:spPr bwMode="auto">
          <a:xfrm>
            <a:off x="3657600" y="3657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29718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1008" name="Text Box 32"/>
          <p:cNvSpPr txBox="1">
            <a:spLocks noChangeArrowheads="1"/>
          </p:cNvSpPr>
          <p:nvPr/>
        </p:nvSpPr>
        <p:spPr bwMode="auto">
          <a:xfrm>
            <a:off x="685800" y="1752600"/>
            <a:ext cx="7315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 Kruskal’s algorithm to find a minimum spanning tree for the graph.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6100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1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2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3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6104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6105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6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7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8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9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10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6111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6113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6114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6115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6116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6117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6118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6119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6120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6121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6122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6125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685800" y="22860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First, choose ED (the smallest weight).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7124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5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6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7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7128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7129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0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1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2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3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4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7135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7137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7138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7139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7141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7142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7145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7147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7148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7149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choose BF (the smallest remaining weight).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8148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49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0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8152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8153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4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5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6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7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8159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8160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8161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8171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8172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8173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8174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CD and then BD.</a:t>
            </a:r>
          </a:p>
        </p:txBody>
      </p:sp>
      <p:sp>
        <p:nvSpPr>
          <p:cNvPr id="518175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6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9172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3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4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5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9176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9177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8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9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0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1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2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9183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9184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9185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9186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9187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9188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9189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9190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9191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9192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9193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9194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9195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9196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9197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9198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 EF is the smallest remaining, but that would create a cycle.  Choose AE and we are done.</a:t>
            </a:r>
          </a:p>
        </p:txBody>
      </p:sp>
      <p:sp>
        <p:nvSpPr>
          <p:cNvPr id="519199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0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1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call an undirected graph a </a:t>
            </a:r>
            <a:r>
              <a:rPr lang="en-US" sz="2800" b="1" dirty="0"/>
              <a:t>tree </a:t>
            </a:r>
            <a:r>
              <a:rPr lang="en-US" sz="2800" dirty="0"/>
              <a:t>if the graph is </a:t>
            </a:r>
            <a:r>
              <a:rPr lang="en-US" sz="2800" i="1" dirty="0"/>
              <a:t>connected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n-US" sz="2800" dirty="0"/>
              <a:t>contains </a:t>
            </a:r>
            <a:r>
              <a:rPr lang="en-US" sz="2800" i="1" dirty="0"/>
              <a:t>no cycles</a:t>
            </a:r>
            <a:r>
              <a:rPr lang="en-US" sz="2800" dirty="0"/>
              <a:t>.</a:t>
            </a:r>
          </a:p>
          <a:p>
            <a:r>
              <a:rPr lang="en-US" sz="2800" dirty="0"/>
              <a:t>Trees:</a:t>
            </a:r>
          </a:p>
          <a:p>
            <a:pPr>
              <a:buNone/>
            </a:pP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Not Trees:</a:t>
            </a:r>
          </a:p>
          <a:p>
            <a:endParaRPr lang="en-US" sz="28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6400800" y="2895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3914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010400" y="2362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7056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705600" y="2895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391400" y="3048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2954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100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2672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2672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40386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0386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6670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12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51816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5486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4102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5257800" y="4343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5410200" y="4953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27432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362200" y="5105400"/>
            <a:ext cx="175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Not connected</a:t>
            </a:r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V="1">
            <a:off x="5410200" y="4343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53000" y="5257800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Has a cycle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20196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20222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total weight of the tree is 16.5.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know we are finished?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check for cycles?</a:t>
            </a:r>
          </a:p>
        </p:txBody>
      </p:sp>
      <p:sp>
        <p:nvSpPr>
          <p:cNvPr id="520196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Kruskal’s</a:t>
            </a:r>
            <a:r>
              <a:rPr lang="en-US" sz="4400" dirty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Build a priority queue (min-based) with all of the edges of G.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T = </a:t>
            </a: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  <a:sym typeface="Symbol" pitchFamily="18" charset="2"/>
              </a:rPr>
              <a:t></a:t>
            </a: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while(queue is not empty){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  get minimum edge e from </a:t>
            </a:r>
            <a:r>
              <a:rPr lang="en-US" sz="2000" b="1" kern="1200" dirty="0" err="1">
                <a:solidFill>
                  <a:schemeClr val="accent6"/>
                </a:solidFill>
                <a:latin typeface="Arial" pitchFamily="34" charset="0"/>
              </a:rPr>
              <a:t>priorityQueue</a:t>
            </a: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  if(e does not create a cycle with edges in T)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      add e to T;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return 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Trace of </a:t>
            </a:r>
            <a:r>
              <a:rPr lang="en-US" sz="2400" dirty="0" err="1"/>
              <a:t>Kruskal's</a:t>
            </a:r>
            <a:r>
              <a:rPr lang="en-US" sz="2400" dirty="0"/>
              <a:t> algorithm for </a:t>
            </a:r>
            <a:br>
              <a:rPr lang="en-US" sz="2400" dirty="0"/>
            </a:br>
            <a:r>
              <a:rPr lang="en-US" sz="2400" dirty="0"/>
              <a:t>the undirected, weighted graph:</a:t>
            </a:r>
          </a:p>
          <a:p>
            <a:endParaRPr lang="en-US" sz="2400" dirty="0"/>
          </a:p>
        </p:txBody>
      </p:sp>
      <p:pic>
        <p:nvPicPr>
          <p:cNvPr id="5" name="Picture 59" descr="pr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2647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0" descr="krusk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056438" cy="1209675"/>
          </a:xfrm>
          <a:prstGeom prst="rect">
            <a:avLst/>
          </a:prstGeom>
          <a:noFill/>
        </p:spPr>
      </p:pic>
      <p:pic>
        <p:nvPicPr>
          <p:cNvPr id="7" name="Picture 61" descr="graph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200400"/>
            <a:ext cx="2362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5715000" y="5638800"/>
            <a:ext cx="266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minimum cost is: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Kruskal’s</a:t>
            </a:r>
            <a:r>
              <a:rPr lang="en-US" sz="2800" dirty="0"/>
              <a:t> Algorithm – Time complexity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Steps</a:t>
            </a:r>
          </a:p>
          <a:p>
            <a:pPr lvl="1"/>
            <a:r>
              <a:rPr lang="en-US" sz="2000" dirty="0"/>
              <a:t>Initialize forest			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|V| )</a:t>
            </a:r>
            <a:endParaRPr lang="en-US" sz="2000" dirty="0"/>
          </a:p>
          <a:p>
            <a:pPr lvl="1"/>
            <a:r>
              <a:rPr lang="en-US" sz="2000" dirty="0"/>
              <a:t>Sort edges			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|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E|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|E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 )</a:t>
            </a:r>
            <a:endParaRPr lang="en-US" sz="2000" dirty="0"/>
          </a:p>
          <a:p>
            <a:pPr lvl="2"/>
            <a:r>
              <a:rPr lang="en-US" sz="2000" dirty="0"/>
              <a:t>Check edge for cycles </a:t>
            </a:r>
            <a:r>
              <a:rPr lang="en-US" sz="2000" i="1" dirty="0">
                <a:latin typeface="Times New Roman" pitchFamily="18" charset="0"/>
              </a:rPr>
              <a:t>O( |V| )</a:t>
            </a:r>
            <a:r>
              <a:rPr lang="en-US" sz="2000" dirty="0"/>
              <a:t> 		x</a:t>
            </a:r>
          </a:p>
          <a:p>
            <a:pPr lvl="2"/>
            <a:r>
              <a:rPr lang="en-US" sz="2000" dirty="0"/>
              <a:t>Number of edges          </a:t>
            </a:r>
            <a:r>
              <a:rPr lang="en-US" sz="2000" i="1" dirty="0">
                <a:latin typeface="Times New Roman" pitchFamily="18" charset="0"/>
              </a:rPr>
              <a:t>O( |V| )</a:t>
            </a:r>
            <a:r>
              <a:rPr lang="en-US" sz="2000" dirty="0"/>
              <a:t>        </a:t>
            </a:r>
            <a:r>
              <a:rPr lang="en-US" sz="2000" i="1" dirty="0">
                <a:latin typeface="Times New Roman" pitchFamily="18" charset="0"/>
              </a:rPr>
              <a:t>O( |V|</a:t>
            </a:r>
            <a:r>
              <a:rPr lang="en-US" sz="2000" baseline="30000" dirty="0">
                <a:latin typeface="Times New Roman" pitchFamily="18" charset="0"/>
              </a:rPr>
              <a:t>2 </a:t>
            </a:r>
            <a:r>
              <a:rPr lang="en-US" sz="2000" i="1" dirty="0">
                <a:latin typeface="Times New Roman" pitchFamily="18" charset="0"/>
              </a:rPr>
              <a:t>)</a:t>
            </a:r>
            <a:endParaRPr lang="en-US" sz="2000" dirty="0"/>
          </a:p>
          <a:p>
            <a:pPr lvl="1"/>
            <a:r>
              <a:rPr lang="en-US" sz="2000" dirty="0"/>
              <a:t>Total                                               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 |V|+|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E|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|E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|+|V|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lvl="1"/>
            <a:r>
              <a:rPr lang="en-US" sz="2000" dirty="0"/>
              <a:t>Since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|E| = O( |V|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en-US" sz="2000" dirty="0"/>
              <a:t>		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 |V|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|V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  )</a:t>
            </a:r>
            <a:endParaRPr lang="en-US" sz="2000" dirty="0"/>
          </a:p>
          <a:p>
            <a:pPr lvl="2"/>
            <a:endParaRPr lang="en-US" sz="18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Thus we would class MST as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n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 n )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for a graph with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  n  </a:t>
            </a:r>
            <a:r>
              <a:rPr lang="en-US" sz="2000" dirty="0">
                <a:solidFill>
                  <a:schemeClr val="tx1"/>
                </a:solidFill>
              </a:rPr>
              <a:t>vertices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This is an </a:t>
            </a:r>
            <a:r>
              <a:rPr lang="en-US" sz="2000" i="1" dirty="0">
                <a:solidFill>
                  <a:srgbClr val="FC0128"/>
                </a:solidFill>
              </a:rPr>
              <a:t>upper bound</a:t>
            </a:r>
            <a:r>
              <a:rPr lang="en-US" sz="2000" dirty="0">
                <a:solidFill>
                  <a:schemeClr val="tx1"/>
                </a:solidFill>
              </a:rPr>
              <a:t>, some improvements on this are known.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Another implementation is based on sets (see Chapter 21).</a:t>
            </a:r>
          </a:p>
          <a:p>
            <a:pPr>
              <a:buFont typeface="Times New Roman" pitchFamily="18" charset="0"/>
              <a:buNone/>
            </a:pPr>
            <a:r>
              <a:rPr lang="en-US" b="1" dirty="0" err="1">
                <a:latin typeface="Courier New" pitchFamily="49" charset="0"/>
              </a:rPr>
              <a:t>Kruskal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T =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for each v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MakeSet</a:t>
            </a:r>
            <a:r>
              <a:rPr lang="en-US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for each (</a:t>
            </a:r>
            <a:r>
              <a:rPr lang="en-US" b="1" dirty="0" err="1">
                <a:latin typeface="Courier New" pitchFamily="49" charset="0"/>
              </a:rPr>
              <a:t>u,v</a:t>
            </a:r>
            <a:r>
              <a:rPr lang="en-US" b="1" dirty="0">
                <a:latin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   if </a:t>
            </a:r>
            <a:r>
              <a:rPr lang="en-US" b="1" dirty="0" err="1">
                <a:latin typeface="Courier New" pitchFamily="49" charset="0"/>
              </a:rPr>
              <a:t>FindSet</a:t>
            </a:r>
            <a:r>
              <a:rPr lang="en-US" b="1" dirty="0">
                <a:latin typeface="Courier New" pitchFamily="49" charset="0"/>
              </a:rPr>
              <a:t>(u)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Math B" pitchFamily="2" charset="2"/>
              </a:rPr>
              <a:t>}</a:t>
            </a:r>
            <a:endParaRPr lang="en-US" b="1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200400" y="252888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Vertices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If a graph is a tree, then the number of edges in the graph is one less than the number of vertices.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6"/>
                </a:solidFill>
              </a:rPr>
              <a:t>A tree with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vertices has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– 1 edges.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Each node has one parent except for the root.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Note: Any node can be the root here, as we are not dealing with rooted trees.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&quot;No&quot; Symbol 41"/>
          <p:cNvSpPr/>
          <p:nvPr/>
        </p:nvSpPr>
        <p:spPr bwMode="auto">
          <a:xfrm>
            <a:off x="5575300" y="2763838"/>
            <a:ext cx="358775" cy="393144"/>
          </a:xfrm>
          <a:prstGeom prst="noSmoking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86113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1524000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Prim’s algorithm finds a minimum cost spanning tree by selecting edges from the graph one-by-one as follows:</a:t>
            </a:r>
          </a:p>
          <a:p>
            <a:pPr algn="l" rtl="0"/>
            <a:r>
              <a:rPr lang="en-US" dirty="0"/>
              <a:t>It starts with a tree, T, consisting of a single starting vertex, x.</a:t>
            </a:r>
          </a:p>
          <a:p>
            <a:pPr algn="l" rtl="0"/>
            <a:r>
              <a:rPr lang="en-US" dirty="0"/>
              <a:t>Then, it finds the shortest edge emanating from x that connects T to the rest of the graph (i.e., a vertex not in the tree T).</a:t>
            </a:r>
          </a:p>
          <a:p>
            <a:pPr algn="l" rtl="0"/>
            <a:r>
              <a:rPr lang="en-US" dirty="0"/>
              <a:t>It adds this edge and the new vertex to the tree T.</a:t>
            </a:r>
          </a:p>
          <a:p>
            <a:r>
              <a:rPr lang="en-US" dirty="0"/>
              <a:t>It then picks the shortest edge emanating from the revised tree T that also connects T to the rest of the graph and repeats the process.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Consider a graph G=(V, E);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Let T be a tree consisting of only the starting vertex </a:t>
            </a:r>
            <a:r>
              <a:rPr lang="en-US" b="1" dirty="0">
                <a:solidFill>
                  <a:schemeClr val="accent2"/>
                </a:solidFill>
              </a:rPr>
              <a:t>x;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while (T has fewer than I V I vertices)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find a smallest edge connecting T to G-T;</a:t>
            </a: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add it to T;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2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117436" y="29929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here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 bwMode="auto">
          <a:xfrm>
            <a:off x="5389563" y="2409825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2313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9"/>
          <p:cNvCxnSpPr>
            <a:cxnSpLocks noChangeShapeType="1"/>
          </p:cNvCxnSpPr>
          <p:nvPr/>
        </p:nvCxnSpPr>
        <p:spPr bwMode="auto">
          <a:xfrm flipV="1">
            <a:off x="5105400" y="2986087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862513" y="252888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4572837" y="2397124"/>
            <a:ext cx="1468282" cy="28606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645054 w 1613429"/>
              <a:gd name="connsiteY0" fmla="*/ 0 h 2724150"/>
              <a:gd name="connsiteX1" fmla="*/ 1534054 w 1613429"/>
              <a:gd name="connsiteY1" fmla="*/ 134938 h 2724150"/>
              <a:gd name="connsiteX2" fmla="*/ 168804 w 1613429"/>
              <a:gd name="connsiteY2" fmla="*/ 762000 h 2724150"/>
              <a:gd name="connsiteX3" fmla="*/ 521229 w 1613429"/>
              <a:gd name="connsiteY3" fmla="*/ 2314575 h 2724150"/>
              <a:gd name="connsiteX4" fmla="*/ 654579 w 1613429"/>
              <a:gd name="connsiteY4" fmla="*/ 2724150 h 2724150"/>
              <a:gd name="connsiteX0" fmla="*/ 284690 w 1193004"/>
              <a:gd name="connsiteY0" fmla="*/ 36512 h 2760662"/>
              <a:gd name="connsiteX1" fmla="*/ 1173690 w 1193004"/>
              <a:gd name="connsiteY1" fmla="*/ 171450 h 2760662"/>
              <a:gd name="connsiteX2" fmla="*/ 168804 w 1193004"/>
              <a:gd name="connsiteY2" fmla="*/ 1065212 h 2760662"/>
              <a:gd name="connsiteX3" fmla="*/ 160865 w 1193004"/>
              <a:gd name="connsiteY3" fmla="*/ 2351087 h 2760662"/>
              <a:gd name="connsiteX4" fmla="*/ 294215 w 1193004"/>
              <a:gd name="connsiteY4" fmla="*/ 2760662 h 2760662"/>
              <a:gd name="connsiteX0" fmla="*/ 351101 w 1259415"/>
              <a:gd name="connsiteY0" fmla="*/ 36512 h 2760662"/>
              <a:gd name="connsiteX1" fmla="*/ 1240101 w 1259415"/>
              <a:gd name="connsiteY1" fmla="*/ 171450 h 2760662"/>
              <a:gd name="connsiteX2" fmla="*/ 235215 w 1259415"/>
              <a:gd name="connsiteY2" fmla="*/ 1065212 h 2760662"/>
              <a:gd name="connsiteX3" fmla="*/ 20902 w 1259415"/>
              <a:gd name="connsiteY3" fmla="*/ 2184400 h 2760662"/>
              <a:gd name="connsiteX4" fmla="*/ 360626 w 1259415"/>
              <a:gd name="connsiteY4" fmla="*/ 2760662 h 2760662"/>
              <a:gd name="connsiteX0" fmla="*/ 367880 w 1276194"/>
              <a:gd name="connsiteY0" fmla="*/ 36512 h 2641600"/>
              <a:gd name="connsiteX1" fmla="*/ 1256880 w 1276194"/>
              <a:gd name="connsiteY1" fmla="*/ 171450 h 2641600"/>
              <a:gd name="connsiteX2" fmla="*/ 251994 w 1276194"/>
              <a:gd name="connsiteY2" fmla="*/ 1065212 h 2641600"/>
              <a:gd name="connsiteX3" fmla="*/ 37681 w 1276194"/>
              <a:gd name="connsiteY3" fmla="*/ 2184400 h 2641600"/>
              <a:gd name="connsiteX4" fmla="*/ 478083 w 1276194"/>
              <a:gd name="connsiteY4" fmla="*/ 2641600 h 2641600"/>
              <a:gd name="connsiteX0" fmla="*/ 405561 w 1313875"/>
              <a:gd name="connsiteY0" fmla="*/ 36512 h 2641600"/>
              <a:gd name="connsiteX1" fmla="*/ 1294561 w 1313875"/>
              <a:gd name="connsiteY1" fmla="*/ 171450 h 2641600"/>
              <a:gd name="connsiteX2" fmla="*/ 289675 w 1313875"/>
              <a:gd name="connsiteY2" fmla="*/ 1065212 h 2641600"/>
              <a:gd name="connsiteX3" fmla="*/ 37681 w 1313875"/>
              <a:gd name="connsiteY3" fmla="*/ 1803400 h 2641600"/>
              <a:gd name="connsiteX4" fmla="*/ 515764 w 1313875"/>
              <a:gd name="connsiteY4" fmla="*/ 2641600 h 2641600"/>
              <a:gd name="connsiteX0" fmla="*/ 1332001 w 1468282"/>
              <a:gd name="connsiteY0" fmla="*/ 0 h 2860675"/>
              <a:gd name="connsiteX1" fmla="*/ 1294561 w 1468282"/>
              <a:gd name="connsiteY1" fmla="*/ 390525 h 2860675"/>
              <a:gd name="connsiteX2" fmla="*/ 289675 w 1468282"/>
              <a:gd name="connsiteY2" fmla="*/ 1284287 h 2860675"/>
              <a:gd name="connsiteX3" fmla="*/ 37681 w 1468282"/>
              <a:gd name="connsiteY3" fmla="*/ 2022475 h 2860675"/>
              <a:gd name="connsiteX4" fmla="*/ 515764 w 1468282"/>
              <a:gd name="connsiteY4" fmla="*/ 2860675 h 286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8282" h="2860675">
                <a:moveTo>
                  <a:pt x="1332001" y="0"/>
                </a:moveTo>
                <a:cubicBezTo>
                  <a:pt x="1326180" y="2381"/>
                  <a:pt x="1468282" y="176477"/>
                  <a:pt x="1294561" y="390525"/>
                </a:cubicBezTo>
                <a:cubicBezTo>
                  <a:pt x="1120840" y="604573"/>
                  <a:pt x="499155" y="1012295"/>
                  <a:pt x="289675" y="1284287"/>
                </a:cubicBezTo>
                <a:cubicBezTo>
                  <a:pt x="80195" y="1556279"/>
                  <a:pt x="0" y="1759744"/>
                  <a:pt x="37681" y="2022475"/>
                </a:cubicBezTo>
                <a:cubicBezTo>
                  <a:pt x="75362" y="2285206"/>
                  <a:pt x="489570" y="2819400"/>
                  <a:pt x="515764" y="28606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2406650"/>
            <a:ext cx="4940300" cy="2012950"/>
            <a:chOff x="1384300" y="2406650"/>
            <a:chExt cx="4940300" cy="201295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7353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2383501" y="2397125"/>
            <a:ext cx="32252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 dirty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186113" y="394811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3871913" y="2346880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Graph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 connected graph</a:t>
            </a:r>
            <a:r>
              <a:rPr lang="en-US" dirty="0"/>
              <a:t> is one in which there is </a:t>
            </a:r>
            <a:r>
              <a:rPr lang="en-US" i="1" dirty="0"/>
              <a:t>at least one path </a:t>
            </a:r>
            <a:r>
              <a:rPr lang="en-US" dirty="0"/>
              <a:t>between each pair of vertices.</a:t>
            </a:r>
          </a:p>
          <a:p>
            <a:endParaRPr lang="en-U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352800" y="4572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486400" y="4572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95800" y="3276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962400" y="32766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81600" y="4267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962400" y="45720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181600" y="3733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>
            <a:off x="2895659" y="2514600"/>
            <a:ext cx="1785883" cy="2528887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471799 w 481324"/>
              <a:gd name="connsiteY0" fmla="*/ 0 h 2724150"/>
              <a:gd name="connsiteX1" fmla="*/ 20637 w 481324"/>
              <a:gd name="connsiteY1" fmla="*/ 1246188 h 2724150"/>
              <a:gd name="connsiteX2" fmla="*/ 347974 w 481324"/>
              <a:gd name="connsiteY2" fmla="*/ 2314575 h 2724150"/>
              <a:gd name="connsiteX3" fmla="*/ 481324 w 481324"/>
              <a:gd name="connsiteY3" fmla="*/ 2724150 h 2724150"/>
              <a:gd name="connsiteX0" fmla="*/ 1573854 w 1573854"/>
              <a:gd name="connsiteY0" fmla="*/ 0 h 2300287"/>
              <a:gd name="connsiteX1" fmla="*/ 178074 w 1573854"/>
              <a:gd name="connsiteY1" fmla="*/ 822325 h 2300287"/>
              <a:gd name="connsiteX2" fmla="*/ 505411 w 1573854"/>
              <a:gd name="connsiteY2" fmla="*/ 1890712 h 2300287"/>
              <a:gd name="connsiteX3" fmla="*/ 638761 w 1573854"/>
              <a:gd name="connsiteY3" fmla="*/ 2300287 h 2300287"/>
              <a:gd name="connsiteX0" fmla="*/ 1573855 w 1573855"/>
              <a:gd name="connsiteY0" fmla="*/ 0 h 2528887"/>
              <a:gd name="connsiteX1" fmla="*/ 178074 w 1573855"/>
              <a:gd name="connsiteY1" fmla="*/ 1050925 h 2528887"/>
              <a:gd name="connsiteX2" fmla="*/ 505411 w 1573855"/>
              <a:gd name="connsiteY2" fmla="*/ 2119312 h 2528887"/>
              <a:gd name="connsiteX3" fmla="*/ 638761 w 1573855"/>
              <a:gd name="connsiteY3" fmla="*/ 2528887 h 2528887"/>
              <a:gd name="connsiteX0" fmla="*/ 1573855 w 1573855"/>
              <a:gd name="connsiteY0" fmla="*/ 0 h 2528887"/>
              <a:gd name="connsiteX1" fmla="*/ 178074 w 1573855"/>
              <a:gd name="connsiteY1" fmla="*/ 1050925 h 2528887"/>
              <a:gd name="connsiteX2" fmla="*/ 505411 w 1573855"/>
              <a:gd name="connsiteY2" fmla="*/ 2119312 h 2528887"/>
              <a:gd name="connsiteX3" fmla="*/ 638761 w 1573855"/>
              <a:gd name="connsiteY3" fmla="*/ 2528887 h 2528887"/>
              <a:gd name="connsiteX0" fmla="*/ 1254918 w 1254918"/>
              <a:gd name="connsiteY0" fmla="*/ 0 h 2528887"/>
              <a:gd name="connsiteX1" fmla="*/ 178074 w 1254918"/>
              <a:gd name="connsiteY1" fmla="*/ 1023382 h 2528887"/>
              <a:gd name="connsiteX2" fmla="*/ 186474 w 1254918"/>
              <a:gd name="connsiteY2" fmla="*/ 2119312 h 2528887"/>
              <a:gd name="connsiteX3" fmla="*/ 319824 w 1254918"/>
              <a:gd name="connsiteY3" fmla="*/ 2528887 h 2528887"/>
              <a:gd name="connsiteX0" fmla="*/ 1285997 w 1285997"/>
              <a:gd name="connsiteY0" fmla="*/ 0 h 2528887"/>
              <a:gd name="connsiteX1" fmla="*/ 209153 w 1285997"/>
              <a:gd name="connsiteY1" fmla="*/ 1023382 h 2528887"/>
              <a:gd name="connsiteX2" fmla="*/ 31079 w 1285997"/>
              <a:gd name="connsiteY2" fmla="*/ 1905000 h 2528887"/>
              <a:gd name="connsiteX3" fmla="*/ 350903 w 1285997"/>
              <a:gd name="connsiteY3" fmla="*/ 2528887 h 25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997" h="2528887">
                <a:moveTo>
                  <a:pt x="1285997" y="0"/>
                </a:moveTo>
                <a:cubicBezTo>
                  <a:pt x="1174788" y="692944"/>
                  <a:pt x="418306" y="705882"/>
                  <a:pt x="209153" y="1023382"/>
                </a:cubicBezTo>
                <a:cubicBezTo>
                  <a:pt x="0" y="1340882"/>
                  <a:pt x="7454" y="1654083"/>
                  <a:pt x="31079" y="1905000"/>
                </a:cubicBezTo>
                <a:cubicBezTo>
                  <a:pt x="54704" y="2155918"/>
                  <a:pt x="324709" y="2487612"/>
                  <a:pt x="350903" y="252888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753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214688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1011238" y="1862138"/>
            <a:ext cx="3675062" cy="3073400"/>
          </a:xfrm>
          <a:custGeom>
            <a:avLst/>
            <a:gdLst>
              <a:gd name="connsiteX0" fmla="*/ 3675062 w 3675062"/>
              <a:gd name="connsiteY0" fmla="*/ 404812 h 3073400"/>
              <a:gd name="connsiteX1" fmla="*/ 2979737 w 3675062"/>
              <a:gd name="connsiteY1" fmla="*/ 1443037 h 3073400"/>
              <a:gd name="connsiteX2" fmla="*/ 1922462 w 3675062"/>
              <a:gd name="connsiteY2" fmla="*/ 1443037 h 3073400"/>
              <a:gd name="connsiteX3" fmla="*/ 1141412 w 3675062"/>
              <a:gd name="connsiteY3" fmla="*/ 176212 h 3073400"/>
              <a:gd name="connsiteX4" fmla="*/ 227012 w 3675062"/>
              <a:gd name="connsiteY4" fmla="*/ 385762 h 3073400"/>
              <a:gd name="connsiteX5" fmla="*/ 150812 w 3675062"/>
              <a:gd name="connsiteY5" fmla="*/ 1604962 h 3073400"/>
              <a:gd name="connsiteX6" fmla="*/ 1131887 w 3675062"/>
              <a:gd name="connsiteY6" fmla="*/ 1871662 h 3073400"/>
              <a:gd name="connsiteX7" fmla="*/ 2036762 w 3675062"/>
              <a:gd name="connsiteY7" fmla="*/ 2890837 h 3073400"/>
              <a:gd name="connsiteX8" fmla="*/ 2103437 w 3675062"/>
              <a:gd name="connsiteY8" fmla="*/ 2967037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5062" h="3073400">
                <a:moveTo>
                  <a:pt x="3675062" y="404812"/>
                </a:moveTo>
                <a:cubicBezTo>
                  <a:pt x="3473449" y="837406"/>
                  <a:pt x="3271837" y="1270000"/>
                  <a:pt x="2979737" y="1443037"/>
                </a:cubicBezTo>
                <a:cubicBezTo>
                  <a:pt x="2687637" y="1616074"/>
                  <a:pt x="2228849" y="1654174"/>
                  <a:pt x="1922462" y="1443037"/>
                </a:cubicBezTo>
                <a:cubicBezTo>
                  <a:pt x="1616075" y="1231900"/>
                  <a:pt x="1423987" y="352424"/>
                  <a:pt x="1141412" y="176212"/>
                </a:cubicBezTo>
                <a:cubicBezTo>
                  <a:pt x="858837" y="0"/>
                  <a:pt x="392112" y="147637"/>
                  <a:pt x="227012" y="385762"/>
                </a:cubicBezTo>
                <a:cubicBezTo>
                  <a:pt x="61912" y="623887"/>
                  <a:pt x="0" y="1357312"/>
                  <a:pt x="150812" y="1604962"/>
                </a:cubicBezTo>
                <a:cubicBezTo>
                  <a:pt x="301624" y="1852612"/>
                  <a:pt x="817562" y="1657350"/>
                  <a:pt x="1131887" y="1871662"/>
                </a:cubicBezTo>
                <a:cubicBezTo>
                  <a:pt x="1446212" y="2085975"/>
                  <a:pt x="1874837" y="2708275"/>
                  <a:pt x="2036762" y="2890837"/>
                </a:cubicBezTo>
                <a:cubicBezTo>
                  <a:pt x="2198687" y="3073400"/>
                  <a:pt x="2151062" y="3020218"/>
                  <a:pt x="2103437" y="296703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3" name="Freeform 42"/>
          <p:cNvSpPr/>
          <p:nvPr/>
        </p:nvSpPr>
        <p:spPr bwMode="auto">
          <a:xfrm>
            <a:off x="1391313" y="3184524"/>
            <a:ext cx="1351887" cy="16160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247649 w 1020758"/>
              <a:gd name="connsiteY0" fmla="*/ 0 h 2724150"/>
              <a:gd name="connsiteX1" fmla="*/ 1000121 w 1020758"/>
              <a:gd name="connsiteY1" fmla="*/ 549275 h 2724150"/>
              <a:gd name="connsiteX2" fmla="*/ 123824 w 1020758"/>
              <a:gd name="connsiteY2" fmla="*/ 2314575 h 2724150"/>
              <a:gd name="connsiteX3" fmla="*/ 257174 w 1020758"/>
              <a:gd name="connsiteY3" fmla="*/ 2724150 h 2724150"/>
              <a:gd name="connsiteX0" fmla="*/ 227807 w 1564485"/>
              <a:gd name="connsiteY0" fmla="*/ 0 h 2724150"/>
              <a:gd name="connsiteX1" fmla="*/ 980279 w 1564485"/>
              <a:gd name="connsiteY1" fmla="*/ 549275 h 2724150"/>
              <a:gd name="connsiteX2" fmla="*/ 1440661 w 1564485"/>
              <a:gd name="connsiteY2" fmla="*/ 1066800 h 2724150"/>
              <a:gd name="connsiteX3" fmla="*/ 237332 w 1564485"/>
              <a:gd name="connsiteY3" fmla="*/ 2724150 h 2724150"/>
              <a:gd name="connsiteX0" fmla="*/ 227807 w 1559720"/>
              <a:gd name="connsiteY0" fmla="*/ 0 h 1616075"/>
              <a:gd name="connsiteX1" fmla="*/ 980279 w 1559720"/>
              <a:gd name="connsiteY1" fmla="*/ 549275 h 1616075"/>
              <a:gd name="connsiteX2" fmla="*/ 1440661 w 1559720"/>
              <a:gd name="connsiteY2" fmla="*/ 1066800 h 1616075"/>
              <a:gd name="connsiteX3" fmla="*/ 1559720 w 1559720"/>
              <a:gd name="connsiteY3" fmla="*/ 1616075 h 1616075"/>
              <a:gd name="connsiteX0" fmla="*/ 227807 w 1579694"/>
              <a:gd name="connsiteY0" fmla="*/ 0 h 1616075"/>
              <a:gd name="connsiteX1" fmla="*/ 1000253 w 1579694"/>
              <a:gd name="connsiteY1" fmla="*/ 549275 h 1616075"/>
              <a:gd name="connsiteX2" fmla="*/ 1460635 w 1579694"/>
              <a:gd name="connsiteY2" fmla="*/ 1066800 h 1616075"/>
              <a:gd name="connsiteX3" fmla="*/ 1579694 w 1579694"/>
              <a:gd name="connsiteY3" fmla="*/ 1616075 h 1616075"/>
              <a:gd name="connsiteX0" fmla="*/ 0 w 1351887"/>
              <a:gd name="connsiteY0" fmla="*/ 0 h 1616075"/>
              <a:gd name="connsiteX1" fmla="*/ 772446 w 1351887"/>
              <a:gd name="connsiteY1" fmla="*/ 549275 h 1616075"/>
              <a:gd name="connsiteX2" fmla="*/ 1232828 w 1351887"/>
              <a:gd name="connsiteY2" fmla="*/ 1066800 h 1616075"/>
              <a:gd name="connsiteX3" fmla="*/ 1351887 w 1351887"/>
              <a:gd name="connsiteY3" fmla="*/ 1616075 h 16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887" h="1616075">
                <a:moveTo>
                  <a:pt x="0" y="0"/>
                </a:moveTo>
                <a:cubicBezTo>
                  <a:pt x="161262" y="330994"/>
                  <a:pt x="566975" y="371475"/>
                  <a:pt x="772446" y="549275"/>
                </a:cubicBezTo>
                <a:cubicBezTo>
                  <a:pt x="977917" y="727075"/>
                  <a:pt x="1136255" y="889000"/>
                  <a:pt x="1232828" y="1066800"/>
                </a:cubicBezTo>
                <a:cubicBezTo>
                  <a:pt x="1329401" y="1244600"/>
                  <a:pt x="1325693" y="1574800"/>
                  <a:pt x="1351887" y="16160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6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1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Prim’s and </a:t>
            </a:r>
            <a:r>
              <a:rPr lang="en-US" sz="3600" dirty="0" err="1"/>
              <a:t>Kruskal’s</a:t>
            </a:r>
            <a:r>
              <a:rPr lang="en-US" sz="3600" dirty="0"/>
              <a:t> Algorithms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600200"/>
            <a:ext cx="6705600" cy="4419600"/>
          </a:xfrm>
        </p:spPr>
        <p:txBody>
          <a:bodyPr>
            <a:normAutofit/>
          </a:bodyPr>
          <a:lstStyle/>
          <a:p>
            <a:r>
              <a:rPr lang="en-US" sz="2000" dirty="0"/>
              <a:t>It is not necessary that Prim's and </a:t>
            </a:r>
            <a:r>
              <a:rPr lang="en-US" sz="2000" dirty="0" err="1"/>
              <a:t>Kruskal's</a:t>
            </a:r>
            <a:r>
              <a:rPr lang="en-US" sz="2000" dirty="0"/>
              <a:t> algorithm generate the same minimum-cost spanning tree.</a:t>
            </a:r>
          </a:p>
          <a:p>
            <a:endParaRPr lang="en-US" sz="2000" dirty="0"/>
          </a:p>
          <a:p>
            <a:r>
              <a:rPr lang="en-US" sz="2000" dirty="0"/>
              <a:t>For example for the graph shown on the right: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 err="1"/>
              <a:t>Kruskal's</a:t>
            </a:r>
            <a:r>
              <a:rPr lang="en-US" sz="2000" dirty="0"/>
              <a:t> algorithm results in the following minimum cost spanning tree:</a:t>
            </a:r>
          </a:p>
          <a:p>
            <a:pPr lvl="1"/>
            <a:r>
              <a:rPr lang="en-US" sz="1600" dirty="0"/>
              <a:t>The same tree is generated by Prim's algorithm if the start vertex is any of: A, B, or D.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However if the start vertex is C the minimum cost spanning tree generated by Prim’s algorithm is:</a:t>
            </a:r>
          </a:p>
        </p:txBody>
      </p:sp>
      <p:pic>
        <p:nvPicPr>
          <p:cNvPr id="61448" name="Picture 8" descr="mst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8525" y="161925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0" name="Picture 10" descr="mst0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101975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2" descr="mst0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70535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6296025" y="2343150"/>
            <a:ext cx="828675" cy="4857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600450" y="3829050"/>
            <a:ext cx="352425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00800" y="5257800"/>
            <a:ext cx="914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Prim’s Algorithm from your book is horrible from a SE stand-point!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for each </a:t>
            </a:r>
            <a:r>
              <a:rPr lang="en-US" sz="1800" b="1" i="1" dirty="0">
                <a:latin typeface="Courier New" pitchFamily="49" charset="0"/>
              </a:rPr>
              <a:t>u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18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key[v] = w(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0716" y="2104039"/>
            <a:ext cx="3974883" cy="1209747"/>
          </a:xfrm>
          <a:prstGeom prst="wedgeRectCallout">
            <a:avLst>
              <a:gd name="adj1" fmla="val -62049"/>
              <a:gd name="adj2" fmla="val 144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Q is a priority queue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 is the internal priorities in Q!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changing key, changes the queue.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accent6"/>
                </a:solidFill>
              </a:rPr>
              <a:t>Why queue the vertices</a:t>
            </a:r>
            <a:r>
              <a:rPr lang="en-US" sz="1800" dirty="0"/>
              <a:t>, rather than the newly discovered edges?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for each </a:t>
            </a:r>
            <a:r>
              <a:rPr lang="en-US" sz="1800" b="1" i="1" dirty="0">
                <a:latin typeface="Courier New" pitchFamily="49" charset="0"/>
              </a:rPr>
              <a:t>u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DecreaseKey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(r, 0);</a:t>
            </a:r>
            <a:endParaRPr lang="en-US" sz="1800" b="1" dirty="0">
              <a:solidFill>
                <a:schemeClr val="accent6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18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			  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DecreaseKey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(v, w(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Cloud Callout 3"/>
          <p:cNvSpPr/>
          <p:nvPr/>
        </p:nvSpPr>
        <p:spPr bwMode="auto">
          <a:xfrm>
            <a:off x="4514850" y="2057400"/>
            <a:ext cx="3086100" cy="1428750"/>
          </a:xfrm>
          <a:prstGeom prst="cloudCallout">
            <a:avLst>
              <a:gd name="adj1" fmla="val -63735"/>
              <a:gd name="adj2" fmla="val 51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 Fibonacci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Heap allows this to be done in O(1) time.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pPr algn="l"/>
            <a:r>
              <a:rPr lang="en-GB" sz="2000"/>
              <a:t>A cable company want to connect five villages to their network     which currently extends to the market town of Avenford. What is the minimum length of cable needed?</a:t>
            </a:r>
            <a:endParaRPr lang="en-US" sz="20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1716088" y="2446338"/>
            <a:ext cx="1295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011488" y="244633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5145088" y="2446338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1716088" y="41989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154488" y="419893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011488" y="2446338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4154488" y="2446338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716088" y="4198938"/>
            <a:ext cx="2133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3849688" y="4198938"/>
            <a:ext cx="304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849688" y="4198938"/>
            <a:ext cx="2438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84213" y="4076700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Avenford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067175" y="4149725"/>
            <a:ext cx="1065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Fingley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908175" y="2060575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Brinleigh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5076825" y="2133600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Cornwell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227763" y="4076700"/>
            <a:ext cx="1379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Donster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621088" y="6180138"/>
            <a:ext cx="950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Edan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4916488" y="5265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706688" y="4275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2325688" y="51133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002088" y="48085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3163888" y="32083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4687888" y="3132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678488" y="2979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849688" y="1989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097088" y="2751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4840288" y="3741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684857" y="349676"/>
            <a:ext cx="75488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2400" b="1" dirty="0">
                <a:solidFill>
                  <a:srgbClr val="000000"/>
                </a:solidFill>
                <a:latin typeface="Verdana" pitchFamily="34" charset="0"/>
              </a:rPr>
              <a:t>Prim’s algorithm with an Adjacency Matrix</a:t>
            </a: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Group 2"/>
          <p:cNvGraphicFramePr>
            <a:graphicFrameLocks noGrp="1"/>
          </p:cNvGraphicFramePr>
          <p:nvPr/>
        </p:nvGraphicFramePr>
        <p:xfrm>
          <a:off x="2057400" y="1828800"/>
          <a:ext cx="4572000" cy="362712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2590800" y="1066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2743200" y="12192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2895600" y="1371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571501" y="381000"/>
            <a:ext cx="7886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2400" b="1" dirty="0">
                <a:solidFill>
                  <a:srgbClr val="000000"/>
                </a:solidFill>
                <a:latin typeface="Verdana" pitchFamily="34" charset="0"/>
              </a:rPr>
              <a:t>Prim’s algorithm with an Adjacency Matrix</a:t>
            </a:r>
          </a:p>
        </p:txBody>
      </p:sp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990600" y="9144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dirty="0">
                <a:solidFill>
                  <a:srgbClr val="000000"/>
                </a:solidFill>
                <a:latin typeface="Arial" charset="0"/>
              </a:rPr>
              <a:t>Note, this example has outgoing edges on the columns and incoming on the rows, so it is the transpose of adjacency matrix mentioned in class. Actually, it is an undirected, so A</a:t>
            </a:r>
            <a:r>
              <a:rPr lang="en-GB" sz="1600" baseline="30000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GB" sz="1600" dirty="0">
                <a:solidFill>
                  <a:srgbClr val="000000"/>
                </a:solidFill>
                <a:latin typeface="Arial" charset="0"/>
              </a:rPr>
              <a:t> = A.</a:t>
            </a:r>
          </a:p>
        </p:txBody>
      </p:sp>
      <p:sp>
        <p:nvSpPr>
          <p:cNvPr id="49225" name="Text Box 73"/>
          <p:cNvSpPr txBox="1">
            <a:spLocks noChangeArrowheads="1"/>
          </p:cNvSpPr>
          <p:nvPr/>
        </p:nvSpPr>
        <p:spPr bwMode="auto">
          <a:xfrm>
            <a:off x="6172200" y="1905000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27" name="Group 95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500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228600" y="228600"/>
            <a:ext cx="449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Start at vertex A. Label column A “1” 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entry in column A (AB, length 3)</a:t>
            </a:r>
          </a:p>
        </p:txBody>
      </p:sp>
      <p:sp>
        <p:nvSpPr>
          <p:cNvPr id="18502" name="Text Box 70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04" name="Oval 72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18611" name="Line 179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612" name="Text Box 180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18613" name="Text Box 181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18614" name="Text Box 182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1" grpId="0" autoUpdateAnimBg="0"/>
      <p:bldP spid="18502" grpId="0" autoUpdateAnimBg="0"/>
      <p:bldP spid="18503" grpId="0" animBg="1"/>
      <p:bldP spid="185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 tree there is always </a:t>
            </a:r>
            <a:r>
              <a:rPr lang="en-US" sz="2400" b="1" dirty="0"/>
              <a:t>exactly one path</a:t>
            </a:r>
            <a:r>
              <a:rPr lang="en-US" sz="2400" dirty="0"/>
              <a:t> from each vertex in the graph to any other vertex in the graph.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spanning tree </a:t>
            </a:r>
            <a:r>
              <a:rPr lang="en-US" sz="2400" dirty="0"/>
              <a:t>for a graph is a </a:t>
            </a:r>
            <a:r>
              <a:rPr lang="en-US" sz="2400" dirty="0" err="1"/>
              <a:t>subgraph</a:t>
            </a:r>
            <a:r>
              <a:rPr lang="en-US" sz="2400" dirty="0"/>
              <a:t> that includes every vertex of the original, and is a tree.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1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13" y="3502025"/>
            <a:ext cx="1857375" cy="1076325"/>
          </a:xfrm>
          <a:prstGeom prst="rect">
            <a:avLst/>
          </a:prstGeom>
          <a:noFill/>
        </p:spPr>
      </p:pic>
      <p:sp>
        <p:nvSpPr>
          <p:cNvPr id="8" name="Text Box 115"/>
          <p:cNvSpPr txBox="1">
            <a:spLocks noChangeArrowheads="1"/>
          </p:cNvSpPr>
          <p:nvPr/>
        </p:nvSpPr>
        <p:spPr bwMode="auto">
          <a:xfrm>
            <a:off x="1295400" y="4648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 Graph G</a:t>
            </a:r>
          </a:p>
        </p:txBody>
      </p:sp>
      <p:pic>
        <p:nvPicPr>
          <p:cNvPr id="9" name="Picture 1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713" y="3578225"/>
            <a:ext cx="1704975" cy="1038225"/>
          </a:xfrm>
          <a:prstGeom prst="rect">
            <a:avLst/>
          </a:prstGeom>
          <a:noFill/>
        </p:spPr>
      </p:pic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3613150" y="4651375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(b) Breadth-first spanning tree of G rooted at b</a:t>
            </a:r>
          </a:p>
        </p:txBody>
      </p:sp>
      <p:pic>
        <p:nvPicPr>
          <p:cNvPr id="11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2513" y="3578225"/>
            <a:ext cx="1743075" cy="990600"/>
          </a:xfrm>
          <a:prstGeom prst="rect">
            <a:avLst/>
          </a:prstGeom>
          <a:noFill/>
        </p:spPr>
      </p:pic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6275388" y="4624387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(c) Depth-first spanning tree of G rooted at 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42" name="Group 82"/>
          <p:cNvGraphicFramePr>
            <a:graphicFrameLocks noGrp="1"/>
          </p:cNvGraphicFramePr>
          <p:nvPr/>
        </p:nvGraphicFramePr>
        <p:xfrm>
          <a:off x="4572000" y="549275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1030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1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5" name="Text Box 75"/>
          <p:cNvSpPr txBox="1">
            <a:spLocks noChangeArrowheads="1"/>
          </p:cNvSpPr>
          <p:nvPr/>
        </p:nvSpPr>
        <p:spPr bwMode="auto">
          <a:xfrm>
            <a:off x="179388" y="549275"/>
            <a:ext cx="44196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B “2”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B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 or column B (AE, length 4)</a:t>
            </a:r>
          </a:p>
        </p:txBody>
      </p:sp>
      <p:sp>
        <p:nvSpPr>
          <p:cNvPr id="41036" name="Line 76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7" name="Line 77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8" name="Oval 78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9" name="Text Box 79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1051" name="Line 91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52" name="Text Box 92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1053" name="Text Box 93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1054" name="Text Box 94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1056" name="Line 96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57" name="Text Box 97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1058" name="Text Box 98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5" grpId="0" autoUpdateAnimBg="0"/>
      <p:bldP spid="41036" grpId="0" animBg="1"/>
      <p:bldP spid="41037" grpId="0" animBg="1"/>
      <p:bldP spid="41038" grpId="0" animBg="1"/>
      <p:bldP spid="4103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52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55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1" name="Line 77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2" name="Oval 78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066" name="Rectangle 82"/>
          <p:cNvSpPr>
            <a:spLocks noChangeArrowheads="1"/>
          </p:cNvSpPr>
          <p:nvPr/>
        </p:nvSpPr>
        <p:spPr bwMode="auto">
          <a:xfrm>
            <a:off x="179388" y="260350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E “3”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 or E (ED, length 2)</a:t>
            </a:r>
          </a:p>
        </p:txBody>
      </p:sp>
      <p:sp>
        <p:nvSpPr>
          <p:cNvPr id="42067" name="Text Box 83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2068" name="Oval 84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71" name="Line 87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72" name="Line 88"/>
          <p:cNvSpPr>
            <a:spLocks noChangeShapeType="1"/>
          </p:cNvSpPr>
          <p:nvPr/>
        </p:nvSpPr>
        <p:spPr bwMode="auto">
          <a:xfrm>
            <a:off x="5715000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2087" name="Line 103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88" name="Text Box 104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2089" name="Text Box 105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2090" name="Text Box 106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2092" name="Line 108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93" name="Text Box 109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2094" name="Text Box 110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2096" name="Line 112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97" name="Text Box 113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2098" name="Text Box 114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6" grpId="0" autoUpdateAnimBg="0"/>
      <p:bldP spid="42067" grpId="0" autoUpdateAnimBg="0"/>
      <p:bldP spid="42068" grpId="0" animBg="1"/>
      <p:bldP spid="42071" grpId="0" animBg="1"/>
      <p:bldP spid="4207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076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3078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79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3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4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5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6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3090" name="Text Box 82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091" name="Oval 83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2" name="Line 84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6" name="Rectangle 88"/>
          <p:cNvSpPr>
            <a:spLocks noChangeArrowheads="1"/>
          </p:cNvSpPr>
          <p:nvPr/>
        </p:nvSpPr>
        <p:spPr bwMode="auto">
          <a:xfrm>
            <a:off x="250825" y="620713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D “4”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B, D or E (DC, length 4)</a:t>
            </a:r>
          </a:p>
        </p:txBody>
      </p:sp>
      <p:sp>
        <p:nvSpPr>
          <p:cNvPr id="43097" name="Line 89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8" name="Line 90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9" name="Text Box 91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3100" name="Oval 92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105" name="Line 97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08" name="Text Box 100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3109" name="Text Box 101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3110" name="Text Box 102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13" name="Text Box 105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3114" name="Text Box 106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17" name="Text Box 109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3118" name="Text Box 110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02" name="Text Box 94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3120" name="Text Box 112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6" grpId="0" autoUpdateAnimBg="0"/>
      <p:bldP spid="43097" grpId="0" animBg="1"/>
      <p:bldP spid="43098" grpId="0" animBg="1"/>
      <p:bldP spid="43099" grpId="0" autoUpdateAnimBg="0"/>
      <p:bldP spid="4310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100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4101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4102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3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7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8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9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0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113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4114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5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6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9" name="Rectangle 87"/>
          <p:cNvSpPr>
            <a:spLocks noChangeArrowheads="1"/>
          </p:cNvSpPr>
          <p:nvPr/>
        </p:nvSpPr>
        <p:spPr bwMode="auto">
          <a:xfrm>
            <a:off x="250825" y="620713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C “5”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C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B, D, E or C (EF, length 5)</a:t>
            </a:r>
          </a:p>
        </p:txBody>
      </p:sp>
      <p:sp>
        <p:nvSpPr>
          <p:cNvPr id="44120" name="Line 88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1" name="Line 89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2" name="Text Box 90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9" name="Oval 97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33" name="Oval 101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4135" name="Line 103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36" name="Text Box 104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4137" name="Text Box 105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4138" name="Text Box 106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4140" name="Line 108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1" name="Text Box 109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4142" name="Text Box 110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4144" name="Line 112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5" name="Text Box 113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4146" name="Text Box 114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4131" name="Text Box 99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19" grpId="0" autoUpdateAnimBg="0"/>
      <p:bldP spid="44126" grpId="0" autoUpdateAnimBg="0"/>
      <p:bldP spid="44127" grpId="0" animBg="1"/>
      <p:bldP spid="44128" grpId="0" animBg="1"/>
      <p:bldP spid="441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148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149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1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5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6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7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8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6161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6162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3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4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8" name="Line 88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9" name="Line 89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0" name="Text Box 90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6171" name="Oval 91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4" name="Text Box 94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6175" name="Line 95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6" name="Line 96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7" name="Oval 97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80" name="Text Box 100"/>
          <p:cNvSpPr txBox="1">
            <a:spLocks noChangeArrowheads="1"/>
          </p:cNvSpPr>
          <p:nvPr/>
        </p:nvSpPr>
        <p:spPr bwMode="auto">
          <a:xfrm>
            <a:off x="971550" y="620713"/>
            <a:ext cx="2819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FINALLY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F “6”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F</a:t>
            </a:r>
          </a:p>
        </p:txBody>
      </p:sp>
      <p:sp>
        <p:nvSpPr>
          <p:cNvPr id="46181" name="Text Box 101"/>
          <p:cNvSpPr txBox="1">
            <a:spLocks noChangeArrowheads="1"/>
          </p:cNvSpPr>
          <p:nvPr/>
        </p:nvSpPr>
        <p:spPr bwMode="auto">
          <a:xfrm>
            <a:off x="83058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6182" name="Line 102"/>
          <p:cNvSpPr>
            <a:spLocks noChangeShapeType="1"/>
          </p:cNvSpPr>
          <p:nvPr/>
        </p:nvSpPr>
        <p:spPr bwMode="auto">
          <a:xfrm>
            <a:off x="4572000" y="38862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83" name="Line 103"/>
          <p:cNvSpPr>
            <a:spLocks noChangeShapeType="1"/>
          </p:cNvSpPr>
          <p:nvPr/>
        </p:nvSpPr>
        <p:spPr bwMode="auto">
          <a:xfrm>
            <a:off x="8153400" y="3886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6187" name="Line 107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88" name="Text Box 108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6189" name="Text Box 109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6190" name="Text Box 110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6192" name="Line 112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93" name="Text Box 113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6194" name="Text Box 114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6196" name="Line 116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97" name="Text Box 117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6198" name="Text Box 118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6200" name="Line 120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201" name="Text Box 121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6202" name="Text Box 122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6204" name="Text Box 124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6205" name="Line 125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206" name="Text Box 126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0" grpId="0" autoUpdateAnimBg="0"/>
      <p:bldP spid="46181" grpId="0" autoUpdateAnimBg="0"/>
      <p:bldP spid="46182" grpId="0" animBg="1"/>
      <p:bldP spid="4618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72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7174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1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2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7186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7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2" name="Line 88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3" name="Text Box 89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7194" name="Oval 90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7" name="Text Box 93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7198" name="Line 94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9" name="Line 95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0" name="Oval 96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3" name="Text Box 99"/>
          <p:cNvSpPr txBox="1">
            <a:spLocks noChangeArrowheads="1"/>
          </p:cNvSpPr>
          <p:nvPr/>
        </p:nvSpPr>
        <p:spPr bwMode="auto">
          <a:xfrm>
            <a:off x="971550" y="620713"/>
            <a:ext cx="2819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FINALLY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F “6”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F</a:t>
            </a:r>
          </a:p>
        </p:txBody>
      </p:sp>
      <p:sp>
        <p:nvSpPr>
          <p:cNvPr id="47204" name="Text Box 100"/>
          <p:cNvSpPr txBox="1">
            <a:spLocks noChangeArrowheads="1"/>
          </p:cNvSpPr>
          <p:nvPr/>
        </p:nvSpPr>
        <p:spPr bwMode="auto">
          <a:xfrm>
            <a:off x="83058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7205" name="Line 101"/>
          <p:cNvSpPr>
            <a:spLocks noChangeShapeType="1"/>
          </p:cNvSpPr>
          <p:nvPr/>
        </p:nvSpPr>
        <p:spPr bwMode="auto">
          <a:xfrm>
            <a:off x="4572000" y="38862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6" name="Line 102"/>
          <p:cNvSpPr>
            <a:spLocks noChangeShapeType="1"/>
          </p:cNvSpPr>
          <p:nvPr/>
        </p:nvSpPr>
        <p:spPr bwMode="auto">
          <a:xfrm>
            <a:off x="8153400" y="3886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7" name="Text Box 103"/>
          <p:cNvSpPr txBox="1">
            <a:spLocks noChangeArrowheads="1"/>
          </p:cNvSpPr>
          <p:nvPr/>
        </p:nvSpPr>
        <p:spPr bwMode="auto">
          <a:xfrm>
            <a:off x="4284663" y="5300663"/>
            <a:ext cx="48593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The spanning tree is shown in the diagram</a:t>
            </a:r>
          </a:p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Length 3 + 4 + 4 + 2 + 5 = 18Km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0" name="Text Box 106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7211" name="Text Box 107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7212" name="Text Box 108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5" name="Text Box 111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7216" name="Text Box 112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9" name="Text Box 115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7220" name="Text Box 116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23" name="Text Box 119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7224" name="Text Box 120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7226" name="Text Box 122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7227" name="Line 123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28" name="Text Box 124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Practice</a:t>
            </a:r>
          </a:p>
        </p:txBody>
      </p:sp>
      <p:pic>
        <p:nvPicPr>
          <p:cNvPr id="2355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3138" y="1412875"/>
            <a:ext cx="3257550" cy="2265363"/>
          </a:xfrm>
          <a:noFill/>
          <a:ln/>
        </p:spPr>
      </p:pic>
      <p:pic>
        <p:nvPicPr>
          <p:cNvPr id="2355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219700" y="1441450"/>
            <a:ext cx="3097213" cy="2189163"/>
          </a:xfrm>
          <a:noFill/>
          <a:ln/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11188" y="4005263"/>
            <a:ext cx="80645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rtl="0">
              <a:buFontTx/>
              <a:buAutoNum type="arabicPeriod"/>
            </a:pPr>
            <a:r>
              <a:rPr lang="en-US" sz="1600" b="1"/>
              <a:t>Find the breadth-first spanning tree and depth-first spanning tree of the  graph GA shown above.</a:t>
            </a:r>
          </a:p>
          <a:p>
            <a:pPr marL="342900" indent="-342900" algn="l" rtl="0">
              <a:buFontTx/>
              <a:buAutoNum type="arabicPeriod"/>
            </a:pPr>
            <a:r>
              <a:rPr lang="en-US" sz="1600" b="1"/>
              <a:t>For the graph GB  shown above, trace the execution of Prim's algorithm as it finds the minimum-cost spanning tree of the graph starting from vertex a.</a:t>
            </a:r>
          </a:p>
          <a:p>
            <a:pPr marL="342900" indent="-342900" algn="l" rtl="0">
              <a:buFontTx/>
              <a:buAutoNum type="arabicPeriod"/>
            </a:pPr>
            <a:r>
              <a:rPr lang="en-US" sz="1600" b="1"/>
              <a:t>Repeat question 2 above using Kruskal's algorithm.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148263" y="136048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G</a:t>
            </a:r>
            <a:r>
              <a:rPr lang="en-US" sz="2400" b="1" baseline="-25000">
                <a:solidFill>
                  <a:schemeClr val="accent2"/>
                </a:solidFill>
              </a:rPr>
              <a:t>B</a:t>
            </a:r>
            <a:endParaRPr 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Find the minimum spanning tree using </a:t>
            </a:r>
            <a:r>
              <a:rPr lang="en-US" sz="2000" dirty="0" err="1"/>
              <a:t>Kruskal’s</a:t>
            </a:r>
            <a:r>
              <a:rPr lang="en-US" sz="2000" dirty="0"/>
              <a:t> Algorithm.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089" name="Text Box 41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838200" y="5105400"/>
            <a:ext cx="7010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List the edges in increasing order:</a:t>
            </a:r>
          </a:p>
          <a:p>
            <a:pPr>
              <a:spcBef>
                <a:spcPct val="50000"/>
              </a:spcBef>
            </a:pPr>
            <a:r>
              <a:rPr lang="en-US" sz="1400"/>
              <a:t>20,  25,  30,  32,  35,  38,  40,  45,  50,  52,  55,  60,  70,  70,  88,  90,  100,  110,  115,  120</a:t>
            </a:r>
          </a:p>
        </p:txBody>
      </p:sp>
      <p:sp>
        <p:nvSpPr>
          <p:cNvPr id="2095" name="Line 47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Starting from the left, add the edge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25,  30,  32,  35,  38,  40,  45,  50,  52,  55,  60,  70,  70,  88,  90,  100,  110,  115,  120</a:t>
            </a:r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30,  32,  35,  38,  40,  45,  50,  52,  55,  60,  70,  70,  88,  90,  100,  110,  115,  120</a:t>
            </a:r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Non-Connected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graph is not connected, we get a spanning tree for each </a:t>
            </a:r>
            <a:r>
              <a:rPr lang="en-US" b="1" dirty="0"/>
              <a:t>connected component </a:t>
            </a:r>
            <a:r>
              <a:rPr lang="en-US" dirty="0"/>
              <a:t>of the graph.</a:t>
            </a:r>
          </a:p>
          <a:p>
            <a:pPr lvl="1"/>
            <a:r>
              <a:rPr lang="en-US" dirty="0"/>
              <a:t>That is we get a forest.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32,  35,  38,  40,  45,  50,  52,  55,  60,  70,  70,  88,  90,  100,  110,  115,  120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35,  38,  40,  45,  50,  52,  55,  60,  70,  70,  88,  90,  100,  110,  115,  120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38,  40,  45,  50,  52,  55,  60,  70,  70,  88,  90,  100,  110,  115,  120</a:t>
            </a:r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40,  45,  50,  52,  55,  60,  70,  70,  88,  90,  100,  110,  115,  120</a:t>
            </a:r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45,  50,  52,  55,  60,  70,  70,  88,  90,  100,  110,  115,  120</a:t>
            </a:r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8486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Add the next edge in the list to the tree if it does not close up a circuit with the edges chosen up to that point. Notice that the edge of weight </a:t>
            </a:r>
            <a:r>
              <a:rPr lang="en-US" sz="1400" dirty="0">
                <a:solidFill>
                  <a:srgbClr val="FF3300"/>
                </a:solidFill>
              </a:rPr>
              <a:t>45</a:t>
            </a:r>
            <a:r>
              <a:rPr lang="en-US" sz="1400" dirty="0"/>
              <a:t> would close a circuit, so we skip it.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accent2"/>
                </a:solidFill>
              </a:rPr>
              <a:t>20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25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30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32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38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40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3300"/>
                </a:solidFill>
              </a:rPr>
              <a:t>45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50</a:t>
            </a:r>
            <a:r>
              <a:rPr lang="en-US" sz="1400" dirty="0"/>
              <a:t>,  52,  55,  60,  70,  70,  88,  90,  100,  110,  115,  120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52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45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52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55</a:t>
            </a:r>
            <a:r>
              <a:rPr lang="en-US" sz="1400"/>
              <a:t>,  60,  70,  70,  88,  90,  100,  110,  115,  120</a:t>
            </a: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45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52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55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60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70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70</a:t>
            </a:r>
            <a:r>
              <a:rPr lang="en-US" sz="1400"/>
              <a:t>,  88,  90,  100,  110,  115,  120</a:t>
            </a:r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71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The tree contains every vertex, so it is a spanning tree. The total weight is 395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990600" y="20574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876300" y="18288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Done!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vs. Prim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Both are Greedy algorithms</a:t>
            </a:r>
          </a:p>
          <a:p>
            <a:pPr lvl="1"/>
            <a:r>
              <a:rPr lang="en-US" dirty="0"/>
              <a:t>Both take the next minimum edge</a:t>
            </a:r>
          </a:p>
          <a:p>
            <a:pPr lvl="1"/>
            <a:r>
              <a:rPr lang="en-US" dirty="0"/>
              <a:t>Both are optimal (find the global min)</a:t>
            </a:r>
          </a:p>
          <a:p>
            <a:r>
              <a:rPr lang="en-US" dirty="0"/>
              <a:t>Different sets of edges considered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all edges</a:t>
            </a:r>
          </a:p>
          <a:p>
            <a:pPr lvl="1"/>
            <a:r>
              <a:rPr lang="en-US" dirty="0"/>
              <a:t>Prim – Edges from Tree nodes to rest of G.</a:t>
            </a:r>
          </a:p>
          <a:p>
            <a:r>
              <a:rPr lang="en-US" dirty="0"/>
              <a:t>Both need to check for cycles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set containment and union.</a:t>
            </a:r>
          </a:p>
          <a:p>
            <a:pPr lvl="1"/>
            <a:r>
              <a:rPr lang="en-US" dirty="0"/>
              <a:t>Prim – Simple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r>
              <a:rPr lang="en-US" dirty="0"/>
              <a:t>Both can terminate early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when |V|-1 edges are added.</a:t>
            </a:r>
          </a:p>
          <a:p>
            <a:pPr lvl="1"/>
            <a:r>
              <a:rPr lang="en-US" dirty="0"/>
              <a:t>Prim – when |V| nodes are added (or |V|-1 edges).</a:t>
            </a:r>
          </a:p>
          <a:p>
            <a:r>
              <a:rPr lang="en-US" dirty="0"/>
              <a:t>Both are </a:t>
            </a:r>
            <a:r>
              <a:rPr lang="en-US" b="1" i="1" dirty="0"/>
              <a:t>O</a:t>
            </a:r>
            <a:r>
              <a:rPr lang="en-US" i="1" dirty="0"/>
              <a:t>( </a:t>
            </a:r>
            <a:r>
              <a:rPr lang="en-US" dirty="0"/>
              <a:t>|E|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Prim can be </a:t>
            </a:r>
            <a:r>
              <a:rPr lang="en-US" b="1" i="1" dirty="0"/>
              <a:t>O</a:t>
            </a:r>
            <a:r>
              <a:rPr lang="en-US" i="1" dirty="0"/>
              <a:t>( |E| + </a:t>
            </a:r>
            <a:r>
              <a:rPr lang="en-US" dirty="0"/>
              <a:t>|V|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 </a:t>
            </a:r>
            <a:r>
              <a:rPr lang="en-US" dirty="0"/>
              <a:t>w/ Fibonacci Heaps</a:t>
            </a:r>
          </a:p>
          <a:p>
            <a:pPr lvl="1"/>
            <a:r>
              <a:rPr lang="en-US" dirty="0"/>
              <a:t>Prim with an adjacency matrix is </a:t>
            </a:r>
            <a:r>
              <a:rPr lang="en-US" b="1" i="1" dirty="0"/>
              <a:t>O</a:t>
            </a:r>
            <a:r>
              <a:rPr lang="en-US" i="1" dirty="0"/>
              <a:t>(|V|</a:t>
            </a:r>
            <a:r>
              <a:rPr lang="en-US" i="1" baseline="30000" dirty="0"/>
              <a:t>2</a:t>
            </a:r>
            <a:r>
              <a:rPr lang="en-US" i="1" dirty="0"/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Spanning Tree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Find a spanning tree for the graph below.</a:t>
            </a: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H="1"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 flipH="1">
            <a:off x="40386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35052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 flipV="1">
            <a:off x="3048000" y="2667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2438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4495800" y="2286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8" name="Line 10"/>
          <p:cNvSpPr>
            <a:spLocks noChangeShapeType="1"/>
          </p:cNvSpPr>
          <p:nvPr/>
        </p:nvSpPr>
        <p:spPr bwMode="auto">
          <a:xfrm>
            <a:off x="4038600" y="28956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>
            <a:off x="24384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3048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1" name="Text Box 13"/>
          <p:cNvSpPr txBox="1">
            <a:spLocks noChangeArrowheads="1"/>
          </p:cNvSpPr>
          <p:nvPr/>
        </p:nvSpPr>
        <p:spPr bwMode="auto">
          <a:xfrm>
            <a:off x="685800" y="3657600"/>
            <a:ext cx="731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could break the two cycles by removing a single edge from each.  One of several possible ways to do this is shown below.</a:t>
            </a:r>
          </a:p>
        </p:txBody>
      </p:sp>
      <p:sp>
        <p:nvSpPr>
          <p:cNvPr id="503824" name="Line 16"/>
          <p:cNvSpPr>
            <a:spLocks noChangeShapeType="1"/>
          </p:cNvSpPr>
          <p:nvPr/>
        </p:nvSpPr>
        <p:spPr bwMode="auto">
          <a:xfrm flipH="1">
            <a:off x="4419600" y="4724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5" name="Line 17"/>
          <p:cNvSpPr>
            <a:spLocks noChangeShapeType="1"/>
          </p:cNvSpPr>
          <p:nvPr/>
        </p:nvSpPr>
        <p:spPr bwMode="auto">
          <a:xfrm>
            <a:off x="3886200" y="5105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6" name="Line 18"/>
          <p:cNvSpPr>
            <a:spLocks noChangeShapeType="1"/>
          </p:cNvSpPr>
          <p:nvPr/>
        </p:nvSpPr>
        <p:spPr bwMode="auto">
          <a:xfrm flipV="1">
            <a:off x="34290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7" name="Line 19"/>
          <p:cNvSpPr>
            <a:spLocks noChangeShapeType="1"/>
          </p:cNvSpPr>
          <p:nvPr/>
        </p:nvSpPr>
        <p:spPr bwMode="auto">
          <a:xfrm>
            <a:off x="28194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8" name="Line 20"/>
          <p:cNvSpPr>
            <a:spLocks noChangeShapeType="1"/>
          </p:cNvSpPr>
          <p:nvPr/>
        </p:nvSpPr>
        <p:spPr bwMode="auto">
          <a:xfrm>
            <a:off x="4876800" y="4724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0" name="Line 22"/>
          <p:cNvSpPr>
            <a:spLocks noChangeShapeType="1"/>
          </p:cNvSpPr>
          <p:nvPr/>
        </p:nvSpPr>
        <p:spPr bwMode="auto">
          <a:xfrm>
            <a:off x="28194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1" name="Line 23"/>
          <p:cNvSpPr>
            <a:spLocks noChangeShapeType="1"/>
          </p:cNvSpPr>
          <p:nvPr/>
        </p:nvSpPr>
        <p:spPr bwMode="auto">
          <a:xfrm>
            <a:off x="34290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4724400"/>
            <a:ext cx="243840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Was breadth-first or depth-first search (or neither) used to create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1" grpId="0"/>
      <p:bldP spid="503824" grpId="0" animBg="1"/>
      <p:bldP spid="503825" grpId="0" animBg="1"/>
      <p:bldP spid="503826" grpId="0" animBg="1"/>
      <p:bldP spid="503827" grpId="0" animBg="1"/>
      <p:bldP spid="503828" grpId="0" animBg="1"/>
      <p:bldP spid="503830" grpId="0" animBg="1"/>
      <p:bldP spid="5038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spanning tree</a:t>
            </a:r>
            <a:r>
              <a:rPr lang="en-US" b="1" dirty="0"/>
              <a:t> </a:t>
            </a:r>
            <a:r>
              <a:rPr lang="en-US" dirty="0"/>
              <a:t>that has minimum total weight is called a </a:t>
            </a:r>
            <a:r>
              <a:rPr lang="en-US" b="1" dirty="0"/>
              <a:t>minimum spanning tree</a:t>
            </a:r>
            <a:r>
              <a:rPr lang="en-US" dirty="0"/>
              <a:t> for the graph. </a:t>
            </a:r>
          </a:p>
          <a:p>
            <a:pPr lvl="1"/>
            <a:r>
              <a:rPr lang="en-US" dirty="0"/>
              <a:t>Technically it is a minimum-weight spanning tree.</a:t>
            </a:r>
          </a:p>
          <a:p>
            <a:r>
              <a:rPr lang="en-US" dirty="0"/>
              <a:t>If all edges have the same weight, breadth-first search or depth-first search will yield minimum spanning trees.</a:t>
            </a:r>
          </a:p>
          <a:p>
            <a:pPr lvl="1"/>
            <a:r>
              <a:rPr lang="en-US" dirty="0"/>
              <a:t>For the rest of this discussion, we assume the edges have weights associated with them.</a:t>
            </a:r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r>
              <a:rPr lang="en-US" sz="2400" i="1" dirty="0"/>
              <a:t>Note, we are strictly dealing with undirected graphs here, for directed graphs we would want to find the optimum branching or </a:t>
            </a:r>
            <a:r>
              <a:rPr lang="en-US" sz="2400" i="1" dirty="0" err="1"/>
              <a:t>aborescence</a:t>
            </a:r>
            <a:r>
              <a:rPr lang="en-US" sz="2400" i="1" dirty="0"/>
              <a:t> of the directed graph.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Minimum-cost spanning trees have many applications. </a:t>
            </a:r>
          </a:p>
          <a:p>
            <a:pPr lvl="1"/>
            <a:r>
              <a:rPr lang="en-US" dirty="0"/>
              <a:t>Building cable networks that join </a:t>
            </a:r>
            <a:r>
              <a:rPr lang="en-US" i="1" dirty="0"/>
              <a:t>n</a:t>
            </a:r>
            <a:r>
              <a:rPr lang="en-US" dirty="0"/>
              <a:t> locations with minimum cost.</a:t>
            </a:r>
          </a:p>
          <a:p>
            <a:pPr lvl="1"/>
            <a:r>
              <a:rPr lang="en-US" dirty="0"/>
              <a:t>Building a road network that joins </a:t>
            </a:r>
            <a:r>
              <a:rPr lang="en-US" i="1" dirty="0"/>
              <a:t>n</a:t>
            </a:r>
            <a:r>
              <a:rPr lang="en-US" dirty="0"/>
              <a:t> cities with minimum cost.</a:t>
            </a:r>
          </a:p>
          <a:p>
            <a:pPr lvl="1"/>
            <a:r>
              <a:rPr lang="en-US" dirty="0"/>
              <a:t>Obtaining an independent set of circuit equations for an electrical network.</a:t>
            </a:r>
          </a:p>
          <a:p>
            <a:pPr lvl="1"/>
            <a:r>
              <a:rPr lang="en-US" dirty="0"/>
              <a:t>In pattern recognition minimal spanning trees can be used to find noisy pixels.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E680-03Analysis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CSE680-03Analysis</Template>
  <TotalTime>4471</TotalTime>
  <Words>4005</Words>
  <Application>Microsoft Office PowerPoint</Application>
  <PresentationFormat>On-screen Show (4:3)</PresentationFormat>
  <Paragraphs>1321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Arial Black</vt:lpstr>
      <vt:lpstr>Calibri</vt:lpstr>
      <vt:lpstr>Courier New</vt:lpstr>
      <vt:lpstr>Microsoft Sans Serif</vt:lpstr>
      <vt:lpstr>Times New Roman</vt:lpstr>
      <vt:lpstr>Verdana</vt:lpstr>
      <vt:lpstr>Wingdings</vt:lpstr>
      <vt:lpstr>CSE680-03Analysis</vt:lpstr>
      <vt:lpstr>Office Theme</vt:lpstr>
      <vt:lpstr>Introduction to Algorithms  Spanning Trees</vt:lpstr>
      <vt:lpstr>Tree</vt:lpstr>
      <vt:lpstr>Number of Vertices</vt:lpstr>
      <vt:lpstr>Connected Graph</vt:lpstr>
      <vt:lpstr>Spanning Tree</vt:lpstr>
      <vt:lpstr>Non-Connected Graphs</vt:lpstr>
      <vt:lpstr>Finding a Spanning Tree</vt:lpstr>
      <vt:lpstr>Minimum Spanning Tree</vt:lpstr>
      <vt:lpstr>Minimum Spanning Tree</vt:lpstr>
      <vt:lpstr>Minimum Spanning Tree</vt:lpstr>
      <vt:lpstr>Minimum Spanning Tree</vt:lpstr>
      <vt:lpstr>Brute Force MST</vt:lpstr>
      <vt:lpstr>Minimum Spanning Tree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 – Time complexity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</vt:lpstr>
      <vt:lpstr>Prim’s Algorithm Abstract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and Kruskal’s Algorithms</vt:lpstr>
      <vt:lpstr>Implementation Details</vt:lpstr>
      <vt:lpstr>Implementation Details</vt:lpstr>
      <vt:lpstr>A cable company want to connect five villages to their network     which currently extends to the market town of Avenford. What is the minimum length of cable needed?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 vs. Prim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Spanning Trees</dc:title>
  <dc:creator>Crawfis</dc:creator>
  <cp:lastModifiedBy>Mahdi Ebi</cp:lastModifiedBy>
  <cp:revision>88</cp:revision>
  <dcterms:created xsi:type="dcterms:W3CDTF">2009-08-14T23:07:15Z</dcterms:created>
  <dcterms:modified xsi:type="dcterms:W3CDTF">2020-08-17T18:30:01Z</dcterms:modified>
</cp:coreProperties>
</file>