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5" r:id="rId5"/>
    <p:sldId id="315" r:id="rId6"/>
    <p:sldId id="307" r:id="rId7"/>
    <p:sldId id="316" r:id="rId8"/>
    <p:sldId id="262" r:id="rId9"/>
    <p:sldId id="318" r:id="rId10"/>
    <p:sldId id="264" r:id="rId11"/>
    <p:sldId id="265" r:id="rId12"/>
    <p:sldId id="263" r:id="rId13"/>
    <p:sldId id="313" r:id="rId14"/>
    <p:sldId id="317" r:id="rId15"/>
    <p:sldId id="320" r:id="rId16"/>
    <p:sldId id="32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0" autoAdjust="0"/>
  </p:normalViewPr>
  <p:slideViewPr>
    <p:cSldViewPr>
      <p:cViewPr varScale="1">
        <p:scale>
          <a:sx n="81" d="100"/>
          <a:sy n="81" d="100"/>
        </p:scale>
        <p:origin x="133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4B977-1230-41E1-8AAE-C99E96345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F69B094-CA32-4357-ABF8-22CA87C9A8B0}">
      <dgm:prSet/>
      <dgm:spPr/>
      <dgm:t>
        <a:bodyPr/>
        <a:lstStyle/>
        <a:p>
          <a:r>
            <a:rPr lang="en-US" b="1"/>
            <a:t>August 2019 – present: </a:t>
          </a:r>
          <a:r>
            <a:rPr lang="en-US"/>
            <a:t>Assistant Professor at CSUN Computer Science Department</a:t>
          </a:r>
        </a:p>
      </dgm:t>
    </dgm:pt>
    <dgm:pt modelId="{157A1F7A-DAAD-4175-9CA2-DA2A4B7D0281}" type="parTrans" cxnId="{CDA6BFD0-7792-4FC4-B23D-514F4F1BE6F2}">
      <dgm:prSet/>
      <dgm:spPr/>
      <dgm:t>
        <a:bodyPr/>
        <a:lstStyle/>
        <a:p>
          <a:endParaRPr lang="en-US"/>
        </a:p>
      </dgm:t>
    </dgm:pt>
    <dgm:pt modelId="{9D0256AA-D451-41B4-8663-1F921FAD12A3}" type="sibTrans" cxnId="{CDA6BFD0-7792-4FC4-B23D-514F4F1BE6F2}">
      <dgm:prSet/>
      <dgm:spPr/>
      <dgm:t>
        <a:bodyPr/>
        <a:lstStyle/>
        <a:p>
          <a:endParaRPr lang="en-US"/>
        </a:p>
      </dgm:t>
    </dgm:pt>
    <dgm:pt modelId="{53A9DC92-8640-4364-8852-CE9B270BDC09}">
      <dgm:prSet/>
      <dgm:spPr/>
      <dgm:t>
        <a:bodyPr/>
        <a:lstStyle/>
        <a:p>
          <a:r>
            <a:rPr lang="en-US" b="1"/>
            <a:t>September 2017 – July 2019: </a:t>
          </a:r>
          <a:r>
            <a:rPr lang="en-US"/>
            <a:t>Assistant Professor at LTU Math. And Computer Science Department</a:t>
          </a:r>
        </a:p>
      </dgm:t>
    </dgm:pt>
    <dgm:pt modelId="{FA81FD64-5AD3-4004-8BB8-2BBB0FE97D6B}" type="parTrans" cxnId="{50267D21-C1A6-4BB7-AC4D-C71DAAB07933}">
      <dgm:prSet/>
      <dgm:spPr/>
      <dgm:t>
        <a:bodyPr/>
        <a:lstStyle/>
        <a:p>
          <a:endParaRPr lang="en-US"/>
        </a:p>
      </dgm:t>
    </dgm:pt>
    <dgm:pt modelId="{C51CB4FE-B525-43CD-B09A-0FE969A21BC0}" type="sibTrans" cxnId="{50267D21-C1A6-4BB7-AC4D-C71DAAB07933}">
      <dgm:prSet/>
      <dgm:spPr/>
      <dgm:t>
        <a:bodyPr/>
        <a:lstStyle/>
        <a:p>
          <a:endParaRPr lang="en-US"/>
        </a:p>
      </dgm:t>
    </dgm:pt>
    <dgm:pt modelId="{94BA3879-6065-4E7B-AAA5-31C04418A2C7}">
      <dgm:prSet/>
      <dgm:spPr/>
      <dgm:t>
        <a:bodyPr/>
        <a:lstStyle/>
        <a:p>
          <a:r>
            <a:rPr lang="en-US" b="1"/>
            <a:t>August 2017: </a:t>
          </a:r>
          <a:r>
            <a:rPr lang="en-US"/>
            <a:t>Ph.D. from Wayne State University, Detroit, Michigan,  Big Data Research Lab</a:t>
          </a:r>
        </a:p>
      </dgm:t>
    </dgm:pt>
    <dgm:pt modelId="{0AADC735-6A26-4884-AD5F-98C458D6DD2A}" type="parTrans" cxnId="{DC0D7CDE-69CC-4A56-AA97-86FCC79C27AE}">
      <dgm:prSet/>
      <dgm:spPr/>
      <dgm:t>
        <a:bodyPr/>
        <a:lstStyle/>
        <a:p>
          <a:endParaRPr lang="en-US"/>
        </a:p>
      </dgm:t>
    </dgm:pt>
    <dgm:pt modelId="{0D1A84A5-3766-4951-99DE-1389AE79695F}" type="sibTrans" cxnId="{DC0D7CDE-69CC-4A56-AA97-86FCC79C27AE}">
      <dgm:prSet/>
      <dgm:spPr/>
      <dgm:t>
        <a:bodyPr/>
        <a:lstStyle/>
        <a:p>
          <a:endParaRPr lang="en-US"/>
        </a:p>
      </dgm:t>
    </dgm:pt>
    <dgm:pt modelId="{4ABF297A-EC26-4993-9233-4705CE01C648}">
      <dgm:prSet/>
      <dgm:spPr/>
      <dgm:t>
        <a:bodyPr/>
        <a:lstStyle/>
        <a:p>
          <a:r>
            <a:rPr lang="en-US" b="1"/>
            <a:t>Dissertation:</a:t>
          </a:r>
          <a:r>
            <a:rPr lang="en-US"/>
            <a:t> “Data Placement And Task Mapping Optimization For Big Data Workflows In The Cloud”</a:t>
          </a:r>
        </a:p>
      </dgm:t>
    </dgm:pt>
    <dgm:pt modelId="{F5BF56A4-A952-4380-A695-43E5120142DA}" type="parTrans" cxnId="{661EED69-2622-4AE3-BC1A-C98D5B27ACA5}">
      <dgm:prSet/>
      <dgm:spPr/>
      <dgm:t>
        <a:bodyPr/>
        <a:lstStyle/>
        <a:p>
          <a:endParaRPr lang="en-US"/>
        </a:p>
      </dgm:t>
    </dgm:pt>
    <dgm:pt modelId="{6C7D561C-D73F-4583-B788-4CF26B5F6E5C}" type="sibTrans" cxnId="{661EED69-2622-4AE3-BC1A-C98D5B27ACA5}">
      <dgm:prSet/>
      <dgm:spPr/>
      <dgm:t>
        <a:bodyPr/>
        <a:lstStyle/>
        <a:p>
          <a:endParaRPr lang="en-US"/>
        </a:p>
      </dgm:t>
    </dgm:pt>
    <dgm:pt modelId="{B62D1D5B-1B11-4EB5-8210-2BB50B394446}" type="pres">
      <dgm:prSet presAssocID="{3994B977-1230-41E1-8AAE-C99E963451D4}" presName="root" presStyleCnt="0">
        <dgm:presLayoutVars>
          <dgm:dir/>
          <dgm:resizeHandles val="exact"/>
        </dgm:presLayoutVars>
      </dgm:prSet>
      <dgm:spPr/>
    </dgm:pt>
    <dgm:pt modelId="{DD719387-C4A7-492B-A918-72A3AED82181}" type="pres">
      <dgm:prSet presAssocID="{DF69B094-CA32-4357-ABF8-22CA87C9A8B0}" presName="compNode" presStyleCnt="0"/>
      <dgm:spPr/>
    </dgm:pt>
    <dgm:pt modelId="{B5B6589F-E932-4AF3-8E72-D08C773DE7A7}" type="pres">
      <dgm:prSet presAssocID="{DF69B094-CA32-4357-ABF8-22CA87C9A8B0}" presName="bgRect" presStyleLbl="bgShp" presStyleIdx="0" presStyleCnt="4"/>
      <dgm:spPr/>
    </dgm:pt>
    <dgm:pt modelId="{ED29B0EF-A14F-4750-8F45-310C5B2C022C}" type="pres">
      <dgm:prSet presAssocID="{DF69B094-CA32-4357-ABF8-22CA87C9A8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622984CD-B21D-4738-92E7-1A3D81C58F22}" type="pres">
      <dgm:prSet presAssocID="{DF69B094-CA32-4357-ABF8-22CA87C9A8B0}" presName="spaceRect" presStyleCnt="0"/>
      <dgm:spPr/>
    </dgm:pt>
    <dgm:pt modelId="{7441D469-0A19-40BB-884F-5D94B55DFE6E}" type="pres">
      <dgm:prSet presAssocID="{DF69B094-CA32-4357-ABF8-22CA87C9A8B0}" presName="parTx" presStyleLbl="revTx" presStyleIdx="0" presStyleCnt="4">
        <dgm:presLayoutVars>
          <dgm:chMax val="0"/>
          <dgm:chPref val="0"/>
        </dgm:presLayoutVars>
      </dgm:prSet>
      <dgm:spPr/>
    </dgm:pt>
    <dgm:pt modelId="{C42AD39A-F045-485B-BF67-014B62F1F23D}" type="pres">
      <dgm:prSet presAssocID="{9D0256AA-D451-41B4-8663-1F921FAD12A3}" presName="sibTrans" presStyleCnt="0"/>
      <dgm:spPr/>
    </dgm:pt>
    <dgm:pt modelId="{546B1A3A-77EF-4A67-A35A-818AD17BB0D0}" type="pres">
      <dgm:prSet presAssocID="{53A9DC92-8640-4364-8852-CE9B270BDC09}" presName="compNode" presStyleCnt="0"/>
      <dgm:spPr/>
    </dgm:pt>
    <dgm:pt modelId="{E797B481-4EE1-4E4D-8FD6-A8EC4951B61B}" type="pres">
      <dgm:prSet presAssocID="{53A9DC92-8640-4364-8852-CE9B270BDC09}" presName="bgRect" presStyleLbl="bgShp" presStyleIdx="1" presStyleCnt="4"/>
      <dgm:spPr/>
    </dgm:pt>
    <dgm:pt modelId="{3CBEA24E-D9C6-47EE-8CBB-05B4A2D3DF66}" type="pres">
      <dgm:prSet presAssocID="{53A9DC92-8640-4364-8852-CE9B270BDC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4589160-CA52-47E1-BD4B-6F31EF4782A5}" type="pres">
      <dgm:prSet presAssocID="{53A9DC92-8640-4364-8852-CE9B270BDC09}" presName="spaceRect" presStyleCnt="0"/>
      <dgm:spPr/>
    </dgm:pt>
    <dgm:pt modelId="{0FB2067D-9057-47D6-AA20-B44BB39A3C5D}" type="pres">
      <dgm:prSet presAssocID="{53A9DC92-8640-4364-8852-CE9B270BDC09}" presName="parTx" presStyleLbl="revTx" presStyleIdx="1" presStyleCnt="4">
        <dgm:presLayoutVars>
          <dgm:chMax val="0"/>
          <dgm:chPref val="0"/>
        </dgm:presLayoutVars>
      </dgm:prSet>
      <dgm:spPr/>
    </dgm:pt>
    <dgm:pt modelId="{221649FF-09C0-4C87-ACB0-98DA51E62E27}" type="pres">
      <dgm:prSet presAssocID="{C51CB4FE-B525-43CD-B09A-0FE969A21BC0}" presName="sibTrans" presStyleCnt="0"/>
      <dgm:spPr/>
    </dgm:pt>
    <dgm:pt modelId="{1EF54EED-3FDF-41C3-8DF7-8D14B74EFB88}" type="pres">
      <dgm:prSet presAssocID="{94BA3879-6065-4E7B-AAA5-31C04418A2C7}" presName="compNode" presStyleCnt="0"/>
      <dgm:spPr/>
    </dgm:pt>
    <dgm:pt modelId="{20FDDBF4-905B-4556-A624-36F55128F70D}" type="pres">
      <dgm:prSet presAssocID="{94BA3879-6065-4E7B-AAA5-31C04418A2C7}" presName="bgRect" presStyleLbl="bgShp" presStyleIdx="2" presStyleCnt="4"/>
      <dgm:spPr/>
    </dgm:pt>
    <dgm:pt modelId="{C62DA4E8-FC53-4B1A-BE1D-AECE441D27CD}" type="pres">
      <dgm:prSet presAssocID="{94BA3879-6065-4E7B-AAA5-31C04418A2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214EBF6-2A53-43D0-BA71-F3CDCED56B45}" type="pres">
      <dgm:prSet presAssocID="{94BA3879-6065-4E7B-AAA5-31C04418A2C7}" presName="spaceRect" presStyleCnt="0"/>
      <dgm:spPr/>
    </dgm:pt>
    <dgm:pt modelId="{4A054136-F411-423F-9261-30AA8DD4BE0C}" type="pres">
      <dgm:prSet presAssocID="{94BA3879-6065-4E7B-AAA5-31C04418A2C7}" presName="parTx" presStyleLbl="revTx" presStyleIdx="2" presStyleCnt="4">
        <dgm:presLayoutVars>
          <dgm:chMax val="0"/>
          <dgm:chPref val="0"/>
        </dgm:presLayoutVars>
      </dgm:prSet>
      <dgm:spPr/>
    </dgm:pt>
    <dgm:pt modelId="{C249A5A9-BCD6-4D60-A219-8520CF88454C}" type="pres">
      <dgm:prSet presAssocID="{0D1A84A5-3766-4951-99DE-1389AE79695F}" presName="sibTrans" presStyleCnt="0"/>
      <dgm:spPr/>
    </dgm:pt>
    <dgm:pt modelId="{3B644D88-21D0-44A3-BB76-D1FCF6474DFB}" type="pres">
      <dgm:prSet presAssocID="{4ABF297A-EC26-4993-9233-4705CE01C648}" presName="compNode" presStyleCnt="0"/>
      <dgm:spPr/>
    </dgm:pt>
    <dgm:pt modelId="{BCF296FF-43D6-48DB-AA9A-1EBACDBB8CB5}" type="pres">
      <dgm:prSet presAssocID="{4ABF297A-EC26-4993-9233-4705CE01C648}" presName="bgRect" presStyleLbl="bgShp" presStyleIdx="3" presStyleCnt="4"/>
      <dgm:spPr/>
    </dgm:pt>
    <dgm:pt modelId="{0BB9A615-F411-4969-9096-8C045DC1E91E}" type="pres">
      <dgm:prSet presAssocID="{4ABF297A-EC26-4993-9233-4705CE01C6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918015E-CE5B-4A8E-97AA-76322A93F174}" type="pres">
      <dgm:prSet presAssocID="{4ABF297A-EC26-4993-9233-4705CE01C648}" presName="spaceRect" presStyleCnt="0"/>
      <dgm:spPr/>
    </dgm:pt>
    <dgm:pt modelId="{F2FBFF62-840C-48FB-A10F-10A0C7C9215A}" type="pres">
      <dgm:prSet presAssocID="{4ABF297A-EC26-4993-9233-4705CE01C64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267D21-C1A6-4BB7-AC4D-C71DAAB07933}" srcId="{3994B977-1230-41E1-8AAE-C99E963451D4}" destId="{53A9DC92-8640-4364-8852-CE9B270BDC09}" srcOrd="1" destOrd="0" parTransId="{FA81FD64-5AD3-4004-8BB8-2BBB0FE97D6B}" sibTransId="{C51CB4FE-B525-43CD-B09A-0FE969A21BC0}"/>
    <dgm:cxn modelId="{9F7F3069-912C-4796-A743-42BCB1853414}" type="presOf" srcId="{53A9DC92-8640-4364-8852-CE9B270BDC09}" destId="{0FB2067D-9057-47D6-AA20-B44BB39A3C5D}" srcOrd="0" destOrd="0" presId="urn:microsoft.com/office/officeart/2018/2/layout/IconVerticalSolidList"/>
    <dgm:cxn modelId="{661EED69-2622-4AE3-BC1A-C98D5B27ACA5}" srcId="{3994B977-1230-41E1-8AAE-C99E963451D4}" destId="{4ABF297A-EC26-4993-9233-4705CE01C648}" srcOrd="3" destOrd="0" parTransId="{F5BF56A4-A952-4380-A695-43E5120142DA}" sibTransId="{6C7D561C-D73F-4583-B788-4CF26B5F6E5C}"/>
    <dgm:cxn modelId="{D256277B-6A14-43E2-919F-13C48B729985}" type="presOf" srcId="{4ABF297A-EC26-4993-9233-4705CE01C648}" destId="{F2FBFF62-840C-48FB-A10F-10A0C7C9215A}" srcOrd="0" destOrd="0" presId="urn:microsoft.com/office/officeart/2018/2/layout/IconVerticalSolidList"/>
    <dgm:cxn modelId="{ABE843B1-B7FD-4CE8-B55C-DA036B78BF6F}" type="presOf" srcId="{3994B977-1230-41E1-8AAE-C99E963451D4}" destId="{B62D1D5B-1B11-4EB5-8210-2BB50B394446}" srcOrd="0" destOrd="0" presId="urn:microsoft.com/office/officeart/2018/2/layout/IconVerticalSolidList"/>
    <dgm:cxn modelId="{9DCDC1BD-7DCA-4A3E-98E8-DD27E909EA49}" type="presOf" srcId="{94BA3879-6065-4E7B-AAA5-31C04418A2C7}" destId="{4A054136-F411-423F-9261-30AA8DD4BE0C}" srcOrd="0" destOrd="0" presId="urn:microsoft.com/office/officeart/2018/2/layout/IconVerticalSolidList"/>
    <dgm:cxn modelId="{CDA6BFD0-7792-4FC4-B23D-514F4F1BE6F2}" srcId="{3994B977-1230-41E1-8AAE-C99E963451D4}" destId="{DF69B094-CA32-4357-ABF8-22CA87C9A8B0}" srcOrd="0" destOrd="0" parTransId="{157A1F7A-DAAD-4175-9CA2-DA2A4B7D0281}" sibTransId="{9D0256AA-D451-41B4-8663-1F921FAD12A3}"/>
    <dgm:cxn modelId="{DC0D7CDE-69CC-4A56-AA97-86FCC79C27AE}" srcId="{3994B977-1230-41E1-8AAE-C99E963451D4}" destId="{94BA3879-6065-4E7B-AAA5-31C04418A2C7}" srcOrd="2" destOrd="0" parTransId="{0AADC735-6A26-4884-AD5F-98C458D6DD2A}" sibTransId="{0D1A84A5-3766-4951-99DE-1389AE79695F}"/>
    <dgm:cxn modelId="{68C674FE-CDDD-447E-9D4B-3B6A765E1306}" type="presOf" srcId="{DF69B094-CA32-4357-ABF8-22CA87C9A8B0}" destId="{7441D469-0A19-40BB-884F-5D94B55DFE6E}" srcOrd="0" destOrd="0" presId="urn:microsoft.com/office/officeart/2018/2/layout/IconVerticalSolidList"/>
    <dgm:cxn modelId="{B84FCF7A-3F02-4202-A8FE-75CFE5534D18}" type="presParOf" srcId="{B62D1D5B-1B11-4EB5-8210-2BB50B394446}" destId="{DD719387-C4A7-492B-A918-72A3AED82181}" srcOrd="0" destOrd="0" presId="urn:microsoft.com/office/officeart/2018/2/layout/IconVerticalSolidList"/>
    <dgm:cxn modelId="{26E2EDA6-A3A8-417E-B81A-E3D2165212CD}" type="presParOf" srcId="{DD719387-C4A7-492B-A918-72A3AED82181}" destId="{B5B6589F-E932-4AF3-8E72-D08C773DE7A7}" srcOrd="0" destOrd="0" presId="urn:microsoft.com/office/officeart/2018/2/layout/IconVerticalSolidList"/>
    <dgm:cxn modelId="{1175605A-5816-45E4-BA6C-1117D8FD1AC4}" type="presParOf" srcId="{DD719387-C4A7-492B-A918-72A3AED82181}" destId="{ED29B0EF-A14F-4750-8F45-310C5B2C022C}" srcOrd="1" destOrd="0" presId="urn:microsoft.com/office/officeart/2018/2/layout/IconVerticalSolidList"/>
    <dgm:cxn modelId="{C0890D55-0B4B-4F41-8AD6-45E3466F0600}" type="presParOf" srcId="{DD719387-C4A7-492B-A918-72A3AED82181}" destId="{622984CD-B21D-4738-92E7-1A3D81C58F22}" srcOrd="2" destOrd="0" presId="urn:microsoft.com/office/officeart/2018/2/layout/IconVerticalSolidList"/>
    <dgm:cxn modelId="{3646344E-EEDC-483E-8F21-10FA35080732}" type="presParOf" srcId="{DD719387-C4A7-492B-A918-72A3AED82181}" destId="{7441D469-0A19-40BB-884F-5D94B55DFE6E}" srcOrd="3" destOrd="0" presId="urn:microsoft.com/office/officeart/2018/2/layout/IconVerticalSolidList"/>
    <dgm:cxn modelId="{EA695B3A-A910-4B71-89C7-9FE8C62CF1B8}" type="presParOf" srcId="{B62D1D5B-1B11-4EB5-8210-2BB50B394446}" destId="{C42AD39A-F045-485B-BF67-014B62F1F23D}" srcOrd="1" destOrd="0" presId="urn:microsoft.com/office/officeart/2018/2/layout/IconVerticalSolidList"/>
    <dgm:cxn modelId="{73F6F59B-7F4D-4A04-BA71-0BC3241F05F4}" type="presParOf" srcId="{B62D1D5B-1B11-4EB5-8210-2BB50B394446}" destId="{546B1A3A-77EF-4A67-A35A-818AD17BB0D0}" srcOrd="2" destOrd="0" presId="urn:microsoft.com/office/officeart/2018/2/layout/IconVerticalSolidList"/>
    <dgm:cxn modelId="{F45212BF-23C5-454B-9499-88C47149B4ED}" type="presParOf" srcId="{546B1A3A-77EF-4A67-A35A-818AD17BB0D0}" destId="{E797B481-4EE1-4E4D-8FD6-A8EC4951B61B}" srcOrd="0" destOrd="0" presId="urn:microsoft.com/office/officeart/2018/2/layout/IconVerticalSolidList"/>
    <dgm:cxn modelId="{D2529C6B-9219-46AD-8F4C-5AB457F82B58}" type="presParOf" srcId="{546B1A3A-77EF-4A67-A35A-818AD17BB0D0}" destId="{3CBEA24E-D9C6-47EE-8CBB-05B4A2D3DF66}" srcOrd="1" destOrd="0" presId="urn:microsoft.com/office/officeart/2018/2/layout/IconVerticalSolidList"/>
    <dgm:cxn modelId="{FEE9074B-3ACF-41EC-B10F-27F025F27A7A}" type="presParOf" srcId="{546B1A3A-77EF-4A67-A35A-818AD17BB0D0}" destId="{B4589160-CA52-47E1-BD4B-6F31EF4782A5}" srcOrd="2" destOrd="0" presId="urn:microsoft.com/office/officeart/2018/2/layout/IconVerticalSolidList"/>
    <dgm:cxn modelId="{0F8CADC6-8A7C-47A1-8FA2-ECC81F29A48B}" type="presParOf" srcId="{546B1A3A-77EF-4A67-A35A-818AD17BB0D0}" destId="{0FB2067D-9057-47D6-AA20-B44BB39A3C5D}" srcOrd="3" destOrd="0" presId="urn:microsoft.com/office/officeart/2018/2/layout/IconVerticalSolidList"/>
    <dgm:cxn modelId="{92A9D70B-33A3-4F85-8001-7FC733771A3F}" type="presParOf" srcId="{B62D1D5B-1B11-4EB5-8210-2BB50B394446}" destId="{221649FF-09C0-4C87-ACB0-98DA51E62E27}" srcOrd="3" destOrd="0" presId="urn:microsoft.com/office/officeart/2018/2/layout/IconVerticalSolidList"/>
    <dgm:cxn modelId="{4DC6A29E-08A6-4ABA-A9A8-4BE981CAA51E}" type="presParOf" srcId="{B62D1D5B-1B11-4EB5-8210-2BB50B394446}" destId="{1EF54EED-3FDF-41C3-8DF7-8D14B74EFB88}" srcOrd="4" destOrd="0" presId="urn:microsoft.com/office/officeart/2018/2/layout/IconVerticalSolidList"/>
    <dgm:cxn modelId="{F5FE4F84-20E1-4E6B-82FB-B1514EEF3595}" type="presParOf" srcId="{1EF54EED-3FDF-41C3-8DF7-8D14B74EFB88}" destId="{20FDDBF4-905B-4556-A624-36F55128F70D}" srcOrd="0" destOrd="0" presId="urn:microsoft.com/office/officeart/2018/2/layout/IconVerticalSolidList"/>
    <dgm:cxn modelId="{879D635D-C491-4E88-AC96-CBB16B49418C}" type="presParOf" srcId="{1EF54EED-3FDF-41C3-8DF7-8D14B74EFB88}" destId="{C62DA4E8-FC53-4B1A-BE1D-AECE441D27CD}" srcOrd="1" destOrd="0" presId="urn:microsoft.com/office/officeart/2018/2/layout/IconVerticalSolidList"/>
    <dgm:cxn modelId="{71C3F084-BC3C-4A74-B981-A373DD1ADB21}" type="presParOf" srcId="{1EF54EED-3FDF-41C3-8DF7-8D14B74EFB88}" destId="{8214EBF6-2A53-43D0-BA71-F3CDCED56B45}" srcOrd="2" destOrd="0" presId="urn:microsoft.com/office/officeart/2018/2/layout/IconVerticalSolidList"/>
    <dgm:cxn modelId="{12774CC8-F8B7-49EA-A95C-0406F75CA0C1}" type="presParOf" srcId="{1EF54EED-3FDF-41C3-8DF7-8D14B74EFB88}" destId="{4A054136-F411-423F-9261-30AA8DD4BE0C}" srcOrd="3" destOrd="0" presId="urn:microsoft.com/office/officeart/2018/2/layout/IconVerticalSolidList"/>
    <dgm:cxn modelId="{C0D59CA9-E7B6-4551-873C-DADE5F900F3D}" type="presParOf" srcId="{B62D1D5B-1B11-4EB5-8210-2BB50B394446}" destId="{C249A5A9-BCD6-4D60-A219-8520CF88454C}" srcOrd="5" destOrd="0" presId="urn:microsoft.com/office/officeart/2018/2/layout/IconVerticalSolidList"/>
    <dgm:cxn modelId="{21D194DA-0AA5-414D-B449-A1D1BDBC686B}" type="presParOf" srcId="{B62D1D5B-1B11-4EB5-8210-2BB50B394446}" destId="{3B644D88-21D0-44A3-BB76-D1FCF6474DFB}" srcOrd="6" destOrd="0" presId="urn:microsoft.com/office/officeart/2018/2/layout/IconVerticalSolidList"/>
    <dgm:cxn modelId="{5EE9D122-C57D-4EFF-A2F4-01980410F7D7}" type="presParOf" srcId="{3B644D88-21D0-44A3-BB76-D1FCF6474DFB}" destId="{BCF296FF-43D6-48DB-AA9A-1EBACDBB8CB5}" srcOrd="0" destOrd="0" presId="urn:microsoft.com/office/officeart/2018/2/layout/IconVerticalSolidList"/>
    <dgm:cxn modelId="{9CD92C41-FBB0-4F0E-A209-534A598B00C2}" type="presParOf" srcId="{3B644D88-21D0-44A3-BB76-D1FCF6474DFB}" destId="{0BB9A615-F411-4969-9096-8C045DC1E91E}" srcOrd="1" destOrd="0" presId="urn:microsoft.com/office/officeart/2018/2/layout/IconVerticalSolidList"/>
    <dgm:cxn modelId="{BC77845E-980D-4F8B-AD84-55B315A6171E}" type="presParOf" srcId="{3B644D88-21D0-44A3-BB76-D1FCF6474DFB}" destId="{E918015E-CE5B-4A8E-97AA-76322A93F174}" srcOrd="2" destOrd="0" presId="urn:microsoft.com/office/officeart/2018/2/layout/IconVerticalSolidList"/>
    <dgm:cxn modelId="{D83FA370-7457-47F0-B1DE-979FE9809B5E}" type="presParOf" srcId="{3B644D88-21D0-44A3-BB76-D1FCF6474DFB}" destId="{F2FBFF62-840C-48FB-A10F-10A0C7C921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3D235-9B3A-47CC-B89D-6B344CF4E4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13785C-75A5-4272-A265-324042983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Lectures/Labs:</a:t>
          </a:r>
          <a:endParaRPr lang="en-US"/>
        </a:p>
      </dgm:t>
    </dgm:pt>
    <dgm:pt modelId="{4A63898C-73A1-4537-8EE5-1F16E6A9FF9A}" type="parTrans" cxnId="{74E245DB-039C-4609-877A-71633FC13AB8}">
      <dgm:prSet/>
      <dgm:spPr/>
      <dgm:t>
        <a:bodyPr/>
        <a:lstStyle/>
        <a:p>
          <a:endParaRPr lang="en-US"/>
        </a:p>
      </dgm:t>
    </dgm:pt>
    <dgm:pt modelId="{A3CB617E-1AC0-4977-84E9-8AF0F70FBBC7}" type="sibTrans" cxnId="{74E245DB-039C-4609-877A-71633FC13AB8}">
      <dgm:prSet/>
      <dgm:spPr/>
      <dgm:t>
        <a:bodyPr/>
        <a:lstStyle/>
        <a:p>
          <a:endParaRPr lang="en-US"/>
        </a:p>
      </dgm:t>
    </dgm:pt>
    <dgm:pt modelId="{B7C23174-5A15-4EA3-8652-BB21260579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 err="1"/>
            <a:t>MTuWTh</a:t>
          </a:r>
          <a:r>
            <a:rPr lang="en-US" sz="1400" b="1" dirty="0"/>
            <a:t>, 01:00 - 02:35 PM, online via Zoom</a:t>
          </a:r>
        </a:p>
      </dgm:t>
    </dgm:pt>
    <dgm:pt modelId="{E00C1E9D-58B1-4D6E-BDC7-C89C2B0A2CFE}" type="parTrans" cxnId="{1956D468-2E0E-4290-AD12-F33C54144FF8}">
      <dgm:prSet/>
      <dgm:spPr/>
      <dgm:t>
        <a:bodyPr/>
        <a:lstStyle/>
        <a:p>
          <a:endParaRPr lang="en-US"/>
        </a:p>
      </dgm:t>
    </dgm:pt>
    <dgm:pt modelId="{89ACE221-2F94-4FF1-A0F3-8932C5B6D3DB}" type="sibTrans" cxnId="{1956D468-2E0E-4290-AD12-F33C54144FF8}">
      <dgm:prSet/>
      <dgm:spPr/>
      <dgm:t>
        <a:bodyPr/>
        <a:lstStyle/>
        <a:p>
          <a:endParaRPr lang="en-US"/>
        </a:p>
      </dgm:t>
    </dgm:pt>
    <dgm:pt modelId="{89A797EB-DCAD-4D96-B743-9B58DC377E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Office hours:</a:t>
          </a:r>
          <a:endParaRPr lang="en-US"/>
        </a:p>
      </dgm:t>
    </dgm:pt>
    <dgm:pt modelId="{27E6D407-4F01-4F5F-BDF7-E26A8D09BCD4}" type="parTrans" cxnId="{2867AF20-9C1B-4E62-9C2B-F9D9372AD025}">
      <dgm:prSet/>
      <dgm:spPr/>
      <dgm:t>
        <a:bodyPr/>
        <a:lstStyle/>
        <a:p>
          <a:endParaRPr lang="en-US"/>
        </a:p>
      </dgm:t>
    </dgm:pt>
    <dgm:pt modelId="{45E32C7E-B83C-48D1-BB7C-3E0169D29AC7}" type="sibTrans" cxnId="{2867AF20-9C1B-4E62-9C2B-F9D9372AD025}">
      <dgm:prSet/>
      <dgm:spPr/>
      <dgm:t>
        <a:bodyPr/>
        <a:lstStyle/>
        <a:p>
          <a:endParaRPr lang="en-US"/>
        </a:p>
      </dgm:t>
    </dgm:pt>
    <dgm:pt modelId="{CEBEC318-F527-4D0E-9ECA-78BD6C4D99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Instructor: Monday and Wednesday, 11:30-12:30pm, via Zoom (email me to schedule it) </a:t>
          </a:r>
        </a:p>
      </dgm:t>
    </dgm:pt>
    <dgm:pt modelId="{6CDD57F8-2D37-4268-AA5C-163F1F82C98F}" type="parTrans" cxnId="{EFDF9796-AAD3-41AF-9A22-6978FC05E0EC}">
      <dgm:prSet/>
      <dgm:spPr/>
      <dgm:t>
        <a:bodyPr/>
        <a:lstStyle/>
        <a:p>
          <a:endParaRPr lang="en-US"/>
        </a:p>
      </dgm:t>
    </dgm:pt>
    <dgm:pt modelId="{1D5B598B-D5AC-47A0-B05E-1313A0E49C22}" type="sibTrans" cxnId="{EFDF9796-AAD3-41AF-9A22-6978FC05E0EC}">
      <dgm:prSet/>
      <dgm:spPr/>
      <dgm:t>
        <a:bodyPr/>
        <a:lstStyle/>
        <a:p>
          <a:endParaRPr lang="en-US"/>
        </a:p>
      </dgm:t>
    </dgm:pt>
    <dgm:pt modelId="{569F5B3D-9CEF-4FF1-9035-ED9948EFF0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Feel free to email me at any time with minor questions, major questions are for office hours</a:t>
          </a:r>
        </a:p>
      </dgm:t>
    </dgm:pt>
    <dgm:pt modelId="{5E672EA0-54FE-4FA3-B13F-19565D5D2258}" type="parTrans" cxnId="{CD9C7E18-C10B-4FEA-8E19-95A20F6D808B}">
      <dgm:prSet/>
      <dgm:spPr/>
      <dgm:t>
        <a:bodyPr/>
        <a:lstStyle/>
        <a:p>
          <a:endParaRPr lang="en-US"/>
        </a:p>
      </dgm:t>
    </dgm:pt>
    <dgm:pt modelId="{C58A5C1C-C5A8-41A6-B71D-74772B35ABDE}" type="sibTrans" cxnId="{CD9C7E18-C10B-4FEA-8E19-95A20F6D808B}">
      <dgm:prSet/>
      <dgm:spPr/>
      <dgm:t>
        <a:bodyPr/>
        <a:lstStyle/>
        <a:p>
          <a:endParaRPr lang="en-US"/>
        </a:p>
      </dgm:t>
    </dgm:pt>
    <dgm:pt modelId="{773109CD-0E8C-41FC-8757-E4E66D140443}" type="pres">
      <dgm:prSet presAssocID="{A7C3D235-9B3A-47CC-B89D-6B344CF4E48E}" presName="root" presStyleCnt="0">
        <dgm:presLayoutVars>
          <dgm:dir/>
          <dgm:resizeHandles val="exact"/>
        </dgm:presLayoutVars>
      </dgm:prSet>
      <dgm:spPr/>
    </dgm:pt>
    <dgm:pt modelId="{72713B79-947B-4705-9CA1-800C7CB3F798}" type="pres">
      <dgm:prSet presAssocID="{E913785C-75A5-4272-A265-324042983875}" presName="compNode" presStyleCnt="0"/>
      <dgm:spPr/>
    </dgm:pt>
    <dgm:pt modelId="{D62214FD-D26B-4E71-A1F2-6208A4EC0C05}" type="pres">
      <dgm:prSet presAssocID="{E913785C-75A5-4272-A265-324042983875}" presName="bgRect" presStyleLbl="bgShp" presStyleIdx="0" presStyleCnt="2"/>
      <dgm:spPr/>
    </dgm:pt>
    <dgm:pt modelId="{BF7A24CA-4AAB-48B9-9E1B-D12B6D2A1ECD}" type="pres">
      <dgm:prSet presAssocID="{E913785C-75A5-4272-A265-3240429838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08B7C070-0975-48A8-B901-49CCCE40D9FB}" type="pres">
      <dgm:prSet presAssocID="{E913785C-75A5-4272-A265-324042983875}" presName="spaceRect" presStyleCnt="0"/>
      <dgm:spPr/>
    </dgm:pt>
    <dgm:pt modelId="{E0BDE34D-2962-46F7-96F2-DC3476BB06E3}" type="pres">
      <dgm:prSet presAssocID="{E913785C-75A5-4272-A265-324042983875}" presName="parTx" presStyleLbl="revTx" presStyleIdx="0" presStyleCnt="4">
        <dgm:presLayoutVars>
          <dgm:chMax val="0"/>
          <dgm:chPref val="0"/>
        </dgm:presLayoutVars>
      </dgm:prSet>
      <dgm:spPr/>
    </dgm:pt>
    <dgm:pt modelId="{540333BE-DDDE-4C2E-B7FF-231DD1DB5694}" type="pres">
      <dgm:prSet presAssocID="{E913785C-75A5-4272-A265-324042983875}" presName="desTx" presStyleLbl="revTx" presStyleIdx="1" presStyleCnt="4" custScaleX="129950" custLinFactNeighborX="-11305" custLinFactNeighborY="-407">
        <dgm:presLayoutVars/>
      </dgm:prSet>
      <dgm:spPr/>
    </dgm:pt>
    <dgm:pt modelId="{16A117F3-4E22-419F-8470-F6A89FD4DF32}" type="pres">
      <dgm:prSet presAssocID="{A3CB617E-1AC0-4977-84E9-8AF0F70FBBC7}" presName="sibTrans" presStyleCnt="0"/>
      <dgm:spPr/>
    </dgm:pt>
    <dgm:pt modelId="{41ED912C-2BB5-46B6-BC79-24D4B0636C81}" type="pres">
      <dgm:prSet presAssocID="{89A797EB-DCAD-4D96-B743-9B58DC377E22}" presName="compNode" presStyleCnt="0"/>
      <dgm:spPr/>
    </dgm:pt>
    <dgm:pt modelId="{65A3B49D-03B8-4BB0-9EC9-A1DF26135851}" type="pres">
      <dgm:prSet presAssocID="{89A797EB-DCAD-4D96-B743-9B58DC377E22}" presName="bgRect" presStyleLbl="bgShp" presStyleIdx="1" presStyleCnt="2"/>
      <dgm:spPr/>
    </dgm:pt>
    <dgm:pt modelId="{A891D2EC-4DD4-4DA7-8059-8B6BFB0DAE7C}" type="pres">
      <dgm:prSet presAssocID="{89A797EB-DCAD-4D96-B743-9B58DC377E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0400E27E-DADE-4289-A336-F94D3E6882A9}" type="pres">
      <dgm:prSet presAssocID="{89A797EB-DCAD-4D96-B743-9B58DC377E22}" presName="spaceRect" presStyleCnt="0"/>
      <dgm:spPr/>
    </dgm:pt>
    <dgm:pt modelId="{634D007C-274F-4D96-89F4-75EB37E79E70}" type="pres">
      <dgm:prSet presAssocID="{89A797EB-DCAD-4D96-B743-9B58DC377E22}" presName="parTx" presStyleLbl="revTx" presStyleIdx="2" presStyleCnt="4">
        <dgm:presLayoutVars>
          <dgm:chMax val="0"/>
          <dgm:chPref val="0"/>
        </dgm:presLayoutVars>
      </dgm:prSet>
      <dgm:spPr/>
    </dgm:pt>
    <dgm:pt modelId="{0E949A6C-BB8A-4E46-B9DD-F4CD62784DD2}" type="pres">
      <dgm:prSet presAssocID="{89A797EB-DCAD-4D96-B743-9B58DC377E22}" presName="desTx" presStyleLbl="revTx" presStyleIdx="3" presStyleCnt="4" custScaleX="125531" custLinFactNeighborX="-13514" custLinFactNeighborY="1320">
        <dgm:presLayoutVars/>
      </dgm:prSet>
      <dgm:spPr/>
    </dgm:pt>
  </dgm:ptLst>
  <dgm:cxnLst>
    <dgm:cxn modelId="{5648FC05-69A5-40DD-94EA-FE546C9CB372}" type="presOf" srcId="{E913785C-75A5-4272-A265-324042983875}" destId="{E0BDE34D-2962-46F7-96F2-DC3476BB06E3}" srcOrd="0" destOrd="0" presId="urn:microsoft.com/office/officeart/2018/2/layout/IconVerticalSolidList"/>
    <dgm:cxn modelId="{CD9C7E18-C10B-4FEA-8E19-95A20F6D808B}" srcId="{89A797EB-DCAD-4D96-B743-9B58DC377E22}" destId="{569F5B3D-9CEF-4FF1-9035-ED9948EFF0B1}" srcOrd="1" destOrd="0" parTransId="{5E672EA0-54FE-4FA3-B13F-19565D5D2258}" sibTransId="{C58A5C1C-C5A8-41A6-B71D-74772B35ABDE}"/>
    <dgm:cxn modelId="{2867AF20-9C1B-4E62-9C2B-F9D9372AD025}" srcId="{A7C3D235-9B3A-47CC-B89D-6B344CF4E48E}" destId="{89A797EB-DCAD-4D96-B743-9B58DC377E22}" srcOrd="1" destOrd="0" parTransId="{27E6D407-4F01-4F5F-BDF7-E26A8D09BCD4}" sibTransId="{45E32C7E-B83C-48D1-BB7C-3E0169D29AC7}"/>
    <dgm:cxn modelId="{B6ADE23F-067C-4E7C-8F99-01D7C1EE0A1D}" type="presOf" srcId="{A7C3D235-9B3A-47CC-B89D-6B344CF4E48E}" destId="{773109CD-0E8C-41FC-8757-E4E66D140443}" srcOrd="0" destOrd="0" presId="urn:microsoft.com/office/officeart/2018/2/layout/IconVerticalSolidList"/>
    <dgm:cxn modelId="{D610DA63-EBE3-444C-B2E0-DC7477B01494}" type="presOf" srcId="{B7C23174-5A15-4EA3-8652-BB212605795C}" destId="{540333BE-DDDE-4C2E-B7FF-231DD1DB5694}" srcOrd="0" destOrd="0" presId="urn:microsoft.com/office/officeart/2018/2/layout/IconVerticalSolidList"/>
    <dgm:cxn modelId="{1956D468-2E0E-4290-AD12-F33C54144FF8}" srcId="{E913785C-75A5-4272-A265-324042983875}" destId="{B7C23174-5A15-4EA3-8652-BB212605795C}" srcOrd="0" destOrd="0" parTransId="{E00C1E9D-58B1-4D6E-BDC7-C89C2B0A2CFE}" sibTransId="{89ACE221-2F94-4FF1-A0F3-8932C5B6D3DB}"/>
    <dgm:cxn modelId="{EFDF9796-AAD3-41AF-9A22-6978FC05E0EC}" srcId="{89A797EB-DCAD-4D96-B743-9B58DC377E22}" destId="{CEBEC318-F527-4D0E-9ECA-78BD6C4D9958}" srcOrd="0" destOrd="0" parTransId="{6CDD57F8-2D37-4268-AA5C-163F1F82C98F}" sibTransId="{1D5B598B-D5AC-47A0-B05E-1313A0E49C22}"/>
    <dgm:cxn modelId="{74E245DB-039C-4609-877A-71633FC13AB8}" srcId="{A7C3D235-9B3A-47CC-B89D-6B344CF4E48E}" destId="{E913785C-75A5-4272-A265-324042983875}" srcOrd="0" destOrd="0" parTransId="{4A63898C-73A1-4537-8EE5-1F16E6A9FF9A}" sibTransId="{A3CB617E-1AC0-4977-84E9-8AF0F70FBBC7}"/>
    <dgm:cxn modelId="{657E62E5-FFD1-4A12-AEBA-A4F8979C0B29}" type="presOf" srcId="{569F5B3D-9CEF-4FF1-9035-ED9948EFF0B1}" destId="{0E949A6C-BB8A-4E46-B9DD-F4CD62784DD2}" srcOrd="0" destOrd="1" presId="urn:microsoft.com/office/officeart/2018/2/layout/IconVerticalSolidList"/>
    <dgm:cxn modelId="{5DEC10E7-6F9C-4254-B2DD-152D635A3F1F}" type="presOf" srcId="{89A797EB-DCAD-4D96-B743-9B58DC377E22}" destId="{634D007C-274F-4D96-89F4-75EB37E79E70}" srcOrd="0" destOrd="0" presId="urn:microsoft.com/office/officeart/2018/2/layout/IconVerticalSolidList"/>
    <dgm:cxn modelId="{22AF25F4-4557-4197-92B6-2050D38801D9}" type="presOf" srcId="{CEBEC318-F527-4D0E-9ECA-78BD6C4D9958}" destId="{0E949A6C-BB8A-4E46-B9DD-F4CD62784DD2}" srcOrd="0" destOrd="0" presId="urn:microsoft.com/office/officeart/2018/2/layout/IconVerticalSolidList"/>
    <dgm:cxn modelId="{CB4D25CF-76E7-41C3-A12A-DDFE0D750507}" type="presParOf" srcId="{773109CD-0E8C-41FC-8757-E4E66D140443}" destId="{72713B79-947B-4705-9CA1-800C7CB3F798}" srcOrd="0" destOrd="0" presId="urn:microsoft.com/office/officeart/2018/2/layout/IconVerticalSolidList"/>
    <dgm:cxn modelId="{50657AF4-FBB4-4CE7-A268-FD4D72FA1892}" type="presParOf" srcId="{72713B79-947B-4705-9CA1-800C7CB3F798}" destId="{D62214FD-D26B-4E71-A1F2-6208A4EC0C05}" srcOrd="0" destOrd="0" presId="urn:microsoft.com/office/officeart/2018/2/layout/IconVerticalSolidList"/>
    <dgm:cxn modelId="{E5E7953E-7C26-4B4E-B6EE-4EF1B952749C}" type="presParOf" srcId="{72713B79-947B-4705-9CA1-800C7CB3F798}" destId="{BF7A24CA-4AAB-48B9-9E1B-D12B6D2A1ECD}" srcOrd="1" destOrd="0" presId="urn:microsoft.com/office/officeart/2018/2/layout/IconVerticalSolidList"/>
    <dgm:cxn modelId="{D0F2ADFB-69EF-4339-A437-8FE03A30B421}" type="presParOf" srcId="{72713B79-947B-4705-9CA1-800C7CB3F798}" destId="{08B7C070-0975-48A8-B901-49CCCE40D9FB}" srcOrd="2" destOrd="0" presId="urn:microsoft.com/office/officeart/2018/2/layout/IconVerticalSolidList"/>
    <dgm:cxn modelId="{475C00A4-7FB4-4A4C-B12D-78EA0CEC6595}" type="presParOf" srcId="{72713B79-947B-4705-9CA1-800C7CB3F798}" destId="{E0BDE34D-2962-46F7-96F2-DC3476BB06E3}" srcOrd="3" destOrd="0" presId="urn:microsoft.com/office/officeart/2018/2/layout/IconVerticalSolidList"/>
    <dgm:cxn modelId="{A05F46BB-D9AD-40F1-B1FD-1149707FD0FE}" type="presParOf" srcId="{72713B79-947B-4705-9CA1-800C7CB3F798}" destId="{540333BE-DDDE-4C2E-B7FF-231DD1DB5694}" srcOrd="4" destOrd="0" presId="urn:microsoft.com/office/officeart/2018/2/layout/IconVerticalSolidList"/>
    <dgm:cxn modelId="{C1D1BC7D-9439-4677-9954-1CD30E7D4AB4}" type="presParOf" srcId="{773109CD-0E8C-41FC-8757-E4E66D140443}" destId="{16A117F3-4E22-419F-8470-F6A89FD4DF32}" srcOrd="1" destOrd="0" presId="urn:microsoft.com/office/officeart/2018/2/layout/IconVerticalSolidList"/>
    <dgm:cxn modelId="{8C1297B1-8370-43B1-8875-BFE5C6FD46C9}" type="presParOf" srcId="{773109CD-0E8C-41FC-8757-E4E66D140443}" destId="{41ED912C-2BB5-46B6-BC79-24D4B0636C81}" srcOrd="2" destOrd="0" presId="urn:microsoft.com/office/officeart/2018/2/layout/IconVerticalSolidList"/>
    <dgm:cxn modelId="{826A0602-E941-4037-994B-0F3C37FCD75F}" type="presParOf" srcId="{41ED912C-2BB5-46B6-BC79-24D4B0636C81}" destId="{65A3B49D-03B8-4BB0-9EC9-A1DF26135851}" srcOrd="0" destOrd="0" presId="urn:microsoft.com/office/officeart/2018/2/layout/IconVerticalSolidList"/>
    <dgm:cxn modelId="{3FEC982B-3B78-4C0A-B304-C1F4781A0B48}" type="presParOf" srcId="{41ED912C-2BB5-46B6-BC79-24D4B0636C81}" destId="{A891D2EC-4DD4-4DA7-8059-8B6BFB0DAE7C}" srcOrd="1" destOrd="0" presId="urn:microsoft.com/office/officeart/2018/2/layout/IconVerticalSolidList"/>
    <dgm:cxn modelId="{9119089F-2873-47D2-9D39-96341D08AEE2}" type="presParOf" srcId="{41ED912C-2BB5-46B6-BC79-24D4B0636C81}" destId="{0400E27E-DADE-4289-A336-F94D3E6882A9}" srcOrd="2" destOrd="0" presId="urn:microsoft.com/office/officeart/2018/2/layout/IconVerticalSolidList"/>
    <dgm:cxn modelId="{F978D64E-39BE-4082-AEBA-1A65D0AD796C}" type="presParOf" srcId="{41ED912C-2BB5-46B6-BC79-24D4B0636C81}" destId="{634D007C-274F-4D96-89F4-75EB37E79E70}" srcOrd="3" destOrd="0" presId="urn:microsoft.com/office/officeart/2018/2/layout/IconVerticalSolidList"/>
    <dgm:cxn modelId="{2C7B8C29-B694-4BC2-A1D7-72170A5A0F96}" type="presParOf" srcId="{41ED912C-2BB5-46B6-BC79-24D4B0636C81}" destId="{0E949A6C-BB8A-4E46-B9DD-F4CD62784DD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6589F-E932-4AF3-8E72-D08C773DE7A7}">
      <dsp:nvSpPr>
        <dsp:cNvPr id="0" name=""/>
        <dsp:cNvSpPr/>
      </dsp:nvSpPr>
      <dsp:spPr>
        <a:xfrm>
          <a:off x="0" y="1902"/>
          <a:ext cx="7879842" cy="964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9B0EF-A14F-4750-8F45-310C5B2C022C}">
      <dsp:nvSpPr>
        <dsp:cNvPr id="0" name=""/>
        <dsp:cNvSpPr/>
      </dsp:nvSpPr>
      <dsp:spPr>
        <a:xfrm>
          <a:off x="291746" y="218904"/>
          <a:ext cx="530447" cy="530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1D469-0A19-40BB-884F-5D94B55DFE6E}">
      <dsp:nvSpPr>
        <dsp:cNvPr id="0" name=""/>
        <dsp:cNvSpPr/>
      </dsp:nvSpPr>
      <dsp:spPr>
        <a:xfrm>
          <a:off x="1113940" y="1902"/>
          <a:ext cx="6765901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August 2019 – present: </a:t>
          </a:r>
          <a:r>
            <a:rPr lang="en-US" sz="2200" kern="1200"/>
            <a:t>Assistant Professor at CSUN Computer Science Department</a:t>
          </a:r>
        </a:p>
      </dsp:txBody>
      <dsp:txXfrm>
        <a:off x="1113940" y="1902"/>
        <a:ext cx="6765901" cy="964450"/>
      </dsp:txXfrm>
    </dsp:sp>
    <dsp:sp modelId="{E797B481-4EE1-4E4D-8FD6-A8EC4951B61B}">
      <dsp:nvSpPr>
        <dsp:cNvPr id="0" name=""/>
        <dsp:cNvSpPr/>
      </dsp:nvSpPr>
      <dsp:spPr>
        <a:xfrm>
          <a:off x="0" y="1207466"/>
          <a:ext cx="7879842" cy="964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EA24E-D9C6-47EE-8CBB-05B4A2D3DF66}">
      <dsp:nvSpPr>
        <dsp:cNvPr id="0" name=""/>
        <dsp:cNvSpPr/>
      </dsp:nvSpPr>
      <dsp:spPr>
        <a:xfrm>
          <a:off x="291746" y="1424467"/>
          <a:ext cx="530447" cy="530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2067D-9057-47D6-AA20-B44BB39A3C5D}">
      <dsp:nvSpPr>
        <dsp:cNvPr id="0" name=""/>
        <dsp:cNvSpPr/>
      </dsp:nvSpPr>
      <dsp:spPr>
        <a:xfrm>
          <a:off x="1113940" y="1207466"/>
          <a:ext cx="6765901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September 2017 – July 2019: </a:t>
          </a:r>
          <a:r>
            <a:rPr lang="en-US" sz="2200" kern="1200"/>
            <a:t>Assistant Professor at LTU Math. And Computer Science Department</a:t>
          </a:r>
        </a:p>
      </dsp:txBody>
      <dsp:txXfrm>
        <a:off x="1113940" y="1207466"/>
        <a:ext cx="6765901" cy="964450"/>
      </dsp:txXfrm>
    </dsp:sp>
    <dsp:sp modelId="{20FDDBF4-905B-4556-A624-36F55128F70D}">
      <dsp:nvSpPr>
        <dsp:cNvPr id="0" name=""/>
        <dsp:cNvSpPr/>
      </dsp:nvSpPr>
      <dsp:spPr>
        <a:xfrm>
          <a:off x="0" y="2413029"/>
          <a:ext cx="7879842" cy="9644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DA4E8-FC53-4B1A-BE1D-AECE441D27CD}">
      <dsp:nvSpPr>
        <dsp:cNvPr id="0" name=""/>
        <dsp:cNvSpPr/>
      </dsp:nvSpPr>
      <dsp:spPr>
        <a:xfrm>
          <a:off x="291746" y="2630030"/>
          <a:ext cx="530447" cy="530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4136-F411-423F-9261-30AA8DD4BE0C}">
      <dsp:nvSpPr>
        <dsp:cNvPr id="0" name=""/>
        <dsp:cNvSpPr/>
      </dsp:nvSpPr>
      <dsp:spPr>
        <a:xfrm>
          <a:off x="1113940" y="2413029"/>
          <a:ext cx="6765901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August 2017: </a:t>
          </a:r>
          <a:r>
            <a:rPr lang="en-US" sz="2200" kern="1200"/>
            <a:t>Ph.D. from Wayne State University, Detroit, Michigan,  Big Data Research Lab</a:t>
          </a:r>
        </a:p>
      </dsp:txBody>
      <dsp:txXfrm>
        <a:off x="1113940" y="2413029"/>
        <a:ext cx="6765901" cy="964450"/>
      </dsp:txXfrm>
    </dsp:sp>
    <dsp:sp modelId="{BCF296FF-43D6-48DB-AA9A-1EBACDBB8CB5}">
      <dsp:nvSpPr>
        <dsp:cNvPr id="0" name=""/>
        <dsp:cNvSpPr/>
      </dsp:nvSpPr>
      <dsp:spPr>
        <a:xfrm>
          <a:off x="0" y="3618592"/>
          <a:ext cx="7879842" cy="964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9A615-F411-4969-9096-8C045DC1E91E}">
      <dsp:nvSpPr>
        <dsp:cNvPr id="0" name=""/>
        <dsp:cNvSpPr/>
      </dsp:nvSpPr>
      <dsp:spPr>
        <a:xfrm>
          <a:off x="291746" y="3835593"/>
          <a:ext cx="530447" cy="5304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BFF62-840C-48FB-A10F-10A0C7C9215A}">
      <dsp:nvSpPr>
        <dsp:cNvPr id="0" name=""/>
        <dsp:cNvSpPr/>
      </dsp:nvSpPr>
      <dsp:spPr>
        <a:xfrm>
          <a:off x="1113940" y="3618592"/>
          <a:ext cx="6765901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Dissertation:</a:t>
          </a:r>
          <a:r>
            <a:rPr lang="en-US" sz="2200" kern="1200"/>
            <a:t> “Data Placement And Task Mapping Optimization For Big Data Workflows In The Cloud”</a:t>
          </a:r>
        </a:p>
      </dsp:txBody>
      <dsp:txXfrm>
        <a:off x="1113940" y="3618592"/>
        <a:ext cx="6765901" cy="96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214FD-D26B-4E71-A1F2-6208A4EC0C05}">
      <dsp:nvSpPr>
        <dsp:cNvPr id="0" name=""/>
        <dsp:cNvSpPr/>
      </dsp:nvSpPr>
      <dsp:spPr>
        <a:xfrm>
          <a:off x="-210643" y="712820"/>
          <a:ext cx="7886700" cy="13003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A24CA-4AAB-48B9-9E1B-D12B6D2A1ECD}">
      <dsp:nvSpPr>
        <dsp:cNvPr id="0" name=""/>
        <dsp:cNvSpPr/>
      </dsp:nvSpPr>
      <dsp:spPr>
        <a:xfrm>
          <a:off x="182699" y="1005390"/>
          <a:ext cx="715170" cy="7151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DE34D-2962-46F7-96F2-DC3476BB06E3}">
      <dsp:nvSpPr>
        <dsp:cNvPr id="0" name=""/>
        <dsp:cNvSpPr/>
      </dsp:nvSpPr>
      <dsp:spPr>
        <a:xfrm>
          <a:off x="1291213" y="712820"/>
          <a:ext cx="3549015" cy="1300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16" tIns="137616" rIns="137616" bIns="1376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Lectures/Labs:</a:t>
          </a:r>
          <a:endParaRPr lang="en-US" sz="2500" kern="1200"/>
        </a:p>
      </dsp:txBody>
      <dsp:txXfrm>
        <a:off x="1291213" y="712820"/>
        <a:ext cx="3549015" cy="1300309"/>
      </dsp:txXfrm>
    </dsp:sp>
    <dsp:sp modelId="{540333BE-DDDE-4C2E-B7FF-231DD1DB5694}">
      <dsp:nvSpPr>
        <dsp:cNvPr id="0" name=""/>
        <dsp:cNvSpPr/>
      </dsp:nvSpPr>
      <dsp:spPr>
        <a:xfrm>
          <a:off x="4095745" y="707528"/>
          <a:ext cx="3681340" cy="1300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16" tIns="137616" rIns="137616" bIns="1376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MTuWTh</a:t>
          </a:r>
          <a:r>
            <a:rPr lang="en-US" sz="1400" b="1" kern="1200" dirty="0"/>
            <a:t>, 01:00 - 02:35 PM, online via Zoom</a:t>
          </a:r>
        </a:p>
      </dsp:txBody>
      <dsp:txXfrm>
        <a:off x="4095745" y="707528"/>
        <a:ext cx="3681340" cy="1300309"/>
      </dsp:txXfrm>
    </dsp:sp>
    <dsp:sp modelId="{65A3B49D-03B8-4BB0-9EC9-A1DF26135851}">
      <dsp:nvSpPr>
        <dsp:cNvPr id="0" name=""/>
        <dsp:cNvSpPr/>
      </dsp:nvSpPr>
      <dsp:spPr>
        <a:xfrm>
          <a:off x="-210643" y="2338207"/>
          <a:ext cx="7886700" cy="13003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1D2EC-4DD4-4DA7-8059-8B6BFB0DAE7C}">
      <dsp:nvSpPr>
        <dsp:cNvPr id="0" name=""/>
        <dsp:cNvSpPr/>
      </dsp:nvSpPr>
      <dsp:spPr>
        <a:xfrm>
          <a:off x="182699" y="2630777"/>
          <a:ext cx="715170" cy="7151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D007C-274F-4D96-89F4-75EB37E79E70}">
      <dsp:nvSpPr>
        <dsp:cNvPr id="0" name=""/>
        <dsp:cNvSpPr/>
      </dsp:nvSpPr>
      <dsp:spPr>
        <a:xfrm>
          <a:off x="1291213" y="2338207"/>
          <a:ext cx="3549015" cy="1300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16" tIns="137616" rIns="137616" bIns="1376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Office hours:</a:t>
          </a:r>
          <a:endParaRPr lang="en-US" sz="2500" kern="1200"/>
        </a:p>
      </dsp:txBody>
      <dsp:txXfrm>
        <a:off x="1291213" y="2338207"/>
        <a:ext cx="3549015" cy="1300309"/>
      </dsp:txXfrm>
    </dsp:sp>
    <dsp:sp modelId="{0E949A6C-BB8A-4E46-B9DD-F4CD62784DD2}">
      <dsp:nvSpPr>
        <dsp:cNvPr id="0" name=""/>
        <dsp:cNvSpPr/>
      </dsp:nvSpPr>
      <dsp:spPr>
        <a:xfrm>
          <a:off x="4095759" y="2355371"/>
          <a:ext cx="3556154" cy="1300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16" tIns="137616" rIns="137616" bIns="1376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Instructor: Monday and Wednesday, 11:30-12:30pm, via Zoom (email me to schedule it)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Feel free to email me at any time with minor questions, major questions are for office hours</a:t>
          </a:r>
        </a:p>
      </dsp:txBody>
      <dsp:txXfrm>
        <a:off x="4095759" y="2355371"/>
        <a:ext cx="3556154" cy="1300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5029D-12DF-46EB-9BC7-F78FE78ACC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AF5D-11A5-4D4B-98FF-2A4C9CAE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AAF5D-11A5-4D4B-98FF-2A4C9CAE3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AAF5D-11A5-4D4B-98FF-2A4C9CAE3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AAF5D-11A5-4D4B-98FF-2A4C9CAE3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1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LTU Software Engineering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Lawrence Technological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803A4BC-895B-43EE-8FCE-D2C40F56C43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2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D35-0039-4F8D-ACBA-B85FC878A3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D35-0039-4F8D-ACBA-B85FC878A3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D35-0039-4F8D-ACBA-B85FC878A3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3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D35-0039-4F8D-ACBA-B85FC878A3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2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D35-0039-4F8D-ACBA-B85FC878A3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9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D35-0039-4F8D-ACBA-B85FC878A3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D35-0039-4F8D-ACBA-B85FC878A3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D35-0039-4F8D-ACBA-B85FC878A3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1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D35-0039-4F8D-ACBA-B85FC878A3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D35-0039-4F8D-ACBA-B85FC878A3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D35-0039-4F8D-ACBA-B85FC878A3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5FD35-0039-4F8D-ACBA-B85FC878A3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on-sheese.wikidot.com/group-ik12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nured-radical.blogspot.com/2010/12/what-time-is-it-its-exam-time-ladie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uzedbulb.com/2011/subtle-workplace-rsi-prevention-idea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ahdi.ebrahimi@csun.edu" TargetMode="External"/><Relationship Id="rId2" Type="http://schemas.openxmlformats.org/officeDocument/2006/relationships/hyperlink" Target="https://mebrahimii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382000" cy="5486400"/>
          </a:xfrm>
        </p:spPr>
        <p:txBody>
          <a:bodyPr>
            <a:noAutofit/>
          </a:bodyPr>
          <a:lstStyle/>
          <a:p>
            <a:r>
              <a:rPr lang="en-US" sz="3200" b="1" dirty="0"/>
              <a:t>COMP 282: Advanced Data Structures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800" dirty="0"/>
              <a:t>Instructor: Mahdi Ebrahimi</a:t>
            </a:r>
            <a:br>
              <a:rPr lang="en-US" sz="28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Summer 2020 – Session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944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96" y="152400"/>
            <a:ext cx="8229600" cy="960438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6477000" cy="4996216"/>
          </a:xfrm>
        </p:spPr>
        <p:txBody>
          <a:bodyPr>
            <a:normAutofit/>
          </a:bodyPr>
          <a:lstStyle/>
          <a:p>
            <a:r>
              <a:rPr lang="en-US" sz="2000" b="1" dirty="0"/>
              <a:t>Course contents: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Graphs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Trees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Hash Tables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Intro to relational databases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2000" b="1" dirty="0"/>
              <a:t>Workload: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Assignments/Projects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Midterm exams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Final exam</a:t>
            </a:r>
          </a:p>
          <a:p>
            <a:pPr lvl="1"/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2000" b="1" dirty="0"/>
              <a:t>Grading</a:t>
            </a:r>
            <a:r>
              <a:rPr lang="en-US" sz="2100" b="1" dirty="0"/>
              <a:t>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Assignments/Projects (~3) –                            30%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Midterm exam 1 –                                             15%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Midterm exam 2 –                                             15%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Lecture final exam (Comprehensive)  –         40%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A3963-B376-4BAB-A56F-EFFAA816E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10200" y="1600200"/>
            <a:ext cx="311267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2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78" y="930903"/>
            <a:ext cx="7651422" cy="50508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No textbook is required. If you’d like a textbook for further study,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one decent supplemental textbook is: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[1] Data Abstraction and Problem Solving with Java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(any edition)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J. Prichard &amp; F. Carrano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[2] ON-LINE RESOURCES: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Class Canvas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Class announcements, updates to schedule and            assignments, useful links, etc.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2673B-BBAF-4A72-B1FF-AA613AB0F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64" y="2667000"/>
            <a:ext cx="221650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7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Goals of COMP 282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Introduction to advanced data structures (particularly persistent structures) using object-oriented design. Main memory structures, hash tables and trees. Architectural foundations for files. Large-scale sorting. Hash-based persistent structures. Indexed files. Introduction to databases.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60A1DA-B535-410F-80F6-04FF053FB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24200" y="3200400"/>
            <a:ext cx="2396896" cy="258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BAACE-F06C-45B9-A6A7-9F035491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D05136-1F78-41C4-8F97-84FFE51D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30" y="1447800"/>
            <a:ext cx="840867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Midterms and Final Exam will be online via Canvas</a:t>
            </a:r>
          </a:p>
          <a:p>
            <a:r>
              <a:rPr lang="en-US" sz="2800" dirty="0"/>
              <a:t>Test overall comprehension and general knowledge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C080-BB70-416E-8FBF-FF7CD1F4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89E39A-6EB3-456B-8CAB-F3D8E8F4C63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8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E57EE-F9B1-454D-AD67-0B803E60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/>
              <a:t>Assignments/Projects</a:t>
            </a:r>
            <a:endParaRPr lang="en-US" sz="4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41DE9-4F37-4CD1-B6F5-DB5D1F9A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95" y="2340355"/>
            <a:ext cx="8132625" cy="363945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Individual and submit your own work</a:t>
            </a:r>
          </a:p>
          <a:p>
            <a:r>
              <a:rPr lang="en-US" sz="1700" dirty="0"/>
              <a:t>For assignments (and </a:t>
            </a:r>
            <a:r>
              <a:rPr lang="en-US" sz="1700" b="1" dirty="0"/>
              <a:t>only</a:t>
            </a:r>
            <a:r>
              <a:rPr lang="en-US" sz="1700" dirty="0"/>
              <a:t> assignments), students may discuss among each other, as long as they don’t share actual solutions (this forbids digitally sharing code). That is, you cannot simply copy someone else’s solution. </a:t>
            </a:r>
          </a:p>
          <a:p>
            <a:r>
              <a:rPr lang="en-US" sz="1700" dirty="0"/>
              <a:t>The only stipulation is that if you do discuss with someone else, say so in your submission.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E3D379-4775-458E-97FF-25A61A5F2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972518"/>
              </p:ext>
            </p:extLst>
          </p:nvPr>
        </p:nvGraphicFramePr>
        <p:xfrm>
          <a:off x="7044943" y="686149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4" imgW="1523880" imgH="1523880" progId="Paint.Picture">
                  <p:embed/>
                </p:oleObj>
              </mc:Choice>
              <mc:Fallback>
                <p:oleObj name="Bitmap Image" r:id="rId4" imgW="1523880" imgH="1523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4943" y="686149"/>
                        <a:ext cx="1524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14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221673"/>
            <a:ext cx="6288577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25409-A6B2-48F9-875F-4D320415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40" y="310343"/>
            <a:ext cx="598932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Late Policy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121140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39BF8B-6378-41C8-8CFF-48F003011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068"/>
          <a:stretch/>
        </p:blipFill>
        <p:spPr>
          <a:xfrm>
            <a:off x="289179" y="2794148"/>
            <a:ext cx="8565642" cy="278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9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DC79-C3E3-49C1-93E5-5A911BD5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8D8E684-5E35-41C1-8553-B168A9936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721374"/>
              </p:ext>
            </p:extLst>
          </p:nvPr>
        </p:nvGraphicFramePr>
        <p:xfrm>
          <a:off x="344995" y="1386215"/>
          <a:ext cx="8341805" cy="530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9169">
                  <a:extLst>
                    <a:ext uri="{9D8B030D-6E8A-4147-A177-3AD203B41FA5}">
                      <a16:colId xmlns:a16="http://schemas.microsoft.com/office/drawing/2014/main" val="1047093913"/>
                    </a:ext>
                  </a:extLst>
                </a:gridCol>
                <a:gridCol w="5127636">
                  <a:extLst>
                    <a:ext uri="{9D8B030D-6E8A-4147-A177-3AD203B41FA5}">
                      <a16:colId xmlns:a16="http://schemas.microsoft.com/office/drawing/2014/main" val="391245169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100480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Weeks</a:t>
                      </a:r>
                      <a:endParaRPr lang="en-US" sz="1600" b="1" dirty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Topics</a:t>
                      </a:r>
                      <a:endParaRPr lang="en-US" sz="1600" b="1" dirty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Note</a:t>
                      </a:r>
                      <a:endParaRPr lang="en-US" sz="1600" b="1" dirty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59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Week 1 – 2</a:t>
                      </a:r>
                      <a:endParaRPr lang="en-US" sz="1800" b="0" dirty="0"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Class Introduction,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Data Structures Review (Linked List, Stack and Queue)</a:t>
                      </a:r>
                      <a:endParaRPr lang="en-US" sz="1200" b="0" dirty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  <a:endParaRPr lang="en-US" sz="1200" b="0" dirty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671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Week 2 – 1</a:t>
                      </a:r>
                      <a:endParaRPr lang="en-US" sz="1800" b="0" dirty="0"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Introduction to Graphs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 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20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Week 2 – 2</a:t>
                      </a:r>
                      <a:endParaRPr lang="en-US" sz="1800" b="0"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Searching Graphs (BFS and DFS)</a:t>
                      </a:r>
                      <a:endParaRPr lang="en-US" sz="1200" b="0" dirty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 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745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Week 3 – 1</a:t>
                      </a:r>
                      <a:endParaRPr lang="en-US" sz="1800" b="0"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Shortest Path, Trees, and MST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 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1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Week 3 – 2</a:t>
                      </a:r>
                      <a:endParaRPr lang="en-US" sz="1800" b="0"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Binary Trees, Balance, Rotation, and Review</a:t>
                      </a:r>
                      <a:endParaRPr lang="en-US" sz="1200" b="0" dirty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Midterm 1</a:t>
                      </a:r>
                      <a:endParaRPr lang="en-US" sz="1200" b="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Project 1 deadline</a:t>
                      </a:r>
                      <a:endParaRPr lang="en-US" sz="1200" b="0" dirty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160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Week 4 – 1</a:t>
                      </a:r>
                      <a:endParaRPr lang="en-US" sz="1800" b="0"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Introduction to Specialized Binary Trees</a:t>
                      </a:r>
                      <a:endParaRPr lang="en-US" sz="1200" b="0" dirty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 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267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Week 4 – 2</a:t>
                      </a:r>
                      <a:endParaRPr lang="en-US" sz="1800" b="0"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AVL Trees and B-Trees</a:t>
                      </a:r>
                      <a:endParaRPr lang="en-US" sz="1200" b="0" dirty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 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790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Week 5 – 1</a:t>
                      </a:r>
                      <a:endParaRPr lang="en-US" sz="1800" b="0"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Red Black Trees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 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539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Week 5 – 2</a:t>
                      </a:r>
                      <a:endParaRPr lang="en-US" sz="1800" b="0"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Hashing Functions, Hash Tables, and Collisions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Project 2 deadline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8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Week 6 – 1</a:t>
                      </a:r>
                      <a:endParaRPr lang="en-US" sz="1800" b="0"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Files, Data Access, and Review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Midterm 2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950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Week 6 – 2</a:t>
                      </a:r>
                      <a:endParaRPr lang="en-US" sz="1800" b="0"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Introduction to Databases and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Design, Keys, and Normal 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 </a:t>
                      </a:r>
                      <a:endParaRPr lang="en-US" sz="1200" b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4372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Week 7 – 1</a:t>
                      </a:r>
                      <a:endParaRPr lang="en-US" sz="1800" b="0"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Comprehensive Review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Final Exam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Project 3 deadline </a:t>
                      </a:r>
                      <a:endParaRPr lang="en-US" sz="1200" b="0" dirty="0">
                        <a:effectLst/>
                        <a:latin typeface="Liberation Mono"/>
                        <a:ea typeface="DejaVu Sans Mono"/>
                        <a:cs typeface="Liberation Mon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29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36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74CE-E753-4743-923D-A4541C14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Go!!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4586-6D8A-4C9B-BE9E-18E118E7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89E39A-6EB3-456B-8CAB-F3D8E8F4C6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DC33BC-67BB-48C3-BDD5-35C7E675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43200" y="2286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US" sz="4200"/>
              <a:t>Lecture Plan</a:t>
            </a: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852E9-85FB-41B1-B565-8648A4B60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2" r="10008" b="-2"/>
          <a:stretch/>
        </p:blipFill>
        <p:spPr>
          <a:xfrm>
            <a:off x="476471" y="2524715"/>
            <a:ext cx="3862708" cy="37142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21" y="2599509"/>
            <a:ext cx="3398174" cy="3639450"/>
          </a:xfrm>
        </p:spPr>
        <p:txBody>
          <a:bodyPr anchor="ctr">
            <a:normAutofit/>
          </a:bodyPr>
          <a:lstStyle/>
          <a:p>
            <a:pPr>
              <a:buClr>
                <a:srgbClr val="EDFF75"/>
              </a:buClr>
            </a:pPr>
            <a:r>
              <a:rPr lang="en-US" sz="2400" dirty="0"/>
              <a:t>Introduction</a:t>
            </a:r>
          </a:p>
          <a:p>
            <a:pPr>
              <a:buClr>
                <a:srgbClr val="EDFF75"/>
              </a:buClr>
            </a:pPr>
            <a:r>
              <a:rPr lang="en-US" sz="2400" dirty="0"/>
              <a:t>About the instructor</a:t>
            </a:r>
          </a:p>
          <a:p>
            <a:pPr>
              <a:buClr>
                <a:srgbClr val="EDFF75"/>
              </a:buClr>
            </a:pPr>
            <a:r>
              <a:rPr lang="en-US" sz="2400" dirty="0"/>
              <a:t>About the course</a:t>
            </a:r>
          </a:p>
          <a:p>
            <a:pPr>
              <a:buClr>
                <a:srgbClr val="EDFF75"/>
              </a:buClr>
            </a:pPr>
            <a:endParaRPr lang="en-US" sz="2400" dirty="0"/>
          </a:p>
          <a:p>
            <a:pPr>
              <a:buClr>
                <a:srgbClr val="EDFF75"/>
              </a:buClr>
            </a:pPr>
            <a:endParaRPr lang="en-US" sz="2400" dirty="0"/>
          </a:p>
          <a:p>
            <a:pPr marL="0" indent="0">
              <a:buClr>
                <a:srgbClr val="EDFF75"/>
              </a:buClr>
              <a:buNone/>
            </a:pPr>
            <a:endParaRPr lang="en-US" sz="2400" dirty="0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6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96012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38086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C10AE6-FE83-4F31-8345-99155BA29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688536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9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6344" y="1161288"/>
            <a:ext cx="2702052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Instructor’s research interests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941" y="932688"/>
            <a:ext cx="4860260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59204" indent="-228600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en-US" sz="2000" b="1" dirty="0"/>
              <a:t>Big Data Management: </a:t>
            </a:r>
            <a:r>
              <a:rPr lang="en-US" sz="2000" dirty="0"/>
              <a:t>Parallel processing of big data, optimal data partitioning and placement in the Cloud, Cloud-based workflow task mapping, big data workflows scheduling. </a:t>
            </a:r>
          </a:p>
          <a:p>
            <a:pPr indent="-228600">
              <a:lnSpc>
                <a:spcPct val="150000"/>
              </a:lnSpc>
              <a:buClr>
                <a:srgbClr val="000000"/>
              </a:buClr>
              <a:buSzPct val="10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67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63FA0-9430-4E86-9E3E-19B8B3F1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About 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A3D7-9F8C-4BAD-B52E-9EACCEED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Homepage: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https://mebrahimii.github.io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Email: 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mahdi.ebrahimi@csun.edu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41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dirty="0"/>
              <a:t>About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8608" y="914400"/>
            <a:ext cx="5535392" cy="4629912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Calibri (Body)"/>
              </a:rPr>
              <a:t>Your program: B.S. vs M.S.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alibri (Body)"/>
              </a:rPr>
              <a:t>Your department: (CS, CE, …)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alibri (Body)"/>
              </a:rPr>
              <a:t>Your knowledge about (in Java):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latin typeface="Calibri (Body)"/>
              </a:rPr>
              <a:t>Object-oriented Concepts (OO) 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latin typeface="Calibri (Body)"/>
              </a:rPr>
              <a:t>Linked List, Stacks and Queues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latin typeface="Calibri (Body)"/>
              </a:rPr>
              <a:t>----------------------------------------------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latin typeface="Calibri (Body)"/>
              </a:rPr>
              <a:t>Trees 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latin typeface="Calibri (Body)"/>
              </a:rPr>
              <a:t>Graphs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latin typeface="Calibri (Body)"/>
              </a:rPr>
              <a:t>Hashing Tables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latin typeface="Calibri (Body)"/>
              </a:rPr>
              <a:t>SQL Databases (MS Access, MS SQL Sever, MySQL, …)</a:t>
            </a:r>
          </a:p>
          <a:p>
            <a:pPr lvl="1">
              <a:lnSpc>
                <a:spcPct val="90000"/>
              </a:lnSpc>
            </a:pPr>
            <a:endParaRPr lang="en-US" sz="1800" dirty="0">
              <a:latin typeface="Calibri (Body)"/>
            </a:endParaRPr>
          </a:p>
          <a:p>
            <a:pPr marL="514350" indent="-457200">
              <a:lnSpc>
                <a:spcPct val="90000"/>
              </a:lnSpc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Prerequisites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COMP 182/L  and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 (Body)"/>
              </a:rPr>
              <a:t>MATH 150A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65FBBD-2F7C-43FD-870A-0671F7DBC212}"/>
              </a:ext>
            </a:extLst>
          </p:cNvPr>
          <p:cNvSpPr/>
          <p:nvPr/>
        </p:nvSpPr>
        <p:spPr>
          <a:xfrm>
            <a:off x="838200" y="6363968"/>
            <a:ext cx="82296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>
                <a:latin typeface="Calibri (Body)"/>
              </a:rPr>
              <a:t>(Please email me if you have any difficulties to access computers and internet. )</a:t>
            </a:r>
          </a:p>
        </p:txBody>
      </p:sp>
    </p:spTree>
    <p:extLst>
      <p:ext uri="{BB962C8B-B14F-4D97-AF65-F5344CB8AC3E}">
        <p14:creationId xmlns:p14="http://schemas.microsoft.com/office/powerpoint/2010/main" val="835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Teaching Style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729" y="932688"/>
            <a:ext cx="5300472" cy="4992624"/>
          </a:xfrm>
        </p:spPr>
        <p:txBody>
          <a:bodyPr anchor="ctr">
            <a:normAutofit/>
          </a:bodyPr>
          <a:lstStyle/>
          <a:p>
            <a:pPr lvl="1"/>
            <a:r>
              <a:rPr lang="en-US" sz="1800" dirty="0">
                <a:latin typeface="Calibri (Body)"/>
              </a:rPr>
              <a:t>Share with me your learning experiences about your online classes in the last semester (spring 2020)</a:t>
            </a:r>
          </a:p>
          <a:p>
            <a:pPr lvl="1"/>
            <a:r>
              <a:rPr lang="en-US" sz="1800" dirty="0">
                <a:latin typeface="Calibri (Body)"/>
              </a:rPr>
              <a:t>What online teaching methodologies do you prefer?</a:t>
            </a:r>
          </a:p>
          <a:p>
            <a:pPr lvl="2"/>
            <a:r>
              <a:rPr lang="en-US" sz="1800" dirty="0">
                <a:latin typeface="Calibri (Body)"/>
              </a:rPr>
              <a:t>	Synchronized </a:t>
            </a:r>
          </a:p>
          <a:p>
            <a:pPr lvl="2"/>
            <a:r>
              <a:rPr lang="en-US" sz="1800" dirty="0">
                <a:latin typeface="Calibri (Body)"/>
              </a:rPr>
              <a:t>	Asynchronized</a:t>
            </a:r>
          </a:p>
          <a:p>
            <a:pPr lvl="2"/>
            <a:r>
              <a:rPr lang="en-US" sz="1800" dirty="0">
                <a:latin typeface="Calibri (Body)"/>
              </a:rPr>
              <a:t>	Combination of both</a:t>
            </a:r>
          </a:p>
          <a:p>
            <a:pPr lvl="1"/>
            <a:r>
              <a:rPr lang="en-US" sz="1800" dirty="0">
                <a:latin typeface="Calibri (Body)"/>
              </a:rPr>
              <a:t>Is there any time difference between you and the class time? How many hours?</a:t>
            </a:r>
          </a:p>
          <a:p>
            <a:pPr marL="457200" lvl="1" indent="0">
              <a:buNone/>
            </a:pPr>
            <a:endParaRPr lang="en-US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300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/>
              <a:t>Logistics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8248FB-F0D7-4D06-B55A-EB517A3A7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6221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82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E58B5F-9AC1-44B3-BA2C-98DAE573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Zoom Lecture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2AD9-B02D-4BAE-BB33-F35CDB13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983" y="2494450"/>
            <a:ext cx="3807417" cy="356315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400" dirty="0">
                <a:latin typeface="Calibri (Body)"/>
              </a:rPr>
              <a:t>In the event the course is held online, students will be required to appear on </a:t>
            </a:r>
            <a:r>
              <a:rPr lang="en-US" sz="1400" b="1" dirty="0">
                <a:latin typeface="Calibri (Body)"/>
              </a:rPr>
              <a:t>webcam</a:t>
            </a:r>
            <a:r>
              <a:rPr lang="en-US" sz="1400" dirty="0">
                <a:latin typeface="Calibri (Body)"/>
              </a:rPr>
              <a:t> during lectures and exams.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400" dirty="0">
              <a:latin typeface="Calibri (Body)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400" dirty="0">
                <a:latin typeface="Calibri (Body)"/>
              </a:rPr>
              <a:t>For students who feel this is a violation of their privacy, they can take steps to create a neutral background, either physically or electronically. 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400" dirty="0">
              <a:latin typeface="Calibri (Body)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400" dirty="0">
                <a:latin typeface="Calibri (Body)"/>
              </a:rPr>
              <a:t>For any student who still objects, the instructor may be able to grant exceptions if the student provides the instructor with a reasonable justification for why the policy is not acceptable. Requests for exceptions will be considered on a per student basis.</a:t>
            </a:r>
          </a:p>
        </p:txBody>
      </p:sp>
      <p:pic>
        <p:nvPicPr>
          <p:cNvPr id="5" name="Picture 4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522C575A-FF93-4849-AC5D-BE98CA057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5" r="19695"/>
          <a:stretch/>
        </p:blipFill>
        <p:spPr>
          <a:xfrm>
            <a:off x="4825755" y="2514600"/>
            <a:ext cx="3350217" cy="33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0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757</Words>
  <Application>Microsoft Office PowerPoint</Application>
  <PresentationFormat>On-screen Show (4:3)</PresentationFormat>
  <Paragraphs>149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(Body)</vt:lpstr>
      <vt:lpstr>Liberation Mono</vt:lpstr>
      <vt:lpstr>Liberation Serif</vt:lpstr>
      <vt:lpstr>Times New Roman</vt:lpstr>
      <vt:lpstr>Office Theme</vt:lpstr>
      <vt:lpstr>Bitmap Image</vt:lpstr>
      <vt:lpstr>COMP 282: Advanced Data Structures    Instructor: Mahdi Ebrahimi   Summer 2020 – Session 3</vt:lpstr>
      <vt:lpstr>Lecture Plan</vt:lpstr>
      <vt:lpstr>About me</vt:lpstr>
      <vt:lpstr>PowerPoint Presentation</vt:lpstr>
      <vt:lpstr>About me</vt:lpstr>
      <vt:lpstr>About you</vt:lpstr>
      <vt:lpstr>Teaching Style</vt:lpstr>
      <vt:lpstr>Logistics</vt:lpstr>
      <vt:lpstr>Zoom Lecture Policy</vt:lpstr>
      <vt:lpstr>Course structure</vt:lpstr>
      <vt:lpstr>Textbooks</vt:lpstr>
      <vt:lpstr>Goals of COMP 282</vt:lpstr>
      <vt:lpstr>Exams</vt:lpstr>
      <vt:lpstr>Assignments/Projects</vt:lpstr>
      <vt:lpstr>Late Policy</vt:lpstr>
      <vt:lpstr>Schedule</vt:lpstr>
      <vt:lpstr>Let’s Go!!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282: Advanced Data Structures    Instructor: Mahdi Ebrahimi   Summer 2020 – Session 3</dc:title>
  <dc:creator>Mahdi Ebi</dc:creator>
  <cp:lastModifiedBy>Mahdi Ebi</cp:lastModifiedBy>
  <cp:revision>13</cp:revision>
  <dcterms:created xsi:type="dcterms:W3CDTF">2020-07-08T00:17:04Z</dcterms:created>
  <dcterms:modified xsi:type="dcterms:W3CDTF">2020-07-08T21:14:18Z</dcterms:modified>
</cp:coreProperties>
</file>