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85" r:id="rId4"/>
    <p:sldId id="260" r:id="rId5"/>
    <p:sldId id="432" r:id="rId6"/>
    <p:sldId id="455" r:id="rId7"/>
    <p:sldId id="456" r:id="rId8"/>
    <p:sldId id="448" r:id="rId9"/>
    <p:sldId id="264" r:id="rId10"/>
    <p:sldId id="386" r:id="rId11"/>
    <p:sldId id="453" r:id="rId12"/>
    <p:sldId id="457" r:id="rId13"/>
    <p:sldId id="269" r:id="rId14"/>
    <p:sldId id="272" r:id="rId15"/>
    <p:sldId id="307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77261" autoAdjust="0"/>
  </p:normalViewPr>
  <p:slideViewPr>
    <p:cSldViewPr snapToGrid="0">
      <p:cViewPr varScale="1">
        <p:scale>
          <a:sx n="70" d="100"/>
          <a:sy n="70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513508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3508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35A175-FB59-4ACB-BB61-D188DF2DE8D4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3507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3507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ADDA601F-3F85-48EE-958E-DF9D943A2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1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804587" y="5347384"/>
            <a:ext cx="6436327" cy="506573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491515" cy="56250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spc="-1" dirty="0">
                <a:latin typeface="Times New Roman"/>
              </a:rPr>
              <a:t>&lt;header&gt;</a:t>
            </a:r>
            <a:endParaRPr dirty="0"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553987" y="0"/>
            <a:ext cx="3491515" cy="562502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spc="-1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695170"/>
            <a:ext cx="3491515" cy="562502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spc="-1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553987" y="10695170"/>
            <a:ext cx="3491515" cy="562502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2CC130-2EA9-4197-9487-8F5322EE4B88}" type="slidenum">
              <a:rPr lang="en-US" sz="1500" spc="-1">
                <a:latin typeface="Times New Roman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86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(complexity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(complexity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021447" y="9721271"/>
            <a:ext cx="3074128" cy="50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133" tIns="47566" rIns="95133" bIns="47566" anchor="b"/>
          <a:lstStyle/>
          <a:p>
            <a:pPr algn="r">
              <a:lnSpc>
                <a:spcPct val="100000"/>
              </a:lnSpc>
            </a:pPr>
            <a:fld id="{3ACA63C4-28B1-46D8-AC58-1B336722EC4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fld>
            <a:endParaRPr dirty="0"/>
          </a:p>
        </p:txBody>
      </p:sp>
      <p:sp>
        <p:nvSpPr>
          <p:cNvPr id="512" name="CustomShape 2"/>
          <p:cNvSpPr/>
          <p:nvPr/>
        </p:nvSpPr>
        <p:spPr>
          <a:xfrm>
            <a:off x="4017719" y="9720869"/>
            <a:ext cx="3071892" cy="502060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709557" y="4861441"/>
            <a:ext cx="5676459" cy="460194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19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021447" y="9721271"/>
            <a:ext cx="3074128" cy="50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133" tIns="47566" rIns="95133" bIns="47566" anchor="b"/>
          <a:lstStyle/>
          <a:p>
            <a:pPr algn="r">
              <a:lnSpc>
                <a:spcPct val="100000"/>
              </a:lnSpc>
            </a:pPr>
            <a:fld id="{1F2E9A51-0999-4D0D-979C-67C6B6C4DE3B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14</a:t>
            </a:fld>
            <a:endParaRPr dirty="0"/>
          </a:p>
        </p:txBody>
      </p:sp>
      <p:sp>
        <p:nvSpPr>
          <p:cNvPr id="612" name="CustomShape 2"/>
          <p:cNvSpPr/>
          <p:nvPr/>
        </p:nvSpPr>
        <p:spPr>
          <a:xfrm>
            <a:off x="4017719" y="9720869"/>
            <a:ext cx="3071892" cy="502060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709557" y="4861441"/>
            <a:ext cx="5676459" cy="460194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up vs scale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D47FD-3DB6-4C70-90E7-6912E5859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big data</a:t>
            </a:r>
            <a:r>
              <a:rPr lang="en-US" dirty="0"/>
              <a:t> analytics and </a:t>
            </a:r>
            <a:r>
              <a:rPr lang="en-US" i="1" dirty="0"/>
              <a:t>workflow</a:t>
            </a:r>
            <a:r>
              <a:rPr lang="en-US" dirty="0"/>
              <a:t> process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2CC130-2EA9-4197-9487-8F5322EE4B88}" type="slidenum">
              <a:rPr lang="en-US" sz="1500" spc="-1" smtClean="0">
                <a:latin typeface="Times New Roman"/>
              </a:r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53987" y="10695171"/>
            <a:ext cx="3489651" cy="5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BFDC95F-469A-41B6-92DD-5B356CB9A4F7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</a:t>
            </a:fld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4017720" y="9720868"/>
            <a:ext cx="3072264" cy="502463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709558" y="4861442"/>
            <a:ext cx="5676832" cy="460235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849304" y="11172945"/>
            <a:ext cx="3715948" cy="585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89AC446-3E1B-4118-81B7-F36095D066A5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</a:t>
            </a:fld>
            <a:endParaRPr dirty="0"/>
          </a:p>
        </p:txBody>
      </p:sp>
      <p:sp>
        <p:nvSpPr>
          <p:cNvPr id="526" name="CustomShape 2"/>
          <p:cNvSpPr/>
          <p:nvPr/>
        </p:nvSpPr>
        <p:spPr>
          <a:xfrm>
            <a:off x="4278261" y="10155119"/>
            <a:ext cx="3271494" cy="524909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755571" y="5078612"/>
            <a:ext cx="6044963" cy="480794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hlinkClick r:id="rId3" tooltip="NP (complexity)"/>
              </a:rPr>
              <a:t>NP</a:t>
            </a:r>
            <a:r>
              <a:rPr lang="en-US" dirty="0"/>
              <a:t> Class of computational decision problems for which a given </a:t>
            </a:r>
            <a:r>
              <a:rPr lang="en-US" i="1" dirty="0"/>
              <a:t>yes</a:t>
            </a:r>
            <a:r>
              <a:rPr lang="en-US" dirty="0"/>
              <a:t>-solution can be verified as a solution in </a:t>
            </a:r>
            <a:r>
              <a:rPr lang="en-US" b="1" dirty="0"/>
              <a:t>polynomial time</a:t>
            </a:r>
            <a:r>
              <a:rPr lang="en-US" dirty="0"/>
              <a:t> by a deterministic Turing machine (or </a:t>
            </a:r>
            <a:r>
              <a:rPr lang="en-US" i="1" dirty="0"/>
              <a:t>solvable</a:t>
            </a:r>
            <a:r>
              <a:rPr lang="en-US" dirty="0"/>
              <a:t> by a </a:t>
            </a:r>
            <a:r>
              <a:rPr lang="en-US" i="1" dirty="0"/>
              <a:t>non-deterministic</a:t>
            </a:r>
            <a:r>
              <a:rPr lang="en-US" dirty="0"/>
              <a:t> Turing machine in polynomial time). </a:t>
            </a:r>
          </a:p>
          <a:p>
            <a:endParaRPr lang="en-US" dirty="0"/>
          </a:p>
          <a:p>
            <a:r>
              <a:rPr lang="en-US" b="1" dirty="0"/>
              <a:t>NP-hard </a:t>
            </a:r>
            <a:r>
              <a:rPr lang="en-US" dirty="0"/>
              <a:t>Class of decision problems which are at least as hard as the hardest problems in NP. Problems that are NP-hard do not have to be elements of NP; indeed, they may not even be decidable.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4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 tooltip="NP (complexity)"/>
              </a:rPr>
              <a:t>NP</a:t>
            </a:r>
            <a:r>
              <a:rPr lang="en-US" dirty="0"/>
              <a:t> Class of computational decision problems for which a given </a:t>
            </a:r>
            <a:r>
              <a:rPr lang="en-US" i="1" dirty="0"/>
              <a:t>yes</a:t>
            </a:r>
            <a:r>
              <a:rPr lang="en-US" dirty="0"/>
              <a:t>-solution can be verified as a solution in </a:t>
            </a:r>
            <a:r>
              <a:rPr lang="en-US" b="1" dirty="0"/>
              <a:t>polynomial time</a:t>
            </a:r>
            <a:r>
              <a:rPr lang="en-US" dirty="0"/>
              <a:t> by a deterministic Turing machine (or </a:t>
            </a:r>
            <a:r>
              <a:rPr lang="en-US" i="1" dirty="0"/>
              <a:t>solvable</a:t>
            </a:r>
            <a:r>
              <a:rPr lang="en-US" dirty="0"/>
              <a:t> by a </a:t>
            </a:r>
            <a:r>
              <a:rPr lang="en-US" i="1" dirty="0"/>
              <a:t>non-deterministic</a:t>
            </a:r>
            <a:r>
              <a:rPr lang="en-US" dirty="0"/>
              <a:t> Turing machine in polynomial time). </a:t>
            </a:r>
          </a:p>
          <a:p>
            <a:endParaRPr lang="en-US" dirty="0"/>
          </a:p>
          <a:p>
            <a:r>
              <a:rPr lang="en-US" b="1" dirty="0"/>
              <a:t>NP-hard </a:t>
            </a:r>
            <a:r>
              <a:rPr lang="en-US" dirty="0"/>
              <a:t>Class of decision problems which are at least as hard as the hardest problems in NP. Problems that are NP-hard do not have to be elements of NP; indeed, they may not even be decidable.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2CC130-2EA9-4197-9487-8F5322EE4B88}" type="slidenum">
              <a:rPr lang="en-US" sz="1500" spc="-1" smtClean="0">
                <a:latin typeface="Times New Roman"/>
              </a:r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553987" y="10695171"/>
            <a:ext cx="3489651" cy="5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B86B85E-0D58-4EEA-BDAC-33CBF8486C95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12</a:t>
            </a:fld>
            <a:endParaRPr/>
          </a:p>
        </p:txBody>
      </p:sp>
      <p:sp>
        <p:nvSpPr>
          <p:cNvPr id="535" name="CustomShape 2"/>
          <p:cNvSpPr/>
          <p:nvPr/>
        </p:nvSpPr>
        <p:spPr>
          <a:xfrm>
            <a:off x="4017720" y="9720868"/>
            <a:ext cx="3072264" cy="502463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709558" y="4861442"/>
            <a:ext cx="5676832" cy="460235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/>
              <a:t>Polynomial time vs Exponential time</a:t>
            </a:r>
          </a:p>
          <a:p>
            <a:r>
              <a:rPr lang="en-US" dirty="0"/>
              <a:t>O(n^2) is </a:t>
            </a:r>
            <a:r>
              <a:rPr lang="en-US" b="1" dirty="0"/>
              <a:t>polynomial time</a:t>
            </a:r>
            <a:r>
              <a:rPr lang="en-US" dirty="0"/>
              <a:t>. On the other hand, O(2^n) is </a:t>
            </a:r>
            <a:r>
              <a:rPr lang="en-US" b="1" dirty="0"/>
              <a:t>exponential time</a:t>
            </a:r>
          </a:p>
          <a:p>
            <a:endParaRPr lang="en-US" b="1" dirty="0"/>
          </a:p>
          <a:p>
            <a:r>
              <a:rPr lang="en-US" dirty="0"/>
              <a:t>NP (Non-deterministic polynomial time) vs P (deterministic polynomial time)</a:t>
            </a:r>
          </a:p>
          <a:p>
            <a:r>
              <a:rPr lang="en-US" dirty="0"/>
              <a:t>NP -&gt; non-deterministic polynomial time = deterministic exponential time </a:t>
            </a:r>
          </a:p>
          <a:p>
            <a:endParaRPr lang="en-US" dirty="0"/>
          </a:p>
          <a:p>
            <a:r>
              <a:rPr lang="en-US" b="1" dirty="0"/>
              <a:t>Job scheduling</a:t>
            </a:r>
            <a:r>
              <a:rPr lang="en-US" dirty="0"/>
              <a:t> is the process of allocating </a:t>
            </a:r>
            <a:r>
              <a:rPr lang="en-US" b="1" dirty="0"/>
              <a:t>system</a:t>
            </a:r>
            <a:r>
              <a:rPr lang="en-US" dirty="0"/>
              <a:t> resources to many different tasks by an </a:t>
            </a:r>
            <a:r>
              <a:rPr lang="en-US" b="1" dirty="0"/>
              <a:t>operating system</a:t>
            </a:r>
            <a:r>
              <a:rPr lang="en-US" dirty="0"/>
              <a:t> (</a:t>
            </a:r>
            <a:r>
              <a:rPr lang="en-US" b="1" dirty="0"/>
              <a:t>OS</a:t>
            </a:r>
            <a:r>
              <a:rPr lang="en-US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5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53987" y="10695172"/>
            <a:ext cx="3491141" cy="562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E7535E-9C20-42D3-8943-235F7B8F32E7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13</a:t>
            </a:fld>
            <a:endParaRPr/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804588" y="5347384"/>
            <a:ext cx="6435953" cy="506532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Polynomial time vs Exponential time</a:t>
            </a:r>
          </a:p>
          <a:p>
            <a:r>
              <a:rPr lang="en-US" dirty="0"/>
              <a:t>O(n^2) is </a:t>
            </a:r>
            <a:r>
              <a:rPr lang="en-US" b="1" dirty="0"/>
              <a:t>polynomial time</a:t>
            </a:r>
            <a:r>
              <a:rPr lang="en-US" dirty="0"/>
              <a:t>. On the other hand, O(2^n) is </a:t>
            </a:r>
            <a:r>
              <a:rPr lang="en-US" b="1" dirty="0"/>
              <a:t>exponential time</a:t>
            </a:r>
          </a:p>
          <a:p>
            <a:endParaRPr lang="en-US" b="1" dirty="0"/>
          </a:p>
          <a:p>
            <a:r>
              <a:rPr lang="en-US" dirty="0"/>
              <a:t>NP (Non-deterministic polynomial time) vs P (deterministic polynomial time)</a:t>
            </a:r>
          </a:p>
          <a:p>
            <a:r>
              <a:rPr lang="en-US" dirty="0"/>
              <a:t>NP -&gt; non-deterministic polynomial time = deterministic exponential time </a:t>
            </a:r>
          </a:p>
          <a:p>
            <a:endParaRPr lang="en-US" dirty="0"/>
          </a:p>
          <a:p>
            <a:r>
              <a:rPr lang="en-US" b="1" dirty="0"/>
              <a:t>Job scheduling</a:t>
            </a:r>
            <a:r>
              <a:rPr lang="en-US" dirty="0"/>
              <a:t> is the process of allocating </a:t>
            </a:r>
            <a:r>
              <a:rPr lang="en-US" b="1" dirty="0"/>
              <a:t>system</a:t>
            </a:r>
            <a:r>
              <a:rPr lang="en-US" dirty="0"/>
              <a:t> resources to many different tasks by an </a:t>
            </a:r>
            <a:r>
              <a:rPr lang="en-US" b="1" dirty="0"/>
              <a:t>operating system</a:t>
            </a:r>
            <a:r>
              <a:rPr lang="en-US" dirty="0"/>
              <a:t> (</a:t>
            </a:r>
            <a:r>
              <a:rPr lang="en-US" b="1" dirty="0"/>
              <a:t>OS</a:t>
            </a:r>
            <a:r>
              <a:rPr lang="en-US" dirty="0"/>
              <a:t>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4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D4AAD-F847-4CD1-943F-CA6307DC5DE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3BFF9-C3B4-498B-8B95-FDBDB4B9976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D3085-A9A3-4B94-B0F9-F9AC9E5076E3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9E3C2-C5ED-4F0D-BFCB-F763E2FAAC4A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7E2DC-6892-4EEA-879E-000743E6E4A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340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E54AE-68E3-4005-8D84-D631E9EEA646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D2DAE-D0D0-4A28-A240-0EFA7670DE4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3E523-3C45-4FF4-95FF-129BEA02ECC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78A95-070D-410B-A4CD-E8E571A2BE8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388F8-8884-4C83-B5E9-FB05E03C2C59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91B5-DA43-458D-B4E1-2C436D54436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184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434C3-4BA5-439C-89DB-7D461DF5762C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759A4-5154-4B37-9AC9-F12B3A28625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BE724-6699-461B-B12E-07123D856BC8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3C7A0-EAD4-4E82-B94E-154E91025D44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A87C5-138F-439D-9D7C-20D56A7B00A7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D642A-BFB1-4CAC-96A8-DFBC1CA51637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A700D-5FC1-471B-A2D5-2F992150BA5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142DA-155A-4E4E-8E11-8CC2FAF79F8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ADCD7-5974-4C11-AF65-B94B3B5DFE6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BA2DB-0F21-4303-A740-3F1308D25C3B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184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EDF1C-2C56-4591-A1C8-000C9603766C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054F-E6B8-49A1-9DBE-D4E9C822C0A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34AF1-E263-4E6D-9F4A-33456C9CD634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B166B-3541-4154-9768-4BF6727D827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6"/>
          <a:stretch/>
        </p:blipFill>
        <p:spPr>
          <a:xfrm>
            <a:off x="0" y="0"/>
            <a:ext cx="12189120" cy="1007280"/>
          </a:xfrm>
          <a:prstGeom prst="rect">
            <a:avLst/>
          </a:prstGeom>
          <a:ln>
            <a:noFill/>
          </a:ln>
        </p:spPr>
      </p:pic>
      <p:pic>
        <p:nvPicPr>
          <p:cNvPr id="7" name="图片 7"/>
          <p:cNvPicPr/>
          <p:nvPr/>
        </p:nvPicPr>
        <p:blipFill>
          <a:blip r:embed="rId17"/>
          <a:stretch/>
        </p:blipFill>
        <p:spPr>
          <a:xfrm>
            <a:off x="0" y="6443280"/>
            <a:ext cx="12189120" cy="412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1528320" y="1560600"/>
            <a:ext cx="7184640" cy="3438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Seventh Outline LevelClick to edit Master text styles</a:t>
            </a:r>
            <a:endParaRPr/>
          </a:p>
          <a:p>
            <a:pPr marL="685800" lvl="1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Fifth level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400" rtl="0" eaLnBrk="1" latinLnBrk="0" hangingPunct="1">
        <a:lnSpc>
          <a:spcPct val="100000"/>
        </a:lnSpc>
        <a:spcBef>
          <a:spcPts val="1000"/>
        </a:spcBef>
        <a:buClr>
          <a:srgbClr val="4F81BD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9120" cy="10072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-6084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Seventh Outline Level</a:t>
            </a:r>
            <a:endParaRPr/>
          </a:p>
        </p:txBody>
      </p:sp>
      <p:pic>
        <p:nvPicPr>
          <p:cNvPr id="9" name="图片 7"/>
          <p:cNvPicPr/>
          <p:nvPr userDrawn="1"/>
        </p:nvPicPr>
        <p:blipFill>
          <a:blip r:embed="rId15"/>
          <a:stretch/>
        </p:blipFill>
        <p:spPr>
          <a:xfrm>
            <a:off x="0" y="6443280"/>
            <a:ext cx="12189120" cy="41256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1670008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StarSymbol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stance-detai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2cF8a5aAh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03549" y="634500"/>
            <a:ext cx="836136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1055949" y="738970"/>
            <a:ext cx="9896354" cy="53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 Data Processing </a:t>
            </a:r>
          </a:p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</a:p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Cloud-based Workflows </a:t>
            </a:r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Mahdi Ebrahimi</a:t>
            </a:r>
          </a:p>
          <a:p>
            <a:pPr algn="ctr">
              <a:lnSpc>
                <a:spcPct val="125000"/>
              </a:lnSpc>
            </a:pPr>
            <a:r>
              <a:rPr lang="en-US" sz="2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Computer Science</a:t>
            </a:r>
          </a:p>
          <a:p>
            <a:pPr algn="ctr">
              <a:lnSpc>
                <a:spcPct val="125000"/>
              </a:lnSpc>
            </a:pPr>
            <a:r>
              <a:rPr lang="en-US" sz="2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mahdi.ebrahimi@csun.edu</a:t>
            </a: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25000"/>
              </a:lnSpc>
            </a:pPr>
            <a:endParaRPr dirty="0"/>
          </a:p>
          <a:p>
            <a:pPr algn="ctr">
              <a:lnSpc>
                <a:spcPct val="125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20" y="102870"/>
            <a:ext cx="11582400" cy="1144440"/>
          </a:xfrm>
        </p:spPr>
        <p:txBody>
          <a:bodyPr/>
          <a:lstStyle/>
          <a:p>
            <a:pPr marL="360" indent="0" algn="ctr"/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Four decisions made by </a:t>
            </a:r>
            <a:b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</a:b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workflow scheduling algorithm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320" y="1491547"/>
            <a:ext cx="7079460" cy="4687945"/>
          </a:xfrm>
        </p:spPr>
        <p:txBody>
          <a:bodyPr/>
          <a:lstStyle/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Virtual machine provisioning and deprovisioning: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How many VMs do we need and what types?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When do we need to provision and deprovision these VMs?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2)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Task mapping: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On which VM should a workflow task T be running?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Task scheduling: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 When to run T on VM after task T is mapped to VM?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4)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Data transfer scheduling: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When a dataset D needs to move from one VM to another?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53A57-1E86-4D98-975B-F1E1E202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8" r="6110"/>
          <a:stretch/>
        </p:blipFill>
        <p:spPr>
          <a:xfrm>
            <a:off x="7440930" y="2069476"/>
            <a:ext cx="4502940" cy="28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987-7AD8-44B8-BF13-3079C6F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69" y="92978"/>
            <a:ext cx="10971840" cy="1144440"/>
          </a:xfrm>
        </p:spPr>
        <p:txBody>
          <a:bodyPr/>
          <a:lstStyle/>
          <a:p>
            <a:pPr algn="ctr"/>
            <a:r>
              <a:rPr lang="en-US" sz="4000" dirty="0"/>
              <a:t>Amazon EC2 virtual Machine Types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F544B-9E52-4270-961D-6AFC7CAF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44" y="1082192"/>
            <a:ext cx="7404888" cy="4976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DB998-E989-4EDA-A5A6-0A083EBA0F6F}"/>
              </a:ext>
            </a:extLst>
          </p:cNvPr>
          <p:cNvSpPr/>
          <p:nvPr/>
        </p:nvSpPr>
        <p:spPr>
          <a:xfrm>
            <a:off x="2822222" y="6215068"/>
            <a:ext cx="687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https://aws.amazon.com/ec2/instance-types/#instance-details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8080" y="6552720"/>
            <a:ext cx="5176440" cy="630360"/>
          </a:xfrm>
          <a:custGeom>
            <a:avLst/>
            <a:gdLst/>
            <a:ahLst/>
            <a:cxnLst/>
            <a:rect l="l" t="t" r="r" b="b"/>
            <a:pathLst>
              <a:path w="15860" h="1938"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/>
          <a:lstStyle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799343" y="170077"/>
            <a:ext cx="9628925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Big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Placement (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BDAP)</a:t>
            </a:r>
            <a:endParaRPr dirty="0"/>
          </a:p>
        </p:txBody>
      </p:sp>
      <p:sp>
        <p:nvSpPr>
          <p:cNvPr id="196" name="CustomShape 3"/>
          <p:cNvSpPr/>
          <p:nvPr/>
        </p:nvSpPr>
        <p:spPr>
          <a:xfrm>
            <a:off x="516109" y="864275"/>
            <a:ext cx="11158822" cy="3290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Job shop scheduling: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given n jobs 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 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 ..., 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varying sizes, which need to be scheduled on 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identical machines, while trying to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minimize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</a:t>
            </a:r>
            <a:r>
              <a:rPr lang="en-US" sz="2000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makespan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(total execution time).</a:t>
            </a:r>
          </a:p>
          <a:p>
            <a:pPr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Job Shop Scheduling is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NP-hard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  (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https://www.youtube.com/watch?v=e2cF8a5aAhE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)</a:t>
            </a:r>
            <a:endParaRPr lang="en-US" sz="2000" dirty="0"/>
          </a:p>
          <a:p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93000"/>
              </a:lnSpc>
            </a:pPr>
            <a:endParaRPr lang="en-US" dirty="0"/>
          </a:p>
          <a:p>
            <a:pPr>
              <a:lnSpc>
                <a:spcPct val="93000"/>
              </a:lnSpc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</a:t>
            </a:r>
          </a:p>
          <a:p>
            <a:pPr>
              <a:lnSpc>
                <a:spcPct val="93000"/>
              </a:lnSpc>
            </a:pPr>
            <a:endParaRPr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  <p:pic>
        <p:nvPicPr>
          <p:cNvPr id="198" name="Picture 1"/>
          <p:cNvPicPr/>
          <p:nvPr/>
        </p:nvPicPr>
        <p:blipFill>
          <a:blip r:embed="rId4"/>
          <a:stretch/>
        </p:blipFill>
        <p:spPr>
          <a:xfrm>
            <a:off x="1769195" y="3722760"/>
            <a:ext cx="5081309" cy="2829960"/>
          </a:xfrm>
          <a:prstGeom prst="rect">
            <a:avLst/>
          </a:prstGeom>
          <a:ln>
            <a:noFill/>
          </a:ln>
        </p:spPr>
      </p:pic>
      <p:pic>
        <p:nvPicPr>
          <p:cNvPr id="197" name="Picture 2"/>
          <p:cNvPicPr/>
          <p:nvPr/>
        </p:nvPicPr>
        <p:blipFill>
          <a:blip r:embed="rId5"/>
          <a:stretch/>
        </p:blipFill>
        <p:spPr>
          <a:xfrm>
            <a:off x="6850504" y="3412297"/>
            <a:ext cx="4917001" cy="3140423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1BD1D1-7246-496A-A127-055A417FE63E}"/>
              </a:ext>
            </a:extLst>
          </p:cNvPr>
          <p:cNvSpPr txBox="1">
            <a:spLocks/>
          </p:cNvSpPr>
          <p:nvPr/>
        </p:nvSpPr>
        <p:spPr>
          <a:xfrm>
            <a:off x="304320" y="253253"/>
            <a:ext cx="11582400" cy="761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" algn="ctr"/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Job Shop Scheduling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4849" y="795878"/>
            <a:ext cx="10949579" cy="56706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80000"/>
              </a:lnSpc>
            </a:pPr>
            <a:endParaRPr dirty="0"/>
          </a:p>
          <a:p>
            <a:pPr marL="228600" indent="-228240">
              <a:lnSpc>
                <a:spcPct val="15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standard representation of the solution is as an array of integer numbers (1, 2, 3, 4, …) such that </a:t>
            </a:r>
          </a:p>
          <a:p>
            <a:pPr marL="457560" lvl="1">
              <a:lnSpc>
                <a:spcPct val="15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 index range =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number of workflow tasks </a:t>
            </a:r>
          </a:p>
          <a:p>
            <a:pPr marL="457560" lvl="1">
              <a:lnSpc>
                <a:spcPct val="15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Array value range = 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of available cloud virtual machines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S = 23121 			     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S(t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= vm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, S(t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= vm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, …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baseline="-25000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possible task scheduling (assignment) solutions = 3*3*3*3*3 =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r>
            <a:r>
              <a:rPr lang="en-US" sz="2000" b="1" spc="-1" baseline="30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r>
            <a:r>
              <a:rPr lang="en-US" sz="2000" spc="-1" baseline="30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=243 !!!  (5 tasks and 3 VMs)</a:t>
            </a:r>
            <a:endParaRPr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28600" indent="-228240">
              <a:lnSpc>
                <a:spcPct val="80000"/>
              </a:lnSpc>
              <a:buClr>
                <a:srgbClr val="00206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28600" indent="-228240">
              <a:lnSpc>
                <a:spcPct val="80000"/>
              </a:lnSpc>
              <a:buClr>
                <a:srgbClr val="00206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lang="en-US"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44793"/>
              </p:ext>
            </p:extLst>
          </p:nvPr>
        </p:nvGraphicFramePr>
        <p:xfrm>
          <a:off x="6241760" y="2833840"/>
          <a:ext cx="20262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0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E942EE7-A3CD-4BDB-86D7-7ED133007EC7}"/>
              </a:ext>
            </a:extLst>
          </p:cNvPr>
          <p:cNvSpPr txBox="1">
            <a:spLocks/>
          </p:cNvSpPr>
          <p:nvPr/>
        </p:nvSpPr>
        <p:spPr>
          <a:xfrm>
            <a:off x="184577" y="343646"/>
            <a:ext cx="11582400" cy="733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" algn="ctr"/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Workflow Task Scheduling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F78C5E8-8B35-4780-AC75-877C9F511BE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79512" y="4383291"/>
            <a:ext cx="3918857" cy="2242544"/>
          </a:xfrm>
          <a:prstGeom prst="rect">
            <a:avLst/>
          </a:prstGeom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6879D6A-7989-4EB5-9921-4E9EB0287C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032" y="4383290"/>
            <a:ext cx="3494362" cy="22425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3"/>
          <p:cNvSpPr/>
          <p:nvPr/>
        </p:nvSpPr>
        <p:spPr>
          <a:xfrm>
            <a:off x="1981200" y="1752480"/>
            <a:ext cx="8052480" cy="16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Thank you.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Questions?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657824" y="6552689"/>
            <a:ext cx="5178784" cy="632227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81646" tIns="40823" rIns="81646" bIns="40823"/>
          <a:lstStyle/>
          <a:p>
            <a:pPr algn="r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</a:tabLst>
            </a:pPr>
            <a:endParaRPr lang="en-US" sz="1633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</a:tabLst>
            </a:pPr>
            <a:endParaRPr lang="en-US" sz="1633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111" y="180019"/>
            <a:ext cx="8858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Characteristics of Big Data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520" y="1562565"/>
            <a:ext cx="899662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0623" lvl="1" indent="-466618">
              <a:buFont typeface="+mj-lt"/>
              <a:buAutoNum type="arabicPeriod"/>
            </a:pPr>
            <a:endParaRPr lang="en-US" sz="2903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9" b="4299"/>
          <a:stretch/>
        </p:blipFill>
        <p:spPr>
          <a:xfrm>
            <a:off x="2204361" y="1075870"/>
            <a:ext cx="7686827" cy="52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30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989" y="160152"/>
            <a:ext cx="7560309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rPr>
              <a:t>Very Large Storage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040468"/>
            <a:ext cx="8030844" cy="12240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Facebook </a:t>
            </a:r>
            <a:r>
              <a:rPr sz="2400" spc="-5" dirty="0">
                <a:latin typeface="Calibri"/>
                <a:cs typeface="Calibri"/>
              </a:rPr>
              <a:t>has Hadoop </a:t>
            </a:r>
            <a:r>
              <a:rPr sz="2400" spc="-2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with 15 PB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raw </a:t>
            </a:r>
            <a:r>
              <a:rPr sz="2400" spc="-25" dirty="0">
                <a:latin typeface="Calibri"/>
                <a:cs typeface="Calibri"/>
              </a:rPr>
              <a:t>storage </a:t>
            </a:r>
            <a:r>
              <a:rPr sz="2400" spc="-5" dirty="0">
                <a:latin typeface="Calibri"/>
                <a:cs typeface="Calibri"/>
              </a:rPr>
              <a:t>(15,000,000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GB).</a:t>
            </a:r>
          </a:p>
          <a:p>
            <a:pPr marL="355600" marR="28575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25" dirty="0">
                <a:latin typeface="Calibri"/>
                <a:cs typeface="Calibri"/>
              </a:rPr>
              <a:t>storage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handle this amount of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9722" y="4868637"/>
            <a:ext cx="80308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nodes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storing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data.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1644" y="2938025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2667000" h="1295400">
                <a:moveTo>
                  <a:pt x="1333500" y="0"/>
                </a:moveTo>
                <a:lnTo>
                  <a:pt x="1257829" y="341"/>
                </a:lnTo>
                <a:lnTo>
                  <a:pt x="1109922" y="3020"/>
                </a:lnTo>
                <a:lnTo>
                  <a:pt x="967346" y="8239"/>
                </a:lnTo>
                <a:lnTo>
                  <a:pt x="831001" y="15851"/>
                </a:lnTo>
                <a:lnTo>
                  <a:pt x="765446" y="20510"/>
                </a:lnTo>
                <a:lnTo>
                  <a:pt x="701787" y="25712"/>
                </a:lnTo>
                <a:lnTo>
                  <a:pt x="640136" y="31439"/>
                </a:lnTo>
                <a:lnTo>
                  <a:pt x="580605" y="37674"/>
                </a:lnTo>
                <a:lnTo>
                  <a:pt x="523307" y="44399"/>
                </a:lnTo>
                <a:lnTo>
                  <a:pt x="468355" y="51594"/>
                </a:lnTo>
                <a:lnTo>
                  <a:pt x="415862" y="59242"/>
                </a:lnTo>
                <a:lnTo>
                  <a:pt x="365939" y="67324"/>
                </a:lnTo>
                <a:lnTo>
                  <a:pt x="318700" y="75823"/>
                </a:lnTo>
                <a:lnTo>
                  <a:pt x="274257" y="84719"/>
                </a:lnTo>
                <a:lnTo>
                  <a:pt x="232722" y="93996"/>
                </a:lnTo>
                <a:lnTo>
                  <a:pt x="194208" y="103634"/>
                </a:lnTo>
                <a:lnTo>
                  <a:pt x="126695" y="123923"/>
                </a:lnTo>
                <a:lnTo>
                  <a:pt x="72616" y="145439"/>
                </a:lnTo>
                <a:lnTo>
                  <a:pt x="32874" y="168038"/>
                </a:lnTo>
                <a:lnTo>
                  <a:pt x="2110" y="203647"/>
                </a:lnTo>
                <a:lnTo>
                  <a:pt x="0" y="215900"/>
                </a:lnTo>
                <a:lnTo>
                  <a:pt x="0" y="1079500"/>
                </a:lnTo>
                <a:lnTo>
                  <a:pt x="18660" y="1115701"/>
                </a:lnTo>
                <a:lnTo>
                  <a:pt x="50897" y="1138787"/>
                </a:lnTo>
                <a:lnTo>
                  <a:pt x="97920" y="1160862"/>
                </a:lnTo>
                <a:lnTo>
                  <a:pt x="158828" y="1181783"/>
                </a:lnTo>
                <a:lnTo>
                  <a:pt x="232722" y="1201403"/>
                </a:lnTo>
                <a:lnTo>
                  <a:pt x="274257" y="1210680"/>
                </a:lnTo>
                <a:lnTo>
                  <a:pt x="318700" y="1219576"/>
                </a:lnTo>
                <a:lnTo>
                  <a:pt x="365939" y="1228075"/>
                </a:lnTo>
                <a:lnTo>
                  <a:pt x="415862" y="1236157"/>
                </a:lnTo>
                <a:lnTo>
                  <a:pt x="468355" y="1243805"/>
                </a:lnTo>
                <a:lnTo>
                  <a:pt x="523307" y="1251000"/>
                </a:lnTo>
                <a:lnTo>
                  <a:pt x="580605" y="1257725"/>
                </a:lnTo>
                <a:lnTo>
                  <a:pt x="640136" y="1263960"/>
                </a:lnTo>
                <a:lnTo>
                  <a:pt x="701787" y="1269687"/>
                </a:lnTo>
                <a:lnTo>
                  <a:pt x="765446" y="1274889"/>
                </a:lnTo>
                <a:lnTo>
                  <a:pt x="831001" y="1279548"/>
                </a:lnTo>
                <a:lnTo>
                  <a:pt x="898338" y="1283644"/>
                </a:lnTo>
                <a:lnTo>
                  <a:pt x="1037912" y="1290078"/>
                </a:lnTo>
                <a:lnTo>
                  <a:pt x="1183266" y="1294045"/>
                </a:lnTo>
                <a:lnTo>
                  <a:pt x="1333500" y="1295400"/>
                </a:lnTo>
                <a:lnTo>
                  <a:pt x="1409170" y="1295058"/>
                </a:lnTo>
                <a:lnTo>
                  <a:pt x="1557077" y="1292379"/>
                </a:lnTo>
                <a:lnTo>
                  <a:pt x="1699653" y="1287160"/>
                </a:lnTo>
                <a:lnTo>
                  <a:pt x="1835998" y="1279548"/>
                </a:lnTo>
                <a:lnTo>
                  <a:pt x="1901553" y="1274889"/>
                </a:lnTo>
                <a:lnTo>
                  <a:pt x="1965212" y="1269687"/>
                </a:lnTo>
                <a:lnTo>
                  <a:pt x="2026863" y="1263960"/>
                </a:lnTo>
                <a:lnTo>
                  <a:pt x="2086394" y="1257725"/>
                </a:lnTo>
                <a:lnTo>
                  <a:pt x="2143692" y="1251000"/>
                </a:lnTo>
                <a:lnTo>
                  <a:pt x="2198644" y="1243805"/>
                </a:lnTo>
                <a:lnTo>
                  <a:pt x="2251137" y="1236157"/>
                </a:lnTo>
                <a:lnTo>
                  <a:pt x="2301060" y="1228075"/>
                </a:lnTo>
                <a:lnTo>
                  <a:pt x="2348299" y="1219576"/>
                </a:lnTo>
                <a:lnTo>
                  <a:pt x="2392742" y="1210680"/>
                </a:lnTo>
                <a:lnTo>
                  <a:pt x="2434277" y="1201403"/>
                </a:lnTo>
                <a:lnTo>
                  <a:pt x="2472791" y="1191765"/>
                </a:lnTo>
                <a:lnTo>
                  <a:pt x="2540304" y="1171476"/>
                </a:lnTo>
                <a:lnTo>
                  <a:pt x="2594383" y="1149960"/>
                </a:lnTo>
                <a:lnTo>
                  <a:pt x="2634125" y="1127361"/>
                </a:lnTo>
                <a:lnTo>
                  <a:pt x="2664889" y="1091752"/>
                </a:lnTo>
                <a:lnTo>
                  <a:pt x="2667000" y="1079500"/>
                </a:lnTo>
                <a:lnTo>
                  <a:pt x="2667000" y="215900"/>
                </a:lnTo>
                <a:lnTo>
                  <a:pt x="2648339" y="179698"/>
                </a:lnTo>
                <a:lnTo>
                  <a:pt x="2616102" y="156612"/>
                </a:lnTo>
                <a:lnTo>
                  <a:pt x="2569079" y="134537"/>
                </a:lnTo>
                <a:lnTo>
                  <a:pt x="2508171" y="113616"/>
                </a:lnTo>
                <a:lnTo>
                  <a:pt x="2434277" y="93996"/>
                </a:lnTo>
                <a:lnTo>
                  <a:pt x="2392742" y="84719"/>
                </a:lnTo>
                <a:lnTo>
                  <a:pt x="2348299" y="75823"/>
                </a:lnTo>
                <a:lnTo>
                  <a:pt x="2301060" y="67324"/>
                </a:lnTo>
                <a:lnTo>
                  <a:pt x="2251137" y="59242"/>
                </a:lnTo>
                <a:lnTo>
                  <a:pt x="2198644" y="51594"/>
                </a:lnTo>
                <a:lnTo>
                  <a:pt x="2143692" y="44399"/>
                </a:lnTo>
                <a:lnTo>
                  <a:pt x="2086394" y="37674"/>
                </a:lnTo>
                <a:lnTo>
                  <a:pt x="2026863" y="31439"/>
                </a:lnTo>
                <a:lnTo>
                  <a:pt x="1965212" y="25712"/>
                </a:lnTo>
                <a:lnTo>
                  <a:pt x="1901553" y="20510"/>
                </a:lnTo>
                <a:lnTo>
                  <a:pt x="1835998" y="15851"/>
                </a:lnTo>
                <a:lnTo>
                  <a:pt x="1699653" y="8239"/>
                </a:lnTo>
                <a:lnTo>
                  <a:pt x="1557077" y="3020"/>
                </a:lnTo>
                <a:lnTo>
                  <a:pt x="1483733" y="1354"/>
                </a:lnTo>
                <a:lnTo>
                  <a:pt x="1409170" y="341"/>
                </a:lnTo>
                <a:lnTo>
                  <a:pt x="1333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644" y="3153925"/>
            <a:ext cx="2667000" cy="215900"/>
          </a:xfrm>
          <a:custGeom>
            <a:avLst/>
            <a:gdLst/>
            <a:ahLst/>
            <a:cxnLst/>
            <a:rect l="l" t="t" r="r" b="b"/>
            <a:pathLst>
              <a:path w="2667000" h="215900">
                <a:moveTo>
                  <a:pt x="2667000" y="0"/>
                </a:moveTo>
                <a:lnTo>
                  <a:pt x="2648339" y="36201"/>
                </a:lnTo>
                <a:lnTo>
                  <a:pt x="2616102" y="59287"/>
                </a:lnTo>
                <a:lnTo>
                  <a:pt x="2569079" y="81362"/>
                </a:lnTo>
                <a:lnTo>
                  <a:pt x="2508171" y="102283"/>
                </a:lnTo>
                <a:lnTo>
                  <a:pt x="2434277" y="121903"/>
                </a:lnTo>
                <a:lnTo>
                  <a:pt x="2392742" y="131180"/>
                </a:lnTo>
                <a:lnTo>
                  <a:pt x="2348299" y="140076"/>
                </a:lnTo>
                <a:lnTo>
                  <a:pt x="2301060" y="148575"/>
                </a:lnTo>
                <a:lnTo>
                  <a:pt x="2251137" y="156657"/>
                </a:lnTo>
                <a:lnTo>
                  <a:pt x="2198644" y="164305"/>
                </a:lnTo>
                <a:lnTo>
                  <a:pt x="2143692" y="171500"/>
                </a:lnTo>
                <a:lnTo>
                  <a:pt x="2086394" y="178225"/>
                </a:lnTo>
                <a:lnTo>
                  <a:pt x="2026863" y="184460"/>
                </a:lnTo>
                <a:lnTo>
                  <a:pt x="1965212" y="190187"/>
                </a:lnTo>
                <a:lnTo>
                  <a:pt x="1901553" y="195389"/>
                </a:lnTo>
                <a:lnTo>
                  <a:pt x="1835998" y="200048"/>
                </a:lnTo>
                <a:lnTo>
                  <a:pt x="1768661" y="204144"/>
                </a:lnTo>
                <a:lnTo>
                  <a:pt x="1699653" y="207660"/>
                </a:lnTo>
                <a:lnTo>
                  <a:pt x="1629087" y="210578"/>
                </a:lnTo>
                <a:lnTo>
                  <a:pt x="1557077" y="212879"/>
                </a:lnTo>
                <a:lnTo>
                  <a:pt x="1483733" y="214545"/>
                </a:lnTo>
                <a:lnTo>
                  <a:pt x="1409170" y="215558"/>
                </a:lnTo>
                <a:lnTo>
                  <a:pt x="1333500" y="215900"/>
                </a:lnTo>
                <a:lnTo>
                  <a:pt x="1257829" y="215558"/>
                </a:lnTo>
                <a:lnTo>
                  <a:pt x="1183266" y="214545"/>
                </a:lnTo>
                <a:lnTo>
                  <a:pt x="1109922" y="212879"/>
                </a:lnTo>
                <a:lnTo>
                  <a:pt x="1037912" y="210578"/>
                </a:lnTo>
                <a:lnTo>
                  <a:pt x="967346" y="207660"/>
                </a:lnTo>
                <a:lnTo>
                  <a:pt x="898338" y="204144"/>
                </a:lnTo>
                <a:lnTo>
                  <a:pt x="831001" y="200048"/>
                </a:lnTo>
                <a:lnTo>
                  <a:pt x="765446" y="195389"/>
                </a:lnTo>
                <a:lnTo>
                  <a:pt x="701787" y="190187"/>
                </a:lnTo>
                <a:lnTo>
                  <a:pt x="640136" y="184460"/>
                </a:lnTo>
                <a:lnTo>
                  <a:pt x="580605" y="178225"/>
                </a:lnTo>
                <a:lnTo>
                  <a:pt x="523307" y="171500"/>
                </a:lnTo>
                <a:lnTo>
                  <a:pt x="468355" y="164305"/>
                </a:lnTo>
                <a:lnTo>
                  <a:pt x="415862" y="156657"/>
                </a:lnTo>
                <a:lnTo>
                  <a:pt x="365939" y="148575"/>
                </a:lnTo>
                <a:lnTo>
                  <a:pt x="318700" y="140076"/>
                </a:lnTo>
                <a:lnTo>
                  <a:pt x="274257" y="131180"/>
                </a:lnTo>
                <a:lnTo>
                  <a:pt x="232722" y="121903"/>
                </a:lnTo>
                <a:lnTo>
                  <a:pt x="194208" y="112265"/>
                </a:lnTo>
                <a:lnTo>
                  <a:pt x="126695" y="91976"/>
                </a:lnTo>
                <a:lnTo>
                  <a:pt x="72616" y="70460"/>
                </a:lnTo>
                <a:lnTo>
                  <a:pt x="32874" y="47861"/>
                </a:lnTo>
                <a:lnTo>
                  <a:pt x="2110" y="12252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1644" y="2938025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2667000" h="1295400">
                <a:moveTo>
                  <a:pt x="0" y="215900"/>
                </a:moveTo>
                <a:lnTo>
                  <a:pt x="18660" y="179698"/>
                </a:lnTo>
                <a:lnTo>
                  <a:pt x="50897" y="156612"/>
                </a:lnTo>
                <a:lnTo>
                  <a:pt x="97920" y="134537"/>
                </a:lnTo>
                <a:lnTo>
                  <a:pt x="158828" y="113616"/>
                </a:lnTo>
                <a:lnTo>
                  <a:pt x="232722" y="93996"/>
                </a:lnTo>
                <a:lnTo>
                  <a:pt x="274257" y="84719"/>
                </a:lnTo>
                <a:lnTo>
                  <a:pt x="318700" y="75823"/>
                </a:lnTo>
                <a:lnTo>
                  <a:pt x="365939" y="67324"/>
                </a:lnTo>
                <a:lnTo>
                  <a:pt x="415862" y="59242"/>
                </a:lnTo>
                <a:lnTo>
                  <a:pt x="468355" y="51594"/>
                </a:lnTo>
                <a:lnTo>
                  <a:pt x="523307" y="44399"/>
                </a:lnTo>
                <a:lnTo>
                  <a:pt x="580605" y="37674"/>
                </a:lnTo>
                <a:lnTo>
                  <a:pt x="640136" y="31439"/>
                </a:lnTo>
                <a:lnTo>
                  <a:pt x="701787" y="25712"/>
                </a:lnTo>
                <a:lnTo>
                  <a:pt x="765446" y="20510"/>
                </a:lnTo>
                <a:lnTo>
                  <a:pt x="831001" y="15851"/>
                </a:lnTo>
                <a:lnTo>
                  <a:pt x="898338" y="11755"/>
                </a:lnTo>
                <a:lnTo>
                  <a:pt x="967346" y="8239"/>
                </a:lnTo>
                <a:lnTo>
                  <a:pt x="1037912" y="5321"/>
                </a:lnTo>
                <a:lnTo>
                  <a:pt x="1109922" y="3020"/>
                </a:lnTo>
                <a:lnTo>
                  <a:pt x="1183266" y="1354"/>
                </a:lnTo>
                <a:lnTo>
                  <a:pt x="1257829" y="341"/>
                </a:lnTo>
                <a:lnTo>
                  <a:pt x="1333500" y="0"/>
                </a:lnTo>
                <a:lnTo>
                  <a:pt x="1409170" y="341"/>
                </a:lnTo>
                <a:lnTo>
                  <a:pt x="1483733" y="1354"/>
                </a:lnTo>
                <a:lnTo>
                  <a:pt x="1557077" y="3020"/>
                </a:lnTo>
                <a:lnTo>
                  <a:pt x="1629087" y="5321"/>
                </a:lnTo>
                <a:lnTo>
                  <a:pt x="1699653" y="8239"/>
                </a:lnTo>
                <a:lnTo>
                  <a:pt x="1768661" y="11755"/>
                </a:lnTo>
                <a:lnTo>
                  <a:pt x="1835998" y="15851"/>
                </a:lnTo>
                <a:lnTo>
                  <a:pt x="1901553" y="20510"/>
                </a:lnTo>
                <a:lnTo>
                  <a:pt x="1965212" y="25712"/>
                </a:lnTo>
                <a:lnTo>
                  <a:pt x="2026863" y="31439"/>
                </a:lnTo>
                <a:lnTo>
                  <a:pt x="2086394" y="37674"/>
                </a:lnTo>
                <a:lnTo>
                  <a:pt x="2143692" y="44399"/>
                </a:lnTo>
                <a:lnTo>
                  <a:pt x="2198644" y="51594"/>
                </a:lnTo>
                <a:lnTo>
                  <a:pt x="2251137" y="59242"/>
                </a:lnTo>
                <a:lnTo>
                  <a:pt x="2301060" y="67324"/>
                </a:lnTo>
                <a:lnTo>
                  <a:pt x="2348299" y="75823"/>
                </a:lnTo>
                <a:lnTo>
                  <a:pt x="2392742" y="84719"/>
                </a:lnTo>
                <a:lnTo>
                  <a:pt x="2434277" y="93996"/>
                </a:lnTo>
                <a:lnTo>
                  <a:pt x="2472791" y="103634"/>
                </a:lnTo>
                <a:lnTo>
                  <a:pt x="2540304" y="123923"/>
                </a:lnTo>
                <a:lnTo>
                  <a:pt x="2594383" y="145439"/>
                </a:lnTo>
                <a:lnTo>
                  <a:pt x="2634125" y="168038"/>
                </a:lnTo>
                <a:lnTo>
                  <a:pt x="2664889" y="203647"/>
                </a:lnTo>
                <a:lnTo>
                  <a:pt x="2667000" y="215900"/>
                </a:lnTo>
                <a:lnTo>
                  <a:pt x="2667000" y="1079500"/>
                </a:lnTo>
                <a:lnTo>
                  <a:pt x="2648339" y="1115701"/>
                </a:lnTo>
                <a:lnTo>
                  <a:pt x="2616102" y="1138787"/>
                </a:lnTo>
                <a:lnTo>
                  <a:pt x="2569079" y="1160862"/>
                </a:lnTo>
                <a:lnTo>
                  <a:pt x="2508171" y="1181783"/>
                </a:lnTo>
                <a:lnTo>
                  <a:pt x="2434277" y="1201403"/>
                </a:lnTo>
                <a:lnTo>
                  <a:pt x="2392742" y="1210680"/>
                </a:lnTo>
                <a:lnTo>
                  <a:pt x="2348299" y="1219576"/>
                </a:lnTo>
                <a:lnTo>
                  <a:pt x="2301060" y="1228075"/>
                </a:lnTo>
                <a:lnTo>
                  <a:pt x="2251137" y="1236157"/>
                </a:lnTo>
                <a:lnTo>
                  <a:pt x="2198644" y="1243805"/>
                </a:lnTo>
                <a:lnTo>
                  <a:pt x="2143692" y="1251000"/>
                </a:lnTo>
                <a:lnTo>
                  <a:pt x="2086394" y="1257725"/>
                </a:lnTo>
                <a:lnTo>
                  <a:pt x="2026863" y="1263960"/>
                </a:lnTo>
                <a:lnTo>
                  <a:pt x="1965212" y="1269687"/>
                </a:lnTo>
                <a:lnTo>
                  <a:pt x="1901553" y="1274889"/>
                </a:lnTo>
                <a:lnTo>
                  <a:pt x="1835998" y="1279548"/>
                </a:lnTo>
                <a:lnTo>
                  <a:pt x="1768661" y="1283644"/>
                </a:lnTo>
                <a:lnTo>
                  <a:pt x="1699653" y="1287160"/>
                </a:lnTo>
                <a:lnTo>
                  <a:pt x="1629087" y="1290078"/>
                </a:lnTo>
                <a:lnTo>
                  <a:pt x="1557077" y="1292379"/>
                </a:lnTo>
                <a:lnTo>
                  <a:pt x="1483733" y="1294045"/>
                </a:lnTo>
                <a:lnTo>
                  <a:pt x="1409170" y="1295058"/>
                </a:lnTo>
                <a:lnTo>
                  <a:pt x="1333500" y="1295400"/>
                </a:lnTo>
                <a:lnTo>
                  <a:pt x="1257829" y="1295058"/>
                </a:lnTo>
                <a:lnTo>
                  <a:pt x="1183266" y="1294045"/>
                </a:lnTo>
                <a:lnTo>
                  <a:pt x="1109922" y="1292379"/>
                </a:lnTo>
                <a:lnTo>
                  <a:pt x="1037912" y="1290078"/>
                </a:lnTo>
                <a:lnTo>
                  <a:pt x="967346" y="1287160"/>
                </a:lnTo>
                <a:lnTo>
                  <a:pt x="898338" y="1283644"/>
                </a:lnTo>
                <a:lnTo>
                  <a:pt x="831001" y="1279548"/>
                </a:lnTo>
                <a:lnTo>
                  <a:pt x="765446" y="1274889"/>
                </a:lnTo>
                <a:lnTo>
                  <a:pt x="701787" y="1269687"/>
                </a:lnTo>
                <a:lnTo>
                  <a:pt x="640136" y="1263960"/>
                </a:lnTo>
                <a:lnTo>
                  <a:pt x="580605" y="1257725"/>
                </a:lnTo>
                <a:lnTo>
                  <a:pt x="523307" y="1251000"/>
                </a:lnTo>
                <a:lnTo>
                  <a:pt x="468355" y="1243805"/>
                </a:lnTo>
                <a:lnTo>
                  <a:pt x="415862" y="1236157"/>
                </a:lnTo>
                <a:lnTo>
                  <a:pt x="365939" y="1228075"/>
                </a:lnTo>
                <a:lnTo>
                  <a:pt x="318700" y="1219576"/>
                </a:lnTo>
                <a:lnTo>
                  <a:pt x="274257" y="1210680"/>
                </a:lnTo>
                <a:lnTo>
                  <a:pt x="232722" y="1201403"/>
                </a:lnTo>
                <a:lnTo>
                  <a:pt x="194208" y="1191765"/>
                </a:lnTo>
                <a:lnTo>
                  <a:pt x="126695" y="1171476"/>
                </a:lnTo>
                <a:lnTo>
                  <a:pt x="72616" y="1149960"/>
                </a:lnTo>
                <a:lnTo>
                  <a:pt x="32874" y="1127361"/>
                </a:lnTo>
                <a:lnTo>
                  <a:pt x="2110" y="1091752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0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691" y="377762"/>
                </a:lnTo>
                <a:lnTo>
                  <a:pt x="302983" y="368746"/>
                </a:lnTo>
                <a:lnTo>
                  <a:pt x="344228" y="354999"/>
                </a:lnTo>
                <a:lnTo>
                  <a:pt x="371282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7500" y="56685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7500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4999"/>
                </a:lnTo>
                <a:lnTo>
                  <a:pt x="302983" y="368746"/>
                </a:lnTo>
                <a:lnTo>
                  <a:pt x="250691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5613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677338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505"/>
                </a:lnTo>
                <a:lnTo>
                  <a:pt x="302983" y="51250"/>
                </a:lnTo>
                <a:lnTo>
                  <a:pt x="250691" y="60263"/>
                </a:lnTo>
                <a:lnTo>
                  <a:pt x="190500" y="63499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9000" y="5613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56622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63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6300" y="56622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56075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7800" y="5671039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505"/>
                </a:lnTo>
                <a:lnTo>
                  <a:pt x="302983" y="51250"/>
                </a:lnTo>
                <a:lnTo>
                  <a:pt x="250691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56075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5610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691" y="377762"/>
                </a:lnTo>
                <a:lnTo>
                  <a:pt x="302983" y="368746"/>
                </a:lnTo>
                <a:lnTo>
                  <a:pt x="344228" y="354999"/>
                </a:lnTo>
                <a:lnTo>
                  <a:pt x="371282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5994"/>
                </a:lnTo>
                <a:lnTo>
                  <a:pt x="302983" y="12249"/>
                </a:lnTo>
                <a:lnTo>
                  <a:pt x="250691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7400" y="5673566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7400" y="5610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691" y="3236"/>
                </a:lnTo>
                <a:lnTo>
                  <a:pt x="302983" y="12249"/>
                </a:lnTo>
                <a:lnTo>
                  <a:pt x="344228" y="25994"/>
                </a:lnTo>
                <a:lnTo>
                  <a:pt x="371282" y="43426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4999"/>
                </a:lnTo>
                <a:lnTo>
                  <a:pt x="302983" y="368746"/>
                </a:lnTo>
                <a:lnTo>
                  <a:pt x="250691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1915" y="5599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1915" y="56634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499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1915" y="5599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3415" y="5608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5994"/>
                </a:lnTo>
                <a:lnTo>
                  <a:pt x="303038" y="12249"/>
                </a:lnTo>
                <a:lnTo>
                  <a:pt x="250740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03415" y="5672309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03415" y="5608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740" y="3236"/>
                </a:lnTo>
                <a:lnTo>
                  <a:pt x="303038" y="12249"/>
                </a:lnTo>
                <a:lnTo>
                  <a:pt x="344265" y="25994"/>
                </a:lnTo>
                <a:lnTo>
                  <a:pt x="371295" y="43426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130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13015" y="56571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130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07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0715" y="56571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607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2215" y="560251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0999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65" y="25994"/>
                </a:lnTo>
                <a:lnTo>
                  <a:pt x="303038" y="12249"/>
                </a:lnTo>
                <a:lnTo>
                  <a:pt x="250740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32215" y="5666010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2215" y="560251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740" y="3236"/>
                </a:lnTo>
                <a:lnTo>
                  <a:pt x="303038" y="12249"/>
                </a:lnTo>
                <a:lnTo>
                  <a:pt x="344265" y="25994"/>
                </a:lnTo>
                <a:lnTo>
                  <a:pt x="371295" y="43426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0999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41815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41815" y="56685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41815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B14DF6-B9E5-4D9D-96F8-2A510CD48D00}"/>
              </a:ext>
            </a:extLst>
          </p:cNvPr>
          <p:cNvGrpSpPr/>
          <p:nvPr/>
        </p:nvGrpSpPr>
        <p:grpSpPr>
          <a:xfrm>
            <a:off x="3968115" y="2907164"/>
            <a:ext cx="4031615" cy="1219200"/>
            <a:chOff x="3968115" y="2907164"/>
            <a:chExt cx="4031615" cy="1219200"/>
          </a:xfrm>
        </p:grpSpPr>
        <p:sp>
          <p:nvSpPr>
            <p:cNvPr id="44" name="object 44"/>
            <p:cNvSpPr/>
            <p:nvPr/>
          </p:nvSpPr>
          <p:spPr>
            <a:xfrm>
              <a:off x="3968115" y="2983364"/>
              <a:ext cx="4031615" cy="1066800"/>
            </a:xfrm>
            <a:custGeom>
              <a:avLst/>
              <a:gdLst/>
              <a:ahLst/>
              <a:cxnLst/>
              <a:rect l="l" t="t" r="r" b="b"/>
              <a:pathLst>
                <a:path w="4031615" h="1066800">
                  <a:moveTo>
                    <a:pt x="4031615" y="0"/>
                  </a:moveTo>
                  <a:lnTo>
                    <a:pt x="0" y="1066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3851" y="2907164"/>
              <a:ext cx="3688715" cy="1219200"/>
            </a:xfrm>
            <a:custGeom>
              <a:avLst/>
              <a:gdLst/>
              <a:ahLst/>
              <a:cxnLst/>
              <a:rect l="l" t="t" r="r" b="b"/>
              <a:pathLst>
                <a:path w="3688715" h="1219200">
                  <a:moveTo>
                    <a:pt x="0" y="0"/>
                  </a:moveTo>
                  <a:lnTo>
                    <a:pt x="3688715" y="1219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4009" y="1472947"/>
            <a:ext cx="7783561" cy="4703228"/>
          </a:xfrm>
        </p:spPr>
        <p:txBody>
          <a:bodyPr/>
          <a:lstStyle/>
          <a:p>
            <a:pPr marL="360" indent="0" algn="just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provides almost unlimited storage and computing capacities for big data analytics. However, it remains tremendously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use the cloud for big data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360" indent="0" algn="just">
              <a:buNone/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programming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user needs to code their data analytics software with many considerations of low-level cloud and virtual machine details.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tuning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cost, performance, and configuration of different virtual machines vary and it is always costing and time consuming to tune the performance of a cloud-based big data analytics application to satisfy a user’s QoS parameters such as monetary budget and deadline.</a:t>
            </a:r>
          </a:p>
          <a:p>
            <a:pPr marL="360" indent="0" algn="just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workflow techniques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 these challenges and fill the gap between cloud computing and big data management and analytics. 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424609" y="142341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Cloud Computing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7" y="147294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46138" y="3616657"/>
            <a:ext cx="10251369" cy="3128447"/>
          </a:xfrm>
        </p:spPr>
        <p:txBody>
          <a:bodyPr/>
          <a:lstStyle/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software program that consists of multiple computation tasks that are connected together as a DAG (Directed Acyclic Graph). 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task is functional computation unit that includes a set of input ports and output ports.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algn="just"/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Goal: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automate a scientist’s data analysis tasks.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553605" y="15973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workflow?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6168-BF26-4742-91DF-AF5D6B6B5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5339" r="2185" b="10650"/>
          <a:stretch/>
        </p:blipFill>
        <p:spPr>
          <a:xfrm>
            <a:off x="1553605" y="1598177"/>
            <a:ext cx="9492257" cy="20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74050" y="3429000"/>
            <a:ext cx="10251369" cy="3128447"/>
          </a:xfrm>
        </p:spPr>
        <p:txBody>
          <a:bodyPr/>
          <a:lstStyle/>
          <a:p>
            <a:pPr marL="360" indent="0" algn="just">
              <a:buNone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a task is simple.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Composing a workflow is simple.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big data workflow can easily run in the cloud to achieve high scalability and performance with low cost.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553605" y="15973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Why big data workflows?</a:t>
            </a:r>
          </a:p>
        </p:txBody>
      </p:sp>
      <p:pic>
        <p:nvPicPr>
          <p:cNvPr id="5" name="图片 2" descr="bigworkflow.JPG">
            <a:extLst>
              <a:ext uri="{FF2B5EF4-FFF2-40B4-BE49-F238E27FC236}">
                <a16:creationId xmlns:a16="http://schemas.microsoft.com/office/drawing/2014/main" id="{78B2A8B5-A999-48CA-8695-E13D1B1F9C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81" y="1280561"/>
            <a:ext cx="10964958" cy="25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04 at 6.15.38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/>
          <a:stretch/>
        </p:blipFill>
        <p:spPr>
          <a:xfrm>
            <a:off x="1431659" y="944285"/>
            <a:ext cx="9328681" cy="444565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98123" y="177600"/>
            <a:ext cx="7188777" cy="5962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67C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Workflow Management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9AC277D-3FFF-40FE-90FE-F33415720AB3}"/>
              </a:ext>
            </a:extLst>
          </p:cNvPr>
          <p:cNvSpPr txBox="1">
            <a:spLocks/>
          </p:cNvSpPr>
          <p:nvPr/>
        </p:nvSpPr>
        <p:spPr>
          <a:xfrm>
            <a:off x="1035838" y="5168243"/>
            <a:ext cx="10429132" cy="944285"/>
          </a:xfrm>
          <a:prstGeom prst="rect">
            <a:avLst/>
          </a:prstGeom>
        </p:spPr>
        <p:txBody>
          <a:bodyPr/>
          <a:lstStyle>
            <a:lvl1pPr marL="228600" indent="-22824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4F81BD"/>
              </a:buClr>
              <a:buSzPct val="45000"/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" indent="0" algn="just">
              <a:spcBef>
                <a:spcPts val="600"/>
              </a:spcBef>
              <a:buFont typeface="Arial"/>
              <a:buNone/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spcBef>
                <a:spcPts val="600"/>
              </a:spcBef>
              <a:buFont typeface="Arial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manages all the details of cloud to run the workflows in the cloud. Details like:</a:t>
            </a:r>
          </a:p>
          <a:p>
            <a:pPr marL="360" indent="0" algn="just">
              <a:spcBef>
                <a:spcPts val="600"/>
              </a:spcBef>
              <a:buFont typeface="Arial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cloud VMs? Which VM to run which task? Transfer code (task) and data from one VM to another VM.</a:t>
            </a:r>
          </a:p>
        </p:txBody>
      </p:sp>
    </p:spTree>
    <p:extLst>
      <p:ext uri="{BB962C8B-B14F-4D97-AF65-F5344CB8AC3E}">
        <p14:creationId xmlns:p14="http://schemas.microsoft.com/office/powerpoint/2010/main" val="29185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828920" y="228600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 Data Workflow</a:t>
            </a:r>
            <a:endParaRPr dirty="0"/>
          </a:p>
        </p:txBody>
      </p:sp>
      <p:sp>
        <p:nvSpPr>
          <p:cNvPr id="176" name="CustomShape 3"/>
          <p:cNvSpPr/>
          <p:nvPr/>
        </p:nvSpPr>
        <p:spPr>
          <a:xfrm>
            <a:off x="717630" y="1122579"/>
            <a:ext cx="10313043" cy="46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Big data workflow is the computerized modeling and automation of a process consisting of a set of computational tasks and their data interdependencies to process and analyze data of ever increasing in scale, complexity, and rate of acquisition.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Goals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automate a scientist’s data analysis tasks.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Various data-intensive scientific areas such as bioinformatics, physics, astronomy, ecology and earthquake science.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Modeled as directed acyclic graphs (DAGs):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workflow tasks       graph nodes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flow among tasks      graph vertices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direction of vertices      flow of data to tasks </a:t>
            </a:r>
            <a:endParaRPr dirty="0"/>
          </a:p>
        </p:txBody>
      </p:sp>
      <p:sp>
        <p:nvSpPr>
          <p:cNvPr id="177" name="CustomShape 4"/>
          <p:cNvSpPr/>
          <p:nvPr/>
        </p:nvSpPr>
        <p:spPr>
          <a:xfrm flipV="1">
            <a:off x="2412986" y="4303124"/>
            <a:ext cx="3294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rot="20502522">
            <a:off x="3098622" y="4527235"/>
            <a:ext cx="353999" cy="11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853370" y="4909354"/>
            <a:ext cx="32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"/>
          <p:cNvPicPr/>
          <p:nvPr/>
        </p:nvPicPr>
        <p:blipFill>
          <a:blip r:embed="rId3"/>
          <a:srcRect l="4074" b="2735"/>
          <a:stretch/>
        </p:blipFill>
        <p:spPr>
          <a:xfrm>
            <a:off x="7244255" y="3296993"/>
            <a:ext cx="4374009" cy="29750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2"/>
          <p:cNvSpPr/>
          <p:nvPr/>
        </p:nvSpPr>
        <p:spPr>
          <a:xfrm>
            <a:off x="657547" y="1004936"/>
            <a:ext cx="9771063" cy="49884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9" tIns="45000" rIns="89999" bIns="45000"/>
          <a:lstStyle/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r>
              <a:rPr lang="en-US" sz="1633" dirty="0"/>
              <a:t>					</a:t>
            </a:r>
          </a:p>
          <a:p>
            <a:pPr marL="458643">
              <a:lnSpc>
                <a:spcPct val="150000"/>
              </a:lnSpc>
            </a:pP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Challenges &amp; Opportunities:</a:t>
            </a:r>
          </a:p>
          <a:p>
            <a:pPr marL="801546" indent="-342903">
              <a:lnSpc>
                <a:spcPct val="150000"/>
              </a:lnSpc>
              <a:buAutoNum type="arabicParenR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Unbounded number of virtual machines. </a:t>
            </a:r>
          </a:p>
          <a:p>
            <a:pPr marL="801546" indent="-342903">
              <a:lnSpc>
                <a:spcPct val="150000"/>
              </a:lnSpc>
              <a:buAutoNum type="arabicParenR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Homogeneous and Heterogeneous machine types.</a:t>
            </a:r>
          </a:p>
          <a:p>
            <a:pPr marL="801546" indent="-342903">
              <a:lnSpc>
                <a:spcPct val="150000"/>
              </a:lnSpc>
              <a:buAutoNum type="arabicParenR" startAt="3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Schedule which task on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which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machine and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when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</a:p>
          <a:p>
            <a:pPr marL="458643">
              <a:lnSpc>
                <a:spcPct val="150000"/>
              </a:lnSpc>
            </a:pP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Goal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: To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minimize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the workflow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makespan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or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execution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cost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</a:p>
          <a:p>
            <a:pPr marL="458643">
              <a:lnSpc>
                <a:spcPct val="150000"/>
              </a:lnSpc>
            </a:pPr>
            <a:endParaRPr lang="en-US" sz="1633" dirty="0">
              <a:latin typeface="Times New Roman"/>
              <a:cs typeface="Times New Roman"/>
            </a:endParaRPr>
          </a:p>
          <a:p>
            <a:pPr marL="458643">
              <a:lnSpc>
                <a:spcPct val="150000"/>
              </a:lnSpc>
            </a:pPr>
            <a:endParaRPr sz="1633" dirty="0"/>
          </a:p>
        </p:txBody>
      </p:sp>
      <p:sp>
        <p:nvSpPr>
          <p:cNvPr id="188" name="CustomShape 4"/>
          <p:cNvSpPr/>
          <p:nvPr/>
        </p:nvSpPr>
        <p:spPr>
          <a:xfrm>
            <a:off x="2422896" y="2432521"/>
            <a:ext cx="371595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9" tIns="45000" rIns="89999" bIns="45000" anchor="ctr"/>
          <a:lstStyle/>
          <a:p>
            <a:pPr>
              <a:lnSpc>
                <a:spcPct val="100000"/>
              </a:lnSpc>
            </a:pP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pic>
        <p:nvPicPr>
          <p:cNvPr id="5" name="图片 2" descr="bigworkflow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688" y="1304761"/>
            <a:ext cx="10366624" cy="2042160"/>
          </a:xfrm>
          <a:prstGeom prst="rect">
            <a:avLst/>
          </a:prstGeom>
        </p:spPr>
      </p:pic>
      <p:pic>
        <p:nvPicPr>
          <p:cNvPr id="3" name="Picture 2" descr="question-mark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4" y="3346921"/>
            <a:ext cx="1257432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8571" y="221090"/>
            <a:ext cx="10014858" cy="699299"/>
          </a:xfrm>
          <a:prstGeom prst="rect">
            <a:avLst/>
          </a:prstGeom>
          <a:noFill/>
        </p:spPr>
        <p:txBody>
          <a:bodyPr wrap="square" lIns="82935" tIns="41468" rIns="82935" bIns="41468" rtlCol="0">
            <a:spAutoFit/>
          </a:bodyPr>
          <a:lstStyle/>
          <a:p>
            <a:pPr algn="ctr"/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the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6C0AA6-6C9D-46D3-969D-7F0A2D808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29" y="4115665"/>
            <a:ext cx="3387239" cy="24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0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849</Words>
  <Application>Microsoft Office PowerPoint</Application>
  <PresentationFormat>Widescreen</PresentationFormat>
  <Paragraphs>159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Very Large Storage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decisions made by  workflow scheduling algorithm</vt:lpstr>
      <vt:lpstr>Amazon EC2 virtual Machine Types</vt:lpstr>
      <vt:lpstr>PowerPoint Presentation</vt:lpstr>
      <vt:lpstr>PowerPoint Presentation</vt:lpstr>
      <vt:lpstr>PowerPoint Presentation</vt:lpstr>
    </vt:vector>
  </TitlesOfParts>
  <Company>Wayne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Scotia Roopnarine</dc:creator>
  <cp:lastModifiedBy>Mahdi Ebi</cp:lastModifiedBy>
  <cp:revision>1216</cp:revision>
  <cp:lastPrinted>2015-12-16T18:42:02Z</cp:lastPrinted>
  <dcterms:created xsi:type="dcterms:W3CDTF">2015-02-16T21:12:52Z</dcterms:created>
  <dcterms:modified xsi:type="dcterms:W3CDTF">2020-07-07T22:10:03Z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Wayne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54</vt:i4>
  </property>
</Properties>
</file>