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0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19.jpg" ContentType="image/jpe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22.jp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8" r:id="rId2"/>
  </p:sldMasterIdLst>
  <p:notesMasterIdLst>
    <p:notesMasterId r:id="rId32"/>
  </p:notesMasterIdLst>
  <p:sldIdLst>
    <p:sldId id="256" r:id="rId3"/>
    <p:sldId id="283" r:id="rId4"/>
    <p:sldId id="284" r:id="rId5"/>
    <p:sldId id="275" r:id="rId6"/>
    <p:sldId id="28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9" r:id="rId19"/>
    <p:sldId id="278" r:id="rId20"/>
    <p:sldId id="270" r:id="rId21"/>
    <p:sldId id="280" r:id="rId22"/>
    <p:sldId id="281" r:id="rId23"/>
    <p:sldId id="271" r:id="rId24"/>
    <p:sldId id="272" r:id="rId25"/>
    <p:sldId id="273" r:id="rId26"/>
    <p:sldId id="276" r:id="rId27"/>
    <p:sldId id="277" r:id="rId28"/>
    <p:sldId id="279" r:id="rId29"/>
    <p:sldId id="282" r:id="rId30"/>
    <p:sldId id="274" r:id="rId3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1248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D970-D5B4-4A2C-A7A2-B18F02F3F06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48446-7DB0-46A7-AFAC-ABBB0684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5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1331.gatech.edu/code/data-structures/LinkedList.jav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s1331.gatech.edu/code/data-structures/GenericLinkedList.java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1331.gatech.edu/code/data-structures/DoublyLinkedList.java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https://www.studytonight.com/data-structures/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2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implementation requirement (in addition to the above interface) is that all stack operations must run in </a:t>
            </a:r>
            <a:r>
              <a:rPr lang="en-US" b="1" dirty="0"/>
              <a:t>constant time O(1)</a:t>
            </a:r>
            <a:r>
              <a:rPr lang="en-US" dirty="0"/>
              <a:t>. Constant time means that there is some constant k such that an operation takes k nanoseconds of computational time regardless of the stack size.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6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implementation requirement (in addition to the above interface) is that all stack operations must run in </a:t>
            </a:r>
            <a:r>
              <a:rPr lang="en-US" b="1" dirty="0"/>
              <a:t>constant time O(1)</a:t>
            </a:r>
            <a:r>
              <a:rPr lang="en-US" dirty="0"/>
              <a:t>. Constant time means that there is some constant k such that an operation takes k nanoseconds of computational time regardless of the stack size.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05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push(), pop(), peek(), search()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push(), pop(), peek(), search()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72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push(), pop(), peek(), search()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4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push(), pop(), peek(), search()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63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push(), pop(), peek(), search()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06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Each of the above basic operations must run at constant time O(1). The following picture demonstrates the idea of implementation by composition.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58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circular queue implementation is done by using the modulo operator (denoted %), which is computed by taking the remainder of division (for example, 8%5 is 3). By using the modulo operator, we can view the queue as a circular array, where the "wrapped around" can be simulated as "back % </a:t>
            </a:r>
            <a:r>
              <a:rPr lang="en-US" dirty="0" err="1"/>
              <a:t>array_size</a:t>
            </a:r>
            <a:r>
              <a:rPr lang="en-US" dirty="0"/>
              <a:t>". In addition to the back and front indexes, we maintain another index: </a:t>
            </a:r>
            <a:r>
              <a:rPr lang="en-US" i="1" dirty="0"/>
              <a:t>cur</a:t>
            </a:r>
            <a:r>
              <a:rPr lang="en-US" dirty="0"/>
              <a:t> - for counting the number of elements in a queue. Having this index simplifies a logic of implementation.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3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push(), pop(), peek(), search()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2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supports </a:t>
            </a:r>
            <a:r>
              <a:rPr lang="en-US" b="1" dirty="0"/>
              <a:t>dynamic arrays</a:t>
            </a:r>
            <a:r>
              <a:rPr lang="en-US" dirty="0"/>
              <a:t> that can grow as needed. Standard </a:t>
            </a:r>
            <a:r>
              <a:rPr lang="en-US" b="1" dirty="0"/>
              <a:t>Java arrays</a:t>
            </a:r>
            <a:r>
              <a:rPr lang="en-US" dirty="0"/>
              <a:t> are of a fixed length.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>
                <a:latin typeface="Arial"/>
                <a:cs typeface="Arial"/>
              </a:rPr>
              <a:t>See </a:t>
            </a:r>
            <a:r>
              <a:rPr lang="en-US" sz="1200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LinkedList.java </a:t>
            </a:r>
            <a:r>
              <a:rPr lang="en-US" sz="1200" spc="-20" dirty="0">
                <a:latin typeface="Arial"/>
                <a:cs typeface="Arial"/>
              </a:rPr>
              <a:t>for </a:t>
            </a:r>
            <a:r>
              <a:rPr lang="en-US" sz="1200" spc="-5" dirty="0">
                <a:latin typeface="Arial"/>
                <a:cs typeface="Arial"/>
              </a:rPr>
              <a:t>the</a:t>
            </a:r>
            <a:r>
              <a:rPr lang="en-US" sz="1200" spc="-30" dirty="0">
                <a:latin typeface="Arial"/>
                <a:cs typeface="Arial"/>
              </a:rPr>
              <a:t> </a:t>
            </a:r>
            <a:r>
              <a:rPr lang="en-US" sz="1200" spc="-10" dirty="0">
                <a:latin typeface="Arial"/>
                <a:cs typeface="Arial"/>
              </a:rPr>
              <a:t>code.</a:t>
            </a: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4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10" dirty="0">
                <a:latin typeface="Arial"/>
                <a:cs typeface="Arial"/>
              </a:rPr>
              <a:t>See </a:t>
            </a:r>
            <a:r>
              <a:rPr lang="en-US"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GenericLinkedList.java</a:t>
            </a:r>
            <a:endParaRPr lang="en-US" sz="1200" u="sng" spc="-1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Arial"/>
              <a:cs typeface="Arial"/>
            </a:endParaRPr>
          </a:p>
          <a:p>
            <a:r>
              <a:rPr lang="en-US" sz="1200" u="sng" spc="-10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Linke</a:t>
            </a:r>
            <a:r>
              <a:rPr lang="en-US"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: https://www.cs.usfca.edu/~wolber/SoftwareDev/Java/Collections/Lists/genericList.htm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6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>
                <a:latin typeface="Arial"/>
                <a:cs typeface="Arial"/>
              </a:rPr>
              <a:t>See </a:t>
            </a:r>
            <a:r>
              <a:rPr lang="en-US"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DoublyLinkedList.java</a:t>
            </a:r>
            <a:r>
              <a:rPr lang="en-US" sz="1200" spc="-10" dirty="0">
                <a:latin typeface="Arial"/>
                <a:cs typeface="Arial"/>
              </a:rPr>
              <a:t>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1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push(), pop(), peek(), search()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7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implementation requirement (in addition to the above interface) is that all stack operations must run in </a:t>
            </a:r>
            <a:r>
              <a:rPr lang="en-US" b="1" dirty="0"/>
              <a:t>constant time O(1)</a:t>
            </a:r>
            <a:r>
              <a:rPr lang="en-US" dirty="0"/>
              <a:t>. Constant time means that there is some constant k such that an operation takes k nanoseconds of computational time regardless of the stack size.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9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push(), pop(), peek(), search()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8446-7DB0-46A7-AFAC-ABBB068409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1BF1-DA46-4D00-BCCD-5869F9433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5760-E280-4741-BD87-2B7B796E7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86531-E2B1-446F-8D9B-9D83D20B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2B0-8F0B-4974-9826-9A86B547961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3B6D-696B-4D0A-BAB3-1F704BF2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 /</a:t>
            </a:r>
            <a:r>
              <a:rPr lang="en-US" spc="-70"/>
              <a:t> </a:t>
            </a:r>
            <a:r>
              <a:rPr lang="en-US" spc="-5"/>
              <a:t>13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1667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8459-D0CF-46DB-8422-87D9A529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44CBE-83F8-4848-83A7-C79058A0F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F0EA0-7655-4AE0-A613-E9BACC6A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2B0-8F0B-4974-9826-9A86B547961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AACE-29C8-448F-876A-A122D43D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 /</a:t>
            </a:r>
            <a:r>
              <a:rPr lang="en-US" spc="-70"/>
              <a:t> </a:t>
            </a:r>
            <a:r>
              <a:rPr lang="en-US" spc="-5"/>
              <a:t>13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2904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B6C24-7D9D-4C83-8F97-B00DF0444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75AF2-BE98-4281-9A5D-00D4EDDB2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853A-1BFF-4854-AED0-03F041A8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2B0-8F0B-4974-9826-9A86B547961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40CD-6B24-4262-8DD6-86902684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 /</a:t>
            </a:r>
            <a:r>
              <a:rPr lang="en-US" spc="-70"/>
              <a:t> </a:t>
            </a:r>
            <a:r>
              <a:rPr lang="en-US" spc="-5"/>
              <a:t>13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5157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3509" y="1202290"/>
            <a:ext cx="3923080" cy="232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1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403">
              <a:lnSpc>
                <a:spcPts val="822"/>
              </a:lnSpc>
            </a:pPr>
            <a:r>
              <a:rPr lang="en-US" spc="-3"/>
              <a:t>CSE373: Data Structures and</a:t>
            </a:r>
            <a:r>
              <a:rPr lang="en-US" spc="-23"/>
              <a:t> </a:t>
            </a:r>
            <a:r>
              <a:rPr lang="en-US" spc="-3"/>
              <a:t>Algorithms</a:t>
            </a:r>
            <a:endParaRPr lang="en-US" spc="-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403">
              <a:lnSpc>
                <a:spcPts val="822"/>
              </a:lnSpc>
            </a:pPr>
            <a:r>
              <a:rPr lang="en-US" spc="-8"/>
              <a:t>Winter</a:t>
            </a:r>
            <a:r>
              <a:rPr lang="en-US" spc="-30"/>
              <a:t> </a:t>
            </a:r>
            <a:r>
              <a:rPr lang="en-US"/>
              <a:t>2014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07">
              <a:lnSpc>
                <a:spcPts val="822"/>
              </a:lnSpc>
            </a:pPr>
            <a:fld id="{81D60167-4931-47E6-BA6A-407CBD079E47}" type="slidenum">
              <a:rPr lang="en-US" smtClean="0"/>
              <a:pPr marL="12807">
                <a:lnSpc>
                  <a:spcPts val="822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455" y="312749"/>
            <a:ext cx="3839189" cy="248209"/>
          </a:xfrm>
        </p:spPr>
        <p:txBody>
          <a:bodyPr lIns="0" tIns="0" rIns="0" bIns="0"/>
          <a:lstStyle>
            <a:lvl1pPr>
              <a:defRPr sz="1613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57554" y="983109"/>
            <a:ext cx="1933040" cy="155107"/>
          </a:xfrm>
        </p:spPr>
        <p:txBody>
          <a:bodyPr lIns="0" tIns="0" rIns="0" bIns="0"/>
          <a:lstStyle>
            <a:lvl1pPr>
              <a:defRPr sz="1008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403">
              <a:lnSpc>
                <a:spcPts val="822"/>
              </a:lnSpc>
            </a:pPr>
            <a:r>
              <a:rPr lang="en-US" spc="-3"/>
              <a:t>CSE373: Data Structures and</a:t>
            </a:r>
            <a:r>
              <a:rPr lang="en-US" spc="-23"/>
              <a:t> </a:t>
            </a:r>
            <a:r>
              <a:rPr lang="en-US" spc="-3"/>
              <a:t>Algorithms</a:t>
            </a:r>
            <a:endParaRPr lang="en-US" spc="-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403">
              <a:lnSpc>
                <a:spcPts val="822"/>
              </a:lnSpc>
            </a:pPr>
            <a:r>
              <a:rPr lang="en-US" spc="-8"/>
              <a:t>Winter</a:t>
            </a:r>
            <a:r>
              <a:rPr lang="en-US" spc="-30"/>
              <a:t> </a:t>
            </a:r>
            <a:r>
              <a:rPr lang="en-US"/>
              <a:t>2014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07">
              <a:lnSpc>
                <a:spcPts val="822"/>
              </a:lnSpc>
            </a:pPr>
            <a:fld id="{81D60167-4931-47E6-BA6A-407CBD079E47}" type="slidenum">
              <a:rPr lang="en-US" smtClean="0"/>
              <a:pPr marL="12807">
                <a:lnSpc>
                  <a:spcPts val="822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8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455" y="312749"/>
            <a:ext cx="3839189" cy="248209"/>
          </a:xfrm>
        </p:spPr>
        <p:txBody>
          <a:bodyPr lIns="0" tIns="0" rIns="0" bIns="0"/>
          <a:lstStyle>
            <a:lvl1pPr>
              <a:defRPr sz="1613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3"/>
            <a:ext cx="200539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3"/>
            <a:ext cx="200539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403">
              <a:lnSpc>
                <a:spcPts val="822"/>
              </a:lnSpc>
            </a:pPr>
            <a:r>
              <a:rPr lang="en-US" spc="-3"/>
              <a:t>CSE373: Data Structures and</a:t>
            </a:r>
            <a:r>
              <a:rPr lang="en-US" spc="-23"/>
              <a:t> </a:t>
            </a:r>
            <a:r>
              <a:rPr lang="en-US" spc="-3"/>
              <a:t>Algorithms</a:t>
            </a:r>
            <a:endParaRPr lang="en-US" spc="-3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403">
              <a:lnSpc>
                <a:spcPts val="822"/>
              </a:lnSpc>
            </a:pPr>
            <a:r>
              <a:rPr lang="en-US" spc="-8"/>
              <a:t>Winter</a:t>
            </a:r>
            <a:r>
              <a:rPr lang="en-US" spc="-30"/>
              <a:t> </a:t>
            </a:r>
            <a:r>
              <a:rPr lang="en-US"/>
              <a:t>2014</a:t>
            </a:r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07">
              <a:lnSpc>
                <a:spcPts val="822"/>
              </a:lnSpc>
            </a:pPr>
            <a:fld id="{81D60167-4931-47E6-BA6A-407CBD079E47}" type="slidenum">
              <a:rPr lang="en-US" smtClean="0"/>
              <a:pPr marL="12807">
                <a:lnSpc>
                  <a:spcPts val="822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28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455" y="312749"/>
            <a:ext cx="3839189" cy="248209"/>
          </a:xfrm>
        </p:spPr>
        <p:txBody>
          <a:bodyPr lIns="0" tIns="0" rIns="0" bIns="0"/>
          <a:lstStyle>
            <a:lvl1pPr>
              <a:defRPr sz="1613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403">
              <a:lnSpc>
                <a:spcPts val="822"/>
              </a:lnSpc>
            </a:pPr>
            <a:r>
              <a:rPr lang="en-US" spc="-3"/>
              <a:t>CSE373: Data Structures and</a:t>
            </a:r>
            <a:r>
              <a:rPr lang="en-US" spc="-23"/>
              <a:t> </a:t>
            </a:r>
            <a:r>
              <a:rPr lang="en-US" spc="-3"/>
              <a:t>Algorithms</a:t>
            </a:r>
            <a:endParaRPr lang="en-US" spc="-3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403">
              <a:lnSpc>
                <a:spcPts val="822"/>
              </a:lnSpc>
            </a:pPr>
            <a:r>
              <a:rPr lang="en-US" spc="-8"/>
              <a:t>Winter</a:t>
            </a:r>
            <a:r>
              <a:rPr lang="en-US" spc="-30"/>
              <a:t> </a:t>
            </a:r>
            <a:r>
              <a:rPr lang="en-US"/>
              <a:t>2014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07">
              <a:lnSpc>
                <a:spcPts val="822"/>
              </a:lnSpc>
            </a:pPr>
            <a:fld id="{81D60167-4931-47E6-BA6A-407CBD079E47}" type="slidenum">
              <a:rPr lang="en-US" smtClean="0"/>
              <a:pPr marL="12807">
                <a:lnSpc>
                  <a:spcPts val="822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53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403">
              <a:lnSpc>
                <a:spcPts val="822"/>
              </a:lnSpc>
            </a:pPr>
            <a:r>
              <a:rPr lang="en-US" spc="-3"/>
              <a:t>CSE373: Data Structures and</a:t>
            </a:r>
            <a:r>
              <a:rPr lang="en-US" spc="-23"/>
              <a:t> </a:t>
            </a:r>
            <a:r>
              <a:rPr lang="en-US" spc="-3"/>
              <a:t>Algorithms</a:t>
            </a:r>
            <a:endParaRPr lang="en-US" spc="-3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403">
              <a:lnSpc>
                <a:spcPts val="822"/>
              </a:lnSpc>
            </a:pPr>
            <a:r>
              <a:rPr lang="en-US" spc="-8"/>
              <a:t>Winter</a:t>
            </a:r>
            <a:r>
              <a:rPr lang="en-US" spc="-30"/>
              <a:t> </a:t>
            </a:r>
            <a:r>
              <a:rPr lang="en-US"/>
              <a:t>2014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07">
              <a:lnSpc>
                <a:spcPts val="822"/>
              </a:lnSpc>
            </a:pPr>
            <a:fld id="{81D60167-4931-47E6-BA6A-407CBD079E47}" type="slidenum">
              <a:rPr lang="en-US" smtClean="0"/>
              <a:pPr marL="12807">
                <a:lnSpc>
                  <a:spcPts val="822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AE08-C2D9-4D87-A4AA-4524FE58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ADFE-10AC-40FB-A368-607C6F10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1B84-D289-4C98-83DF-95817B6E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2B0-8F0B-4974-9826-9A86B547961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CFA0-D223-4FF4-8728-E85D75F6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 /</a:t>
            </a:r>
            <a:r>
              <a:rPr lang="en-US" spc="-70"/>
              <a:t> </a:t>
            </a:r>
            <a:r>
              <a:rPr lang="en-US" spc="-5"/>
              <a:t>13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7238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8764-B5CF-4A77-B170-5934FB5A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D1360-C4C4-47AF-8523-1F769524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0E0C-7BB1-409E-B733-6266FFCC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2B0-8F0B-4974-9826-9A86B547961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2B99-3192-48A6-AD81-8431BAF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 /</a:t>
            </a:r>
            <a:r>
              <a:rPr lang="en-US" spc="-70"/>
              <a:t> </a:t>
            </a:r>
            <a:r>
              <a:rPr lang="en-US" spc="-5"/>
              <a:t>13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6579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ED50-D099-4280-950E-F339A7D7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FDAE-9917-4FA7-B4B8-4706FE84A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ED037-05C4-40CC-B995-8A97E76DE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56D8-685B-45BF-A1A5-414C592B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2B0-8F0B-4974-9826-9A86B547961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A6738-C722-40A9-BF88-F878D635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 /</a:t>
            </a:r>
            <a:r>
              <a:rPr lang="en-US" spc="-70"/>
              <a:t> </a:t>
            </a:r>
            <a:r>
              <a:rPr lang="en-US" spc="-5"/>
              <a:t>13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7059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8849-F4C8-45E9-BB9F-60671DB5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8A36-06C4-4356-B2B7-E07345CD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547B1-188E-4471-BE1A-D3AA75CB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CC480-F7AC-4EEA-A50D-F290E4FA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184A4-B31D-4D71-B551-B471B09CC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DFA6F-2C42-4432-AD04-5D91D3B8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2B0-8F0B-4974-9826-9A86B547961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B1679-F6F8-4F6C-B68F-40DD119A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 /</a:t>
            </a:r>
            <a:r>
              <a:rPr lang="en-US" spc="-70"/>
              <a:t> </a:t>
            </a:r>
            <a:r>
              <a:rPr lang="en-US" spc="-5"/>
              <a:t>13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7058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7EF5-8892-4C53-93B4-D5DA88A2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5D868-A9D1-40BC-98A8-2858A037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973D9-6B71-4B18-AF6F-BB13DE9D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 /</a:t>
            </a:r>
            <a:r>
              <a:rPr lang="en-US" spc="-70"/>
              <a:t> </a:t>
            </a:r>
            <a:r>
              <a:rPr lang="en-US" spc="-5"/>
              <a:t>13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3157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90B6A-0CFD-42AB-BB30-F9DF5B96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2B0-8F0B-4974-9826-9A86B547961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53B31-9E6F-4ADB-8729-6D6DEA26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 /</a:t>
            </a:r>
            <a:r>
              <a:rPr lang="en-US" spc="-70"/>
              <a:t> </a:t>
            </a:r>
            <a:r>
              <a:rPr lang="en-US" spc="-5"/>
              <a:t>13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32238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542D-04F5-4FE3-ABAA-779A4D07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1EC5-E7F4-4C4E-9001-5CD7D72BC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CA044-C53E-4A3D-B1C6-C0D02B955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0BB98-C6BA-4F88-A977-94A5D721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2B0-8F0B-4974-9826-9A86B547961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1BD5F-722B-4721-864A-2FD75AB7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 /</a:t>
            </a:r>
            <a:r>
              <a:rPr lang="en-US" spc="-70"/>
              <a:t> </a:t>
            </a:r>
            <a:r>
              <a:rPr lang="en-US" spc="-5"/>
              <a:t>13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4552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0FE6-752C-4D77-B26F-0034D8AE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3B966-A3C1-45AD-9ED3-B78A7A6B9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80966-6D47-4DB7-8B2A-F22EACBC6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F4B98-BC7E-435E-93FE-6330565F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2B0-8F0B-4974-9826-9A86B547961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A70D-9B32-4BFC-AB87-76E1728C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 /</a:t>
            </a:r>
            <a:r>
              <a:rPr lang="en-US" spc="-70"/>
              <a:t> </a:t>
            </a:r>
            <a:r>
              <a:rPr lang="en-US" spc="-5"/>
              <a:t>13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8339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2DE87-8363-4402-BF24-F39A6241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43B49-A62C-4C8F-80C9-763FA1D6E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4BC1-0AB6-44C4-963B-8B5356D88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B2B0-8F0B-4974-9826-9A86B547961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61F2E-FA49-445B-A89A-981918043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 /</a:t>
            </a:r>
            <a:r>
              <a:rPr lang="en-US" spc="-70"/>
              <a:t> </a:t>
            </a:r>
            <a:r>
              <a:rPr lang="en-US" spc="-5"/>
              <a:t>13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8811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455" y="312749"/>
            <a:ext cx="383918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57554" y="983109"/>
            <a:ext cx="19330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79665" y="3256465"/>
            <a:ext cx="1491880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403">
              <a:lnSpc>
                <a:spcPts val="822"/>
              </a:lnSpc>
            </a:pPr>
            <a:r>
              <a:rPr lang="en-US" spc="-3"/>
              <a:t>CSE373: Data Structures and</a:t>
            </a:r>
            <a:r>
              <a:rPr lang="en-US" spc="-23"/>
              <a:t> </a:t>
            </a:r>
            <a:r>
              <a:rPr lang="en-US" spc="-3"/>
              <a:t>Algorithms</a:t>
            </a:r>
            <a:endParaRPr lang="en-US" spc="-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5455" y="3256465"/>
            <a:ext cx="46004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403">
              <a:lnSpc>
                <a:spcPts val="822"/>
              </a:lnSpc>
            </a:pPr>
            <a:r>
              <a:rPr lang="en-US" spc="-8"/>
              <a:t>Winter</a:t>
            </a:r>
            <a:r>
              <a:rPr lang="en-US" spc="-30"/>
              <a:t> </a:t>
            </a:r>
            <a:r>
              <a:rPr lang="en-US"/>
              <a:t>2014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18355" y="3256465"/>
            <a:ext cx="115253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07">
              <a:lnSpc>
                <a:spcPts val="822"/>
              </a:lnSpc>
            </a:pPr>
            <a:fld id="{81D60167-4931-47E6-BA6A-407CBD079E47}" type="slidenum">
              <a:rPr lang="en-US" smtClean="0"/>
              <a:pPr marL="12807">
                <a:lnSpc>
                  <a:spcPts val="822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8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30520">
        <a:defRPr>
          <a:latin typeface="+mn-lt"/>
          <a:ea typeface="+mn-ea"/>
          <a:cs typeface="+mn-cs"/>
        </a:defRPr>
      </a:lvl2pPr>
      <a:lvl3pPr marL="461040">
        <a:defRPr>
          <a:latin typeface="+mn-lt"/>
          <a:ea typeface="+mn-ea"/>
          <a:cs typeface="+mn-cs"/>
        </a:defRPr>
      </a:lvl3pPr>
      <a:lvl4pPr marL="691561">
        <a:defRPr>
          <a:latin typeface="+mn-lt"/>
          <a:ea typeface="+mn-ea"/>
          <a:cs typeface="+mn-cs"/>
        </a:defRPr>
      </a:lvl4pPr>
      <a:lvl5pPr marL="922081">
        <a:defRPr>
          <a:latin typeface="+mn-lt"/>
          <a:ea typeface="+mn-ea"/>
          <a:cs typeface="+mn-cs"/>
        </a:defRPr>
      </a:lvl5pPr>
      <a:lvl6pPr marL="1152601">
        <a:defRPr>
          <a:latin typeface="+mn-lt"/>
          <a:ea typeface="+mn-ea"/>
          <a:cs typeface="+mn-cs"/>
        </a:defRPr>
      </a:lvl6pPr>
      <a:lvl7pPr marL="1383121">
        <a:defRPr>
          <a:latin typeface="+mn-lt"/>
          <a:ea typeface="+mn-ea"/>
          <a:cs typeface="+mn-cs"/>
        </a:defRPr>
      </a:lvl7pPr>
      <a:lvl8pPr marL="1613642">
        <a:defRPr>
          <a:latin typeface="+mn-lt"/>
          <a:ea typeface="+mn-ea"/>
          <a:cs typeface="+mn-cs"/>
        </a:defRPr>
      </a:lvl8pPr>
      <a:lvl9pPr marL="184416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30520">
        <a:defRPr>
          <a:latin typeface="+mn-lt"/>
          <a:ea typeface="+mn-ea"/>
          <a:cs typeface="+mn-cs"/>
        </a:defRPr>
      </a:lvl2pPr>
      <a:lvl3pPr marL="461040">
        <a:defRPr>
          <a:latin typeface="+mn-lt"/>
          <a:ea typeface="+mn-ea"/>
          <a:cs typeface="+mn-cs"/>
        </a:defRPr>
      </a:lvl3pPr>
      <a:lvl4pPr marL="691561">
        <a:defRPr>
          <a:latin typeface="+mn-lt"/>
          <a:ea typeface="+mn-ea"/>
          <a:cs typeface="+mn-cs"/>
        </a:defRPr>
      </a:lvl4pPr>
      <a:lvl5pPr marL="922081">
        <a:defRPr>
          <a:latin typeface="+mn-lt"/>
          <a:ea typeface="+mn-ea"/>
          <a:cs typeface="+mn-cs"/>
        </a:defRPr>
      </a:lvl5pPr>
      <a:lvl6pPr marL="1152601">
        <a:defRPr>
          <a:latin typeface="+mn-lt"/>
          <a:ea typeface="+mn-ea"/>
          <a:cs typeface="+mn-cs"/>
        </a:defRPr>
      </a:lvl6pPr>
      <a:lvl7pPr marL="1383121">
        <a:defRPr>
          <a:latin typeface="+mn-lt"/>
          <a:ea typeface="+mn-ea"/>
          <a:cs typeface="+mn-cs"/>
        </a:defRPr>
      </a:lvl7pPr>
      <a:lvl8pPr marL="1613642">
        <a:defRPr>
          <a:latin typeface="+mn-lt"/>
          <a:ea typeface="+mn-ea"/>
          <a:cs typeface="+mn-cs"/>
        </a:defRPr>
      </a:lvl8pPr>
      <a:lvl9pPr marL="184416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jp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892708"/>
            <a:ext cx="4331335" cy="273152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lang="en-US" sz="1400" spc="10" dirty="0">
                <a:solidFill>
                  <a:srgbClr val="FFFFFF"/>
                </a:solidFill>
                <a:latin typeface="Arial"/>
                <a:cs typeface="Arial"/>
              </a:rPr>
              <a:t>Linked Lists, Stacks and Queues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207" y="1652002"/>
            <a:ext cx="21037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5" dirty="0">
                <a:latin typeface="Arial"/>
                <a:cs typeface="Arial"/>
              </a:rPr>
              <a:t>Mahdi Ebrahimi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71212"/>
            <a:ext cx="4608195" cy="30905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600" spc="15" dirty="0">
                <a:solidFill>
                  <a:schemeClr val="bg1"/>
                </a:solidFill>
              </a:rPr>
              <a:t>Adding Elements </a:t>
            </a:r>
            <a:r>
              <a:rPr sz="1600" spc="10" dirty="0">
                <a:solidFill>
                  <a:schemeClr val="bg1"/>
                </a:solidFill>
              </a:rPr>
              <a:t>to </a:t>
            </a:r>
            <a:r>
              <a:rPr sz="1600" spc="15" dirty="0">
                <a:solidFill>
                  <a:schemeClr val="bg1"/>
                </a:solidFill>
              </a:rPr>
              <a:t>a Singly </a:t>
            </a:r>
            <a:r>
              <a:rPr sz="1600" spc="10" dirty="0">
                <a:solidFill>
                  <a:schemeClr val="bg1"/>
                </a:solidFill>
              </a:rPr>
              <a:t>Linked</a:t>
            </a:r>
            <a:r>
              <a:rPr sz="1600" spc="-45" dirty="0">
                <a:solidFill>
                  <a:schemeClr val="bg1"/>
                </a:solidFill>
              </a:rPr>
              <a:t> </a:t>
            </a:r>
            <a:r>
              <a:rPr sz="1600" spc="10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11175"/>
            <a:ext cx="141986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1. Create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15" dirty="0">
                <a:latin typeface="Arial"/>
                <a:cs typeface="Arial"/>
              </a:rPr>
              <a:t>new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Node</a:t>
            </a:r>
            <a:r>
              <a:rPr sz="1050" spc="-10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1395" y="543657"/>
            <a:ext cx="2133194" cy="68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1356295"/>
            <a:ext cx="3928745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2.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Set the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next</a:t>
            </a:r>
            <a:r>
              <a:rPr sz="1050" spc="-3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Arial"/>
                <a:cs typeface="Arial"/>
              </a:rPr>
              <a:t>reference</a:t>
            </a:r>
            <a:r>
              <a:rPr sz="1050" spc="-5" dirty="0">
                <a:latin typeface="Arial"/>
                <a:cs typeface="Arial"/>
              </a:rPr>
              <a:t> of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5" dirty="0">
                <a:latin typeface="Arial"/>
                <a:cs typeface="Arial"/>
              </a:rPr>
              <a:t>new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Node</a:t>
            </a:r>
            <a:r>
              <a:rPr sz="1050" spc="-36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to the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current </a:t>
            </a:r>
            <a:r>
              <a:rPr sz="1050" spc="-5" dirty="0">
                <a:latin typeface="Courier New"/>
                <a:cs typeface="Courier New"/>
              </a:rPr>
              <a:t>head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7232" y="1544781"/>
            <a:ext cx="2133194" cy="68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2239440"/>
            <a:ext cx="266446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3. Set the </a:t>
            </a:r>
            <a:r>
              <a:rPr sz="1050" spc="-10" dirty="0">
                <a:latin typeface="Courier New"/>
                <a:cs typeface="Courier New"/>
              </a:rPr>
              <a:t>head</a:t>
            </a:r>
            <a:r>
              <a:rPr sz="1050" spc="-3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Arial"/>
                <a:cs typeface="Arial"/>
              </a:rPr>
              <a:t>reference </a:t>
            </a:r>
            <a:r>
              <a:rPr sz="1050" spc="-5" dirty="0">
                <a:latin typeface="Arial"/>
                <a:cs typeface="Arial"/>
              </a:rPr>
              <a:t>to the </a:t>
            </a:r>
            <a:r>
              <a:rPr sz="1050" spc="-15" dirty="0">
                <a:latin typeface="Arial"/>
                <a:cs typeface="Arial"/>
              </a:rPr>
              <a:t>new </a:t>
            </a:r>
            <a:r>
              <a:rPr sz="1050" spc="-10" dirty="0">
                <a:latin typeface="Courier New"/>
                <a:cs typeface="Courier New"/>
              </a:rPr>
              <a:t>Node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7681" y="2431210"/>
            <a:ext cx="2133194" cy="68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769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pc="15" dirty="0">
                <a:solidFill>
                  <a:schemeClr val="bg1"/>
                </a:solidFill>
              </a:rPr>
              <a:t>Finding an Item </a:t>
            </a:r>
            <a:r>
              <a:rPr spc="10" dirty="0">
                <a:solidFill>
                  <a:schemeClr val="bg1"/>
                </a:solidFill>
              </a:rPr>
              <a:t>in </a:t>
            </a:r>
            <a:r>
              <a:rPr spc="15" dirty="0">
                <a:solidFill>
                  <a:schemeClr val="bg1"/>
                </a:solidFill>
              </a:rPr>
              <a:t>a </a:t>
            </a:r>
            <a:r>
              <a:rPr spc="10" dirty="0">
                <a:solidFill>
                  <a:schemeClr val="bg1"/>
                </a:solidFill>
              </a:rPr>
              <a:t>Linked</a:t>
            </a:r>
            <a:r>
              <a:rPr spc="-50" dirty="0">
                <a:solidFill>
                  <a:schemeClr val="bg1"/>
                </a:solidFill>
              </a:rPr>
              <a:t> </a:t>
            </a:r>
            <a:r>
              <a:rPr spc="10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12658"/>
            <a:ext cx="2846705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Arial"/>
                <a:cs typeface="Arial"/>
              </a:rPr>
              <a:t>An </a:t>
            </a:r>
            <a:r>
              <a:rPr sz="1050" spc="-5" dirty="0">
                <a:latin typeface="Arial"/>
                <a:cs typeface="Arial"/>
              </a:rPr>
              <a:t>algorithm </a:t>
            </a:r>
            <a:r>
              <a:rPr sz="1050" spc="-20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finding </a:t>
            </a:r>
            <a:r>
              <a:rPr sz="1050" spc="-10" dirty="0">
                <a:latin typeface="Arial"/>
                <a:cs typeface="Arial"/>
              </a:rPr>
              <a:t>an </a:t>
            </a:r>
            <a:r>
              <a:rPr sz="1050" spc="-5" dirty="0">
                <a:latin typeface="Arial"/>
                <a:cs typeface="Arial"/>
              </a:rPr>
              <a:t>item in </a:t>
            </a:r>
            <a:r>
              <a:rPr sz="1050" spc="-10" dirty="0">
                <a:latin typeface="Arial"/>
                <a:cs typeface="Arial"/>
              </a:rPr>
              <a:t>a linked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list: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56" y="1151090"/>
            <a:ext cx="4411980" cy="8026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0005">
              <a:lnSpc>
                <a:spcPts val="955"/>
              </a:lnSpc>
              <a:spcBef>
                <a:spcPts val="180"/>
              </a:spcBef>
            </a:pPr>
            <a:r>
              <a:rPr sz="800" spc="-5" dirty="0">
                <a:latin typeface="Courier New"/>
                <a:cs typeface="Courier New"/>
              </a:rPr>
              <a:t>foundNode: Node :=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endParaRPr sz="800">
              <a:latin typeface="Courier New"/>
              <a:cs typeface="Courier New"/>
            </a:endParaRPr>
          </a:p>
          <a:p>
            <a:pPr marL="40005">
              <a:lnSpc>
                <a:spcPts val="944"/>
              </a:lnSpc>
            </a:pPr>
            <a:r>
              <a:rPr sz="800" spc="-5" dirty="0">
                <a:latin typeface="Courier New"/>
                <a:cs typeface="Courier New"/>
              </a:rPr>
              <a:t>currentNode: Node := LinkedList.head</a:t>
            </a:r>
            <a:endParaRPr sz="800">
              <a:latin typeface="Courier New"/>
              <a:cs typeface="Courier New"/>
            </a:endParaRPr>
          </a:p>
          <a:p>
            <a:pPr marL="283210" marR="1630680" indent="-243204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while </a:t>
            </a:r>
            <a:r>
              <a:rPr sz="800" spc="-5" dirty="0">
                <a:latin typeface="Courier New"/>
                <a:cs typeface="Courier New"/>
              </a:rPr>
              <a:t>currentNode != </a:t>
            </a: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null </a:t>
            </a:r>
            <a:r>
              <a:rPr sz="800" spc="-5" dirty="0">
                <a:latin typeface="Courier New"/>
                <a:cs typeface="Courier New"/>
              </a:rPr>
              <a:t>&amp;&amp; foundNode = </a:t>
            </a: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null  if </a:t>
            </a:r>
            <a:r>
              <a:rPr sz="800" spc="-5" dirty="0">
                <a:latin typeface="Courier New"/>
                <a:cs typeface="Courier New"/>
              </a:rPr>
              <a:t>currentNode.data =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queryItem</a:t>
            </a:r>
            <a:endParaRPr sz="800">
              <a:latin typeface="Courier New"/>
              <a:cs typeface="Courier New"/>
            </a:endParaRPr>
          </a:p>
          <a:p>
            <a:pPr marR="1893570" algn="ctr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foundNode :=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currentNode</a:t>
            </a:r>
            <a:endParaRPr sz="800">
              <a:latin typeface="Courier New"/>
              <a:cs typeface="Courier New"/>
            </a:endParaRPr>
          </a:p>
          <a:p>
            <a:pPr marR="1954530" algn="ctr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currentNode :=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currentNode.next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3900" y="23323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900" y="25424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1958975"/>
            <a:ext cx="3794125" cy="694421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050" spc="-10" dirty="0">
                <a:latin typeface="Arial"/>
                <a:cs typeface="Arial"/>
              </a:rPr>
              <a:t>The </a:t>
            </a:r>
            <a:r>
              <a:rPr sz="1050" spc="-5" dirty="0">
                <a:latin typeface="Arial"/>
                <a:cs typeface="Arial"/>
              </a:rPr>
              <a:t>postcondition of this algorithm is that </a:t>
            </a:r>
            <a:r>
              <a:rPr sz="1050" spc="-10" dirty="0">
                <a:latin typeface="Courier New"/>
                <a:cs typeface="Courier New"/>
              </a:rPr>
              <a:t>foundNode</a:t>
            </a:r>
            <a:r>
              <a:rPr sz="1050" spc="-3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will be: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30"/>
              </a:spcBef>
            </a:pPr>
            <a:r>
              <a:rPr sz="1050" spc="-10" dirty="0">
                <a:latin typeface="Arial"/>
                <a:cs typeface="Arial"/>
              </a:rPr>
              <a:t>The node </a:t>
            </a:r>
            <a:r>
              <a:rPr sz="1050" spc="-5" dirty="0">
                <a:latin typeface="Arial"/>
                <a:cs typeface="Arial"/>
              </a:rPr>
              <a:t>containing the </a:t>
            </a:r>
            <a:r>
              <a:rPr sz="1050" dirty="0">
                <a:latin typeface="Arial"/>
                <a:cs typeface="Arial"/>
              </a:rPr>
              <a:t>query </a:t>
            </a:r>
            <a:r>
              <a:rPr sz="1050" spc="-5" dirty="0">
                <a:latin typeface="Arial"/>
                <a:cs typeface="Arial"/>
              </a:rPr>
              <a:t>item,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or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050" spc="-10" dirty="0">
                <a:latin typeface="Courier New"/>
                <a:cs typeface="Courier New"/>
              </a:rPr>
              <a:t>null</a:t>
            </a:r>
            <a:r>
              <a:rPr sz="1050" spc="-409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if the </a:t>
            </a:r>
            <a:r>
              <a:rPr sz="1050" dirty="0">
                <a:latin typeface="Arial"/>
                <a:cs typeface="Arial"/>
              </a:rPr>
              <a:t>query </a:t>
            </a:r>
            <a:r>
              <a:rPr sz="1050" spc="-5" dirty="0">
                <a:latin typeface="Arial"/>
                <a:cs typeface="Arial"/>
              </a:rPr>
              <a:t>item is not in the list.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71212"/>
            <a:ext cx="4608195" cy="30905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600" spc="20" dirty="0">
                <a:solidFill>
                  <a:schemeClr val="bg1"/>
                </a:solidFill>
              </a:rPr>
              <a:t>Inserting </a:t>
            </a:r>
            <a:r>
              <a:rPr sz="1600" spc="15" dirty="0">
                <a:solidFill>
                  <a:schemeClr val="bg1"/>
                </a:solidFill>
              </a:rPr>
              <a:t>Elements </a:t>
            </a:r>
            <a:r>
              <a:rPr sz="1600" spc="10" dirty="0">
                <a:solidFill>
                  <a:schemeClr val="bg1"/>
                </a:solidFill>
              </a:rPr>
              <a:t>into </a:t>
            </a:r>
            <a:r>
              <a:rPr sz="1600" spc="15" dirty="0">
                <a:solidFill>
                  <a:schemeClr val="bg1"/>
                </a:solidFill>
              </a:rPr>
              <a:t>a </a:t>
            </a:r>
            <a:r>
              <a:rPr sz="1600" spc="10" dirty="0">
                <a:solidFill>
                  <a:schemeClr val="bg1"/>
                </a:solidFill>
              </a:rPr>
              <a:t>Linked</a:t>
            </a:r>
            <a:r>
              <a:rPr sz="1600" spc="-40" dirty="0">
                <a:solidFill>
                  <a:schemeClr val="bg1"/>
                </a:solidFill>
              </a:rPr>
              <a:t> </a:t>
            </a:r>
            <a:r>
              <a:rPr sz="1600" spc="10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11175"/>
            <a:ext cx="326961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5895" indent="-16383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76530" algn="l"/>
              </a:tabLst>
            </a:pPr>
            <a:r>
              <a:rPr sz="1000" spc="-5" dirty="0">
                <a:latin typeface="Arial"/>
                <a:cs typeface="Arial"/>
              </a:rPr>
              <a:t>Find the </a:t>
            </a:r>
            <a:r>
              <a:rPr sz="1000" spc="-10" dirty="0">
                <a:latin typeface="Arial"/>
                <a:cs typeface="Arial"/>
              </a:rPr>
              <a:t>existing </a:t>
            </a:r>
            <a:r>
              <a:rPr sz="1000" spc="-10" dirty="0">
                <a:latin typeface="Courier New"/>
                <a:cs typeface="Courier New"/>
              </a:rPr>
              <a:t>Node</a:t>
            </a:r>
            <a:r>
              <a:rPr sz="1000" spc="-3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dirty="0">
                <a:latin typeface="Arial"/>
                <a:cs typeface="Arial"/>
              </a:rPr>
              <a:t>insert </a:t>
            </a:r>
            <a:r>
              <a:rPr sz="1000" spc="-15" dirty="0">
                <a:latin typeface="Arial"/>
                <a:cs typeface="Arial"/>
              </a:rPr>
              <a:t>new </a:t>
            </a:r>
            <a:r>
              <a:rPr sz="1000" spc="-5" dirty="0">
                <a:latin typeface="Arial"/>
                <a:cs typeface="Arial"/>
              </a:rPr>
              <a:t>element </a:t>
            </a:r>
            <a:r>
              <a:rPr sz="1000" spc="-15" dirty="0">
                <a:latin typeface="Arial"/>
                <a:cs typeface="Arial"/>
              </a:rPr>
              <a:t>after.</a:t>
            </a:r>
            <a:endParaRPr sz="1000" dirty="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76530" algn="l"/>
              </a:tabLst>
            </a:pPr>
            <a:r>
              <a:rPr sz="1000" spc="-5" dirty="0">
                <a:latin typeface="Arial"/>
                <a:cs typeface="Arial"/>
              </a:rPr>
              <a:t>Create </a:t>
            </a:r>
            <a:r>
              <a:rPr sz="1000" spc="-10" dirty="0">
                <a:latin typeface="Arial"/>
                <a:cs typeface="Arial"/>
              </a:rPr>
              <a:t>a </a:t>
            </a:r>
            <a:r>
              <a:rPr sz="1000" spc="-15" dirty="0">
                <a:latin typeface="Arial"/>
                <a:cs typeface="Arial"/>
              </a:rPr>
              <a:t>new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Node</a:t>
            </a:r>
            <a:r>
              <a:rPr sz="1000" spc="-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4628" y="717759"/>
            <a:ext cx="2278730" cy="640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1383525"/>
            <a:ext cx="4194175" cy="313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000" spc="-5" dirty="0">
                <a:latin typeface="Arial"/>
                <a:cs typeface="Arial"/>
              </a:rPr>
              <a:t>3.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Set the </a:t>
            </a:r>
            <a:r>
              <a:rPr sz="1000" spc="-10" dirty="0">
                <a:latin typeface="Courier New"/>
                <a:cs typeface="Courier New"/>
              </a:rPr>
              <a:t>next</a:t>
            </a:r>
            <a:r>
              <a:rPr sz="1000" spc="-3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reference</a:t>
            </a:r>
            <a:r>
              <a:rPr sz="1000" spc="-5" dirty="0">
                <a:latin typeface="Arial"/>
                <a:cs typeface="Arial"/>
              </a:rPr>
              <a:t> of the </a:t>
            </a:r>
            <a:r>
              <a:rPr sz="1000" spc="-15" dirty="0">
                <a:latin typeface="Arial"/>
                <a:cs typeface="Arial"/>
              </a:rPr>
              <a:t>new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Node</a:t>
            </a:r>
            <a:r>
              <a:rPr sz="1000" spc="-3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to the </a:t>
            </a:r>
            <a:r>
              <a:rPr sz="1000" spc="-10" dirty="0">
                <a:latin typeface="Courier New"/>
                <a:cs typeface="Courier New"/>
              </a:rPr>
              <a:t>next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reference</a:t>
            </a:r>
            <a:r>
              <a:rPr sz="1000" spc="-5" dirty="0">
                <a:latin typeface="Arial"/>
                <a:cs typeface="Arial"/>
              </a:rPr>
              <a:t> of  the </a:t>
            </a:r>
            <a:r>
              <a:rPr sz="1000" spc="-10" dirty="0">
                <a:latin typeface="Arial"/>
                <a:cs typeface="Arial"/>
              </a:rPr>
              <a:t>existing node.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64628" y="1618075"/>
            <a:ext cx="2278730" cy="640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2283841"/>
            <a:ext cx="3938904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5" dirty="0">
                <a:latin typeface="Arial"/>
                <a:cs typeface="Arial"/>
              </a:rPr>
              <a:t>4. Set the </a:t>
            </a:r>
            <a:r>
              <a:rPr sz="1000" spc="-10" dirty="0">
                <a:latin typeface="Courier New"/>
                <a:cs typeface="Courier New"/>
              </a:rPr>
              <a:t>next</a:t>
            </a:r>
            <a:r>
              <a:rPr sz="1000" spc="-28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reference </a:t>
            </a:r>
            <a:r>
              <a:rPr sz="1000" spc="-5" dirty="0">
                <a:latin typeface="Arial"/>
                <a:cs typeface="Arial"/>
              </a:rPr>
              <a:t>of the </a:t>
            </a:r>
            <a:r>
              <a:rPr sz="1000" spc="-10" dirty="0">
                <a:latin typeface="Arial"/>
                <a:cs typeface="Arial"/>
              </a:rPr>
              <a:t>existing node </a:t>
            </a:r>
            <a:r>
              <a:rPr sz="1000" spc="-5" dirty="0">
                <a:latin typeface="Arial"/>
                <a:cs typeface="Arial"/>
              </a:rPr>
              <a:t>to the </a:t>
            </a:r>
            <a:r>
              <a:rPr sz="1000" spc="-15" dirty="0">
                <a:latin typeface="Arial"/>
                <a:cs typeface="Arial"/>
              </a:rPr>
              <a:t>new </a:t>
            </a:r>
            <a:r>
              <a:rPr sz="1000" spc="-5" dirty="0">
                <a:latin typeface="Courier New"/>
                <a:cs typeface="Courier New"/>
              </a:rPr>
              <a:t>Node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64628" y="2483491"/>
            <a:ext cx="2278730" cy="640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769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pc="15" dirty="0">
                <a:solidFill>
                  <a:schemeClr val="bg1"/>
                </a:solidFill>
              </a:rPr>
              <a:t>Computing the Length </a:t>
            </a:r>
            <a:r>
              <a:rPr spc="10" dirty="0">
                <a:solidFill>
                  <a:schemeClr val="bg1"/>
                </a:solidFill>
              </a:rPr>
              <a:t>of </a:t>
            </a:r>
            <a:r>
              <a:rPr spc="15" dirty="0">
                <a:solidFill>
                  <a:schemeClr val="bg1"/>
                </a:solidFill>
              </a:rPr>
              <a:t>a </a:t>
            </a:r>
            <a:r>
              <a:rPr spc="10" dirty="0">
                <a:solidFill>
                  <a:schemeClr val="bg1"/>
                </a:solidFill>
              </a:rPr>
              <a:t>Linked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spc="10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16519"/>
            <a:ext cx="3085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algorithm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computing the length </a:t>
            </a:r>
            <a:r>
              <a:rPr sz="1100" spc="-10" dirty="0">
                <a:latin typeface="Arial"/>
                <a:cs typeface="Arial"/>
              </a:rPr>
              <a:t>a linked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56" y="1354950"/>
            <a:ext cx="4411980" cy="6819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0005">
              <a:lnSpc>
                <a:spcPts val="955"/>
              </a:lnSpc>
              <a:spcBef>
                <a:spcPts val="180"/>
              </a:spcBef>
            </a:pPr>
            <a:r>
              <a:rPr sz="800" spc="-5" dirty="0">
                <a:latin typeface="Courier New"/>
                <a:cs typeface="Courier New"/>
              </a:rPr>
              <a:t>length: </a:t>
            </a: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800" spc="-5" dirty="0">
                <a:latin typeface="Courier New"/>
                <a:cs typeface="Courier New"/>
              </a:rPr>
              <a:t>:=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  <a:p>
            <a:pPr marL="40005" marR="2177415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Courier New"/>
                <a:cs typeface="Courier New"/>
              </a:rPr>
              <a:t>currentNode: Node := LinkedList.head  </a:t>
            </a: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while </a:t>
            </a:r>
            <a:r>
              <a:rPr sz="800" spc="-5" dirty="0">
                <a:latin typeface="Courier New"/>
                <a:cs typeface="Courier New"/>
              </a:rPr>
              <a:t>currentNode !=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endParaRPr sz="800">
              <a:latin typeface="Courier New"/>
              <a:cs typeface="Courier New"/>
            </a:endParaRPr>
          </a:p>
          <a:p>
            <a:pPr marL="28321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length := length +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  <a:p>
            <a:pPr marL="28321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currentNode :=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currentNode.next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2089263"/>
            <a:ext cx="426910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postcondition of this algorithm is that </a:t>
            </a:r>
            <a:r>
              <a:rPr sz="1100" spc="-10" dirty="0">
                <a:latin typeface="Courier New"/>
                <a:cs typeface="Courier New"/>
              </a:rPr>
              <a:t>length</a:t>
            </a:r>
            <a:r>
              <a:rPr sz="1100" spc="-3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equal to the 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nodes </a:t>
            </a:r>
            <a:r>
              <a:rPr sz="1100" spc="-5" dirty="0">
                <a:latin typeface="Arial"/>
                <a:cs typeface="Arial"/>
              </a:rPr>
              <a:t>in 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list.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769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chemeClr val="bg1"/>
                </a:solidFill>
              </a:rPr>
              <a:t>Generic </a:t>
            </a:r>
            <a:r>
              <a:rPr spc="10" dirty="0">
                <a:solidFill>
                  <a:schemeClr val="bg1"/>
                </a:solidFill>
              </a:rPr>
              <a:t>Linked</a:t>
            </a:r>
            <a:r>
              <a:rPr spc="-15" dirty="0">
                <a:solidFill>
                  <a:schemeClr val="bg1"/>
                </a:solidFill>
              </a:rPr>
              <a:t> </a:t>
            </a:r>
            <a:r>
              <a:rPr spc="10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217890"/>
            <a:ext cx="42995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75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make </a:t>
            </a:r>
            <a:r>
              <a:rPr sz="1100" spc="-5" dirty="0">
                <a:latin typeface="Arial"/>
                <a:cs typeface="Arial"/>
              </a:rPr>
              <a:t>our </a:t>
            </a:r>
            <a:r>
              <a:rPr sz="1100" spc="-10" dirty="0">
                <a:latin typeface="Arial"/>
                <a:cs typeface="Arial"/>
              </a:rPr>
              <a:t>LinkedList </a:t>
            </a:r>
            <a:r>
              <a:rPr sz="1100" spc="-5" dirty="0">
                <a:latin typeface="Arial"/>
                <a:cs typeface="Arial"/>
              </a:rPr>
              <a:t>generic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only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add a </a:t>
            </a:r>
            <a:r>
              <a:rPr sz="1100" spc="-5" dirty="0">
                <a:latin typeface="Arial"/>
                <a:cs typeface="Arial"/>
              </a:rPr>
              <a:t>type </a:t>
            </a:r>
            <a:r>
              <a:rPr sz="1100" spc="-10" dirty="0">
                <a:latin typeface="Arial"/>
                <a:cs typeface="Arial"/>
              </a:rPr>
              <a:t>parameter  </a:t>
            </a:r>
            <a:r>
              <a:rPr sz="1100" spc="-5" dirty="0">
                <a:latin typeface="Arial"/>
                <a:cs typeface="Arial"/>
              </a:rPr>
              <a:t>to the</a:t>
            </a:r>
            <a:r>
              <a:rPr sz="1100" spc="-10" dirty="0">
                <a:latin typeface="Arial"/>
                <a:cs typeface="Arial"/>
              </a:rPr>
              <a:t> declaration: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56" y="1628394"/>
            <a:ext cx="4411980" cy="20129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80"/>
              </a:spcBef>
            </a:pP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sz="800" spc="-5" dirty="0">
                <a:latin typeface="Courier New"/>
                <a:cs typeface="Courier New"/>
              </a:rPr>
              <a:t>GenericLinkedList&lt;E&gt; { ...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1881910"/>
            <a:ext cx="3185160" cy="17960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replace </a:t>
            </a:r>
            <a:r>
              <a:rPr sz="1100" spc="-10" dirty="0">
                <a:latin typeface="Courier New"/>
                <a:cs typeface="Courier New"/>
              </a:rPr>
              <a:t>Object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10" dirty="0">
                <a:latin typeface="Courier New"/>
                <a:cs typeface="Courier New"/>
              </a:rPr>
              <a:t>E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body</a:t>
            </a:r>
            <a:r>
              <a:rPr sz="1100" spc="-5" dirty="0">
                <a:latin typeface="Arial"/>
                <a:cs typeface="Arial"/>
              </a:rPr>
              <a:t> of the </a:t>
            </a:r>
            <a:r>
              <a:rPr sz="1100" spc="-10" dirty="0">
                <a:latin typeface="Arial"/>
                <a:cs typeface="Arial"/>
              </a:rPr>
              <a:t>class.  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769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pc="10" dirty="0">
                <a:solidFill>
                  <a:schemeClr val="bg1"/>
                </a:solidFill>
              </a:rPr>
              <a:t>Doubly Linked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10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99438"/>
            <a:ext cx="4131945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Arial"/>
                <a:cs typeface="Arial"/>
              </a:rPr>
              <a:t>A doubly linked </a:t>
            </a:r>
            <a:r>
              <a:rPr sz="1050" spc="-5" dirty="0">
                <a:latin typeface="Arial"/>
                <a:cs typeface="Arial"/>
              </a:rPr>
              <a:t>list simply </a:t>
            </a:r>
            <a:r>
              <a:rPr sz="1050" spc="-10" dirty="0">
                <a:latin typeface="Arial"/>
                <a:cs typeface="Arial"/>
              </a:rPr>
              <a:t>adds a </a:t>
            </a:r>
            <a:r>
              <a:rPr sz="1050" spc="-10" dirty="0">
                <a:latin typeface="Courier New"/>
                <a:cs typeface="Courier New"/>
              </a:rPr>
              <a:t>previous</a:t>
            </a:r>
            <a:r>
              <a:rPr sz="1050" spc="-30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Arial"/>
                <a:cs typeface="Arial"/>
              </a:rPr>
              <a:t>reference </a:t>
            </a:r>
            <a:r>
              <a:rPr sz="1050" spc="-5" dirty="0">
                <a:latin typeface="Arial"/>
                <a:cs typeface="Arial"/>
              </a:rPr>
              <a:t>to the </a:t>
            </a:r>
            <a:r>
              <a:rPr sz="1050" spc="-10" dirty="0">
                <a:latin typeface="Courier New"/>
                <a:cs typeface="Courier New"/>
              </a:rPr>
              <a:t>Node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class so that the list can </a:t>
            </a:r>
            <a:r>
              <a:rPr sz="1050" spc="-10" dirty="0">
                <a:latin typeface="Arial"/>
                <a:cs typeface="Arial"/>
              </a:rPr>
              <a:t>be </a:t>
            </a:r>
            <a:r>
              <a:rPr sz="1050" spc="-15" dirty="0">
                <a:latin typeface="Arial"/>
                <a:cs typeface="Arial"/>
              </a:rPr>
              <a:t>traversed forwards </a:t>
            </a:r>
            <a:r>
              <a:rPr sz="1050" spc="-5" dirty="0">
                <a:latin typeface="Arial"/>
                <a:cs typeface="Arial"/>
              </a:rPr>
              <a:t>or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backwards.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56" y="1009942"/>
            <a:ext cx="4411980" cy="140335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525780" marR="2723515" indent="-243204">
              <a:lnSpc>
                <a:spcPts val="950"/>
              </a:lnSpc>
              <a:spcBef>
                <a:spcPts val="220"/>
              </a:spcBef>
            </a:pP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private class </a:t>
            </a:r>
            <a:r>
              <a:rPr sz="800" spc="-5" dirty="0">
                <a:latin typeface="Courier New"/>
                <a:cs typeface="Courier New"/>
              </a:rPr>
              <a:t>Node&lt;E&gt;</a:t>
            </a:r>
            <a:r>
              <a:rPr sz="800" spc="-4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{  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data;</a:t>
            </a:r>
            <a:endParaRPr sz="800">
              <a:latin typeface="Courier New"/>
              <a:cs typeface="Courier New"/>
            </a:endParaRPr>
          </a:p>
          <a:p>
            <a:pPr marL="52578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Node&lt;E&gt;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next;</a:t>
            </a:r>
            <a:endParaRPr sz="800">
              <a:latin typeface="Courier New"/>
              <a:cs typeface="Courier New"/>
            </a:endParaRPr>
          </a:p>
          <a:p>
            <a:pPr marL="52578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Node&lt;E&gt;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previous;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Courier New"/>
              <a:cs typeface="Courier New"/>
            </a:endParaRPr>
          </a:p>
          <a:p>
            <a:pPr marL="768985" marR="658495" indent="-243204">
              <a:lnSpc>
                <a:spcPts val="950"/>
              </a:lnSpc>
            </a:pP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800" spc="-5" dirty="0">
                <a:latin typeface="Courier New"/>
                <a:cs typeface="Courier New"/>
              </a:rPr>
              <a:t>Node(E data, Node&lt;E&gt; next, Node&lt;E&gt; previous) {  </a:t>
            </a: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800" spc="-5" dirty="0">
                <a:latin typeface="Courier New"/>
                <a:cs typeface="Courier New"/>
              </a:rPr>
              <a:t>.data =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data;</a:t>
            </a:r>
            <a:endParaRPr sz="800">
              <a:latin typeface="Courier New"/>
              <a:cs typeface="Courier New"/>
            </a:endParaRPr>
          </a:p>
          <a:p>
            <a:pPr marL="768985">
              <a:lnSpc>
                <a:spcPts val="905"/>
              </a:lnSpc>
            </a:pP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800" spc="-5" dirty="0">
                <a:latin typeface="Courier New"/>
                <a:cs typeface="Courier New"/>
              </a:rPr>
              <a:t>.next =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next;</a:t>
            </a:r>
            <a:endParaRPr sz="800">
              <a:latin typeface="Courier New"/>
              <a:cs typeface="Courier New"/>
            </a:endParaRPr>
          </a:p>
          <a:p>
            <a:pPr marL="768985">
              <a:lnSpc>
                <a:spcPts val="944"/>
              </a:lnSpc>
            </a:pP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800" spc="-5" dirty="0">
                <a:latin typeface="Courier New"/>
                <a:cs typeface="Courier New"/>
              </a:rPr>
              <a:t>.previous =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previous;</a:t>
            </a:r>
            <a:endParaRPr sz="800">
              <a:latin typeface="Courier New"/>
              <a:cs typeface="Courier New"/>
            </a:endParaRPr>
          </a:p>
          <a:p>
            <a:pPr marL="525780">
              <a:lnSpc>
                <a:spcPts val="944"/>
              </a:lnSpc>
            </a:pPr>
            <a:r>
              <a:rPr sz="800" spc="-5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28321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2465449"/>
            <a:ext cx="4384192" cy="4954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050" spc="-10" dirty="0">
                <a:latin typeface="Arial"/>
                <a:cs typeface="Arial"/>
              </a:rPr>
              <a:t>Doubly linked </a:t>
            </a:r>
            <a:r>
              <a:rPr sz="1050" spc="-5" dirty="0">
                <a:latin typeface="Arial"/>
                <a:cs typeface="Arial"/>
              </a:rPr>
              <a:t>lists work the </a:t>
            </a:r>
            <a:r>
              <a:rPr sz="1050" spc="-10" dirty="0">
                <a:latin typeface="Arial"/>
                <a:cs typeface="Arial"/>
              </a:rPr>
              <a:t>same, </a:t>
            </a:r>
            <a:r>
              <a:rPr sz="1050" spc="-15" dirty="0">
                <a:latin typeface="Arial"/>
                <a:cs typeface="Arial"/>
              </a:rPr>
              <a:t>except </a:t>
            </a:r>
            <a:r>
              <a:rPr sz="1050" spc="-5" dirty="0">
                <a:latin typeface="Arial"/>
                <a:cs typeface="Arial"/>
              </a:rPr>
              <a:t>that the algorithms </a:t>
            </a:r>
            <a:r>
              <a:rPr sz="1050" spc="-20" dirty="0">
                <a:latin typeface="Arial"/>
                <a:cs typeface="Arial"/>
              </a:rPr>
              <a:t>for</a:t>
            </a:r>
            <a:r>
              <a:rPr lang="en-US"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inserting </a:t>
            </a:r>
            <a:r>
              <a:rPr sz="1050" spc="-10" dirty="0">
                <a:latin typeface="Arial"/>
                <a:cs typeface="Arial"/>
              </a:rPr>
              <a:t>and removing </a:t>
            </a:r>
            <a:r>
              <a:rPr sz="1050" spc="-5" dirty="0">
                <a:latin typeface="Arial"/>
                <a:cs typeface="Arial"/>
              </a:rPr>
              <a:t>items requires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bit </a:t>
            </a:r>
            <a:r>
              <a:rPr sz="1050" spc="-10" dirty="0">
                <a:latin typeface="Arial"/>
                <a:cs typeface="Arial"/>
              </a:rPr>
              <a:t>more </a:t>
            </a:r>
            <a:r>
              <a:rPr sz="1050" spc="-5" dirty="0">
                <a:latin typeface="Arial"/>
                <a:cs typeface="Arial"/>
              </a:rPr>
              <a:t>link fiddling </a:t>
            </a:r>
            <a:r>
              <a:rPr sz="1050" spc="-20" dirty="0">
                <a:latin typeface="Arial"/>
                <a:cs typeface="Arial"/>
              </a:rPr>
              <a:t>(have </a:t>
            </a:r>
            <a:r>
              <a:rPr sz="1050" spc="-5" dirty="0">
                <a:latin typeface="Arial"/>
                <a:cs typeface="Arial"/>
              </a:rPr>
              <a:t>to</a:t>
            </a:r>
            <a:r>
              <a:rPr lang="en-US" sz="1050" spc="-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set </a:t>
            </a:r>
            <a:r>
              <a:rPr sz="1050" spc="-10" dirty="0">
                <a:latin typeface="Arial"/>
                <a:cs typeface="Arial"/>
              </a:rPr>
              <a:t>previous </a:t>
            </a:r>
            <a:r>
              <a:rPr sz="1050" spc="-5" dirty="0">
                <a:latin typeface="Arial"/>
                <a:cs typeface="Arial"/>
              </a:rPr>
              <a:t>links as </a:t>
            </a:r>
            <a:r>
              <a:rPr sz="1050" spc="-10" dirty="0">
                <a:latin typeface="Arial"/>
                <a:cs typeface="Arial"/>
              </a:rPr>
              <a:t>well).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64769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Running times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List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412" y="587375"/>
            <a:ext cx="3957174" cy="265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9230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Stacks</a:t>
            </a:r>
            <a:endParaRPr spc="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" y="587375"/>
            <a:ext cx="3169921" cy="239360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900" spc="-10" dirty="0">
                <a:latin typeface="Arial"/>
                <a:cs typeface="Arial"/>
              </a:rPr>
              <a:t>A stack is a container of objects that are inserted and removed according to the </a:t>
            </a:r>
            <a:r>
              <a:rPr lang="en-US" sz="900" b="1" spc="-10" dirty="0">
                <a:latin typeface="Arial"/>
                <a:cs typeface="Arial"/>
              </a:rPr>
              <a:t>last-in first-out (LIFO) </a:t>
            </a:r>
            <a:r>
              <a:rPr lang="en-US" sz="900" spc="-10" dirty="0">
                <a:latin typeface="Arial"/>
                <a:cs typeface="Arial"/>
              </a:rPr>
              <a:t>principle. </a:t>
            </a: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900" spc="-10" dirty="0">
                <a:latin typeface="Arial"/>
                <a:cs typeface="Arial"/>
              </a:rPr>
              <a:t>In the pushdown stacks only two operations are allowed: </a:t>
            </a:r>
            <a:r>
              <a:rPr lang="en-US" sz="900" b="1" spc="-10" dirty="0">
                <a:latin typeface="Arial"/>
                <a:cs typeface="Arial"/>
              </a:rPr>
              <a:t>push</a:t>
            </a:r>
            <a:r>
              <a:rPr lang="en-US" sz="900" spc="-10" dirty="0">
                <a:latin typeface="Arial"/>
                <a:cs typeface="Arial"/>
              </a:rPr>
              <a:t> the item into the stack, and </a:t>
            </a:r>
            <a:r>
              <a:rPr lang="en-US" sz="900" b="1" spc="-10" dirty="0">
                <a:latin typeface="Arial"/>
                <a:cs typeface="Arial"/>
              </a:rPr>
              <a:t>pop</a:t>
            </a:r>
            <a:r>
              <a:rPr lang="en-US" sz="900" spc="-10" dirty="0">
                <a:latin typeface="Arial"/>
                <a:cs typeface="Arial"/>
              </a:rPr>
              <a:t> the item out of the stack. </a:t>
            </a: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900" spc="-10" dirty="0">
                <a:latin typeface="Arial"/>
                <a:cs typeface="Arial"/>
              </a:rPr>
              <a:t>A stack is a limited access data structure - elements can be added and removed from the stack only at the </a:t>
            </a:r>
            <a:r>
              <a:rPr lang="en-US" sz="900" b="1" spc="-10" dirty="0">
                <a:latin typeface="Arial"/>
                <a:cs typeface="Arial"/>
              </a:rPr>
              <a:t>top</a:t>
            </a:r>
            <a:r>
              <a:rPr lang="en-US" sz="900" spc="-10" dirty="0">
                <a:latin typeface="Arial"/>
                <a:cs typeface="Arial"/>
              </a:rPr>
              <a:t>. push adds an item to the top of the stack, pop removes the item from the top. </a:t>
            </a: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900" spc="-10" dirty="0">
                <a:latin typeface="Arial"/>
                <a:cs typeface="Arial"/>
              </a:rPr>
              <a:t>A helpful analogy is to think of a stack of books; you can remove only the top book, also you can add a new book on the top.</a:t>
            </a: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900" spc="-10" dirty="0">
                <a:latin typeface="Arial"/>
                <a:cs typeface="Arial"/>
              </a:rPr>
              <a:t>A stack is a recursive data structure. Here is a structural definition of a Stack:</a:t>
            </a:r>
          </a:p>
          <a:p>
            <a:pPr marL="641350" lvl="1" indent="-171450"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900" spc="-10" dirty="0">
                <a:latin typeface="Arial"/>
                <a:cs typeface="Arial"/>
              </a:rPr>
              <a:t>a stack is either empty or</a:t>
            </a:r>
          </a:p>
          <a:p>
            <a:pPr marL="641350" lvl="1" indent="-171450"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900" spc="-10" dirty="0">
                <a:latin typeface="Arial"/>
                <a:cs typeface="Arial"/>
              </a:rPr>
              <a:t>it consists of a top and the rest which is a stack; </a:t>
            </a:r>
            <a:endParaRPr lang="en-US" sz="900" dirty="0">
              <a:latin typeface="Arial"/>
              <a:cs typeface="Arial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B8B3D-6FA9-4A4B-A3F3-5BD81B2452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17" t="17677" r="16943" b="55877"/>
          <a:stretch/>
        </p:blipFill>
        <p:spPr>
          <a:xfrm>
            <a:off x="3448050" y="663575"/>
            <a:ext cx="10668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F7057C-7629-421D-8CF7-352F2CA7D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665" y="1497838"/>
            <a:ext cx="1206663" cy="14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4977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9230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Stacks Implementation</a:t>
            </a:r>
            <a:endParaRPr spc="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" y="544462"/>
            <a:ext cx="4160521" cy="32637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b="1" spc="-1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b="1" spc="-1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06EA6-90E6-4311-9DBD-7679BAF791AD}"/>
              </a:ext>
            </a:extLst>
          </p:cNvPr>
          <p:cNvSpPr/>
          <p:nvPr/>
        </p:nvSpPr>
        <p:spPr>
          <a:xfrm>
            <a:off x="171450" y="622379"/>
            <a:ext cx="4242485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The structure for a stack could be an array, a vector, an </a:t>
            </a:r>
            <a:r>
              <a:rPr lang="en-US" sz="1000" dirty="0" err="1"/>
              <a:t>ArrayList</a:t>
            </a:r>
            <a:r>
              <a:rPr lang="en-US" sz="1000" dirty="0"/>
              <a:t>, a linked list, or any other collection. </a:t>
            </a:r>
          </a:p>
          <a:p>
            <a:r>
              <a:rPr lang="en-US" sz="1000" dirty="0"/>
              <a:t>Regardless of the type of the underlying data structure, a Stack must implement the same functionality. This is achieved by providing a unique interface:</a:t>
            </a:r>
          </a:p>
          <a:p>
            <a:endParaRPr lang="en-US" sz="1100" dirty="0"/>
          </a:p>
          <a:p>
            <a:pPr marL="0" lvl="1"/>
            <a:r>
              <a:rPr lang="en-US" sz="1000" dirty="0"/>
              <a:t>public interface </a:t>
            </a:r>
            <a:r>
              <a:rPr lang="en-US" sz="1000" dirty="0" err="1"/>
              <a:t>StackInterface</a:t>
            </a:r>
            <a:r>
              <a:rPr lang="en-US" sz="1000" dirty="0"/>
              <a:t> &lt;</a:t>
            </a:r>
            <a:r>
              <a:rPr lang="en-US" sz="1000" dirty="0" err="1"/>
              <a:t>AnyType</a:t>
            </a:r>
            <a:r>
              <a:rPr lang="en-US" sz="1000" dirty="0"/>
              <a:t>&gt;</a:t>
            </a:r>
          </a:p>
          <a:p>
            <a:pPr marL="0" lvl="1"/>
            <a:r>
              <a:rPr lang="en-US" sz="1000" dirty="0"/>
              <a:t>{</a:t>
            </a:r>
          </a:p>
          <a:p>
            <a:pPr marL="0" lvl="1"/>
            <a:r>
              <a:rPr lang="en-US" sz="1000" dirty="0"/>
              <a:t>   public void push(</a:t>
            </a:r>
            <a:r>
              <a:rPr lang="en-US" sz="1000" dirty="0" err="1"/>
              <a:t>AnyType</a:t>
            </a:r>
            <a:r>
              <a:rPr lang="en-US" sz="1000" dirty="0"/>
              <a:t> e);</a:t>
            </a:r>
          </a:p>
          <a:p>
            <a:pPr marL="0" lvl="1"/>
            <a:r>
              <a:rPr lang="en-US" sz="1000" dirty="0"/>
              <a:t>   public </a:t>
            </a:r>
            <a:r>
              <a:rPr lang="en-US" sz="1000" dirty="0" err="1"/>
              <a:t>AnyType</a:t>
            </a:r>
            <a:r>
              <a:rPr lang="en-US" sz="1000" dirty="0"/>
              <a:t> pop();</a:t>
            </a:r>
          </a:p>
          <a:p>
            <a:pPr marL="0" lvl="1"/>
            <a:r>
              <a:rPr lang="en-US" sz="1000" dirty="0"/>
              <a:t>   public </a:t>
            </a:r>
            <a:r>
              <a:rPr lang="en-US" sz="1000" dirty="0" err="1"/>
              <a:t>AnyType</a:t>
            </a:r>
            <a:r>
              <a:rPr lang="en-US" sz="1000" dirty="0"/>
              <a:t> peek();</a:t>
            </a:r>
          </a:p>
          <a:p>
            <a:pPr marL="0" lvl="1"/>
            <a:r>
              <a:rPr lang="en-US" sz="1000" dirty="0"/>
              <a:t>   public </a:t>
            </a:r>
            <a:r>
              <a:rPr lang="en-US" sz="1000" dirty="0" err="1"/>
              <a:t>boolean</a:t>
            </a:r>
            <a:r>
              <a:rPr lang="en-US" sz="1000" dirty="0"/>
              <a:t> </a:t>
            </a:r>
            <a:r>
              <a:rPr lang="en-US" sz="1000" dirty="0" err="1"/>
              <a:t>isEmpty</a:t>
            </a:r>
            <a:r>
              <a:rPr lang="en-US" sz="1000" dirty="0"/>
              <a:t>();</a:t>
            </a:r>
          </a:p>
          <a:p>
            <a:pPr marL="0" lvl="1"/>
            <a:r>
              <a:rPr lang="en-US" sz="1000" dirty="0"/>
              <a:t>}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CBC4CEC-4FEC-4E87-AA1E-39CFB9161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55" y="1577975"/>
            <a:ext cx="1987395" cy="15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30508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9230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Stacks Implementation</a:t>
            </a:r>
            <a:endParaRPr spc="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" y="544462"/>
            <a:ext cx="4160521" cy="9573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900" b="1" spc="-10" dirty="0">
                <a:latin typeface="Arial"/>
                <a:cs typeface="Arial"/>
              </a:rPr>
              <a:t>push():</a:t>
            </a:r>
            <a:r>
              <a:rPr lang="en-US" sz="900" spc="-10" dirty="0">
                <a:latin typeface="Arial"/>
                <a:cs typeface="Arial"/>
              </a:rPr>
              <a:t> Adds an item into (top of) the stack</a:t>
            </a: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900" b="1" spc="-10" dirty="0">
                <a:latin typeface="Arial"/>
                <a:cs typeface="Arial"/>
              </a:rPr>
              <a:t>pop():</a:t>
            </a:r>
            <a:r>
              <a:rPr lang="en-US" sz="900" spc="-10" dirty="0">
                <a:latin typeface="Arial"/>
                <a:cs typeface="Arial"/>
              </a:rPr>
              <a:t> Removes the item from the top of the stack. </a:t>
            </a: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900" b="1" spc="-10" dirty="0">
                <a:latin typeface="Arial"/>
                <a:cs typeface="Arial"/>
              </a:rPr>
              <a:t>peek(): </a:t>
            </a:r>
            <a:r>
              <a:rPr lang="en-US" sz="900" spc="-10" dirty="0">
                <a:latin typeface="Arial"/>
                <a:cs typeface="Arial"/>
              </a:rPr>
              <a:t>R</a:t>
            </a:r>
            <a:r>
              <a:rPr lang="en-US" sz="900" dirty="0"/>
              <a:t>etrieves the first element of the Stack or the element present at the top of the </a:t>
            </a:r>
            <a:r>
              <a:rPr lang="en-US" sz="900" i="1" dirty="0"/>
              <a:t>Stack</a:t>
            </a:r>
            <a:r>
              <a:rPr lang="en-US" sz="900" dirty="0"/>
              <a:t>. </a:t>
            </a:r>
            <a:endParaRPr lang="en-US" sz="900" b="1" spc="-1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900" b="1" spc="-10" dirty="0">
                <a:latin typeface="Arial"/>
                <a:cs typeface="Arial"/>
              </a:rPr>
              <a:t>empty(): </a:t>
            </a:r>
            <a:r>
              <a:rPr lang="en-US" sz="900" spc="-10" dirty="0">
                <a:latin typeface="Arial"/>
                <a:cs typeface="Arial"/>
              </a:rPr>
              <a:t>Check if a stack is empty or not.</a:t>
            </a: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900" b="1" spc="-10" dirty="0">
                <a:latin typeface="Arial"/>
                <a:cs typeface="Arial"/>
              </a:rPr>
              <a:t>search(), min(), …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426DDF-532A-4A74-8065-62481B3D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53" y="1730375"/>
            <a:ext cx="2437087" cy="12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6071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076337" y="1643389"/>
            <a:ext cx="5810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07" defTabSz="461040">
              <a:lnSpc>
                <a:spcPts val="82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2807" defTabSz="461040">
                <a:lnSpc>
                  <a:spcPts val="822"/>
                </a:lnSpc>
              </a:pPr>
              <a:t>2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55" y="314049"/>
            <a:ext cx="1402239" cy="254675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i="0" spc="-3" dirty="0"/>
              <a:t>Data</a:t>
            </a:r>
            <a:r>
              <a:rPr i="0" spc="-20" dirty="0"/>
              <a:t> </a:t>
            </a:r>
            <a:r>
              <a:rPr i="0" spc="-3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455" y="825003"/>
            <a:ext cx="3743145" cy="1632039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lang="en-US" sz="1008" spc="-3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ays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organize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information to</a:t>
            </a:r>
            <a:r>
              <a:rPr sz="1008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enable</a:t>
            </a:r>
          </a:p>
          <a:p>
            <a:pPr marL="179294" defTabSz="461040"/>
            <a:r>
              <a:rPr sz="1008" i="1" spc="-3" dirty="0">
                <a:solidFill>
                  <a:srgbClr val="3333CC"/>
                </a:solidFill>
                <a:latin typeface="Arial"/>
                <a:cs typeface="Arial"/>
              </a:rPr>
              <a:t>efficient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computation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over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that information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  <a:p>
            <a:pPr marL="6403" defTabSz="461040">
              <a:spcBef>
                <a:spcPts val="948"/>
              </a:spcBef>
            </a:pP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data structure supports certain </a:t>
            </a:r>
            <a:r>
              <a:rPr sz="1008" i="1" spc="-3" dirty="0">
                <a:solidFill>
                  <a:prstClr val="black"/>
                </a:solidFill>
                <a:latin typeface="Arial"/>
                <a:cs typeface="Arial"/>
              </a:rPr>
              <a:t>operations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each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with</a:t>
            </a:r>
            <a:r>
              <a:rPr sz="1008" spc="4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a:</a:t>
            </a:r>
          </a:p>
          <a:p>
            <a:pPr marL="380999" indent="-144075" defTabSz="461040">
              <a:spcBef>
                <a:spcPts val="252"/>
              </a:spcBef>
              <a:buFontTx/>
              <a:buChar char="–"/>
              <a:tabLst>
                <a:tab pos="380679" algn="l"/>
                <a:tab pos="380999" algn="l"/>
              </a:tabLst>
            </a:pP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Meaning: what does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the operation</a:t>
            </a:r>
            <a:r>
              <a:rPr sz="1008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do/return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80999" indent="-144075" defTabSz="461040">
              <a:spcBef>
                <a:spcPts val="252"/>
              </a:spcBef>
              <a:buFontTx/>
              <a:buChar char="–"/>
              <a:tabLst>
                <a:tab pos="380679" algn="l"/>
                <a:tab pos="380999" algn="l"/>
              </a:tabLst>
            </a:pP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Performance: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how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efficient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operation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  <a:p>
            <a:pPr marL="6403" defTabSz="461040">
              <a:spcBef>
                <a:spcPts val="958"/>
              </a:spcBef>
            </a:pP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Examples:</a:t>
            </a:r>
          </a:p>
          <a:p>
            <a:pPr marL="380999" indent="-144075" defTabSz="461040">
              <a:spcBef>
                <a:spcPts val="252"/>
              </a:spcBef>
              <a:buFont typeface="Arial"/>
              <a:buChar char="–"/>
              <a:tabLst>
                <a:tab pos="380679" algn="l"/>
                <a:tab pos="380999" algn="l"/>
                <a:tab pos="679715" algn="l"/>
              </a:tabLst>
            </a:pPr>
            <a:r>
              <a:rPr sz="1008" b="1" i="1" spc="-3" dirty="0">
                <a:solidFill>
                  <a:prstClr val="black"/>
                </a:solidFill>
                <a:latin typeface="Arial"/>
                <a:cs typeface="Arial"/>
              </a:rPr>
              <a:t>List	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with operations </a:t>
            </a:r>
            <a:r>
              <a:rPr sz="1008" b="1" dirty="0">
                <a:solidFill>
                  <a:prstClr val="black"/>
                </a:solidFill>
                <a:latin typeface="Courier New"/>
                <a:cs typeface="Courier New"/>
              </a:rPr>
              <a:t>insert</a:t>
            </a:r>
            <a:r>
              <a:rPr sz="1008" b="1" spc="-3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008" b="1" spc="-3" dirty="0">
                <a:solidFill>
                  <a:prstClr val="black"/>
                </a:solidFill>
                <a:latin typeface="Courier New"/>
                <a:cs typeface="Courier New"/>
              </a:rPr>
              <a:t>delete</a:t>
            </a:r>
            <a:endParaRPr sz="100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80999" indent="-144075" defTabSz="461040">
              <a:spcBef>
                <a:spcPts val="202"/>
              </a:spcBef>
              <a:buFont typeface="Arial"/>
              <a:buChar char="–"/>
              <a:tabLst>
                <a:tab pos="380679" algn="l"/>
                <a:tab pos="380999" algn="l"/>
                <a:tab pos="793694" algn="l"/>
              </a:tabLst>
            </a:pPr>
            <a:r>
              <a:rPr sz="1008" b="1" i="1" dirty="0">
                <a:solidFill>
                  <a:prstClr val="black"/>
                </a:solidFill>
                <a:latin typeface="Arial"/>
                <a:cs typeface="Arial"/>
              </a:rPr>
              <a:t>Stack	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with operations </a:t>
            </a:r>
            <a:r>
              <a:rPr sz="1008" b="1" dirty="0">
                <a:solidFill>
                  <a:prstClr val="black"/>
                </a:solidFill>
                <a:latin typeface="Courier New"/>
                <a:cs typeface="Courier New"/>
              </a:rPr>
              <a:t>push</a:t>
            </a:r>
            <a:r>
              <a:rPr sz="1008" b="1" spc="-3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008" b="1" spc="-3" dirty="0">
                <a:solidFill>
                  <a:prstClr val="black"/>
                </a:solidFill>
                <a:latin typeface="Courier New"/>
                <a:cs typeface="Courier New"/>
              </a:rPr>
              <a:t>pop</a:t>
            </a:r>
            <a:endParaRPr sz="1008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0736"/>
            <a:ext cx="4608195" cy="318933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Stacks Implementation - </a:t>
            </a:r>
            <a:r>
              <a:rPr lang="en-US" dirty="0">
                <a:solidFill>
                  <a:schemeClr val="bg1"/>
                </a:solidFill>
              </a:rPr>
              <a:t>Array-based</a:t>
            </a:r>
            <a:endParaRPr spc="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" y="544462"/>
            <a:ext cx="4160521" cy="32637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b="1" spc="-1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b="1" spc="-10" dirty="0">
              <a:latin typeface="Arial"/>
              <a:cs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3EF03B-2602-4934-BB60-ED113DB3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545097"/>
            <a:ext cx="411480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Arial" panose="020B0604020202020204" pitchFamily="34" charset="0"/>
              </a:rPr>
              <a:t>In an array-based implementation we maintain the following fields: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Arial" panose="020B0604020202020204" pitchFamily="34" charset="0"/>
              </a:rPr>
              <a:t>an array A of a default size (≥ 1), the variable top that refers to the top element in the stack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Arial" panose="020B0604020202020204" pitchFamily="34" charset="0"/>
              </a:rPr>
              <a:t>and the capacity that refers to the array size.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Arial" panose="020B0604020202020204" pitchFamily="34" charset="0"/>
              </a:rPr>
              <a:t>The variable top changes from -1 to capacity - 1.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Arial" panose="020B0604020202020204" pitchFamily="34" charset="0"/>
              </a:rPr>
              <a:t>We say that a stack is empty when top = -1, and the stack is full when top = capacity-1. </a:t>
            </a:r>
          </a:p>
        </p:txBody>
      </p:sp>
      <p:pic>
        <p:nvPicPr>
          <p:cNvPr id="8" name="Picture 7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44FF5303-2746-4B8E-BE6F-5A6C78A80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654175"/>
            <a:ext cx="2575559" cy="137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5216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0736"/>
            <a:ext cx="4608195" cy="318933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Stacks Implementation - Linked List-based</a:t>
            </a:r>
            <a:endParaRPr spc="15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" y="544462"/>
            <a:ext cx="4160521" cy="32637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b="1" spc="-1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b="1" spc="-10" dirty="0">
              <a:latin typeface="Arial"/>
              <a:cs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3EF03B-2602-4934-BB60-ED113DB3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0" y="587375"/>
            <a:ext cx="4228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/>
              <a:t>Linked List-based implementation provides the best (from the efficiency point of view) dynamic stack implementation.</a:t>
            </a:r>
            <a:endParaRPr lang="en-US" altLang="en-US" sz="700" dirty="0"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D6A455-D75B-40AD-A3AA-CF1F1D504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" y="1196975"/>
            <a:ext cx="3791895" cy="8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55233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9230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Stacks Applications</a:t>
            </a:r>
            <a:endParaRPr spc="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" y="587375"/>
            <a:ext cx="3169921" cy="16222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spc="-10" dirty="0">
              <a:latin typeface="Arial"/>
              <a:cs typeface="Arial"/>
            </a:endParaRPr>
          </a:p>
        </p:txBody>
      </p:sp>
      <p:pic>
        <p:nvPicPr>
          <p:cNvPr id="9" name="Picture 8" descr="A picture containing indoor, table, sitting, desk&#10;&#10;Description automatically generated">
            <a:extLst>
              <a:ext uri="{FF2B5EF4-FFF2-40B4-BE49-F238E27FC236}">
                <a16:creationId xmlns:a16="http://schemas.microsoft.com/office/drawing/2014/main" id="{E40F883A-5984-4AB2-B1DC-B3C4408FE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21" y="678266"/>
            <a:ext cx="1281760" cy="173037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EB994C3-B10C-4079-AD2C-E024BCA36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4728"/>
            <a:ext cx="3143250" cy="1910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simplest application of a stack is to reverse a word. You push a given word to stack - letter by letter - and then pop letters from the stack.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Another application is an "undo" mechanism in text editors; this operation is accomplished by keeping all text changes in a stack. </a:t>
            </a:r>
          </a:p>
        </p:txBody>
      </p:sp>
    </p:spTree>
    <p:extLst>
      <p:ext uri="{BB962C8B-B14F-4D97-AF65-F5344CB8AC3E}">
        <p14:creationId xmlns:p14="http://schemas.microsoft.com/office/powerpoint/2010/main" val="1066301034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9230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Stacks Applications</a:t>
            </a:r>
            <a:endParaRPr spc="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" y="587375"/>
            <a:ext cx="3169921" cy="16222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spc="-10" dirty="0">
              <a:latin typeface="Arial"/>
              <a:cs typeface="Arial"/>
            </a:endParaRPr>
          </a:p>
        </p:txBody>
      </p:sp>
      <p:pic>
        <p:nvPicPr>
          <p:cNvPr id="5" name="Picture 4" descr="A picture containing sitting, drawing, large&#10;&#10;Description automatically generated">
            <a:extLst>
              <a:ext uri="{FF2B5EF4-FFF2-40B4-BE49-F238E27FC236}">
                <a16:creationId xmlns:a16="http://schemas.microsoft.com/office/drawing/2014/main" id="{3B54C770-218A-4697-9802-FC8782A36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09" y="1090803"/>
            <a:ext cx="1886362" cy="14015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6F5941-FB58-4626-8C01-6296788DE03B}"/>
              </a:ext>
            </a:extLst>
          </p:cNvPr>
          <p:cNvSpPr/>
          <p:nvPr/>
        </p:nvSpPr>
        <p:spPr>
          <a:xfrm>
            <a:off x="95250" y="614343"/>
            <a:ext cx="23622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Backtracking</a:t>
            </a:r>
            <a:r>
              <a:rPr lang="en-US" sz="1050" dirty="0"/>
              <a:t>. This is a process when you need to access the most recent data element in a series of elements. Think of a labyrinth or maze - how do you find a way from an entrance to an exit? </a:t>
            </a:r>
          </a:p>
          <a:p>
            <a:endParaRPr lang="en-US" sz="1050" dirty="0"/>
          </a:p>
          <a:p>
            <a:r>
              <a:rPr lang="en-US" sz="1050" dirty="0"/>
              <a:t>Once you reach a dead end, you must backtrack. But backtrack to where? to the previous choice point. Therefore, at each choice point you store on a stack all possible choices. Then backtracking simply means popping a next choice from the stack. </a:t>
            </a:r>
          </a:p>
        </p:txBody>
      </p:sp>
    </p:spTree>
    <p:extLst>
      <p:ext uri="{BB962C8B-B14F-4D97-AF65-F5344CB8AC3E}">
        <p14:creationId xmlns:p14="http://schemas.microsoft.com/office/powerpoint/2010/main" val="3542307879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9230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Stacks Applications</a:t>
            </a:r>
            <a:endParaRPr spc="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" y="587375"/>
            <a:ext cx="3169921" cy="16222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spc="-10" dirty="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6F5941-FB58-4626-8C01-6296788DE03B}"/>
              </a:ext>
            </a:extLst>
          </p:cNvPr>
          <p:cNvSpPr/>
          <p:nvPr/>
        </p:nvSpPr>
        <p:spPr>
          <a:xfrm>
            <a:off x="95250" y="697967"/>
            <a:ext cx="2819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Language processing:</a:t>
            </a:r>
            <a:r>
              <a:rPr lang="en-US" sz="105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/>
              <a:t>Space for parameters and local variables is created internally using a stack.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/>
              <a:t>Compiler's syntax check for matching braces is implemented by using stack. </a:t>
            </a:r>
          </a:p>
          <a:p>
            <a:endParaRPr lang="en-US" sz="105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EFC62C-0764-41E3-A3E0-E5698BFF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" t="10761" r="8318" b="6187"/>
          <a:stretch/>
        </p:blipFill>
        <p:spPr>
          <a:xfrm>
            <a:off x="1251649" y="2391045"/>
            <a:ext cx="1828800" cy="779146"/>
          </a:xfrm>
          <a:prstGeom prst="rect">
            <a:avLst/>
          </a:prstGeom>
        </p:spPr>
      </p:pic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8FD65554-DDAA-4238-8E32-230556D3B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49" y="892175"/>
            <a:ext cx="1444752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7140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9230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Stacks Applications</a:t>
            </a:r>
            <a:endParaRPr spc="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" y="587375"/>
            <a:ext cx="3169921" cy="16222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spc="-10" dirty="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6F5941-FB58-4626-8C01-6296788DE03B}"/>
              </a:ext>
            </a:extLst>
          </p:cNvPr>
          <p:cNvSpPr/>
          <p:nvPr/>
        </p:nvSpPr>
        <p:spPr>
          <a:xfrm>
            <a:off x="6858" y="618370"/>
            <a:ext cx="27432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Language processing:</a:t>
            </a:r>
            <a:r>
              <a:rPr lang="en-US" sz="105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/>
              <a:t>Support for recursion </a:t>
            </a:r>
          </a:p>
          <a:p>
            <a:endParaRPr lang="en-US" sz="1050" dirty="0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95BFB6-581E-4C45-B0B7-867352A42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6" y="668487"/>
            <a:ext cx="2939255" cy="2556840"/>
          </a:xfrm>
        </p:spPr>
      </p:pic>
    </p:spTree>
    <p:extLst>
      <p:ext uri="{BB962C8B-B14F-4D97-AF65-F5344CB8AC3E}">
        <p14:creationId xmlns:p14="http://schemas.microsoft.com/office/powerpoint/2010/main" val="590335023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9230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Queues</a:t>
            </a:r>
            <a:endParaRPr spc="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" y="587375"/>
            <a:ext cx="4236721" cy="12035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700" dirty="0">
                <a:latin typeface="Arial"/>
                <a:cs typeface="Arial"/>
              </a:rPr>
              <a:t>A queue is a container of objects (a linear collection) that are inserted and removed according to the first-in first-out (FIFO) principle. An excellent example of a queue is a line of students in the food court of the CSUN. New additions to a line made to the back of the queue, while removal (or serving) happens in the front. In the queue only two operations are allowed </a:t>
            </a:r>
            <a:r>
              <a:rPr lang="en-US" sz="700" b="1" dirty="0">
                <a:latin typeface="Arial"/>
                <a:cs typeface="Arial"/>
              </a:rPr>
              <a:t>enqueue</a:t>
            </a:r>
            <a:r>
              <a:rPr lang="en-US" sz="700" dirty="0">
                <a:latin typeface="Arial"/>
                <a:cs typeface="Arial"/>
              </a:rPr>
              <a:t> and </a:t>
            </a:r>
            <a:r>
              <a:rPr lang="en-US" sz="700" b="1" dirty="0">
                <a:latin typeface="Arial"/>
                <a:cs typeface="Arial"/>
              </a:rPr>
              <a:t>dequeue</a:t>
            </a:r>
            <a:r>
              <a:rPr lang="en-US" sz="700" dirty="0">
                <a:latin typeface="Arial"/>
                <a:cs typeface="Arial"/>
              </a:rPr>
              <a:t>. </a:t>
            </a: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7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700" dirty="0">
                <a:latin typeface="Arial"/>
                <a:cs typeface="Arial"/>
              </a:rPr>
              <a:t>Enqueue means to insert an item into the back of the queue, dequeue means removing the front item. The picture demonstrates the FIFO access.</a:t>
            </a: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7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r>
              <a:rPr lang="en-US" sz="700" dirty="0">
                <a:latin typeface="Arial"/>
                <a:cs typeface="Arial"/>
              </a:rPr>
              <a:t>The difference between stacks and queues is in removing. In a stack we remove the item the most recently added; in a queue, we remove the item the least recently added.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B2CAAA1-143E-4289-AC5C-63285CE951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676873"/>
              </p:ext>
            </p:extLst>
          </p:nvPr>
        </p:nvGraphicFramePr>
        <p:xfrm>
          <a:off x="2533650" y="2225048"/>
          <a:ext cx="1162616" cy="75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Bitmap Image" r:id="rId4" imgW="2949120" imgH="1920240" progId="Paint.Picture">
                  <p:embed/>
                </p:oleObj>
              </mc:Choice>
              <mc:Fallback>
                <p:oleObj name="Bitmap Image" r:id="rId4" imgW="2949120" imgH="1920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3650" y="2225048"/>
                        <a:ext cx="1162616" cy="757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742B5F-82A1-418F-8094-6EDA1FB8125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4" t="35308" r="59917" b="32265"/>
          <a:stretch/>
        </p:blipFill>
        <p:spPr>
          <a:xfrm>
            <a:off x="552450" y="2111375"/>
            <a:ext cx="1295400" cy="84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56911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9230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Queues Implementation</a:t>
            </a:r>
            <a:endParaRPr spc="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" y="544462"/>
            <a:ext cx="4160521" cy="32637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b="1" spc="-1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b="1" spc="-1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EFF235-676D-4DC0-9415-E30FC13CD213}"/>
              </a:ext>
            </a:extLst>
          </p:cNvPr>
          <p:cNvSpPr/>
          <p:nvPr/>
        </p:nvSpPr>
        <p:spPr>
          <a:xfrm>
            <a:off x="125729" y="593864"/>
            <a:ext cx="435864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The structure for a queue could be an array, a Vector, an </a:t>
            </a:r>
            <a:r>
              <a:rPr lang="en-US" sz="1050" dirty="0" err="1"/>
              <a:t>ArrayList</a:t>
            </a:r>
            <a:r>
              <a:rPr lang="en-US" sz="1050" dirty="0"/>
              <a:t>, a LinkedList, or any other collection. </a:t>
            </a:r>
          </a:p>
          <a:p>
            <a:r>
              <a:rPr lang="en-US" sz="1050" dirty="0"/>
              <a:t>Regardless of the type of the underlying data structure, a queue must implement the same functionality. This is achieved by providing a unique interface.</a:t>
            </a:r>
          </a:p>
          <a:p>
            <a:endParaRPr lang="en-US" sz="1050" dirty="0"/>
          </a:p>
          <a:p>
            <a:r>
              <a:rPr lang="en-US" sz="1050" dirty="0"/>
              <a:t>interface </a:t>
            </a:r>
            <a:r>
              <a:rPr lang="en-US" sz="1050" dirty="0" err="1"/>
              <a:t>QueueInterface</a:t>
            </a:r>
            <a:r>
              <a:rPr lang="en-US" sz="1050" dirty="0"/>
              <a:t> ‹</a:t>
            </a:r>
            <a:r>
              <a:rPr lang="en-US" sz="1050" dirty="0" err="1"/>
              <a:t>AnyType</a:t>
            </a:r>
            <a:r>
              <a:rPr lang="en-US" sz="1050" dirty="0"/>
              <a:t>&gt;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/>
              <a:t>   public </a:t>
            </a:r>
            <a:r>
              <a:rPr lang="en-US" sz="1050" dirty="0" err="1"/>
              <a:t>boolean</a:t>
            </a:r>
            <a:r>
              <a:rPr lang="en-US" sz="1050" dirty="0"/>
              <a:t> </a:t>
            </a:r>
            <a:r>
              <a:rPr lang="en-US" sz="1050" dirty="0" err="1"/>
              <a:t>isEmpty</a:t>
            </a:r>
            <a:r>
              <a:rPr lang="en-US" sz="1050" dirty="0"/>
              <a:t>();</a:t>
            </a:r>
          </a:p>
          <a:p>
            <a:r>
              <a:rPr lang="en-US" sz="1050" dirty="0"/>
              <a:t>   public </a:t>
            </a:r>
            <a:r>
              <a:rPr lang="en-US" sz="1050" dirty="0" err="1"/>
              <a:t>AnyType</a:t>
            </a:r>
            <a:r>
              <a:rPr lang="en-US" sz="1050" dirty="0"/>
              <a:t> </a:t>
            </a:r>
            <a:r>
              <a:rPr lang="en-US" sz="1050" dirty="0" err="1"/>
              <a:t>getFront</a:t>
            </a:r>
            <a:r>
              <a:rPr lang="en-US" sz="1050" dirty="0"/>
              <a:t>();</a:t>
            </a:r>
          </a:p>
          <a:p>
            <a:r>
              <a:rPr lang="en-US" sz="1050" dirty="0"/>
              <a:t>   public </a:t>
            </a:r>
            <a:r>
              <a:rPr lang="en-US" sz="1050" dirty="0" err="1"/>
              <a:t>AnyType</a:t>
            </a:r>
            <a:r>
              <a:rPr lang="en-US" sz="1050" dirty="0"/>
              <a:t> dequeue();</a:t>
            </a:r>
          </a:p>
          <a:p>
            <a:r>
              <a:rPr lang="en-US" sz="1050" dirty="0"/>
              <a:t>   public void enqueue(</a:t>
            </a:r>
            <a:r>
              <a:rPr lang="en-US" sz="1050" dirty="0" err="1"/>
              <a:t>AnyType</a:t>
            </a:r>
            <a:r>
              <a:rPr lang="en-US" sz="1050" dirty="0"/>
              <a:t> e);</a:t>
            </a:r>
          </a:p>
          <a:p>
            <a:r>
              <a:rPr lang="en-US" sz="1050" dirty="0"/>
              <a:t>   public void clear();</a:t>
            </a:r>
          </a:p>
          <a:p>
            <a:r>
              <a:rPr lang="en-US" sz="1050" dirty="0"/>
              <a:t>}</a:t>
            </a:r>
          </a:p>
          <a:p>
            <a:endParaRPr lang="en-US" sz="1050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7EE9DAB-79B6-4865-BF2D-8401C497A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612400"/>
            <a:ext cx="2034092" cy="16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72038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9230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Circular Queues</a:t>
            </a:r>
            <a:endParaRPr spc="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" y="544462"/>
            <a:ext cx="4160521" cy="32637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b="1" spc="-1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b="1" spc="-10" dirty="0">
              <a:latin typeface="Arial"/>
              <a:cs typeface="Arial"/>
            </a:endParaRP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963DB2D1-D644-4D6F-8B00-CFDB5253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498725"/>
            <a:ext cx="2571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>
            <a:extLst>
              <a:ext uri="{FF2B5EF4-FFF2-40B4-BE49-F238E27FC236}">
                <a16:creationId xmlns:a16="http://schemas.microsoft.com/office/drawing/2014/main" id="{ED5B348C-35A0-4106-A296-C52F71E0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65" y="1449466"/>
            <a:ext cx="1511427" cy="92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367D23B7-39BF-44F9-9C4C-A7D15F63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86" y="2391491"/>
            <a:ext cx="1392914" cy="81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7F7BA3D7-8800-41EB-A8AA-BA1051497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24" y="571698"/>
            <a:ext cx="1362075" cy="8172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BF51B1-E650-4EC8-822A-832B10ECA184}"/>
              </a:ext>
            </a:extLst>
          </p:cNvPr>
          <p:cNvSpPr/>
          <p:nvPr/>
        </p:nvSpPr>
        <p:spPr>
          <a:xfrm>
            <a:off x="125729" y="511175"/>
            <a:ext cx="29413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Given an array A of a default size (≥ 1) with two references </a:t>
            </a:r>
            <a:r>
              <a:rPr lang="en-US" sz="900" i="1" dirty="0"/>
              <a:t>back</a:t>
            </a:r>
            <a:r>
              <a:rPr lang="en-US" sz="900" dirty="0"/>
              <a:t> and </a:t>
            </a:r>
            <a:r>
              <a:rPr lang="en-US" sz="900" i="1" dirty="0"/>
              <a:t>front</a:t>
            </a:r>
            <a:r>
              <a:rPr lang="en-US" sz="900" dirty="0"/>
              <a:t>, originally set to -1 and 0 respectively. Each time we insert (enqueue) a new item, we increase the back index; when we remove (dequeue) an item - we increase the front index.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B6BB7-FDAC-4439-8090-20959D438C5B}"/>
              </a:ext>
            </a:extLst>
          </p:cNvPr>
          <p:cNvSpPr/>
          <p:nvPr/>
        </p:nvSpPr>
        <p:spPr>
          <a:xfrm>
            <a:off x="76971" y="1568766"/>
            <a:ext cx="30175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 As you see from the picture, the queue logically moves in the array from left to right. After several moves back reaches the end, leaving no space for adding new elements.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D5ADB-C803-4198-9D1E-E83BE21A0448}"/>
              </a:ext>
            </a:extLst>
          </p:cNvPr>
          <p:cNvSpPr/>
          <p:nvPr/>
        </p:nvSpPr>
        <p:spPr>
          <a:xfrm>
            <a:off x="159262" y="2337339"/>
            <a:ext cx="29077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However, there is a free space before the front index. We shall use that space for enqueueing new items, i.e. the next entry will be stored at index 0, then 1, until </a:t>
            </a:r>
            <a:r>
              <a:rPr lang="en-US" sz="900" i="1" dirty="0"/>
              <a:t>front</a:t>
            </a:r>
            <a:r>
              <a:rPr lang="en-US" sz="900" dirty="0"/>
              <a:t>. Such a model is called a </a:t>
            </a:r>
            <a:r>
              <a:rPr lang="en-US" sz="900" b="1" dirty="0"/>
              <a:t>wrap around queue</a:t>
            </a:r>
            <a:r>
              <a:rPr lang="en-US" sz="900" dirty="0"/>
              <a:t> or a </a:t>
            </a:r>
            <a:r>
              <a:rPr lang="en-US" sz="900" b="1" dirty="0"/>
              <a:t>circular queue.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25989699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9230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Stacks/Queues Applications – search tree</a:t>
            </a:r>
            <a:endParaRPr spc="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" y="587375"/>
            <a:ext cx="3169921" cy="16222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85"/>
              </a:spcBef>
              <a:buFont typeface="Wingdings" panose="05000000000000000000" pitchFamily="2" charset="2"/>
              <a:buChar char="Ø"/>
            </a:pPr>
            <a:endParaRPr lang="en-US" sz="900" spc="-10" dirty="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6F5941-FB58-4626-8C01-6296788DE03B}"/>
              </a:ext>
            </a:extLst>
          </p:cNvPr>
          <p:cNvSpPr/>
          <p:nvPr/>
        </p:nvSpPr>
        <p:spPr>
          <a:xfrm>
            <a:off x="-953" y="587375"/>
            <a:ext cx="2305050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b="1" dirty="0"/>
              <a:t>Breadth-First Search with a Queue</a:t>
            </a:r>
          </a:p>
          <a:p>
            <a:r>
              <a:rPr lang="en-US" sz="600" dirty="0"/>
              <a:t>In breadth-first search we explore all the nearest possibilities by finding all possible successors and enqueue them to a queue.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Create a </a:t>
            </a:r>
            <a:r>
              <a:rPr lang="en-US" sz="600" b="1" dirty="0"/>
              <a:t>queue</a:t>
            </a:r>
            <a:r>
              <a:rPr lang="en-US" sz="60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Create a new choice point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Enqueue the choice point onto the queue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while (not found and queue is not empty)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600" dirty="0"/>
              <a:t>Dequeue the queue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600" dirty="0"/>
              <a:t>Find all possible choices after the last one tried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600" dirty="0"/>
              <a:t>Enqueue these choices onto the queue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Return </a:t>
            </a:r>
          </a:p>
          <a:p>
            <a:endParaRPr lang="en-US" sz="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28A06-D4AB-4BC7-9AA1-E860FA5F0461}"/>
              </a:ext>
            </a:extLst>
          </p:cNvPr>
          <p:cNvSpPr/>
          <p:nvPr/>
        </p:nvSpPr>
        <p:spPr>
          <a:xfrm>
            <a:off x="2269807" y="597386"/>
            <a:ext cx="230505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b="1" dirty="0"/>
              <a:t>Depth-First Search with a Stack</a:t>
            </a:r>
          </a:p>
          <a:p>
            <a:r>
              <a:rPr lang="en-US" sz="600" dirty="0"/>
              <a:t>In depth-first search we go down a path until we get to a dead end; then we </a:t>
            </a:r>
            <a:r>
              <a:rPr lang="en-US" sz="600" i="1" dirty="0"/>
              <a:t>backtrack</a:t>
            </a:r>
            <a:r>
              <a:rPr lang="en-US" sz="600" dirty="0"/>
              <a:t> or back up (by popping a stack) to get an alternative path.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Create a </a:t>
            </a:r>
            <a:r>
              <a:rPr lang="en-US" sz="600" b="1" dirty="0"/>
              <a:t>stack</a:t>
            </a:r>
            <a:r>
              <a:rPr lang="en-US" sz="60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Create a new choice point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Push the choice point onto the stack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while (not found and stack is not empty)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600" dirty="0"/>
              <a:t>Pop the stack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600" dirty="0"/>
              <a:t>Find all possible choices after the last one tried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600" dirty="0"/>
              <a:t>Push these choices onto the stack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Return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3B9BCF-89D2-419B-A2D1-B5903C09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3" y="1976259"/>
            <a:ext cx="3661667" cy="14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9277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076337" y="1643389"/>
            <a:ext cx="5810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07" defTabSz="461040">
              <a:lnSpc>
                <a:spcPts val="82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2807" defTabSz="461040">
                <a:lnSpc>
                  <a:spcPts val="822"/>
                </a:lnSpc>
              </a:pPr>
              <a:t>3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55" y="314049"/>
            <a:ext cx="946671" cy="254675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i="0" spc="-3" dirty="0"/>
              <a:t>Trade-offs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455" y="825003"/>
            <a:ext cx="3792768" cy="2211236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data structure strives to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provide many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useful, efficient</a:t>
            </a:r>
            <a:r>
              <a:rPr sz="1008" spc="4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operations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61040"/>
            <a:endParaRPr sz="143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403" defTabSz="461040"/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But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there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are unavoidable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 trade-offs: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80999" indent="-144075" defTabSz="461040">
              <a:spcBef>
                <a:spcPts val="252"/>
              </a:spcBef>
              <a:buFontTx/>
              <a:buChar char="–"/>
              <a:tabLst>
                <a:tab pos="380679" algn="l"/>
                <a:tab pos="380999" algn="l"/>
              </a:tabLst>
            </a:pP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Time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vs.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space</a:t>
            </a:r>
          </a:p>
          <a:p>
            <a:pPr marL="380999" indent="-144075" defTabSz="461040">
              <a:spcBef>
                <a:spcPts val="252"/>
              </a:spcBef>
              <a:buFontTx/>
              <a:buChar char="–"/>
              <a:tabLst>
                <a:tab pos="380679" algn="l"/>
                <a:tab pos="380999" algn="l"/>
              </a:tabLst>
            </a:pP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One operation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more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efficient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another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less</a:t>
            </a:r>
            <a:r>
              <a:rPr sz="1008" spc="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efficient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80999" indent="-144075" defTabSz="461040">
              <a:spcBef>
                <a:spcPts val="252"/>
              </a:spcBef>
              <a:buFontTx/>
              <a:buChar char="–"/>
              <a:tabLst>
                <a:tab pos="380679" algn="l"/>
                <a:tab pos="380999" algn="l"/>
              </a:tabLst>
            </a:pP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Generality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vs.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simplicity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vs.</a:t>
            </a:r>
            <a:r>
              <a:rPr sz="1008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performance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61040">
              <a:spcBef>
                <a:spcPts val="13"/>
              </a:spcBef>
              <a:buFont typeface="Arial"/>
              <a:buChar char="–"/>
            </a:pPr>
            <a:endParaRPr sz="143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403" defTabSz="461040"/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ask ourselves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questions</a:t>
            </a:r>
            <a:r>
              <a:rPr sz="1008" spc="-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like:</a:t>
            </a:r>
          </a:p>
          <a:p>
            <a:pPr marL="380999" indent="-144075" defTabSz="461040">
              <a:spcBef>
                <a:spcPts val="252"/>
              </a:spcBef>
              <a:buFontTx/>
              <a:buChar char="–"/>
              <a:tabLst>
                <a:tab pos="380679" algn="l"/>
                <a:tab pos="380999" algn="l"/>
              </a:tabLst>
            </a:pP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Does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this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support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the operations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I need</a:t>
            </a:r>
            <a:r>
              <a:rPr sz="1008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efficiently?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80999" indent="-144075" defTabSz="461040">
              <a:spcBef>
                <a:spcPts val="252"/>
              </a:spcBef>
              <a:buFontTx/>
              <a:buChar char="–"/>
              <a:tabLst>
                <a:tab pos="380679" algn="l"/>
                <a:tab pos="380999" algn="l"/>
              </a:tabLst>
            </a:pP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Will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it be easy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use (and reuse),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implement,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1008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debug?</a:t>
            </a:r>
          </a:p>
          <a:p>
            <a:pPr marL="377797" marR="55389" indent="-140873" defTabSz="461040">
              <a:lnSpc>
                <a:spcPct val="100800"/>
              </a:lnSpc>
              <a:spcBef>
                <a:spcPts val="242"/>
              </a:spcBef>
              <a:buFontTx/>
              <a:buChar char="–"/>
              <a:tabLst>
                <a:tab pos="380679" algn="l"/>
                <a:tab pos="380999" algn="l"/>
              </a:tabLst>
            </a:pP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What assumptions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am I making about how my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software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will  be used?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(E.g.,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more lookups or more</a:t>
            </a:r>
            <a:r>
              <a:rPr sz="1008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inserts?)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55" y="314049"/>
            <a:ext cx="1140359" cy="254675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i="0" spc="-3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739775"/>
            <a:ext cx="3797890" cy="2109477"/>
          </a:xfrm>
          <a:prstGeom prst="rect">
            <a:avLst/>
          </a:prstGeom>
        </p:spPr>
        <p:txBody>
          <a:bodyPr vert="horz" wrap="square" lIns="0" tIns="37137" rIns="0" bIns="0" rtlCol="0">
            <a:spAutoFit/>
          </a:bodyPr>
          <a:lstStyle/>
          <a:p>
            <a:pPr marL="179294" indent="-172890" defTabSz="461040">
              <a:spcBef>
                <a:spcPts val="292"/>
              </a:spcBef>
              <a:buClr>
                <a:srgbClr val="2D2DB9"/>
              </a:buClr>
              <a:buFontTx/>
              <a:buChar char="•"/>
              <a:tabLst>
                <a:tab pos="178973" algn="l"/>
                <a:tab pos="179294" algn="l"/>
              </a:tabLst>
            </a:pPr>
            <a:r>
              <a:rPr sz="1008" spc="-3" dirty="0">
                <a:solidFill>
                  <a:srgbClr val="3C46C6"/>
                </a:solidFill>
                <a:latin typeface="Arial"/>
                <a:cs typeface="Arial"/>
              </a:rPr>
              <a:t>Abstract Data Type</a:t>
            </a:r>
            <a:r>
              <a:rPr sz="1008" dirty="0">
                <a:solidFill>
                  <a:srgbClr val="3C46C6"/>
                </a:solidFill>
                <a:latin typeface="Arial"/>
                <a:cs typeface="Arial"/>
              </a:rPr>
              <a:t> </a:t>
            </a:r>
            <a:r>
              <a:rPr sz="1008" spc="-3" dirty="0">
                <a:solidFill>
                  <a:srgbClr val="3C46C6"/>
                </a:solidFill>
                <a:latin typeface="Arial"/>
                <a:cs typeface="Arial"/>
              </a:rPr>
              <a:t>(ADT)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80999" lvl="1" indent="-144075" defTabSz="461040">
              <a:spcBef>
                <a:spcPts val="242"/>
              </a:spcBef>
              <a:buFontTx/>
              <a:buChar char="–"/>
              <a:tabLst>
                <a:tab pos="380679" algn="l"/>
                <a:tab pos="380999" algn="l"/>
              </a:tabLst>
            </a:pP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Mathematical description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of a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“thing” with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set of</a:t>
            </a:r>
            <a:r>
              <a:rPr sz="1008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operations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  <a:p>
            <a:pPr marL="179294" indent="-172890" defTabSz="461040">
              <a:spcBef>
                <a:spcPts val="958"/>
              </a:spcBef>
              <a:buClr>
                <a:srgbClr val="2D2DB9"/>
              </a:buClr>
              <a:buFontTx/>
              <a:buChar char="•"/>
              <a:tabLst>
                <a:tab pos="178973" algn="l"/>
                <a:tab pos="179294" algn="l"/>
              </a:tabLst>
            </a:pPr>
            <a:r>
              <a:rPr sz="1008" spc="-3" dirty="0">
                <a:solidFill>
                  <a:srgbClr val="3C46C6"/>
                </a:solidFill>
                <a:latin typeface="Arial"/>
                <a:cs typeface="Arial"/>
              </a:rPr>
              <a:t>Algorithm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77797" marR="2561" lvl="1" indent="-140873" defTabSz="461040">
              <a:lnSpc>
                <a:spcPts val="1170"/>
              </a:lnSpc>
              <a:spcBef>
                <a:spcPts val="323"/>
              </a:spcBef>
              <a:buFontTx/>
              <a:buChar char="–"/>
              <a:tabLst>
                <a:tab pos="380679" algn="l"/>
                <a:tab pos="380999" algn="l"/>
              </a:tabLst>
            </a:pP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 high level, language-independent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description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of a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step-by-  step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process</a:t>
            </a:r>
          </a:p>
          <a:p>
            <a:pPr marL="179294" indent="-172890" defTabSz="461040">
              <a:spcBef>
                <a:spcPts val="968"/>
              </a:spcBef>
              <a:buClr>
                <a:srgbClr val="2D2DB9"/>
              </a:buClr>
              <a:buFontTx/>
              <a:buChar char="•"/>
              <a:tabLst>
                <a:tab pos="178973" algn="l"/>
                <a:tab pos="179294" algn="l"/>
              </a:tabLst>
            </a:pPr>
            <a:r>
              <a:rPr sz="1008" spc="-3" dirty="0">
                <a:solidFill>
                  <a:srgbClr val="3C46C6"/>
                </a:solidFill>
                <a:latin typeface="Arial"/>
                <a:cs typeface="Arial"/>
              </a:rPr>
              <a:t>Data structure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77797" marR="130948" lvl="1" indent="-140873" defTabSz="461040">
              <a:lnSpc>
                <a:spcPts val="1170"/>
              </a:lnSpc>
              <a:spcBef>
                <a:spcPts val="323"/>
              </a:spcBef>
              <a:buFontTx/>
              <a:buChar char="–"/>
              <a:tabLst>
                <a:tab pos="380679" algn="l"/>
                <a:tab pos="380999" algn="l"/>
              </a:tabLst>
            </a:pP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specific organization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data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family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algorithms for  implementing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an ADT</a:t>
            </a:r>
          </a:p>
          <a:p>
            <a:pPr marL="179294" indent="-172890" defTabSz="461040">
              <a:spcBef>
                <a:spcPts val="968"/>
              </a:spcBef>
              <a:buClr>
                <a:srgbClr val="2D2DB9"/>
              </a:buClr>
              <a:buFontTx/>
              <a:buChar char="•"/>
              <a:tabLst>
                <a:tab pos="178973" algn="l"/>
                <a:tab pos="179294" algn="l"/>
              </a:tabLst>
            </a:pPr>
            <a:r>
              <a:rPr sz="1008" spc="-3" dirty="0">
                <a:solidFill>
                  <a:srgbClr val="3C46C6"/>
                </a:solidFill>
                <a:latin typeface="Arial"/>
                <a:cs typeface="Arial"/>
              </a:rPr>
              <a:t>Implementation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of a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data structure</a:t>
            </a:r>
            <a:endParaRPr sz="100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80999" lvl="1" indent="-144075" defTabSz="461040">
              <a:spcBef>
                <a:spcPts val="252"/>
              </a:spcBef>
              <a:buFontTx/>
              <a:buChar char="–"/>
              <a:tabLst>
                <a:tab pos="380679" algn="l"/>
                <a:tab pos="380999" algn="l"/>
              </a:tabLst>
            </a:pP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specific implementation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in a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specific</a:t>
            </a:r>
            <a:r>
              <a:rPr sz="1008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language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076337" y="1643389"/>
            <a:ext cx="5810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07" defTabSz="461040">
              <a:lnSpc>
                <a:spcPts val="82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2807" defTabSz="461040">
                <a:lnSpc>
                  <a:spcPts val="822"/>
                </a:lnSpc>
              </a:pPr>
              <a:t>5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55" y="314049"/>
            <a:ext cx="1538941" cy="254675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i="0" dirty="0"/>
              <a:t>Example:</a:t>
            </a:r>
            <a:r>
              <a:rPr i="0" spc="-38" dirty="0"/>
              <a:t> </a:t>
            </a:r>
            <a:r>
              <a:rPr i="0" spc="-3" dirty="0"/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455" y="794269"/>
            <a:ext cx="3815818" cy="1994510"/>
          </a:xfrm>
          <a:prstGeom prst="rect">
            <a:avLst/>
          </a:prstGeom>
        </p:spPr>
        <p:txBody>
          <a:bodyPr vert="horz" wrap="square" lIns="0" tIns="37137" rIns="0" bIns="0" rtlCol="0">
            <a:spAutoFit/>
          </a:bodyPr>
          <a:lstStyle/>
          <a:p>
            <a:pPr marL="179294" indent="-172890" defTabSz="461040">
              <a:spcBef>
                <a:spcPts val="292"/>
              </a:spcBef>
              <a:buFontTx/>
              <a:buChar char="•"/>
              <a:tabLst>
                <a:tab pos="178973" algn="l"/>
                <a:tab pos="179294" algn="l"/>
              </a:tabLst>
            </a:pP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008" b="1" i="1" dirty="0">
                <a:solidFill>
                  <a:prstClr val="black"/>
                </a:solidFill>
                <a:latin typeface="Arial"/>
                <a:cs typeface="Arial"/>
              </a:rPr>
              <a:t>Stack </a:t>
            </a:r>
            <a:r>
              <a:rPr sz="1008" dirty="0">
                <a:solidFill>
                  <a:srgbClr val="3333CC"/>
                </a:solidFill>
                <a:latin typeface="Arial"/>
                <a:cs typeface="Arial"/>
              </a:rPr>
              <a:t>ADT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supports</a:t>
            </a:r>
            <a:r>
              <a:rPr sz="1008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operations:</a:t>
            </a:r>
            <a:endParaRPr sz="1008">
              <a:solidFill>
                <a:prstClr val="black"/>
              </a:solidFill>
              <a:latin typeface="Arial"/>
              <a:cs typeface="Arial"/>
            </a:endParaRPr>
          </a:p>
          <a:p>
            <a:pPr marL="380999" lvl="1" indent="-144075" defTabSz="461040">
              <a:spcBef>
                <a:spcPts val="242"/>
              </a:spcBef>
              <a:buFont typeface="Courier New"/>
              <a:buChar char="–"/>
              <a:tabLst>
                <a:tab pos="380999" algn="l"/>
              </a:tabLst>
            </a:pPr>
            <a:r>
              <a:rPr sz="1008" b="1" dirty="0">
                <a:solidFill>
                  <a:prstClr val="black"/>
                </a:solidFill>
                <a:latin typeface="Courier New"/>
                <a:cs typeface="Courier New"/>
              </a:rPr>
              <a:t>isEmpty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: have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there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been same number of pops as</a:t>
            </a:r>
            <a:r>
              <a:rPr sz="1008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pushes</a:t>
            </a:r>
            <a:endParaRPr sz="1008">
              <a:solidFill>
                <a:prstClr val="black"/>
              </a:solidFill>
              <a:latin typeface="Arial"/>
              <a:cs typeface="Arial"/>
            </a:endParaRPr>
          </a:p>
          <a:p>
            <a:pPr marL="380999" lvl="1" indent="-144075" defTabSz="461040">
              <a:spcBef>
                <a:spcPts val="202"/>
              </a:spcBef>
              <a:buFont typeface="Courier New"/>
              <a:buChar char="–"/>
              <a:tabLst>
                <a:tab pos="380999" algn="l"/>
              </a:tabLst>
            </a:pPr>
            <a:r>
              <a:rPr sz="1008" b="1" dirty="0">
                <a:solidFill>
                  <a:prstClr val="black"/>
                </a:solidFill>
                <a:latin typeface="Courier New"/>
                <a:cs typeface="Courier New"/>
              </a:rPr>
              <a:t>push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takes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an</a:t>
            </a:r>
            <a:r>
              <a:rPr sz="1008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item</a:t>
            </a:r>
            <a:endParaRPr sz="1008">
              <a:solidFill>
                <a:prstClr val="black"/>
              </a:solidFill>
              <a:latin typeface="Arial"/>
              <a:cs typeface="Arial"/>
            </a:endParaRPr>
          </a:p>
          <a:p>
            <a:pPr marL="377797" marR="275023" lvl="1" indent="-140873" defTabSz="461040">
              <a:lnSpc>
                <a:spcPct val="100800"/>
              </a:lnSpc>
              <a:spcBef>
                <a:spcPts val="242"/>
              </a:spcBef>
              <a:buFont typeface="Courier New"/>
              <a:buChar char="–"/>
              <a:tabLst>
                <a:tab pos="380999" algn="l"/>
              </a:tabLst>
            </a:pPr>
            <a:r>
              <a:rPr sz="1008" b="1" dirty="0">
                <a:solidFill>
                  <a:prstClr val="black"/>
                </a:solidFill>
                <a:latin typeface="Courier New"/>
                <a:cs typeface="Courier New"/>
              </a:rPr>
              <a:t>pop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: raises an error if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empty,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else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returns most-recently 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pushed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item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not yet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returned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by a</a:t>
            </a:r>
            <a:r>
              <a:rPr sz="1008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pop</a:t>
            </a:r>
            <a:endParaRPr sz="1008">
              <a:solidFill>
                <a:prstClr val="black"/>
              </a:solidFill>
              <a:latin typeface="Arial"/>
              <a:cs typeface="Arial"/>
            </a:endParaRPr>
          </a:p>
          <a:p>
            <a:pPr marL="380999" lvl="1" indent="-144075" defTabSz="461040">
              <a:spcBef>
                <a:spcPts val="242"/>
              </a:spcBef>
              <a:buFontTx/>
              <a:buChar char="–"/>
              <a:tabLst>
                <a:tab pos="380999" algn="l"/>
                <a:tab pos="534359" algn="l"/>
              </a:tabLst>
            </a:pPr>
            <a:r>
              <a:rPr sz="1008" dirty="0">
                <a:solidFill>
                  <a:prstClr val="black"/>
                </a:solidFill>
                <a:latin typeface="Courier New"/>
                <a:cs typeface="Courier New"/>
              </a:rPr>
              <a:t>…	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(possibly more</a:t>
            </a:r>
            <a:r>
              <a:rPr sz="1008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operations)</a:t>
            </a:r>
            <a:endParaRPr sz="1008">
              <a:solidFill>
                <a:prstClr val="black"/>
              </a:solidFill>
              <a:latin typeface="Arial"/>
              <a:cs typeface="Arial"/>
            </a:endParaRPr>
          </a:p>
          <a:p>
            <a:pPr marL="230520" lvl="1" defTabSz="461040">
              <a:spcBef>
                <a:spcPts val="18"/>
              </a:spcBef>
              <a:buFont typeface="Courier New"/>
              <a:buChar char="–"/>
            </a:pPr>
            <a:endParaRPr sz="153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79294" marR="179934" indent="-172890" defTabSz="461040">
              <a:lnSpc>
                <a:spcPts val="1170"/>
              </a:lnSpc>
              <a:buFontTx/>
              <a:buChar char="•"/>
              <a:tabLst>
                <a:tab pos="178973" algn="l"/>
                <a:tab pos="179294" algn="l"/>
              </a:tabLst>
            </a:pP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Stack </a:t>
            </a:r>
            <a:r>
              <a:rPr sz="1008" spc="-3" dirty="0">
                <a:solidFill>
                  <a:srgbClr val="3333CC"/>
                </a:solidFill>
                <a:latin typeface="Arial"/>
                <a:cs typeface="Arial"/>
              </a:rPr>
              <a:t>data structure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could use a linked-list or an array or 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something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else, and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associated </a:t>
            </a:r>
            <a:r>
              <a:rPr sz="1008" spc="-3" dirty="0">
                <a:solidFill>
                  <a:srgbClr val="3333CC"/>
                </a:solidFill>
                <a:latin typeface="Arial"/>
                <a:cs typeface="Arial"/>
              </a:rPr>
              <a:t>algorithms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for the</a:t>
            </a:r>
            <a:r>
              <a:rPr sz="1008" spc="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operations</a:t>
            </a:r>
            <a:endParaRPr sz="1008">
              <a:solidFill>
                <a:prstClr val="black"/>
              </a:solidFill>
              <a:latin typeface="Arial"/>
              <a:cs typeface="Arial"/>
            </a:endParaRPr>
          </a:p>
          <a:p>
            <a:pPr defTabSz="461040">
              <a:spcBef>
                <a:spcPts val="20"/>
              </a:spcBef>
              <a:buFont typeface="Arial"/>
              <a:buChar char="•"/>
            </a:pPr>
            <a:endParaRPr sz="143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79294" indent="-172890" defTabSz="461040">
              <a:buFontTx/>
              <a:buChar char="•"/>
              <a:tabLst>
                <a:tab pos="178973" algn="l"/>
                <a:tab pos="179294" algn="l"/>
              </a:tabLst>
            </a:pP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One </a:t>
            </a:r>
            <a:r>
              <a:rPr sz="1008" spc="-3" dirty="0">
                <a:solidFill>
                  <a:srgbClr val="3333CC"/>
                </a:solidFill>
                <a:latin typeface="Arial"/>
                <a:cs typeface="Arial"/>
              </a:rPr>
              <a:t>implementation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is in </a:t>
            </a:r>
            <a:r>
              <a:rPr sz="1008" spc="-3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008" dirty="0">
                <a:solidFill>
                  <a:prstClr val="black"/>
                </a:solidFill>
                <a:latin typeface="Arial"/>
                <a:cs typeface="Arial"/>
              </a:rPr>
              <a:t>library</a:t>
            </a:r>
            <a:r>
              <a:rPr sz="1008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8" b="1" dirty="0">
                <a:solidFill>
                  <a:prstClr val="black"/>
                </a:solidFill>
                <a:latin typeface="Courier New"/>
                <a:cs typeface="Courier New"/>
              </a:rPr>
              <a:t>java.util.Stack</a:t>
            </a:r>
            <a:endParaRPr sz="100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" y="282575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pc="10" dirty="0">
                <a:solidFill>
                  <a:schemeClr val="bg1"/>
                </a:solidFill>
              </a:rPr>
              <a:t>Linked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10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273900" y="14053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1321435"/>
            <a:ext cx="1521460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Dynamic </a:t>
            </a:r>
            <a:r>
              <a:rPr sz="1100" spc="-5" dirty="0">
                <a:latin typeface="Arial"/>
                <a:cs typeface="Arial"/>
              </a:rPr>
              <a:t>data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structures  Singly </a:t>
            </a:r>
            <a:r>
              <a:rPr sz="1100" spc="-10" dirty="0">
                <a:latin typeface="Arial"/>
                <a:cs typeface="Arial"/>
              </a:rPr>
              <a:t>linked </a:t>
            </a:r>
            <a:r>
              <a:rPr sz="1100" spc="-5" dirty="0">
                <a:latin typeface="Arial"/>
                <a:cs typeface="Arial"/>
              </a:rPr>
              <a:t>lists  Generic </a:t>
            </a:r>
            <a:r>
              <a:rPr sz="1100" spc="-10" dirty="0">
                <a:latin typeface="Arial"/>
                <a:cs typeface="Arial"/>
              </a:rPr>
              <a:t>linked </a:t>
            </a:r>
            <a:r>
              <a:rPr sz="1100" spc="-5" dirty="0">
                <a:latin typeface="Arial"/>
                <a:cs typeface="Arial"/>
              </a:rPr>
              <a:t>lists  </a:t>
            </a:r>
            <a:r>
              <a:rPr sz="1100" spc="-10" dirty="0">
                <a:latin typeface="Arial"/>
                <a:cs typeface="Arial"/>
              </a:rPr>
              <a:t>Doubly linked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lists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3900" y="16153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900" y="18254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900" y="20354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769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lang="en-US" spc="15" dirty="0">
                <a:solidFill>
                  <a:schemeClr val="bg1"/>
                </a:solidFill>
              </a:rPr>
              <a:t>Array and Linked List</a:t>
            </a:r>
            <a:endParaRPr spc="15" dirty="0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323850" y="815975"/>
            <a:ext cx="4053157" cy="1609671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is a </a:t>
            </a:r>
            <a:r>
              <a:rPr lang="en-US" b="1" i="1" dirty="0"/>
              <a:t>random</a:t>
            </a:r>
            <a:r>
              <a:rPr lang="en-US" i="1" dirty="0"/>
              <a:t> access</a:t>
            </a:r>
            <a:r>
              <a:rPr lang="en-US" dirty="0"/>
              <a:t> data structure, where each element can be accessed directly and in constant time. A typical illustration of random access is a book - each page of the book can be open independently of others. Random access is critical to many algorithms, for example binary search. 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linked list</a:t>
            </a:r>
            <a:r>
              <a:rPr lang="en-US" dirty="0"/>
              <a:t> is a </a:t>
            </a:r>
            <a:r>
              <a:rPr lang="en-US" b="1" i="1" dirty="0"/>
              <a:t>sequential access</a:t>
            </a:r>
            <a:r>
              <a:rPr lang="en-US" dirty="0"/>
              <a:t> data structure, where each element can be accessed only in particular order. A typical illustration of sequential access is a roll of paper or tape - all prior material must be unrolled in order to get to data you want. </a:t>
            </a:r>
          </a:p>
          <a:p>
            <a:pPr marL="214629">
              <a:lnSpc>
                <a:spcPct val="100000"/>
              </a:lnSpc>
              <a:spcBef>
                <a:spcPts val="285"/>
              </a:spcBef>
            </a:pP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74625" y="8921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450" y="16573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769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pc="10" dirty="0">
                <a:solidFill>
                  <a:schemeClr val="bg1"/>
                </a:solidFill>
              </a:rPr>
              <a:t>Linked </a:t>
            </a:r>
            <a:r>
              <a:rPr lang="en-US" spc="10" dirty="0">
                <a:solidFill>
                  <a:schemeClr val="bg1"/>
                </a:solidFill>
              </a:rPr>
              <a:t>List </a:t>
            </a:r>
            <a:r>
              <a:rPr spc="15" dirty="0">
                <a:solidFill>
                  <a:schemeClr val="bg1"/>
                </a:solidFill>
              </a:rPr>
              <a:t>Data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15" dirty="0">
                <a:solidFill>
                  <a:schemeClr val="bg1"/>
                </a:solidFill>
              </a:rPr>
              <a:t>Structures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273900" y="7718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900" y="9774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900" y="11830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201" y="2313107"/>
            <a:ext cx="1954463" cy="91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375" y="426720"/>
            <a:ext cx="4308475" cy="302467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core concept in </a:t>
            </a:r>
            <a:r>
              <a:rPr sz="1000" spc="-10" dirty="0">
                <a:latin typeface="Arial"/>
                <a:cs typeface="Arial"/>
              </a:rPr>
              <a:t>a linked </a:t>
            </a:r>
            <a:r>
              <a:rPr sz="1000" spc="-5" dirty="0">
                <a:latin typeface="Arial"/>
                <a:cs typeface="Arial"/>
              </a:rPr>
              <a:t>data structures is 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node.</a:t>
            </a:r>
            <a:endParaRPr sz="1000" dirty="0">
              <a:latin typeface="Arial"/>
              <a:cs typeface="Arial"/>
            </a:endParaRPr>
          </a:p>
          <a:p>
            <a:pPr marL="289560" marR="13970">
              <a:lnSpc>
                <a:spcPct val="122600"/>
              </a:lnSpc>
              <a:spcBef>
                <a:spcPts val="295"/>
              </a:spcBef>
            </a:pPr>
            <a:r>
              <a:rPr sz="1000" spc="-1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data structure is </a:t>
            </a:r>
            <a:r>
              <a:rPr sz="1000" spc="-1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collection of </a:t>
            </a:r>
            <a:r>
              <a:rPr sz="1000" spc="-10" dirty="0">
                <a:latin typeface="Arial"/>
                <a:cs typeface="Arial"/>
              </a:rPr>
              <a:t>nodes linked </a:t>
            </a:r>
            <a:r>
              <a:rPr sz="1000" spc="-5" dirty="0">
                <a:latin typeface="Arial"/>
                <a:cs typeface="Arial"/>
              </a:rPr>
              <a:t>in </a:t>
            </a:r>
            <a:r>
              <a:rPr sz="1000" spc="-10" dirty="0">
                <a:latin typeface="Arial"/>
                <a:cs typeface="Arial"/>
              </a:rPr>
              <a:t>a </a:t>
            </a:r>
            <a:r>
              <a:rPr sz="1000" dirty="0">
                <a:latin typeface="Arial"/>
                <a:cs typeface="Arial"/>
              </a:rPr>
              <a:t>particular </a:t>
            </a:r>
            <a:r>
              <a:rPr sz="1000" spc="-50" dirty="0">
                <a:latin typeface="Arial"/>
                <a:cs typeface="Arial"/>
              </a:rPr>
              <a:t>way.  </a:t>
            </a:r>
            <a:r>
              <a:rPr sz="1000" spc="-10" dirty="0">
                <a:latin typeface="Arial"/>
                <a:cs typeface="Arial"/>
              </a:rPr>
              <a:t>A node </a:t>
            </a:r>
            <a:r>
              <a:rPr sz="1000" spc="-5" dirty="0">
                <a:latin typeface="Arial"/>
                <a:cs typeface="Arial"/>
              </a:rPr>
              <a:t>holds </a:t>
            </a:r>
            <a:r>
              <a:rPr sz="1000" spc="-1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data item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links to other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nodes.</a:t>
            </a:r>
            <a:endParaRPr sz="1000" dirty="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65"/>
              </a:spcBef>
            </a:pP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nature of the links determines the kind of data structure, </a:t>
            </a:r>
            <a:r>
              <a:rPr sz="1000" spc="-10" dirty="0">
                <a:latin typeface="Arial"/>
                <a:cs typeface="Arial"/>
              </a:rPr>
              <a:t>e.g.,  </a:t>
            </a:r>
            <a:r>
              <a:rPr sz="1000" spc="-5" dirty="0">
                <a:latin typeface="Arial"/>
                <a:cs typeface="Arial"/>
              </a:rPr>
              <a:t>singly </a:t>
            </a:r>
            <a:r>
              <a:rPr sz="1000" spc="-10" dirty="0">
                <a:latin typeface="Arial"/>
                <a:cs typeface="Arial"/>
              </a:rPr>
              <a:t>linked </a:t>
            </a:r>
            <a:r>
              <a:rPr sz="1000" spc="-5" dirty="0">
                <a:latin typeface="Arial"/>
                <a:cs typeface="Arial"/>
              </a:rPr>
              <a:t>list, </a:t>
            </a:r>
            <a:r>
              <a:rPr sz="1000" spc="-10" dirty="0">
                <a:latin typeface="Arial"/>
                <a:cs typeface="Arial"/>
              </a:rPr>
              <a:t>doubly linked </a:t>
            </a:r>
            <a:r>
              <a:rPr sz="1000" spc="-5" dirty="0">
                <a:latin typeface="Arial"/>
                <a:cs typeface="Arial"/>
              </a:rPr>
              <a:t>list, </a:t>
            </a:r>
            <a:r>
              <a:rPr sz="1000" dirty="0">
                <a:latin typeface="Arial"/>
                <a:cs typeface="Arial"/>
              </a:rPr>
              <a:t>binary </a:t>
            </a:r>
            <a:r>
              <a:rPr sz="1000" spc="-10" dirty="0">
                <a:latin typeface="Arial"/>
                <a:cs typeface="Arial"/>
              </a:rPr>
              <a:t>tree,</a:t>
            </a:r>
            <a:r>
              <a:rPr sz="1000" spc="-5" dirty="0">
                <a:latin typeface="Arial"/>
                <a:cs typeface="Arial"/>
              </a:rPr>
              <a:t> etc.</a:t>
            </a:r>
            <a:endParaRPr sz="1000" dirty="0">
              <a:latin typeface="Arial"/>
              <a:cs typeface="Arial"/>
            </a:endParaRPr>
          </a:p>
          <a:p>
            <a:pPr marL="12700" marR="336550">
              <a:lnSpc>
                <a:spcPct val="102600"/>
              </a:lnSpc>
              <a:spcBef>
                <a:spcPts val="560"/>
              </a:spcBef>
            </a:pPr>
            <a:r>
              <a:rPr sz="1000" spc="-10" dirty="0">
                <a:latin typeface="Arial"/>
                <a:cs typeface="Arial"/>
              </a:rPr>
              <a:t>Here </a:t>
            </a:r>
            <a:r>
              <a:rPr sz="1000" spc="-5" dirty="0">
                <a:latin typeface="Arial"/>
                <a:cs typeface="Arial"/>
              </a:rPr>
              <a:t>is </a:t>
            </a:r>
            <a:r>
              <a:rPr sz="1000" spc="-1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depiction of </a:t>
            </a:r>
            <a:r>
              <a:rPr sz="1000" spc="-10" dirty="0">
                <a:latin typeface="Arial"/>
                <a:cs typeface="Arial"/>
              </a:rPr>
              <a:t>a node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1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singly </a:t>
            </a:r>
            <a:r>
              <a:rPr sz="1000" spc="-10" dirty="0">
                <a:latin typeface="Arial"/>
                <a:cs typeface="Arial"/>
              </a:rPr>
              <a:t>linked </a:t>
            </a:r>
            <a:r>
              <a:rPr sz="1000" spc="-5" dirty="0">
                <a:latin typeface="Arial"/>
                <a:cs typeface="Arial"/>
              </a:rPr>
              <a:t>list </a:t>
            </a:r>
            <a:r>
              <a:rPr sz="1000" spc="-10" dirty="0">
                <a:latin typeface="Arial"/>
                <a:cs typeface="Arial"/>
              </a:rPr>
              <a:t>and code </a:t>
            </a:r>
            <a:r>
              <a:rPr sz="1000" spc="-5" dirty="0">
                <a:latin typeface="Arial"/>
                <a:cs typeface="Arial"/>
              </a:rPr>
              <a:t>that  implements such </a:t>
            </a:r>
            <a:r>
              <a:rPr sz="1000" spc="-10" dirty="0">
                <a:latin typeface="Arial"/>
                <a:cs typeface="Arial"/>
              </a:rPr>
              <a:t>a node (public members </a:t>
            </a:r>
            <a:r>
              <a:rPr sz="1000" spc="-20" dirty="0">
                <a:latin typeface="Arial"/>
                <a:cs typeface="Arial"/>
              </a:rPr>
              <a:t>for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brevity)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Arial"/>
              <a:cs typeface="Arial"/>
            </a:endParaRPr>
          </a:p>
          <a:p>
            <a:pPr marL="2000250" marR="1145540" indent="-121920">
              <a:lnSpc>
                <a:spcPts val="950"/>
              </a:lnSpc>
            </a:pP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private class </a:t>
            </a:r>
            <a:r>
              <a:rPr sz="800" spc="-5" dirty="0">
                <a:latin typeface="Courier New"/>
                <a:cs typeface="Courier New"/>
              </a:rPr>
              <a:t>Node {  </a:t>
            </a: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800" spc="-5" dirty="0">
                <a:latin typeface="Courier New"/>
                <a:cs typeface="Courier New"/>
              </a:rPr>
              <a:t>Object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data;  </a:t>
            </a: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800" spc="-5" dirty="0">
                <a:latin typeface="Courier New"/>
                <a:cs typeface="Courier New"/>
              </a:rPr>
              <a:t>Node</a:t>
            </a:r>
            <a:r>
              <a:rPr sz="800" spc="-3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next;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 dirty="0">
              <a:latin typeface="Courier New"/>
              <a:cs typeface="Courier New"/>
            </a:endParaRPr>
          </a:p>
          <a:p>
            <a:pPr marL="2122170" marR="52705" indent="-121920">
              <a:lnSpc>
                <a:spcPts val="950"/>
              </a:lnSpc>
            </a:pP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800" spc="-5" dirty="0">
                <a:latin typeface="Courier New"/>
                <a:cs typeface="Courier New"/>
              </a:rPr>
              <a:t>Node(Object data, Node next) {  </a:t>
            </a: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800" spc="-5" dirty="0">
                <a:latin typeface="Courier New"/>
                <a:cs typeface="Courier New"/>
              </a:rPr>
              <a:t>.data =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data;</a:t>
            </a:r>
            <a:endParaRPr sz="800" dirty="0">
              <a:latin typeface="Courier New"/>
              <a:cs typeface="Courier New"/>
            </a:endParaRPr>
          </a:p>
          <a:p>
            <a:pPr marL="2122170">
              <a:lnSpc>
                <a:spcPts val="905"/>
              </a:lnSpc>
            </a:pP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800" spc="-5" dirty="0">
                <a:latin typeface="Courier New"/>
                <a:cs typeface="Courier New"/>
              </a:rPr>
              <a:t>.next =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next;</a:t>
            </a:r>
            <a:endParaRPr sz="800" dirty="0">
              <a:latin typeface="Courier New"/>
              <a:cs typeface="Courier New"/>
            </a:endParaRPr>
          </a:p>
          <a:p>
            <a:pPr marL="2000250">
              <a:lnSpc>
                <a:spcPts val="944"/>
              </a:lnSpc>
            </a:pPr>
            <a:r>
              <a:rPr sz="800" spc="-5" dirty="0">
                <a:latin typeface="Courier New"/>
                <a:cs typeface="Courier New"/>
              </a:rPr>
              <a:t>}</a:t>
            </a:r>
            <a:endParaRPr lang="en-US" sz="800" dirty="0">
              <a:latin typeface="Courier New"/>
              <a:cs typeface="Courier New"/>
            </a:endParaRPr>
          </a:p>
          <a:p>
            <a:pPr marL="1878964">
              <a:lnSpc>
                <a:spcPts val="955"/>
              </a:lnSpc>
            </a:pPr>
            <a:r>
              <a:rPr lang="en-US" sz="800" spc="-5" dirty="0">
                <a:latin typeface="Courier New"/>
                <a:cs typeface="Courier New"/>
              </a:rPr>
              <a:t>}</a:t>
            </a:r>
            <a:endParaRPr lang="en-US"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769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pc="15" dirty="0">
                <a:solidFill>
                  <a:schemeClr val="bg1"/>
                </a:solidFill>
              </a:rPr>
              <a:t>Singly </a:t>
            </a:r>
            <a:r>
              <a:rPr spc="10" dirty="0">
                <a:solidFill>
                  <a:schemeClr val="bg1"/>
                </a:solidFill>
              </a:rPr>
              <a:t>Linked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10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273900" y="9929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900" y="12029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900" y="15017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544" y="716735"/>
            <a:ext cx="4319156" cy="13287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000" spc="-1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singly </a:t>
            </a:r>
            <a:r>
              <a:rPr sz="1000" spc="-10" dirty="0">
                <a:latin typeface="Arial"/>
                <a:cs typeface="Arial"/>
              </a:rPr>
              <a:t>linked</a:t>
            </a:r>
            <a:r>
              <a:rPr sz="1000" spc="-5" dirty="0">
                <a:latin typeface="Arial"/>
                <a:cs typeface="Arial"/>
              </a:rPr>
              <a:t> list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000" spc="-5" dirty="0">
                <a:latin typeface="Arial"/>
                <a:cs typeface="Arial"/>
              </a:rPr>
              <a:t>Contains </a:t>
            </a:r>
            <a:r>
              <a:rPr sz="1000" spc="-1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pointer to </a:t>
            </a:r>
            <a:r>
              <a:rPr sz="1000" spc="-1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“head” </a:t>
            </a:r>
            <a:r>
              <a:rPr sz="1000" spc="-10" dirty="0">
                <a:latin typeface="Arial"/>
                <a:cs typeface="Arial"/>
              </a:rPr>
              <a:t>node (</a:t>
            </a:r>
            <a:r>
              <a:rPr sz="1000" spc="-10" dirty="0">
                <a:latin typeface="Courier New"/>
                <a:cs typeface="Courier New"/>
              </a:rPr>
              <a:t>null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if empty).</a:t>
            </a:r>
            <a:endParaRPr sz="1000" dirty="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sz="1000" spc="-10" dirty="0">
                <a:latin typeface="Arial"/>
                <a:cs typeface="Arial"/>
              </a:rPr>
              <a:t>The head </a:t>
            </a:r>
            <a:r>
              <a:rPr sz="1000" spc="-15" dirty="0">
                <a:latin typeface="Arial"/>
                <a:cs typeface="Arial"/>
              </a:rPr>
              <a:t>node’s </a:t>
            </a:r>
            <a:r>
              <a:rPr sz="1000" spc="-10" dirty="0">
                <a:latin typeface="Courier New"/>
                <a:cs typeface="Courier New"/>
              </a:rPr>
              <a:t>next</a:t>
            </a:r>
            <a:r>
              <a:rPr sz="1000" spc="-3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points to the second </a:t>
            </a:r>
            <a:r>
              <a:rPr sz="1000" spc="-10" dirty="0">
                <a:latin typeface="Arial"/>
                <a:cs typeface="Arial"/>
              </a:rPr>
              <a:t>node, </a:t>
            </a:r>
            <a:r>
              <a:rPr sz="1000" spc="-5" dirty="0">
                <a:latin typeface="Arial"/>
                <a:cs typeface="Arial"/>
              </a:rPr>
              <a:t>the second  </a:t>
            </a:r>
            <a:r>
              <a:rPr sz="1000" spc="-15" dirty="0">
                <a:latin typeface="Arial"/>
                <a:cs typeface="Arial"/>
              </a:rPr>
              <a:t>node’s </a:t>
            </a:r>
            <a:r>
              <a:rPr sz="1000" spc="-10" dirty="0">
                <a:latin typeface="Courier New"/>
                <a:cs typeface="Courier New"/>
              </a:rPr>
              <a:t>next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points to the third </a:t>
            </a:r>
            <a:r>
              <a:rPr sz="1000" spc="-10" dirty="0">
                <a:latin typeface="Arial"/>
                <a:cs typeface="Arial"/>
              </a:rPr>
              <a:t>node, and </a:t>
            </a:r>
            <a:r>
              <a:rPr sz="1000" spc="-5" dirty="0">
                <a:latin typeface="Arial"/>
                <a:cs typeface="Arial"/>
              </a:rPr>
              <a:t>so on.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next</a:t>
            </a:r>
            <a:r>
              <a:rPr sz="1000" spc="-35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reference </a:t>
            </a:r>
            <a:r>
              <a:rPr sz="1000" spc="-5" dirty="0">
                <a:latin typeface="Arial"/>
                <a:cs typeface="Arial"/>
              </a:rPr>
              <a:t>of the last </a:t>
            </a:r>
            <a:r>
              <a:rPr sz="1000" spc="-10" dirty="0">
                <a:latin typeface="Arial"/>
                <a:cs typeface="Arial"/>
              </a:rPr>
              <a:t>node </a:t>
            </a:r>
            <a:r>
              <a:rPr sz="1000" spc="-5" dirty="0">
                <a:latin typeface="Arial"/>
                <a:cs typeface="Arial"/>
              </a:rPr>
              <a:t>is </a:t>
            </a:r>
            <a:r>
              <a:rPr sz="1000" spc="-10" dirty="0">
                <a:latin typeface="Courier New"/>
                <a:cs typeface="Courier New"/>
              </a:rPr>
              <a:t>null</a:t>
            </a:r>
            <a:endParaRPr lang="en-US" sz="1000" spc="-10" dirty="0">
              <a:latin typeface="Courier New"/>
              <a:cs typeface="Courier New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endParaRPr sz="1000" dirty="0">
              <a:latin typeface="Courier New"/>
              <a:cs typeface="Courier New"/>
            </a:endParaRPr>
          </a:p>
          <a:p>
            <a:pPr marL="12700" marR="254000">
              <a:lnSpc>
                <a:spcPct val="102600"/>
              </a:lnSpc>
              <a:spcBef>
                <a:spcPts val="300"/>
              </a:spcBef>
            </a:pPr>
            <a:r>
              <a:rPr sz="1000" spc="-15" dirty="0">
                <a:latin typeface="Arial"/>
                <a:cs typeface="Arial"/>
              </a:rPr>
              <a:t>Here’s </a:t>
            </a:r>
            <a:r>
              <a:rPr sz="1000" spc="-1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depiction of the </a:t>
            </a:r>
            <a:r>
              <a:rPr sz="1000" spc="-10" dirty="0">
                <a:latin typeface="Arial"/>
                <a:cs typeface="Arial"/>
              </a:rPr>
              <a:t>nodes </a:t>
            </a:r>
            <a:r>
              <a:rPr sz="1000" spc="-5" dirty="0">
                <a:latin typeface="Arial"/>
                <a:cs typeface="Arial"/>
              </a:rPr>
              <a:t>in </a:t>
            </a:r>
            <a:r>
              <a:rPr sz="1000" spc="-1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singly </a:t>
            </a:r>
            <a:r>
              <a:rPr sz="1000" spc="-10" dirty="0">
                <a:latin typeface="Arial"/>
                <a:cs typeface="Arial"/>
              </a:rPr>
              <a:t>linked </a:t>
            </a:r>
            <a:r>
              <a:rPr sz="1000" spc="-5" dirty="0">
                <a:latin typeface="Arial"/>
                <a:cs typeface="Arial"/>
              </a:rPr>
              <a:t>list with three elements: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8544" y="2338256"/>
            <a:ext cx="4343548" cy="58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2554</Words>
  <Application>Microsoft Office PowerPoint</Application>
  <PresentationFormat>Custom</PresentationFormat>
  <Paragraphs>246</Paragraphs>
  <Slides>29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1_Office Theme</vt:lpstr>
      <vt:lpstr>Bitmap Image</vt:lpstr>
      <vt:lpstr>PowerPoint Presentation</vt:lpstr>
      <vt:lpstr>Data structures</vt:lpstr>
      <vt:lpstr>Trade-offs</vt:lpstr>
      <vt:lpstr>Terminology</vt:lpstr>
      <vt:lpstr>Example: Stacks</vt:lpstr>
      <vt:lpstr>Linked Lists</vt:lpstr>
      <vt:lpstr>Array and Linked List</vt:lpstr>
      <vt:lpstr>Linked List Data Structures</vt:lpstr>
      <vt:lpstr>Singly Linked Lists</vt:lpstr>
      <vt:lpstr>Adding Elements to a Singly Linked List</vt:lpstr>
      <vt:lpstr>Finding an Item in a Linked List</vt:lpstr>
      <vt:lpstr>Inserting Elements into a Linked List</vt:lpstr>
      <vt:lpstr>Computing the Length of a Linked List</vt:lpstr>
      <vt:lpstr>Generic Linked Lists</vt:lpstr>
      <vt:lpstr>Doubly Linked Lists</vt:lpstr>
      <vt:lpstr>PowerPoint Presentation</vt:lpstr>
      <vt:lpstr>Stacks</vt:lpstr>
      <vt:lpstr>Stacks Implementation</vt:lpstr>
      <vt:lpstr>Stacks Implementation</vt:lpstr>
      <vt:lpstr>Stacks Implementation - Array-based</vt:lpstr>
      <vt:lpstr>Stacks Implementation - Linked List-based</vt:lpstr>
      <vt:lpstr>Stacks Applications</vt:lpstr>
      <vt:lpstr>Stacks Applications</vt:lpstr>
      <vt:lpstr>Stacks Applications</vt:lpstr>
      <vt:lpstr>Stacks Applications</vt:lpstr>
      <vt:lpstr>Queues</vt:lpstr>
      <vt:lpstr>Queues Implementation</vt:lpstr>
      <vt:lpstr>Circular Queues</vt:lpstr>
      <vt:lpstr>Stacks/Queues Applications – search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Programming - Linked Lists</dc:title>
  <dc:subject>Introduction to Object-Oriented Programming</dc:subject>
  <dc:creator>Christopher Simpkins chris.simpkins@gatech.edu</dc:creator>
  <cp:lastModifiedBy>Mahdi Ebi</cp:lastModifiedBy>
  <cp:revision>53</cp:revision>
  <cp:lastPrinted>2020-07-09T22:08:53Z</cp:lastPrinted>
  <dcterms:created xsi:type="dcterms:W3CDTF">2020-07-09T02:45:11Z</dcterms:created>
  <dcterms:modified xsi:type="dcterms:W3CDTF">2020-07-09T22:09:04Z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2017-07-15T00:00:00Z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2020-07-09T00:00:00Z</vt:filetime>
  </property>
</Properties>
</file>