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224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2290371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lang="en-US" sz="2200" spc="-5" dirty="0">
                <a:latin typeface="Times New Roman"/>
                <a:cs typeface="Times New Roman"/>
              </a:rPr>
              <a:t>COMP 282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– </a:t>
            </a:r>
            <a:r>
              <a:rPr lang="en-US" sz="2200" spc="-5" dirty="0">
                <a:latin typeface="Times New Roman"/>
                <a:cs typeface="Times New Roman"/>
              </a:rPr>
              <a:t>Advanced </a:t>
            </a:r>
            <a:r>
              <a:rPr sz="2200" spc="-5" dirty="0">
                <a:latin typeface="Times New Roman"/>
                <a:cs typeface="Times New Roman"/>
              </a:rPr>
              <a:t>Data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Structures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949325" marR="941069" algn="ctr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Queues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ADT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Queue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554355" indent="-172720">
              <a:lnSpc>
                <a:spcPct val="100000"/>
              </a:lnSpc>
              <a:buChar char="•"/>
              <a:tabLst>
                <a:tab pos="554990" algn="l"/>
              </a:tabLst>
            </a:pPr>
            <a:r>
              <a:rPr sz="1600" spc="-5" dirty="0">
                <a:latin typeface="Times New Roman"/>
                <a:cs typeface="Times New Roman"/>
              </a:rPr>
              <a:t>A </a:t>
            </a:r>
            <a:r>
              <a:rPr sz="1600" dirty="0">
                <a:latin typeface="Times New Roman"/>
                <a:cs typeface="Times New Roman"/>
              </a:rPr>
              <a:t>queue </a:t>
            </a:r>
            <a:r>
              <a:rPr sz="1600" spc="-5" dirty="0">
                <a:latin typeface="Times New Roman"/>
                <a:cs typeface="Times New Roman"/>
              </a:rPr>
              <a:t>is another </a:t>
            </a:r>
            <a:r>
              <a:rPr sz="1600" spc="-10" dirty="0">
                <a:latin typeface="Times New Roman"/>
                <a:cs typeface="Times New Roman"/>
              </a:rPr>
              <a:t>name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a waiting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line</a:t>
            </a:r>
            <a:endParaRPr sz="1600">
              <a:latin typeface="Times New Roman"/>
              <a:cs typeface="Times New Roman"/>
            </a:endParaRPr>
          </a:p>
          <a:p>
            <a:pPr marL="554355" marR="941069" indent="-172720">
              <a:lnSpc>
                <a:spcPct val="100000"/>
              </a:lnSpc>
              <a:spcBef>
                <a:spcPts val="384"/>
              </a:spcBef>
              <a:buChar char="•"/>
              <a:tabLst>
                <a:tab pos="554990" algn="l"/>
              </a:tabLst>
            </a:pPr>
            <a:r>
              <a:rPr sz="1600" spc="-5" dirty="0">
                <a:latin typeface="Times New Roman"/>
                <a:cs typeface="Times New Roman"/>
              </a:rPr>
              <a:t>Used within operating </a:t>
            </a:r>
            <a:r>
              <a:rPr sz="1600" spc="-10" dirty="0">
                <a:latin typeface="Times New Roman"/>
                <a:cs typeface="Times New Roman"/>
              </a:rPr>
              <a:t>systems </a:t>
            </a:r>
            <a:r>
              <a:rPr sz="1600" spc="-5" dirty="0">
                <a:latin typeface="Times New Roman"/>
                <a:cs typeface="Times New Roman"/>
              </a:rPr>
              <a:t>and to  </a:t>
            </a:r>
            <a:r>
              <a:rPr sz="1600" spc="-10" dirty="0">
                <a:latin typeface="Times New Roman"/>
                <a:cs typeface="Times New Roman"/>
              </a:rPr>
              <a:t>simulate </a:t>
            </a:r>
            <a:r>
              <a:rPr sz="1600" spc="-5" dirty="0">
                <a:latin typeface="Times New Roman"/>
                <a:cs typeface="Times New Roman"/>
              </a:rPr>
              <a:t>real-world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events</a:t>
            </a:r>
            <a:endParaRPr sz="1600">
              <a:latin typeface="Times New Roman"/>
              <a:cs typeface="Times New Roman"/>
            </a:endParaRPr>
          </a:p>
          <a:p>
            <a:pPr marL="753745" marR="546100" indent="-14351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Times New Roman"/>
                <a:cs typeface="Times New Roman"/>
              </a:rPr>
              <a:t>– </a:t>
            </a:r>
            <a:r>
              <a:rPr sz="1400" spc="-5" dirty="0">
                <a:latin typeface="Times New Roman"/>
                <a:cs typeface="Times New Roman"/>
              </a:rPr>
              <a:t>Come </a:t>
            </a:r>
            <a:r>
              <a:rPr sz="1400" spc="5" dirty="0">
                <a:latin typeface="Times New Roman"/>
                <a:cs typeface="Times New Roman"/>
              </a:rPr>
              <a:t>into </a:t>
            </a:r>
            <a:r>
              <a:rPr sz="1400" dirty="0">
                <a:latin typeface="Times New Roman"/>
                <a:cs typeface="Times New Roman"/>
              </a:rPr>
              <a:t>play whenever processes or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events  </a:t>
            </a:r>
            <a:r>
              <a:rPr sz="1400" spc="-5" dirty="0">
                <a:latin typeface="Times New Roman"/>
                <a:cs typeface="Times New Roman"/>
              </a:rPr>
              <a:t>must </a:t>
            </a:r>
            <a:r>
              <a:rPr sz="1400" dirty="0">
                <a:latin typeface="Times New Roman"/>
                <a:cs typeface="Times New Roman"/>
              </a:rPr>
              <a:t>wait</a:t>
            </a:r>
            <a:endParaRPr sz="1400">
              <a:latin typeface="Times New Roman"/>
              <a:cs typeface="Times New Roman"/>
            </a:endParaRPr>
          </a:p>
          <a:p>
            <a:pPr marL="554355" indent="-172720">
              <a:lnSpc>
                <a:spcPct val="100000"/>
              </a:lnSpc>
              <a:spcBef>
                <a:spcPts val="380"/>
              </a:spcBef>
              <a:buChar char="•"/>
              <a:tabLst>
                <a:tab pos="554990" algn="l"/>
              </a:tabLst>
            </a:pPr>
            <a:r>
              <a:rPr sz="1600" spc="-5" dirty="0">
                <a:latin typeface="Times New Roman"/>
                <a:cs typeface="Times New Roman"/>
              </a:rPr>
              <a:t>Entries organized first-in,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first-out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46416" y="1595123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3619" y="1381154"/>
            <a:ext cx="3365500" cy="7569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R="539115" algn="r"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latin typeface="Courier New"/>
                <a:cs typeface="Courier New"/>
              </a:rPr>
              <a:t>for (int clock = 0; clock &lt;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duration;</a:t>
            </a:r>
            <a:endParaRPr sz="1000">
              <a:latin typeface="Courier New"/>
              <a:cs typeface="Courier New"/>
            </a:endParaRPr>
          </a:p>
          <a:p>
            <a:pPr marR="539115" algn="r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clock++)</a:t>
            </a:r>
            <a:endParaRPr sz="1000">
              <a:latin typeface="Courier New"/>
              <a:cs typeface="Courier New"/>
            </a:endParaRPr>
          </a:p>
          <a:p>
            <a:pPr marL="304165" marR="5080" indent="-152400">
              <a:lnSpc>
                <a:spcPct val="120000"/>
              </a:lnSpc>
              <a:tabLst>
                <a:tab pos="3275965" algn="l"/>
              </a:tabLst>
            </a:pPr>
            <a:r>
              <a:rPr sz="1000" b="1" spc="-5" dirty="0">
                <a:latin typeface="Courier New"/>
                <a:cs typeface="Courier New"/>
              </a:rPr>
              <a:t>if (Math.random() &lt; arrivalProbability)	{  numberOfArrivals++;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6019" y="2112674"/>
            <a:ext cx="3289300" cy="2219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latin typeface="Courier New"/>
                <a:cs typeface="Courier New"/>
              </a:rPr>
              <a:t>int transactionTime =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(int)(Math.random()</a:t>
            </a:r>
            <a:endParaRPr sz="1000">
              <a:latin typeface="Courier New"/>
              <a:cs typeface="Courier New"/>
            </a:endParaRPr>
          </a:p>
          <a:p>
            <a:pPr marL="151765" marR="5080" indent="11430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* maxTransactionTime + 1);  Customer nextArrival</a:t>
            </a:r>
            <a:endParaRPr sz="1000">
              <a:latin typeface="Courier New"/>
              <a:cs typeface="Courier New"/>
            </a:endParaRPr>
          </a:p>
          <a:p>
            <a:pPr marL="532765" marR="81280" indent="-762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= new Customer(clock,  transactionTime,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numberOfArrivals);</a:t>
            </a:r>
            <a:endParaRPr sz="1000">
              <a:latin typeface="Courier New"/>
              <a:cs typeface="Courier New"/>
            </a:endParaRPr>
          </a:p>
          <a:p>
            <a:pPr marL="151765" marR="84328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line.enqueue(nextArrival);  System.out.println("Customer</a:t>
            </a:r>
            <a:r>
              <a:rPr sz="1000" b="1" spc="-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"</a:t>
            </a:r>
            <a:endParaRPr sz="1000">
              <a:latin typeface="Courier New"/>
              <a:cs typeface="Courier New"/>
            </a:endParaRPr>
          </a:p>
          <a:p>
            <a:pPr marL="6851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+ numberOfArrivals</a:t>
            </a:r>
            <a:endParaRPr sz="1000">
              <a:latin typeface="Courier New"/>
              <a:cs typeface="Courier New"/>
            </a:endParaRPr>
          </a:p>
          <a:p>
            <a:pPr marL="6851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+ " enters line at time " +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clock</a:t>
            </a:r>
            <a:endParaRPr sz="1000">
              <a:latin typeface="Courier New"/>
              <a:cs typeface="Courier New"/>
            </a:endParaRPr>
          </a:p>
          <a:p>
            <a:pPr marL="6851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+ ". Transaction time is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“</a:t>
            </a:r>
            <a:endParaRPr sz="1000">
              <a:latin typeface="Courier New"/>
              <a:cs typeface="Courier New"/>
            </a:endParaRPr>
          </a:p>
          <a:p>
            <a:pPr marL="6851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+ transactionTime);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6295" y="1231392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46019" y="5480712"/>
            <a:ext cx="2146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 marR="5080" indent="-152400">
              <a:lnSpc>
                <a:spcPct val="120000"/>
              </a:lnSpc>
              <a:spcBef>
                <a:spcPts val="100"/>
              </a:spcBef>
            </a:pPr>
            <a:r>
              <a:rPr sz="1000" b="1" spc="-5" dirty="0">
                <a:latin typeface="Courier New"/>
                <a:cs typeface="Courier New"/>
              </a:rPr>
              <a:t>if (transactionTimeLeft &gt; 0)  transactionTimeLeft--;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else if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(!line.isEmpty())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3015" y="5877561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7419" y="6029352"/>
            <a:ext cx="3517900" cy="267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157480">
              <a:lnSpc>
                <a:spcPct val="120000"/>
              </a:lnSpc>
              <a:spcBef>
                <a:spcPts val="100"/>
              </a:spcBef>
            </a:pPr>
            <a:r>
              <a:rPr sz="1000" b="1" spc="-5" dirty="0">
                <a:latin typeface="Courier New"/>
                <a:cs typeface="Courier New"/>
              </a:rPr>
              <a:t>Customer nextCustomer = line.dequeue();  transactionTimeLeft =</a:t>
            </a:r>
            <a:endParaRPr sz="1000">
              <a:latin typeface="Courier New"/>
              <a:cs typeface="Courier New"/>
            </a:endParaRPr>
          </a:p>
          <a:p>
            <a:pPr marL="380365" marR="5080" indent="2286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nextCustomer.getTransactionTime() - 1;  int timeWaited</a:t>
            </a:r>
            <a:endParaRPr sz="1000">
              <a:latin typeface="Courier New"/>
              <a:cs typeface="Courier New"/>
            </a:endParaRPr>
          </a:p>
          <a:p>
            <a:pPr marL="380365" marR="5080" indent="762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= clock - nextCustomer.getArrivalTime();  totalTimeWaited</a:t>
            </a:r>
            <a:endParaRPr sz="1000">
              <a:latin typeface="Courier New"/>
              <a:cs typeface="Courier New"/>
            </a:endParaRPr>
          </a:p>
          <a:p>
            <a:pPr marL="380365" marR="158115" indent="6096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= totalTimeWaited + timeWaited;  numberServed++;  System.out.println("Customer "</a:t>
            </a:r>
            <a:endParaRPr sz="1000">
              <a:latin typeface="Courier New"/>
              <a:cs typeface="Courier New"/>
            </a:endParaRPr>
          </a:p>
          <a:p>
            <a:pPr marL="7613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+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nextCustomer.getCustomerNumber()</a:t>
            </a:r>
            <a:endParaRPr sz="1000">
              <a:latin typeface="Courier New"/>
              <a:cs typeface="Courier New"/>
            </a:endParaRPr>
          </a:p>
          <a:p>
            <a:pPr marL="7613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+ " begins service at time " +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clock</a:t>
            </a:r>
            <a:endParaRPr sz="1000">
              <a:latin typeface="Courier New"/>
              <a:cs typeface="Courier New"/>
            </a:endParaRPr>
          </a:p>
          <a:p>
            <a:pPr marL="7613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+ ". Time waited is " +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timeWaited);</a:t>
            </a:r>
            <a:endParaRPr sz="1000">
              <a:latin typeface="Courier New"/>
              <a:cs typeface="Courier New"/>
            </a:endParaRPr>
          </a:p>
          <a:p>
            <a:pPr marL="456565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27965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6295" y="5407152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34670" marR="586740">
              <a:lnSpc>
                <a:spcPct val="120000"/>
              </a:lnSpc>
              <a:spcBef>
                <a:spcPts val="730"/>
              </a:spcBef>
              <a:tabLst>
                <a:tab pos="2973070" algn="l"/>
              </a:tabLst>
            </a:pPr>
            <a:r>
              <a:rPr sz="1000" b="1" spc="-5" dirty="0">
                <a:latin typeface="Courier New"/>
                <a:cs typeface="Courier New"/>
              </a:rPr>
              <a:t>// Displays summary results of the simulation  public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void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displayResults()	{</a:t>
            </a:r>
            <a:endParaRPr sz="1000">
              <a:latin typeface="Courier New"/>
              <a:cs typeface="Courier New"/>
            </a:endParaRPr>
          </a:p>
          <a:p>
            <a:pPr marL="687070" marR="10439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System.out.println();  System.out.println("Number served = "</a:t>
            </a:r>
            <a:endParaRPr sz="1000">
              <a:latin typeface="Courier New"/>
              <a:cs typeface="Courier New"/>
            </a:endParaRPr>
          </a:p>
          <a:p>
            <a:pPr marL="687070" marR="739140" indent="19050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+</a:t>
            </a:r>
            <a:r>
              <a:rPr sz="1000" b="1" spc="-6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numberServed);  System.out.println("Total time waited =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"</a:t>
            </a:r>
            <a:endParaRPr sz="1000">
              <a:latin typeface="Courier New"/>
              <a:cs typeface="Courier New"/>
            </a:endParaRPr>
          </a:p>
          <a:p>
            <a:pPr marL="687070" marR="1043940" indent="13716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+</a:t>
            </a:r>
            <a:r>
              <a:rPr sz="1000" b="1" spc="-5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totalTimeWaited);  double averageTimeWaited =</a:t>
            </a:r>
            <a:endParaRPr sz="1000">
              <a:latin typeface="Courier New"/>
              <a:cs typeface="Courier New"/>
            </a:endParaRPr>
          </a:p>
          <a:p>
            <a:pPr marL="687070" marR="434340" indent="3048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((double)totalTimeWaited) / numberServed;  System.out.println("Average time waited =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"</a:t>
            </a:r>
            <a:endParaRPr sz="1000">
              <a:latin typeface="Courier New"/>
              <a:cs typeface="Courier New"/>
            </a:endParaRPr>
          </a:p>
          <a:p>
            <a:pPr marL="21348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+ averageTimeWaited);</a:t>
            </a:r>
            <a:endParaRPr sz="1000">
              <a:latin typeface="Courier New"/>
              <a:cs typeface="Courier New"/>
            </a:endParaRPr>
          </a:p>
          <a:p>
            <a:pPr marL="6870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int leftInLine</a:t>
            </a:r>
            <a:endParaRPr sz="1000">
              <a:latin typeface="Courier New"/>
              <a:cs typeface="Courier New"/>
            </a:endParaRPr>
          </a:p>
          <a:p>
            <a:pPr marL="687070" marR="586740" indent="4572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= numberOfArrivals - numberServed;  System.out.println("Number left in line =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"</a:t>
            </a:r>
            <a:endParaRPr sz="1000">
              <a:latin typeface="Courier New"/>
              <a:cs typeface="Courier New"/>
            </a:endParaRPr>
          </a:p>
          <a:p>
            <a:pPr marL="29730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+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leftInLine);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610870" marR="1729739">
              <a:lnSpc>
                <a:spcPct val="120000"/>
              </a:lnSpc>
              <a:tabLst>
                <a:tab pos="2668270" algn="l"/>
              </a:tabLst>
            </a:pPr>
            <a:r>
              <a:rPr sz="1000" b="1" spc="-5" dirty="0">
                <a:latin typeface="Courier New"/>
                <a:cs typeface="Courier New"/>
              </a:rPr>
              <a:t>// Initializes the simulation  public final</a:t>
            </a:r>
            <a:r>
              <a:rPr sz="1000" b="1" spc="3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void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reset()	{</a:t>
            </a:r>
            <a:endParaRPr sz="1000">
              <a:latin typeface="Courier New"/>
              <a:cs typeface="Courier New"/>
            </a:endParaRPr>
          </a:p>
          <a:p>
            <a:pPr marL="839469" marR="21107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line.clear();  numberOfArrivals =</a:t>
            </a:r>
            <a:r>
              <a:rPr sz="1000" b="1" spc="-4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0;</a:t>
            </a:r>
            <a:endParaRPr sz="1000">
              <a:latin typeface="Courier New"/>
              <a:cs typeface="Courier New"/>
            </a:endParaRPr>
          </a:p>
          <a:p>
            <a:pPr marL="839469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numberServed =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0;</a:t>
            </a:r>
            <a:endParaRPr sz="1000">
              <a:latin typeface="Courier New"/>
              <a:cs typeface="Courier New"/>
            </a:endParaRPr>
          </a:p>
          <a:p>
            <a:pPr marL="839469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totalTimeWaited =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0;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 // end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reset</a:t>
            </a:r>
            <a:endParaRPr sz="1000">
              <a:latin typeface="Courier New"/>
              <a:cs typeface="Courier New"/>
            </a:endParaRPr>
          </a:p>
          <a:p>
            <a:pPr marL="3822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5981" y="2263855"/>
            <a:ext cx="2964594" cy="1584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240029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889"/>
              </a:spcBef>
            </a:pPr>
            <a:r>
              <a:rPr sz="2200" spc="-5" dirty="0">
                <a:latin typeface="Times New Roman"/>
                <a:cs typeface="Times New Roman"/>
              </a:rPr>
              <a:t>Computing</a:t>
            </a:r>
            <a:r>
              <a:rPr sz="2200" dirty="0">
                <a:latin typeface="Times New Roman"/>
                <a:cs typeface="Times New Roman"/>
              </a:rPr>
              <a:t> the</a:t>
            </a:r>
            <a:endParaRPr sz="22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Capital Gain in a Sale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Stock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CRC </a:t>
            </a:r>
            <a:r>
              <a:rPr sz="1200" spc="-5" dirty="0">
                <a:latin typeface="Times New Roman"/>
                <a:cs typeface="Times New Roman"/>
              </a:rPr>
              <a:t>card 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class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StockLedger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53055" y="6429755"/>
            <a:ext cx="3067812" cy="1543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24002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89"/>
              </a:spcBef>
            </a:pPr>
            <a:r>
              <a:rPr sz="2200" spc="-5" dirty="0">
                <a:latin typeface="Times New Roman"/>
                <a:cs typeface="Times New Roman"/>
              </a:rPr>
              <a:t>Computing</a:t>
            </a:r>
            <a:r>
              <a:rPr sz="2200" dirty="0">
                <a:latin typeface="Times New Roman"/>
                <a:cs typeface="Times New Roman"/>
              </a:rPr>
              <a:t> the</a:t>
            </a: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Capital Gain in a Sale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Stock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635" algn="ctr">
              <a:lnSpc>
                <a:spcPts val="1400"/>
              </a:lnSpc>
              <a:spcBef>
                <a:spcPts val="1770"/>
              </a:spcBef>
            </a:pPr>
            <a:r>
              <a:rPr sz="1200" i="1" dirty="0">
                <a:latin typeface="Times New Roman"/>
                <a:cs typeface="Times New Roman"/>
              </a:rPr>
              <a:t>A diagram of the</a:t>
            </a:r>
            <a:r>
              <a:rPr sz="1200" i="1" spc="-5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classes</a:t>
            </a:r>
            <a:endParaRPr sz="1200">
              <a:latin typeface="Times New Roman"/>
              <a:cs typeface="Times New Roman"/>
            </a:endParaRPr>
          </a:p>
          <a:p>
            <a:pPr marL="164465" algn="ctr">
              <a:lnSpc>
                <a:spcPts val="1400"/>
              </a:lnSpc>
            </a:pPr>
            <a:r>
              <a:rPr sz="1200" b="1" spc="-5" dirty="0">
                <a:latin typeface="Courier New"/>
                <a:cs typeface="Courier New"/>
              </a:rPr>
              <a:t>StockLedger</a:t>
            </a:r>
            <a:r>
              <a:rPr sz="1200" b="1" spc="-434" dirty="0">
                <a:latin typeface="Courier New"/>
                <a:cs typeface="Courier New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and </a:t>
            </a:r>
            <a:r>
              <a:rPr sz="1200" b="1" spc="-5" dirty="0">
                <a:latin typeface="Courier New"/>
                <a:cs typeface="Courier New"/>
              </a:rPr>
              <a:t>StockPurchase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7790" y="1486919"/>
            <a:ext cx="19678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StockLedger.java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8819" y="1990754"/>
            <a:ext cx="3594100" cy="11226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0"/>
              </a:spcBef>
              <a:tabLst>
                <a:tab pos="1980564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class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StockLedger	{</a:t>
            </a:r>
            <a:endParaRPr sz="1000">
              <a:latin typeface="Courier New"/>
              <a:cs typeface="Courier New"/>
            </a:endParaRPr>
          </a:p>
          <a:p>
            <a:pPr marL="1517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private QueueInterface&lt;StockPurchase&gt;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ledger;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304165" marR="1072515" indent="-152400">
              <a:lnSpc>
                <a:spcPct val="120000"/>
              </a:lnSpc>
              <a:tabLst>
                <a:tab pos="1980564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StockLedger()	{  ledger = new</a:t>
            </a:r>
            <a:r>
              <a:rPr sz="1000" b="1" spc="-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LinkedQueue&lt;&gt;();</a:t>
            </a:r>
            <a:endParaRPr sz="1000">
              <a:latin typeface="Courier New"/>
              <a:cs typeface="Courier New"/>
            </a:endParaRPr>
          </a:p>
          <a:p>
            <a:pPr marL="1517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 // end default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constructor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6295" y="1231392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imes New Roman"/>
              <a:cs typeface="Times New Roman"/>
            </a:endParaRPr>
          </a:p>
          <a:p>
            <a:pPr marL="5346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// Records a stock purchase in this</a:t>
            </a:r>
            <a:r>
              <a:rPr sz="1000" b="1" spc="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ledger.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  <a:tabLst>
                <a:tab pos="991869" algn="l"/>
              </a:tabLst>
            </a:pPr>
            <a:r>
              <a:rPr sz="1000" b="1" spc="-5" dirty="0">
                <a:latin typeface="Courier New"/>
                <a:cs typeface="Courier New"/>
              </a:rPr>
              <a:t>//	sharesBought - The number of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shares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  <a:tabLst>
                <a:tab pos="2134870" algn="l"/>
              </a:tabLst>
            </a:pPr>
            <a:r>
              <a:rPr sz="1000" b="1" spc="-5" dirty="0">
                <a:latin typeface="Courier New"/>
                <a:cs typeface="Courier New"/>
              </a:rPr>
              <a:t>//	purchased.</a:t>
            </a:r>
            <a:endParaRPr sz="1000">
              <a:latin typeface="Courier New"/>
              <a:cs typeface="Courier New"/>
            </a:endParaRPr>
          </a:p>
          <a:p>
            <a:pPr marL="534670" marR="815340">
              <a:lnSpc>
                <a:spcPct val="120000"/>
              </a:lnSpc>
              <a:tabLst>
                <a:tab pos="991869" algn="l"/>
              </a:tabLst>
            </a:pPr>
            <a:r>
              <a:rPr sz="1000" b="1" spc="-5" dirty="0">
                <a:latin typeface="Courier New"/>
                <a:cs typeface="Courier New"/>
              </a:rPr>
              <a:t>//	pricePerShare - The price per share.  public void buy(int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sharesBought,</a:t>
            </a:r>
            <a:endParaRPr sz="1000">
              <a:latin typeface="Courier New"/>
              <a:cs typeface="Courier New"/>
            </a:endParaRPr>
          </a:p>
          <a:p>
            <a:pPr marL="687070" marR="1043940" indent="838200">
              <a:lnSpc>
                <a:spcPct val="120000"/>
              </a:lnSpc>
              <a:tabLst>
                <a:tab pos="2973070" algn="l"/>
                <a:tab pos="3430270" algn="l"/>
              </a:tabLst>
            </a:pPr>
            <a:r>
              <a:rPr sz="1000" b="1" spc="-5" dirty="0">
                <a:latin typeface="Courier New"/>
                <a:cs typeface="Courier New"/>
              </a:rPr>
              <a:t>double pricePerShare)	{  while (sharesBought</a:t>
            </a:r>
            <a:r>
              <a:rPr sz="1000" b="1" spc="3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&gt;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0)	{</a:t>
            </a:r>
            <a:endParaRPr sz="1000">
              <a:latin typeface="Courier New"/>
              <a:cs typeface="Courier New"/>
            </a:endParaRPr>
          </a:p>
          <a:p>
            <a:pPr marL="839469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StockPurchase purchase</a:t>
            </a:r>
            <a:endParaRPr sz="1000">
              <a:latin typeface="Courier New"/>
              <a:cs typeface="Courier New"/>
            </a:endParaRPr>
          </a:p>
          <a:p>
            <a:pPr marL="839469" marR="586740" indent="4572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= new StockPurchase(pricePerShare);  ledger.enqueue(purchase);</a:t>
            </a:r>
            <a:endParaRPr sz="1000">
              <a:latin typeface="Courier New"/>
              <a:cs typeface="Courier New"/>
            </a:endParaRPr>
          </a:p>
          <a:p>
            <a:pPr marL="839469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sharesBought--;</a:t>
            </a:r>
            <a:endParaRPr sz="1000">
              <a:latin typeface="Courier New"/>
              <a:cs typeface="Courier New"/>
            </a:endParaRPr>
          </a:p>
          <a:p>
            <a:pPr marL="6870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 // end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buy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1219" y="1762154"/>
            <a:ext cx="3441700" cy="5740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latin typeface="Courier New"/>
                <a:cs typeface="Courier New"/>
              </a:rPr>
              <a:t>// Removes from this ledger any shares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that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were sold and computes the capital gain</a:t>
            </a:r>
            <a:r>
              <a:rPr sz="1000" b="1" spc="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or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loss.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8418" y="2310793"/>
            <a:ext cx="1003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0000"/>
              </a:lnSpc>
              <a:spcBef>
                <a:spcPts val="100"/>
              </a:spcBef>
            </a:pPr>
            <a:r>
              <a:rPr sz="1000" b="1" spc="-5" dirty="0">
                <a:latin typeface="Courier New"/>
                <a:cs typeface="Courier New"/>
              </a:rPr>
              <a:t>sharesSold  pricePerShare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41417" y="2310793"/>
            <a:ext cx="1993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0000"/>
              </a:lnSpc>
              <a:spcBef>
                <a:spcPts val="100"/>
              </a:spcBef>
            </a:pPr>
            <a:r>
              <a:rPr sz="1000" b="1" spc="-5" dirty="0">
                <a:latin typeface="Courier New"/>
                <a:cs typeface="Courier New"/>
              </a:rPr>
              <a:t>The number of shares sold.  The price per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share.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1219" y="2310793"/>
            <a:ext cx="165100" cy="5740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latin typeface="Courier New"/>
                <a:cs typeface="Courier New"/>
              </a:rPr>
              <a:t>//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1616" y="3073402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1219" y="2676552"/>
            <a:ext cx="31369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457200">
              <a:lnSpc>
                <a:spcPct val="120000"/>
              </a:lnSpc>
              <a:spcBef>
                <a:spcPts val="100"/>
              </a:spcBef>
            </a:pPr>
            <a:r>
              <a:rPr sz="1000" b="1" spc="-5" dirty="0">
                <a:latin typeface="Courier New"/>
                <a:cs typeface="Courier New"/>
              </a:rPr>
              <a:t>Returns the capital gain (loss). */  public double sell(int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sharesSold,</a:t>
            </a:r>
            <a:endParaRPr sz="1000">
              <a:latin typeface="Courier New"/>
              <a:cs typeface="Courier New"/>
            </a:endParaRPr>
          </a:p>
          <a:p>
            <a:pPr marL="151765" marR="234315" indent="11430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double pricePerShare)  double saleAmount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3619" y="3408072"/>
            <a:ext cx="3136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914400">
              <a:lnSpc>
                <a:spcPct val="120000"/>
              </a:lnSpc>
              <a:spcBef>
                <a:spcPts val="100"/>
              </a:spcBef>
            </a:pPr>
            <a:r>
              <a:rPr sz="1000" b="1" spc="-5" dirty="0">
                <a:latin typeface="Courier New"/>
                <a:cs typeface="Courier New"/>
              </a:rPr>
              <a:t>= sharesSold * pricePerShare;  double totalCost =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0;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6295" y="1231392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88819" y="5633112"/>
            <a:ext cx="3746500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marR="310515" indent="-152400">
              <a:lnSpc>
                <a:spcPct val="120000"/>
              </a:lnSpc>
              <a:spcBef>
                <a:spcPts val="100"/>
              </a:spcBef>
              <a:tabLst>
                <a:tab pos="2437765" algn="l"/>
              </a:tabLst>
            </a:pPr>
            <a:r>
              <a:rPr sz="1000" b="1" spc="-5" dirty="0">
                <a:latin typeface="Courier New"/>
                <a:cs typeface="Courier New"/>
              </a:rPr>
              <a:t>while (sharesSold</a:t>
            </a:r>
            <a:r>
              <a:rPr sz="1000" b="1" spc="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&gt;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0)	{  StockPurchase share =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ledger.dequeue();</a:t>
            </a:r>
            <a:endParaRPr sz="1000">
              <a:latin typeface="Courier New"/>
              <a:cs typeface="Courier New"/>
            </a:endParaRPr>
          </a:p>
          <a:p>
            <a:pPr marL="456565" marR="508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double shareCost = share.getCostPerShare();  totalCost = totalCost + shareCost;  sharesSold--;</a:t>
            </a:r>
            <a:endParaRPr sz="10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// Gain or</a:t>
            </a:r>
            <a:r>
              <a:rPr sz="1000" b="1" spc="-6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loss</a:t>
            </a:r>
            <a:endParaRPr sz="10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return saleAmount -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totalCost;</a:t>
            </a:r>
            <a:endParaRPr sz="1000">
              <a:latin typeface="Courier New"/>
              <a:cs typeface="Courier New"/>
            </a:endParaRPr>
          </a:p>
          <a:p>
            <a:pPr marL="1517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6295" y="5407152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8819" y="1506731"/>
            <a:ext cx="3594100" cy="2011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692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StockPurchase.java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35"/>
              </a:spcBef>
              <a:tabLst>
                <a:tab pos="304165" algn="l"/>
              </a:tabLst>
            </a:pPr>
            <a:r>
              <a:rPr sz="1000" b="1" spc="-5" dirty="0">
                <a:latin typeface="Courier New"/>
                <a:cs typeface="Courier New"/>
              </a:rPr>
              <a:t>//	An immutable class that represents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the</a:t>
            </a:r>
            <a:endParaRPr sz="1000">
              <a:latin typeface="Courier New"/>
              <a:cs typeface="Courier New"/>
            </a:endParaRPr>
          </a:p>
          <a:p>
            <a:pPr marR="920115">
              <a:lnSpc>
                <a:spcPct val="120000"/>
              </a:lnSpc>
              <a:tabLst>
                <a:tab pos="304165" algn="l"/>
                <a:tab pos="2132965" algn="l"/>
              </a:tabLst>
            </a:pPr>
            <a:r>
              <a:rPr sz="1000" b="1" spc="-5" dirty="0">
                <a:latin typeface="Courier New"/>
                <a:cs typeface="Courier New"/>
              </a:rPr>
              <a:t>//	purchase of one share of stock.  public</a:t>
            </a:r>
            <a:r>
              <a:rPr sz="1000" b="1" spc="3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class</a:t>
            </a:r>
            <a:r>
              <a:rPr sz="1000" b="1" spc="3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StockPurchase	{</a:t>
            </a:r>
            <a:endParaRPr sz="1000">
              <a:latin typeface="Courier New"/>
              <a:cs typeface="Courier New"/>
            </a:endParaRPr>
          </a:p>
          <a:p>
            <a:pPr marL="4565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private double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cost;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Courier New"/>
                <a:cs typeface="Courier New"/>
              </a:rPr>
              <a:t>public StockPurchase(double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costPerShare)</a:t>
            </a:r>
            <a:endParaRPr sz="1000">
              <a:latin typeface="Courier New"/>
              <a:cs typeface="Courier New"/>
            </a:endParaRPr>
          </a:p>
          <a:p>
            <a:pPr marL="456565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9137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cost = costPerShare;</a:t>
            </a:r>
            <a:endParaRPr sz="1000">
              <a:latin typeface="Courier New"/>
              <a:cs typeface="Courier New"/>
            </a:endParaRPr>
          </a:p>
          <a:p>
            <a:pPr marL="4565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 // end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constructor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89215" y="3705862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6019" y="3674772"/>
            <a:ext cx="2374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marR="5080" indent="-457200">
              <a:lnSpc>
                <a:spcPct val="120000"/>
              </a:lnSpc>
              <a:spcBef>
                <a:spcPts val="100"/>
              </a:spcBef>
            </a:pPr>
            <a:r>
              <a:rPr sz="1000" b="1" spc="-5" dirty="0">
                <a:latin typeface="Courier New"/>
                <a:cs typeface="Courier New"/>
              </a:rPr>
              <a:t>public double getCostPerShare()  return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cost;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8819" y="4254502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6295" y="1231392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08833" y="6431298"/>
            <a:ext cx="1888189" cy="1234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240029" rIns="0" bIns="0" rtlCol="0">
            <a:spAutoFit/>
          </a:bodyPr>
          <a:lstStyle/>
          <a:p>
            <a:pPr marL="1536065" marR="448945" indent="-1074420">
              <a:lnSpc>
                <a:spcPct val="100000"/>
              </a:lnSpc>
              <a:spcBef>
                <a:spcPts val="1889"/>
              </a:spcBef>
            </a:pPr>
            <a:r>
              <a:rPr sz="2200" spc="-5" dirty="0">
                <a:latin typeface="Times New Roman"/>
                <a:cs typeface="Times New Roman"/>
              </a:rPr>
              <a:t>Computing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Capital Gain in a  Sale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Stock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Times New Roman"/>
              <a:cs typeface="Times New Roman"/>
            </a:endParaRPr>
          </a:p>
          <a:p>
            <a:pPr marL="1358900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latin typeface="Times New Roman"/>
                <a:cs typeface="Times New Roman"/>
              </a:rPr>
              <a:t>A </a:t>
            </a:r>
            <a:r>
              <a:rPr sz="1200" i="1" spc="-5" dirty="0">
                <a:latin typeface="Times New Roman"/>
                <a:cs typeface="Times New Roman"/>
              </a:rPr>
              <a:t>queue </a:t>
            </a:r>
            <a:r>
              <a:rPr sz="1200" i="1" dirty="0">
                <a:latin typeface="Times New Roman"/>
                <a:cs typeface="Times New Roman"/>
              </a:rPr>
              <a:t>of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566545" indent="-208279">
              <a:lnSpc>
                <a:spcPts val="1400"/>
              </a:lnSpc>
              <a:buFont typeface="Times New Roman"/>
              <a:buAutoNum type="alphaLcParenBoth"/>
              <a:tabLst>
                <a:tab pos="1567180" algn="l"/>
              </a:tabLst>
            </a:pPr>
            <a:r>
              <a:rPr sz="1200" i="1" spc="-5" dirty="0">
                <a:latin typeface="Times New Roman"/>
                <a:cs typeface="Times New Roman"/>
              </a:rPr>
              <a:t>individual </a:t>
            </a:r>
            <a:r>
              <a:rPr sz="1200" i="1" spc="-10" dirty="0">
                <a:latin typeface="Times New Roman"/>
                <a:cs typeface="Times New Roman"/>
              </a:rPr>
              <a:t>shares </a:t>
            </a:r>
            <a:r>
              <a:rPr sz="1200" i="1" dirty="0">
                <a:latin typeface="Times New Roman"/>
                <a:cs typeface="Times New Roman"/>
              </a:rPr>
              <a:t>of </a:t>
            </a:r>
            <a:r>
              <a:rPr sz="1200" i="1" spc="-5" dirty="0">
                <a:latin typeface="Times New Roman"/>
                <a:cs typeface="Times New Roman"/>
              </a:rPr>
              <a:t>stock;</a:t>
            </a:r>
            <a:endParaRPr sz="1200">
              <a:latin typeface="Times New Roman"/>
              <a:cs typeface="Times New Roman"/>
            </a:endParaRPr>
          </a:p>
          <a:p>
            <a:pPr marL="1575435" indent="-217170">
              <a:lnSpc>
                <a:spcPts val="1400"/>
              </a:lnSpc>
              <a:buFont typeface="Times New Roman"/>
              <a:buAutoNum type="alphaLcParenBoth"/>
              <a:tabLst>
                <a:tab pos="1576070" algn="l"/>
              </a:tabLst>
            </a:pPr>
            <a:r>
              <a:rPr sz="1200" i="1" spc="-10" dirty="0">
                <a:latin typeface="Times New Roman"/>
                <a:cs typeface="Times New Roman"/>
              </a:rPr>
              <a:t>grouped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shares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216535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1705"/>
              </a:spcBef>
            </a:pPr>
            <a:r>
              <a:rPr sz="1800" spc="-5" dirty="0">
                <a:latin typeface="Times New Roman"/>
                <a:cs typeface="Times New Roman"/>
              </a:rPr>
              <a:t>Java Class </a:t>
            </a:r>
            <a:r>
              <a:rPr sz="1800" dirty="0">
                <a:latin typeface="Times New Roman"/>
                <a:cs typeface="Times New Roman"/>
              </a:rPr>
              <a:t>Library: The Interface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Queue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L="38227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Methods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provided</a:t>
            </a:r>
            <a:endParaRPr sz="1600">
              <a:latin typeface="Times New Roman"/>
              <a:cs typeface="Times New Roman"/>
            </a:endParaRPr>
          </a:p>
          <a:p>
            <a:pPr marL="598805" indent="-217170">
              <a:lnSpc>
                <a:spcPct val="100000"/>
              </a:lnSpc>
              <a:spcBef>
                <a:spcPts val="245"/>
              </a:spcBef>
              <a:buFont typeface="Times New Roman"/>
              <a:buChar char="•"/>
              <a:tabLst>
                <a:tab pos="598805" algn="l"/>
                <a:tab pos="599440" algn="l"/>
              </a:tabLst>
            </a:pPr>
            <a:r>
              <a:rPr sz="1400" b="1" spc="-5" dirty="0">
                <a:latin typeface="Courier New"/>
                <a:cs typeface="Courier New"/>
              </a:rPr>
              <a:t>add</a:t>
            </a:r>
            <a:endParaRPr sz="1400">
              <a:latin typeface="Courier New"/>
              <a:cs typeface="Courier New"/>
            </a:endParaRPr>
          </a:p>
          <a:p>
            <a:pPr marL="598805" indent="-217170">
              <a:lnSpc>
                <a:spcPct val="100000"/>
              </a:lnSpc>
              <a:spcBef>
                <a:spcPts val="340"/>
              </a:spcBef>
              <a:buFont typeface="Times New Roman"/>
              <a:buChar char="•"/>
              <a:tabLst>
                <a:tab pos="598805" algn="l"/>
                <a:tab pos="599440" algn="l"/>
              </a:tabLst>
            </a:pPr>
            <a:r>
              <a:rPr sz="1400" b="1" spc="-5" dirty="0">
                <a:latin typeface="Courier New"/>
                <a:cs typeface="Courier New"/>
              </a:rPr>
              <a:t>offer</a:t>
            </a:r>
            <a:endParaRPr sz="1400">
              <a:latin typeface="Courier New"/>
              <a:cs typeface="Courier New"/>
            </a:endParaRPr>
          </a:p>
          <a:p>
            <a:pPr marL="598805" indent="-217170">
              <a:lnSpc>
                <a:spcPct val="100000"/>
              </a:lnSpc>
              <a:spcBef>
                <a:spcPts val="335"/>
              </a:spcBef>
              <a:buFont typeface="Times New Roman"/>
              <a:buChar char="•"/>
              <a:tabLst>
                <a:tab pos="598805" algn="l"/>
                <a:tab pos="599440" algn="l"/>
              </a:tabLst>
            </a:pPr>
            <a:r>
              <a:rPr sz="1400" b="1" spc="-5" dirty="0">
                <a:latin typeface="Courier New"/>
                <a:cs typeface="Courier New"/>
              </a:rPr>
              <a:t>remove</a:t>
            </a:r>
            <a:endParaRPr sz="1400">
              <a:latin typeface="Courier New"/>
              <a:cs typeface="Courier New"/>
            </a:endParaRPr>
          </a:p>
          <a:p>
            <a:pPr marL="598805" indent="-217170">
              <a:lnSpc>
                <a:spcPct val="100000"/>
              </a:lnSpc>
              <a:spcBef>
                <a:spcPts val="335"/>
              </a:spcBef>
              <a:buFont typeface="Times New Roman"/>
              <a:buChar char="•"/>
              <a:tabLst>
                <a:tab pos="598805" algn="l"/>
                <a:tab pos="599440" algn="l"/>
              </a:tabLst>
            </a:pPr>
            <a:r>
              <a:rPr sz="1400" b="1" spc="-5" dirty="0">
                <a:latin typeface="Courier New"/>
                <a:cs typeface="Courier New"/>
              </a:rPr>
              <a:t>poll</a:t>
            </a:r>
            <a:endParaRPr sz="1400">
              <a:latin typeface="Courier New"/>
              <a:cs typeface="Courier New"/>
            </a:endParaRPr>
          </a:p>
          <a:p>
            <a:pPr marL="598805" indent="-217170">
              <a:lnSpc>
                <a:spcPct val="100000"/>
              </a:lnSpc>
              <a:spcBef>
                <a:spcPts val="335"/>
              </a:spcBef>
              <a:buFont typeface="Times New Roman"/>
              <a:buChar char="•"/>
              <a:tabLst>
                <a:tab pos="598805" algn="l"/>
                <a:tab pos="599440" algn="l"/>
              </a:tabLst>
            </a:pPr>
            <a:r>
              <a:rPr sz="1400" b="1" spc="-5" dirty="0">
                <a:latin typeface="Courier New"/>
                <a:cs typeface="Courier New"/>
              </a:rPr>
              <a:t>element</a:t>
            </a:r>
            <a:endParaRPr sz="1400">
              <a:latin typeface="Courier New"/>
              <a:cs typeface="Courier New"/>
            </a:endParaRPr>
          </a:p>
          <a:p>
            <a:pPr marL="598805" indent="-217170">
              <a:lnSpc>
                <a:spcPct val="100000"/>
              </a:lnSpc>
              <a:spcBef>
                <a:spcPts val="335"/>
              </a:spcBef>
              <a:buFont typeface="Times New Roman"/>
              <a:buChar char="•"/>
              <a:tabLst>
                <a:tab pos="598805" algn="l"/>
                <a:tab pos="599440" algn="l"/>
              </a:tabLst>
            </a:pPr>
            <a:r>
              <a:rPr sz="1400" b="1" spc="-5" dirty="0">
                <a:latin typeface="Courier New"/>
                <a:cs typeface="Courier New"/>
              </a:rPr>
              <a:t>peek</a:t>
            </a:r>
            <a:endParaRPr sz="1400">
              <a:latin typeface="Courier New"/>
              <a:cs typeface="Courier New"/>
            </a:endParaRPr>
          </a:p>
          <a:p>
            <a:pPr marL="598805" indent="-217170">
              <a:lnSpc>
                <a:spcPct val="100000"/>
              </a:lnSpc>
              <a:spcBef>
                <a:spcPts val="340"/>
              </a:spcBef>
              <a:buFont typeface="Times New Roman"/>
              <a:buChar char="•"/>
              <a:tabLst>
                <a:tab pos="598805" algn="l"/>
                <a:tab pos="599440" algn="l"/>
              </a:tabLst>
            </a:pPr>
            <a:r>
              <a:rPr sz="1400" b="1" spc="-5" dirty="0">
                <a:latin typeface="Courier New"/>
                <a:cs typeface="Courier New"/>
              </a:rPr>
              <a:t>isEmpty</a:t>
            </a:r>
            <a:endParaRPr sz="1400">
              <a:latin typeface="Courier New"/>
              <a:cs typeface="Courier New"/>
            </a:endParaRPr>
          </a:p>
          <a:p>
            <a:pPr marL="598805" indent="-217170">
              <a:lnSpc>
                <a:spcPct val="100000"/>
              </a:lnSpc>
              <a:spcBef>
                <a:spcPts val="335"/>
              </a:spcBef>
              <a:buFont typeface="Times New Roman"/>
              <a:buChar char="•"/>
              <a:tabLst>
                <a:tab pos="598805" algn="l"/>
                <a:tab pos="599440" algn="l"/>
              </a:tabLst>
            </a:pPr>
            <a:r>
              <a:rPr sz="1400" b="1" spc="-5" dirty="0">
                <a:latin typeface="Courier New"/>
                <a:cs typeface="Courier New"/>
              </a:rPr>
              <a:t>size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ADT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Deque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554355" indent="-172720">
              <a:lnSpc>
                <a:spcPct val="100000"/>
              </a:lnSpc>
              <a:buChar char="•"/>
              <a:tabLst>
                <a:tab pos="554990" algn="l"/>
              </a:tabLst>
            </a:pPr>
            <a:r>
              <a:rPr sz="1600" spc="-5" dirty="0">
                <a:latin typeface="Times New Roman"/>
                <a:cs typeface="Times New Roman"/>
              </a:rPr>
              <a:t>A </a:t>
            </a:r>
            <a:r>
              <a:rPr sz="1600" dirty="0">
                <a:latin typeface="Times New Roman"/>
                <a:cs typeface="Times New Roman"/>
              </a:rPr>
              <a:t>double </a:t>
            </a:r>
            <a:r>
              <a:rPr sz="1600" spc="-5" dirty="0">
                <a:latin typeface="Times New Roman"/>
                <a:cs typeface="Times New Roman"/>
              </a:rPr>
              <a:t>ended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queue</a:t>
            </a:r>
            <a:endParaRPr sz="1600">
              <a:latin typeface="Times New Roman"/>
              <a:cs typeface="Times New Roman"/>
            </a:endParaRPr>
          </a:p>
          <a:p>
            <a:pPr marL="554355" indent="-172720">
              <a:lnSpc>
                <a:spcPct val="100000"/>
              </a:lnSpc>
              <a:spcBef>
                <a:spcPts val="384"/>
              </a:spcBef>
              <a:buFont typeface="Times New Roman"/>
              <a:buChar char="•"/>
              <a:tabLst>
                <a:tab pos="554990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Deque </a:t>
            </a:r>
            <a:r>
              <a:rPr sz="1600" spc="-5" dirty="0">
                <a:latin typeface="Times New Roman"/>
                <a:cs typeface="Times New Roman"/>
              </a:rPr>
              <a:t>pronounced </a:t>
            </a:r>
            <a:r>
              <a:rPr sz="1600" dirty="0">
                <a:latin typeface="Times New Roman"/>
                <a:cs typeface="Times New Roman"/>
              </a:rPr>
              <a:t>“deck”</a:t>
            </a:r>
            <a:endParaRPr sz="1600">
              <a:latin typeface="Times New Roman"/>
              <a:cs typeface="Times New Roman"/>
            </a:endParaRPr>
          </a:p>
          <a:p>
            <a:pPr marL="554355" marR="409575" indent="-172720">
              <a:lnSpc>
                <a:spcPct val="100000"/>
              </a:lnSpc>
              <a:spcBef>
                <a:spcPts val="380"/>
              </a:spcBef>
              <a:buChar char="•"/>
              <a:tabLst>
                <a:tab pos="554990" algn="l"/>
              </a:tabLst>
            </a:pPr>
            <a:r>
              <a:rPr sz="1600" spc="-10" dirty="0">
                <a:latin typeface="Times New Roman"/>
                <a:cs typeface="Times New Roman"/>
              </a:rPr>
              <a:t>Has </a:t>
            </a:r>
            <a:r>
              <a:rPr sz="1600" dirty="0">
                <a:latin typeface="Times New Roman"/>
                <a:cs typeface="Times New Roman"/>
              </a:rPr>
              <a:t>both </a:t>
            </a:r>
            <a:r>
              <a:rPr sz="1600" spc="-5" dirty="0">
                <a:latin typeface="Times New Roman"/>
                <a:cs typeface="Times New Roman"/>
              </a:rPr>
              <a:t>queuelike operations and stacklike  operations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9865" y="2230867"/>
            <a:ext cx="3709718" cy="678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ADT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Deque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Times New Roman"/>
              <a:cs typeface="Times New Roman"/>
            </a:endParaRPr>
          </a:p>
          <a:p>
            <a:pPr marR="14604" algn="ctr">
              <a:lnSpc>
                <a:spcPct val="100000"/>
              </a:lnSpc>
            </a:pPr>
            <a:r>
              <a:rPr sz="1200" i="1" spc="-5" dirty="0">
                <a:latin typeface="Times New Roman"/>
                <a:cs typeface="Times New Roman"/>
              </a:rPr>
              <a:t>An instance </a:t>
            </a:r>
            <a:r>
              <a:rPr sz="1200" dirty="0">
                <a:latin typeface="Times New Roman"/>
                <a:cs typeface="Times New Roman"/>
              </a:rPr>
              <a:t>d </a:t>
            </a:r>
            <a:r>
              <a:rPr sz="1200" i="1" dirty="0">
                <a:latin typeface="Times New Roman"/>
                <a:cs typeface="Times New Roman"/>
              </a:rPr>
              <a:t>of a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deque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73355" rIns="0" bIns="0" rtlCol="0">
            <a:spAutoFit/>
          </a:bodyPr>
          <a:lstStyle/>
          <a:p>
            <a:pPr marL="1118235">
              <a:lnSpc>
                <a:spcPct val="100000"/>
              </a:lnSpc>
              <a:spcBef>
                <a:spcPts val="1365"/>
              </a:spcBef>
            </a:pPr>
            <a:r>
              <a:rPr sz="1600" b="1" spc="-5" dirty="0">
                <a:latin typeface="Courier New"/>
                <a:cs typeface="Courier New"/>
              </a:rPr>
              <a:t>DequeInterface.java</a:t>
            </a:r>
            <a:endParaRPr sz="1600">
              <a:latin typeface="Courier New"/>
              <a:cs typeface="Courier New"/>
            </a:endParaRPr>
          </a:p>
          <a:p>
            <a:pPr marL="382270" marR="1348740">
              <a:lnSpc>
                <a:spcPct val="240000"/>
              </a:lnSpc>
              <a:spcBef>
                <a:spcPts val="155"/>
              </a:spcBef>
              <a:tabLst>
                <a:tab pos="687070" algn="l"/>
                <a:tab pos="3125470" algn="l"/>
              </a:tabLst>
            </a:pPr>
            <a:r>
              <a:rPr sz="1000" b="1" spc="-5" dirty="0">
                <a:latin typeface="Courier New"/>
                <a:cs typeface="Courier New"/>
              </a:rPr>
              <a:t>//	An interface for the ADT deque.  public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interface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DequeInterface&lt;T&gt;</a:t>
            </a:r>
            <a:r>
              <a:rPr sz="1000" b="1" dirty="0">
                <a:latin typeface="Courier New"/>
                <a:cs typeface="Courier New"/>
              </a:rPr>
              <a:t>	</a:t>
            </a:r>
            <a:r>
              <a:rPr sz="1000" b="1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610870" algn="just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Adds a new entry to the front/back of</a:t>
            </a:r>
            <a:r>
              <a:rPr sz="1000" b="1" spc="3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this</a:t>
            </a:r>
            <a:endParaRPr sz="1000">
              <a:latin typeface="Courier New"/>
              <a:cs typeface="Courier New"/>
            </a:endParaRPr>
          </a:p>
          <a:p>
            <a:pPr marL="610870" algn="just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dequeue.</a:t>
            </a:r>
            <a:endParaRPr sz="1000">
              <a:latin typeface="Courier New"/>
              <a:cs typeface="Courier New"/>
            </a:endParaRPr>
          </a:p>
          <a:p>
            <a:pPr marL="610870" marR="1272540" algn="just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// newEntry - An object to be added  public void addToFront(T newEntry);  public void addToBack(T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newEntry);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6108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// Removes and returns the front/back entry</a:t>
            </a:r>
            <a:r>
              <a:rPr sz="1000" b="1" spc="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this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dequeue.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Returns - the object at the front/back</a:t>
            </a:r>
            <a:r>
              <a:rPr sz="1000" b="1" spc="3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the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dequeue.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  <a:tabLst>
                <a:tab pos="1449070" algn="l"/>
              </a:tabLst>
            </a:pPr>
            <a:r>
              <a:rPr sz="1000" b="1" spc="-5" dirty="0">
                <a:latin typeface="Courier New"/>
                <a:cs typeface="Courier New"/>
              </a:rPr>
              <a:t>//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Throws	EmptyQueueException if the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dequeuer</a:t>
            </a:r>
            <a:endParaRPr sz="1000">
              <a:latin typeface="Courier New"/>
              <a:cs typeface="Courier New"/>
            </a:endParaRPr>
          </a:p>
          <a:p>
            <a:pPr marL="610870" marR="15011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// is empty before the operation  public T removeFront();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public T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removeBack();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6108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// Retrieves the front/back entry of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this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dequeue.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Returns - the object at the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front/back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of the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dequeue.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  <a:tabLst>
                <a:tab pos="1449070" algn="l"/>
              </a:tabLst>
            </a:pPr>
            <a:r>
              <a:rPr sz="1000" b="1" spc="-5" dirty="0">
                <a:latin typeface="Courier New"/>
                <a:cs typeface="Courier New"/>
              </a:rPr>
              <a:t>//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Throws	EmptyQueueException if the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dequeuer</a:t>
            </a:r>
            <a:endParaRPr sz="1000">
              <a:latin typeface="Courier New"/>
              <a:cs typeface="Courier New"/>
            </a:endParaRPr>
          </a:p>
          <a:p>
            <a:pPr marL="610870" marR="15011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// is empty before the operation  public T getFront();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public T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getBack();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10870">
              <a:lnSpc>
                <a:spcPct val="100000"/>
              </a:lnSpc>
              <a:spcBef>
                <a:spcPts val="660"/>
              </a:spcBef>
            </a:pPr>
            <a:r>
              <a:rPr sz="1000" b="1" spc="-5" dirty="0">
                <a:latin typeface="Courier New"/>
                <a:cs typeface="Courier New"/>
              </a:rPr>
              <a:t>// Detects whether this dequeue is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empty.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Returns - true if the queue is</a:t>
            </a:r>
            <a:r>
              <a:rPr sz="1000" b="1" spc="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empty,</a:t>
            </a:r>
            <a:endParaRPr sz="1000">
              <a:latin typeface="Courier New"/>
              <a:cs typeface="Courier New"/>
            </a:endParaRPr>
          </a:p>
          <a:p>
            <a:pPr marL="610870" marR="2034539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// or false otherwise  public boolean</a:t>
            </a:r>
            <a:r>
              <a:rPr sz="1000" b="1" spc="-4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isEmpty();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610870" marR="815340">
              <a:lnSpc>
                <a:spcPct val="120000"/>
              </a:lnSpc>
              <a:tabLst>
                <a:tab pos="915669" algn="l"/>
              </a:tabLst>
            </a:pPr>
            <a:r>
              <a:rPr sz="1000" b="1" spc="-5" dirty="0">
                <a:latin typeface="Courier New"/>
                <a:cs typeface="Courier New"/>
              </a:rPr>
              <a:t>//	Removes all entries from this dequeue  public void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clear();</a:t>
            </a:r>
            <a:endParaRPr sz="1000">
              <a:latin typeface="Courier New"/>
              <a:cs typeface="Courier New"/>
            </a:endParaRPr>
          </a:p>
          <a:p>
            <a:pPr marL="3822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64706" y="6053346"/>
            <a:ext cx="3359386" cy="19501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940"/>
              </a:spcBef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5" dirty="0">
                <a:latin typeface="Times New Roman"/>
                <a:cs typeface="Times New Roman"/>
              </a:rPr>
              <a:t>ADT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Deque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726440" marR="705485" indent="-38100">
              <a:lnSpc>
                <a:spcPct val="100000"/>
              </a:lnSpc>
              <a:spcBef>
                <a:spcPts val="1170"/>
              </a:spcBef>
            </a:pPr>
            <a:r>
              <a:rPr sz="1200" spc="-5" dirty="0">
                <a:latin typeface="Times New Roman"/>
                <a:cs typeface="Times New Roman"/>
              </a:rPr>
              <a:t>A comparison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operations for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stack </a:t>
            </a:r>
            <a:r>
              <a:rPr sz="1200" i="1" spc="-5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,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queue </a:t>
            </a:r>
            <a:r>
              <a:rPr sz="1200" i="1" dirty="0">
                <a:latin typeface="Times New Roman"/>
                <a:cs typeface="Times New Roman"/>
              </a:rPr>
              <a:t>q</a:t>
            </a:r>
            <a:r>
              <a:rPr sz="1200" dirty="0">
                <a:latin typeface="Times New Roman"/>
                <a:cs typeface="Times New Roman"/>
              </a:rPr>
              <a:t>, 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deque </a:t>
            </a:r>
            <a:r>
              <a:rPr sz="1200" i="1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: </a:t>
            </a:r>
            <a:r>
              <a:rPr sz="1200" spc="-5" dirty="0">
                <a:latin typeface="Times New Roman"/>
                <a:cs typeface="Times New Roman"/>
              </a:rPr>
              <a:t>(a) add; (b) remove; (c)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retrieve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6648" y="2383535"/>
            <a:ext cx="3500628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135128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ADT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Queue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Times New Roman"/>
              <a:cs typeface="Times New Roman"/>
            </a:endParaRPr>
          </a:p>
          <a:p>
            <a:pPr marL="1334770">
              <a:lnSpc>
                <a:spcPct val="100000"/>
              </a:lnSpc>
            </a:pPr>
            <a:r>
              <a:rPr sz="1200" i="1" spc="-5" dirty="0">
                <a:latin typeface="Times New Roman"/>
                <a:cs typeface="Times New Roman"/>
              </a:rPr>
              <a:t>Some everyday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queues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ADT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Queue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554355" indent="-172720">
              <a:lnSpc>
                <a:spcPct val="100000"/>
              </a:lnSpc>
              <a:buChar char="•"/>
              <a:tabLst>
                <a:tab pos="554990" algn="l"/>
              </a:tabLst>
            </a:pPr>
            <a:r>
              <a:rPr sz="1400" spc="-10" dirty="0">
                <a:latin typeface="Times New Roman"/>
                <a:cs typeface="Times New Roman"/>
              </a:rPr>
              <a:t>Terminology</a:t>
            </a:r>
            <a:endParaRPr sz="1400">
              <a:latin typeface="Times New Roman"/>
              <a:cs typeface="Times New Roman"/>
            </a:endParaRPr>
          </a:p>
          <a:p>
            <a:pPr marL="753745" marR="389890" lvl="1" indent="-143510">
              <a:lnSpc>
                <a:spcPct val="100000"/>
              </a:lnSpc>
              <a:spcBef>
                <a:spcPts val="340"/>
              </a:spcBef>
              <a:buChar char="–"/>
              <a:tabLst>
                <a:tab pos="754380" algn="l"/>
              </a:tabLst>
            </a:pPr>
            <a:r>
              <a:rPr sz="1400" dirty="0">
                <a:latin typeface="Times New Roman"/>
                <a:cs typeface="Times New Roman"/>
              </a:rPr>
              <a:t>Item added first, or earliest, is at </a:t>
            </a: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front of</a:t>
            </a:r>
            <a:r>
              <a:rPr sz="1400" spc="-19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  queue</a:t>
            </a:r>
            <a:endParaRPr sz="1400">
              <a:latin typeface="Times New Roman"/>
              <a:cs typeface="Times New Roman"/>
            </a:endParaRPr>
          </a:p>
          <a:p>
            <a:pPr marL="753745" marR="563880" lvl="1" indent="-143510">
              <a:lnSpc>
                <a:spcPct val="100000"/>
              </a:lnSpc>
              <a:spcBef>
                <a:spcPts val="335"/>
              </a:spcBef>
              <a:buChar char="–"/>
              <a:tabLst>
                <a:tab pos="754380" algn="l"/>
              </a:tabLst>
            </a:pPr>
            <a:r>
              <a:rPr sz="1400" dirty="0">
                <a:latin typeface="Times New Roman"/>
                <a:cs typeface="Times New Roman"/>
              </a:rPr>
              <a:t>Item added </a:t>
            </a:r>
            <a:r>
              <a:rPr sz="1400" spc="-5" dirty="0">
                <a:latin typeface="Times New Roman"/>
                <a:cs typeface="Times New Roman"/>
              </a:rPr>
              <a:t>most </a:t>
            </a:r>
            <a:r>
              <a:rPr sz="1400" dirty="0">
                <a:latin typeface="Times New Roman"/>
                <a:cs typeface="Times New Roman"/>
              </a:rPr>
              <a:t>recently is at </a:t>
            </a: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back of</a:t>
            </a:r>
            <a:r>
              <a:rPr sz="1400" spc="-17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  queue</a:t>
            </a:r>
            <a:endParaRPr sz="1400">
              <a:latin typeface="Times New Roman"/>
              <a:cs typeface="Times New Roman"/>
            </a:endParaRPr>
          </a:p>
          <a:p>
            <a:pPr marL="554355" marR="649605" indent="-172720">
              <a:lnSpc>
                <a:spcPct val="100000"/>
              </a:lnSpc>
              <a:spcBef>
                <a:spcPts val="335"/>
              </a:spcBef>
              <a:buChar char="•"/>
              <a:tabLst>
                <a:tab pos="554990" algn="l"/>
              </a:tabLst>
            </a:pPr>
            <a:r>
              <a:rPr sz="1400" dirty="0">
                <a:latin typeface="Times New Roman"/>
                <a:cs typeface="Times New Roman"/>
              </a:rPr>
              <a:t>Additions to a software </a:t>
            </a:r>
            <a:r>
              <a:rPr sz="1400" spc="5" dirty="0">
                <a:latin typeface="Times New Roman"/>
                <a:cs typeface="Times New Roman"/>
              </a:rPr>
              <a:t>queue </a:t>
            </a:r>
            <a:r>
              <a:rPr sz="1400" spc="-5" dirty="0">
                <a:latin typeface="Times New Roman"/>
                <a:cs typeface="Times New Roman"/>
              </a:rPr>
              <a:t>must </a:t>
            </a:r>
            <a:r>
              <a:rPr sz="1400" dirty="0">
                <a:latin typeface="Times New Roman"/>
                <a:cs typeface="Times New Roman"/>
              </a:rPr>
              <a:t>occur at</a:t>
            </a:r>
            <a:r>
              <a:rPr sz="1400" spc="-1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its  back</a:t>
            </a:r>
            <a:endParaRPr sz="1400">
              <a:latin typeface="Times New Roman"/>
              <a:cs typeface="Times New Roman"/>
            </a:endParaRPr>
          </a:p>
          <a:p>
            <a:pPr marL="554355" marR="502920" indent="-172720">
              <a:lnSpc>
                <a:spcPct val="100000"/>
              </a:lnSpc>
              <a:spcBef>
                <a:spcPts val="335"/>
              </a:spcBef>
              <a:buChar char="•"/>
              <a:tabLst>
                <a:tab pos="554990" algn="l"/>
              </a:tabLst>
            </a:pPr>
            <a:r>
              <a:rPr sz="1400" dirty="0">
                <a:latin typeface="Times New Roman"/>
                <a:cs typeface="Times New Roman"/>
              </a:rPr>
              <a:t>Client can </a:t>
            </a:r>
            <a:r>
              <a:rPr sz="1400" spc="5" dirty="0">
                <a:latin typeface="Times New Roman"/>
                <a:cs typeface="Times New Roman"/>
              </a:rPr>
              <a:t>look </a:t>
            </a:r>
            <a:r>
              <a:rPr sz="1400" dirty="0">
                <a:latin typeface="Times New Roman"/>
                <a:cs typeface="Times New Roman"/>
              </a:rPr>
              <a:t>at or </a:t>
            </a:r>
            <a:r>
              <a:rPr sz="1400" spc="-5" dirty="0">
                <a:latin typeface="Times New Roman"/>
                <a:cs typeface="Times New Roman"/>
              </a:rPr>
              <a:t>remove </a:t>
            </a:r>
            <a:r>
              <a:rPr sz="1400" spc="5" dirty="0">
                <a:latin typeface="Times New Roman"/>
                <a:cs typeface="Times New Roman"/>
              </a:rPr>
              <a:t>only the </a:t>
            </a:r>
            <a:r>
              <a:rPr sz="1400" dirty="0">
                <a:latin typeface="Times New Roman"/>
                <a:cs typeface="Times New Roman"/>
              </a:rPr>
              <a:t>entry at</a:t>
            </a:r>
            <a:r>
              <a:rPr sz="1400" spc="-2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  </a:t>
            </a:r>
            <a:r>
              <a:rPr sz="1400" dirty="0">
                <a:latin typeface="Times New Roman"/>
                <a:cs typeface="Times New Roman"/>
              </a:rPr>
              <a:t>front of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queue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ADT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Deque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34639" y="2101595"/>
            <a:ext cx="2080260" cy="1559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marL="111823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urier New"/>
                <a:cs typeface="Courier New"/>
              </a:rPr>
              <a:t>DequeInterface.java</a:t>
            </a:r>
            <a:endParaRPr sz="1600">
              <a:latin typeface="Courier New"/>
              <a:cs typeface="Courier New"/>
            </a:endParaRPr>
          </a:p>
          <a:p>
            <a:pPr marL="382270" marR="1348740">
              <a:lnSpc>
                <a:spcPct val="240000"/>
              </a:lnSpc>
              <a:spcBef>
                <a:spcPts val="455"/>
              </a:spcBef>
              <a:tabLst>
                <a:tab pos="3125470" algn="l"/>
              </a:tabLst>
            </a:pPr>
            <a:r>
              <a:rPr sz="1000" b="1" spc="-5" dirty="0">
                <a:latin typeface="Courier New"/>
                <a:cs typeface="Courier New"/>
              </a:rPr>
              <a:t>// An interface for the ADT deque.  public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interface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DequeInterface&lt;T&gt;</a:t>
            </a:r>
            <a:r>
              <a:rPr sz="1000" b="1" dirty="0">
                <a:latin typeface="Courier New"/>
                <a:cs typeface="Courier New"/>
              </a:rPr>
              <a:t>	</a:t>
            </a:r>
            <a:r>
              <a:rPr sz="1000" b="1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Adds a new entry to the front/back</a:t>
            </a:r>
            <a:r>
              <a:rPr sz="1000" b="1" spc="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this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dequeue.</a:t>
            </a:r>
            <a:endParaRPr sz="1000">
              <a:latin typeface="Courier New"/>
              <a:cs typeface="Courier New"/>
            </a:endParaRPr>
          </a:p>
          <a:p>
            <a:pPr marL="610870" marR="1196340">
              <a:lnSpc>
                <a:spcPct val="120000"/>
              </a:lnSpc>
              <a:tabLst>
                <a:tab pos="1753870" algn="l"/>
              </a:tabLst>
            </a:pPr>
            <a:r>
              <a:rPr sz="1000" b="1" spc="-5" dirty="0">
                <a:latin typeface="Courier New"/>
                <a:cs typeface="Courier New"/>
              </a:rPr>
              <a:t>//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newEntry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-	An object to be added  public void addToFront(T newEntry);  public void addToBack(T newEntry);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6108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// Removes and returns the front/back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entry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of this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dequeue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Returns - the object at the front/back</a:t>
            </a:r>
            <a:r>
              <a:rPr sz="1000" b="1" spc="3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  <a:tabLst>
                <a:tab pos="1601470" algn="l"/>
              </a:tabLst>
            </a:pPr>
            <a:r>
              <a:rPr sz="1000" b="1" spc="-5" dirty="0">
                <a:latin typeface="Courier New"/>
                <a:cs typeface="Courier New"/>
              </a:rPr>
              <a:t>//	the dequeue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  <a:tabLst>
                <a:tab pos="1449070" algn="l"/>
              </a:tabLst>
            </a:pPr>
            <a:r>
              <a:rPr sz="1000" b="1" spc="-5" dirty="0">
                <a:latin typeface="Courier New"/>
                <a:cs typeface="Courier New"/>
              </a:rPr>
              <a:t>//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Throws	EmptyQueueException if the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dequeuer</a:t>
            </a:r>
            <a:endParaRPr sz="1000">
              <a:latin typeface="Courier New"/>
              <a:cs typeface="Courier New"/>
            </a:endParaRPr>
          </a:p>
          <a:p>
            <a:pPr marL="610870" marR="891540">
              <a:lnSpc>
                <a:spcPct val="120000"/>
              </a:lnSpc>
              <a:tabLst>
                <a:tab pos="1449070" algn="l"/>
              </a:tabLst>
            </a:pPr>
            <a:r>
              <a:rPr sz="1000" b="1" spc="-5" dirty="0">
                <a:latin typeface="Courier New"/>
                <a:cs typeface="Courier New"/>
              </a:rPr>
              <a:t>//	is empty before the operation  public T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removeFront();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public T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removeBack();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6108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// Retrieves the front/back entry of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this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dequeue.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Returns - the object at the front/back</a:t>
            </a:r>
            <a:r>
              <a:rPr sz="1000" b="1" spc="3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  <a:tabLst>
                <a:tab pos="1601470" algn="l"/>
              </a:tabLst>
            </a:pPr>
            <a:r>
              <a:rPr sz="1000" b="1" spc="-5" dirty="0">
                <a:latin typeface="Courier New"/>
                <a:cs typeface="Courier New"/>
              </a:rPr>
              <a:t>/	the dequeue.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  <a:tabLst>
                <a:tab pos="1449070" algn="l"/>
              </a:tabLst>
            </a:pPr>
            <a:r>
              <a:rPr sz="1000" b="1" spc="-5" dirty="0">
                <a:latin typeface="Courier New"/>
                <a:cs typeface="Courier New"/>
              </a:rPr>
              <a:t>//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Throws	EmptyQueueException if the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dequeuer</a:t>
            </a:r>
            <a:endParaRPr sz="1000">
              <a:latin typeface="Courier New"/>
              <a:cs typeface="Courier New"/>
            </a:endParaRPr>
          </a:p>
          <a:p>
            <a:pPr marL="610870" marR="891540">
              <a:lnSpc>
                <a:spcPct val="120000"/>
              </a:lnSpc>
              <a:tabLst>
                <a:tab pos="1449070" algn="l"/>
              </a:tabLst>
            </a:pPr>
            <a:r>
              <a:rPr sz="1000" b="1" spc="-5" dirty="0">
                <a:latin typeface="Courier New"/>
                <a:cs typeface="Courier New"/>
              </a:rPr>
              <a:t>//	is empty before the operation  public T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getFront();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public T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getBack();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610870">
              <a:lnSpc>
                <a:spcPct val="100000"/>
              </a:lnSpc>
              <a:tabLst>
                <a:tab pos="915669" algn="l"/>
              </a:tabLst>
            </a:pPr>
            <a:r>
              <a:rPr sz="1000" b="1" spc="-5" dirty="0">
                <a:latin typeface="Courier New"/>
                <a:cs typeface="Courier New"/>
              </a:rPr>
              <a:t>//	Detects whether this dequeue is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empty.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  <a:tabLst>
                <a:tab pos="915669" algn="l"/>
              </a:tabLst>
            </a:pPr>
            <a:r>
              <a:rPr sz="1000" b="1" spc="-5" dirty="0">
                <a:latin typeface="Courier New"/>
                <a:cs typeface="Courier New"/>
              </a:rPr>
              <a:t>//	Returns - true if the queue is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empty,</a:t>
            </a:r>
            <a:endParaRPr sz="1000">
              <a:latin typeface="Courier New"/>
              <a:cs typeface="Courier New"/>
            </a:endParaRPr>
          </a:p>
          <a:p>
            <a:pPr marL="610870" marR="2034539">
              <a:lnSpc>
                <a:spcPct val="120000"/>
              </a:lnSpc>
              <a:tabLst>
                <a:tab pos="915669" algn="l"/>
              </a:tabLst>
            </a:pPr>
            <a:r>
              <a:rPr sz="1000" b="1" spc="-5" dirty="0">
                <a:latin typeface="Courier New"/>
                <a:cs typeface="Courier New"/>
              </a:rPr>
              <a:t>//	or false otherwise  public boolean</a:t>
            </a:r>
            <a:r>
              <a:rPr sz="1000" b="1" spc="-4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isEmpty();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610870" marR="815340">
              <a:lnSpc>
                <a:spcPct val="120000"/>
              </a:lnSpc>
              <a:tabLst>
                <a:tab pos="915669" algn="l"/>
              </a:tabLst>
            </a:pPr>
            <a:r>
              <a:rPr sz="1000" b="1" spc="-5" dirty="0">
                <a:latin typeface="Courier New"/>
                <a:cs typeface="Courier New"/>
              </a:rPr>
              <a:t>//	Removes all entries from this dequeue  public void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clear();</a:t>
            </a:r>
            <a:endParaRPr sz="1000">
              <a:latin typeface="Courier New"/>
              <a:cs typeface="Courier New"/>
            </a:endParaRPr>
          </a:p>
          <a:p>
            <a:pPr marL="3822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88595" rIns="0" bIns="0" rtlCol="0">
            <a:spAutoFit/>
          </a:bodyPr>
          <a:lstStyle/>
          <a:p>
            <a:pPr marL="2044700" marR="406400" indent="-1579245">
              <a:lnSpc>
                <a:spcPct val="100000"/>
              </a:lnSpc>
              <a:spcBef>
                <a:spcPts val="1485"/>
              </a:spcBef>
            </a:pPr>
            <a:r>
              <a:rPr sz="1800" spc="-5" dirty="0">
                <a:latin typeface="Times New Roman"/>
                <a:cs typeface="Times New Roman"/>
              </a:rPr>
              <a:t>Computing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Capital Gain </a:t>
            </a:r>
            <a:r>
              <a:rPr sz="1800" dirty="0">
                <a:latin typeface="Times New Roman"/>
                <a:cs typeface="Times New Roman"/>
              </a:rPr>
              <a:t>in a </a:t>
            </a:r>
            <a:r>
              <a:rPr sz="1800" spc="-5" dirty="0">
                <a:latin typeface="Times New Roman"/>
                <a:cs typeface="Times New Roman"/>
              </a:rPr>
              <a:t>Sale </a:t>
            </a:r>
            <a:r>
              <a:rPr sz="1800" dirty="0">
                <a:latin typeface="Times New Roman"/>
                <a:cs typeface="Times New Roman"/>
              </a:rPr>
              <a:t>of  </a:t>
            </a:r>
            <a:r>
              <a:rPr sz="1800" spc="-5" dirty="0">
                <a:latin typeface="Times New Roman"/>
                <a:cs typeface="Times New Roman"/>
              </a:rPr>
              <a:t>Stock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3822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// Records a stock purchase in this</a:t>
            </a:r>
            <a:r>
              <a:rPr sz="1000" b="1" spc="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ledger.</a:t>
            </a:r>
            <a:endParaRPr sz="1000">
              <a:latin typeface="Courier New"/>
              <a:cs typeface="Courier New"/>
            </a:endParaRPr>
          </a:p>
          <a:p>
            <a:pPr marL="3822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sharesBought - The number of shares</a:t>
            </a:r>
            <a:r>
              <a:rPr sz="1000" b="1" spc="3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purchased.</a:t>
            </a:r>
            <a:endParaRPr sz="1000">
              <a:latin typeface="Courier New"/>
              <a:cs typeface="Courier New"/>
            </a:endParaRPr>
          </a:p>
          <a:p>
            <a:pPr marL="382270" marR="12725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// pricePerShare - The price per share  public void buy(int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sharesBought,</a:t>
            </a:r>
            <a:endParaRPr sz="1000">
              <a:latin typeface="Courier New"/>
              <a:cs typeface="Courier New"/>
            </a:endParaRPr>
          </a:p>
          <a:p>
            <a:pPr marL="1449070">
              <a:lnSpc>
                <a:spcPct val="100000"/>
              </a:lnSpc>
              <a:spcBef>
                <a:spcPts val="240"/>
              </a:spcBef>
              <a:tabLst>
                <a:tab pos="3354070" algn="l"/>
              </a:tabLst>
            </a:pPr>
            <a:r>
              <a:rPr sz="1000" b="1" spc="-5" dirty="0">
                <a:latin typeface="Courier New"/>
                <a:cs typeface="Courier New"/>
              </a:rPr>
              <a:t>double</a:t>
            </a:r>
            <a:r>
              <a:rPr sz="1000" b="1" spc="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pricePerShare)	{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StockPurchase purchase = new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StockPurchase</a:t>
            </a:r>
            <a:endParaRPr sz="1000">
              <a:latin typeface="Courier New"/>
              <a:cs typeface="Courier New"/>
            </a:endParaRPr>
          </a:p>
          <a:p>
            <a:pPr marL="534670" marR="510540" indent="12192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(sharesBought, pricePerShare);  ledger.addToBack(purchase);</a:t>
            </a:r>
            <a:endParaRPr sz="1000">
              <a:latin typeface="Courier New"/>
              <a:cs typeface="Courier New"/>
            </a:endParaRPr>
          </a:p>
          <a:p>
            <a:pPr marL="3822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Times New Roman"/>
              <a:cs typeface="Times New Roman"/>
            </a:endParaRPr>
          </a:p>
          <a:p>
            <a:pPr marL="610870">
              <a:lnSpc>
                <a:spcPct val="100000"/>
              </a:lnSpc>
              <a:spcBef>
                <a:spcPts val="5"/>
              </a:spcBef>
            </a:pPr>
            <a:r>
              <a:rPr sz="1200" i="1" spc="-5" dirty="0">
                <a:latin typeface="Times New Roman"/>
                <a:cs typeface="Times New Roman"/>
              </a:rPr>
              <a:t>Method </a:t>
            </a:r>
            <a:r>
              <a:rPr sz="1200" b="1" spc="-5" dirty="0">
                <a:latin typeface="Courier New"/>
                <a:cs typeface="Courier New"/>
              </a:rPr>
              <a:t>buy</a:t>
            </a:r>
            <a:r>
              <a:rPr sz="1200" b="1" spc="-400" dirty="0">
                <a:latin typeface="Courier New"/>
                <a:cs typeface="Courier New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creates </a:t>
            </a:r>
            <a:r>
              <a:rPr sz="1200" i="1" dirty="0">
                <a:latin typeface="Times New Roman"/>
                <a:cs typeface="Times New Roman"/>
              </a:rPr>
              <a:t>an </a:t>
            </a:r>
            <a:r>
              <a:rPr sz="1200" i="1" spc="-5" dirty="0">
                <a:latin typeface="Times New Roman"/>
                <a:cs typeface="Times New Roman"/>
              </a:rPr>
              <a:t>instance </a:t>
            </a:r>
            <a:r>
              <a:rPr sz="1200" i="1" dirty="0">
                <a:latin typeface="Times New Roman"/>
                <a:cs typeface="Times New Roman"/>
              </a:rPr>
              <a:t>of </a:t>
            </a:r>
            <a:r>
              <a:rPr sz="1200" b="1" spc="-5" dirty="0">
                <a:latin typeface="Courier New"/>
                <a:cs typeface="Courier New"/>
              </a:rPr>
              <a:t>StockPurchase</a:t>
            </a:r>
            <a:endParaRPr sz="12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80"/>
              </a:spcBef>
            </a:pPr>
            <a:r>
              <a:rPr sz="1200" i="1" dirty="0">
                <a:latin typeface="Times New Roman"/>
                <a:cs typeface="Times New Roman"/>
              </a:rPr>
              <a:t>and </a:t>
            </a:r>
            <a:r>
              <a:rPr sz="1200" i="1" spc="-5" dirty="0">
                <a:latin typeface="Times New Roman"/>
                <a:cs typeface="Times New Roman"/>
              </a:rPr>
              <a:t>places </a:t>
            </a:r>
            <a:r>
              <a:rPr sz="1200" i="1" dirty="0">
                <a:latin typeface="Times New Roman"/>
                <a:cs typeface="Times New Roman"/>
              </a:rPr>
              <a:t>it at the </a:t>
            </a:r>
            <a:r>
              <a:rPr sz="1200" i="1" spc="-5" dirty="0">
                <a:latin typeface="Times New Roman"/>
                <a:cs typeface="Times New Roman"/>
              </a:rPr>
              <a:t>back </a:t>
            </a:r>
            <a:r>
              <a:rPr sz="1200" i="1" dirty="0">
                <a:latin typeface="Times New Roman"/>
                <a:cs typeface="Times New Roman"/>
              </a:rPr>
              <a:t>of the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deque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4915" y="1541783"/>
            <a:ext cx="3794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Computing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Capital Gain in a Sale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Stock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8819" y="1990754"/>
            <a:ext cx="3746500" cy="22193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0"/>
              </a:spcBef>
              <a:tabLst>
                <a:tab pos="304165" algn="l"/>
              </a:tabLst>
            </a:pPr>
            <a:r>
              <a:rPr sz="1000" b="1" spc="-5" dirty="0">
                <a:latin typeface="Courier New"/>
                <a:cs typeface="Courier New"/>
              </a:rPr>
              <a:t>//	Removes from this ledger any shares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that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tabLst>
                <a:tab pos="304165" algn="l"/>
              </a:tabLst>
            </a:pPr>
            <a:r>
              <a:rPr sz="1000" b="1" spc="-5" dirty="0">
                <a:latin typeface="Courier New"/>
                <a:cs typeface="Courier New"/>
              </a:rPr>
              <a:t>//	were sold and computes the capital gain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or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tabLst>
                <a:tab pos="304165" algn="l"/>
              </a:tabLst>
            </a:pPr>
            <a:r>
              <a:rPr sz="1000" b="1" spc="-5" dirty="0">
                <a:latin typeface="Courier New"/>
                <a:cs typeface="Courier New"/>
              </a:rPr>
              <a:t>//	loss.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tabLst>
                <a:tab pos="304165" algn="l"/>
              </a:tabLst>
            </a:pPr>
            <a:r>
              <a:rPr sz="1000" b="1" spc="-5" dirty="0">
                <a:latin typeface="Courier New"/>
                <a:cs typeface="Courier New"/>
              </a:rPr>
              <a:t>//	sharesSold - The number of shares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sold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tabLst>
                <a:tab pos="304165" algn="l"/>
              </a:tabLst>
            </a:pPr>
            <a:r>
              <a:rPr sz="1000" b="1" spc="-5" dirty="0">
                <a:latin typeface="Courier New"/>
                <a:cs typeface="Courier New"/>
              </a:rPr>
              <a:t>//	pricePerShare - The price per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share</a:t>
            </a:r>
            <a:endParaRPr sz="1000">
              <a:latin typeface="Courier New"/>
              <a:cs typeface="Courier New"/>
            </a:endParaRPr>
          </a:p>
          <a:p>
            <a:pPr marR="920115">
              <a:lnSpc>
                <a:spcPct val="120000"/>
              </a:lnSpc>
              <a:tabLst>
                <a:tab pos="304165" algn="l"/>
                <a:tab pos="989965" algn="l"/>
              </a:tabLst>
            </a:pPr>
            <a:r>
              <a:rPr sz="1000" b="1" spc="-5" dirty="0">
                <a:latin typeface="Courier New"/>
                <a:cs typeface="Courier New"/>
              </a:rPr>
              <a:t>//	Returns	The capital gain (loss).  public double sell(int sharesSold,</a:t>
            </a:r>
            <a:endParaRPr sz="1000">
              <a:latin typeface="Courier New"/>
              <a:cs typeface="Courier New"/>
            </a:endParaRPr>
          </a:p>
          <a:p>
            <a:pPr marL="1294765">
              <a:lnSpc>
                <a:spcPct val="100000"/>
              </a:lnSpc>
              <a:spcBef>
                <a:spcPts val="240"/>
              </a:spcBef>
              <a:tabLst>
                <a:tab pos="3047365" algn="l"/>
              </a:tabLst>
            </a:pPr>
            <a:r>
              <a:rPr sz="1000" b="1" spc="-5" dirty="0">
                <a:latin typeface="Courier New"/>
                <a:cs typeface="Courier New"/>
              </a:rPr>
              <a:t>double</a:t>
            </a:r>
            <a:r>
              <a:rPr sz="1000" b="1" spc="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pricePerShare)	{</a:t>
            </a:r>
            <a:endParaRPr sz="1000">
              <a:latin typeface="Courier New"/>
              <a:cs typeface="Courier New"/>
            </a:endParaRPr>
          </a:p>
          <a:p>
            <a:pPr marL="151765" marR="508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double saleAmount = sharesSold * pricePerShare;  double totalCost =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0;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723265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The </a:t>
            </a:r>
            <a:r>
              <a:rPr sz="1200" i="1" spc="-5" dirty="0">
                <a:latin typeface="Times New Roman"/>
                <a:cs typeface="Times New Roman"/>
              </a:rPr>
              <a:t>method </a:t>
            </a:r>
            <a:r>
              <a:rPr sz="1200" b="1" spc="-5" dirty="0">
                <a:latin typeface="Courier New"/>
                <a:cs typeface="Courier New"/>
              </a:rPr>
              <a:t>sell</a:t>
            </a:r>
            <a:r>
              <a:rPr sz="1200" b="1" spc="-415" dirty="0">
                <a:latin typeface="Courier New"/>
                <a:cs typeface="Courier New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is </a:t>
            </a:r>
            <a:r>
              <a:rPr sz="1200" i="1" spc="-15" dirty="0">
                <a:latin typeface="Times New Roman"/>
                <a:cs typeface="Times New Roman"/>
              </a:rPr>
              <a:t>more </a:t>
            </a:r>
            <a:r>
              <a:rPr sz="1200" i="1" spc="-5" dirty="0">
                <a:latin typeface="Times New Roman"/>
                <a:cs typeface="Times New Roman"/>
              </a:rPr>
              <a:t>involved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6295" y="1231392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41219" y="5518812"/>
            <a:ext cx="34417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 marR="1377315" indent="-152400">
              <a:lnSpc>
                <a:spcPct val="120000"/>
              </a:lnSpc>
              <a:spcBef>
                <a:spcPts val="100"/>
              </a:spcBef>
              <a:tabLst>
                <a:tab pos="1828164" algn="l"/>
              </a:tabLst>
            </a:pPr>
            <a:r>
              <a:rPr sz="1000" b="1" spc="-5" dirty="0">
                <a:latin typeface="Courier New"/>
                <a:cs typeface="Courier New"/>
              </a:rPr>
              <a:t>while (sharesSold</a:t>
            </a:r>
            <a:r>
              <a:rPr sz="1000" b="1" spc="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&gt;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0)	{  StockPurchase</a:t>
            </a:r>
            <a:r>
              <a:rPr sz="1000" b="1" spc="-4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transaction</a:t>
            </a:r>
            <a:endParaRPr sz="1000">
              <a:latin typeface="Courier New"/>
              <a:cs typeface="Courier New"/>
            </a:endParaRPr>
          </a:p>
          <a:p>
            <a:pPr marL="14471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=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ledger.removeFront();</a:t>
            </a:r>
            <a:endParaRPr sz="1000">
              <a:latin typeface="Courier New"/>
              <a:cs typeface="Courier New"/>
            </a:endParaRPr>
          </a:p>
          <a:p>
            <a:pPr marL="1517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double shareCost</a:t>
            </a:r>
            <a:endParaRPr sz="1000">
              <a:latin typeface="Courier New"/>
              <a:cs typeface="Courier New"/>
            </a:endParaRPr>
          </a:p>
          <a:p>
            <a:pPr marL="151765" marR="5080" indent="8382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= transaction.getCostPerShare();  int numberOfShares</a:t>
            </a:r>
            <a:endParaRPr sz="1000">
              <a:latin typeface="Courier New"/>
              <a:cs typeface="Courier New"/>
            </a:endParaRPr>
          </a:p>
          <a:p>
            <a:pPr marL="6089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= transaction.getNumberOfShares();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4015" y="7012940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3619" y="6981851"/>
            <a:ext cx="29083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 marR="462915" indent="-152400">
              <a:lnSpc>
                <a:spcPct val="120000"/>
              </a:lnSpc>
              <a:spcBef>
                <a:spcPts val="100"/>
              </a:spcBef>
            </a:pPr>
            <a:r>
              <a:rPr sz="1000" b="1" spc="-5" dirty="0">
                <a:latin typeface="Courier New"/>
                <a:cs typeface="Courier New"/>
              </a:rPr>
              <a:t>if (numberOfShares &gt; sharesSold)  totalCost = totalCost</a:t>
            </a:r>
            <a:endParaRPr sz="1000">
              <a:latin typeface="Courier New"/>
              <a:cs typeface="Courier New"/>
            </a:endParaRPr>
          </a:p>
          <a:p>
            <a:pPr marL="151765" marR="158115" indent="6858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+ sharesSold * shareCost;  int numberToPutBack</a:t>
            </a:r>
            <a:endParaRPr sz="1000">
              <a:latin typeface="Courier New"/>
              <a:cs typeface="Courier New"/>
            </a:endParaRPr>
          </a:p>
          <a:p>
            <a:pPr marL="6089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= numberOfShares -</a:t>
            </a:r>
            <a:r>
              <a:rPr sz="1000" b="1" spc="-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sharesSold;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6019" y="7896251"/>
            <a:ext cx="3289300" cy="3911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latin typeface="Courier New"/>
                <a:cs typeface="Courier New"/>
              </a:rPr>
              <a:t>StockPurchase leftOver = new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StockPurchase</a:t>
            </a:r>
            <a:endParaRPr sz="1000">
              <a:latin typeface="Courier New"/>
              <a:cs typeface="Courier New"/>
            </a:endParaRPr>
          </a:p>
          <a:p>
            <a:pPr marL="10661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(numberToPutBack,</a:t>
            </a:r>
            <a:r>
              <a:rPr sz="1000" b="1" spc="-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shareCost);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6295" y="5407152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>
              <a:latin typeface="Times New Roman"/>
              <a:cs typeface="Times New Roman"/>
            </a:endParaRPr>
          </a:p>
          <a:p>
            <a:pPr marL="839469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// Return leftover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shares</a:t>
            </a:r>
            <a:endParaRPr sz="1000">
              <a:latin typeface="Courier New"/>
              <a:cs typeface="Courier New"/>
            </a:endParaRPr>
          </a:p>
          <a:p>
            <a:pPr marL="839469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Note: Loop will exit since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sharesSold</a:t>
            </a:r>
            <a:endParaRPr sz="1000">
              <a:latin typeface="Courier New"/>
              <a:cs typeface="Courier New"/>
            </a:endParaRPr>
          </a:p>
          <a:p>
            <a:pPr marL="839469" marR="15773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// will be &lt;= 0 later  ledger.addToFront(leftOver);</a:t>
            </a:r>
            <a:endParaRPr sz="1000">
              <a:latin typeface="Courier New"/>
              <a:cs typeface="Courier New"/>
            </a:endParaRPr>
          </a:p>
          <a:p>
            <a:pPr marL="6870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6870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else</a:t>
            </a:r>
            <a:endParaRPr sz="1000">
              <a:latin typeface="Courier New"/>
              <a:cs typeface="Courier New"/>
            </a:endParaRPr>
          </a:p>
          <a:p>
            <a:pPr marL="839469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totalCost =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totalCost</a:t>
            </a:r>
            <a:endParaRPr sz="1000">
              <a:latin typeface="Courier New"/>
              <a:cs typeface="Courier New"/>
            </a:endParaRPr>
          </a:p>
          <a:p>
            <a:pPr marL="13728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+ numberOfShares *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shareCost;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sharesSold = sharesSold -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numberOfShares;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 // end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while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5346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return saleAmount - totalCost; // Gain or</a:t>
            </a:r>
            <a:r>
              <a:rPr sz="1000" b="1" spc="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loss</a:t>
            </a:r>
            <a:endParaRPr sz="1000">
              <a:latin typeface="Courier New"/>
              <a:cs typeface="Courier New"/>
            </a:endParaRPr>
          </a:p>
          <a:p>
            <a:pPr marL="3822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Java Class </a:t>
            </a:r>
            <a:r>
              <a:rPr sz="1800" dirty="0">
                <a:latin typeface="Times New Roman"/>
                <a:cs typeface="Times New Roman"/>
              </a:rPr>
              <a:t>Library: The Interface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Deque</a:t>
            </a:r>
            <a:endParaRPr sz="1800">
              <a:latin typeface="Courier New"/>
              <a:cs typeface="Courier New"/>
            </a:endParaRPr>
          </a:p>
          <a:p>
            <a:pPr marL="382270">
              <a:lnSpc>
                <a:spcPct val="100000"/>
              </a:lnSpc>
              <a:spcBef>
                <a:spcPts val="1325"/>
              </a:spcBef>
            </a:pPr>
            <a:r>
              <a:rPr sz="1600" spc="-5" dirty="0">
                <a:latin typeface="Times New Roman"/>
                <a:cs typeface="Times New Roman"/>
              </a:rPr>
              <a:t>Methods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provided</a:t>
            </a:r>
            <a:endParaRPr sz="1600">
              <a:latin typeface="Times New Roman"/>
              <a:cs typeface="Times New Roman"/>
            </a:endParaRPr>
          </a:p>
          <a:p>
            <a:pPr marL="598805" indent="-217170">
              <a:lnSpc>
                <a:spcPct val="100000"/>
              </a:lnSpc>
              <a:spcBef>
                <a:spcPts val="250"/>
              </a:spcBef>
              <a:buFont typeface="Times New Roman"/>
              <a:buChar char="•"/>
              <a:tabLst>
                <a:tab pos="598805" algn="l"/>
                <a:tab pos="599440" algn="l"/>
              </a:tabLst>
            </a:pPr>
            <a:r>
              <a:rPr sz="1400" b="1" spc="-5" dirty="0">
                <a:latin typeface="Courier New"/>
                <a:cs typeface="Courier New"/>
              </a:rPr>
              <a:t>addFirst,</a:t>
            </a:r>
            <a:r>
              <a:rPr sz="1400" b="1" spc="-3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offerFirst</a:t>
            </a:r>
            <a:endParaRPr sz="1400">
              <a:latin typeface="Courier New"/>
              <a:cs typeface="Courier New"/>
            </a:endParaRPr>
          </a:p>
          <a:p>
            <a:pPr marL="598805" indent="-217170">
              <a:lnSpc>
                <a:spcPct val="100000"/>
              </a:lnSpc>
              <a:spcBef>
                <a:spcPts val="335"/>
              </a:spcBef>
              <a:buFont typeface="Times New Roman"/>
              <a:buChar char="•"/>
              <a:tabLst>
                <a:tab pos="598805" algn="l"/>
                <a:tab pos="599440" algn="l"/>
              </a:tabLst>
            </a:pPr>
            <a:r>
              <a:rPr sz="1400" b="1" spc="-5" dirty="0">
                <a:latin typeface="Courier New"/>
                <a:cs typeface="Courier New"/>
              </a:rPr>
              <a:t>addLast,</a:t>
            </a:r>
            <a:r>
              <a:rPr sz="1400" b="1" spc="-3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offerLast</a:t>
            </a:r>
            <a:endParaRPr sz="1400">
              <a:latin typeface="Courier New"/>
              <a:cs typeface="Courier New"/>
            </a:endParaRPr>
          </a:p>
          <a:p>
            <a:pPr marL="598805" indent="-217170">
              <a:lnSpc>
                <a:spcPct val="100000"/>
              </a:lnSpc>
              <a:spcBef>
                <a:spcPts val="335"/>
              </a:spcBef>
              <a:buFont typeface="Times New Roman"/>
              <a:buChar char="•"/>
              <a:tabLst>
                <a:tab pos="598805" algn="l"/>
                <a:tab pos="599440" algn="l"/>
              </a:tabLst>
            </a:pPr>
            <a:r>
              <a:rPr sz="1400" b="1" spc="-5" dirty="0">
                <a:latin typeface="Courier New"/>
                <a:cs typeface="Courier New"/>
              </a:rPr>
              <a:t>removeFirst,</a:t>
            </a:r>
            <a:r>
              <a:rPr sz="1400" b="1" spc="-4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pollFirst</a:t>
            </a:r>
            <a:endParaRPr sz="1400">
              <a:latin typeface="Courier New"/>
              <a:cs typeface="Courier New"/>
            </a:endParaRPr>
          </a:p>
          <a:p>
            <a:pPr marL="598805" indent="-217170">
              <a:lnSpc>
                <a:spcPct val="100000"/>
              </a:lnSpc>
              <a:spcBef>
                <a:spcPts val="335"/>
              </a:spcBef>
              <a:buFont typeface="Times New Roman"/>
              <a:buChar char="•"/>
              <a:tabLst>
                <a:tab pos="598805" algn="l"/>
                <a:tab pos="599440" algn="l"/>
              </a:tabLst>
            </a:pPr>
            <a:r>
              <a:rPr sz="1400" b="1" spc="-5" dirty="0">
                <a:latin typeface="Courier New"/>
                <a:cs typeface="Courier New"/>
              </a:rPr>
              <a:t>removeLast,</a:t>
            </a:r>
            <a:r>
              <a:rPr sz="1400" b="1" spc="-3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pollLast</a:t>
            </a:r>
            <a:endParaRPr sz="1400">
              <a:latin typeface="Courier New"/>
              <a:cs typeface="Courier New"/>
            </a:endParaRPr>
          </a:p>
          <a:p>
            <a:pPr marL="598805" indent="-217170">
              <a:lnSpc>
                <a:spcPct val="100000"/>
              </a:lnSpc>
              <a:spcBef>
                <a:spcPts val="340"/>
              </a:spcBef>
              <a:buFont typeface="Times New Roman"/>
              <a:buChar char="•"/>
              <a:tabLst>
                <a:tab pos="598805" algn="l"/>
                <a:tab pos="599440" algn="l"/>
              </a:tabLst>
            </a:pPr>
            <a:r>
              <a:rPr sz="1400" b="1" spc="-5" dirty="0">
                <a:latin typeface="Courier New"/>
                <a:cs typeface="Courier New"/>
              </a:rPr>
              <a:t>getFirst,</a:t>
            </a:r>
            <a:r>
              <a:rPr sz="1400" b="1" spc="-3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peekFirst</a:t>
            </a:r>
            <a:endParaRPr sz="1400">
              <a:latin typeface="Courier New"/>
              <a:cs typeface="Courier New"/>
            </a:endParaRPr>
          </a:p>
          <a:p>
            <a:pPr marL="598805" indent="-217170">
              <a:lnSpc>
                <a:spcPct val="100000"/>
              </a:lnSpc>
              <a:spcBef>
                <a:spcPts val="335"/>
              </a:spcBef>
              <a:buFont typeface="Times New Roman"/>
              <a:buChar char="•"/>
              <a:tabLst>
                <a:tab pos="598805" algn="l"/>
                <a:tab pos="599440" algn="l"/>
              </a:tabLst>
            </a:pPr>
            <a:r>
              <a:rPr sz="1400" b="1" spc="-5" dirty="0">
                <a:latin typeface="Courier New"/>
                <a:cs typeface="Courier New"/>
              </a:rPr>
              <a:t>getLast,</a:t>
            </a:r>
            <a:r>
              <a:rPr sz="1400" b="1" spc="-3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peekLast</a:t>
            </a:r>
            <a:endParaRPr sz="1400">
              <a:latin typeface="Courier New"/>
              <a:cs typeface="Courier New"/>
            </a:endParaRPr>
          </a:p>
          <a:p>
            <a:pPr marL="598805" indent="-217170">
              <a:lnSpc>
                <a:spcPct val="100000"/>
              </a:lnSpc>
              <a:spcBef>
                <a:spcPts val="335"/>
              </a:spcBef>
              <a:buFont typeface="Times New Roman"/>
              <a:buChar char="•"/>
              <a:tabLst>
                <a:tab pos="598805" algn="l"/>
                <a:tab pos="599440" algn="l"/>
              </a:tabLst>
            </a:pPr>
            <a:r>
              <a:rPr sz="1400" b="1" spc="-5" dirty="0">
                <a:latin typeface="Courier New"/>
                <a:cs typeface="Courier New"/>
              </a:rPr>
              <a:t>isEmpty, clear,</a:t>
            </a:r>
            <a:r>
              <a:rPr sz="1400" b="1" spc="-4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size</a:t>
            </a:r>
            <a:endParaRPr sz="1400">
              <a:latin typeface="Courier New"/>
              <a:cs typeface="Courier New"/>
            </a:endParaRPr>
          </a:p>
          <a:p>
            <a:pPr marL="598805" indent="-217170">
              <a:lnSpc>
                <a:spcPct val="100000"/>
              </a:lnSpc>
              <a:spcBef>
                <a:spcPts val="335"/>
              </a:spcBef>
              <a:buFont typeface="Times New Roman"/>
              <a:buChar char="•"/>
              <a:tabLst>
                <a:tab pos="598805" algn="l"/>
                <a:tab pos="599440" algn="l"/>
              </a:tabLst>
            </a:pPr>
            <a:r>
              <a:rPr sz="1400" b="1" spc="-5" dirty="0">
                <a:latin typeface="Courier New"/>
                <a:cs typeface="Courier New"/>
              </a:rPr>
              <a:t>push,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pop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1133475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Times New Roman"/>
                <a:cs typeface="Times New Roman"/>
              </a:rPr>
              <a:t>ADT </a:t>
            </a:r>
            <a:r>
              <a:rPr sz="2200" spc="-5" dirty="0">
                <a:latin typeface="Times New Roman"/>
                <a:cs typeface="Times New Roman"/>
              </a:rPr>
              <a:t>Priority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Queue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554355" marR="377190" indent="-172720">
              <a:lnSpc>
                <a:spcPct val="100000"/>
              </a:lnSpc>
              <a:buChar char="•"/>
              <a:tabLst>
                <a:tab pos="554990" algn="l"/>
              </a:tabLst>
            </a:pPr>
            <a:r>
              <a:rPr sz="1600" spc="-5" dirty="0">
                <a:latin typeface="Times New Roman"/>
                <a:cs typeface="Times New Roman"/>
              </a:rPr>
              <a:t>Consider </a:t>
            </a:r>
            <a:r>
              <a:rPr sz="1600" dirty="0">
                <a:latin typeface="Times New Roman"/>
                <a:cs typeface="Times New Roman"/>
              </a:rPr>
              <a:t>how </a:t>
            </a:r>
            <a:r>
              <a:rPr sz="1600" spc="-5" dirty="0">
                <a:latin typeface="Times New Roman"/>
                <a:cs typeface="Times New Roman"/>
              </a:rPr>
              <a:t>a hospital assigns a priority to  </a:t>
            </a:r>
            <a:r>
              <a:rPr sz="1600" spc="-10" dirty="0">
                <a:latin typeface="Times New Roman"/>
                <a:cs typeface="Times New Roman"/>
              </a:rPr>
              <a:t>each </a:t>
            </a:r>
            <a:r>
              <a:rPr sz="1600" spc="-5" dirty="0">
                <a:latin typeface="Times New Roman"/>
                <a:cs typeface="Times New Roman"/>
              </a:rPr>
              <a:t>patient that </a:t>
            </a:r>
            <a:r>
              <a:rPr sz="1600" i="1" spc="-5" dirty="0">
                <a:latin typeface="Times New Roman"/>
                <a:cs typeface="Times New Roman"/>
              </a:rPr>
              <a:t>overrides </a:t>
            </a:r>
            <a:r>
              <a:rPr sz="1600" spc="-10" dirty="0">
                <a:latin typeface="Times New Roman"/>
                <a:cs typeface="Times New Roman"/>
              </a:rPr>
              <a:t>time </a:t>
            </a:r>
            <a:r>
              <a:rPr sz="1600" spc="-5" dirty="0">
                <a:latin typeface="Times New Roman"/>
                <a:cs typeface="Times New Roman"/>
              </a:rPr>
              <a:t>at which  patient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arrived.</a:t>
            </a:r>
            <a:endParaRPr sz="1600">
              <a:latin typeface="Times New Roman"/>
              <a:cs typeface="Times New Roman"/>
            </a:endParaRPr>
          </a:p>
          <a:p>
            <a:pPr marL="554355" marR="932815" indent="-172720">
              <a:lnSpc>
                <a:spcPct val="100000"/>
              </a:lnSpc>
              <a:spcBef>
                <a:spcPts val="384"/>
              </a:spcBef>
              <a:buChar char="•"/>
              <a:tabLst>
                <a:tab pos="554990" algn="l"/>
              </a:tabLst>
            </a:pPr>
            <a:r>
              <a:rPr sz="1600" spc="-10" dirty="0">
                <a:latin typeface="Times New Roman"/>
                <a:cs typeface="Times New Roman"/>
              </a:rPr>
              <a:t>ADT </a:t>
            </a:r>
            <a:r>
              <a:rPr sz="1600" spc="-5" dirty="0">
                <a:latin typeface="Times New Roman"/>
                <a:cs typeface="Times New Roman"/>
              </a:rPr>
              <a:t>priority </a:t>
            </a:r>
            <a:r>
              <a:rPr sz="1600" dirty="0">
                <a:latin typeface="Times New Roman"/>
                <a:cs typeface="Times New Roman"/>
              </a:rPr>
              <a:t>queue </a:t>
            </a:r>
            <a:r>
              <a:rPr sz="1600" spc="-5" dirty="0">
                <a:latin typeface="Times New Roman"/>
                <a:cs typeface="Times New Roman"/>
              </a:rPr>
              <a:t>organizes objects  according to their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priorities</a:t>
            </a:r>
            <a:endParaRPr sz="1600">
              <a:latin typeface="Times New Roman"/>
              <a:cs typeface="Times New Roman"/>
            </a:endParaRPr>
          </a:p>
          <a:p>
            <a:pPr marL="554355" marR="569595" indent="-172720">
              <a:lnSpc>
                <a:spcPct val="100000"/>
              </a:lnSpc>
              <a:spcBef>
                <a:spcPts val="380"/>
              </a:spcBef>
              <a:buChar char="•"/>
              <a:tabLst>
                <a:tab pos="554990" algn="l"/>
              </a:tabLst>
            </a:pPr>
            <a:r>
              <a:rPr sz="1600" spc="-5" dirty="0">
                <a:latin typeface="Times New Roman"/>
                <a:cs typeface="Times New Roman"/>
              </a:rPr>
              <a:t>Definition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“priority” depends </a:t>
            </a:r>
            <a:r>
              <a:rPr sz="1600" dirty="0">
                <a:latin typeface="Times New Roman"/>
                <a:cs typeface="Times New Roman"/>
              </a:rPr>
              <a:t>on </a:t>
            </a:r>
            <a:r>
              <a:rPr sz="1600" spc="-5" dirty="0">
                <a:latin typeface="Times New Roman"/>
                <a:cs typeface="Times New Roman"/>
              </a:rPr>
              <a:t>nature  </a:t>
            </a:r>
            <a:r>
              <a:rPr sz="1600" dirty="0">
                <a:latin typeface="Times New Roman"/>
                <a:cs typeface="Times New Roman"/>
              </a:rPr>
              <a:t>of the </a:t>
            </a:r>
            <a:r>
              <a:rPr sz="1600" spc="-10" dirty="0">
                <a:latin typeface="Times New Roman"/>
                <a:cs typeface="Times New Roman"/>
              </a:rPr>
              <a:t>items </a:t>
            </a:r>
            <a:r>
              <a:rPr sz="1600" spc="-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queue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PriorityQueueInterface.java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382270" marR="739140">
              <a:lnSpc>
                <a:spcPct val="120000"/>
              </a:lnSpc>
              <a:tabLst>
                <a:tab pos="763270" algn="l"/>
              </a:tabLst>
            </a:pPr>
            <a:r>
              <a:rPr sz="1000" b="1" spc="-5" dirty="0">
                <a:latin typeface="Courier New"/>
                <a:cs typeface="Courier New"/>
              </a:rPr>
              <a:t>//	An interface for the ADT priority queue.  public interface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PriorityQueueInterface&lt;T extends</a:t>
            </a:r>
            <a:endParaRPr sz="1000">
              <a:latin typeface="Courier New"/>
              <a:cs typeface="Courier New"/>
            </a:endParaRPr>
          </a:p>
          <a:p>
            <a:pPr marR="815340" algn="r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Comparable&lt;? super T&gt;&gt;</a:t>
            </a:r>
            <a:r>
              <a:rPr sz="1000" b="1" spc="-4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R="815340" algn="r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Adds a new entry to this priority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queue</a:t>
            </a:r>
            <a:endParaRPr sz="1000">
              <a:latin typeface="Courier New"/>
              <a:cs typeface="Courier New"/>
            </a:endParaRPr>
          </a:p>
          <a:p>
            <a:pPr marL="534670" marR="12725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// newEntry - An object to be added.  public void add(T newEntry);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34670">
              <a:lnSpc>
                <a:spcPct val="100000"/>
              </a:lnSpc>
              <a:spcBef>
                <a:spcPts val="670"/>
              </a:spcBef>
            </a:pPr>
            <a:r>
              <a:rPr sz="1000" b="1" spc="-5" dirty="0">
                <a:latin typeface="Courier New"/>
                <a:cs typeface="Courier New"/>
              </a:rPr>
              <a:t>// Removes and returns the entry having</a:t>
            </a:r>
            <a:r>
              <a:rPr sz="1000" b="1" spc="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the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highest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priority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Returns - either the object having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the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  <a:tabLst>
                <a:tab pos="1220470" algn="l"/>
              </a:tabLst>
            </a:pPr>
            <a:r>
              <a:rPr sz="1000" b="1" spc="-5" dirty="0">
                <a:latin typeface="Courier New"/>
                <a:cs typeface="Courier New"/>
              </a:rPr>
              <a:t>//	highest priority or, if the priority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  <a:tabLst>
                <a:tab pos="1220470" algn="l"/>
              </a:tabLst>
            </a:pPr>
            <a:r>
              <a:rPr sz="1000" b="1" spc="-5" dirty="0">
                <a:latin typeface="Courier New"/>
                <a:cs typeface="Courier New"/>
              </a:rPr>
              <a:t>//	queue is empty before the operation,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  <a:tabLst>
                <a:tab pos="1220470" algn="l"/>
              </a:tabLst>
            </a:pPr>
            <a:r>
              <a:rPr sz="1000" b="1" spc="-5" dirty="0">
                <a:latin typeface="Courier New"/>
                <a:cs typeface="Courier New"/>
              </a:rPr>
              <a:t>//	null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public T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remove();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6108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// Retrieves the entry having the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highest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priority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Returns - either the object having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the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  <a:tabLst>
                <a:tab pos="1601470" algn="l"/>
              </a:tabLst>
            </a:pPr>
            <a:r>
              <a:rPr sz="1000" b="1" spc="-5" dirty="0">
                <a:latin typeface="Courier New"/>
                <a:cs typeface="Courier New"/>
              </a:rPr>
              <a:t>//	highest priority or, if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the</a:t>
            </a:r>
            <a:endParaRPr sz="1000">
              <a:latin typeface="Courier New"/>
              <a:cs typeface="Courier New"/>
            </a:endParaRPr>
          </a:p>
          <a:p>
            <a:pPr marL="610870" marR="739140">
              <a:lnSpc>
                <a:spcPct val="120000"/>
              </a:lnSpc>
              <a:tabLst>
                <a:tab pos="1601470" algn="l"/>
              </a:tabLst>
            </a:pPr>
            <a:r>
              <a:rPr sz="1000" b="1" spc="-5" dirty="0">
                <a:latin typeface="Courier New"/>
                <a:cs typeface="Courier New"/>
              </a:rPr>
              <a:t>//	priority queue is empty, null  public T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peek();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34670">
              <a:lnSpc>
                <a:spcPct val="100000"/>
              </a:lnSpc>
              <a:spcBef>
                <a:spcPts val="670"/>
              </a:spcBef>
            </a:pPr>
            <a:r>
              <a:rPr sz="1000" b="1" spc="-5" dirty="0">
                <a:latin typeface="Courier New"/>
                <a:cs typeface="Courier New"/>
              </a:rPr>
              <a:t>// Detects whether this priority queue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is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empty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Returns - true if the priority queue</a:t>
            </a:r>
            <a:r>
              <a:rPr sz="1000" b="1" spc="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is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tabLst>
                <a:tab pos="1525270" algn="l"/>
              </a:tabLst>
            </a:pPr>
            <a:r>
              <a:rPr sz="1000" b="1" spc="-5" dirty="0">
                <a:latin typeface="Courier New"/>
                <a:cs typeface="Courier New"/>
              </a:rPr>
              <a:t>//	empty, or false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otherwise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public boolean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isEmpty();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6108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// Gets the size of this priority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queue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Returns - the number of entries</a:t>
            </a:r>
            <a:r>
              <a:rPr sz="1000" b="1" spc="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currently</a:t>
            </a:r>
            <a:endParaRPr sz="1000">
              <a:latin typeface="Courier New"/>
              <a:cs typeface="Courier New"/>
            </a:endParaRPr>
          </a:p>
          <a:p>
            <a:pPr marL="610870" marR="1348740">
              <a:lnSpc>
                <a:spcPct val="120000"/>
              </a:lnSpc>
              <a:tabLst>
                <a:tab pos="1601470" algn="l"/>
              </a:tabLst>
            </a:pPr>
            <a:r>
              <a:rPr sz="1000" b="1" spc="-5" dirty="0">
                <a:latin typeface="Courier New"/>
                <a:cs typeface="Courier New"/>
              </a:rPr>
              <a:t>//	in the priority queue  public int getSize();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6108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// Removes all entries from this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priority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queue</a:t>
            </a:r>
            <a:endParaRPr sz="1000">
              <a:latin typeface="Courier New"/>
              <a:cs typeface="Courier New"/>
            </a:endParaRPr>
          </a:p>
          <a:p>
            <a:pPr marL="6108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public void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clear();</a:t>
            </a:r>
            <a:endParaRPr sz="1000">
              <a:latin typeface="Courier New"/>
              <a:cs typeface="Courier New"/>
            </a:endParaRPr>
          </a:p>
          <a:p>
            <a:pPr marL="3822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7483" y="2101595"/>
            <a:ext cx="3838955" cy="1514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200" spc="-15" dirty="0">
                <a:latin typeface="Times New Roman"/>
                <a:cs typeface="Times New Roman"/>
              </a:rPr>
              <a:t>Tracking </a:t>
            </a:r>
            <a:r>
              <a:rPr sz="2200" spc="-55" dirty="0">
                <a:latin typeface="Times New Roman"/>
                <a:cs typeface="Times New Roman"/>
              </a:rPr>
              <a:t>Your</a:t>
            </a:r>
            <a:r>
              <a:rPr sz="2200" spc="-2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Assignments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A diagram of the </a:t>
            </a:r>
            <a:r>
              <a:rPr sz="1200" i="1" spc="-5" dirty="0">
                <a:latin typeface="Times New Roman"/>
                <a:cs typeface="Times New Roman"/>
              </a:rPr>
              <a:t>class</a:t>
            </a:r>
            <a:r>
              <a:rPr sz="1200" i="1" spc="-4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Assignment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3100" y="6588562"/>
            <a:ext cx="3886200" cy="10922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38527" y="6501383"/>
            <a:ext cx="3896868" cy="1225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38527" y="6501383"/>
            <a:ext cx="3896995" cy="1225550"/>
          </a:xfrm>
          <a:custGeom>
            <a:avLst/>
            <a:gdLst/>
            <a:ahLst/>
            <a:cxnLst/>
            <a:rect l="l" t="t" r="r" b="b"/>
            <a:pathLst>
              <a:path w="3896995" h="1225550">
                <a:moveTo>
                  <a:pt x="3895344" y="0"/>
                </a:moveTo>
                <a:lnTo>
                  <a:pt x="1524" y="0"/>
                </a:lnTo>
                <a:lnTo>
                  <a:pt x="0" y="1524"/>
                </a:lnTo>
                <a:lnTo>
                  <a:pt x="0" y="1225296"/>
                </a:lnTo>
                <a:lnTo>
                  <a:pt x="3896868" y="1225296"/>
                </a:lnTo>
                <a:lnTo>
                  <a:pt x="3896868" y="1223772"/>
                </a:lnTo>
                <a:lnTo>
                  <a:pt x="4572" y="1223772"/>
                </a:lnTo>
                <a:lnTo>
                  <a:pt x="3048" y="1220724"/>
                </a:lnTo>
                <a:lnTo>
                  <a:pt x="4572" y="1220724"/>
                </a:lnTo>
                <a:lnTo>
                  <a:pt x="4572" y="4572"/>
                </a:lnTo>
                <a:lnTo>
                  <a:pt x="3048" y="4572"/>
                </a:lnTo>
                <a:lnTo>
                  <a:pt x="4572" y="3048"/>
                </a:lnTo>
                <a:lnTo>
                  <a:pt x="3896868" y="3048"/>
                </a:lnTo>
                <a:lnTo>
                  <a:pt x="3896868" y="1524"/>
                </a:lnTo>
                <a:lnTo>
                  <a:pt x="3895344" y="0"/>
                </a:lnTo>
                <a:close/>
              </a:path>
              <a:path w="3896995" h="1225550">
                <a:moveTo>
                  <a:pt x="4572" y="1220724"/>
                </a:moveTo>
                <a:lnTo>
                  <a:pt x="3048" y="1220724"/>
                </a:lnTo>
                <a:lnTo>
                  <a:pt x="4572" y="1223772"/>
                </a:lnTo>
                <a:lnTo>
                  <a:pt x="4572" y="1220724"/>
                </a:lnTo>
                <a:close/>
              </a:path>
              <a:path w="3896995" h="1225550">
                <a:moveTo>
                  <a:pt x="3890772" y="1220724"/>
                </a:moveTo>
                <a:lnTo>
                  <a:pt x="4572" y="1220724"/>
                </a:lnTo>
                <a:lnTo>
                  <a:pt x="4572" y="1223772"/>
                </a:lnTo>
                <a:lnTo>
                  <a:pt x="3890772" y="1223772"/>
                </a:lnTo>
                <a:lnTo>
                  <a:pt x="3890772" y="1220724"/>
                </a:lnTo>
                <a:close/>
              </a:path>
              <a:path w="3896995" h="1225550">
                <a:moveTo>
                  <a:pt x="3890772" y="3048"/>
                </a:moveTo>
                <a:lnTo>
                  <a:pt x="3890772" y="1223772"/>
                </a:lnTo>
                <a:lnTo>
                  <a:pt x="3893820" y="1220724"/>
                </a:lnTo>
                <a:lnTo>
                  <a:pt x="3896868" y="1220724"/>
                </a:lnTo>
                <a:lnTo>
                  <a:pt x="3896868" y="4572"/>
                </a:lnTo>
                <a:lnTo>
                  <a:pt x="3893820" y="4572"/>
                </a:lnTo>
                <a:lnTo>
                  <a:pt x="3890772" y="3048"/>
                </a:lnTo>
                <a:close/>
              </a:path>
              <a:path w="3896995" h="1225550">
                <a:moveTo>
                  <a:pt x="3896868" y="1220724"/>
                </a:moveTo>
                <a:lnTo>
                  <a:pt x="3893820" y="1220724"/>
                </a:lnTo>
                <a:lnTo>
                  <a:pt x="3890772" y="1223772"/>
                </a:lnTo>
                <a:lnTo>
                  <a:pt x="3896868" y="1223772"/>
                </a:lnTo>
                <a:lnTo>
                  <a:pt x="3896868" y="1220724"/>
                </a:lnTo>
                <a:close/>
              </a:path>
              <a:path w="3896995" h="1225550">
                <a:moveTo>
                  <a:pt x="4572" y="3048"/>
                </a:moveTo>
                <a:lnTo>
                  <a:pt x="3048" y="4572"/>
                </a:lnTo>
                <a:lnTo>
                  <a:pt x="4572" y="4572"/>
                </a:lnTo>
                <a:lnTo>
                  <a:pt x="4572" y="3048"/>
                </a:lnTo>
                <a:close/>
              </a:path>
              <a:path w="3896995" h="1225550">
                <a:moveTo>
                  <a:pt x="3890772" y="3048"/>
                </a:moveTo>
                <a:lnTo>
                  <a:pt x="4572" y="3048"/>
                </a:lnTo>
                <a:lnTo>
                  <a:pt x="4572" y="4572"/>
                </a:lnTo>
                <a:lnTo>
                  <a:pt x="3890772" y="4572"/>
                </a:lnTo>
                <a:lnTo>
                  <a:pt x="3890772" y="3048"/>
                </a:lnTo>
                <a:close/>
              </a:path>
              <a:path w="3896995" h="1225550">
                <a:moveTo>
                  <a:pt x="3896868" y="3048"/>
                </a:moveTo>
                <a:lnTo>
                  <a:pt x="3890772" y="3048"/>
                </a:lnTo>
                <a:lnTo>
                  <a:pt x="3893820" y="4572"/>
                </a:lnTo>
                <a:lnTo>
                  <a:pt x="3896868" y="4572"/>
                </a:lnTo>
                <a:lnTo>
                  <a:pt x="3896868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200" spc="-15" dirty="0">
                <a:latin typeface="Times New Roman"/>
                <a:cs typeface="Times New Roman"/>
              </a:rPr>
              <a:t>Tracking </a:t>
            </a:r>
            <a:r>
              <a:rPr sz="2200" spc="-55" dirty="0">
                <a:latin typeface="Times New Roman"/>
                <a:cs typeface="Times New Roman"/>
              </a:rPr>
              <a:t>Your</a:t>
            </a:r>
            <a:r>
              <a:rPr sz="2200" spc="-2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Assignments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20955" algn="ctr">
              <a:lnSpc>
                <a:spcPct val="100000"/>
              </a:lnSpc>
              <a:spcBef>
                <a:spcPts val="1610"/>
              </a:spcBef>
            </a:pPr>
            <a:r>
              <a:rPr sz="1200" i="1" dirty="0">
                <a:latin typeface="Times New Roman"/>
                <a:cs typeface="Times New Roman"/>
              </a:rPr>
              <a:t>A diagram of the </a:t>
            </a:r>
            <a:r>
              <a:rPr sz="1200" i="1" spc="-5" dirty="0">
                <a:latin typeface="Times New Roman"/>
                <a:cs typeface="Times New Roman"/>
              </a:rPr>
              <a:t>class</a:t>
            </a:r>
            <a:r>
              <a:rPr sz="1200" i="1" spc="-4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AssignmentLog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8819" y="1427483"/>
            <a:ext cx="3746500" cy="2782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8985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Times New Roman"/>
                <a:cs typeface="Times New Roman"/>
              </a:rPr>
              <a:t>Tracking </a:t>
            </a:r>
            <a:r>
              <a:rPr sz="1600" spc="-40" dirty="0">
                <a:latin typeface="Times New Roman"/>
                <a:cs typeface="Times New Roman"/>
              </a:rPr>
              <a:t>Your</a:t>
            </a:r>
            <a:r>
              <a:rPr sz="1600" spc="-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Assignments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import java.sql.Date;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A class that represents a log of</a:t>
            </a:r>
            <a:r>
              <a:rPr sz="1000" b="1" spc="3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assignments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ordered by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priority.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2132965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class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AssignmentLog	{</a:t>
            </a:r>
            <a:endParaRPr sz="1000">
              <a:latin typeface="Courier New"/>
              <a:cs typeface="Courier New"/>
            </a:endParaRPr>
          </a:p>
          <a:p>
            <a:pPr marL="1517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private PriorityQueueInterface&lt;Assignment&gt;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log;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  <a:tabLst>
                <a:tab pos="2132965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</a:t>
            </a:r>
            <a:r>
              <a:rPr sz="1000" b="1" spc="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AssignmentLog()	{</a:t>
            </a:r>
            <a:endParaRPr sz="10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log = new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LinkedPriorityQueue&lt;&gt;();</a:t>
            </a:r>
            <a:endParaRPr sz="1000">
              <a:latin typeface="Courier New"/>
              <a:cs typeface="Courier New"/>
            </a:endParaRPr>
          </a:p>
          <a:p>
            <a:pPr marL="1517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1066165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The </a:t>
            </a:r>
            <a:r>
              <a:rPr sz="1200" i="1" spc="-5" dirty="0">
                <a:latin typeface="Times New Roman"/>
                <a:cs typeface="Times New Roman"/>
              </a:rPr>
              <a:t>class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AssignmentLog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6295" y="1231392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65415" y="5694681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1219" y="5480712"/>
            <a:ext cx="2755900" cy="7569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latin typeface="Courier New"/>
                <a:cs typeface="Courier New"/>
              </a:rPr>
              <a:t>public void addProject</a:t>
            </a:r>
            <a:endParaRPr sz="1000">
              <a:latin typeface="Courier New"/>
              <a:cs typeface="Courier New"/>
            </a:endParaRPr>
          </a:p>
          <a:p>
            <a:pPr marL="151765" marR="5080" indent="6096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(Assignment newAssignment)  log.add(newAssignment);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1219" y="6395111"/>
            <a:ext cx="3594100" cy="1854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latin typeface="Courier New"/>
                <a:cs typeface="Courier New"/>
              </a:rPr>
              <a:t>public void addProject(String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courseCode,</a:t>
            </a:r>
            <a:endParaRPr sz="1000">
              <a:latin typeface="Courier New"/>
              <a:cs typeface="Courier New"/>
            </a:endParaRPr>
          </a:p>
          <a:p>
            <a:pPr marL="1066165">
              <a:lnSpc>
                <a:spcPct val="100000"/>
              </a:lnSpc>
              <a:spcBef>
                <a:spcPts val="240"/>
              </a:spcBef>
              <a:tabLst>
                <a:tab pos="3352165" algn="l"/>
              </a:tabLst>
            </a:pPr>
            <a:r>
              <a:rPr sz="1000" b="1" spc="-5" dirty="0">
                <a:latin typeface="Courier New"/>
                <a:cs typeface="Courier New"/>
              </a:rPr>
              <a:t>String task,</a:t>
            </a:r>
            <a:r>
              <a:rPr sz="1000" b="1" spc="3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Date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dueDate)	{</a:t>
            </a:r>
            <a:endParaRPr sz="1000">
              <a:latin typeface="Courier New"/>
              <a:cs typeface="Courier New"/>
            </a:endParaRPr>
          </a:p>
          <a:p>
            <a:pPr marL="1517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Assignment newAssignment = new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Assignment</a:t>
            </a:r>
            <a:endParaRPr sz="1000">
              <a:latin typeface="Courier New"/>
              <a:cs typeface="Courier New"/>
            </a:endParaRPr>
          </a:p>
          <a:p>
            <a:pPr marL="151765" marR="5080" indent="12954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(courseCode, task, dueDate);  addProject(newAssignment);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51765" marR="690880" indent="-152400">
              <a:lnSpc>
                <a:spcPct val="120000"/>
              </a:lnSpc>
              <a:tabLst>
                <a:tab pos="2818765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 Assignment getNextProject()	{  return log.peek();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6295" y="5407152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0215" y="3126742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9819" y="3095653"/>
            <a:ext cx="2832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965" marR="5080" indent="-228600">
              <a:lnSpc>
                <a:spcPct val="120000"/>
              </a:lnSpc>
              <a:spcBef>
                <a:spcPts val="100"/>
              </a:spcBef>
            </a:pPr>
            <a:r>
              <a:rPr sz="1000" b="1" spc="-5" dirty="0">
                <a:latin typeface="Courier New"/>
                <a:cs typeface="Courier New"/>
              </a:rPr>
              <a:t>public Assignment removeNextProject()  return log.remove();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1219" y="3675382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6295" y="1231392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algn="ctr">
              <a:lnSpc>
                <a:spcPts val="2100"/>
              </a:lnSpc>
              <a:spcBef>
                <a:spcPts val="585"/>
              </a:spcBef>
            </a:pPr>
            <a:r>
              <a:rPr sz="1800" spc="-5" dirty="0">
                <a:latin typeface="Times New Roman"/>
                <a:cs typeface="Times New Roman"/>
              </a:rPr>
              <a:t>Java Class </a:t>
            </a:r>
            <a:r>
              <a:rPr sz="1800" dirty="0">
                <a:latin typeface="Times New Roman"/>
                <a:cs typeface="Times New Roman"/>
              </a:rPr>
              <a:t>Library: The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Class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2100"/>
              </a:lnSpc>
            </a:pPr>
            <a:r>
              <a:rPr sz="1800" b="1" dirty="0">
                <a:latin typeface="Courier New"/>
                <a:cs typeface="Courier New"/>
              </a:rPr>
              <a:t>PriorityQueue</a:t>
            </a:r>
            <a:endParaRPr sz="1800">
              <a:latin typeface="Courier New"/>
              <a:cs typeface="Courier New"/>
            </a:endParaRPr>
          </a:p>
          <a:p>
            <a:pPr marL="382270">
              <a:lnSpc>
                <a:spcPct val="100000"/>
              </a:lnSpc>
              <a:spcBef>
                <a:spcPts val="1595"/>
              </a:spcBef>
            </a:pPr>
            <a:r>
              <a:rPr sz="1600" spc="-5" dirty="0">
                <a:latin typeface="Times New Roman"/>
                <a:cs typeface="Times New Roman"/>
              </a:rPr>
              <a:t>Basic constructors and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methods</a:t>
            </a:r>
            <a:endParaRPr sz="1600">
              <a:latin typeface="Times New Roman"/>
              <a:cs typeface="Times New Roman"/>
            </a:endParaRPr>
          </a:p>
          <a:p>
            <a:pPr marL="798195" indent="-187960">
              <a:lnSpc>
                <a:spcPct val="100000"/>
              </a:lnSpc>
              <a:spcBef>
                <a:spcPts val="245"/>
              </a:spcBef>
              <a:buFont typeface="Times New Roman"/>
              <a:buChar char="–"/>
              <a:tabLst>
                <a:tab pos="798830" algn="l"/>
              </a:tabLst>
            </a:pPr>
            <a:r>
              <a:rPr sz="1400" b="1" spc="-5" dirty="0">
                <a:latin typeface="Courier New"/>
                <a:cs typeface="Courier New"/>
              </a:rPr>
              <a:t>PriorityQueue</a:t>
            </a:r>
            <a:endParaRPr sz="1400">
              <a:latin typeface="Courier New"/>
              <a:cs typeface="Courier New"/>
            </a:endParaRPr>
          </a:p>
          <a:p>
            <a:pPr marL="798195" indent="-187960">
              <a:lnSpc>
                <a:spcPct val="100000"/>
              </a:lnSpc>
              <a:spcBef>
                <a:spcPts val="340"/>
              </a:spcBef>
              <a:buFont typeface="Times New Roman"/>
              <a:buChar char="–"/>
              <a:tabLst>
                <a:tab pos="798830" algn="l"/>
              </a:tabLst>
            </a:pPr>
            <a:r>
              <a:rPr sz="1400" b="1" spc="-5" dirty="0">
                <a:latin typeface="Courier New"/>
                <a:cs typeface="Courier New"/>
              </a:rPr>
              <a:t>add</a:t>
            </a:r>
            <a:endParaRPr sz="1400">
              <a:latin typeface="Courier New"/>
              <a:cs typeface="Courier New"/>
            </a:endParaRPr>
          </a:p>
          <a:p>
            <a:pPr marL="798195" indent="-187960">
              <a:lnSpc>
                <a:spcPct val="100000"/>
              </a:lnSpc>
              <a:spcBef>
                <a:spcPts val="335"/>
              </a:spcBef>
              <a:buFont typeface="Times New Roman"/>
              <a:buChar char="–"/>
              <a:tabLst>
                <a:tab pos="798830" algn="l"/>
              </a:tabLst>
            </a:pPr>
            <a:r>
              <a:rPr sz="1400" b="1" spc="-5" dirty="0">
                <a:latin typeface="Courier New"/>
                <a:cs typeface="Courier New"/>
              </a:rPr>
              <a:t>offer</a:t>
            </a:r>
            <a:endParaRPr sz="1400">
              <a:latin typeface="Courier New"/>
              <a:cs typeface="Courier New"/>
            </a:endParaRPr>
          </a:p>
          <a:p>
            <a:pPr marL="798195" indent="-187960">
              <a:lnSpc>
                <a:spcPct val="100000"/>
              </a:lnSpc>
              <a:spcBef>
                <a:spcPts val="335"/>
              </a:spcBef>
              <a:buFont typeface="Times New Roman"/>
              <a:buChar char="–"/>
              <a:tabLst>
                <a:tab pos="798830" algn="l"/>
              </a:tabLst>
            </a:pPr>
            <a:r>
              <a:rPr sz="1400" b="1" spc="-5" dirty="0">
                <a:latin typeface="Courier New"/>
                <a:cs typeface="Courier New"/>
              </a:rPr>
              <a:t>remove</a:t>
            </a:r>
            <a:endParaRPr sz="1400">
              <a:latin typeface="Courier New"/>
              <a:cs typeface="Courier New"/>
            </a:endParaRPr>
          </a:p>
          <a:p>
            <a:pPr marL="798195" indent="-187960">
              <a:lnSpc>
                <a:spcPct val="100000"/>
              </a:lnSpc>
              <a:spcBef>
                <a:spcPts val="335"/>
              </a:spcBef>
              <a:buFont typeface="Times New Roman"/>
              <a:buChar char="–"/>
              <a:tabLst>
                <a:tab pos="798830" algn="l"/>
              </a:tabLst>
            </a:pPr>
            <a:r>
              <a:rPr sz="1400" b="1" spc="-5" dirty="0">
                <a:latin typeface="Courier New"/>
                <a:cs typeface="Courier New"/>
              </a:rPr>
              <a:t>poll</a:t>
            </a:r>
            <a:endParaRPr sz="1400">
              <a:latin typeface="Courier New"/>
              <a:cs typeface="Courier New"/>
            </a:endParaRPr>
          </a:p>
          <a:p>
            <a:pPr marL="798195" indent="-187960">
              <a:lnSpc>
                <a:spcPct val="100000"/>
              </a:lnSpc>
              <a:spcBef>
                <a:spcPts val="335"/>
              </a:spcBef>
              <a:buFont typeface="Times New Roman"/>
              <a:buChar char="–"/>
              <a:tabLst>
                <a:tab pos="798830" algn="l"/>
              </a:tabLst>
            </a:pPr>
            <a:r>
              <a:rPr sz="1400" b="1" spc="-5" dirty="0">
                <a:latin typeface="Courier New"/>
                <a:cs typeface="Courier New"/>
              </a:rPr>
              <a:t>element</a:t>
            </a:r>
            <a:endParaRPr sz="1400">
              <a:latin typeface="Courier New"/>
              <a:cs typeface="Courier New"/>
            </a:endParaRPr>
          </a:p>
          <a:p>
            <a:pPr marL="798195" indent="-187960">
              <a:lnSpc>
                <a:spcPct val="100000"/>
              </a:lnSpc>
              <a:spcBef>
                <a:spcPts val="340"/>
              </a:spcBef>
              <a:buFont typeface="Times New Roman"/>
              <a:buChar char="–"/>
              <a:tabLst>
                <a:tab pos="798830" algn="l"/>
              </a:tabLst>
            </a:pPr>
            <a:r>
              <a:rPr sz="1400" b="1" spc="-5" dirty="0">
                <a:latin typeface="Courier New"/>
                <a:cs typeface="Courier New"/>
              </a:rPr>
              <a:t>peek</a:t>
            </a:r>
            <a:endParaRPr sz="1400">
              <a:latin typeface="Courier New"/>
              <a:cs typeface="Courier New"/>
            </a:endParaRPr>
          </a:p>
          <a:p>
            <a:pPr marL="798195" indent="-187960">
              <a:lnSpc>
                <a:spcPct val="100000"/>
              </a:lnSpc>
              <a:spcBef>
                <a:spcPts val="335"/>
              </a:spcBef>
              <a:buFont typeface="Times New Roman"/>
              <a:buChar char="–"/>
              <a:tabLst>
                <a:tab pos="798830" algn="l"/>
              </a:tabLst>
            </a:pPr>
            <a:r>
              <a:rPr sz="1400" b="1" spc="-5" dirty="0">
                <a:latin typeface="Courier New"/>
                <a:cs typeface="Courier New"/>
              </a:rPr>
              <a:t>isEmpty</a:t>
            </a:r>
            <a:r>
              <a:rPr sz="1400" spc="-5" dirty="0">
                <a:latin typeface="Times New Roman"/>
                <a:cs typeface="Times New Roman"/>
              </a:rPr>
              <a:t>, </a:t>
            </a:r>
            <a:r>
              <a:rPr sz="1400" b="1" spc="-5" dirty="0">
                <a:latin typeface="Courier New"/>
                <a:cs typeface="Courier New"/>
              </a:rPr>
              <a:t>clear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size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ADT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Queue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12264" y="2215895"/>
            <a:ext cx="3549395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ADT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Queue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72055" y="6339840"/>
            <a:ext cx="3883152" cy="1792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9865" y="2476056"/>
            <a:ext cx="3701400" cy="769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240029" rIns="0" bIns="0" rtlCol="0">
            <a:spAutoFit/>
          </a:bodyPr>
          <a:lstStyle/>
          <a:p>
            <a:pPr marL="967105" marR="957580" algn="ctr">
              <a:lnSpc>
                <a:spcPct val="100000"/>
              </a:lnSpc>
              <a:spcBef>
                <a:spcPts val="1889"/>
              </a:spcBef>
            </a:pPr>
            <a:r>
              <a:rPr sz="2200" spc="-5" dirty="0">
                <a:latin typeface="Times New Roman"/>
                <a:cs typeface="Times New Roman"/>
              </a:rPr>
              <a:t>Linked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Implementation 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Queue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R="38735" algn="ctr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A </a:t>
            </a:r>
            <a:r>
              <a:rPr sz="1200" i="1" spc="-5" dirty="0">
                <a:latin typeface="Times New Roman"/>
                <a:cs typeface="Times New Roman"/>
              </a:rPr>
              <a:t>chain </a:t>
            </a:r>
            <a:r>
              <a:rPr sz="1200" i="1" dirty="0">
                <a:latin typeface="Times New Roman"/>
                <a:cs typeface="Times New Roman"/>
              </a:rPr>
              <a:t>of </a:t>
            </a:r>
            <a:r>
              <a:rPr sz="1200" i="1" spc="-5" dirty="0">
                <a:latin typeface="Times New Roman"/>
                <a:cs typeface="Times New Roman"/>
              </a:rPr>
              <a:t>linked nodes </a:t>
            </a:r>
            <a:r>
              <a:rPr sz="1200" i="1" dirty="0">
                <a:latin typeface="Times New Roman"/>
                <a:cs typeface="Times New Roman"/>
              </a:rPr>
              <a:t>that </a:t>
            </a:r>
            <a:r>
              <a:rPr sz="1200" i="1" spc="-5" dirty="0">
                <a:latin typeface="Times New Roman"/>
                <a:cs typeface="Times New Roman"/>
              </a:rPr>
              <a:t>implements </a:t>
            </a:r>
            <a:r>
              <a:rPr sz="1200" i="1" dirty="0">
                <a:latin typeface="Times New Roman"/>
                <a:cs typeface="Times New Roman"/>
              </a:rPr>
              <a:t>a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queue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LinkedQueue.java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3822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public final class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LinkedQueue&lt;T&gt;</a:t>
            </a:r>
            <a:endParaRPr sz="1000">
              <a:latin typeface="Courier New"/>
              <a:cs typeface="Courier New"/>
            </a:endParaRPr>
          </a:p>
          <a:p>
            <a:pPr marL="15875" algn="ctr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implements QueueInterface&lt;T&gt;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534670" marR="12725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// References node at front of queue  private Node firstNode;</a:t>
            </a:r>
            <a:endParaRPr sz="1000">
              <a:latin typeface="Courier New"/>
              <a:cs typeface="Courier New"/>
            </a:endParaRPr>
          </a:p>
          <a:p>
            <a:pPr marL="534670" marR="13487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// References node at back of queue  private Node lastNode;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687070" marR="2263140" indent="-152400">
              <a:lnSpc>
                <a:spcPct val="120000"/>
              </a:lnSpc>
              <a:tabLst>
                <a:tab pos="2211070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 LinkedQueue()	{  firstNode = null;  lastNode =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null;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532765">
              <a:lnSpc>
                <a:spcPct val="100000"/>
              </a:lnSpc>
              <a:spcBef>
                <a:spcPts val="620"/>
              </a:spcBef>
            </a:pPr>
            <a:r>
              <a:rPr sz="1200" i="1" spc="-5" dirty="0">
                <a:latin typeface="Times New Roman"/>
                <a:cs typeface="Times New Roman"/>
              </a:rPr>
              <a:t>An </a:t>
            </a:r>
            <a:r>
              <a:rPr sz="1200" i="1" dirty="0">
                <a:latin typeface="Times New Roman"/>
                <a:cs typeface="Times New Roman"/>
              </a:rPr>
              <a:t>outline of a </a:t>
            </a:r>
            <a:r>
              <a:rPr sz="1200" i="1" spc="-5" dirty="0">
                <a:latin typeface="Times New Roman"/>
                <a:cs typeface="Times New Roman"/>
              </a:rPr>
              <a:t>linked implementation </a:t>
            </a:r>
            <a:r>
              <a:rPr sz="1200" i="1" dirty="0">
                <a:latin typeface="Times New Roman"/>
                <a:cs typeface="Times New Roman"/>
              </a:rPr>
              <a:t>of the </a:t>
            </a:r>
            <a:r>
              <a:rPr sz="1200" i="1" spc="-5" dirty="0">
                <a:latin typeface="Times New Roman"/>
                <a:cs typeface="Times New Roman"/>
              </a:rPr>
              <a:t>ADT</a:t>
            </a:r>
            <a:r>
              <a:rPr sz="1200" i="1" spc="-7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queue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The Private class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Node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382270">
              <a:lnSpc>
                <a:spcPct val="100000"/>
              </a:lnSpc>
              <a:tabLst>
                <a:tab pos="1906270" algn="l"/>
              </a:tabLst>
            </a:pPr>
            <a:r>
              <a:rPr sz="1000" b="1" spc="-5" dirty="0">
                <a:latin typeface="Courier New"/>
                <a:cs typeface="Courier New"/>
              </a:rPr>
              <a:t>private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class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Node	{</a:t>
            </a:r>
            <a:endParaRPr sz="1000">
              <a:latin typeface="Courier New"/>
              <a:cs typeface="Courier New"/>
            </a:endParaRPr>
          </a:p>
          <a:p>
            <a:pPr marL="534670" marR="1043940">
              <a:lnSpc>
                <a:spcPct val="120000"/>
              </a:lnSpc>
              <a:tabLst>
                <a:tab pos="1525270" algn="l"/>
              </a:tabLst>
            </a:pPr>
            <a:r>
              <a:rPr sz="1000" b="1" spc="-5" dirty="0">
                <a:latin typeface="Courier New"/>
                <a:cs typeface="Courier New"/>
              </a:rPr>
              <a:t>private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	data; // Entry in queue  private Node next; // Link to next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node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5346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// Constructors and methods getData,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setData,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getNxtNode, setNextNode go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here</a:t>
            </a:r>
            <a:endParaRPr sz="1000">
              <a:latin typeface="Courier New"/>
              <a:cs typeface="Courier New"/>
            </a:endParaRPr>
          </a:p>
          <a:p>
            <a:pPr marL="3822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7790" y="5703825"/>
            <a:ext cx="19678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LinkedQueue.java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5583" y="6204611"/>
            <a:ext cx="3213100" cy="231965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0"/>
              </a:spcBef>
              <a:tabLst>
                <a:tab pos="2742565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 void</a:t>
            </a:r>
            <a:r>
              <a:rPr sz="1000" b="1" spc="4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enqueue(T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newEntry)	{</a:t>
            </a:r>
            <a:endParaRPr sz="1000">
              <a:latin typeface="Courier New"/>
              <a:cs typeface="Courier New"/>
            </a:endParaRPr>
          </a:p>
          <a:p>
            <a:pPr marL="1517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Node newNode = new Node(newEntry,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null);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304165" marR="1377315" indent="-1524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if (isEmpty())  firstNode =</a:t>
            </a:r>
            <a:r>
              <a:rPr sz="1000" b="1" spc="-5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newNode;</a:t>
            </a:r>
            <a:endParaRPr sz="1000">
              <a:latin typeface="Courier New"/>
              <a:cs typeface="Courier New"/>
            </a:endParaRPr>
          </a:p>
          <a:p>
            <a:pPr marL="1517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else</a:t>
            </a:r>
            <a:endParaRPr sz="10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lastNode.setNextNode(newNode);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lastNode =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newNode;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034415">
              <a:lnSpc>
                <a:spcPct val="100000"/>
              </a:lnSpc>
              <a:spcBef>
                <a:spcPts val="700"/>
              </a:spcBef>
            </a:pPr>
            <a:r>
              <a:rPr sz="1200" i="1" dirty="0">
                <a:latin typeface="Times New Roman"/>
                <a:cs typeface="Times New Roman"/>
              </a:rPr>
              <a:t>The </a:t>
            </a:r>
            <a:r>
              <a:rPr sz="1200" i="1" spc="-5" dirty="0">
                <a:latin typeface="Times New Roman"/>
                <a:cs typeface="Times New Roman"/>
              </a:rPr>
              <a:t>definition </a:t>
            </a:r>
            <a:r>
              <a:rPr sz="1200" i="1" dirty="0">
                <a:latin typeface="Times New Roman"/>
                <a:cs typeface="Times New Roman"/>
              </a:rPr>
              <a:t>of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enqueue</a:t>
            </a:r>
            <a:endParaRPr sz="1200">
              <a:latin typeface="Courier New"/>
              <a:cs typeface="Courier New"/>
            </a:endParaRPr>
          </a:p>
          <a:p>
            <a:pPr marL="1034415">
              <a:lnSpc>
                <a:spcPct val="100000"/>
              </a:lnSpc>
              <a:spcBef>
                <a:spcPts val="85"/>
              </a:spcBef>
            </a:pPr>
            <a:r>
              <a:rPr sz="1200" i="1" spc="-5" dirty="0">
                <a:latin typeface="Times New Roman"/>
                <a:cs typeface="Times New Roman"/>
              </a:rPr>
              <a:t>Performance </a:t>
            </a:r>
            <a:r>
              <a:rPr sz="1200" i="1" dirty="0">
                <a:latin typeface="Times New Roman"/>
                <a:cs typeface="Times New Roman"/>
              </a:rPr>
              <a:t>is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</a:t>
            </a:r>
            <a:r>
              <a:rPr sz="1200" i="1" spc="-10" dirty="0">
                <a:latin typeface="Times New Roman"/>
                <a:cs typeface="Times New Roman"/>
              </a:rPr>
              <a:t>(1)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6295" y="5407152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407" y="2213607"/>
            <a:ext cx="3568316" cy="8618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77165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1395"/>
              </a:spcBef>
            </a:pPr>
            <a:r>
              <a:rPr sz="2000" dirty="0">
                <a:latin typeface="Times New Roman"/>
                <a:cs typeface="Times New Roman"/>
              </a:rPr>
              <a:t>Linked </a:t>
            </a:r>
            <a:r>
              <a:rPr sz="2000" spc="-5" dirty="0">
                <a:latin typeface="Times New Roman"/>
                <a:cs typeface="Times New Roman"/>
              </a:rPr>
              <a:t>Implementation </a:t>
            </a:r>
            <a:r>
              <a:rPr sz="2000" dirty="0">
                <a:latin typeface="Times New Roman"/>
                <a:cs typeface="Times New Roman"/>
              </a:rPr>
              <a:t>of 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Queue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1031240" indent="-229235">
              <a:lnSpc>
                <a:spcPct val="100000"/>
              </a:lnSpc>
              <a:spcBef>
                <a:spcPts val="5"/>
              </a:spcBef>
              <a:buAutoNum type="alphaLcParenBoth"/>
              <a:tabLst>
                <a:tab pos="1031875" algn="l"/>
              </a:tabLst>
            </a:pPr>
            <a:r>
              <a:rPr sz="1200" i="1" spc="-10" dirty="0">
                <a:latin typeface="Times New Roman"/>
                <a:cs typeface="Times New Roman"/>
              </a:rPr>
              <a:t>Before </a:t>
            </a:r>
            <a:r>
              <a:rPr sz="1200" i="1" dirty="0">
                <a:latin typeface="Times New Roman"/>
                <a:cs typeface="Times New Roman"/>
              </a:rPr>
              <a:t>adding a </a:t>
            </a:r>
            <a:r>
              <a:rPr sz="1200" i="1" spc="-5" dirty="0">
                <a:latin typeface="Times New Roman"/>
                <a:cs typeface="Times New Roman"/>
              </a:rPr>
              <a:t>new </a:t>
            </a:r>
            <a:r>
              <a:rPr sz="1200" i="1" dirty="0">
                <a:latin typeface="Times New Roman"/>
                <a:cs typeface="Times New Roman"/>
              </a:rPr>
              <a:t>node to an </a:t>
            </a:r>
            <a:r>
              <a:rPr sz="1200" i="1" spc="-5" dirty="0">
                <a:latin typeface="Times New Roman"/>
                <a:cs typeface="Times New Roman"/>
              </a:rPr>
              <a:t>empty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chain</a:t>
            </a:r>
            <a:endParaRPr sz="1200">
              <a:latin typeface="Times New Roman"/>
              <a:cs typeface="Times New Roman"/>
            </a:endParaRPr>
          </a:p>
          <a:p>
            <a:pPr marL="1031240" indent="-229235">
              <a:lnSpc>
                <a:spcPct val="100000"/>
              </a:lnSpc>
              <a:buAutoNum type="alphaLcParenBoth"/>
              <a:tabLst>
                <a:tab pos="1031875" algn="l"/>
              </a:tabLst>
            </a:pPr>
            <a:r>
              <a:rPr sz="1200" i="1" spc="-5" dirty="0">
                <a:latin typeface="Times New Roman"/>
                <a:cs typeface="Times New Roman"/>
              </a:rPr>
              <a:t>After </a:t>
            </a:r>
            <a:r>
              <a:rPr sz="1200" i="1" dirty="0">
                <a:latin typeface="Times New Roman"/>
                <a:cs typeface="Times New Roman"/>
              </a:rPr>
              <a:t>adding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it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77165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1395"/>
              </a:spcBef>
            </a:pPr>
            <a:r>
              <a:rPr sz="2000" dirty="0">
                <a:latin typeface="Times New Roman"/>
                <a:cs typeface="Times New Roman"/>
              </a:rPr>
              <a:t>Linked </a:t>
            </a:r>
            <a:r>
              <a:rPr sz="2000" spc="-5" dirty="0">
                <a:latin typeface="Times New Roman"/>
                <a:cs typeface="Times New Roman"/>
              </a:rPr>
              <a:t>Implementation </a:t>
            </a:r>
            <a:r>
              <a:rPr sz="2000" dirty="0">
                <a:latin typeface="Times New Roman"/>
                <a:cs typeface="Times New Roman"/>
              </a:rPr>
              <a:t>of 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Queue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019175" indent="-229235">
              <a:lnSpc>
                <a:spcPct val="100000"/>
              </a:lnSpc>
              <a:spcBef>
                <a:spcPts val="1415"/>
              </a:spcBef>
              <a:buAutoNum type="alphaLcParenBoth"/>
              <a:tabLst>
                <a:tab pos="1019810" algn="l"/>
              </a:tabLst>
            </a:pPr>
            <a:r>
              <a:rPr sz="1200" i="1" spc="-10" dirty="0">
                <a:latin typeface="Times New Roman"/>
                <a:cs typeface="Times New Roman"/>
              </a:rPr>
              <a:t>Before</a:t>
            </a:r>
            <a:endParaRPr sz="1200">
              <a:latin typeface="Times New Roman"/>
              <a:cs typeface="Times New Roman"/>
            </a:endParaRPr>
          </a:p>
          <a:p>
            <a:pPr marL="1019175" indent="-229235">
              <a:lnSpc>
                <a:spcPct val="100000"/>
              </a:lnSpc>
              <a:buAutoNum type="alphaLcParenBoth"/>
              <a:tabLst>
                <a:tab pos="1019810" algn="l"/>
              </a:tabLst>
            </a:pPr>
            <a:r>
              <a:rPr sz="1200" i="1" spc="-5" dirty="0">
                <a:latin typeface="Times New Roman"/>
                <a:cs typeface="Times New Roman"/>
              </a:rPr>
              <a:t>During </a:t>
            </a:r>
            <a:r>
              <a:rPr sz="1200" i="1" dirty="0">
                <a:latin typeface="Times New Roman"/>
                <a:cs typeface="Times New Roman"/>
              </a:rPr>
              <a:t>adding a </a:t>
            </a:r>
            <a:r>
              <a:rPr sz="1200" i="1" spc="-5" dirty="0">
                <a:latin typeface="Times New Roman"/>
                <a:cs typeface="Times New Roman"/>
              </a:rPr>
              <a:t>new </a:t>
            </a:r>
            <a:r>
              <a:rPr sz="1200" i="1" dirty="0">
                <a:latin typeface="Times New Roman"/>
                <a:cs typeface="Times New Roman"/>
              </a:rPr>
              <a:t>node to the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end</a:t>
            </a:r>
            <a:endParaRPr sz="1200">
              <a:latin typeface="Times New Roman"/>
              <a:cs typeface="Times New Roman"/>
            </a:endParaRPr>
          </a:p>
          <a:p>
            <a:pPr marL="790575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of a </a:t>
            </a:r>
            <a:r>
              <a:rPr sz="1200" i="1" spc="-5" dirty="0">
                <a:latin typeface="Times New Roman"/>
                <a:cs typeface="Times New Roman"/>
              </a:rPr>
              <a:t>nonempty chain </a:t>
            </a:r>
            <a:r>
              <a:rPr sz="1200" i="1" dirty="0">
                <a:latin typeface="Times New Roman"/>
                <a:cs typeface="Times New Roman"/>
              </a:rPr>
              <a:t>that </a:t>
            </a:r>
            <a:r>
              <a:rPr sz="1200" i="1" spc="-5" dirty="0">
                <a:latin typeface="Times New Roman"/>
                <a:cs typeface="Times New Roman"/>
              </a:rPr>
              <a:t>has </a:t>
            </a:r>
            <a:r>
              <a:rPr sz="1200" i="1" dirty="0">
                <a:latin typeface="Times New Roman"/>
                <a:cs typeface="Times New Roman"/>
              </a:rPr>
              <a:t>a tail</a:t>
            </a:r>
            <a:r>
              <a:rPr sz="1200" i="1" spc="-15" dirty="0">
                <a:latin typeface="Times New Roman"/>
                <a:cs typeface="Times New Roman"/>
              </a:rPr>
              <a:t> reference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22261" y="6136330"/>
            <a:ext cx="2986101" cy="1546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77165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1395"/>
              </a:spcBef>
            </a:pPr>
            <a:r>
              <a:rPr sz="2000" dirty="0">
                <a:latin typeface="Times New Roman"/>
                <a:cs typeface="Times New Roman"/>
              </a:rPr>
              <a:t>Linked </a:t>
            </a:r>
            <a:r>
              <a:rPr sz="2000" spc="-5" dirty="0">
                <a:latin typeface="Times New Roman"/>
                <a:cs typeface="Times New Roman"/>
              </a:rPr>
              <a:t>Implementation </a:t>
            </a:r>
            <a:r>
              <a:rPr sz="2000" dirty="0">
                <a:latin typeface="Times New Roman"/>
                <a:cs typeface="Times New Roman"/>
              </a:rPr>
              <a:t>of 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Queue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878840" marR="1060450">
              <a:lnSpc>
                <a:spcPct val="100000"/>
              </a:lnSpc>
            </a:pPr>
            <a:r>
              <a:rPr sz="1200" i="1" spc="-10" dirty="0">
                <a:latin typeface="Times New Roman"/>
                <a:cs typeface="Times New Roman"/>
              </a:rPr>
              <a:t>(c) </a:t>
            </a:r>
            <a:r>
              <a:rPr sz="1200" i="1" spc="-5" dirty="0">
                <a:latin typeface="Times New Roman"/>
                <a:cs typeface="Times New Roman"/>
              </a:rPr>
              <a:t>After </a:t>
            </a:r>
            <a:r>
              <a:rPr sz="1200" i="1" dirty="0">
                <a:latin typeface="Times New Roman"/>
                <a:cs typeface="Times New Roman"/>
              </a:rPr>
              <a:t>adding a </a:t>
            </a:r>
            <a:r>
              <a:rPr sz="1200" i="1" spc="-5" dirty="0">
                <a:latin typeface="Times New Roman"/>
                <a:cs typeface="Times New Roman"/>
              </a:rPr>
              <a:t>new </a:t>
            </a:r>
            <a:r>
              <a:rPr sz="1200" i="1" dirty="0">
                <a:latin typeface="Times New Roman"/>
                <a:cs typeface="Times New Roman"/>
              </a:rPr>
              <a:t>node to the </a:t>
            </a:r>
            <a:r>
              <a:rPr sz="1200" i="1" spc="-5" dirty="0">
                <a:latin typeface="Times New Roman"/>
                <a:cs typeface="Times New Roman"/>
              </a:rPr>
              <a:t>end </a:t>
            </a:r>
            <a:r>
              <a:rPr sz="1200" i="1" dirty="0">
                <a:latin typeface="Times New Roman"/>
                <a:cs typeface="Times New Roman"/>
              </a:rPr>
              <a:t>of</a:t>
            </a:r>
            <a:r>
              <a:rPr sz="1200" i="1" spc="-6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  </a:t>
            </a:r>
            <a:r>
              <a:rPr sz="1200" i="1" spc="-5" dirty="0">
                <a:latin typeface="Times New Roman"/>
                <a:cs typeface="Times New Roman"/>
              </a:rPr>
              <a:t>nonempty chain </a:t>
            </a:r>
            <a:r>
              <a:rPr sz="1200" i="1" dirty="0">
                <a:latin typeface="Times New Roman"/>
                <a:cs typeface="Times New Roman"/>
              </a:rPr>
              <a:t>that </a:t>
            </a:r>
            <a:r>
              <a:rPr sz="1200" i="1" spc="-5" dirty="0">
                <a:latin typeface="Times New Roman"/>
                <a:cs typeface="Times New Roman"/>
              </a:rPr>
              <a:t>has </a:t>
            </a:r>
            <a:r>
              <a:rPr sz="1200" i="1" dirty="0">
                <a:latin typeface="Times New Roman"/>
                <a:cs typeface="Times New Roman"/>
              </a:rPr>
              <a:t>a tail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reference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26420" y="2118692"/>
            <a:ext cx="2495349" cy="740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00071" y="5589525"/>
            <a:ext cx="35852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Linked </a:t>
            </a:r>
            <a:r>
              <a:rPr sz="2000" spc="-5" dirty="0">
                <a:latin typeface="Times New Roman"/>
                <a:cs typeface="Times New Roman"/>
              </a:rPr>
              <a:t>Implementation </a:t>
            </a:r>
            <a:r>
              <a:rPr sz="2000" dirty="0">
                <a:latin typeface="Times New Roman"/>
                <a:cs typeface="Times New Roman"/>
              </a:rPr>
              <a:t>of a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Queue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8819" y="6357011"/>
            <a:ext cx="2755900" cy="1506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 marR="843915" indent="-152400">
              <a:lnSpc>
                <a:spcPct val="120000"/>
              </a:lnSpc>
              <a:spcBef>
                <a:spcPts val="100"/>
              </a:spcBef>
              <a:tabLst>
                <a:tab pos="1828164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 T getFront()	{  if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(isEmpty())</a:t>
            </a:r>
            <a:endParaRPr sz="1000">
              <a:latin typeface="Courier New"/>
              <a:cs typeface="Courier New"/>
            </a:endParaRPr>
          </a:p>
          <a:p>
            <a:pPr marL="151765" marR="5080" indent="1524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throw new EmptyQueueException();  else</a:t>
            </a:r>
            <a:endParaRPr sz="10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return</a:t>
            </a:r>
            <a:r>
              <a:rPr sz="1000" b="1" spc="-3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firstNode.getData();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875665">
              <a:lnSpc>
                <a:spcPct val="100000"/>
              </a:lnSpc>
              <a:spcBef>
                <a:spcPts val="5"/>
              </a:spcBef>
            </a:pPr>
            <a:r>
              <a:rPr sz="1200" i="1" spc="-5" dirty="0">
                <a:latin typeface="Times New Roman"/>
                <a:cs typeface="Times New Roman"/>
              </a:rPr>
              <a:t>Retrieving </a:t>
            </a:r>
            <a:r>
              <a:rPr sz="1200" i="1" dirty="0">
                <a:latin typeface="Times New Roman"/>
                <a:cs typeface="Times New Roman"/>
              </a:rPr>
              <a:t>the </a:t>
            </a:r>
            <a:r>
              <a:rPr sz="1200" i="1" spc="-10" dirty="0">
                <a:latin typeface="Times New Roman"/>
                <a:cs typeface="Times New Roman"/>
              </a:rPr>
              <a:t>front</a:t>
            </a:r>
            <a:r>
              <a:rPr sz="1200" i="1" spc="-6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entry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6295" y="5407152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marL="493395">
              <a:lnSpc>
                <a:spcPct val="100000"/>
              </a:lnSpc>
              <a:spcBef>
                <a:spcPts val="1385"/>
              </a:spcBef>
            </a:pPr>
            <a:r>
              <a:rPr sz="2000" dirty="0">
                <a:latin typeface="Times New Roman"/>
                <a:cs typeface="Times New Roman"/>
              </a:rPr>
              <a:t>Linked </a:t>
            </a:r>
            <a:r>
              <a:rPr sz="2000" spc="-5" dirty="0">
                <a:latin typeface="Times New Roman"/>
                <a:cs typeface="Times New Roman"/>
              </a:rPr>
              <a:t>Implementation </a:t>
            </a:r>
            <a:r>
              <a:rPr sz="2000" dirty="0">
                <a:latin typeface="Times New Roman"/>
                <a:cs typeface="Times New Roman"/>
              </a:rPr>
              <a:t>of 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Queue</a:t>
            </a:r>
            <a:endParaRPr sz="2000">
              <a:latin typeface="Times New Roman"/>
              <a:cs typeface="Times New Roman"/>
            </a:endParaRPr>
          </a:p>
          <a:p>
            <a:pPr marL="382270">
              <a:lnSpc>
                <a:spcPct val="100000"/>
              </a:lnSpc>
              <a:spcBef>
                <a:spcPts val="1035"/>
              </a:spcBef>
              <a:tabLst>
                <a:tab pos="1906270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dequeue()	{</a:t>
            </a:r>
            <a:endParaRPr sz="1000">
              <a:latin typeface="Courier New"/>
              <a:cs typeface="Courier New"/>
            </a:endParaRPr>
          </a:p>
          <a:p>
            <a:pPr marL="534670" marR="14249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// Might throw EmptyQueueException  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 front = getFront();</a:t>
            </a:r>
            <a:endParaRPr sz="1000">
              <a:latin typeface="Courier New"/>
              <a:cs typeface="Courier New"/>
            </a:endParaRPr>
          </a:p>
          <a:p>
            <a:pPr marL="534670" marR="21107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assert firstNode != null;  firstNode.setData(null);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firstNode =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firstNode.getNextNode();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687070" marR="2339340" indent="-1524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if (firstNode == null)  lastNode =</a:t>
            </a:r>
            <a:r>
              <a:rPr sz="1000" b="1" spc="-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null;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5346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return front;</a:t>
            </a:r>
            <a:endParaRPr sz="1000">
              <a:latin typeface="Courier New"/>
              <a:cs typeface="Courier New"/>
            </a:endParaRPr>
          </a:p>
          <a:p>
            <a:pPr marL="3822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334770">
              <a:lnSpc>
                <a:spcPct val="100000"/>
              </a:lnSpc>
              <a:spcBef>
                <a:spcPts val="220"/>
              </a:spcBef>
            </a:pPr>
            <a:r>
              <a:rPr sz="1200" i="1" spc="-5" dirty="0">
                <a:latin typeface="Times New Roman"/>
                <a:cs typeface="Times New Roman"/>
              </a:rPr>
              <a:t>Removing </a:t>
            </a:r>
            <a:r>
              <a:rPr sz="1200" i="1" dirty="0">
                <a:latin typeface="Times New Roman"/>
                <a:cs typeface="Times New Roman"/>
              </a:rPr>
              <a:t>the </a:t>
            </a:r>
            <a:r>
              <a:rPr sz="1200" i="1" spc="-10" dirty="0">
                <a:latin typeface="Times New Roman"/>
                <a:cs typeface="Times New Roman"/>
              </a:rPr>
              <a:t>front</a:t>
            </a:r>
            <a:r>
              <a:rPr sz="1200" i="1" spc="-5" dirty="0">
                <a:latin typeface="Times New Roman"/>
                <a:cs typeface="Times New Roman"/>
              </a:rPr>
              <a:t> entry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98213" y="6023591"/>
            <a:ext cx="3221699" cy="19178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1695"/>
              </a:spcBef>
            </a:pPr>
            <a:r>
              <a:rPr sz="2000" dirty="0">
                <a:latin typeface="Times New Roman"/>
                <a:cs typeface="Times New Roman"/>
              </a:rPr>
              <a:t>Linked </a:t>
            </a:r>
            <a:r>
              <a:rPr sz="2000" spc="-5" dirty="0">
                <a:latin typeface="Times New Roman"/>
                <a:cs typeface="Times New Roman"/>
              </a:rPr>
              <a:t>Implementation </a:t>
            </a:r>
            <a:r>
              <a:rPr sz="2000" dirty="0">
                <a:latin typeface="Times New Roman"/>
                <a:cs typeface="Times New Roman"/>
              </a:rPr>
              <a:t>of 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Queue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835025" indent="-229235">
              <a:lnSpc>
                <a:spcPct val="100000"/>
              </a:lnSpc>
              <a:spcBef>
                <a:spcPts val="1515"/>
              </a:spcBef>
              <a:buAutoNum type="alphaLcParenR"/>
              <a:tabLst>
                <a:tab pos="835660" algn="l"/>
              </a:tabLst>
            </a:pPr>
            <a:r>
              <a:rPr sz="1200" spc="-5" dirty="0">
                <a:latin typeface="Times New Roman"/>
                <a:cs typeface="Times New Roman"/>
              </a:rPr>
              <a:t>A queue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more than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entry</a:t>
            </a:r>
            <a:endParaRPr sz="1200">
              <a:latin typeface="Times New Roman"/>
              <a:cs typeface="Times New Roman"/>
            </a:endParaRPr>
          </a:p>
          <a:p>
            <a:pPr marL="835025" indent="-229235">
              <a:lnSpc>
                <a:spcPct val="100000"/>
              </a:lnSpc>
              <a:buAutoNum type="alphaLcParenR"/>
              <a:tabLst>
                <a:tab pos="835660" algn="l"/>
              </a:tabLst>
            </a:pPr>
            <a:r>
              <a:rPr sz="1200" spc="-5" dirty="0">
                <a:latin typeface="Times New Roman"/>
                <a:cs typeface="Times New Roman"/>
              </a:rPr>
              <a:t>After removing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entry 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front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queue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3266" y="1968276"/>
            <a:ext cx="3414983" cy="1027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1695"/>
              </a:spcBef>
            </a:pPr>
            <a:r>
              <a:rPr sz="2000" dirty="0">
                <a:latin typeface="Times New Roman"/>
                <a:cs typeface="Times New Roman"/>
              </a:rPr>
              <a:t>Linked </a:t>
            </a:r>
            <a:r>
              <a:rPr sz="2000" spc="-5" dirty="0">
                <a:latin typeface="Times New Roman"/>
                <a:cs typeface="Times New Roman"/>
              </a:rPr>
              <a:t>Implementation </a:t>
            </a:r>
            <a:r>
              <a:rPr sz="2000" dirty="0">
                <a:latin typeface="Times New Roman"/>
                <a:cs typeface="Times New Roman"/>
              </a:rPr>
              <a:t>of 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Queue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Times New Roman"/>
              <a:cs typeface="Times New Roman"/>
            </a:endParaRPr>
          </a:p>
          <a:p>
            <a:pPr marL="955040" indent="-229235">
              <a:lnSpc>
                <a:spcPct val="100000"/>
              </a:lnSpc>
              <a:buAutoNum type="alphaLcParenBoth"/>
              <a:tabLst>
                <a:tab pos="955675" algn="l"/>
              </a:tabLst>
            </a:pPr>
            <a:r>
              <a:rPr sz="1200" spc="-5" dirty="0">
                <a:latin typeface="Times New Roman"/>
                <a:cs typeface="Times New Roman"/>
              </a:rPr>
              <a:t>A queue </a:t>
            </a:r>
            <a:r>
              <a:rPr sz="1200" dirty="0">
                <a:latin typeface="Times New Roman"/>
                <a:cs typeface="Times New Roman"/>
              </a:rPr>
              <a:t>of one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entry;</a:t>
            </a:r>
            <a:endParaRPr sz="1200">
              <a:latin typeface="Times New Roman"/>
              <a:cs typeface="Times New Roman"/>
            </a:endParaRPr>
          </a:p>
          <a:p>
            <a:pPr marL="955040" indent="-229235">
              <a:lnSpc>
                <a:spcPct val="100000"/>
              </a:lnSpc>
              <a:buAutoNum type="alphaLcParenBoth"/>
              <a:tabLst>
                <a:tab pos="955675" algn="l"/>
              </a:tabLst>
            </a:pPr>
            <a:r>
              <a:rPr sz="1200" spc="-5" dirty="0">
                <a:latin typeface="Times New Roman"/>
                <a:cs typeface="Times New Roman"/>
              </a:rPr>
              <a:t>After removing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entry 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front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queue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34670" marR="1805939" indent="-152400">
              <a:lnSpc>
                <a:spcPct val="120000"/>
              </a:lnSpc>
              <a:spcBef>
                <a:spcPts val="680"/>
              </a:spcBef>
              <a:tabLst>
                <a:tab pos="2668270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 boolean isEmpty()	{  return (firstNode ==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null)</a:t>
            </a:r>
            <a:endParaRPr sz="1000">
              <a:latin typeface="Courier New"/>
              <a:cs typeface="Courier New"/>
            </a:endParaRPr>
          </a:p>
          <a:p>
            <a:pPr marL="15252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&amp;&amp; (lastNode ==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null);</a:t>
            </a:r>
            <a:endParaRPr sz="1000">
              <a:latin typeface="Courier New"/>
              <a:cs typeface="Courier New"/>
            </a:endParaRPr>
          </a:p>
          <a:p>
            <a:pPr marL="3822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839469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public void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clear()</a:t>
            </a:r>
            <a:endParaRPr sz="1000">
              <a:latin typeface="Courier New"/>
              <a:cs typeface="Courier New"/>
            </a:endParaRPr>
          </a:p>
          <a:p>
            <a:pPr marL="839469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296670" marR="1958339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firstNode =</a:t>
            </a:r>
            <a:r>
              <a:rPr sz="1000" b="1" spc="-5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null;  lastNode =</a:t>
            </a:r>
            <a:r>
              <a:rPr sz="1000" b="1" spc="-4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null;</a:t>
            </a:r>
            <a:endParaRPr sz="1000">
              <a:latin typeface="Courier New"/>
              <a:cs typeface="Courier New"/>
            </a:endParaRPr>
          </a:p>
          <a:p>
            <a:pPr marL="839469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029969">
              <a:lnSpc>
                <a:spcPct val="100000"/>
              </a:lnSpc>
            </a:pPr>
            <a:r>
              <a:rPr sz="1200" i="1" spc="-5" dirty="0">
                <a:latin typeface="Times New Roman"/>
                <a:cs typeface="Times New Roman"/>
              </a:rPr>
              <a:t>Public methods </a:t>
            </a:r>
            <a:r>
              <a:rPr sz="1200" b="1" spc="-5" dirty="0">
                <a:latin typeface="Courier New"/>
                <a:cs typeface="Courier New"/>
              </a:rPr>
              <a:t>isEmpty</a:t>
            </a:r>
            <a:r>
              <a:rPr sz="1200" b="1" spc="-434" dirty="0">
                <a:latin typeface="Courier New"/>
                <a:cs typeface="Courier New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and </a:t>
            </a:r>
            <a:r>
              <a:rPr sz="1200" b="1" spc="-5" dirty="0">
                <a:latin typeface="Courier New"/>
                <a:cs typeface="Courier New"/>
              </a:rPr>
              <a:t>clear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68651" y="1943100"/>
            <a:ext cx="3435096" cy="1967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918844" marR="785495" indent="-121920">
              <a:lnSpc>
                <a:spcPct val="100000"/>
              </a:lnSpc>
              <a:spcBef>
                <a:spcPts val="940"/>
              </a:spcBef>
            </a:pPr>
            <a:r>
              <a:rPr sz="2000" spc="-5" dirty="0">
                <a:latin typeface="Times New Roman"/>
                <a:cs typeface="Times New Roman"/>
              </a:rPr>
              <a:t>Array-Based Implementation  </a:t>
            </a:r>
            <a:r>
              <a:rPr sz="2000" dirty="0">
                <a:latin typeface="Times New Roman"/>
                <a:cs typeface="Times New Roman"/>
              </a:rPr>
              <a:t>of a Queue: </a:t>
            </a:r>
            <a:r>
              <a:rPr sz="2000" spc="-5" dirty="0">
                <a:latin typeface="Times New Roman"/>
                <a:cs typeface="Times New Roman"/>
              </a:rPr>
              <a:t>Circular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Array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34544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An array that represents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queue without </a:t>
            </a:r>
            <a:r>
              <a:rPr sz="1200" dirty="0">
                <a:latin typeface="Times New Roman"/>
                <a:cs typeface="Times New Roman"/>
              </a:rPr>
              <a:t>moving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entries:</a:t>
            </a:r>
            <a:endParaRPr sz="1200">
              <a:latin typeface="Times New Roman"/>
              <a:cs typeface="Times New Roman"/>
            </a:endParaRPr>
          </a:p>
          <a:p>
            <a:pPr marL="553085" indent="-208279">
              <a:lnSpc>
                <a:spcPct val="100000"/>
              </a:lnSpc>
              <a:buAutoNum type="alphaLcParenBoth"/>
              <a:tabLst>
                <a:tab pos="553720" algn="l"/>
              </a:tabLst>
            </a:pPr>
            <a:r>
              <a:rPr sz="1200" spc="-5" dirty="0">
                <a:latin typeface="Times New Roman"/>
                <a:cs typeface="Times New Roman"/>
              </a:rPr>
              <a:t>initially</a:t>
            </a:r>
            <a:endParaRPr sz="1200">
              <a:latin typeface="Times New Roman"/>
              <a:cs typeface="Times New Roman"/>
            </a:endParaRPr>
          </a:p>
          <a:p>
            <a:pPr marL="561975" indent="-217170">
              <a:lnSpc>
                <a:spcPct val="100000"/>
              </a:lnSpc>
              <a:buAutoNum type="alphaLcParenBoth"/>
              <a:tabLst>
                <a:tab pos="562610" algn="l"/>
              </a:tabLst>
            </a:pPr>
            <a:r>
              <a:rPr sz="1200" spc="-5" dirty="0">
                <a:latin typeface="Times New Roman"/>
                <a:cs typeface="Times New Roman"/>
              </a:rPr>
              <a:t>after removing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entry 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front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twice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8484" y="6110737"/>
            <a:ext cx="3114638" cy="18135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8351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445"/>
              </a:spcBef>
            </a:pPr>
            <a:r>
              <a:rPr sz="2000" spc="-5" dirty="0">
                <a:latin typeface="Times New Roman"/>
                <a:cs typeface="Times New Roman"/>
              </a:rPr>
              <a:t>Circular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Queue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83540">
              <a:lnSpc>
                <a:spcPct val="100000"/>
              </a:lnSpc>
              <a:spcBef>
                <a:spcPts val="1165"/>
              </a:spcBef>
            </a:pPr>
            <a:r>
              <a:rPr sz="1200" spc="-5" dirty="0">
                <a:latin typeface="Times New Roman"/>
                <a:cs typeface="Times New Roman"/>
              </a:rPr>
              <a:t>An array that represents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queue without </a:t>
            </a:r>
            <a:r>
              <a:rPr sz="1200" dirty="0">
                <a:latin typeface="Times New Roman"/>
                <a:cs typeface="Times New Roman"/>
              </a:rPr>
              <a:t>moving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entries:</a:t>
            </a:r>
            <a:endParaRPr sz="1200">
              <a:latin typeface="Times New Roman"/>
              <a:cs typeface="Times New Roman"/>
            </a:endParaRPr>
          </a:p>
          <a:p>
            <a:pPr marL="591185" indent="-208279">
              <a:lnSpc>
                <a:spcPct val="100000"/>
              </a:lnSpc>
              <a:buAutoNum type="alphaLcParenBoth" startAt="3"/>
              <a:tabLst>
                <a:tab pos="591820" algn="l"/>
              </a:tabLst>
            </a:pPr>
            <a:r>
              <a:rPr sz="1200" spc="-5" dirty="0">
                <a:latin typeface="Times New Roman"/>
                <a:cs typeface="Times New Roman"/>
              </a:rPr>
              <a:t>several more additions,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removals;</a:t>
            </a:r>
            <a:endParaRPr sz="1200">
              <a:latin typeface="Times New Roman"/>
              <a:cs typeface="Times New Roman"/>
            </a:endParaRPr>
          </a:p>
          <a:p>
            <a:pPr marL="600075" indent="-217170">
              <a:lnSpc>
                <a:spcPct val="100000"/>
              </a:lnSpc>
              <a:buAutoNum type="alphaLcParenBoth" startAt="3"/>
              <a:tabLst>
                <a:tab pos="600710" algn="l"/>
              </a:tabLst>
            </a:pPr>
            <a:r>
              <a:rPr sz="1200" spc="-5" dirty="0">
                <a:latin typeface="Times New Roman"/>
                <a:cs typeface="Times New Roman"/>
              </a:rPr>
              <a:t>after two additions that wrap around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beginning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array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3435" y="1873445"/>
            <a:ext cx="3118797" cy="1580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695"/>
              </a:spcBef>
            </a:pPr>
            <a:r>
              <a:rPr sz="2000" spc="-5" dirty="0">
                <a:latin typeface="Times New Roman"/>
                <a:cs typeface="Times New Roman"/>
              </a:rPr>
              <a:t>Circular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Array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878840">
              <a:lnSpc>
                <a:spcPct val="100000"/>
              </a:lnSpc>
              <a:spcBef>
                <a:spcPts val="1415"/>
              </a:spcBef>
            </a:pPr>
            <a:r>
              <a:rPr sz="1200" spc="-5" dirty="0">
                <a:latin typeface="Times New Roman"/>
                <a:cs typeface="Times New Roman"/>
              </a:rPr>
              <a:t>A circular array that represents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queue:</a:t>
            </a:r>
            <a:endParaRPr sz="1200">
              <a:latin typeface="Times New Roman"/>
              <a:cs typeface="Times New Roman"/>
            </a:endParaRPr>
          </a:p>
          <a:p>
            <a:pPr marL="1086485" indent="-208279">
              <a:lnSpc>
                <a:spcPct val="100000"/>
              </a:lnSpc>
              <a:buAutoNum type="alphaLcParenBoth"/>
              <a:tabLst>
                <a:tab pos="1087120" algn="l"/>
              </a:tabLst>
            </a:pPr>
            <a:r>
              <a:rPr sz="1200" spc="-5" dirty="0">
                <a:latin typeface="Times New Roman"/>
                <a:cs typeface="Times New Roman"/>
              </a:rPr>
              <a:t>when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full</a:t>
            </a:r>
            <a:endParaRPr sz="1200">
              <a:latin typeface="Times New Roman"/>
              <a:cs typeface="Times New Roman"/>
            </a:endParaRPr>
          </a:p>
          <a:p>
            <a:pPr marL="1095375" indent="-217170">
              <a:lnSpc>
                <a:spcPct val="100000"/>
              </a:lnSpc>
              <a:buAutoNum type="alphaLcParenBoth"/>
              <a:tabLst>
                <a:tab pos="1096010" algn="l"/>
              </a:tabLst>
            </a:pPr>
            <a:r>
              <a:rPr sz="1200" spc="-5" dirty="0">
                <a:latin typeface="Times New Roman"/>
                <a:cs typeface="Times New Roman"/>
              </a:rPr>
              <a:t>after removing two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entries</a:t>
            </a:r>
            <a:endParaRPr sz="1200">
              <a:latin typeface="Times New Roman"/>
              <a:cs typeface="Times New Roman"/>
            </a:endParaRPr>
          </a:p>
          <a:p>
            <a:pPr marL="1086485" indent="-208279">
              <a:lnSpc>
                <a:spcPct val="100000"/>
              </a:lnSpc>
              <a:buAutoNum type="alphaLcParenBoth"/>
              <a:tabLst>
                <a:tab pos="1087120" algn="l"/>
              </a:tabLst>
            </a:pPr>
            <a:r>
              <a:rPr sz="1200" spc="-5" dirty="0">
                <a:latin typeface="Times New Roman"/>
                <a:cs typeface="Times New Roman"/>
              </a:rPr>
              <a:t>after removing three more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entries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2263" y="6293885"/>
            <a:ext cx="3115394" cy="10785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Circular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Array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95504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A circular array that represents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queue:</a:t>
            </a:r>
            <a:endParaRPr sz="1200">
              <a:latin typeface="Times New Roman"/>
              <a:cs typeface="Times New Roman"/>
            </a:endParaRPr>
          </a:p>
          <a:p>
            <a:pPr marL="1171575" indent="-217170">
              <a:lnSpc>
                <a:spcPct val="100000"/>
              </a:lnSpc>
              <a:buAutoNum type="alphaLcParenBoth" startAt="4"/>
              <a:tabLst>
                <a:tab pos="1172210" algn="l"/>
              </a:tabLst>
            </a:pPr>
            <a:r>
              <a:rPr sz="1200" spc="-5" dirty="0">
                <a:latin typeface="Times New Roman"/>
                <a:cs typeface="Times New Roman"/>
              </a:rPr>
              <a:t>after removing all </a:t>
            </a:r>
            <a:r>
              <a:rPr sz="1200" dirty="0">
                <a:latin typeface="Times New Roman"/>
                <a:cs typeface="Times New Roman"/>
              </a:rPr>
              <a:t>but one </a:t>
            </a:r>
            <a:r>
              <a:rPr sz="1200" spc="-5" dirty="0">
                <a:latin typeface="Times New Roman"/>
                <a:cs typeface="Times New Roman"/>
              </a:rPr>
              <a:t>entry</a:t>
            </a:r>
            <a:endParaRPr sz="1200">
              <a:latin typeface="Times New Roman"/>
              <a:cs typeface="Times New Roman"/>
            </a:endParaRPr>
          </a:p>
          <a:p>
            <a:pPr marL="1162685" indent="-208279">
              <a:lnSpc>
                <a:spcPct val="100000"/>
              </a:lnSpc>
              <a:buAutoNum type="alphaLcParenBoth" startAt="4"/>
              <a:tabLst>
                <a:tab pos="1163320" algn="l"/>
              </a:tabLst>
            </a:pPr>
            <a:r>
              <a:rPr sz="1200" spc="-5" dirty="0">
                <a:latin typeface="Times New Roman"/>
                <a:cs typeface="Times New Roman"/>
              </a:rPr>
              <a:t>after removing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remaining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entry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urier New"/>
                <a:cs typeface="Courier New"/>
              </a:rPr>
              <a:t>ArrayQueue.java</a:t>
            </a:r>
            <a:endParaRPr sz="1600">
              <a:latin typeface="Courier New"/>
              <a:cs typeface="Courier New"/>
            </a:endParaRPr>
          </a:p>
          <a:p>
            <a:pPr marL="382270">
              <a:lnSpc>
                <a:spcPct val="100000"/>
              </a:lnSpc>
              <a:spcBef>
                <a:spcPts val="935"/>
              </a:spcBef>
            </a:pPr>
            <a:r>
              <a:rPr sz="1000" b="1" spc="-5" dirty="0">
                <a:latin typeface="Courier New"/>
                <a:cs typeface="Courier New"/>
              </a:rPr>
              <a:t>// A class that implements the ADT queue by</a:t>
            </a:r>
            <a:r>
              <a:rPr sz="1000" b="1" spc="4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using</a:t>
            </a:r>
            <a:endParaRPr sz="1000">
              <a:latin typeface="Courier New"/>
              <a:cs typeface="Courier New"/>
            </a:endParaRPr>
          </a:p>
          <a:p>
            <a:pPr marL="3822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// an expandable circular array with one</a:t>
            </a:r>
            <a:r>
              <a:rPr sz="1000" b="1" spc="3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unused</a:t>
            </a:r>
            <a:endParaRPr sz="1000">
              <a:latin typeface="Courier New"/>
              <a:cs typeface="Courier New"/>
            </a:endParaRPr>
          </a:p>
          <a:p>
            <a:pPr marL="3822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location after the back of the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queue.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3822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public final class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ArrayQueue&lt;T&gt;</a:t>
            </a:r>
            <a:endParaRPr sz="1000">
              <a:latin typeface="Courier New"/>
              <a:cs typeface="Courier New"/>
            </a:endParaRPr>
          </a:p>
          <a:p>
            <a:pPr marR="815340" algn="r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implements QueueInterface&lt;T&gt;</a:t>
            </a:r>
            <a:r>
              <a:rPr sz="1000" b="1" spc="-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R="815340" algn="r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Circular array of queue entries and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one</a:t>
            </a:r>
            <a:endParaRPr sz="1000">
              <a:latin typeface="Courier New"/>
              <a:cs typeface="Courier New"/>
            </a:endParaRPr>
          </a:p>
          <a:p>
            <a:pPr marL="534670" marR="2644140">
              <a:lnSpc>
                <a:spcPts val="1500"/>
              </a:lnSpc>
              <a:spcBef>
                <a:spcPts val="40"/>
              </a:spcBef>
            </a:pPr>
            <a:r>
              <a:rPr sz="1000" b="1" spc="-5" dirty="0">
                <a:latin typeface="Courier New"/>
                <a:cs typeface="Courier New"/>
              </a:rPr>
              <a:t>// unused</a:t>
            </a:r>
            <a:r>
              <a:rPr sz="1000" b="1" spc="-5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location  private T[]</a:t>
            </a:r>
            <a:r>
              <a:rPr sz="1000" b="1" spc="-5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queue;</a:t>
            </a:r>
            <a:endParaRPr sz="1000">
              <a:latin typeface="Courier New"/>
              <a:cs typeface="Courier New"/>
            </a:endParaRPr>
          </a:p>
          <a:p>
            <a:pPr marL="534670" marR="434340">
              <a:lnSpc>
                <a:spcPts val="1500"/>
              </a:lnSpc>
              <a:tabLst>
                <a:tab pos="2363470" algn="l"/>
              </a:tabLst>
            </a:pPr>
            <a:r>
              <a:rPr sz="1000" b="1" spc="-5" dirty="0">
                <a:latin typeface="Courier New"/>
                <a:cs typeface="Courier New"/>
              </a:rPr>
              <a:t>private int frontIndex; // Index of front entry  private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int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backIndex;	// Index of back entry  private boolean initialized =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false;</a:t>
            </a:r>
            <a:endParaRPr sz="1000">
              <a:latin typeface="Courier New"/>
              <a:cs typeface="Courier New"/>
            </a:endParaRPr>
          </a:p>
          <a:p>
            <a:pPr marL="534670" marR="510540">
              <a:lnSpc>
                <a:spcPts val="1500"/>
              </a:lnSpc>
            </a:pPr>
            <a:r>
              <a:rPr sz="1000" b="1" spc="-5" dirty="0">
                <a:latin typeface="Courier New"/>
                <a:cs typeface="Courier New"/>
              </a:rPr>
              <a:t>private static final int DEFAULT_CAPACITY = 3;  private static final int MAX_CAPACITY =</a:t>
            </a:r>
            <a:r>
              <a:rPr sz="1000" b="1" spc="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10000;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7419" y="5556912"/>
            <a:ext cx="344170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965" marR="1453515" indent="-228600">
              <a:lnSpc>
                <a:spcPct val="120000"/>
              </a:lnSpc>
              <a:spcBef>
                <a:spcPts val="100"/>
              </a:spcBef>
              <a:tabLst>
                <a:tab pos="1828164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ArrayQueue()	{  this(DEFAULT_CAPACITY);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227965" marR="157480" indent="-228600">
              <a:lnSpc>
                <a:spcPct val="120000"/>
              </a:lnSpc>
              <a:tabLst>
                <a:tab pos="3199765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 ArrayQueue(int initialCapacity)	{  checkCapacity(initialCapacity);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227965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// The cast is safe because the new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array</a:t>
            </a:r>
            <a:endParaRPr sz="1000">
              <a:latin typeface="Courier New"/>
              <a:cs typeface="Courier New"/>
            </a:endParaRPr>
          </a:p>
          <a:p>
            <a:pPr marL="227965" marR="920115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// contains null entries  @SuppressWarnings("unchecked")  T[] tempQueue = (T[])</a:t>
            </a:r>
            <a:endParaRPr sz="1000">
              <a:latin typeface="Courier New"/>
              <a:cs typeface="Courier New"/>
            </a:endParaRPr>
          </a:p>
          <a:p>
            <a:pPr marL="227965" marR="5080" indent="7620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new Object[initialCapacity + 1];  queue =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tempQueue;</a:t>
            </a:r>
            <a:endParaRPr sz="1000">
              <a:latin typeface="Courier New"/>
              <a:cs typeface="Courier New"/>
            </a:endParaRPr>
          </a:p>
          <a:p>
            <a:pPr marL="2279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frontIndex =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0;</a:t>
            </a:r>
            <a:endParaRPr sz="1000">
              <a:latin typeface="Courier New"/>
              <a:cs typeface="Courier New"/>
            </a:endParaRPr>
          </a:p>
          <a:p>
            <a:pPr marL="227965" marR="1072515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backIndex = initialCapacity;  initialized =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true;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6295" y="5407152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8715" y="1544831"/>
            <a:ext cx="3870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Circular Array with One Unused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0927" y="1965455"/>
            <a:ext cx="3562350" cy="2255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marR="364490" indent="-264160">
              <a:lnSpc>
                <a:spcPct val="120000"/>
              </a:lnSpc>
              <a:spcBef>
                <a:spcPts val="100"/>
              </a:spcBef>
              <a:tabLst>
                <a:tab pos="3098165" algn="l"/>
              </a:tabLst>
            </a:pPr>
            <a:r>
              <a:rPr sz="1200" b="1" spc="-5" dirty="0">
                <a:latin typeface="Courier New"/>
                <a:cs typeface="Courier New"/>
              </a:rPr>
              <a:t>public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void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enqueue(T</a:t>
            </a:r>
            <a:r>
              <a:rPr sz="1200" b="1" spc="-15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newEntry)</a:t>
            </a:r>
            <a:r>
              <a:rPr sz="1200" b="1" dirty="0">
                <a:latin typeface="Courier New"/>
                <a:cs typeface="Courier New"/>
              </a:rPr>
              <a:t>	</a:t>
            </a:r>
            <a:r>
              <a:rPr sz="1200" b="1" spc="-5" dirty="0">
                <a:latin typeface="Courier New"/>
                <a:cs typeface="Courier New"/>
              </a:rPr>
              <a:t>{  checkInitialization();  ensureCapacity();</a:t>
            </a:r>
            <a:endParaRPr sz="1200">
              <a:latin typeface="Courier New"/>
              <a:cs typeface="Courier New"/>
            </a:endParaRPr>
          </a:p>
          <a:p>
            <a:pPr marL="263525">
              <a:lnSpc>
                <a:spcPct val="100000"/>
              </a:lnSpc>
              <a:spcBef>
                <a:spcPts val="285"/>
              </a:spcBef>
            </a:pPr>
            <a:r>
              <a:rPr sz="1200" b="1" spc="-5" dirty="0">
                <a:latin typeface="Courier New"/>
                <a:cs typeface="Courier New"/>
              </a:rPr>
              <a:t>backIndex</a:t>
            </a:r>
            <a:endParaRPr sz="1200">
              <a:latin typeface="Courier New"/>
              <a:cs typeface="Courier New"/>
            </a:endParaRPr>
          </a:p>
          <a:p>
            <a:pPr marL="537845">
              <a:lnSpc>
                <a:spcPct val="100000"/>
              </a:lnSpc>
              <a:spcBef>
                <a:spcPts val="290"/>
              </a:spcBef>
            </a:pPr>
            <a:r>
              <a:rPr sz="1200" b="1" spc="-5" dirty="0">
                <a:latin typeface="Courier New"/>
                <a:cs typeface="Courier New"/>
              </a:rPr>
              <a:t>= (backIndex + 1) %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queue.length;</a:t>
            </a:r>
            <a:endParaRPr sz="1200">
              <a:latin typeface="Courier New"/>
              <a:cs typeface="Courier New"/>
            </a:endParaRPr>
          </a:p>
          <a:p>
            <a:pPr marL="263525">
              <a:lnSpc>
                <a:spcPct val="100000"/>
              </a:lnSpc>
              <a:spcBef>
                <a:spcPts val="285"/>
              </a:spcBef>
            </a:pPr>
            <a:r>
              <a:rPr sz="1200" b="1" spc="-5" dirty="0">
                <a:latin typeface="Courier New"/>
                <a:cs typeface="Courier New"/>
              </a:rPr>
              <a:t>// Index </a:t>
            </a:r>
            <a:r>
              <a:rPr sz="1200" b="1" spc="-10" dirty="0">
                <a:latin typeface="Courier New"/>
                <a:cs typeface="Courier New"/>
              </a:rPr>
              <a:t>of </a:t>
            </a:r>
            <a:r>
              <a:rPr sz="1200" b="1" spc="-5" dirty="0">
                <a:latin typeface="Courier New"/>
                <a:cs typeface="Courier New"/>
              </a:rPr>
              <a:t>location after</a:t>
            </a:r>
            <a:r>
              <a:rPr sz="1200" b="1" spc="-10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current</a:t>
            </a:r>
            <a:endParaRPr sz="1200">
              <a:latin typeface="Courier New"/>
              <a:cs typeface="Courier New"/>
            </a:endParaRPr>
          </a:p>
          <a:p>
            <a:pPr marL="263525" marR="734695">
              <a:lnSpc>
                <a:spcPct val="120000"/>
              </a:lnSpc>
            </a:pPr>
            <a:r>
              <a:rPr sz="1200" b="1" spc="-5" dirty="0">
                <a:latin typeface="Courier New"/>
                <a:cs typeface="Courier New"/>
              </a:rPr>
              <a:t>// back of queue  queue[backIndex] =</a:t>
            </a:r>
            <a:r>
              <a:rPr sz="1200" b="1" spc="-25" dirty="0">
                <a:latin typeface="Courier New"/>
                <a:cs typeface="Courier New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newEntry;</a:t>
            </a:r>
            <a:endParaRPr sz="1200">
              <a:latin typeface="Courier New"/>
              <a:cs typeface="Courier New"/>
            </a:endParaRPr>
          </a:p>
          <a:p>
            <a:pPr marL="80645">
              <a:lnSpc>
                <a:spcPct val="100000"/>
              </a:lnSpc>
              <a:spcBef>
                <a:spcPts val="290"/>
              </a:spcBef>
            </a:pPr>
            <a:r>
              <a:rPr sz="1200" b="1" spc="-5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1116965">
              <a:lnSpc>
                <a:spcPct val="100000"/>
              </a:lnSpc>
              <a:spcBef>
                <a:spcPts val="565"/>
              </a:spcBef>
            </a:pPr>
            <a:r>
              <a:rPr sz="1200" i="1" spc="-5" dirty="0">
                <a:latin typeface="Times New Roman"/>
                <a:cs typeface="Times New Roman"/>
              </a:rPr>
              <a:t>Adding </a:t>
            </a:r>
            <a:r>
              <a:rPr sz="1200" i="1" dirty="0">
                <a:latin typeface="Times New Roman"/>
                <a:cs typeface="Times New Roman"/>
              </a:rPr>
              <a:t>to the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back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6295" y="1231392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R="68580" algn="ctr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Circular Array with One Unused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Location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687070" marR="2186940" indent="-152400">
              <a:lnSpc>
                <a:spcPct val="120000"/>
              </a:lnSpc>
              <a:tabLst>
                <a:tab pos="2211070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getFront()	{  checkInitialization();  if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(isEmpty())</a:t>
            </a:r>
            <a:endParaRPr sz="1000">
              <a:latin typeface="Courier New"/>
              <a:cs typeface="Courier New"/>
            </a:endParaRPr>
          </a:p>
          <a:p>
            <a:pPr marL="687070" marR="1272540" indent="1524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throw new EmptyQueueException();  else</a:t>
            </a:r>
            <a:endParaRPr sz="1000">
              <a:latin typeface="Courier New"/>
              <a:cs typeface="Courier New"/>
            </a:endParaRPr>
          </a:p>
          <a:p>
            <a:pPr marL="839469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return queue[frontIndex];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R="38735" algn="ctr">
              <a:lnSpc>
                <a:spcPct val="100000"/>
              </a:lnSpc>
              <a:spcBef>
                <a:spcPts val="775"/>
              </a:spcBef>
            </a:pPr>
            <a:r>
              <a:rPr sz="1200" i="1" spc="-5" dirty="0">
                <a:latin typeface="Times New Roman"/>
                <a:cs typeface="Times New Roman"/>
              </a:rPr>
              <a:t>Retrieving </a:t>
            </a:r>
            <a:r>
              <a:rPr sz="1200" i="1" dirty="0">
                <a:latin typeface="Times New Roman"/>
                <a:cs typeface="Times New Roman"/>
              </a:rPr>
              <a:t>the </a:t>
            </a:r>
            <a:r>
              <a:rPr sz="1200" i="1" spc="-10" dirty="0">
                <a:latin typeface="Times New Roman"/>
                <a:cs typeface="Times New Roman"/>
              </a:rPr>
              <a:t>front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entry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ADT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Queue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32660" y="2286000"/>
            <a:ext cx="3308604" cy="1918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ADT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Queue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34315" algn="ctr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A queue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strings after (a) enqueue adds </a:t>
            </a:r>
            <a:r>
              <a:rPr sz="1200" i="1" spc="-5" dirty="0">
                <a:latin typeface="Times New Roman"/>
                <a:cs typeface="Times New Roman"/>
              </a:rPr>
              <a:t>Jim</a:t>
            </a:r>
            <a:r>
              <a:rPr sz="1200" spc="-5" dirty="0">
                <a:latin typeface="Times New Roman"/>
                <a:cs typeface="Times New Roman"/>
              </a:rPr>
              <a:t>; (b) enqueue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adds</a:t>
            </a:r>
            <a:endParaRPr sz="1200">
              <a:latin typeface="Times New Roman"/>
              <a:cs typeface="Times New Roman"/>
            </a:endParaRPr>
          </a:p>
          <a:p>
            <a:pPr marL="234315" algn="ctr">
              <a:lnSpc>
                <a:spcPct val="100000"/>
              </a:lnSpc>
            </a:pPr>
            <a:r>
              <a:rPr sz="1200" i="1" spc="-5" dirty="0">
                <a:latin typeface="Times New Roman"/>
                <a:cs typeface="Times New Roman"/>
              </a:rPr>
              <a:t>Jess</a:t>
            </a:r>
            <a:r>
              <a:rPr sz="1200" spc="-5" dirty="0">
                <a:latin typeface="Times New Roman"/>
                <a:cs typeface="Times New Roman"/>
              </a:rPr>
              <a:t>; (c) enqueue adds </a:t>
            </a:r>
            <a:r>
              <a:rPr sz="1200" i="1" spc="-5" dirty="0">
                <a:latin typeface="Times New Roman"/>
                <a:cs typeface="Times New Roman"/>
              </a:rPr>
              <a:t>Jill</a:t>
            </a:r>
            <a:r>
              <a:rPr sz="1200" spc="-5" dirty="0">
                <a:latin typeface="Times New Roman"/>
                <a:cs typeface="Times New Roman"/>
              </a:rPr>
              <a:t>; (d) enqueue adds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Jane</a:t>
            </a:r>
            <a:r>
              <a:rPr sz="1200" spc="-5" dirty="0">
                <a:latin typeface="Times New Roman"/>
                <a:cs typeface="Times New Roman"/>
              </a:rPr>
              <a:t>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59848" y="6011765"/>
            <a:ext cx="3172685" cy="16963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3677" y="2089357"/>
            <a:ext cx="3049205" cy="1501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R="65405" algn="ctr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Circular Array with One Unused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Location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1076960" marR="1142365" indent="-36195" algn="ctr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latin typeface="Times New Roman"/>
                <a:cs typeface="Times New Roman"/>
              </a:rPr>
              <a:t>A </a:t>
            </a:r>
            <a:r>
              <a:rPr sz="1200" i="1" spc="-5" dirty="0">
                <a:latin typeface="Times New Roman"/>
                <a:cs typeface="Times New Roman"/>
              </a:rPr>
              <a:t>seven-location </a:t>
            </a:r>
            <a:r>
              <a:rPr sz="1200" i="1" spc="-10" dirty="0">
                <a:latin typeface="Times New Roman"/>
                <a:cs typeface="Times New Roman"/>
              </a:rPr>
              <a:t>circular </a:t>
            </a:r>
            <a:r>
              <a:rPr sz="1200" i="1" dirty="0">
                <a:latin typeface="Times New Roman"/>
                <a:cs typeface="Times New Roman"/>
              </a:rPr>
              <a:t>array that  </a:t>
            </a:r>
            <a:r>
              <a:rPr sz="1200" i="1" spc="-5" dirty="0">
                <a:latin typeface="Times New Roman"/>
                <a:cs typeface="Times New Roman"/>
              </a:rPr>
              <a:t>contains </a:t>
            </a:r>
            <a:r>
              <a:rPr sz="1200" i="1" dirty="0">
                <a:latin typeface="Times New Roman"/>
                <a:cs typeface="Times New Roman"/>
              </a:rPr>
              <a:t>at </a:t>
            </a:r>
            <a:r>
              <a:rPr sz="1200" i="1" spc="-5" dirty="0">
                <a:latin typeface="Times New Roman"/>
                <a:cs typeface="Times New Roman"/>
              </a:rPr>
              <a:t>most </a:t>
            </a:r>
            <a:r>
              <a:rPr sz="1200" i="1" dirty="0">
                <a:latin typeface="Times New Roman"/>
                <a:cs typeface="Times New Roman"/>
              </a:rPr>
              <a:t>six </a:t>
            </a:r>
            <a:r>
              <a:rPr sz="1200" i="1" spc="-5" dirty="0">
                <a:latin typeface="Times New Roman"/>
                <a:cs typeface="Times New Roman"/>
              </a:rPr>
              <a:t>entries </a:t>
            </a:r>
            <a:r>
              <a:rPr sz="1200" i="1" dirty="0">
                <a:latin typeface="Times New Roman"/>
                <a:cs typeface="Times New Roman"/>
              </a:rPr>
              <a:t>of a</a:t>
            </a:r>
            <a:r>
              <a:rPr sz="1200" i="1" spc="-5" dirty="0">
                <a:latin typeface="Times New Roman"/>
                <a:cs typeface="Times New Roman"/>
              </a:rPr>
              <a:t> queue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R="65405" algn="ctr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Circular Array with One Unused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Location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1076960" marR="1142365" indent="-36195" algn="ctr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latin typeface="Times New Roman"/>
                <a:cs typeface="Times New Roman"/>
              </a:rPr>
              <a:t>A </a:t>
            </a:r>
            <a:r>
              <a:rPr sz="1200" i="1" spc="-5" dirty="0">
                <a:latin typeface="Times New Roman"/>
                <a:cs typeface="Times New Roman"/>
              </a:rPr>
              <a:t>seven-location </a:t>
            </a:r>
            <a:r>
              <a:rPr sz="1200" i="1" spc="-10" dirty="0">
                <a:latin typeface="Times New Roman"/>
                <a:cs typeface="Times New Roman"/>
              </a:rPr>
              <a:t>circular </a:t>
            </a:r>
            <a:r>
              <a:rPr sz="1200" i="1" dirty="0">
                <a:latin typeface="Times New Roman"/>
                <a:cs typeface="Times New Roman"/>
              </a:rPr>
              <a:t>array that  </a:t>
            </a:r>
            <a:r>
              <a:rPr sz="1200" i="1" spc="-5" dirty="0">
                <a:latin typeface="Times New Roman"/>
                <a:cs typeface="Times New Roman"/>
              </a:rPr>
              <a:t>contains </a:t>
            </a:r>
            <a:r>
              <a:rPr sz="1200" i="1" dirty="0">
                <a:latin typeface="Times New Roman"/>
                <a:cs typeface="Times New Roman"/>
              </a:rPr>
              <a:t>at </a:t>
            </a:r>
            <a:r>
              <a:rPr sz="1200" i="1" spc="-5" dirty="0">
                <a:latin typeface="Times New Roman"/>
                <a:cs typeface="Times New Roman"/>
              </a:rPr>
              <a:t>most </a:t>
            </a:r>
            <a:r>
              <a:rPr sz="1200" i="1" dirty="0">
                <a:latin typeface="Times New Roman"/>
                <a:cs typeface="Times New Roman"/>
              </a:rPr>
              <a:t>six </a:t>
            </a:r>
            <a:r>
              <a:rPr sz="1200" i="1" spc="-5" dirty="0">
                <a:latin typeface="Times New Roman"/>
                <a:cs typeface="Times New Roman"/>
              </a:rPr>
              <a:t>entries </a:t>
            </a:r>
            <a:r>
              <a:rPr sz="1200" i="1" dirty="0">
                <a:latin typeface="Times New Roman"/>
                <a:cs typeface="Times New Roman"/>
              </a:rPr>
              <a:t>of a</a:t>
            </a:r>
            <a:r>
              <a:rPr sz="1200" i="1" spc="-5" dirty="0">
                <a:latin typeface="Times New Roman"/>
                <a:cs typeface="Times New Roman"/>
              </a:rPr>
              <a:t> queue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8073" y="6286097"/>
            <a:ext cx="3044571" cy="14509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R="65405" algn="ctr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Circular Array with One Unused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Location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1076960" marR="1142365" indent="-36195" algn="ctr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A </a:t>
            </a:r>
            <a:r>
              <a:rPr sz="1200" i="1" spc="-5" dirty="0">
                <a:latin typeface="Times New Roman"/>
                <a:cs typeface="Times New Roman"/>
              </a:rPr>
              <a:t>seven-location </a:t>
            </a:r>
            <a:r>
              <a:rPr sz="1200" i="1" spc="-10" dirty="0">
                <a:latin typeface="Times New Roman"/>
                <a:cs typeface="Times New Roman"/>
              </a:rPr>
              <a:t>circular </a:t>
            </a:r>
            <a:r>
              <a:rPr sz="1200" i="1" dirty="0">
                <a:latin typeface="Times New Roman"/>
                <a:cs typeface="Times New Roman"/>
              </a:rPr>
              <a:t>array that  </a:t>
            </a:r>
            <a:r>
              <a:rPr sz="1200" i="1" spc="-5" dirty="0">
                <a:latin typeface="Times New Roman"/>
                <a:cs typeface="Times New Roman"/>
              </a:rPr>
              <a:t>contains </a:t>
            </a:r>
            <a:r>
              <a:rPr sz="1200" i="1" dirty="0">
                <a:latin typeface="Times New Roman"/>
                <a:cs typeface="Times New Roman"/>
              </a:rPr>
              <a:t>at </a:t>
            </a:r>
            <a:r>
              <a:rPr sz="1200" i="1" spc="-5" dirty="0">
                <a:latin typeface="Times New Roman"/>
                <a:cs typeface="Times New Roman"/>
              </a:rPr>
              <a:t>most </a:t>
            </a:r>
            <a:r>
              <a:rPr sz="1200" i="1" dirty="0">
                <a:latin typeface="Times New Roman"/>
                <a:cs typeface="Times New Roman"/>
              </a:rPr>
              <a:t>six </a:t>
            </a:r>
            <a:r>
              <a:rPr sz="1200" i="1" spc="-5" dirty="0">
                <a:latin typeface="Times New Roman"/>
                <a:cs typeface="Times New Roman"/>
              </a:rPr>
              <a:t>entries </a:t>
            </a:r>
            <a:r>
              <a:rPr sz="1200" i="1" dirty="0">
                <a:latin typeface="Times New Roman"/>
                <a:cs typeface="Times New Roman"/>
              </a:rPr>
              <a:t>of a</a:t>
            </a:r>
            <a:r>
              <a:rPr sz="1200" i="1" spc="-5" dirty="0">
                <a:latin typeface="Times New Roman"/>
                <a:cs typeface="Times New Roman"/>
              </a:rPr>
              <a:t> queue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55660" y="1964766"/>
            <a:ext cx="2769435" cy="1851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R="65405" algn="ctr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Circular Array with One Unused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Location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R="81280" algn="ctr">
              <a:lnSpc>
                <a:spcPct val="100000"/>
              </a:lnSpc>
            </a:pPr>
            <a:r>
              <a:rPr sz="1200" i="1" spc="-5" dirty="0">
                <a:latin typeface="Times New Roman"/>
                <a:cs typeface="Times New Roman"/>
              </a:rPr>
              <a:t>An array-based queue: </a:t>
            </a:r>
            <a:r>
              <a:rPr sz="1200" spc="-5" dirty="0">
                <a:latin typeface="Times New Roman"/>
                <a:cs typeface="Times New Roman"/>
              </a:rPr>
              <a:t>(a 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initially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68840" y="6260536"/>
            <a:ext cx="3726134" cy="890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31369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Circular Array with One Unused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Location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993140" marR="819785">
              <a:lnSpc>
                <a:spcPts val="1360"/>
              </a:lnSpc>
            </a:pPr>
            <a:r>
              <a:rPr sz="1200" i="1" spc="-5" dirty="0">
                <a:latin typeface="Times New Roman"/>
                <a:cs typeface="Times New Roman"/>
              </a:rPr>
              <a:t>An array-based queue: </a:t>
            </a:r>
            <a:r>
              <a:rPr sz="1200" spc="-5" dirty="0">
                <a:latin typeface="Times New Roman"/>
                <a:cs typeface="Times New Roman"/>
              </a:rPr>
              <a:t>(b) </a:t>
            </a:r>
            <a:r>
              <a:rPr sz="1200" i="1" spc="-5" dirty="0">
                <a:latin typeface="Times New Roman"/>
                <a:cs typeface="Times New Roman"/>
              </a:rPr>
              <a:t>after </a:t>
            </a:r>
            <a:r>
              <a:rPr sz="1200" i="1" spc="-10" dirty="0">
                <a:latin typeface="Times New Roman"/>
                <a:cs typeface="Times New Roman"/>
              </a:rPr>
              <a:t>removing </a:t>
            </a:r>
            <a:r>
              <a:rPr sz="1200" i="1" dirty="0">
                <a:latin typeface="Times New Roman"/>
                <a:cs typeface="Times New Roman"/>
              </a:rPr>
              <a:t>its  </a:t>
            </a:r>
            <a:r>
              <a:rPr sz="1200" i="1" spc="-10" dirty="0">
                <a:latin typeface="Times New Roman"/>
                <a:cs typeface="Times New Roman"/>
              </a:rPr>
              <a:t>front </a:t>
            </a:r>
            <a:r>
              <a:rPr sz="1200" i="1" spc="-5" dirty="0">
                <a:latin typeface="Times New Roman"/>
                <a:cs typeface="Times New Roman"/>
              </a:rPr>
              <a:t>entry </a:t>
            </a:r>
            <a:r>
              <a:rPr sz="1200" i="1" dirty="0">
                <a:latin typeface="Times New Roman"/>
                <a:cs typeface="Times New Roman"/>
              </a:rPr>
              <a:t>by </a:t>
            </a:r>
            <a:r>
              <a:rPr sz="1200" i="1" spc="-10" dirty="0">
                <a:latin typeface="Times New Roman"/>
                <a:cs typeface="Times New Roman"/>
              </a:rPr>
              <a:t>incrementing</a:t>
            </a:r>
            <a:r>
              <a:rPr sz="1200" i="1" spc="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frontIndex</a:t>
            </a:r>
            <a:r>
              <a:rPr sz="1200" spc="-5" dirty="0">
                <a:latin typeface="Times New Roman"/>
                <a:cs typeface="Times New Roman"/>
              </a:rPr>
              <a:t>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39734" y="2051934"/>
            <a:ext cx="3725140" cy="1019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31369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Circular Array with One Unused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Location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Times New Roman"/>
              <a:cs typeface="Times New Roman"/>
            </a:endParaRPr>
          </a:p>
          <a:p>
            <a:pPr marL="635000" marR="508000" algn="ctr">
              <a:lnSpc>
                <a:spcPct val="97100"/>
              </a:lnSpc>
            </a:pPr>
            <a:r>
              <a:rPr sz="1200" i="1" spc="-5" dirty="0">
                <a:latin typeface="Times New Roman"/>
                <a:cs typeface="Times New Roman"/>
              </a:rPr>
              <a:t>An array-based queue: </a:t>
            </a:r>
            <a:r>
              <a:rPr sz="1200" spc="-5" dirty="0">
                <a:latin typeface="Times New Roman"/>
                <a:cs typeface="Times New Roman"/>
              </a:rPr>
              <a:t>(c) </a:t>
            </a:r>
            <a:r>
              <a:rPr sz="1200" i="1" spc="-5" dirty="0">
                <a:latin typeface="Times New Roman"/>
                <a:cs typeface="Times New Roman"/>
              </a:rPr>
              <a:t>after </a:t>
            </a:r>
            <a:r>
              <a:rPr sz="1200" i="1" spc="-10" dirty="0">
                <a:latin typeface="Times New Roman"/>
                <a:cs typeface="Times New Roman"/>
              </a:rPr>
              <a:t>removing </a:t>
            </a:r>
            <a:r>
              <a:rPr sz="1200" i="1" dirty="0">
                <a:latin typeface="Times New Roman"/>
                <a:cs typeface="Times New Roman"/>
              </a:rPr>
              <a:t>its </a:t>
            </a:r>
            <a:r>
              <a:rPr sz="1200" i="1" spc="-10" dirty="0">
                <a:latin typeface="Times New Roman"/>
                <a:cs typeface="Times New Roman"/>
              </a:rPr>
              <a:t>front </a:t>
            </a:r>
            <a:r>
              <a:rPr sz="1200" i="1" spc="-5" dirty="0">
                <a:latin typeface="Times New Roman"/>
                <a:cs typeface="Times New Roman"/>
              </a:rPr>
              <a:t>entry  </a:t>
            </a:r>
            <a:r>
              <a:rPr sz="1200" i="1" dirty="0">
                <a:latin typeface="Times New Roman"/>
                <a:cs typeface="Times New Roman"/>
              </a:rPr>
              <a:t>by </a:t>
            </a:r>
            <a:r>
              <a:rPr sz="1200" i="1" spc="-5" dirty="0">
                <a:latin typeface="Times New Roman"/>
                <a:cs typeface="Times New Roman"/>
              </a:rPr>
              <a:t>setting </a:t>
            </a:r>
            <a:r>
              <a:rPr sz="1200" b="1" spc="-5" dirty="0">
                <a:latin typeface="Courier New"/>
                <a:cs typeface="Courier New"/>
              </a:rPr>
              <a:t>queue[frontIndex] </a:t>
            </a:r>
            <a:r>
              <a:rPr sz="1200" i="1" dirty="0">
                <a:latin typeface="Times New Roman"/>
                <a:cs typeface="Times New Roman"/>
              </a:rPr>
              <a:t>to null and </a:t>
            </a:r>
            <a:r>
              <a:rPr sz="1200" i="1" spc="-5" dirty="0">
                <a:latin typeface="Times New Roman"/>
                <a:cs typeface="Times New Roman"/>
              </a:rPr>
              <a:t>then  </a:t>
            </a:r>
            <a:r>
              <a:rPr sz="1200" i="1" spc="-10" dirty="0">
                <a:latin typeface="Times New Roman"/>
                <a:cs typeface="Times New Roman"/>
              </a:rPr>
              <a:t>incrementing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frontIndex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15479" y="6285503"/>
            <a:ext cx="3725004" cy="1002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8715" y="1544831"/>
            <a:ext cx="3870325" cy="2590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Circular Array with One Unused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Location</a:t>
            </a:r>
            <a:endParaRPr sz="1800">
              <a:latin typeface="Times New Roman"/>
              <a:cs typeface="Times New Roman"/>
            </a:endParaRPr>
          </a:p>
          <a:p>
            <a:pPr marL="374650" marR="1811020" indent="-152400">
              <a:lnSpc>
                <a:spcPct val="120000"/>
              </a:lnSpc>
              <a:spcBef>
                <a:spcPts val="750"/>
              </a:spcBef>
              <a:tabLst>
                <a:tab pos="1746250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dequeue()	{  checkInitialization();  if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(isEmpty())</a:t>
            </a:r>
            <a:endParaRPr sz="1000">
              <a:latin typeface="Courier New"/>
              <a:cs typeface="Courier New"/>
            </a:endParaRPr>
          </a:p>
          <a:p>
            <a:pPr marL="374650" marR="896619" indent="152400">
              <a:lnSpc>
                <a:spcPct val="120000"/>
              </a:lnSpc>
              <a:tabLst>
                <a:tab pos="831850" algn="l"/>
              </a:tabLst>
            </a:pPr>
            <a:r>
              <a:rPr sz="1000" b="1" spc="-5" dirty="0">
                <a:latin typeface="Courier New"/>
                <a:cs typeface="Courier New"/>
              </a:rPr>
              <a:t>throw new EmptyQueueException();  else	{</a:t>
            </a:r>
            <a:endParaRPr sz="1000">
              <a:latin typeface="Courier New"/>
              <a:cs typeface="Courier New"/>
            </a:endParaRPr>
          </a:p>
          <a:p>
            <a:pPr marL="527050" marR="120142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T front = queue[frontIndex];  queue[frontIndex] =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null;</a:t>
            </a:r>
            <a:endParaRPr sz="1000">
              <a:latin typeface="Courier New"/>
              <a:cs typeface="Courier New"/>
            </a:endParaRPr>
          </a:p>
          <a:p>
            <a:pPr marL="527050" marR="104902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// Index of new front of queue  frontIndex</a:t>
            </a:r>
            <a:endParaRPr sz="1000">
              <a:latin typeface="Courier New"/>
              <a:cs typeface="Courier New"/>
            </a:endParaRPr>
          </a:p>
          <a:p>
            <a:pPr marL="527050" marR="134620" indent="6096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= (frontIndex + 1) % queue.length;  return front;</a:t>
            </a:r>
            <a:endParaRPr sz="1000">
              <a:latin typeface="Courier New"/>
              <a:cs typeface="Courier New"/>
            </a:endParaRPr>
          </a:p>
          <a:p>
            <a:pPr marL="37465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1219" y="4140202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1318" y="4198114"/>
            <a:ext cx="1696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Times New Roman"/>
                <a:cs typeface="Times New Roman"/>
              </a:rPr>
              <a:t>Implementation </a:t>
            </a:r>
            <a:r>
              <a:rPr sz="1200" i="1" dirty="0">
                <a:latin typeface="Times New Roman"/>
                <a:cs typeface="Times New Roman"/>
              </a:rPr>
              <a:t>of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dequeue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6295" y="1231392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31369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Circular Array with One Unused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Location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Times New Roman"/>
              <a:cs typeface="Times New Roman"/>
            </a:endParaRPr>
          </a:p>
          <a:p>
            <a:pPr marR="194310" algn="ctr">
              <a:lnSpc>
                <a:spcPct val="100000"/>
              </a:lnSpc>
            </a:pPr>
            <a:r>
              <a:rPr sz="1200" i="1" spc="-5" dirty="0">
                <a:latin typeface="Times New Roman"/>
                <a:cs typeface="Times New Roman"/>
              </a:rPr>
              <a:t>Doubling </a:t>
            </a:r>
            <a:r>
              <a:rPr sz="1200" i="1" dirty="0">
                <a:latin typeface="Times New Roman"/>
                <a:cs typeface="Times New Roman"/>
              </a:rPr>
              <a:t>the size of an </a:t>
            </a:r>
            <a:r>
              <a:rPr sz="1200" i="1" spc="-5" dirty="0">
                <a:latin typeface="Times New Roman"/>
                <a:cs typeface="Times New Roman"/>
              </a:rPr>
              <a:t>array-based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queue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2857" y="6223530"/>
            <a:ext cx="3535002" cy="1339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ensureCapacity()</a:t>
            </a:r>
            <a:endParaRPr sz="16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1095"/>
              </a:spcBef>
            </a:pPr>
            <a:r>
              <a:rPr sz="1000" b="1" spc="-5" dirty="0">
                <a:latin typeface="Courier New"/>
                <a:cs typeface="Courier New"/>
              </a:rPr>
              <a:t>// Doubles the size of the array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queue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if it is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full.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Precondition: checkInitialization has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been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called.</a:t>
            </a:r>
            <a:endParaRPr sz="1000">
              <a:latin typeface="Courier New"/>
              <a:cs typeface="Courier New"/>
            </a:endParaRPr>
          </a:p>
          <a:p>
            <a:pPr marL="687070" marR="1501140" indent="-152400">
              <a:lnSpc>
                <a:spcPct val="120000"/>
              </a:lnSpc>
              <a:tabLst>
                <a:tab pos="2973070" algn="l"/>
              </a:tabLst>
            </a:pPr>
            <a:r>
              <a:rPr sz="1000" b="1" spc="-5" dirty="0">
                <a:latin typeface="Courier New"/>
                <a:cs typeface="Courier New"/>
              </a:rPr>
              <a:t>private void ensureCapacity()	{  if (frontIndex</a:t>
            </a:r>
            <a:endParaRPr sz="1000">
              <a:latin typeface="Courier New"/>
              <a:cs typeface="Courier New"/>
            </a:endParaRPr>
          </a:p>
          <a:p>
            <a:pPr marL="12204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== ((backIndex + 2) % queue.length))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687070" marR="6629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// If array is full , double size of array  T[] oldQueue =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queue;</a:t>
            </a:r>
            <a:endParaRPr sz="1000">
              <a:latin typeface="Courier New"/>
              <a:cs typeface="Courier New"/>
            </a:endParaRPr>
          </a:p>
          <a:p>
            <a:pPr marL="687070" marR="15773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int oldSize = oldQueue.length;  int newSize = 2 *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oldSize;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// Queue capacity is 1 fewer than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array</a:t>
            </a:r>
            <a:endParaRPr sz="1000">
              <a:latin typeface="Courier New"/>
              <a:cs typeface="Courier New"/>
            </a:endParaRPr>
          </a:p>
          <a:p>
            <a:pPr marL="687070" marR="1805939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// length  checkCapacity(newSize -</a:t>
            </a:r>
            <a:r>
              <a:rPr sz="1000" b="1" spc="-3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1);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// The cast is safe because the new</a:t>
            </a:r>
            <a:r>
              <a:rPr sz="1000" b="1" spc="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array</a:t>
            </a:r>
            <a:endParaRPr sz="1000">
              <a:latin typeface="Courier New"/>
              <a:cs typeface="Courier New"/>
            </a:endParaRPr>
          </a:p>
          <a:p>
            <a:pPr marL="687070" marR="15773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// contains null entries  @SuppressWarnings("unchecked")</a:t>
            </a:r>
            <a:endParaRPr sz="1000">
              <a:latin typeface="Courier New"/>
              <a:cs typeface="Courier New"/>
            </a:endParaRPr>
          </a:p>
          <a:p>
            <a:pPr marL="687070" marR="6629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T[] tempQueue = (T[]) new Object[newSize];  queue =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tempQueue;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// Number of queue entries = oldSize –</a:t>
            </a:r>
            <a:r>
              <a:rPr sz="1000" b="1" spc="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  <a:p>
            <a:pPr marL="6870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index of last entry = oldSize -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2</a:t>
            </a:r>
            <a:endParaRPr sz="1000">
              <a:latin typeface="Courier New"/>
              <a:cs typeface="Courier New"/>
            </a:endParaRPr>
          </a:p>
          <a:p>
            <a:pPr marL="6870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for (int index = 0; index &lt; oldSize -</a:t>
            </a:r>
            <a:r>
              <a:rPr sz="1000" b="1" spc="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1;</a:t>
            </a:r>
            <a:endParaRPr sz="1000">
              <a:latin typeface="Courier New"/>
              <a:cs typeface="Courier New"/>
            </a:endParaRPr>
          </a:p>
          <a:p>
            <a:pPr marL="839469" marR="586740" indent="2057400">
              <a:lnSpc>
                <a:spcPct val="120000"/>
              </a:lnSpc>
              <a:tabLst>
                <a:tab pos="3887470" algn="l"/>
              </a:tabLst>
            </a:pPr>
            <a:r>
              <a:rPr sz="1000" b="1" spc="-5" dirty="0">
                <a:latin typeface="Courier New"/>
                <a:cs typeface="Courier New"/>
              </a:rPr>
              <a:t>index++)	{  queue[index] = oldQueue[frontIndex];  frontIndex = (frontIndex + 1) %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oldSize;</a:t>
            </a:r>
            <a:endParaRPr sz="1000">
              <a:latin typeface="Courier New"/>
              <a:cs typeface="Courier New"/>
            </a:endParaRPr>
          </a:p>
          <a:p>
            <a:pPr marL="6870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687070" marR="2034539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frontIndex = 0;  backIndex = oldSize -</a:t>
            </a:r>
            <a:r>
              <a:rPr sz="1000" b="1" spc="-3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2;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822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687070" marR="1958339" indent="-152400">
              <a:lnSpc>
                <a:spcPct val="120000"/>
              </a:lnSpc>
              <a:tabLst>
                <a:tab pos="2515870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 boolean isEmpty()	{  return frontIndex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==</a:t>
            </a:r>
            <a:endParaRPr sz="1000">
              <a:latin typeface="Courier New"/>
              <a:cs typeface="Courier New"/>
            </a:endParaRPr>
          </a:p>
          <a:p>
            <a:pPr marL="11442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((backIndex + 1) %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queue.length);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 // end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isEmpty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97595" y="6630992"/>
            <a:ext cx="3218795" cy="919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240029" rIns="0" bIns="0" rtlCol="0">
            <a:spAutoFit/>
          </a:bodyPr>
          <a:lstStyle/>
          <a:p>
            <a:pPr marL="1668145" marR="409575" indent="-1247140">
              <a:lnSpc>
                <a:spcPct val="100000"/>
              </a:lnSpc>
              <a:spcBef>
                <a:spcPts val="1889"/>
              </a:spcBef>
            </a:pPr>
            <a:r>
              <a:rPr sz="2200" spc="-5" dirty="0">
                <a:latin typeface="Times New Roman"/>
                <a:cs typeface="Times New Roman"/>
              </a:rPr>
              <a:t>Circular Linked Implementations 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Queue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  <a:spcBef>
                <a:spcPts val="1415"/>
              </a:spcBef>
            </a:pPr>
            <a:r>
              <a:rPr sz="1000" i="1" spc="-5" dirty="0">
                <a:latin typeface="Times New Roman"/>
                <a:cs typeface="Times New Roman"/>
              </a:rPr>
              <a:t>A </a:t>
            </a:r>
            <a:r>
              <a:rPr sz="1000" i="1" spc="-10" dirty="0">
                <a:latin typeface="Times New Roman"/>
                <a:cs typeface="Times New Roman"/>
              </a:rPr>
              <a:t>circular </a:t>
            </a:r>
            <a:r>
              <a:rPr sz="1000" i="1" spc="-5" dirty="0">
                <a:latin typeface="Times New Roman"/>
                <a:cs typeface="Times New Roman"/>
              </a:rPr>
              <a:t>linked chain </a:t>
            </a:r>
            <a:r>
              <a:rPr sz="1000" i="1" spc="-10" dirty="0">
                <a:latin typeface="Times New Roman"/>
                <a:cs typeface="Times New Roman"/>
              </a:rPr>
              <a:t>with </a:t>
            </a:r>
            <a:r>
              <a:rPr sz="1000" i="1" dirty="0">
                <a:latin typeface="Times New Roman"/>
                <a:cs typeface="Times New Roman"/>
              </a:rPr>
              <a:t>an </a:t>
            </a:r>
            <a:r>
              <a:rPr sz="1000" i="1" spc="-5" dirty="0">
                <a:latin typeface="Times New Roman"/>
                <a:cs typeface="Times New Roman"/>
              </a:rPr>
              <a:t>external </a:t>
            </a:r>
            <a:r>
              <a:rPr sz="1000" i="1" spc="-15" dirty="0">
                <a:latin typeface="Times New Roman"/>
                <a:cs typeface="Times New Roman"/>
              </a:rPr>
              <a:t>reference </a:t>
            </a:r>
            <a:r>
              <a:rPr sz="1000" i="1" spc="-5" dirty="0">
                <a:latin typeface="Times New Roman"/>
                <a:cs typeface="Times New Roman"/>
              </a:rPr>
              <a:t>to its last </a:t>
            </a:r>
            <a:r>
              <a:rPr sz="1000" i="1" dirty="0">
                <a:latin typeface="Times New Roman"/>
                <a:cs typeface="Times New Roman"/>
              </a:rPr>
              <a:t>node</a:t>
            </a:r>
            <a:r>
              <a:rPr sz="1000" i="1" spc="35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that</a:t>
            </a:r>
            <a:endParaRPr sz="1000">
              <a:latin typeface="Times New Roman"/>
              <a:cs typeface="Times New Roman"/>
            </a:endParaRPr>
          </a:p>
          <a:p>
            <a:pPr marL="726440" indent="-229235">
              <a:lnSpc>
                <a:spcPct val="100000"/>
              </a:lnSpc>
              <a:buAutoNum type="alphaLcParenBoth"/>
              <a:tabLst>
                <a:tab pos="727075" algn="l"/>
              </a:tabLst>
            </a:pPr>
            <a:r>
              <a:rPr sz="1000" i="1" dirty="0">
                <a:latin typeface="Times New Roman"/>
                <a:cs typeface="Times New Roman"/>
              </a:rPr>
              <a:t>has </a:t>
            </a:r>
            <a:r>
              <a:rPr sz="1000" i="1" spc="-15" dirty="0">
                <a:latin typeface="Times New Roman"/>
                <a:cs typeface="Times New Roman"/>
              </a:rPr>
              <a:t>more </a:t>
            </a:r>
            <a:r>
              <a:rPr sz="1000" i="1" spc="-5" dirty="0">
                <a:latin typeface="Times New Roman"/>
                <a:cs typeface="Times New Roman"/>
              </a:rPr>
              <a:t>than </a:t>
            </a:r>
            <a:r>
              <a:rPr sz="1000" i="1" dirty="0">
                <a:latin typeface="Times New Roman"/>
                <a:cs typeface="Times New Roman"/>
              </a:rPr>
              <a:t>one</a:t>
            </a:r>
            <a:r>
              <a:rPr sz="1000" i="1" spc="-1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node</a:t>
            </a:r>
            <a:endParaRPr sz="1000">
              <a:latin typeface="Times New Roman"/>
              <a:cs typeface="Times New Roman"/>
            </a:endParaRPr>
          </a:p>
          <a:p>
            <a:pPr marL="726440" indent="-229235">
              <a:lnSpc>
                <a:spcPct val="100000"/>
              </a:lnSpc>
              <a:buAutoNum type="alphaLcParenBoth"/>
              <a:tabLst>
                <a:tab pos="727075" algn="l"/>
              </a:tabLst>
            </a:pPr>
            <a:r>
              <a:rPr sz="1000" i="1" dirty="0">
                <a:latin typeface="Times New Roman"/>
                <a:cs typeface="Times New Roman"/>
              </a:rPr>
              <a:t>has one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node</a:t>
            </a:r>
            <a:endParaRPr sz="1000">
              <a:latin typeface="Times New Roman"/>
              <a:cs typeface="Times New Roman"/>
            </a:endParaRPr>
          </a:p>
          <a:p>
            <a:pPr marL="726440" indent="-229235">
              <a:lnSpc>
                <a:spcPct val="100000"/>
              </a:lnSpc>
              <a:buAutoNum type="alphaLcParenBoth"/>
              <a:tabLst>
                <a:tab pos="727075" algn="l"/>
              </a:tabLst>
            </a:pPr>
            <a:r>
              <a:rPr sz="1000" i="1" spc="-5" dirty="0">
                <a:latin typeface="Times New Roman"/>
                <a:cs typeface="Times New Roman"/>
              </a:rPr>
              <a:t>is</a:t>
            </a:r>
            <a:r>
              <a:rPr sz="1000" i="1" spc="-10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empty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8170" y="2171911"/>
            <a:ext cx="1043584" cy="1568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2000" spc="-20" dirty="0">
                <a:latin typeface="Times New Roman"/>
                <a:cs typeface="Times New Roman"/>
              </a:rPr>
              <a:t>Two-Part </a:t>
            </a:r>
            <a:r>
              <a:rPr sz="2000" spc="-5" dirty="0">
                <a:latin typeface="Times New Roman"/>
                <a:cs typeface="Times New Roman"/>
              </a:rPr>
              <a:t>Circular </a:t>
            </a:r>
            <a:r>
              <a:rPr sz="2000" dirty="0">
                <a:latin typeface="Times New Roman"/>
                <a:cs typeface="Times New Roman"/>
              </a:rPr>
              <a:t>Linked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Chain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marL="817880" marR="675640" indent="80645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A </a:t>
            </a:r>
            <a:r>
              <a:rPr sz="1200" i="1" spc="-5" dirty="0">
                <a:latin typeface="Times New Roman"/>
                <a:cs typeface="Times New Roman"/>
              </a:rPr>
              <a:t>two-part </a:t>
            </a:r>
            <a:r>
              <a:rPr sz="1200" i="1" spc="-10" dirty="0">
                <a:latin typeface="Times New Roman"/>
                <a:cs typeface="Times New Roman"/>
              </a:rPr>
              <a:t>circular </a:t>
            </a:r>
            <a:r>
              <a:rPr sz="1200" i="1" spc="-5" dirty="0">
                <a:latin typeface="Times New Roman"/>
                <a:cs typeface="Times New Roman"/>
              </a:rPr>
              <a:t>linked chain </a:t>
            </a:r>
            <a:r>
              <a:rPr sz="1200" i="1" dirty="0">
                <a:latin typeface="Times New Roman"/>
                <a:cs typeface="Times New Roman"/>
              </a:rPr>
              <a:t>that </a:t>
            </a:r>
            <a:r>
              <a:rPr sz="1200" i="1" spc="-15" dirty="0">
                <a:latin typeface="Times New Roman"/>
                <a:cs typeface="Times New Roman"/>
              </a:rPr>
              <a:t>represents  </a:t>
            </a:r>
            <a:r>
              <a:rPr sz="1200" i="1" dirty="0">
                <a:latin typeface="Times New Roman"/>
                <a:cs typeface="Times New Roman"/>
              </a:rPr>
              <a:t>both a </a:t>
            </a:r>
            <a:r>
              <a:rPr sz="1200" i="1" spc="-5" dirty="0">
                <a:latin typeface="Times New Roman"/>
                <a:cs typeface="Times New Roman"/>
              </a:rPr>
              <a:t>queue </a:t>
            </a:r>
            <a:r>
              <a:rPr sz="1200" i="1" dirty="0">
                <a:latin typeface="Times New Roman"/>
                <a:cs typeface="Times New Roman"/>
              </a:rPr>
              <a:t>and the </a:t>
            </a:r>
            <a:r>
              <a:rPr sz="1200" i="1" spc="-5" dirty="0">
                <a:latin typeface="Times New Roman"/>
                <a:cs typeface="Times New Roman"/>
              </a:rPr>
              <a:t>nodes available </a:t>
            </a:r>
            <a:r>
              <a:rPr sz="1200" i="1" dirty="0">
                <a:latin typeface="Times New Roman"/>
                <a:cs typeface="Times New Roman"/>
              </a:rPr>
              <a:t>to the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queue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635000">
              <a:lnSpc>
                <a:spcPct val="100000"/>
              </a:lnSpc>
            </a:pPr>
            <a:r>
              <a:rPr sz="2000" spc="-20" dirty="0">
                <a:latin typeface="Times New Roman"/>
                <a:cs typeface="Times New Roman"/>
              </a:rPr>
              <a:t>Two-Part </a:t>
            </a:r>
            <a:r>
              <a:rPr sz="2000" spc="-5" dirty="0">
                <a:latin typeface="Times New Roman"/>
                <a:cs typeface="Times New Roman"/>
              </a:rPr>
              <a:t>Circular </a:t>
            </a:r>
            <a:r>
              <a:rPr sz="2000" dirty="0">
                <a:latin typeface="Times New Roman"/>
                <a:cs typeface="Times New Roman"/>
              </a:rPr>
              <a:t>Linked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Chain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612140">
              <a:lnSpc>
                <a:spcPct val="100000"/>
              </a:lnSpc>
              <a:spcBef>
                <a:spcPts val="1170"/>
              </a:spcBef>
            </a:pPr>
            <a:r>
              <a:rPr sz="1200" i="1" dirty="0">
                <a:latin typeface="Times New Roman"/>
                <a:cs typeface="Times New Roman"/>
              </a:rPr>
              <a:t>A </a:t>
            </a:r>
            <a:r>
              <a:rPr sz="1200" i="1" spc="-5" dirty="0">
                <a:latin typeface="Times New Roman"/>
                <a:cs typeface="Times New Roman"/>
              </a:rPr>
              <a:t>two-part </a:t>
            </a:r>
            <a:r>
              <a:rPr sz="1200" i="1" spc="-10" dirty="0">
                <a:latin typeface="Times New Roman"/>
                <a:cs typeface="Times New Roman"/>
              </a:rPr>
              <a:t>circular </a:t>
            </a:r>
            <a:r>
              <a:rPr sz="1200" i="1" spc="-5" dirty="0">
                <a:latin typeface="Times New Roman"/>
                <a:cs typeface="Times New Roman"/>
              </a:rPr>
              <a:t>linked chain </a:t>
            </a:r>
            <a:r>
              <a:rPr sz="1200" i="1" dirty="0">
                <a:latin typeface="Times New Roman"/>
                <a:cs typeface="Times New Roman"/>
              </a:rPr>
              <a:t>that </a:t>
            </a:r>
            <a:r>
              <a:rPr sz="1200" i="1" spc="-15" dirty="0">
                <a:latin typeface="Times New Roman"/>
                <a:cs typeface="Times New Roman"/>
              </a:rPr>
              <a:t>represents </a:t>
            </a:r>
            <a:r>
              <a:rPr sz="1200" i="1" dirty="0">
                <a:latin typeface="Times New Roman"/>
                <a:cs typeface="Times New Roman"/>
              </a:rPr>
              <a:t>a</a:t>
            </a:r>
            <a:r>
              <a:rPr sz="1200" i="1" spc="3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queue:</a:t>
            </a:r>
            <a:endParaRPr sz="1200">
              <a:latin typeface="Times New Roman"/>
              <a:cs typeface="Times New Roman"/>
            </a:endParaRPr>
          </a:p>
          <a:p>
            <a:pPr marL="840740" indent="-229235">
              <a:lnSpc>
                <a:spcPct val="100000"/>
              </a:lnSpc>
              <a:buAutoNum type="alphaLcParenBoth"/>
              <a:tabLst>
                <a:tab pos="841375" algn="l"/>
              </a:tabLst>
            </a:pPr>
            <a:r>
              <a:rPr sz="1200" i="1" spc="-5" dirty="0">
                <a:latin typeface="Times New Roman"/>
                <a:cs typeface="Times New Roman"/>
              </a:rPr>
              <a:t>when </a:t>
            </a:r>
            <a:r>
              <a:rPr sz="1200" i="1" dirty="0">
                <a:latin typeface="Times New Roman"/>
                <a:cs typeface="Times New Roman"/>
              </a:rPr>
              <a:t>it is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empty</a:t>
            </a:r>
            <a:endParaRPr sz="1200">
              <a:latin typeface="Times New Roman"/>
              <a:cs typeface="Times New Roman"/>
            </a:endParaRPr>
          </a:p>
          <a:p>
            <a:pPr marL="840740" indent="-229235">
              <a:lnSpc>
                <a:spcPct val="100000"/>
              </a:lnSpc>
              <a:buAutoNum type="alphaLcParenBoth"/>
              <a:tabLst>
                <a:tab pos="841375" algn="l"/>
              </a:tabLst>
            </a:pPr>
            <a:r>
              <a:rPr sz="1200" i="1" spc="-5" dirty="0">
                <a:latin typeface="Times New Roman"/>
                <a:cs typeface="Times New Roman"/>
              </a:rPr>
              <a:t>after </a:t>
            </a:r>
            <a:r>
              <a:rPr sz="1200" i="1" dirty="0">
                <a:latin typeface="Times New Roman"/>
                <a:cs typeface="Times New Roman"/>
              </a:rPr>
              <a:t>adding one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entry;</a:t>
            </a:r>
            <a:endParaRPr sz="1200">
              <a:latin typeface="Times New Roman"/>
              <a:cs typeface="Times New Roman"/>
            </a:endParaRPr>
          </a:p>
          <a:p>
            <a:pPr marL="840740" indent="-229235">
              <a:lnSpc>
                <a:spcPct val="100000"/>
              </a:lnSpc>
              <a:buAutoNum type="alphaLcParenBoth"/>
              <a:tabLst>
                <a:tab pos="841375" algn="l"/>
              </a:tabLst>
            </a:pPr>
            <a:r>
              <a:rPr sz="1200" i="1" spc="-5" dirty="0">
                <a:latin typeface="Times New Roman"/>
                <a:cs typeface="Times New Roman"/>
              </a:rPr>
              <a:t>after </a:t>
            </a:r>
            <a:r>
              <a:rPr sz="1200" i="1" dirty="0">
                <a:latin typeface="Times New Roman"/>
                <a:cs typeface="Times New Roman"/>
              </a:rPr>
              <a:t>adding </a:t>
            </a:r>
            <a:r>
              <a:rPr sz="1200" i="1" spc="-15" dirty="0">
                <a:latin typeface="Times New Roman"/>
                <a:cs typeface="Times New Roman"/>
              </a:rPr>
              <a:t>three more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entries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23229" y="6322719"/>
            <a:ext cx="3722195" cy="1061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635000">
              <a:lnSpc>
                <a:spcPct val="100000"/>
              </a:lnSpc>
            </a:pPr>
            <a:r>
              <a:rPr sz="2000" spc="-20" dirty="0">
                <a:latin typeface="Times New Roman"/>
                <a:cs typeface="Times New Roman"/>
              </a:rPr>
              <a:t>Two-Part </a:t>
            </a:r>
            <a:r>
              <a:rPr sz="2000" spc="-5" dirty="0">
                <a:latin typeface="Times New Roman"/>
                <a:cs typeface="Times New Roman"/>
              </a:rPr>
              <a:t>Circular </a:t>
            </a:r>
            <a:r>
              <a:rPr sz="2000" dirty="0">
                <a:latin typeface="Times New Roman"/>
                <a:cs typeface="Times New Roman"/>
              </a:rPr>
              <a:t>Linked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Chain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612140">
              <a:lnSpc>
                <a:spcPct val="100000"/>
              </a:lnSpc>
              <a:spcBef>
                <a:spcPts val="1170"/>
              </a:spcBef>
            </a:pPr>
            <a:r>
              <a:rPr sz="1200" i="1" dirty="0">
                <a:latin typeface="Times New Roman"/>
                <a:cs typeface="Times New Roman"/>
              </a:rPr>
              <a:t>A </a:t>
            </a:r>
            <a:r>
              <a:rPr sz="1200" i="1" spc="-5" dirty="0">
                <a:latin typeface="Times New Roman"/>
                <a:cs typeface="Times New Roman"/>
              </a:rPr>
              <a:t>two-part </a:t>
            </a:r>
            <a:r>
              <a:rPr sz="1200" i="1" spc="-10" dirty="0">
                <a:latin typeface="Times New Roman"/>
                <a:cs typeface="Times New Roman"/>
              </a:rPr>
              <a:t>circular </a:t>
            </a:r>
            <a:r>
              <a:rPr sz="1200" i="1" spc="-5" dirty="0">
                <a:latin typeface="Times New Roman"/>
                <a:cs typeface="Times New Roman"/>
              </a:rPr>
              <a:t>linked chain </a:t>
            </a:r>
            <a:r>
              <a:rPr sz="1200" i="1" dirty="0">
                <a:latin typeface="Times New Roman"/>
                <a:cs typeface="Times New Roman"/>
              </a:rPr>
              <a:t>that </a:t>
            </a:r>
            <a:r>
              <a:rPr sz="1200" i="1" spc="-15" dirty="0">
                <a:latin typeface="Times New Roman"/>
                <a:cs typeface="Times New Roman"/>
              </a:rPr>
              <a:t>represents </a:t>
            </a:r>
            <a:r>
              <a:rPr sz="1200" i="1" dirty="0">
                <a:latin typeface="Times New Roman"/>
                <a:cs typeface="Times New Roman"/>
              </a:rPr>
              <a:t>a</a:t>
            </a:r>
            <a:r>
              <a:rPr sz="1200" i="1" spc="3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queue:</a:t>
            </a:r>
            <a:endParaRPr sz="1200">
              <a:latin typeface="Times New Roman"/>
              <a:cs typeface="Times New Roman"/>
            </a:endParaRPr>
          </a:p>
          <a:p>
            <a:pPr marL="828675" indent="-217170">
              <a:lnSpc>
                <a:spcPct val="100000"/>
              </a:lnSpc>
              <a:buAutoNum type="alphaLcParenBoth" startAt="4"/>
              <a:tabLst>
                <a:tab pos="829310" algn="l"/>
              </a:tabLst>
            </a:pPr>
            <a:r>
              <a:rPr sz="1200" i="1" spc="-5" dirty="0">
                <a:latin typeface="Times New Roman"/>
                <a:cs typeface="Times New Roman"/>
              </a:rPr>
              <a:t>after </a:t>
            </a:r>
            <a:r>
              <a:rPr sz="1200" i="1" spc="-10" dirty="0">
                <a:latin typeface="Times New Roman"/>
                <a:cs typeface="Times New Roman"/>
              </a:rPr>
              <a:t>removing </a:t>
            </a:r>
            <a:r>
              <a:rPr sz="1200" i="1" dirty="0">
                <a:latin typeface="Times New Roman"/>
                <a:cs typeface="Times New Roman"/>
              </a:rPr>
              <a:t>the </a:t>
            </a:r>
            <a:r>
              <a:rPr sz="1200" i="1" spc="-10" dirty="0">
                <a:latin typeface="Times New Roman"/>
                <a:cs typeface="Times New Roman"/>
              </a:rPr>
              <a:t>front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entry;</a:t>
            </a:r>
            <a:endParaRPr sz="1200">
              <a:latin typeface="Times New Roman"/>
              <a:cs typeface="Times New Roman"/>
            </a:endParaRPr>
          </a:p>
          <a:p>
            <a:pPr marL="819785" indent="-208279">
              <a:lnSpc>
                <a:spcPct val="100000"/>
              </a:lnSpc>
              <a:buAutoNum type="alphaLcParenBoth" startAt="4"/>
              <a:tabLst>
                <a:tab pos="820419" algn="l"/>
              </a:tabLst>
            </a:pPr>
            <a:r>
              <a:rPr sz="1200" i="1" spc="-5" dirty="0">
                <a:latin typeface="Times New Roman"/>
                <a:cs typeface="Times New Roman"/>
              </a:rPr>
              <a:t>after </a:t>
            </a:r>
            <a:r>
              <a:rPr sz="1200" i="1" dirty="0">
                <a:latin typeface="Times New Roman"/>
                <a:cs typeface="Times New Roman"/>
              </a:rPr>
              <a:t>adding one </a:t>
            </a:r>
            <a:r>
              <a:rPr sz="1200" i="1" spc="-15" dirty="0">
                <a:latin typeface="Times New Roman"/>
                <a:cs typeface="Times New Roman"/>
              </a:rPr>
              <a:t>more </a:t>
            </a:r>
            <a:r>
              <a:rPr sz="1200" i="1" spc="-5" dirty="0">
                <a:latin typeface="Times New Roman"/>
                <a:cs typeface="Times New Roman"/>
              </a:rPr>
              <a:t>entry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23229" y="1997236"/>
            <a:ext cx="3722195" cy="12076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510"/>
              </a:spcBef>
            </a:pPr>
            <a:r>
              <a:rPr sz="1800" spc="-20" dirty="0">
                <a:latin typeface="Times New Roman"/>
                <a:cs typeface="Times New Roman"/>
              </a:rPr>
              <a:t>Two-Part </a:t>
            </a:r>
            <a:r>
              <a:rPr sz="1800" spc="-5" dirty="0">
                <a:latin typeface="Times New Roman"/>
                <a:cs typeface="Times New Roman"/>
              </a:rPr>
              <a:t>Circular </a:t>
            </a:r>
            <a:r>
              <a:rPr sz="1800" dirty="0">
                <a:latin typeface="Times New Roman"/>
                <a:cs typeface="Times New Roman"/>
              </a:rPr>
              <a:t>Linked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Chain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3822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// A class that implements the ADT queue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by</a:t>
            </a:r>
            <a:endParaRPr sz="1000">
              <a:latin typeface="Courier New"/>
              <a:cs typeface="Courier New"/>
            </a:endParaRPr>
          </a:p>
          <a:p>
            <a:pPr marL="3822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using a two-part circular chain of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nodes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3822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public final class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TwoPartCircularLinkedQueue&lt;T&gt;</a:t>
            </a:r>
            <a:endParaRPr sz="1000">
              <a:latin typeface="Courier New"/>
              <a:cs typeface="Courier New"/>
            </a:endParaRPr>
          </a:p>
          <a:p>
            <a:pPr marL="18300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implements QueueInterface&lt;T&gt; {</a:t>
            </a:r>
            <a:endParaRPr sz="1000">
              <a:latin typeface="Courier New"/>
              <a:cs typeface="Courier New"/>
            </a:endParaRPr>
          </a:p>
          <a:p>
            <a:pPr marL="534670" marR="15011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// References first node in queue  private Node queueNode;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534670" marR="11201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// References node after back of queue  private Node freeNode;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9215" y="1945643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1219" y="1914554"/>
            <a:ext cx="27559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 marR="5080" indent="-304800">
              <a:lnSpc>
                <a:spcPct val="120000"/>
              </a:lnSpc>
              <a:spcBef>
                <a:spcPts val="100"/>
              </a:spcBef>
            </a:pPr>
            <a:r>
              <a:rPr sz="1000" b="1" spc="-5" dirty="0">
                <a:latin typeface="Courier New"/>
                <a:cs typeface="Courier New"/>
              </a:rPr>
              <a:t>public TwoPartCircularLinkedQueue()  freeNode = new Node(null, null);  freeNode.setNextNode(freeNode);  queueNode = freeNode;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 // end default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constructor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1219" y="3011833"/>
            <a:ext cx="3441700" cy="3911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latin typeface="Courier New"/>
                <a:cs typeface="Courier New"/>
              </a:rPr>
              <a:t>// Implementations of queue operations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follow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tabLst>
                <a:tab pos="304165" algn="l"/>
              </a:tabLst>
            </a:pPr>
            <a:r>
              <a:rPr sz="1000" b="1" spc="-5" dirty="0">
                <a:latin typeface="Courier New"/>
                <a:cs typeface="Courier New"/>
              </a:rPr>
              <a:t>//	below…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6295" y="1231392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41219" y="7073900"/>
            <a:ext cx="13843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ourier New"/>
                <a:cs typeface="Courier New"/>
              </a:rPr>
              <a:t>private class</a:t>
            </a:r>
            <a:r>
              <a:rPr sz="1000" b="1" spc="-5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Node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7617" y="7073900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9819" y="7256781"/>
            <a:ext cx="13843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989965" algn="l"/>
              </a:tabLst>
            </a:pPr>
            <a:r>
              <a:rPr sz="1000" b="1" spc="-5" dirty="0">
                <a:latin typeface="Courier New"/>
                <a:cs typeface="Courier New"/>
              </a:rPr>
              <a:t>private T	data;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3619" y="7439660"/>
            <a:ext cx="13843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ourier New"/>
                <a:cs typeface="Courier New"/>
              </a:rPr>
              <a:t>private Node</a:t>
            </a:r>
            <a:r>
              <a:rPr sz="1000" b="1" spc="-5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next;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7616" y="7225691"/>
            <a:ext cx="1536700" cy="3911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latin typeface="Courier New"/>
                <a:cs typeface="Courier New"/>
              </a:rPr>
              <a:t>// Queue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entry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Link to next</a:t>
            </a:r>
            <a:r>
              <a:rPr sz="1000" b="1" spc="-4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node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8819" y="7591451"/>
            <a:ext cx="2679700" cy="3911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 // end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TwoPartCircularLinkedQueue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06295" y="5407152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6500" y="2055465"/>
            <a:ext cx="3705559" cy="161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695"/>
              </a:spcBef>
            </a:pPr>
            <a:r>
              <a:rPr sz="2000" spc="-20" dirty="0">
                <a:latin typeface="Times New Roman"/>
                <a:cs typeface="Times New Roman"/>
              </a:rPr>
              <a:t>Two-Part </a:t>
            </a:r>
            <a:r>
              <a:rPr sz="2000" spc="-5" dirty="0">
                <a:latin typeface="Times New Roman"/>
                <a:cs typeface="Times New Roman"/>
              </a:rPr>
              <a:t>Circular </a:t>
            </a:r>
            <a:r>
              <a:rPr sz="2000" dirty="0">
                <a:latin typeface="Times New Roman"/>
                <a:cs typeface="Times New Roman"/>
              </a:rPr>
              <a:t>Linked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Chain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72745">
              <a:lnSpc>
                <a:spcPct val="100000"/>
              </a:lnSpc>
              <a:spcBef>
                <a:spcPts val="1215"/>
              </a:spcBef>
            </a:pPr>
            <a:r>
              <a:rPr sz="1200" i="1" dirty="0">
                <a:latin typeface="Times New Roman"/>
                <a:cs typeface="Times New Roman"/>
              </a:rPr>
              <a:t>A </a:t>
            </a:r>
            <a:r>
              <a:rPr sz="1200" i="1" spc="-5" dirty="0">
                <a:latin typeface="Times New Roman"/>
                <a:cs typeface="Times New Roman"/>
              </a:rPr>
              <a:t>chain </a:t>
            </a:r>
            <a:r>
              <a:rPr sz="1200" i="1" dirty="0">
                <a:latin typeface="Times New Roman"/>
                <a:cs typeface="Times New Roman"/>
              </a:rPr>
              <a:t>that </a:t>
            </a:r>
            <a:r>
              <a:rPr sz="1200" i="1" spc="-15" dirty="0">
                <a:latin typeface="Times New Roman"/>
                <a:cs typeface="Times New Roman"/>
              </a:rPr>
              <a:t>requires </a:t>
            </a:r>
            <a:r>
              <a:rPr sz="1200" i="1" dirty="0">
                <a:latin typeface="Times New Roman"/>
                <a:cs typeface="Times New Roman"/>
              </a:rPr>
              <a:t>a </a:t>
            </a:r>
            <a:r>
              <a:rPr sz="1200" i="1" spc="-5" dirty="0">
                <a:latin typeface="Times New Roman"/>
                <a:cs typeface="Times New Roman"/>
              </a:rPr>
              <a:t>new </a:t>
            </a:r>
            <a:r>
              <a:rPr sz="1200" i="1" dirty="0">
                <a:latin typeface="Times New Roman"/>
                <a:cs typeface="Times New Roman"/>
              </a:rPr>
              <a:t>node for an addition to a</a:t>
            </a:r>
            <a:r>
              <a:rPr sz="1200" i="1" spc="-6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queue:</a:t>
            </a:r>
            <a:endParaRPr sz="1200">
              <a:latin typeface="Times New Roman"/>
              <a:cs typeface="Times New Roman"/>
            </a:endParaRPr>
          </a:p>
          <a:p>
            <a:pPr marL="601980" indent="-229235">
              <a:lnSpc>
                <a:spcPct val="100000"/>
              </a:lnSpc>
              <a:buAutoNum type="alphaLcParenBoth"/>
              <a:tabLst>
                <a:tab pos="601980" algn="l"/>
              </a:tabLst>
            </a:pPr>
            <a:r>
              <a:rPr sz="1200" i="1" spc="-10" dirty="0">
                <a:latin typeface="Times New Roman"/>
                <a:cs typeface="Times New Roman"/>
              </a:rPr>
              <a:t>before </a:t>
            </a:r>
            <a:r>
              <a:rPr sz="1200" i="1" dirty="0">
                <a:latin typeface="Times New Roman"/>
                <a:cs typeface="Times New Roman"/>
              </a:rPr>
              <a:t>the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addition;</a:t>
            </a:r>
            <a:endParaRPr sz="1200">
              <a:latin typeface="Times New Roman"/>
              <a:cs typeface="Times New Roman"/>
            </a:endParaRPr>
          </a:p>
          <a:p>
            <a:pPr marL="601980" indent="-229235">
              <a:lnSpc>
                <a:spcPct val="100000"/>
              </a:lnSpc>
              <a:buAutoNum type="alphaLcParenBoth"/>
              <a:tabLst>
                <a:tab pos="601980" algn="l"/>
              </a:tabLst>
            </a:pPr>
            <a:r>
              <a:rPr sz="1200" i="1" spc="-10" dirty="0">
                <a:latin typeface="Times New Roman"/>
                <a:cs typeface="Times New Roman"/>
              </a:rPr>
              <a:t>(b) </a:t>
            </a:r>
            <a:r>
              <a:rPr sz="1200" i="1" spc="-5" dirty="0">
                <a:latin typeface="Times New Roman"/>
                <a:cs typeface="Times New Roman"/>
              </a:rPr>
              <a:t>after </a:t>
            </a:r>
            <a:r>
              <a:rPr sz="1200" i="1" dirty="0">
                <a:latin typeface="Times New Roman"/>
                <a:cs typeface="Times New Roman"/>
              </a:rPr>
              <a:t>the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addition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695"/>
              </a:spcBef>
            </a:pPr>
            <a:r>
              <a:rPr sz="2000" spc="-20" dirty="0">
                <a:latin typeface="Times New Roman"/>
                <a:cs typeface="Times New Roman"/>
              </a:rPr>
              <a:t>Two-Part </a:t>
            </a:r>
            <a:r>
              <a:rPr sz="2000" spc="-5" dirty="0">
                <a:latin typeface="Times New Roman"/>
                <a:cs typeface="Times New Roman"/>
              </a:rPr>
              <a:t>Circular </a:t>
            </a:r>
            <a:r>
              <a:rPr sz="2000" dirty="0">
                <a:latin typeface="Times New Roman"/>
                <a:cs typeface="Times New Roman"/>
              </a:rPr>
              <a:t>Linked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Chain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L="760095" indent="-229235">
              <a:lnSpc>
                <a:spcPct val="100000"/>
              </a:lnSpc>
              <a:spcBef>
                <a:spcPts val="5"/>
              </a:spcBef>
              <a:buAutoNum type="alphaLcParenBoth"/>
              <a:tabLst>
                <a:tab pos="760730" algn="l"/>
              </a:tabLst>
            </a:pPr>
            <a:r>
              <a:rPr sz="1200" i="1" dirty="0">
                <a:latin typeface="Times New Roman"/>
                <a:cs typeface="Times New Roman"/>
              </a:rPr>
              <a:t>A </a:t>
            </a:r>
            <a:r>
              <a:rPr sz="1200" i="1" spc="-5" dirty="0">
                <a:latin typeface="Times New Roman"/>
                <a:cs typeface="Times New Roman"/>
              </a:rPr>
              <a:t>chain </a:t>
            </a:r>
            <a:r>
              <a:rPr sz="1200" i="1" dirty="0">
                <a:latin typeface="Times New Roman"/>
                <a:cs typeface="Times New Roman"/>
              </a:rPr>
              <a:t>with </a:t>
            </a:r>
            <a:r>
              <a:rPr sz="1200" i="1" spc="-5" dirty="0">
                <a:latin typeface="Times New Roman"/>
                <a:cs typeface="Times New Roman"/>
              </a:rPr>
              <a:t>nodes available </a:t>
            </a:r>
            <a:r>
              <a:rPr sz="1200" i="1" dirty="0">
                <a:latin typeface="Times New Roman"/>
                <a:cs typeface="Times New Roman"/>
              </a:rPr>
              <a:t>for additions to a</a:t>
            </a:r>
            <a:r>
              <a:rPr sz="1200" i="1" spc="-6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queue</a:t>
            </a:r>
            <a:endParaRPr sz="1200">
              <a:latin typeface="Times New Roman"/>
              <a:cs typeface="Times New Roman"/>
            </a:endParaRPr>
          </a:p>
          <a:p>
            <a:pPr marL="760095" indent="-229235">
              <a:lnSpc>
                <a:spcPct val="100000"/>
              </a:lnSpc>
              <a:buAutoNum type="alphaLcParenBoth"/>
              <a:tabLst>
                <a:tab pos="760730" algn="l"/>
              </a:tabLst>
            </a:pPr>
            <a:r>
              <a:rPr sz="1200" i="1" dirty="0">
                <a:latin typeface="Times New Roman"/>
                <a:cs typeface="Times New Roman"/>
              </a:rPr>
              <a:t>the </a:t>
            </a:r>
            <a:r>
              <a:rPr sz="1200" i="1" spc="-5" dirty="0">
                <a:latin typeface="Times New Roman"/>
                <a:cs typeface="Times New Roman"/>
              </a:rPr>
              <a:t>chain after </a:t>
            </a:r>
            <a:r>
              <a:rPr sz="1200" i="1" dirty="0">
                <a:latin typeface="Times New Roman"/>
                <a:cs typeface="Times New Roman"/>
              </a:rPr>
              <a:t>one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addition</a:t>
            </a:r>
            <a:endParaRPr sz="1200">
              <a:latin typeface="Times New Roman"/>
              <a:cs typeface="Times New Roman"/>
            </a:endParaRPr>
          </a:p>
          <a:p>
            <a:pPr marL="760095" indent="-229235">
              <a:lnSpc>
                <a:spcPct val="100000"/>
              </a:lnSpc>
              <a:buAutoNum type="alphaLcParenBoth"/>
              <a:tabLst>
                <a:tab pos="760730" algn="l"/>
              </a:tabLst>
            </a:pPr>
            <a:r>
              <a:rPr sz="1200" i="1" dirty="0">
                <a:latin typeface="Times New Roman"/>
                <a:cs typeface="Times New Roman"/>
              </a:rPr>
              <a:t>the </a:t>
            </a:r>
            <a:r>
              <a:rPr sz="1200" i="1" spc="-5" dirty="0">
                <a:latin typeface="Times New Roman"/>
                <a:cs typeface="Times New Roman"/>
              </a:rPr>
              <a:t>chain after another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addition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68977" y="6099125"/>
            <a:ext cx="3639017" cy="1439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2226" y="1951424"/>
            <a:ext cx="3072104" cy="1531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TheADT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Queue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76454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A queue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strings after (e) enqueue adds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Joe</a:t>
            </a:r>
            <a:r>
              <a:rPr sz="1200" spc="-5" dirty="0">
                <a:latin typeface="Times New Roman"/>
                <a:cs typeface="Times New Roman"/>
              </a:rPr>
              <a:t>;</a:t>
            </a:r>
            <a:endParaRPr sz="1200">
              <a:latin typeface="Times New Roman"/>
              <a:cs typeface="Times New Roman"/>
            </a:endParaRPr>
          </a:p>
          <a:p>
            <a:pPr marL="955040" indent="-191135">
              <a:lnSpc>
                <a:spcPct val="100000"/>
              </a:lnSpc>
              <a:buAutoNum type="alphaLcParenBoth" startAt="6"/>
              <a:tabLst>
                <a:tab pos="955675" algn="l"/>
              </a:tabLst>
            </a:pPr>
            <a:r>
              <a:rPr sz="1200" spc="-5" dirty="0">
                <a:latin typeface="Times New Roman"/>
                <a:cs typeface="Times New Roman"/>
              </a:rPr>
              <a:t>dequeue retrieves and removes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Jim</a:t>
            </a:r>
            <a:r>
              <a:rPr sz="1200" spc="-5" dirty="0">
                <a:latin typeface="Times New Roman"/>
                <a:cs typeface="Times New Roman"/>
              </a:rPr>
              <a:t>;</a:t>
            </a:r>
            <a:endParaRPr sz="1200">
              <a:latin typeface="Times New Roman"/>
              <a:cs typeface="Times New Roman"/>
            </a:endParaRPr>
          </a:p>
          <a:p>
            <a:pPr marL="981075" indent="-217170">
              <a:lnSpc>
                <a:spcPct val="100000"/>
              </a:lnSpc>
              <a:buAutoNum type="alphaLcParenBoth" startAt="6"/>
              <a:tabLst>
                <a:tab pos="981710" algn="l"/>
              </a:tabLst>
            </a:pPr>
            <a:r>
              <a:rPr sz="1200" spc="-5" dirty="0">
                <a:latin typeface="Times New Roman"/>
                <a:cs typeface="Times New Roman"/>
              </a:rPr>
              <a:t>enqueue adds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Jerry</a:t>
            </a:r>
            <a:r>
              <a:rPr sz="1200" spc="-5" dirty="0">
                <a:latin typeface="Times New Roman"/>
                <a:cs typeface="Times New Roman"/>
              </a:rPr>
              <a:t>;</a:t>
            </a:r>
            <a:endParaRPr sz="1200">
              <a:latin typeface="Times New Roman"/>
              <a:cs typeface="Times New Roman"/>
            </a:endParaRPr>
          </a:p>
          <a:p>
            <a:pPr marL="981075" indent="-217170">
              <a:lnSpc>
                <a:spcPct val="100000"/>
              </a:lnSpc>
              <a:buAutoNum type="alphaLcParenBoth" startAt="6"/>
              <a:tabLst>
                <a:tab pos="981710" algn="l"/>
              </a:tabLst>
            </a:pPr>
            <a:r>
              <a:rPr sz="1200" spc="-5" dirty="0">
                <a:latin typeface="Times New Roman"/>
                <a:cs typeface="Times New Roman"/>
              </a:rPr>
              <a:t>dequeue retrieves and removes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Jess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8964" y="6821423"/>
            <a:ext cx="3015995" cy="1199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Simulating a </a:t>
            </a:r>
            <a:r>
              <a:rPr sz="2200" spc="-30" dirty="0">
                <a:latin typeface="Times New Roman"/>
                <a:cs typeface="Times New Roman"/>
              </a:rPr>
              <a:t>Waiting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Line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Times New Roman"/>
              <a:cs typeface="Times New Roman"/>
            </a:endParaRPr>
          </a:p>
          <a:p>
            <a:pPr marR="119380" algn="ctr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A </a:t>
            </a:r>
            <a:r>
              <a:rPr sz="1200" i="1" spc="-5" dirty="0">
                <a:latin typeface="Times New Roman"/>
                <a:cs typeface="Times New Roman"/>
              </a:rPr>
              <a:t>line, or queue, </a:t>
            </a:r>
            <a:r>
              <a:rPr sz="1200" i="1" dirty="0">
                <a:latin typeface="Times New Roman"/>
                <a:cs typeface="Times New Roman"/>
              </a:rPr>
              <a:t>of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people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0927" y="1432055"/>
            <a:ext cx="3491865" cy="3007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Times New Roman"/>
                <a:cs typeface="Times New Roman"/>
              </a:rPr>
              <a:t>Two-Part </a:t>
            </a:r>
            <a:r>
              <a:rPr sz="2000" spc="-5" dirty="0">
                <a:latin typeface="Times New Roman"/>
                <a:cs typeface="Times New Roman"/>
              </a:rPr>
              <a:t>Circular </a:t>
            </a:r>
            <a:r>
              <a:rPr sz="2000" dirty="0">
                <a:latin typeface="Times New Roman"/>
                <a:cs typeface="Times New Roman"/>
              </a:rPr>
              <a:t>Linked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Chain</a:t>
            </a:r>
            <a:endParaRPr sz="2000">
              <a:latin typeface="Times New Roman"/>
              <a:cs typeface="Times New Roman"/>
            </a:endParaRPr>
          </a:p>
          <a:p>
            <a:pPr marL="202565" marR="767715" indent="-203200">
              <a:lnSpc>
                <a:spcPct val="125000"/>
              </a:lnSpc>
              <a:spcBef>
                <a:spcPts val="800"/>
              </a:spcBef>
              <a:tabLst>
                <a:tab pos="2640965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 void enqueue(T newEntry)	{  freeNode.setData(newEntry);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202565">
              <a:lnSpc>
                <a:spcPct val="100000"/>
              </a:lnSpc>
              <a:tabLst>
                <a:tab pos="1726564" algn="l"/>
              </a:tabLst>
            </a:pPr>
            <a:r>
              <a:rPr sz="1000" b="1" spc="-5" dirty="0">
                <a:latin typeface="Courier New"/>
                <a:cs typeface="Courier New"/>
              </a:rPr>
              <a:t>if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(isChainFull())	{</a:t>
            </a:r>
            <a:endParaRPr sz="1000">
              <a:latin typeface="Courier New"/>
              <a:cs typeface="Courier New"/>
            </a:endParaRPr>
          </a:p>
          <a:p>
            <a:pPr marL="2025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Allocate a new node and insert it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after</a:t>
            </a:r>
            <a:endParaRPr sz="1000">
              <a:latin typeface="Courier New"/>
              <a:cs typeface="Courier New"/>
            </a:endParaRPr>
          </a:p>
          <a:p>
            <a:pPr marL="354965" marR="538480" indent="-1524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// the node that freeNode references  Node newNode = new Node(null,</a:t>
            </a:r>
            <a:endParaRPr sz="1000">
              <a:latin typeface="Courier New"/>
              <a:cs typeface="Courier New"/>
            </a:endParaRPr>
          </a:p>
          <a:p>
            <a:pPr marL="354965" marR="5080" indent="12954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freeNode.getNextNode());  freeNode.setNextNode(newNode);</a:t>
            </a:r>
            <a:endParaRPr sz="1000">
              <a:latin typeface="Courier New"/>
              <a:cs typeface="Courier New"/>
            </a:endParaRPr>
          </a:p>
          <a:p>
            <a:pPr marL="2025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 // end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if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202565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// Order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O(1)</a:t>
            </a:r>
            <a:endParaRPr sz="1000">
              <a:latin typeface="Courier New"/>
              <a:cs typeface="Courier New"/>
            </a:endParaRPr>
          </a:p>
          <a:p>
            <a:pPr marL="2025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freeNode =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freeNode.getNextNode();</a:t>
            </a:r>
            <a:endParaRPr sz="1000">
              <a:latin typeface="Courier New"/>
              <a:cs typeface="Courier New"/>
            </a:endParaRPr>
          </a:p>
          <a:p>
            <a:pPr marL="501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6295" y="1231392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648970" marR="2427605" indent="-203200">
              <a:lnSpc>
                <a:spcPct val="125000"/>
              </a:lnSpc>
              <a:tabLst>
                <a:tab pos="2046605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 T getFront()	{  if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(isEmpty())</a:t>
            </a:r>
            <a:endParaRPr sz="1000">
              <a:latin typeface="Courier New"/>
              <a:cs typeface="Courier New"/>
            </a:endParaRPr>
          </a:p>
          <a:p>
            <a:pPr marL="648970" marR="1310640" indent="1524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throw new EmptyQueueException();  else</a:t>
            </a:r>
            <a:endParaRPr sz="1000">
              <a:latin typeface="Courier New"/>
              <a:cs typeface="Courier New"/>
            </a:endParaRPr>
          </a:p>
          <a:p>
            <a:pPr marL="8013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return queueNode.getData();</a:t>
            </a:r>
            <a:endParaRPr sz="1000">
              <a:latin typeface="Courier New"/>
              <a:cs typeface="Courier New"/>
            </a:endParaRPr>
          </a:p>
          <a:p>
            <a:pPr marL="4965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496570">
              <a:lnSpc>
                <a:spcPct val="100000"/>
              </a:lnSpc>
              <a:tabLst>
                <a:tab pos="2020570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dequeue()	{</a:t>
            </a:r>
            <a:endParaRPr sz="1000">
              <a:latin typeface="Courier New"/>
              <a:cs typeface="Courier New"/>
            </a:endParaRPr>
          </a:p>
          <a:p>
            <a:pPr marL="648970" marR="13106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// Might throw EmptyQueueException  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 front = getFront();</a:t>
            </a:r>
            <a:endParaRPr sz="1000">
              <a:latin typeface="Courier New"/>
              <a:cs typeface="Courier New"/>
            </a:endParaRPr>
          </a:p>
          <a:p>
            <a:pPr marL="6489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assert !isEmpty();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6489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queueNode.setData(null);</a:t>
            </a:r>
            <a:endParaRPr sz="1000">
              <a:latin typeface="Courier New"/>
              <a:cs typeface="Courier New"/>
            </a:endParaRPr>
          </a:p>
          <a:p>
            <a:pPr marL="648970" marR="11582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queueNode = queueNode.getNextNode();  return front;</a:t>
            </a:r>
            <a:endParaRPr sz="1000">
              <a:latin typeface="Courier New"/>
              <a:cs typeface="Courier New"/>
            </a:endParaRPr>
          </a:p>
          <a:p>
            <a:pPr marL="4965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648970" marR="1691639" indent="-152400">
              <a:lnSpc>
                <a:spcPct val="120000"/>
              </a:lnSpc>
              <a:tabLst>
                <a:tab pos="2477770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boolean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isEmpty()	{  return queueNode ==</a:t>
            </a:r>
            <a:r>
              <a:rPr sz="1000" b="1" spc="-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freeNode;</a:t>
            </a:r>
            <a:endParaRPr sz="1000">
              <a:latin typeface="Courier New"/>
              <a:cs typeface="Courier New"/>
            </a:endParaRPr>
          </a:p>
          <a:p>
            <a:pPr marL="4965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 // end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isEmpty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496570">
              <a:lnSpc>
                <a:spcPct val="100000"/>
              </a:lnSpc>
              <a:tabLst>
                <a:tab pos="2858770" algn="l"/>
              </a:tabLst>
            </a:pPr>
            <a:r>
              <a:rPr sz="1000" b="1" spc="-5" dirty="0">
                <a:latin typeface="Courier New"/>
                <a:cs typeface="Courier New"/>
              </a:rPr>
              <a:t>private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boolean</a:t>
            </a:r>
            <a:r>
              <a:rPr sz="1000" b="1" spc="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isChainFull()	{</a:t>
            </a:r>
            <a:endParaRPr sz="1000">
              <a:latin typeface="Courier New"/>
              <a:cs typeface="Courier New"/>
            </a:endParaRPr>
          </a:p>
          <a:p>
            <a:pPr marL="6489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return queueNode ==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freeNode.getNextNode();</a:t>
            </a:r>
            <a:endParaRPr sz="1000">
              <a:latin typeface="Courier New"/>
              <a:cs typeface="Courier New"/>
            </a:endParaRPr>
          </a:p>
          <a:p>
            <a:pPr marL="4965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240029" rIns="0" bIns="0" rtlCol="0">
            <a:spAutoFit/>
          </a:bodyPr>
          <a:lstStyle/>
          <a:p>
            <a:pPr marL="2540" algn="ctr">
              <a:lnSpc>
                <a:spcPts val="2570"/>
              </a:lnSpc>
              <a:spcBef>
                <a:spcPts val="1889"/>
              </a:spcBef>
            </a:pPr>
            <a:r>
              <a:rPr sz="2200" spc="-5" dirty="0">
                <a:latin typeface="Times New Roman"/>
                <a:cs typeface="Times New Roman"/>
              </a:rPr>
              <a:t>Java Class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Library:</a:t>
            </a:r>
            <a:endParaRPr sz="2200">
              <a:latin typeface="Times New Roman"/>
              <a:cs typeface="Times New Roman"/>
            </a:endParaRPr>
          </a:p>
          <a:p>
            <a:pPr marL="3810" algn="ctr">
              <a:lnSpc>
                <a:spcPts val="2570"/>
              </a:lnSpc>
            </a:pPr>
            <a:r>
              <a:rPr sz="2200" spc="-5" dirty="0">
                <a:latin typeface="Times New Roman"/>
                <a:cs typeface="Times New Roman"/>
              </a:rPr>
              <a:t>The Class </a:t>
            </a:r>
            <a:r>
              <a:rPr sz="2200" b="1" spc="-5" dirty="0">
                <a:latin typeface="Courier New"/>
                <a:cs typeface="Courier New"/>
              </a:rPr>
              <a:t>AbstractQueue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43522" y="6468093"/>
            <a:ext cx="3355311" cy="1938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319405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Doubly </a:t>
            </a:r>
            <a:r>
              <a:rPr sz="1800" dirty="0">
                <a:latin typeface="Times New Roman"/>
                <a:cs typeface="Times New Roman"/>
              </a:rPr>
              <a:t>Linked </a:t>
            </a:r>
            <a:r>
              <a:rPr sz="1800" spc="-5" dirty="0">
                <a:latin typeface="Times New Roman"/>
                <a:cs typeface="Times New Roman"/>
              </a:rPr>
              <a:t>Implementation </a:t>
            </a:r>
            <a:r>
              <a:rPr sz="1800" dirty="0">
                <a:latin typeface="Times New Roman"/>
                <a:cs typeface="Times New Roman"/>
              </a:rPr>
              <a:t>of 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Deque</a:t>
            </a:r>
            <a:endParaRPr sz="1800">
              <a:latin typeface="Times New Roman"/>
              <a:cs typeface="Times New Roman"/>
            </a:endParaRPr>
          </a:p>
          <a:p>
            <a:pPr marL="382270">
              <a:lnSpc>
                <a:spcPct val="100000"/>
              </a:lnSpc>
              <a:spcBef>
                <a:spcPts val="1290"/>
              </a:spcBef>
            </a:pPr>
            <a:r>
              <a:rPr sz="1000" b="1" spc="-5" dirty="0">
                <a:latin typeface="Courier New"/>
                <a:cs typeface="Courier New"/>
              </a:rPr>
              <a:t>public class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LinkedDeque&lt;T&gt;</a:t>
            </a:r>
            <a:endParaRPr sz="1000">
              <a:latin typeface="Courier New"/>
              <a:cs typeface="Courier New"/>
            </a:endParaRPr>
          </a:p>
          <a:p>
            <a:pPr marL="1144270">
              <a:lnSpc>
                <a:spcPct val="100000"/>
              </a:lnSpc>
              <a:spcBef>
                <a:spcPts val="240"/>
              </a:spcBef>
              <a:tabLst>
                <a:tab pos="3430270" algn="l"/>
              </a:tabLst>
            </a:pPr>
            <a:r>
              <a:rPr sz="1000" b="1" spc="-5" dirty="0">
                <a:latin typeface="Courier New"/>
                <a:cs typeface="Courier New"/>
              </a:rPr>
              <a:t>implements</a:t>
            </a:r>
            <a:r>
              <a:rPr sz="1000" b="1" spc="3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DequeInterface&lt;T&gt;	{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534670" marR="12725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// References node at front of deque  private DLNode firstNode;</a:t>
            </a:r>
            <a:endParaRPr sz="1000">
              <a:latin typeface="Courier New"/>
              <a:cs typeface="Courier New"/>
            </a:endParaRPr>
          </a:p>
          <a:p>
            <a:pPr marL="534670" marR="13487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// References node at back of deque  private DLNode lastNode;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687070" marR="2263140" indent="-152400">
              <a:lnSpc>
                <a:spcPct val="120000"/>
              </a:lnSpc>
              <a:tabLst>
                <a:tab pos="2211070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 LinkedDeque()	{  firstNode = null;  lastNode =</a:t>
            </a:r>
            <a:r>
              <a:rPr sz="1000" b="1" spc="-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null;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991869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Deque operations go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here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1219" y="5976011"/>
            <a:ext cx="176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 marR="5080" indent="-152400">
              <a:lnSpc>
                <a:spcPct val="120000"/>
              </a:lnSpc>
              <a:spcBef>
                <a:spcPts val="100"/>
              </a:spcBef>
              <a:tabLst>
                <a:tab pos="1294765" algn="l"/>
                <a:tab pos="1675764" algn="l"/>
              </a:tabLst>
            </a:pPr>
            <a:r>
              <a:rPr sz="1000" b="1" spc="-5" dirty="0">
                <a:latin typeface="Courier New"/>
                <a:cs typeface="Courier New"/>
              </a:rPr>
              <a:t>private class DLNode	{  private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	data;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3619" y="6372861"/>
            <a:ext cx="15367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ourier New"/>
                <a:cs typeface="Courier New"/>
              </a:rPr>
              <a:t>private DLNode</a:t>
            </a:r>
            <a:r>
              <a:rPr sz="1000" b="1" spc="-4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next;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6216" y="6158891"/>
            <a:ext cx="1536700" cy="3911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latin typeface="Courier New"/>
                <a:cs typeface="Courier New"/>
              </a:rPr>
              <a:t>// Deque</a:t>
            </a:r>
            <a:r>
              <a:rPr sz="1000" b="1" spc="-3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entry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Link to next</a:t>
            </a:r>
            <a:r>
              <a:rPr sz="1000" b="1" spc="-4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node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8819" y="6524651"/>
            <a:ext cx="3746500" cy="11226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340"/>
              </a:spcBef>
            </a:pPr>
            <a:r>
              <a:rPr sz="1000" b="1" spc="-5" dirty="0">
                <a:latin typeface="Courier New"/>
                <a:cs typeface="Courier New"/>
              </a:rPr>
              <a:t>private DLNode previous; // Link to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previous</a:t>
            </a:r>
            <a:endParaRPr sz="1000">
              <a:latin typeface="Courier New"/>
              <a:cs typeface="Courier New"/>
            </a:endParaRPr>
          </a:p>
          <a:p>
            <a:pPr marL="22091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node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// Constructors, accessors and mutators go</a:t>
            </a:r>
            <a:r>
              <a:rPr sz="1000" b="1" spc="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here</a:t>
            </a:r>
            <a:endParaRPr sz="1000">
              <a:latin typeface="Courier New"/>
              <a:cs typeface="Courier New"/>
            </a:endParaRPr>
          </a:p>
          <a:p>
            <a:pPr marL="1517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6295" y="5407152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addToBack()</a:t>
            </a:r>
            <a:endParaRPr sz="1600">
              <a:latin typeface="Courier New"/>
              <a:cs typeface="Courier New"/>
            </a:endParaRPr>
          </a:p>
          <a:p>
            <a:pPr marL="687070" marR="1272540" indent="-152400">
              <a:lnSpc>
                <a:spcPct val="120000"/>
              </a:lnSpc>
              <a:spcBef>
                <a:spcPts val="850"/>
              </a:spcBef>
              <a:tabLst>
                <a:tab pos="3201670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 void addToBack(T newEntry)	{  DLNode newNode</a:t>
            </a:r>
            <a:endParaRPr sz="1000">
              <a:latin typeface="Courier New"/>
              <a:cs typeface="Courier New"/>
            </a:endParaRPr>
          </a:p>
          <a:p>
            <a:pPr marL="10680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= new DLNode(lastNode, newEntry,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null);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839469" marR="2186940" indent="-1524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if (isEmpty())  firstNode =</a:t>
            </a:r>
            <a:r>
              <a:rPr sz="1000" b="1" spc="-5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newNode;</a:t>
            </a:r>
            <a:endParaRPr sz="1000">
              <a:latin typeface="Courier New"/>
              <a:cs typeface="Courier New"/>
            </a:endParaRPr>
          </a:p>
          <a:p>
            <a:pPr marL="6870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else</a:t>
            </a:r>
            <a:endParaRPr sz="1000">
              <a:latin typeface="Courier New"/>
              <a:cs typeface="Courier New"/>
            </a:endParaRPr>
          </a:p>
          <a:p>
            <a:pPr marL="839469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lastNode.setNextNode(newNode);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lastNode =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newNode;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41259" y="6481247"/>
            <a:ext cx="1846762" cy="1260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947545" marR="435609" indent="-150114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Doubly Linked </a:t>
            </a:r>
            <a:r>
              <a:rPr sz="2000" spc="-5" dirty="0">
                <a:latin typeface="Times New Roman"/>
                <a:cs typeface="Times New Roman"/>
              </a:rPr>
              <a:t>Implementation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 Deque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985519">
              <a:lnSpc>
                <a:spcPct val="100000"/>
              </a:lnSpc>
              <a:spcBef>
                <a:spcPts val="1770"/>
              </a:spcBef>
            </a:pPr>
            <a:r>
              <a:rPr sz="1200" i="1" spc="-5" dirty="0">
                <a:latin typeface="Times New Roman"/>
                <a:cs typeface="Times New Roman"/>
              </a:rPr>
              <a:t>Adding </a:t>
            </a:r>
            <a:r>
              <a:rPr sz="1200" i="1" dirty="0">
                <a:latin typeface="Times New Roman"/>
                <a:cs typeface="Times New Roman"/>
              </a:rPr>
              <a:t>to the </a:t>
            </a:r>
            <a:r>
              <a:rPr sz="1200" i="1" spc="-5" dirty="0">
                <a:latin typeface="Times New Roman"/>
                <a:cs typeface="Times New Roman"/>
              </a:rPr>
              <a:t>back </a:t>
            </a:r>
            <a:r>
              <a:rPr sz="1200" i="1" dirty="0">
                <a:latin typeface="Times New Roman"/>
                <a:cs typeface="Times New Roman"/>
              </a:rPr>
              <a:t>of a </a:t>
            </a:r>
            <a:r>
              <a:rPr sz="1200" i="1" spc="-5" dirty="0">
                <a:latin typeface="Times New Roman"/>
                <a:cs typeface="Times New Roman"/>
              </a:rPr>
              <a:t>nonempty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deque:</a:t>
            </a:r>
            <a:endParaRPr sz="1200">
              <a:latin typeface="Times New Roman"/>
              <a:cs typeface="Times New Roman"/>
            </a:endParaRPr>
          </a:p>
          <a:p>
            <a:pPr marL="1202055" indent="-217170">
              <a:lnSpc>
                <a:spcPct val="100000"/>
              </a:lnSpc>
              <a:buAutoNum type="alphaLcParenBoth"/>
              <a:tabLst>
                <a:tab pos="1202690" algn="l"/>
              </a:tabLst>
            </a:pPr>
            <a:r>
              <a:rPr sz="1200" i="1" spc="-5" dirty="0">
                <a:latin typeface="Times New Roman"/>
                <a:cs typeface="Times New Roman"/>
              </a:rPr>
              <a:t>after </a:t>
            </a:r>
            <a:r>
              <a:rPr sz="1200" i="1" dirty="0">
                <a:latin typeface="Times New Roman"/>
                <a:cs typeface="Times New Roman"/>
              </a:rPr>
              <a:t>the </a:t>
            </a:r>
            <a:r>
              <a:rPr sz="1200" i="1" spc="-5" dirty="0">
                <a:latin typeface="Times New Roman"/>
                <a:cs typeface="Times New Roman"/>
              </a:rPr>
              <a:t>new </a:t>
            </a:r>
            <a:r>
              <a:rPr sz="1200" i="1" dirty="0">
                <a:latin typeface="Times New Roman"/>
                <a:cs typeface="Times New Roman"/>
              </a:rPr>
              <a:t>node is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allocated;</a:t>
            </a:r>
            <a:endParaRPr sz="1200">
              <a:latin typeface="Times New Roman"/>
              <a:cs typeface="Times New Roman"/>
            </a:endParaRPr>
          </a:p>
          <a:p>
            <a:pPr marL="1202055" indent="-217170">
              <a:lnSpc>
                <a:spcPct val="100000"/>
              </a:lnSpc>
              <a:buAutoNum type="alphaLcParenBoth"/>
              <a:tabLst>
                <a:tab pos="1202690" algn="l"/>
              </a:tabLst>
            </a:pPr>
            <a:r>
              <a:rPr sz="1200" i="1" spc="-5" dirty="0">
                <a:latin typeface="Times New Roman"/>
                <a:cs typeface="Times New Roman"/>
              </a:rPr>
              <a:t>after </a:t>
            </a:r>
            <a:r>
              <a:rPr sz="1200" i="1" dirty="0">
                <a:latin typeface="Times New Roman"/>
                <a:cs typeface="Times New Roman"/>
              </a:rPr>
              <a:t>the addition is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complete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addToFront()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687070" marR="1272540" indent="-1524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public void addToFront(T newEntry) {  DLNode newNode</a:t>
            </a:r>
            <a:endParaRPr sz="1000">
              <a:latin typeface="Courier New"/>
              <a:cs typeface="Courier New"/>
            </a:endParaRPr>
          </a:p>
          <a:p>
            <a:pPr marL="991869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= new DLNode(null, newEntry,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firstNode);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839469" marR="2263140" indent="-1524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if (isEmpty())  lastNode =</a:t>
            </a:r>
            <a:r>
              <a:rPr sz="1000" b="1" spc="-5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newNode;</a:t>
            </a:r>
            <a:endParaRPr sz="1000">
              <a:latin typeface="Courier New"/>
              <a:cs typeface="Courier New"/>
            </a:endParaRPr>
          </a:p>
          <a:p>
            <a:pPr marL="6870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else</a:t>
            </a:r>
            <a:endParaRPr sz="1000">
              <a:latin typeface="Courier New"/>
              <a:cs typeface="Courier New"/>
            </a:endParaRPr>
          </a:p>
          <a:p>
            <a:pPr marL="839469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firstNode.setPreviousNode(newNode);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firstNode =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newNode;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addToFront()</a:t>
            </a:r>
            <a:endParaRPr sz="16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795"/>
              </a:spcBef>
              <a:tabLst>
                <a:tab pos="2363470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removeFront()	{</a:t>
            </a:r>
            <a:endParaRPr sz="1000">
              <a:latin typeface="Courier New"/>
              <a:cs typeface="Courier New"/>
            </a:endParaRPr>
          </a:p>
          <a:p>
            <a:pPr marL="687070" marR="12725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// Might throw EmptyQueueException  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 front = getFront();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687070" marR="11201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assert (firstNode != null);  firstNode =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firstNode.getNextNode();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839469" marR="2186940" indent="-1524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if (firstNode == null)  lastNode =</a:t>
            </a:r>
            <a:r>
              <a:rPr sz="1000" b="1" spc="-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null;</a:t>
            </a:r>
            <a:endParaRPr sz="1000">
              <a:latin typeface="Courier New"/>
              <a:cs typeface="Courier New"/>
            </a:endParaRPr>
          </a:p>
          <a:p>
            <a:pPr marL="6870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else</a:t>
            </a:r>
            <a:endParaRPr sz="1000">
              <a:latin typeface="Courier New"/>
              <a:cs typeface="Courier New"/>
            </a:endParaRPr>
          </a:p>
          <a:p>
            <a:pPr marL="839469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firstNode.setPreviousNode(null);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return front;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30289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Doubly </a:t>
            </a:r>
            <a:r>
              <a:rPr sz="1800" dirty="0">
                <a:latin typeface="Times New Roman"/>
                <a:cs typeface="Times New Roman"/>
              </a:rPr>
              <a:t>Linked </a:t>
            </a:r>
            <a:r>
              <a:rPr sz="1800" spc="-5" dirty="0">
                <a:latin typeface="Times New Roman"/>
                <a:cs typeface="Times New Roman"/>
              </a:rPr>
              <a:t>Implementation </a:t>
            </a:r>
            <a:r>
              <a:rPr sz="1800" dirty="0">
                <a:latin typeface="Times New Roman"/>
                <a:cs typeface="Times New Roman"/>
              </a:rPr>
              <a:t>of 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Deque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50">
              <a:latin typeface="Times New Roman"/>
              <a:cs typeface="Times New Roman"/>
            </a:endParaRPr>
          </a:p>
          <a:p>
            <a:pPr marL="1130300" indent="-213995">
              <a:lnSpc>
                <a:spcPct val="100000"/>
              </a:lnSpc>
              <a:buAutoNum type="alphaLcParenBoth"/>
              <a:tabLst>
                <a:tab pos="1130935" algn="l"/>
              </a:tabLst>
            </a:pPr>
            <a:r>
              <a:rPr sz="1200" i="1" dirty="0">
                <a:latin typeface="Times New Roman"/>
                <a:cs typeface="Times New Roman"/>
              </a:rPr>
              <a:t>A </a:t>
            </a:r>
            <a:r>
              <a:rPr sz="1200" i="1" spc="-5" dirty="0">
                <a:latin typeface="Times New Roman"/>
                <a:cs typeface="Times New Roman"/>
              </a:rPr>
              <a:t>deque containing </a:t>
            </a:r>
            <a:r>
              <a:rPr sz="1200" i="1" dirty="0">
                <a:latin typeface="Times New Roman"/>
                <a:cs typeface="Times New Roman"/>
              </a:rPr>
              <a:t>at </a:t>
            </a:r>
            <a:r>
              <a:rPr sz="1200" i="1" spc="-5" dirty="0">
                <a:latin typeface="Times New Roman"/>
                <a:cs typeface="Times New Roman"/>
              </a:rPr>
              <a:t>least </a:t>
            </a:r>
            <a:r>
              <a:rPr sz="1200" i="1" dirty="0">
                <a:latin typeface="Times New Roman"/>
                <a:cs typeface="Times New Roman"/>
              </a:rPr>
              <a:t>two</a:t>
            </a:r>
            <a:r>
              <a:rPr sz="1200" i="1" spc="-5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entries;</a:t>
            </a:r>
            <a:endParaRPr sz="1200">
              <a:latin typeface="Times New Roman"/>
              <a:cs typeface="Times New Roman"/>
            </a:endParaRPr>
          </a:p>
          <a:p>
            <a:pPr marL="916940" marR="790575">
              <a:lnSpc>
                <a:spcPct val="100000"/>
              </a:lnSpc>
              <a:buAutoNum type="alphaLcParenBoth"/>
              <a:tabLst>
                <a:tab pos="1134110" algn="l"/>
              </a:tabLst>
            </a:pPr>
            <a:r>
              <a:rPr sz="1200" i="1" spc="-5" dirty="0">
                <a:latin typeface="Times New Roman"/>
                <a:cs typeface="Times New Roman"/>
              </a:rPr>
              <a:t>after </a:t>
            </a:r>
            <a:r>
              <a:rPr sz="1200" i="1" spc="-10" dirty="0">
                <a:latin typeface="Times New Roman"/>
                <a:cs typeface="Times New Roman"/>
              </a:rPr>
              <a:t>removing </a:t>
            </a:r>
            <a:r>
              <a:rPr sz="1200" i="1" dirty="0">
                <a:latin typeface="Times New Roman"/>
                <a:cs typeface="Times New Roman"/>
              </a:rPr>
              <a:t>the first node and</a:t>
            </a:r>
            <a:r>
              <a:rPr sz="1200" i="1" spc="-7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obtaining  a </a:t>
            </a:r>
            <a:r>
              <a:rPr sz="1200" i="1" spc="-15" dirty="0">
                <a:latin typeface="Times New Roman"/>
                <a:cs typeface="Times New Roman"/>
              </a:rPr>
              <a:t>reference </a:t>
            </a:r>
            <a:r>
              <a:rPr sz="1200" i="1" dirty="0">
                <a:latin typeface="Times New Roman"/>
                <a:cs typeface="Times New Roman"/>
              </a:rPr>
              <a:t>to the </a:t>
            </a:r>
            <a:r>
              <a:rPr sz="1200" i="1" spc="-25" dirty="0">
                <a:latin typeface="Times New Roman"/>
                <a:cs typeface="Times New Roman"/>
              </a:rPr>
              <a:t>deque’s </a:t>
            </a:r>
            <a:r>
              <a:rPr sz="1200" i="1" spc="-5" dirty="0">
                <a:latin typeface="Times New Roman"/>
                <a:cs typeface="Times New Roman"/>
              </a:rPr>
              <a:t>new </a:t>
            </a:r>
            <a:r>
              <a:rPr sz="1200" i="1" dirty="0">
                <a:latin typeface="Times New Roman"/>
                <a:cs typeface="Times New Roman"/>
              </a:rPr>
              <a:t>first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entry.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83782" y="1985803"/>
            <a:ext cx="2425637" cy="1875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imes New Roman"/>
              <a:cs typeface="Times New Roman"/>
            </a:endParaRPr>
          </a:p>
          <a:p>
            <a:pPr marL="121602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removeBack()</a:t>
            </a:r>
            <a:r>
              <a:rPr sz="1600" b="1" spc="-480" dirty="0">
                <a:latin typeface="Courier New"/>
                <a:cs typeface="Courier New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 </a:t>
            </a:r>
            <a:r>
              <a:rPr sz="1800" spc="-5" dirty="0">
                <a:latin typeface="Times New Roman"/>
                <a:cs typeface="Times New Roman"/>
              </a:rPr>
              <a:t>O(1)</a:t>
            </a:r>
            <a:endParaRPr sz="1800">
              <a:latin typeface="Times New Roman"/>
              <a:cs typeface="Times New Roman"/>
            </a:endParaRPr>
          </a:p>
          <a:p>
            <a:pPr marL="534670">
              <a:lnSpc>
                <a:spcPct val="100000"/>
              </a:lnSpc>
              <a:spcBef>
                <a:spcPts val="1365"/>
              </a:spcBef>
              <a:tabLst>
                <a:tab pos="2287270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</a:t>
            </a:r>
            <a:r>
              <a:rPr sz="1000" b="1" spc="1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removeBack()	{</a:t>
            </a:r>
            <a:endParaRPr sz="1000">
              <a:latin typeface="Courier New"/>
              <a:cs typeface="Courier New"/>
            </a:endParaRPr>
          </a:p>
          <a:p>
            <a:pPr marL="687070" marR="127254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// Might throw EmptyQueueException  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 back =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getBack();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assert (lastNode !=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null);</a:t>
            </a:r>
            <a:endParaRPr sz="1000">
              <a:latin typeface="Courier New"/>
              <a:cs typeface="Courier New"/>
            </a:endParaRPr>
          </a:p>
          <a:p>
            <a:pPr marL="6870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lastNode =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lastNode.getPreviousNode();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839469" marR="2263140" indent="-15240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if (lastNode == null)  firstNode =</a:t>
            </a:r>
            <a:r>
              <a:rPr sz="1000" b="1" spc="-3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null;</a:t>
            </a:r>
            <a:endParaRPr sz="1000">
              <a:latin typeface="Courier New"/>
              <a:cs typeface="Courier New"/>
            </a:endParaRPr>
          </a:p>
          <a:p>
            <a:pPr marL="6870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else</a:t>
            </a:r>
            <a:endParaRPr sz="1000">
              <a:latin typeface="Courier New"/>
              <a:cs typeface="Courier New"/>
            </a:endParaRPr>
          </a:p>
          <a:p>
            <a:pPr marL="839469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lastNode.setNextNode(null);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return back;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Times New Roman"/>
              <a:cs typeface="Times New Roman"/>
            </a:endParaRPr>
          </a:p>
          <a:p>
            <a:pPr marL="30289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Doubly </a:t>
            </a:r>
            <a:r>
              <a:rPr sz="1800" dirty="0">
                <a:latin typeface="Times New Roman"/>
                <a:cs typeface="Times New Roman"/>
              </a:rPr>
              <a:t>Linked </a:t>
            </a:r>
            <a:r>
              <a:rPr sz="1800" spc="-5" dirty="0">
                <a:latin typeface="Times New Roman"/>
                <a:cs typeface="Times New Roman"/>
              </a:rPr>
              <a:t>Implementation </a:t>
            </a:r>
            <a:r>
              <a:rPr sz="1800" dirty="0">
                <a:latin typeface="Times New Roman"/>
                <a:cs typeface="Times New Roman"/>
              </a:rPr>
              <a:t>of 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Deque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</a:pPr>
            <a:r>
              <a:rPr sz="1200" i="1" spc="-30" dirty="0">
                <a:latin typeface="Times New Roman"/>
                <a:cs typeface="Times New Roman"/>
              </a:rPr>
              <a:t>Two </a:t>
            </a:r>
            <a:r>
              <a:rPr sz="1200" i="1" dirty="0">
                <a:latin typeface="Times New Roman"/>
                <a:cs typeface="Times New Roman"/>
              </a:rPr>
              <a:t>possible </a:t>
            </a:r>
            <a:r>
              <a:rPr sz="1200" i="1" spc="-5" dirty="0">
                <a:latin typeface="Times New Roman"/>
                <a:cs typeface="Times New Roman"/>
              </a:rPr>
              <a:t>implementations </a:t>
            </a:r>
            <a:r>
              <a:rPr sz="1200" i="1" dirty="0">
                <a:latin typeface="Times New Roman"/>
                <a:cs typeface="Times New Roman"/>
              </a:rPr>
              <a:t>of a priority </a:t>
            </a:r>
            <a:r>
              <a:rPr sz="1200" i="1" spc="-5" dirty="0">
                <a:latin typeface="Times New Roman"/>
                <a:cs typeface="Times New Roman"/>
              </a:rPr>
              <a:t>queue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using</a:t>
            </a:r>
            <a:endParaRPr sz="1200">
              <a:latin typeface="Times New Roman"/>
              <a:cs typeface="Times New Roman"/>
            </a:endParaRPr>
          </a:p>
          <a:p>
            <a:pPr marL="726440" indent="-229235">
              <a:lnSpc>
                <a:spcPct val="100000"/>
              </a:lnSpc>
              <a:buAutoNum type="alphaLcParenBoth"/>
              <a:tabLst>
                <a:tab pos="727075" algn="l"/>
              </a:tabLst>
            </a:pPr>
            <a:r>
              <a:rPr sz="1200" i="1" dirty="0">
                <a:latin typeface="Times New Roman"/>
                <a:cs typeface="Times New Roman"/>
              </a:rPr>
              <a:t>an</a:t>
            </a:r>
            <a:r>
              <a:rPr sz="1200" i="1" spc="-5" dirty="0">
                <a:latin typeface="Times New Roman"/>
                <a:cs typeface="Times New Roman"/>
              </a:rPr>
              <a:t> array;</a:t>
            </a:r>
            <a:endParaRPr sz="1200">
              <a:latin typeface="Times New Roman"/>
              <a:cs typeface="Times New Roman"/>
            </a:endParaRPr>
          </a:p>
          <a:p>
            <a:pPr marL="726440" indent="-229235">
              <a:lnSpc>
                <a:spcPct val="100000"/>
              </a:lnSpc>
              <a:buAutoNum type="alphaLcParenBoth"/>
              <a:tabLst>
                <a:tab pos="727075" algn="l"/>
              </a:tabLst>
            </a:pPr>
            <a:r>
              <a:rPr sz="1200" i="1" dirty="0">
                <a:latin typeface="Times New Roman"/>
                <a:cs typeface="Times New Roman"/>
              </a:rPr>
              <a:t>a </a:t>
            </a:r>
            <a:r>
              <a:rPr sz="1200" i="1" spc="-5" dirty="0">
                <a:latin typeface="Times New Roman"/>
                <a:cs typeface="Times New Roman"/>
              </a:rPr>
              <a:t>chain </a:t>
            </a:r>
            <a:r>
              <a:rPr sz="1200" i="1" dirty="0">
                <a:latin typeface="Times New Roman"/>
                <a:cs typeface="Times New Roman"/>
              </a:rPr>
              <a:t>of </a:t>
            </a:r>
            <a:r>
              <a:rPr sz="1200" i="1" spc="-5" dirty="0">
                <a:latin typeface="Times New Roman"/>
                <a:cs typeface="Times New Roman"/>
              </a:rPr>
              <a:t>linked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nodes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31056" y="1989711"/>
            <a:ext cx="3331079" cy="1721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2043" y="2179942"/>
            <a:ext cx="3032472" cy="1585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Simulating a </a:t>
            </a:r>
            <a:r>
              <a:rPr sz="2200" spc="-30" dirty="0">
                <a:latin typeface="Times New Roman"/>
                <a:cs typeface="Times New Roman"/>
              </a:rPr>
              <a:t>Waiting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Line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Times New Roman"/>
              <a:cs typeface="Times New Roman"/>
            </a:endParaRPr>
          </a:p>
          <a:p>
            <a:pPr marR="45720" algn="ctr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A </a:t>
            </a:r>
            <a:r>
              <a:rPr sz="1200" i="1" spc="-5" dirty="0">
                <a:latin typeface="Times New Roman"/>
                <a:cs typeface="Times New Roman"/>
              </a:rPr>
              <a:t>CRC </a:t>
            </a:r>
            <a:r>
              <a:rPr sz="1200" i="1" spc="-15" dirty="0">
                <a:latin typeface="Times New Roman"/>
                <a:cs typeface="Times New Roman"/>
              </a:rPr>
              <a:t>card </a:t>
            </a:r>
            <a:r>
              <a:rPr sz="1200" i="1" dirty="0">
                <a:latin typeface="Times New Roman"/>
                <a:cs typeface="Times New Roman"/>
              </a:rPr>
              <a:t>for the </a:t>
            </a:r>
            <a:r>
              <a:rPr sz="1200" i="1" spc="-5" dirty="0">
                <a:latin typeface="Times New Roman"/>
                <a:cs typeface="Times New Roman"/>
              </a:rPr>
              <a:t>class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WaitLine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3100" y="6315455"/>
            <a:ext cx="3886200" cy="1466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Simulating a </a:t>
            </a:r>
            <a:r>
              <a:rPr sz="2200" spc="-30" dirty="0">
                <a:latin typeface="Times New Roman"/>
                <a:cs typeface="Times New Roman"/>
              </a:rPr>
              <a:t>Waiting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Line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115570" algn="ctr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A diagram of the </a:t>
            </a:r>
            <a:r>
              <a:rPr sz="1200" i="1" spc="-5" dirty="0">
                <a:latin typeface="Times New Roman"/>
                <a:cs typeface="Times New Roman"/>
              </a:rPr>
              <a:t>classes </a:t>
            </a:r>
            <a:r>
              <a:rPr sz="1200" b="1" spc="-5" dirty="0">
                <a:latin typeface="Courier New"/>
                <a:cs typeface="Courier New"/>
              </a:rPr>
              <a:t>WaitLine</a:t>
            </a:r>
            <a:r>
              <a:rPr sz="1200" b="1" spc="-470" dirty="0">
                <a:latin typeface="Courier New"/>
                <a:cs typeface="Courier New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and </a:t>
            </a:r>
            <a:r>
              <a:rPr sz="1200" b="1" spc="-5" dirty="0">
                <a:latin typeface="Courier New"/>
                <a:cs typeface="Courier New"/>
              </a:rPr>
              <a:t>Customer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Simulating a </a:t>
            </a:r>
            <a:r>
              <a:rPr sz="2200" spc="-30" dirty="0">
                <a:latin typeface="Times New Roman"/>
                <a:cs typeface="Times New Roman"/>
              </a:rPr>
              <a:t>Waiting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Line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115570" algn="ctr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A diagram of the </a:t>
            </a:r>
            <a:r>
              <a:rPr sz="1200" i="1" spc="-5" dirty="0">
                <a:latin typeface="Times New Roman"/>
                <a:cs typeface="Times New Roman"/>
              </a:rPr>
              <a:t>classes </a:t>
            </a:r>
            <a:r>
              <a:rPr sz="1200" b="1" spc="-5" dirty="0">
                <a:latin typeface="Courier New"/>
                <a:cs typeface="Courier New"/>
              </a:rPr>
              <a:t>WaitLine</a:t>
            </a:r>
            <a:r>
              <a:rPr sz="1200" b="1" spc="-470" dirty="0">
                <a:latin typeface="Courier New"/>
                <a:cs typeface="Courier New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and </a:t>
            </a:r>
            <a:r>
              <a:rPr sz="1200" b="1" spc="-5" dirty="0">
                <a:latin typeface="Courier New"/>
                <a:cs typeface="Courier New"/>
              </a:rPr>
              <a:t>Customer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43100" y="2177795"/>
            <a:ext cx="3886200" cy="1606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0592" y="6201155"/>
            <a:ext cx="2872740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Simulating a </a:t>
            </a:r>
            <a:r>
              <a:rPr sz="2200" spc="-30" dirty="0">
                <a:latin typeface="Times New Roman"/>
                <a:cs typeface="Times New Roman"/>
              </a:rPr>
              <a:t>Waiting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Line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 marL="1144270">
              <a:lnSpc>
                <a:spcPct val="100000"/>
              </a:lnSpc>
            </a:pPr>
            <a:r>
              <a:rPr sz="1200" i="1" spc="-5" dirty="0">
                <a:latin typeface="Times New Roman"/>
                <a:cs typeface="Times New Roman"/>
              </a:rPr>
              <a:t>Algorithm </a:t>
            </a:r>
            <a:r>
              <a:rPr sz="1200" i="1" dirty="0">
                <a:latin typeface="Times New Roman"/>
                <a:cs typeface="Times New Roman"/>
              </a:rPr>
              <a:t>for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simulate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2098" y="1951422"/>
            <a:ext cx="2632361" cy="2051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6295" y="123139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Simulating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25" dirty="0">
                <a:latin typeface="Times New Roman"/>
                <a:cs typeface="Times New Roman"/>
              </a:rPr>
              <a:t>Waiting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Line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R="167005" algn="ctr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A </a:t>
            </a:r>
            <a:r>
              <a:rPr sz="1200" i="1" spc="-5" dirty="0">
                <a:latin typeface="Times New Roman"/>
                <a:cs typeface="Times New Roman"/>
              </a:rPr>
              <a:t>simulated </a:t>
            </a:r>
            <a:r>
              <a:rPr sz="1200" i="1" dirty="0">
                <a:latin typeface="Times New Roman"/>
                <a:cs typeface="Times New Roman"/>
              </a:rPr>
              <a:t>waiting</a:t>
            </a:r>
            <a:r>
              <a:rPr sz="1200" i="1" spc="-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line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Simulating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25" dirty="0">
                <a:latin typeface="Times New Roman"/>
                <a:cs typeface="Times New Roman"/>
              </a:rPr>
              <a:t>Waiting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Line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R="167005" algn="ctr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A </a:t>
            </a:r>
            <a:r>
              <a:rPr sz="1200" i="1" spc="-5" dirty="0">
                <a:latin typeface="Times New Roman"/>
                <a:cs typeface="Times New Roman"/>
              </a:rPr>
              <a:t>simulated </a:t>
            </a:r>
            <a:r>
              <a:rPr sz="1200" i="1" dirty="0">
                <a:latin typeface="Times New Roman"/>
                <a:cs typeface="Times New Roman"/>
              </a:rPr>
              <a:t>waiting</a:t>
            </a:r>
            <a:r>
              <a:rPr sz="1200" i="1" spc="-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line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7300" y="6240365"/>
            <a:ext cx="2681957" cy="20540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8819" y="1372619"/>
            <a:ext cx="3060700" cy="2282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0172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WaitLine.java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public class WaitLine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51765" marR="5080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private QueueInterface&lt;Customer&gt; line;  private int numberOfArrivals;</a:t>
            </a:r>
            <a:endParaRPr sz="1000">
              <a:latin typeface="Courier New"/>
              <a:cs typeface="Courier New"/>
            </a:endParaRPr>
          </a:p>
          <a:p>
            <a:pPr marL="151765" marR="767715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private int numberServed;  private int</a:t>
            </a:r>
            <a:r>
              <a:rPr sz="1000" b="1" spc="-3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totalTimeWaited;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  <a:tabLst>
                <a:tab pos="1751964" algn="l"/>
              </a:tabLst>
            </a:pPr>
            <a:r>
              <a:rPr sz="1000" b="1" spc="-5" dirty="0">
                <a:latin typeface="Courier New"/>
                <a:cs typeface="Courier New"/>
              </a:rPr>
              <a:t>public</a:t>
            </a:r>
            <a:r>
              <a:rPr sz="1000" b="1" spc="2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WaitLine()	{</a:t>
            </a:r>
            <a:endParaRPr sz="1000">
              <a:latin typeface="Courier New"/>
              <a:cs typeface="Courier New"/>
            </a:endParaRPr>
          </a:p>
          <a:p>
            <a:pPr marL="304165" marR="691515">
              <a:lnSpc>
                <a:spcPct val="120000"/>
              </a:lnSpc>
            </a:pPr>
            <a:r>
              <a:rPr sz="1000" b="1" spc="-5" dirty="0">
                <a:latin typeface="Courier New"/>
                <a:cs typeface="Courier New"/>
              </a:rPr>
              <a:t>line = new LinkedQueue&lt;&gt;();  reset();</a:t>
            </a:r>
            <a:endParaRPr sz="1000">
              <a:latin typeface="Courier New"/>
              <a:cs typeface="Courier New"/>
            </a:endParaRPr>
          </a:p>
          <a:p>
            <a:pPr marL="151765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6295" y="1231392"/>
            <a:ext cx="4558665" cy="3415665"/>
          </a:xfrm>
          <a:custGeom>
            <a:avLst/>
            <a:gdLst/>
            <a:ahLst/>
            <a:cxnLst/>
            <a:rect l="l" t="t" r="r" b="b"/>
            <a:pathLst>
              <a:path w="4558665" h="3415665">
                <a:moveTo>
                  <a:pt x="0" y="3415283"/>
                </a:moveTo>
                <a:lnTo>
                  <a:pt x="4558283" y="3415283"/>
                </a:lnTo>
                <a:lnTo>
                  <a:pt x="4558283" y="0"/>
                </a:lnTo>
                <a:lnTo>
                  <a:pt x="0" y="0"/>
                </a:lnTo>
                <a:lnTo>
                  <a:pt x="0" y="341528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6295" y="5407152"/>
            <a:ext cx="4558665" cy="341566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53467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// Simulates a waiting line with one</a:t>
            </a:r>
            <a:r>
              <a:rPr sz="1000" b="1" spc="2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serving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// agent.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  <a:tabLst>
                <a:tab pos="991869" algn="l"/>
              </a:tabLst>
            </a:pPr>
            <a:r>
              <a:rPr sz="1000" b="1" spc="-5" dirty="0">
                <a:latin typeface="Courier New"/>
                <a:cs typeface="Courier New"/>
              </a:rPr>
              <a:t>//	duration - The number of</a:t>
            </a:r>
            <a:r>
              <a:rPr sz="1000" b="1" spc="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simulated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  <a:tabLst>
                <a:tab pos="1830070" algn="l"/>
              </a:tabLst>
            </a:pPr>
            <a:r>
              <a:rPr sz="1000" b="1" spc="-5" dirty="0">
                <a:latin typeface="Courier New"/>
                <a:cs typeface="Courier New"/>
              </a:rPr>
              <a:t>//	minutes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  <a:tabLst>
                <a:tab pos="991869" algn="l"/>
              </a:tabLst>
            </a:pPr>
            <a:r>
              <a:rPr sz="1000" b="1" spc="-5" dirty="0">
                <a:latin typeface="Courier New"/>
                <a:cs typeface="Courier New"/>
              </a:rPr>
              <a:t>//	arrivalProbability -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  <a:tabLst>
                <a:tab pos="1601470" algn="l"/>
              </a:tabLst>
            </a:pPr>
            <a:r>
              <a:rPr sz="1000" b="1" spc="-5" dirty="0">
                <a:latin typeface="Courier New"/>
                <a:cs typeface="Courier New"/>
              </a:rPr>
              <a:t>//	A real number between 0 and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1,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  <a:tabLst>
                <a:tab pos="1601470" algn="l"/>
              </a:tabLst>
            </a:pPr>
            <a:r>
              <a:rPr sz="1000" b="1" spc="-5" dirty="0">
                <a:latin typeface="Courier New"/>
                <a:cs typeface="Courier New"/>
              </a:rPr>
              <a:t>//	and the probability that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a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  <a:tabLst>
                <a:tab pos="1601470" algn="l"/>
              </a:tabLst>
            </a:pPr>
            <a:r>
              <a:rPr sz="1000" b="1" spc="-5" dirty="0">
                <a:latin typeface="Courier New"/>
                <a:cs typeface="Courier New"/>
              </a:rPr>
              <a:t>//	customer arrives at a given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time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  <a:tabLst>
                <a:tab pos="991869" algn="l"/>
              </a:tabLst>
            </a:pPr>
            <a:r>
              <a:rPr sz="1000" b="1" spc="-5" dirty="0">
                <a:latin typeface="Courier New"/>
                <a:cs typeface="Courier New"/>
              </a:rPr>
              <a:t>//	maxTransactionTime -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  <a:tabLst>
                <a:tab pos="1601470" algn="l"/>
              </a:tabLst>
            </a:pPr>
            <a:r>
              <a:rPr sz="1000" b="1" spc="-5" dirty="0">
                <a:latin typeface="Courier New"/>
                <a:cs typeface="Courier New"/>
              </a:rPr>
              <a:t>//	The longest transaction time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for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  <a:tabLst>
                <a:tab pos="1601470" algn="l"/>
              </a:tabLst>
            </a:pPr>
            <a:r>
              <a:rPr sz="1000" b="1" spc="-5" dirty="0">
                <a:latin typeface="Courier New"/>
                <a:cs typeface="Courier New"/>
              </a:rPr>
              <a:t>//	a customer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public void simulate(int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duration,</a:t>
            </a:r>
            <a:endParaRPr sz="1000">
              <a:latin typeface="Courier New"/>
              <a:cs typeface="Courier New"/>
            </a:endParaRPr>
          </a:p>
          <a:p>
            <a:pPr marL="1525270">
              <a:lnSpc>
                <a:spcPct val="100000"/>
              </a:lnSpc>
              <a:spcBef>
                <a:spcPts val="240"/>
              </a:spcBef>
            </a:pPr>
            <a:r>
              <a:rPr sz="1000" b="1" spc="-5" dirty="0">
                <a:latin typeface="Courier New"/>
                <a:cs typeface="Courier New"/>
              </a:rPr>
              <a:t>double arrivalProbability,</a:t>
            </a:r>
            <a:endParaRPr sz="1000">
              <a:latin typeface="Courier New"/>
              <a:cs typeface="Courier New"/>
            </a:endParaRPr>
          </a:p>
          <a:p>
            <a:pPr marL="687070" marR="739140" indent="838200">
              <a:lnSpc>
                <a:spcPct val="120000"/>
              </a:lnSpc>
              <a:tabLst>
                <a:tab pos="3735070" algn="l"/>
              </a:tabLst>
            </a:pPr>
            <a:r>
              <a:rPr sz="1000" b="1" spc="-5" dirty="0">
                <a:latin typeface="Courier New"/>
                <a:cs typeface="Courier New"/>
              </a:rPr>
              <a:t>int maxTransactionTime)	{  int transactionTimeLeft =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0;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2419</Words>
  <Application>Microsoft Office PowerPoint</Application>
  <PresentationFormat>Custom</PresentationFormat>
  <Paragraphs>1114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- 273l7</dc:title>
  <dc:creator>SIEGFRIE</dc:creator>
  <cp:lastModifiedBy>Mahdi Ebi</cp:lastModifiedBy>
  <cp:revision>1</cp:revision>
  <dcterms:created xsi:type="dcterms:W3CDTF">2020-07-09T05:37:40Z</dcterms:created>
  <dcterms:modified xsi:type="dcterms:W3CDTF">2020-07-09T05:38:58Z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2020-07-09T00:00:00Z</vt:filetime>
  </property>
</Properties>
</file>