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224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23643" y="1627127"/>
            <a:ext cx="3325112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5" y="1231392"/>
            <a:ext cx="4558665" cy="2290371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</a:pPr>
            <a:r>
              <a:rPr lang="en-US" sz="2200" spc="-5" dirty="0">
                <a:latin typeface="Times New Roman"/>
                <a:cs typeface="Times New Roman"/>
              </a:rPr>
              <a:t>COMP 282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– </a:t>
            </a:r>
            <a:r>
              <a:rPr lang="en-US" sz="2200" spc="-5" dirty="0">
                <a:latin typeface="Times New Roman"/>
                <a:cs typeface="Times New Roman"/>
              </a:rPr>
              <a:t>Advanced </a:t>
            </a:r>
            <a:r>
              <a:rPr sz="2200" spc="-5" dirty="0">
                <a:latin typeface="Times New Roman"/>
                <a:cs typeface="Times New Roman"/>
              </a:rPr>
              <a:t>Data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Structures</a:t>
            </a: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Stacks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6295" y="5408676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000" spc="5" dirty="0">
                <a:latin typeface="Times New Roman"/>
                <a:cs typeface="Times New Roman"/>
              </a:rPr>
              <a:t>What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stack?</a:t>
            </a:r>
            <a:endParaRPr sz="2000">
              <a:latin typeface="Times New Roman"/>
              <a:cs typeface="Times New Roman"/>
            </a:endParaRPr>
          </a:p>
          <a:p>
            <a:pPr marL="554355" indent="-172720">
              <a:lnSpc>
                <a:spcPct val="100000"/>
              </a:lnSpc>
              <a:spcBef>
                <a:spcPts val="1540"/>
              </a:spcBef>
              <a:buChar char="•"/>
              <a:tabLst>
                <a:tab pos="554990" algn="l"/>
              </a:tabLst>
            </a:pPr>
            <a:r>
              <a:rPr sz="1600" spc="-10" dirty="0">
                <a:latin typeface="Times New Roman"/>
                <a:cs typeface="Times New Roman"/>
              </a:rPr>
              <a:t>Some familiar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stacks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Char char="•"/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Char char="•"/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Char char="•"/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Char char="•"/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Char char="•"/>
            </a:pPr>
            <a:endParaRPr sz="1950">
              <a:latin typeface="Times New Roman"/>
              <a:cs typeface="Times New Roman"/>
            </a:endParaRPr>
          </a:p>
          <a:p>
            <a:pPr marL="554355" indent="-172720">
              <a:lnSpc>
                <a:spcPct val="100000"/>
              </a:lnSpc>
              <a:buChar char="•"/>
              <a:tabLst>
                <a:tab pos="554990" algn="l"/>
              </a:tabLst>
            </a:pPr>
            <a:r>
              <a:rPr sz="1600" spc="-5" dirty="0">
                <a:latin typeface="Times New Roman"/>
                <a:cs typeface="Times New Roman"/>
              </a:rPr>
              <a:t>Add item </a:t>
            </a:r>
            <a:r>
              <a:rPr sz="1600" dirty="0">
                <a:latin typeface="Times New Roman"/>
                <a:cs typeface="Times New Roman"/>
              </a:rPr>
              <a:t>on top of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stack</a:t>
            </a:r>
            <a:endParaRPr sz="1600">
              <a:latin typeface="Times New Roman"/>
              <a:cs typeface="Times New Roman"/>
            </a:endParaRPr>
          </a:p>
          <a:p>
            <a:pPr marL="554355" indent="-172720">
              <a:lnSpc>
                <a:spcPct val="100000"/>
              </a:lnSpc>
              <a:spcBef>
                <a:spcPts val="385"/>
              </a:spcBef>
              <a:buChar char="•"/>
              <a:tabLst>
                <a:tab pos="554990" algn="l"/>
              </a:tabLst>
            </a:pPr>
            <a:r>
              <a:rPr sz="1600" spc="-10" dirty="0">
                <a:latin typeface="Times New Roman"/>
                <a:cs typeface="Times New Roman"/>
              </a:rPr>
              <a:t>Remove </a:t>
            </a:r>
            <a:r>
              <a:rPr sz="1600" spc="-5" dirty="0">
                <a:latin typeface="Times New Roman"/>
                <a:cs typeface="Times New Roman"/>
              </a:rPr>
              <a:t>item that is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topmost</a:t>
            </a:r>
            <a:endParaRPr sz="1600">
              <a:latin typeface="Times New Roman"/>
              <a:cs typeface="Times New Roman"/>
            </a:endParaRPr>
          </a:p>
          <a:p>
            <a:pPr marL="610870">
              <a:lnSpc>
                <a:spcPct val="100000"/>
              </a:lnSpc>
              <a:spcBef>
                <a:spcPts val="345"/>
              </a:spcBef>
            </a:pPr>
            <a:r>
              <a:rPr sz="1400" dirty="0">
                <a:latin typeface="Times New Roman"/>
                <a:cs typeface="Times New Roman"/>
              </a:rPr>
              <a:t>– Last In, First Out …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LIFO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33600" y="6507480"/>
            <a:ext cx="3314700" cy="1104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5" y="123139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Processing Algebraic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Expressions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383540">
              <a:lnSpc>
                <a:spcPct val="100000"/>
              </a:lnSpc>
              <a:spcBef>
                <a:spcPts val="1440"/>
              </a:spcBef>
            </a:pPr>
            <a:r>
              <a:rPr sz="1200" spc="-5" dirty="0">
                <a:latin typeface="Times New Roman"/>
                <a:cs typeface="Times New Roman"/>
              </a:rPr>
              <a:t>Scanning an expression that contains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balanced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delimiters</a:t>
            </a:r>
            <a:endParaRPr sz="1200">
              <a:latin typeface="Times New Roman"/>
              <a:cs typeface="Times New Roman"/>
            </a:endParaRPr>
          </a:p>
          <a:p>
            <a:pPr marL="38354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Arial"/>
                <a:cs typeface="Arial"/>
              </a:rPr>
              <a:t>{ [ ( )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]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45046" y="2060216"/>
            <a:ext cx="3958166" cy="17466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06295" y="5408676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1662430" marR="452120" indent="-1202690">
              <a:lnSpc>
                <a:spcPct val="100000"/>
              </a:lnSpc>
              <a:spcBef>
                <a:spcPts val="640"/>
              </a:spcBef>
            </a:pPr>
            <a:r>
              <a:rPr sz="2000" dirty="0">
                <a:latin typeface="Times New Roman"/>
                <a:cs typeface="Times New Roman"/>
              </a:rPr>
              <a:t>Algorithm for Processing</a:t>
            </a:r>
            <a:r>
              <a:rPr sz="2000" spc="-2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Algebraic  Expressions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52769" y="6474647"/>
            <a:ext cx="4232562" cy="19415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5" y="123139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1662430" marR="452120" indent="-1202690">
              <a:lnSpc>
                <a:spcPct val="100000"/>
              </a:lnSpc>
              <a:spcBef>
                <a:spcPts val="640"/>
              </a:spcBef>
            </a:pPr>
            <a:r>
              <a:rPr sz="2000" dirty="0">
                <a:latin typeface="Times New Roman"/>
                <a:cs typeface="Times New Roman"/>
              </a:rPr>
              <a:t>Algorithm for Processing</a:t>
            </a:r>
            <a:r>
              <a:rPr sz="2000" spc="-2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Algebraic  Expressions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44210" y="1984697"/>
            <a:ext cx="4071017" cy="19758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06295" y="5408676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ourier New"/>
                <a:cs typeface="Courier New"/>
              </a:rPr>
              <a:t>BalanceChecker()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Courier New"/>
              <a:cs typeface="Courier New"/>
            </a:endParaRPr>
          </a:p>
          <a:p>
            <a:pPr marL="382270">
              <a:lnSpc>
                <a:spcPct val="100000"/>
              </a:lnSpc>
            </a:pPr>
            <a:r>
              <a:rPr sz="1000" b="1" spc="-5" dirty="0">
                <a:latin typeface="Courier New"/>
                <a:cs typeface="Courier New"/>
              </a:rPr>
              <a:t>// A class that checks whether the</a:t>
            </a:r>
            <a:r>
              <a:rPr sz="1000" b="1" spc="3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parentheses,</a:t>
            </a:r>
            <a:endParaRPr sz="1000">
              <a:latin typeface="Courier New"/>
              <a:cs typeface="Courier New"/>
            </a:endParaRPr>
          </a:p>
          <a:p>
            <a:pPr marL="3822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// brackets, and braces in a string occur</a:t>
            </a:r>
            <a:r>
              <a:rPr sz="1000" b="1" spc="3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in</a:t>
            </a:r>
            <a:endParaRPr sz="1000">
              <a:latin typeface="Courier New"/>
              <a:cs typeface="Courier New"/>
            </a:endParaRPr>
          </a:p>
          <a:p>
            <a:pPr marL="3822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// left/right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pairs.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Courier New"/>
              <a:cs typeface="Courier New"/>
            </a:endParaRPr>
          </a:p>
          <a:p>
            <a:pPr marL="382270">
              <a:lnSpc>
                <a:spcPct val="100000"/>
              </a:lnSpc>
              <a:tabLst>
                <a:tab pos="2592070" algn="l"/>
              </a:tabLst>
            </a:pPr>
            <a:r>
              <a:rPr sz="1000" b="1" spc="-5" dirty="0">
                <a:latin typeface="Courier New"/>
                <a:cs typeface="Courier New"/>
              </a:rPr>
              <a:t>public</a:t>
            </a:r>
            <a:r>
              <a:rPr sz="1000" b="1" spc="2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class</a:t>
            </a:r>
            <a:r>
              <a:rPr sz="1000" b="1" spc="2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BalanceChecker	{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// Decides whether the parentheses,</a:t>
            </a:r>
            <a:r>
              <a:rPr sz="1000" b="1" spc="2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brackets,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// and braces in a string occur in</a:t>
            </a:r>
            <a:r>
              <a:rPr sz="1000" b="1" spc="2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left/right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// pairs.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// Returns true if the delimiters are</a:t>
            </a:r>
            <a:r>
              <a:rPr sz="1000" b="1" spc="2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paired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// correctly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public static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boolean</a:t>
            </a:r>
            <a:endParaRPr sz="1000">
              <a:latin typeface="Courier New"/>
              <a:cs typeface="Courier New"/>
            </a:endParaRPr>
          </a:p>
          <a:p>
            <a:pPr marL="687070" marR="815340" indent="304800">
              <a:lnSpc>
                <a:spcPct val="120000"/>
              </a:lnSpc>
              <a:tabLst>
                <a:tab pos="3658870" algn="l"/>
              </a:tabLst>
            </a:pPr>
            <a:r>
              <a:rPr sz="1000" b="1" spc="-5" dirty="0">
                <a:latin typeface="Courier New"/>
                <a:cs typeface="Courier New"/>
              </a:rPr>
              <a:t>checkBalance(String expression)	{  StacInterface&lt;Character&gt;</a:t>
            </a:r>
            <a:endParaRPr sz="1000">
              <a:latin typeface="Courier New"/>
              <a:cs typeface="Courier New"/>
            </a:endParaRPr>
          </a:p>
          <a:p>
            <a:pPr marL="915669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openDelimiterStack = new</a:t>
            </a:r>
            <a:r>
              <a:rPr sz="1000" b="1" spc="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ArrayStack&lt;&gt;();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93619" y="1457354"/>
            <a:ext cx="3289300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58115">
              <a:lnSpc>
                <a:spcPct val="120000"/>
              </a:lnSpc>
              <a:spcBef>
                <a:spcPts val="100"/>
              </a:spcBef>
            </a:pPr>
            <a:r>
              <a:rPr sz="1000" b="1" spc="-5" dirty="0">
                <a:latin typeface="Courier New"/>
                <a:cs typeface="Courier New"/>
              </a:rPr>
              <a:t>int characterCount = expression.length();  boolean isBalanced =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true;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int index =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0;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char nextCharacter = '</a:t>
            </a:r>
            <a:r>
              <a:rPr sz="1000" b="1" spc="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';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000" b="1" spc="-5" dirty="0">
                <a:latin typeface="Courier New"/>
                <a:cs typeface="Courier New"/>
              </a:rPr>
              <a:t>while (isBalanced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&amp;&amp;</a:t>
            </a:r>
            <a:endParaRPr sz="1000">
              <a:latin typeface="Courier New"/>
              <a:cs typeface="Courier New"/>
            </a:endParaRPr>
          </a:p>
          <a:p>
            <a:pPr marL="151765" marR="5080" indent="457200">
              <a:lnSpc>
                <a:spcPct val="120000"/>
              </a:lnSpc>
              <a:tabLst>
                <a:tab pos="2361565" algn="l"/>
                <a:tab pos="2894965" algn="l"/>
              </a:tabLst>
            </a:pPr>
            <a:r>
              <a:rPr sz="1000" b="1" spc="-5" dirty="0">
                <a:latin typeface="Courier New"/>
                <a:cs typeface="Courier New"/>
              </a:rPr>
              <a:t>(index</a:t>
            </a:r>
            <a:r>
              <a:rPr sz="1000" b="1" spc="2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&lt;</a:t>
            </a:r>
            <a:r>
              <a:rPr sz="1000" b="1" spc="3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characterCount))	{  nextCharacter = expression.charAt(index);  switch</a:t>
            </a:r>
            <a:r>
              <a:rPr sz="1000" b="1" spc="2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(nextCharacter)	{</a:t>
            </a:r>
            <a:endParaRPr sz="1000">
              <a:latin typeface="Courier New"/>
              <a:cs typeface="Courier New"/>
            </a:endParaRPr>
          </a:p>
          <a:p>
            <a:pPr marL="304165" marR="5080" indent="-152400">
              <a:lnSpc>
                <a:spcPct val="120000"/>
              </a:lnSpc>
            </a:pPr>
            <a:r>
              <a:rPr sz="1000" b="1" spc="-5" dirty="0">
                <a:latin typeface="Courier New"/>
                <a:cs typeface="Courier New"/>
              </a:rPr>
              <a:t>case '(': case '[': case '{':  openDelimiterStack.push(nextCharacter);  break;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06295" y="1231392"/>
            <a:ext cx="4558665" cy="3415665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0" y="3415283"/>
                </a:moveTo>
                <a:lnTo>
                  <a:pt x="4558283" y="3415283"/>
                </a:lnTo>
                <a:lnTo>
                  <a:pt x="4558283" y="0"/>
                </a:lnTo>
                <a:lnTo>
                  <a:pt x="0" y="0"/>
                </a:lnTo>
                <a:lnTo>
                  <a:pt x="0" y="341528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06295" y="5408676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00">
              <a:latin typeface="Times New Roman"/>
              <a:cs typeface="Times New Roman"/>
            </a:endParaRPr>
          </a:p>
          <a:p>
            <a:pPr marL="839469">
              <a:lnSpc>
                <a:spcPct val="100000"/>
              </a:lnSpc>
            </a:pPr>
            <a:r>
              <a:rPr sz="1000" b="1" spc="-5" dirty="0">
                <a:latin typeface="Courier New"/>
                <a:cs typeface="Courier New"/>
              </a:rPr>
              <a:t>case ')': case ']': case</a:t>
            </a:r>
            <a:r>
              <a:rPr sz="1000" b="1" spc="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'}':</a:t>
            </a:r>
            <a:endParaRPr sz="1000">
              <a:latin typeface="Courier New"/>
              <a:cs typeface="Courier New"/>
            </a:endParaRPr>
          </a:p>
          <a:p>
            <a:pPr marL="1144270" marR="1043940" indent="-152400">
              <a:lnSpc>
                <a:spcPct val="120000"/>
              </a:lnSpc>
            </a:pPr>
            <a:r>
              <a:rPr sz="1000" b="1" spc="-5" dirty="0">
                <a:latin typeface="Courier New"/>
                <a:cs typeface="Courier New"/>
              </a:rPr>
              <a:t>if (openDelimiterStack.isEmpty())  isBalanced = false;</a:t>
            </a:r>
            <a:endParaRPr sz="1000">
              <a:latin typeface="Courier New"/>
              <a:cs typeface="Courier New"/>
            </a:endParaRPr>
          </a:p>
          <a:p>
            <a:pPr marL="991869">
              <a:lnSpc>
                <a:spcPct val="100000"/>
              </a:lnSpc>
              <a:spcBef>
                <a:spcPts val="240"/>
              </a:spcBef>
              <a:tabLst>
                <a:tab pos="1449070" algn="l"/>
              </a:tabLst>
            </a:pPr>
            <a:r>
              <a:rPr sz="1000" b="1" spc="-5" dirty="0">
                <a:latin typeface="Courier New"/>
                <a:cs typeface="Courier New"/>
              </a:rPr>
              <a:t>else	{</a:t>
            </a:r>
            <a:endParaRPr sz="1000">
              <a:latin typeface="Courier New"/>
              <a:cs typeface="Courier New"/>
            </a:endParaRPr>
          </a:p>
          <a:p>
            <a:pPr marL="11442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char openDelimiter</a:t>
            </a:r>
            <a:endParaRPr sz="1000">
              <a:latin typeface="Courier New"/>
              <a:cs typeface="Courier New"/>
            </a:endParaRPr>
          </a:p>
          <a:p>
            <a:pPr marL="1144270" marR="662940" indent="457200">
              <a:lnSpc>
                <a:spcPct val="120000"/>
              </a:lnSpc>
            </a:pPr>
            <a:r>
              <a:rPr sz="1000" b="1" spc="-5" dirty="0">
                <a:latin typeface="Courier New"/>
                <a:cs typeface="Courier New"/>
              </a:rPr>
              <a:t>= openDelimiterStack.pop();  isBalanced =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isPaired(openDelimiter,</a:t>
            </a:r>
            <a:endParaRPr sz="1000">
              <a:latin typeface="Courier New"/>
              <a:cs typeface="Courier New"/>
            </a:endParaRPr>
          </a:p>
          <a:p>
            <a:pPr marL="28968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nextCharacter);</a:t>
            </a:r>
            <a:endParaRPr sz="1000">
              <a:latin typeface="Courier New"/>
              <a:cs typeface="Courier New"/>
            </a:endParaRPr>
          </a:p>
          <a:p>
            <a:pPr marL="991869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839469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break;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Courier New"/>
              <a:cs typeface="Courier New"/>
            </a:endParaRPr>
          </a:p>
          <a:p>
            <a:pPr marL="839469" marR="1348740">
              <a:lnSpc>
                <a:spcPct val="120000"/>
              </a:lnSpc>
              <a:spcBef>
                <a:spcPts val="5"/>
              </a:spcBef>
            </a:pPr>
            <a:r>
              <a:rPr sz="1000" b="1" spc="-5" dirty="0">
                <a:latin typeface="Courier New"/>
                <a:cs typeface="Courier New"/>
              </a:rPr>
              <a:t>// Ignore unexpected characters  default: break;</a:t>
            </a:r>
            <a:endParaRPr sz="1000">
              <a:latin typeface="Courier New"/>
              <a:cs typeface="Courier New"/>
            </a:endParaRPr>
          </a:p>
          <a:p>
            <a:pPr marL="839469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839469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index++;</a:t>
            </a:r>
            <a:endParaRPr sz="1000">
              <a:latin typeface="Courier New"/>
              <a:cs typeface="Courier New"/>
            </a:endParaRPr>
          </a:p>
          <a:p>
            <a:pPr marL="6870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5" y="123139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839469" marR="1272540" indent="-152400">
              <a:lnSpc>
                <a:spcPct val="120000"/>
              </a:lnSpc>
              <a:spcBef>
                <a:spcPts val="730"/>
              </a:spcBef>
            </a:pPr>
            <a:r>
              <a:rPr sz="1000" b="1" spc="-5" dirty="0">
                <a:latin typeface="Courier New"/>
                <a:cs typeface="Courier New"/>
              </a:rPr>
              <a:t>if (!openDelimiterStack.isEmpty())  isBalanced = false;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Courier New"/>
              <a:cs typeface="Courier New"/>
            </a:endParaRPr>
          </a:p>
          <a:p>
            <a:pPr marL="687070">
              <a:lnSpc>
                <a:spcPct val="100000"/>
              </a:lnSpc>
            </a:pPr>
            <a:r>
              <a:rPr sz="1000" b="1" spc="-5" dirty="0">
                <a:latin typeface="Courier New"/>
                <a:cs typeface="Courier New"/>
              </a:rPr>
              <a:t>return isBalanced;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6295" y="5408676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00">
              <a:latin typeface="Times New Roman"/>
              <a:cs typeface="Times New Roman"/>
            </a:endParaRPr>
          </a:p>
          <a:p>
            <a:pPr marL="382270">
              <a:lnSpc>
                <a:spcPct val="100000"/>
              </a:lnSpc>
            </a:pPr>
            <a:r>
              <a:rPr sz="1000" b="1" spc="-5" dirty="0">
                <a:latin typeface="Courier New"/>
                <a:cs typeface="Courier New"/>
              </a:rPr>
              <a:t>// Returns true if the given characters, open</a:t>
            </a:r>
            <a:r>
              <a:rPr sz="1000" b="1" spc="3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and</a:t>
            </a:r>
            <a:endParaRPr sz="1000">
              <a:latin typeface="Courier New"/>
              <a:cs typeface="Courier New"/>
            </a:endParaRPr>
          </a:p>
          <a:p>
            <a:pPr marL="3822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// close, form a pair of parentheses,</a:t>
            </a:r>
            <a:r>
              <a:rPr sz="1000" b="1" spc="3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brackets,</a:t>
            </a:r>
            <a:endParaRPr sz="1000">
              <a:latin typeface="Courier New"/>
              <a:cs typeface="Courier New"/>
            </a:endParaRPr>
          </a:p>
          <a:p>
            <a:pPr marL="3822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// or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braces.</a:t>
            </a:r>
            <a:endParaRPr sz="1000">
              <a:latin typeface="Courier New"/>
              <a:cs typeface="Courier New"/>
            </a:endParaRPr>
          </a:p>
          <a:p>
            <a:pPr marL="3822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private static boolean isPaired(char</a:t>
            </a:r>
            <a:r>
              <a:rPr sz="1000" b="1" spc="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open,</a:t>
            </a:r>
            <a:endParaRPr sz="1000">
              <a:latin typeface="Courier New"/>
              <a:cs typeface="Courier New"/>
            </a:endParaRPr>
          </a:p>
          <a:p>
            <a:pPr marL="839469" marR="434340" indent="2133600">
              <a:lnSpc>
                <a:spcPct val="120000"/>
              </a:lnSpc>
              <a:tabLst>
                <a:tab pos="4039870" algn="l"/>
              </a:tabLst>
            </a:pPr>
            <a:r>
              <a:rPr sz="1000" b="1" spc="-5" dirty="0">
                <a:latin typeface="Courier New"/>
                <a:cs typeface="Courier New"/>
              </a:rPr>
              <a:t>char close)	{  return (open == '(' &amp;&amp; close == ')')</a:t>
            </a:r>
            <a:r>
              <a:rPr sz="1000" b="1" spc="2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||</a:t>
            </a:r>
            <a:endParaRPr sz="1000">
              <a:latin typeface="Courier New"/>
              <a:cs typeface="Courier New"/>
            </a:endParaRPr>
          </a:p>
          <a:p>
            <a:pPr marL="13728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(open == '[' &amp;&amp; close == ']')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||</a:t>
            </a:r>
            <a:endParaRPr sz="1000">
              <a:latin typeface="Courier New"/>
              <a:cs typeface="Courier New"/>
            </a:endParaRPr>
          </a:p>
          <a:p>
            <a:pPr marL="13728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(open == '{' &amp;&amp; close ==</a:t>
            </a:r>
            <a:r>
              <a:rPr sz="1000" b="1" spc="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'}');</a:t>
            </a:r>
            <a:endParaRPr sz="1000">
              <a:latin typeface="Courier New"/>
              <a:cs typeface="Courier New"/>
            </a:endParaRPr>
          </a:p>
          <a:p>
            <a:pPr marL="6108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3822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5" y="123139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700">
              <a:latin typeface="Times New Roman"/>
              <a:cs typeface="Times New Roman"/>
            </a:endParaRPr>
          </a:p>
          <a:p>
            <a:pPr marL="497840">
              <a:lnSpc>
                <a:spcPct val="100000"/>
              </a:lnSpc>
            </a:pPr>
            <a:r>
              <a:rPr sz="2200" spc="-5" dirty="0">
                <a:latin typeface="Times New Roman"/>
                <a:cs typeface="Times New Roman"/>
              </a:rPr>
              <a:t>Converting </a:t>
            </a:r>
            <a:r>
              <a:rPr sz="2000" b="1" dirty="0">
                <a:latin typeface="Courier New"/>
                <a:cs typeface="Courier New"/>
              </a:rPr>
              <a:t>a + b * c</a:t>
            </a:r>
            <a:r>
              <a:rPr sz="2000" b="1" spc="-69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Postfix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20181" y="2064605"/>
            <a:ext cx="4165920" cy="1904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06295" y="5408676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700">
              <a:latin typeface="Times New Roman"/>
              <a:cs typeface="Times New Roman"/>
            </a:endParaRPr>
          </a:p>
          <a:p>
            <a:pPr marL="497840">
              <a:lnSpc>
                <a:spcPct val="100000"/>
              </a:lnSpc>
            </a:pPr>
            <a:r>
              <a:rPr sz="2200" spc="-5" dirty="0">
                <a:latin typeface="Times New Roman"/>
                <a:cs typeface="Times New Roman"/>
              </a:rPr>
              <a:t>Converting </a:t>
            </a:r>
            <a:r>
              <a:rPr sz="2000" b="1" dirty="0">
                <a:latin typeface="Courier New"/>
                <a:cs typeface="Courier New"/>
              </a:rPr>
              <a:t>a - b + c</a:t>
            </a:r>
            <a:r>
              <a:rPr sz="2000" b="1" spc="-69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Postfix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43100" y="6263640"/>
            <a:ext cx="3581400" cy="18516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5" y="123139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700">
              <a:latin typeface="Times New Roman"/>
              <a:cs typeface="Times New Roman"/>
            </a:endParaRPr>
          </a:p>
          <a:p>
            <a:pPr marL="497840">
              <a:lnSpc>
                <a:spcPct val="100000"/>
              </a:lnSpc>
            </a:pPr>
            <a:r>
              <a:rPr sz="2200" spc="-5" dirty="0">
                <a:latin typeface="Times New Roman"/>
                <a:cs typeface="Times New Roman"/>
              </a:rPr>
              <a:t>Converting </a:t>
            </a:r>
            <a:r>
              <a:rPr sz="2000" b="1" dirty="0">
                <a:latin typeface="Courier New"/>
                <a:cs typeface="Courier New"/>
              </a:rPr>
              <a:t>a ^ b ^ c</a:t>
            </a:r>
            <a:r>
              <a:rPr sz="2000" b="1" spc="-69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Postfix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47088" y="2139695"/>
            <a:ext cx="3867912" cy="1807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06295" y="5408676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Times New Roman"/>
                <a:cs typeface="Times New Roman"/>
              </a:rPr>
              <a:t>Infix to Postfix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Conversion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69120" y="6278469"/>
            <a:ext cx="4074893" cy="1831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5" y="123139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240029" rIns="0" bIns="0" rtlCol="0">
            <a:spAutoFit/>
          </a:bodyPr>
          <a:lstStyle/>
          <a:p>
            <a:pPr marL="1697355" marR="745490" indent="-943610">
              <a:lnSpc>
                <a:spcPct val="100000"/>
              </a:lnSpc>
              <a:spcBef>
                <a:spcPts val="1889"/>
              </a:spcBef>
            </a:pPr>
            <a:r>
              <a:rPr sz="2200" spc="-5" dirty="0">
                <a:latin typeface="Times New Roman"/>
                <a:cs typeface="Times New Roman"/>
              </a:rPr>
              <a:t>Infix to Postfix Conversion  Algorithm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78964" y="2257044"/>
            <a:ext cx="3015995" cy="1976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06295" y="5408676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240029" rIns="0" bIns="0" rtlCol="0">
            <a:spAutoFit/>
          </a:bodyPr>
          <a:lstStyle/>
          <a:p>
            <a:pPr marL="1697355" marR="745490" indent="-943610">
              <a:lnSpc>
                <a:spcPct val="100000"/>
              </a:lnSpc>
              <a:spcBef>
                <a:spcPts val="1889"/>
              </a:spcBef>
            </a:pPr>
            <a:r>
              <a:rPr sz="2200" spc="-5" dirty="0">
                <a:latin typeface="Times New Roman"/>
                <a:cs typeface="Times New Roman"/>
              </a:rPr>
              <a:t>Infix to Postfix Conversion  Algorithm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43100" y="6397752"/>
            <a:ext cx="3886200" cy="20497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5" y="123139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240029" rIns="0" bIns="0" rtlCol="0">
            <a:spAutoFit/>
          </a:bodyPr>
          <a:lstStyle/>
          <a:p>
            <a:pPr marL="1697355" marR="745490" indent="-943610">
              <a:lnSpc>
                <a:spcPct val="100000"/>
              </a:lnSpc>
              <a:spcBef>
                <a:spcPts val="1889"/>
              </a:spcBef>
            </a:pPr>
            <a:r>
              <a:rPr sz="2200" spc="-5" dirty="0">
                <a:latin typeface="Times New Roman"/>
                <a:cs typeface="Times New Roman"/>
              </a:rPr>
              <a:t>Infix to Postfix Conversion  Algorithm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05455" y="2395727"/>
            <a:ext cx="2763012" cy="1699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06295" y="5408676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17970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415"/>
              </a:spcBef>
            </a:pPr>
            <a:r>
              <a:rPr sz="1800" spc="-5" dirty="0">
                <a:latin typeface="Times New Roman"/>
                <a:cs typeface="Times New Roman"/>
              </a:rPr>
              <a:t>Converting </a:t>
            </a:r>
            <a:r>
              <a:rPr sz="1600" b="1" spc="-5" dirty="0">
                <a:latin typeface="Courier New"/>
                <a:cs typeface="Courier New"/>
              </a:rPr>
              <a:t>a / b * (c + (d -</a:t>
            </a:r>
            <a:r>
              <a:rPr sz="1600" b="1" spc="4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e))</a:t>
            </a:r>
            <a:endParaRPr sz="16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Postfix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05100" y="6278886"/>
            <a:ext cx="2517648" cy="2420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98859" y="2250805"/>
            <a:ext cx="3829413" cy="1228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06295" y="123139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Times New Roman"/>
                <a:cs typeface="Times New Roman"/>
              </a:rPr>
              <a:t>Evaluating Postfix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Expressions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101725">
              <a:lnSpc>
                <a:spcPct val="100000"/>
              </a:lnSpc>
              <a:spcBef>
                <a:spcPts val="1970"/>
              </a:spcBef>
            </a:pPr>
            <a:r>
              <a:rPr sz="1200" spc="-5" dirty="0">
                <a:latin typeface="Times New Roman"/>
                <a:cs typeface="Times New Roman"/>
              </a:rPr>
              <a:t>Evaluating </a:t>
            </a:r>
            <a:r>
              <a:rPr sz="1000" b="1" spc="-5" dirty="0">
                <a:latin typeface="Courier New"/>
                <a:cs typeface="Courier New"/>
              </a:rPr>
              <a:t>a b / </a:t>
            </a:r>
            <a:r>
              <a:rPr sz="1200" spc="-5" dirty="0">
                <a:latin typeface="Times New Roman"/>
                <a:cs typeface="Times New Roman"/>
              </a:rPr>
              <a:t>where </a:t>
            </a:r>
            <a:r>
              <a:rPr sz="700" b="1" spc="165" dirty="0">
                <a:latin typeface="Calibri"/>
                <a:cs typeface="Calibri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= 4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700" b="1" spc="135" dirty="0">
                <a:latin typeface="Calibri"/>
                <a:cs typeface="Calibri"/>
              </a:rPr>
              <a:t>b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53070" y="6440582"/>
            <a:ext cx="4065845" cy="8701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06295" y="5408676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Times New Roman"/>
                <a:cs typeface="Times New Roman"/>
              </a:rPr>
              <a:t>Evaluating Postfix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Expressions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46050" algn="ctr">
              <a:lnSpc>
                <a:spcPct val="100000"/>
              </a:lnSpc>
              <a:spcBef>
                <a:spcPts val="1800"/>
              </a:spcBef>
            </a:pPr>
            <a:r>
              <a:rPr sz="1200" spc="-5" dirty="0">
                <a:latin typeface="Times New Roman"/>
                <a:cs typeface="Times New Roman"/>
              </a:rPr>
              <a:t>Evaluating </a:t>
            </a:r>
            <a:r>
              <a:rPr sz="1000" b="1" spc="-5" dirty="0">
                <a:latin typeface="Courier New"/>
                <a:cs typeface="Courier New"/>
              </a:rPr>
              <a:t>a b + c /</a:t>
            </a:r>
            <a:r>
              <a:rPr sz="1000" b="1" spc="-36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when </a:t>
            </a:r>
            <a:r>
              <a:rPr sz="1200" i="1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is 2, </a:t>
            </a:r>
            <a:r>
              <a:rPr sz="1200" i="1" dirty="0">
                <a:latin typeface="Times New Roman"/>
                <a:cs typeface="Times New Roman"/>
              </a:rPr>
              <a:t>b </a:t>
            </a:r>
            <a:r>
              <a:rPr sz="1200" dirty="0">
                <a:latin typeface="Times New Roman"/>
                <a:cs typeface="Times New Roman"/>
              </a:rPr>
              <a:t>is 4,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i="1" dirty="0">
                <a:latin typeface="Times New Roman"/>
                <a:cs typeface="Times New Roman"/>
              </a:rPr>
              <a:t>c </a:t>
            </a:r>
            <a:r>
              <a:rPr sz="1200" dirty="0">
                <a:latin typeface="Times New Roman"/>
                <a:cs typeface="Times New Roman"/>
              </a:rPr>
              <a:t>is 3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5" y="123139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119380" rIns="0" bIns="0" rtlCol="0">
            <a:spAutoFit/>
          </a:bodyPr>
          <a:lstStyle/>
          <a:p>
            <a:pPr marL="1662430" marR="587375" indent="-1066800">
              <a:lnSpc>
                <a:spcPct val="100000"/>
              </a:lnSpc>
              <a:spcBef>
                <a:spcPts val="940"/>
              </a:spcBef>
            </a:pPr>
            <a:r>
              <a:rPr sz="2000" dirty="0">
                <a:latin typeface="Times New Roman"/>
                <a:cs typeface="Times New Roman"/>
              </a:rPr>
              <a:t>Algorithm for </a:t>
            </a:r>
            <a:r>
              <a:rPr sz="2000" spc="-5" dirty="0">
                <a:latin typeface="Times New Roman"/>
                <a:cs typeface="Times New Roman"/>
              </a:rPr>
              <a:t>Evaluating Postfix  </a:t>
            </a:r>
            <a:r>
              <a:rPr sz="2000" dirty="0">
                <a:latin typeface="Times New Roman"/>
                <a:cs typeface="Times New Roman"/>
              </a:rPr>
              <a:t>Expressions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14500" y="2101595"/>
            <a:ext cx="4366260" cy="201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06295" y="5408676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240029" rIns="0" bIns="0" rtlCol="0">
            <a:spAutoFit/>
          </a:bodyPr>
          <a:lstStyle/>
          <a:p>
            <a:pPr marL="1604645" marR="421005" indent="-1176655">
              <a:lnSpc>
                <a:spcPct val="100000"/>
              </a:lnSpc>
              <a:spcBef>
                <a:spcPts val="1889"/>
              </a:spcBef>
            </a:pPr>
            <a:r>
              <a:rPr sz="2200" spc="-5" dirty="0">
                <a:latin typeface="Times New Roman"/>
                <a:cs typeface="Times New Roman"/>
              </a:rPr>
              <a:t>Algorithm </a:t>
            </a:r>
            <a:r>
              <a:rPr sz="2200" dirty="0">
                <a:latin typeface="Times New Roman"/>
                <a:cs typeface="Times New Roman"/>
              </a:rPr>
              <a:t>for </a:t>
            </a:r>
            <a:r>
              <a:rPr sz="2200" spc="-5" dirty="0">
                <a:latin typeface="Times New Roman"/>
                <a:cs typeface="Times New Roman"/>
              </a:rPr>
              <a:t>Evaluating Postfix  Expressions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14500" y="6393179"/>
            <a:ext cx="4343400" cy="15864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5" y="123139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Times New Roman"/>
              <a:cs typeface="Times New Roman"/>
            </a:endParaRPr>
          </a:p>
          <a:p>
            <a:pPr marL="473709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Times New Roman"/>
                <a:cs typeface="Times New Roman"/>
              </a:rPr>
              <a:t>Specifications </a:t>
            </a:r>
            <a:r>
              <a:rPr sz="2200" dirty="0">
                <a:latin typeface="Times New Roman"/>
                <a:cs typeface="Times New Roman"/>
              </a:rPr>
              <a:t>of the </a:t>
            </a:r>
            <a:r>
              <a:rPr sz="2200" spc="-10" dirty="0">
                <a:latin typeface="Times New Roman"/>
                <a:cs typeface="Times New Roman"/>
              </a:rPr>
              <a:t>ADT</a:t>
            </a:r>
            <a:r>
              <a:rPr sz="2200" spc="-1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Stack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23288" y="2101595"/>
            <a:ext cx="3906012" cy="2275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06295" y="5408676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Times New Roman"/>
              <a:cs typeface="Times New Roman"/>
            </a:endParaRPr>
          </a:p>
          <a:p>
            <a:pPr marL="473709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Times New Roman"/>
                <a:cs typeface="Times New Roman"/>
              </a:rPr>
              <a:t>Specifications </a:t>
            </a:r>
            <a:r>
              <a:rPr sz="2200" dirty="0">
                <a:latin typeface="Times New Roman"/>
                <a:cs typeface="Times New Roman"/>
              </a:rPr>
              <a:t>of the </a:t>
            </a:r>
            <a:r>
              <a:rPr sz="2200" spc="-10" dirty="0">
                <a:latin typeface="Times New Roman"/>
                <a:cs typeface="Times New Roman"/>
              </a:rPr>
              <a:t>ADT</a:t>
            </a:r>
            <a:r>
              <a:rPr sz="2200" spc="-1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Stack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22704" y="6316979"/>
            <a:ext cx="4197095" cy="1894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5" y="123139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Evaluating </a:t>
            </a:r>
            <a:r>
              <a:rPr sz="1800" b="1" spc="-5" dirty="0">
                <a:latin typeface="Courier New"/>
                <a:cs typeface="Courier New"/>
              </a:rPr>
              <a:t>a + b * c </a:t>
            </a:r>
            <a:r>
              <a:rPr sz="2000" dirty="0">
                <a:latin typeface="Times New Roman"/>
                <a:cs typeface="Times New Roman"/>
              </a:rPr>
              <a:t>when </a:t>
            </a:r>
            <a:r>
              <a:rPr sz="1800" b="1" spc="-5" dirty="0">
                <a:latin typeface="Courier New"/>
                <a:cs typeface="Courier New"/>
              </a:rPr>
              <a:t>a</a:t>
            </a:r>
            <a:r>
              <a:rPr sz="1800" b="1" spc="-6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2,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b</a:t>
            </a:r>
            <a:r>
              <a:rPr sz="1800" b="1" spc="-58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dirty="0">
                <a:latin typeface="Times New Roman"/>
                <a:cs typeface="Times New Roman"/>
              </a:rPr>
              <a:t> 3,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c</a:t>
            </a:r>
            <a:r>
              <a:rPr sz="1800" b="1" spc="-58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dirty="0">
                <a:latin typeface="Times New Roman"/>
                <a:cs typeface="Times New Roman"/>
              </a:rPr>
              <a:t> 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88311" y="2397182"/>
            <a:ext cx="1708884" cy="15633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06295" y="5408676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22796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795"/>
              </a:spcBef>
            </a:pPr>
            <a:r>
              <a:rPr sz="2200" spc="-5" dirty="0">
                <a:latin typeface="Times New Roman"/>
                <a:cs typeface="Times New Roman"/>
              </a:rPr>
              <a:t>Evaluating </a:t>
            </a:r>
            <a:r>
              <a:rPr sz="2000" b="1" dirty="0">
                <a:latin typeface="Courier New"/>
                <a:cs typeface="Courier New"/>
              </a:rPr>
              <a:t>a + b * c</a:t>
            </a:r>
            <a:r>
              <a:rPr sz="2000" b="1" spc="-5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–</a:t>
            </a:r>
            <a:endParaRPr sz="20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Performing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Multiplication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44210" y="6582780"/>
            <a:ext cx="3917093" cy="12601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5" y="123139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22796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795"/>
              </a:spcBef>
            </a:pPr>
            <a:r>
              <a:rPr sz="2200" spc="-5" dirty="0">
                <a:latin typeface="Times New Roman"/>
                <a:cs typeface="Times New Roman"/>
              </a:rPr>
              <a:t>Evaluating </a:t>
            </a:r>
            <a:r>
              <a:rPr sz="2000" b="1" dirty="0">
                <a:latin typeface="Courier New"/>
                <a:cs typeface="Courier New"/>
              </a:rPr>
              <a:t>a + b * c</a:t>
            </a:r>
            <a:r>
              <a:rPr sz="2000" b="1" spc="-5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–</a:t>
            </a:r>
            <a:endParaRPr sz="20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Performing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1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Addition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84865" y="2733940"/>
            <a:ext cx="2561093" cy="1006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06295" y="5408676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240029" rIns="0" bIns="0" rtlCol="0">
            <a:spAutoFit/>
          </a:bodyPr>
          <a:lstStyle/>
          <a:p>
            <a:pPr marL="1604645" marR="552450" indent="-1043940">
              <a:lnSpc>
                <a:spcPct val="100000"/>
              </a:lnSpc>
              <a:spcBef>
                <a:spcPts val="1889"/>
              </a:spcBef>
            </a:pPr>
            <a:r>
              <a:rPr sz="2200" spc="-5" dirty="0">
                <a:latin typeface="Times New Roman"/>
                <a:cs typeface="Times New Roman"/>
              </a:rPr>
              <a:t>Algorithm </a:t>
            </a:r>
            <a:r>
              <a:rPr sz="2200" dirty="0">
                <a:latin typeface="Times New Roman"/>
                <a:cs typeface="Times New Roman"/>
              </a:rPr>
              <a:t>for </a:t>
            </a:r>
            <a:r>
              <a:rPr sz="2200" spc="-5" dirty="0">
                <a:latin typeface="Times New Roman"/>
                <a:cs typeface="Times New Roman"/>
              </a:rPr>
              <a:t>Evaluating infix  Expressions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49423" y="6393179"/>
            <a:ext cx="3275076" cy="2057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5" y="123139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240029" rIns="0" bIns="0" rtlCol="0">
            <a:spAutoFit/>
          </a:bodyPr>
          <a:lstStyle/>
          <a:p>
            <a:pPr marL="1604645" marR="552450" indent="-1043940">
              <a:lnSpc>
                <a:spcPct val="100000"/>
              </a:lnSpc>
              <a:spcBef>
                <a:spcPts val="1889"/>
              </a:spcBef>
            </a:pPr>
            <a:r>
              <a:rPr sz="2200" spc="-5" dirty="0">
                <a:latin typeface="Times New Roman"/>
                <a:cs typeface="Times New Roman"/>
              </a:rPr>
              <a:t>Algorithm </a:t>
            </a:r>
            <a:r>
              <a:rPr sz="2200" dirty="0">
                <a:latin typeface="Times New Roman"/>
                <a:cs typeface="Times New Roman"/>
              </a:rPr>
              <a:t>for </a:t>
            </a:r>
            <a:r>
              <a:rPr sz="2200" spc="-5" dirty="0">
                <a:latin typeface="Times New Roman"/>
                <a:cs typeface="Times New Roman"/>
              </a:rPr>
              <a:t>Evaluating infix  Expressions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04416" y="2234183"/>
            <a:ext cx="4101084" cy="22677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06295" y="5408676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240029" rIns="0" bIns="0" rtlCol="0">
            <a:spAutoFit/>
          </a:bodyPr>
          <a:lstStyle/>
          <a:p>
            <a:pPr marL="1604645" marR="552450" indent="-1043940">
              <a:lnSpc>
                <a:spcPct val="100000"/>
              </a:lnSpc>
              <a:spcBef>
                <a:spcPts val="1889"/>
              </a:spcBef>
            </a:pPr>
            <a:r>
              <a:rPr sz="2200" spc="-5" dirty="0">
                <a:latin typeface="Times New Roman"/>
                <a:cs typeface="Times New Roman"/>
              </a:rPr>
              <a:t>Algorithm </a:t>
            </a:r>
            <a:r>
              <a:rPr sz="2200" dirty="0">
                <a:latin typeface="Times New Roman"/>
                <a:cs typeface="Times New Roman"/>
              </a:rPr>
              <a:t>for </a:t>
            </a:r>
            <a:r>
              <a:rPr sz="2200" spc="-5" dirty="0">
                <a:latin typeface="Times New Roman"/>
                <a:cs typeface="Times New Roman"/>
              </a:rPr>
              <a:t>Evaluating infix  Expressions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32432" y="6422135"/>
            <a:ext cx="3934968" cy="2066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5" y="123139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240029" rIns="0" bIns="0" rtlCol="0">
            <a:spAutoFit/>
          </a:bodyPr>
          <a:lstStyle/>
          <a:p>
            <a:pPr marL="1604645" marR="552450" indent="-1043940">
              <a:lnSpc>
                <a:spcPct val="100000"/>
              </a:lnSpc>
              <a:spcBef>
                <a:spcPts val="1889"/>
              </a:spcBef>
            </a:pPr>
            <a:r>
              <a:rPr sz="2200" spc="-5" dirty="0">
                <a:latin typeface="Times New Roman"/>
                <a:cs typeface="Times New Roman"/>
              </a:rPr>
              <a:t>Algorithm </a:t>
            </a:r>
            <a:r>
              <a:rPr sz="2200" dirty="0">
                <a:latin typeface="Times New Roman"/>
                <a:cs typeface="Times New Roman"/>
              </a:rPr>
              <a:t>for </a:t>
            </a:r>
            <a:r>
              <a:rPr sz="2200" spc="-5" dirty="0">
                <a:latin typeface="Times New Roman"/>
                <a:cs typeface="Times New Roman"/>
              </a:rPr>
              <a:t>Evaluating infix  Expressions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62327" y="2253995"/>
            <a:ext cx="3890772" cy="194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73807" y="5897879"/>
            <a:ext cx="3226308" cy="2057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06295" y="5408676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64769" rIns="0" bIns="0" rtlCol="0">
            <a:spAutoFit/>
          </a:bodyPr>
          <a:lstStyle/>
          <a:p>
            <a:pPr marL="1180465">
              <a:lnSpc>
                <a:spcPct val="100000"/>
              </a:lnSpc>
              <a:spcBef>
                <a:spcPts val="509"/>
              </a:spcBef>
            </a:pPr>
            <a:r>
              <a:rPr sz="2200" spc="-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Program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Stack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>
              <a:latin typeface="Times New Roman"/>
              <a:cs typeface="Times New Roman"/>
            </a:endParaRPr>
          </a:p>
          <a:p>
            <a:pPr marL="1257300" indent="-229235">
              <a:lnSpc>
                <a:spcPct val="100000"/>
              </a:lnSpc>
              <a:buAutoNum type="alphaLcParenBoth"/>
              <a:tabLst>
                <a:tab pos="1257300" algn="l"/>
              </a:tabLst>
            </a:pPr>
            <a:r>
              <a:rPr sz="1200" spc="-5" dirty="0">
                <a:latin typeface="Times New Roman"/>
                <a:cs typeface="Times New Roman"/>
              </a:rPr>
              <a:t>when main begins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execution;</a:t>
            </a:r>
            <a:endParaRPr sz="1200">
              <a:latin typeface="Times New Roman"/>
              <a:cs typeface="Times New Roman"/>
            </a:endParaRPr>
          </a:p>
          <a:p>
            <a:pPr marL="1244600" indent="-217170">
              <a:lnSpc>
                <a:spcPct val="100000"/>
              </a:lnSpc>
              <a:buAutoNum type="alphaLcParenBoth"/>
              <a:tabLst>
                <a:tab pos="1245235" algn="l"/>
              </a:tabLst>
            </a:pPr>
            <a:r>
              <a:rPr sz="1200" spc="-5" dirty="0">
                <a:latin typeface="Times New Roman"/>
                <a:cs typeface="Times New Roman"/>
              </a:rPr>
              <a:t>when methodA begins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execution;</a:t>
            </a:r>
            <a:endParaRPr sz="1200">
              <a:latin typeface="Times New Roman"/>
              <a:cs typeface="Times New Roman"/>
            </a:endParaRPr>
          </a:p>
          <a:p>
            <a:pPr marL="1235710" indent="-208279">
              <a:lnSpc>
                <a:spcPct val="100000"/>
              </a:lnSpc>
              <a:buAutoNum type="alphaLcParenBoth"/>
              <a:tabLst>
                <a:tab pos="1236345" algn="l"/>
              </a:tabLst>
            </a:pPr>
            <a:r>
              <a:rPr sz="1200" spc="-5" dirty="0">
                <a:latin typeface="Times New Roman"/>
                <a:cs typeface="Times New Roman"/>
              </a:rPr>
              <a:t>when methodB begins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execution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8819" y="1593599"/>
            <a:ext cx="3799840" cy="1445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Java </a:t>
            </a:r>
            <a:r>
              <a:rPr sz="2000" spc="-5" dirty="0">
                <a:latin typeface="Times New Roman"/>
                <a:cs typeface="Times New Roman"/>
              </a:rPr>
              <a:t>Class Library: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Class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Stack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00">
              <a:latin typeface="Courier New"/>
              <a:cs typeface="Courier New"/>
            </a:endParaRPr>
          </a:p>
          <a:p>
            <a:pPr marL="172085" indent="-172720">
              <a:lnSpc>
                <a:spcPct val="100000"/>
              </a:lnSpc>
              <a:buChar char="•"/>
              <a:tabLst>
                <a:tab pos="172720" algn="l"/>
              </a:tabLst>
            </a:pPr>
            <a:r>
              <a:rPr sz="1600" dirty="0">
                <a:latin typeface="Times New Roman"/>
                <a:cs typeface="Times New Roman"/>
              </a:rPr>
              <a:t>Found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java.util</a:t>
            </a:r>
            <a:endParaRPr sz="1600">
              <a:latin typeface="Courier New"/>
              <a:cs typeface="Courier New"/>
            </a:endParaRPr>
          </a:p>
          <a:p>
            <a:pPr marL="172085" indent="-172720">
              <a:lnSpc>
                <a:spcPct val="100000"/>
              </a:lnSpc>
              <a:spcBef>
                <a:spcPts val="490"/>
              </a:spcBef>
              <a:buChar char="•"/>
              <a:tabLst>
                <a:tab pos="172720" algn="l"/>
              </a:tabLst>
            </a:pPr>
            <a:r>
              <a:rPr sz="1600" spc="-5" dirty="0">
                <a:latin typeface="Times New Roman"/>
                <a:cs typeface="Times New Roman"/>
              </a:rPr>
              <a:t>Methods</a:t>
            </a:r>
            <a:endParaRPr sz="1600">
              <a:latin typeface="Times New Roman"/>
              <a:cs typeface="Times New Roman"/>
            </a:endParaRPr>
          </a:p>
          <a:p>
            <a:pPr marL="227965">
              <a:lnSpc>
                <a:spcPct val="100000"/>
              </a:lnSpc>
              <a:spcBef>
                <a:spcPts val="345"/>
              </a:spcBef>
            </a:pPr>
            <a:r>
              <a:rPr sz="1400" dirty="0">
                <a:latin typeface="Times New Roman"/>
                <a:cs typeface="Times New Roman"/>
              </a:rPr>
              <a:t>– A constructor – creates an </a:t>
            </a:r>
            <a:r>
              <a:rPr sz="1400" spc="-5" dirty="0">
                <a:latin typeface="Times New Roman"/>
                <a:cs typeface="Times New Roman"/>
              </a:rPr>
              <a:t>empty</a:t>
            </a:r>
            <a:r>
              <a:rPr sz="1400" spc="-1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stack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05911" y="2997812"/>
            <a:ext cx="1609090" cy="793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20000"/>
              </a:lnSpc>
              <a:spcBef>
                <a:spcPts val="100"/>
              </a:spcBef>
            </a:pPr>
            <a:r>
              <a:rPr sz="1400" b="1" dirty="0">
                <a:latin typeface="Courier New"/>
                <a:cs typeface="Courier New"/>
              </a:rPr>
              <a:t>T </a:t>
            </a:r>
            <a:r>
              <a:rPr sz="1400" b="1" spc="-10" dirty="0">
                <a:latin typeface="Courier New"/>
                <a:cs typeface="Courier New"/>
              </a:rPr>
              <a:t>push(T</a:t>
            </a:r>
            <a:r>
              <a:rPr sz="1400" b="1" spc="-7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item);  </a:t>
            </a:r>
            <a:r>
              <a:rPr sz="1400" b="1" dirty="0">
                <a:latin typeface="Courier New"/>
                <a:cs typeface="Courier New"/>
              </a:rPr>
              <a:t> T</a:t>
            </a:r>
            <a:r>
              <a:rPr sz="1400" b="1" spc="-15" dirty="0">
                <a:latin typeface="Courier New"/>
                <a:cs typeface="Courier New"/>
              </a:rPr>
              <a:t> </a:t>
            </a:r>
            <a:r>
              <a:rPr sz="1400" b="1" spc="-10" dirty="0">
                <a:latin typeface="Courier New"/>
                <a:cs typeface="Courier New"/>
              </a:rPr>
              <a:t>pop();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latin typeface="Courier New"/>
                <a:cs typeface="Courier New"/>
              </a:rPr>
              <a:t>T</a:t>
            </a:r>
            <a:r>
              <a:rPr sz="1400" b="1" spc="-2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peek();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17419" y="2997812"/>
            <a:ext cx="796925" cy="10496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42875" indent="-143510">
              <a:lnSpc>
                <a:spcPct val="100000"/>
              </a:lnSpc>
              <a:spcBef>
                <a:spcPts val="434"/>
              </a:spcBef>
              <a:buFont typeface="Courier New"/>
              <a:buChar char="–"/>
              <a:tabLst>
                <a:tab pos="143510" algn="l"/>
              </a:tabLst>
            </a:pPr>
            <a:r>
              <a:rPr sz="1400" b="1" spc="-5" dirty="0">
                <a:latin typeface="Courier New"/>
                <a:cs typeface="Courier New"/>
              </a:rPr>
              <a:t>publi</a:t>
            </a:r>
            <a:r>
              <a:rPr sz="1400" b="1" dirty="0">
                <a:latin typeface="Courier New"/>
                <a:cs typeface="Courier New"/>
              </a:rPr>
              <a:t>c</a:t>
            </a:r>
            <a:endParaRPr sz="1400">
              <a:latin typeface="Courier New"/>
              <a:cs typeface="Courier New"/>
            </a:endParaRPr>
          </a:p>
          <a:p>
            <a:pPr marL="142875" indent="-143510">
              <a:lnSpc>
                <a:spcPct val="100000"/>
              </a:lnSpc>
              <a:spcBef>
                <a:spcPts val="335"/>
              </a:spcBef>
              <a:buFont typeface="Courier New"/>
              <a:buChar char="–"/>
              <a:tabLst>
                <a:tab pos="143510" algn="l"/>
              </a:tabLst>
            </a:pPr>
            <a:r>
              <a:rPr sz="1400" b="1" spc="-5" dirty="0">
                <a:latin typeface="Courier New"/>
                <a:cs typeface="Courier New"/>
              </a:rPr>
              <a:t>publi</a:t>
            </a:r>
            <a:r>
              <a:rPr sz="1400" b="1" dirty="0">
                <a:latin typeface="Courier New"/>
                <a:cs typeface="Courier New"/>
              </a:rPr>
              <a:t>c</a:t>
            </a:r>
            <a:endParaRPr sz="1400">
              <a:latin typeface="Courier New"/>
              <a:cs typeface="Courier New"/>
            </a:endParaRPr>
          </a:p>
          <a:p>
            <a:pPr marL="142875" indent="-143510">
              <a:lnSpc>
                <a:spcPct val="100000"/>
              </a:lnSpc>
              <a:spcBef>
                <a:spcPts val="335"/>
              </a:spcBef>
              <a:buFont typeface="Courier New"/>
              <a:buChar char="–"/>
              <a:tabLst>
                <a:tab pos="143510" algn="l"/>
              </a:tabLst>
            </a:pPr>
            <a:r>
              <a:rPr sz="1400" b="1" spc="-5" dirty="0">
                <a:latin typeface="Courier New"/>
                <a:cs typeface="Courier New"/>
              </a:rPr>
              <a:t>publi</a:t>
            </a:r>
            <a:r>
              <a:rPr sz="1400" b="1" dirty="0">
                <a:latin typeface="Courier New"/>
                <a:cs typeface="Courier New"/>
              </a:rPr>
              <a:t>c</a:t>
            </a:r>
            <a:endParaRPr sz="1400">
              <a:latin typeface="Courier New"/>
              <a:cs typeface="Courier New"/>
            </a:endParaRPr>
          </a:p>
          <a:p>
            <a:pPr marL="142875" indent="-143510">
              <a:lnSpc>
                <a:spcPct val="100000"/>
              </a:lnSpc>
              <a:spcBef>
                <a:spcPts val="335"/>
              </a:spcBef>
              <a:buFont typeface="Courier New"/>
              <a:buChar char="–"/>
              <a:tabLst>
                <a:tab pos="143510" algn="l"/>
              </a:tabLst>
            </a:pPr>
            <a:r>
              <a:rPr sz="1400" b="1" spc="-5" dirty="0">
                <a:latin typeface="Courier New"/>
                <a:cs typeface="Courier New"/>
              </a:rPr>
              <a:t>publi</a:t>
            </a:r>
            <a:r>
              <a:rPr sz="1400" b="1" dirty="0">
                <a:latin typeface="Courier New"/>
                <a:cs typeface="Courier New"/>
              </a:rPr>
              <a:t>c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05911" y="3807970"/>
            <a:ext cx="17157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ourier New"/>
                <a:cs typeface="Courier New"/>
              </a:rPr>
              <a:t>boolean</a:t>
            </a:r>
            <a:r>
              <a:rPr sz="1400" b="1" spc="-8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empty();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06295" y="1231392"/>
            <a:ext cx="4558665" cy="3415665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0" y="3415283"/>
                </a:moveTo>
                <a:lnTo>
                  <a:pt x="4558283" y="3415283"/>
                </a:lnTo>
                <a:lnTo>
                  <a:pt x="4558283" y="0"/>
                </a:lnTo>
                <a:lnTo>
                  <a:pt x="0" y="0"/>
                </a:lnTo>
                <a:lnTo>
                  <a:pt x="0" y="341528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06295" y="5408676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Times New Roman"/>
                <a:cs typeface="Times New Roman"/>
              </a:rPr>
              <a:t>Linked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Implementation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554355" indent="-172720">
              <a:lnSpc>
                <a:spcPct val="100000"/>
              </a:lnSpc>
              <a:buChar char="•"/>
              <a:tabLst>
                <a:tab pos="554990" algn="l"/>
              </a:tabLst>
            </a:pPr>
            <a:r>
              <a:rPr sz="1600" spc="-10" dirty="0">
                <a:latin typeface="Times New Roman"/>
                <a:cs typeface="Times New Roman"/>
              </a:rPr>
              <a:t>Each </a:t>
            </a:r>
            <a:r>
              <a:rPr sz="1600" spc="-5" dirty="0">
                <a:latin typeface="Times New Roman"/>
                <a:cs typeface="Times New Roman"/>
              </a:rPr>
              <a:t>operation </a:t>
            </a:r>
            <a:r>
              <a:rPr sz="1600" dirty="0">
                <a:latin typeface="Times New Roman"/>
                <a:cs typeface="Times New Roman"/>
              </a:rPr>
              <a:t>involves top of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stack</a:t>
            </a:r>
            <a:endParaRPr sz="1600">
              <a:latin typeface="Times New Roman"/>
              <a:cs typeface="Times New Roman"/>
            </a:endParaRPr>
          </a:p>
          <a:p>
            <a:pPr marL="798195" lvl="1" indent="-187960">
              <a:lnSpc>
                <a:spcPct val="100000"/>
              </a:lnSpc>
              <a:spcBef>
                <a:spcPts val="245"/>
              </a:spcBef>
              <a:buFont typeface="Times New Roman"/>
              <a:buChar char="–"/>
              <a:tabLst>
                <a:tab pos="798830" algn="l"/>
              </a:tabLst>
            </a:pPr>
            <a:r>
              <a:rPr sz="1400" b="1" spc="-5" dirty="0">
                <a:latin typeface="Courier New"/>
                <a:cs typeface="Courier New"/>
              </a:rPr>
              <a:t>push</a:t>
            </a:r>
            <a:endParaRPr sz="1400">
              <a:latin typeface="Courier New"/>
              <a:cs typeface="Courier New"/>
            </a:endParaRPr>
          </a:p>
          <a:p>
            <a:pPr marL="798195" lvl="1" indent="-187960">
              <a:lnSpc>
                <a:spcPct val="100000"/>
              </a:lnSpc>
              <a:spcBef>
                <a:spcPts val="340"/>
              </a:spcBef>
              <a:buFont typeface="Times New Roman"/>
              <a:buChar char="–"/>
              <a:tabLst>
                <a:tab pos="798830" algn="l"/>
              </a:tabLst>
            </a:pPr>
            <a:r>
              <a:rPr sz="1400" b="1" spc="-5" dirty="0">
                <a:latin typeface="Courier New"/>
                <a:cs typeface="Courier New"/>
              </a:rPr>
              <a:t>pop</a:t>
            </a:r>
            <a:endParaRPr sz="1400">
              <a:latin typeface="Courier New"/>
              <a:cs typeface="Courier New"/>
            </a:endParaRPr>
          </a:p>
          <a:p>
            <a:pPr marL="798195" lvl="1" indent="-187960">
              <a:lnSpc>
                <a:spcPct val="100000"/>
              </a:lnSpc>
              <a:spcBef>
                <a:spcPts val="335"/>
              </a:spcBef>
              <a:buFont typeface="Times New Roman"/>
              <a:buChar char="–"/>
              <a:tabLst>
                <a:tab pos="798830" algn="l"/>
              </a:tabLst>
            </a:pPr>
            <a:r>
              <a:rPr sz="1400" b="1" spc="-5" dirty="0">
                <a:latin typeface="Courier New"/>
                <a:cs typeface="Courier New"/>
              </a:rPr>
              <a:t>peek</a:t>
            </a:r>
            <a:endParaRPr sz="1400">
              <a:latin typeface="Courier New"/>
              <a:cs typeface="Courier New"/>
            </a:endParaRPr>
          </a:p>
          <a:p>
            <a:pPr marL="554355" indent="-172720">
              <a:lnSpc>
                <a:spcPct val="100000"/>
              </a:lnSpc>
              <a:spcBef>
                <a:spcPts val="470"/>
              </a:spcBef>
              <a:buChar char="•"/>
              <a:tabLst>
                <a:tab pos="554990" algn="l"/>
              </a:tabLst>
            </a:pPr>
            <a:r>
              <a:rPr sz="1600" spc="-10" dirty="0">
                <a:latin typeface="Times New Roman"/>
                <a:cs typeface="Times New Roman"/>
              </a:rPr>
              <a:t>Head </a:t>
            </a:r>
            <a:r>
              <a:rPr sz="1600" dirty="0">
                <a:latin typeface="Times New Roman"/>
                <a:cs typeface="Times New Roman"/>
              </a:rPr>
              <a:t>of </a:t>
            </a:r>
            <a:r>
              <a:rPr sz="1600" spc="-5" dirty="0">
                <a:latin typeface="Times New Roman"/>
                <a:cs typeface="Times New Roman"/>
              </a:rPr>
              <a:t>linked list easiest, fastest to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access</a:t>
            </a:r>
            <a:endParaRPr sz="1600">
              <a:latin typeface="Times New Roman"/>
              <a:cs typeface="Times New Roman"/>
            </a:endParaRPr>
          </a:p>
          <a:p>
            <a:pPr marL="754380" lvl="1" indent="-143510">
              <a:lnSpc>
                <a:spcPct val="100000"/>
              </a:lnSpc>
              <a:spcBef>
                <a:spcPts val="345"/>
              </a:spcBef>
              <a:buChar char="–"/>
              <a:tabLst>
                <a:tab pos="754380" algn="l"/>
              </a:tabLst>
            </a:pPr>
            <a:r>
              <a:rPr sz="1400" spc="-5" dirty="0">
                <a:latin typeface="Times New Roman"/>
                <a:cs typeface="Times New Roman"/>
              </a:rPr>
              <a:t>Let </a:t>
            </a:r>
            <a:r>
              <a:rPr sz="1400" spc="5" dirty="0">
                <a:latin typeface="Times New Roman"/>
                <a:cs typeface="Times New Roman"/>
              </a:rPr>
              <a:t>this </a:t>
            </a:r>
            <a:r>
              <a:rPr sz="1400" dirty="0">
                <a:latin typeface="Times New Roman"/>
                <a:cs typeface="Times New Roman"/>
              </a:rPr>
              <a:t>be </a:t>
            </a:r>
            <a:r>
              <a:rPr sz="1400" spc="5" dirty="0">
                <a:latin typeface="Times New Roman"/>
                <a:cs typeface="Times New Roman"/>
              </a:rPr>
              <a:t>the top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5" dirty="0">
                <a:latin typeface="Times New Roman"/>
                <a:cs typeface="Times New Roman"/>
              </a:rPr>
              <a:t>the</a:t>
            </a:r>
            <a:r>
              <a:rPr sz="1400" spc="-1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stack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18715" y="2721213"/>
            <a:ext cx="3134969" cy="13981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06295" y="123139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Times New Roman"/>
                <a:cs typeface="Times New Roman"/>
              </a:rPr>
              <a:t>Linked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Implementation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>
              <a:latin typeface="Times New Roman"/>
              <a:cs typeface="Times New Roman"/>
            </a:endParaRPr>
          </a:p>
          <a:p>
            <a:pPr marR="46355" algn="ctr">
              <a:lnSpc>
                <a:spcPct val="100000"/>
              </a:lnSpc>
            </a:pPr>
            <a:r>
              <a:rPr sz="1200" i="1" dirty="0">
                <a:latin typeface="Times New Roman"/>
                <a:cs typeface="Times New Roman"/>
              </a:rPr>
              <a:t>A </a:t>
            </a:r>
            <a:r>
              <a:rPr sz="1200" i="1" spc="-5" dirty="0">
                <a:latin typeface="Times New Roman"/>
                <a:cs typeface="Times New Roman"/>
              </a:rPr>
              <a:t>chain </a:t>
            </a:r>
            <a:r>
              <a:rPr sz="1200" i="1" dirty="0">
                <a:latin typeface="Times New Roman"/>
                <a:cs typeface="Times New Roman"/>
              </a:rPr>
              <a:t>of </a:t>
            </a:r>
            <a:r>
              <a:rPr sz="1200" i="1" spc="-5" dirty="0">
                <a:latin typeface="Times New Roman"/>
                <a:cs typeface="Times New Roman"/>
              </a:rPr>
              <a:t>linked nodes </a:t>
            </a:r>
            <a:r>
              <a:rPr sz="1200" i="1" dirty="0">
                <a:latin typeface="Times New Roman"/>
                <a:cs typeface="Times New Roman"/>
              </a:rPr>
              <a:t>that </a:t>
            </a:r>
            <a:r>
              <a:rPr sz="1200" i="1" spc="-5" dirty="0">
                <a:latin typeface="Times New Roman"/>
                <a:cs typeface="Times New Roman"/>
              </a:rPr>
              <a:t>implements </a:t>
            </a:r>
            <a:r>
              <a:rPr sz="1200" i="1" dirty="0">
                <a:latin typeface="Times New Roman"/>
                <a:cs typeface="Times New Roman"/>
              </a:rPr>
              <a:t>a</a:t>
            </a:r>
            <a:r>
              <a:rPr sz="1200" i="1" spc="-2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stack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6295" y="5408676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Times New Roman"/>
              <a:cs typeface="Times New Roman"/>
            </a:endParaRPr>
          </a:p>
          <a:p>
            <a:pPr marL="1202055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Linked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Implementation</a:t>
            </a:r>
            <a:endParaRPr sz="1800">
              <a:latin typeface="Times New Roman"/>
              <a:cs typeface="Times New Roman"/>
            </a:endParaRPr>
          </a:p>
          <a:p>
            <a:pPr marL="382270">
              <a:lnSpc>
                <a:spcPct val="100000"/>
              </a:lnSpc>
              <a:spcBef>
                <a:spcPts val="1450"/>
              </a:spcBef>
            </a:pPr>
            <a:r>
              <a:rPr sz="1000" b="1" spc="-5" dirty="0">
                <a:latin typeface="Courier New"/>
                <a:cs typeface="Courier New"/>
              </a:rPr>
              <a:t>// A class of stacks whose entries are stored</a:t>
            </a:r>
            <a:r>
              <a:rPr sz="1000" b="1" spc="3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in</a:t>
            </a:r>
            <a:endParaRPr sz="1000">
              <a:latin typeface="Courier New"/>
              <a:cs typeface="Courier New"/>
            </a:endParaRPr>
          </a:p>
          <a:p>
            <a:pPr marL="3822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// a chain of</a:t>
            </a:r>
            <a:r>
              <a:rPr sz="1000" b="1" spc="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nodes.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Courier New"/>
              <a:cs typeface="Courier New"/>
            </a:endParaRPr>
          </a:p>
          <a:p>
            <a:pPr marL="382270">
              <a:lnSpc>
                <a:spcPct val="100000"/>
              </a:lnSpc>
            </a:pPr>
            <a:r>
              <a:rPr sz="1000" b="1" spc="-5" dirty="0">
                <a:latin typeface="Courier New"/>
                <a:cs typeface="Courier New"/>
              </a:rPr>
              <a:t>public final class</a:t>
            </a:r>
            <a:r>
              <a:rPr sz="1000" b="1" spc="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LinkedStack&lt;T&gt;</a:t>
            </a:r>
            <a:endParaRPr sz="1000">
              <a:latin typeface="Courier New"/>
              <a:cs typeface="Courier New"/>
            </a:endParaRPr>
          </a:p>
          <a:p>
            <a:pPr marL="17538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implements StackInterface&lt;T&gt; {</a:t>
            </a:r>
            <a:endParaRPr sz="1000">
              <a:latin typeface="Courier New"/>
              <a:cs typeface="Courier New"/>
            </a:endParaRPr>
          </a:p>
          <a:p>
            <a:pPr marL="534670" marR="891540">
              <a:lnSpc>
                <a:spcPct val="120000"/>
              </a:lnSpc>
            </a:pPr>
            <a:r>
              <a:rPr sz="1000" b="1" spc="-5" dirty="0">
                <a:latin typeface="Courier New"/>
                <a:cs typeface="Courier New"/>
              </a:rPr>
              <a:t>// References the first node in the chain  private Node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topNode;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Courier New"/>
              <a:cs typeface="Courier New"/>
            </a:endParaRPr>
          </a:p>
          <a:p>
            <a:pPr marL="687070" marR="2263140" indent="-152400">
              <a:lnSpc>
                <a:spcPct val="120000"/>
              </a:lnSpc>
              <a:tabLst>
                <a:tab pos="2211070" algn="l"/>
              </a:tabLst>
            </a:pPr>
            <a:r>
              <a:rPr sz="1000" b="1" spc="-5" dirty="0">
                <a:latin typeface="Courier New"/>
                <a:cs typeface="Courier New"/>
              </a:rPr>
              <a:t>public LinkedStack()	{  topNode =</a:t>
            </a:r>
            <a:r>
              <a:rPr sz="1000" b="1" spc="-1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null;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// Stack operations go</a:t>
            </a:r>
            <a:r>
              <a:rPr sz="1000" b="1" spc="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here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8819" y="2447952"/>
            <a:ext cx="3517900" cy="14884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51765">
              <a:lnSpc>
                <a:spcPct val="100000"/>
              </a:lnSpc>
              <a:spcBef>
                <a:spcPts val="340"/>
              </a:spcBef>
              <a:tabLst>
                <a:tab pos="1828164" algn="l"/>
              </a:tabLst>
            </a:pPr>
            <a:r>
              <a:rPr sz="1000" b="1" spc="-5" dirty="0">
                <a:latin typeface="Courier New"/>
                <a:cs typeface="Courier New"/>
              </a:rPr>
              <a:t>private</a:t>
            </a:r>
            <a:r>
              <a:rPr sz="1000" b="1" spc="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class</a:t>
            </a:r>
            <a:r>
              <a:rPr sz="1000" b="1" spc="1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Node	{</a:t>
            </a:r>
            <a:endParaRPr sz="1000">
              <a:latin typeface="Courier New"/>
              <a:cs typeface="Courier New"/>
            </a:endParaRPr>
          </a:p>
          <a:p>
            <a:pPr marL="304165" marR="234315">
              <a:lnSpc>
                <a:spcPct val="120000"/>
              </a:lnSpc>
              <a:tabLst>
                <a:tab pos="1294765" algn="l"/>
              </a:tabLst>
            </a:pPr>
            <a:r>
              <a:rPr sz="1000" b="1" spc="-5" dirty="0">
                <a:latin typeface="Courier New"/>
                <a:cs typeface="Courier New"/>
              </a:rPr>
              <a:t>private</a:t>
            </a:r>
            <a:r>
              <a:rPr sz="1000" b="1" spc="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T	data; // Entry in stack  private Node next; // Link to next</a:t>
            </a:r>
            <a:r>
              <a:rPr sz="1000" b="1" spc="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node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Courier New"/>
              <a:cs typeface="Courier New"/>
            </a:endParaRPr>
          </a:p>
          <a:p>
            <a:pPr marL="304165">
              <a:lnSpc>
                <a:spcPct val="100000"/>
              </a:lnSpc>
            </a:pPr>
            <a:r>
              <a:rPr sz="1000" b="1" spc="-5" dirty="0">
                <a:latin typeface="Courier New"/>
                <a:cs typeface="Courier New"/>
              </a:rPr>
              <a:t>// Constructors, accessors and mutators</a:t>
            </a:r>
            <a:r>
              <a:rPr sz="1000" b="1" spc="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go</a:t>
            </a:r>
            <a:endParaRPr sz="1000">
              <a:latin typeface="Courier New"/>
              <a:cs typeface="Courier New"/>
            </a:endParaRPr>
          </a:p>
          <a:p>
            <a:pPr marL="304165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// here</a:t>
            </a:r>
            <a:endParaRPr sz="1000">
              <a:latin typeface="Courier New"/>
              <a:cs typeface="Courier New"/>
            </a:endParaRPr>
          </a:p>
          <a:p>
            <a:pPr marL="151765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06295" y="1231392"/>
            <a:ext cx="4558665" cy="3415665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0" y="3415283"/>
                </a:moveTo>
                <a:lnTo>
                  <a:pt x="4558283" y="3415283"/>
                </a:lnTo>
                <a:lnTo>
                  <a:pt x="4558283" y="0"/>
                </a:lnTo>
                <a:lnTo>
                  <a:pt x="0" y="0"/>
                </a:lnTo>
                <a:lnTo>
                  <a:pt x="0" y="341528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55239" y="7013899"/>
            <a:ext cx="2607849" cy="646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06295" y="5408676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Times New Roman"/>
                <a:cs typeface="Times New Roman"/>
              </a:rPr>
              <a:t>Linked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Implementation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459740">
              <a:lnSpc>
                <a:spcPct val="100000"/>
              </a:lnSpc>
              <a:spcBef>
                <a:spcPts val="1325"/>
              </a:spcBef>
            </a:pPr>
            <a:r>
              <a:rPr sz="1200" i="1" dirty="0">
                <a:latin typeface="Times New Roman"/>
                <a:cs typeface="Times New Roman"/>
              </a:rPr>
              <a:t>A </a:t>
            </a:r>
            <a:r>
              <a:rPr sz="1200" i="1" spc="-5" dirty="0">
                <a:latin typeface="Times New Roman"/>
                <a:cs typeface="Times New Roman"/>
              </a:rPr>
              <a:t>new </a:t>
            </a:r>
            <a:r>
              <a:rPr sz="1200" i="1" dirty="0">
                <a:latin typeface="Times New Roman"/>
                <a:cs typeface="Times New Roman"/>
              </a:rPr>
              <a:t>node that </a:t>
            </a:r>
            <a:r>
              <a:rPr sz="1200" i="1" spc="-15" dirty="0">
                <a:latin typeface="Times New Roman"/>
                <a:cs typeface="Times New Roman"/>
              </a:rPr>
              <a:t>references </a:t>
            </a:r>
            <a:r>
              <a:rPr sz="1200" i="1" dirty="0">
                <a:latin typeface="Times New Roman"/>
                <a:cs typeface="Times New Roman"/>
              </a:rPr>
              <a:t>the node at the top of the</a:t>
            </a:r>
            <a:r>
              <a:rPr sz="1200" i="1" spc="-5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stack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54382" y="2945577"/>
            <a:ext cx="2217862" cy="6490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06295" y="123139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Times New Roman"/>
                <a:cs typeface="Times New Roman"/>
              </a:rPr>
              <a:t>Linked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Implementation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Times New Roman"/>
              <a:cs typeface="Times New Roman"/>
            </a:endParaRPr>
          </a:p>
          <a:p>
            <a:pPr marL="203200" algn="ctr">
              <a:lnSpc>
                <a:spcPct val="100000"/>
              </a:lnSpc>
            </a:pPr>
            <a:r>
              <a:rPr sz="1200" i="1" dirty="0">
                <a:latin typeface="Times New Roman"/>
                <a:cs typeface="Times New Roman"/>
              </a:rPr>
              <a:t>The </a:t>
            </a:r>
            <a:r>
              <a:rPr sz="1200" i="1" spc="-5" dirty="0">
                <a:latin typeface="Times New Roman"/>
                <a:cs typeface="Times New Roman"/>
              </a:rPr>
              <a:t>new </a:t>
            </a:r>
            <a:r>
              <a:rPr sz="1200" i="1" dirty="0">
                <a:latin typeface="Times New Roman"/>
                <a:cs typeface="Times New Roman"/>
              </a:rPr>
              <a:t>node is now at the top of the</a:t>
            </a:r>
            <a:r>
              <a:rPr sz="1200" i="1" spc="-6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stack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3194" y="5816601"/>
            <a:ext cx="835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urier New"/>
                <a:cs typeface="Courier New"/>
              </a:rPr>
              <a:t>push()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41219" y="6625235"/>
            <a:ext cx="3441700" cy="75692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40"/>
              </a:spcBef>
              <a:tabLst>
                <a:tab pos="2590165" algn="l"/>
              </a:tabLst>
            </a:pPr>
            <a:r>
              <a:rPr sz="1000" b="1" spc="-5" dirty="0">
                <a:latin typeface="Courier New"/>
                <a:cs typeface="Courier New"/>
              </a:rPr>
              <a:t>public void</a:t>
            </a:r>
            <a:r>
              <a:rPr sz="1000" b="1" spc="3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push(T</a:t>
            </a:r>
            <a:r>
              <a:rPr sz="1000" b="1" spc="1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newEntry)	{</a:t>
            </a:r>
            <a:endParaRPr sz="1000">
              <a:latin typeface="Courier New"/>
              <a:cs typeface="Courier New"/>
            </a:endParaRPr>
          </a:p>
          <a:p>
            <a:pPr marL="151765" marR="5080">
              <a:lnSpc>
                <a:spcPct val="120000"/>
              </a:lnSpc>
            </a:pPr>
            <a:r>
              <a:rPr sz="1000" b="1" spc="-5" dirty="0">
                <a:latin typeface="Courier New"/>
                <a:cs typeface="Courier New"/>
              </a:rPr>
              <a:t>Node newNode = new Node(newEntry, topNode);  topNode =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newNode;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06295" y="5408676"/>
            <a:ext cx="4558665" cy="3415665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0" y="3415283"/>
                </a:moveTo>
                <a:lnTo>
                  <a:pt x="4558283" y="3415283"/>
                </a:lnTo>
                <a:lnTo>
                  <a:pt x="4558283" y="0"/>
                </a:lnTo>
                <a:lnTo>
                  <a:pt x="0" y="0"/>
                </a:lnTo>
                <a:lnTo>
                  <a:pt x="0" y="341528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5" y="123139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Times New Roman"/>
                <a:cs typeface="Times New Roman"/>
              </a:rPr>
              <a:t>Linked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Implementation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Times New Roman"/>
              <a:cs typeface="Times New Roman"/>
            </a:endParaRPr>
          </a:p>
          <a:p>
            <a:pPr marR="109220" algn="ctr">
              <a:lnSpc>
                <a:spcPct val="100000"/>
              </a:lnSpc>
            </a:pPr>
            <a:r>
              <a:rPr sz="1200" i="1" dirty="0">
                <a:latin typeface="Times New Roman"/>
                <a:cs typeface="Times New Roman"/>
              </a:rPr>
              <a:t>The </a:t>
            </a:r>
            <a:r>
              <a:rPr sz="1200" i="1" spc="-5" dirty="0">
                <a:latin typeface="Times New Roman"/>
                <a:cs typeface="Times New Roman"/>
              </a:rPr>
              <a:t>stack </a:t>
            </a:r>
            <a:r>
              <a:rPr sz="1200" i="1" spc="-10" dirty="0">
                <a:latin typeface="Times New Roman"/>
                <a:cs typeface="Times New Roman"/>
              </a:rPr>
              <a:t>before </a:t>
            </a:r>
            <a:r>
              <a:rPr sz="1200" i="1" dirty="0">
                <a:latin typeface="Times New Roman"/>
                <a:cs typeface="Times New Roman"/>
              </a:rPr>
              <a:t>the first node in the </a:t>
            </a:r>
            <a:r>
              <a:rPr sz="1200" i="1" spc="-5" dirty="0">
                <a:latin typeface="Times New Roman"/>
                <a:cs typeface="Times New Roman"/>
              </a:rPr>
              <a:t>chain </a:t>
            </a:r>
            <a:r>
              <a:rPr sz="1200" i="1" dirty="0">
                <a:latin typeface="Times New Roman"/>
                <a:cs typeface="Times New Roman"/>
              </a:rPr>
              <a:t>is</a:t>
            </a:r>
            <a:r>
              <a:rPr sz="1200" i="1" spc="-4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deleted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69239" y="2945781"/>
            <a:ext cx="3229763" cy="13680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06295" y="5408676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Times New Roman"/>
                <a:cs typeface="Times New Roman"/>
              </a:rPr>
              <a:t>Linked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Implementation</a:t>
            </a:r>
            <a:endParaRPr sz="2200">
              <a:latin typeface="Times New Roman"/>
              <a:cs typeface="Times New Roman"/>
            </a:endParaRPr>
          </a:p>
          <a:p>
            <a:pPr marL="14604" algn="ctr">
              <a:lnSpc>
                <a:spcPct val="100000"/>
              </a:lnSpc>
              <a:spcBef>
                <a:spcPts val="1755"/>
              </a:spcBef>
            </a:pPr>
            <a:r>
              <a:rPr sz="1200" i="1" dirty="0">
                <a:latin typeface="Times New Roman"/>
                <a:cs typeface="Times New Roman"/>
              </a:rPr>
              <a:t>The </a:t>
            </a:r>
            <a:r>
              <a:rPr sz="1200" i="1" spc="-5" dirty="0">
                <a:latin typeface="Times New Roman"/>
                <a:cs typeface="Times New Roman"/>
              </a:rPr>
              <a:t>stack after </a:t>
            </a:r>
            <a:r>
              <a:rPr sz="1200" i="1" dirty="0">
                <a:latin typeface="Times New Roman"/>
                <a:cs typeface="Times New Roman"/>
              </a:rPr>
              <a:t>the first node in the </a:t>
            </a:r>
            <a:r>
              <a:rPr sz="1200" i="1" spc="-5" dirty="0">
                <a:latin typeface="Times New Roman"/>
                <a:cs typeface="Times New Roman"/>
              </a:rPr>
              <a:t>chain </a:t>
            </a:r>
            <a:r>
              <a:rPr sz="1200" i="1" dirty="0">
                <a:latin typeface="Times New Roman"/>
                <a:cs typeface="Times New Roman"/>
              </a:rPr>
              <a:t>is</a:t>
            </a:r>
            <a:r>
              <a:rPr sz="1200" i="1" spc="-4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deleted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86040" y="6835187"/>
            <a:ext cx="3375723" cy="13815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5" y="123139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ourier New"/>
                <a:cs typeface="Courier New"/>
              </a:rPr>
              <a:t>pop()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tabLst>
                <a:tab pos="1753870" algn="l"/>
              </a:tabLst>
            </a:pPr>
            <a:r>
              <a:rPr sz="1000" b="1" spc="-5" dirty="0">
                <a:latin typeface="Courier New"/>
                <a:cs typeface="Courier New"/>
              </a:rPr>
              <a:t>public</a:t>
            </a:r>
            <a:r>
              <a:rPr sz="1000" b="1" spc="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T</a:t>
            </a:r>
            <a:r>
              <a:rPr sz="1000" b="1" spc="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pop()	{</a:t>
            </a:r>
            <a:endParaRPr sz="1000">
              <a:latin typeface="Courier New"/>
              <a:cs typeface="Courier New"/>
            </a:endParaRPr>
          </a:p>
          <a:p>
            <a:pPr marL="687070" marR="1272540">
              <a:lnSpc>
                <a:spcPct val="120000"/>
              </a:lnSpc>
            </a:pPr>
            <a:r>
              <a:rPr sz="1000" b="1" spc="-5" dirty="0">
                <a:latin typeface="Courier New"/>
                <a:cs typeface="Courier New"/>
              </a:rPr>
              <a:t>// Might throw EmptyStackException  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T top =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peek();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Courier New"/>
              <a:cs typeface="Courier New"/>
            </a:endParaRPr>
          </a:p>
          <a:p>
            <a:pPr marL="687070" marR="1424940">
              <a:lnSpc>
                <a:spcPct val="120000"/>
              </a:lnSpc>
            </a:pPr>
            <a:r>
              <a:rPr sz="1000" b="1" spc="-5" dirty="0">
                <a:latin typeface="Courier New"/>
                <a:cs typeface="Courier New"/>
              </a:rPr>
              <a:t>assert (topNode != null);  topNode = topNode.getNextNode();  return top;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6295" y="5408676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048385">
              <a:lnSpc>
                <a:spcPct val="100000"/>
              </a:lnSpc>
              <a:spcBef>
                <a:spcPts val="1325"/>
              </a:spcBef>
            </a:pPr>
            <a:r>
              <a:rPr sz="1600" b="1" spc="-5" dirty="0">
                <a:latin typeface="Courier New"/>
                <a:cs typeface="Courier New"/>
              </a:rPr>
              <a:t>isEmpty()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clear()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Courier New"/>
              <a:cs typeface="Courier New"/>
            </a:endParaRPr>
          </a:p>
          <a:p>
            <a:pPr marL="687070" marR="1805939" indent="-152400">
              <a:lnSpc>
                <a:spcPct val="120000"/>
              </a:lnSpc>
              <a:tabLst>
                <a:tab pos="2668270" algn="l"/>
              </a:tabLst>
            </a:pPr>
            <a:r>
              <a:rPr sz="1000" b="1" spc="-5" dirty="0">
                <a:latin typeface="Courier New"/>
                <a:cs typeface="Courier New"/>
              </a:rPr>
              <a:t>public boolean isEmpty()	{  return topNode ==</a:t>
            </a:r>
            <a:r>
              <a:rPr sz="1000" b="1" spc="-1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null;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tabLst>
                <a:tab pos="2211070" algn="l"/>
              </a:tabLst>
            </a:pPr>
            <a:r>
              <a:rPr sz="1000" b="1" spc="-5" dirty="0">
                <a:latin typeface="Courier New"/>
                <a:cs typeface="Courier New"/>
              </a:rPr>
              <a:t>public</a:t>
            </a:r>
            <a:r>
              <a:rPr sz="1000" b="1" spc="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void</a:t>
            </a:r>
            <a:r>
              <a:rPr sz="1000" b="1" spc="1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clear()	{</a:t>
            </a:r>
            <a:endParaRPr sz="1000">
              <a:latin typeface="Courier New"/>
              <a:cs typeface="Courier New"/>
            </a:endParaRPr>
          </a:p>
          <a:p>
            <a:pPr marL="687070" marR="510540">
              <a:lnSpc>
                <a:spcPct val="120000"/>
              </a:lnSpc>
            </a:pPr>
            <a:r>
              <a:rPr sz="1000" b="1" spc="-5" dirty="0">
                <a:latin typeface="Courier New"/>
                <a:cs typeface="Courier New"/>
              </a:rPr>
              <a:t>// Causes deallocation of nodes in the chain  topNode =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null;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5" y="123139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Times New Roman"/>
                <a:cs typeface="Times New Roman"/>
              </a:rPr>
              <a:t>Design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Decision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554355" indent="-172720">
              <a:lnSpc>
                <a:spcPct val="100000"/>
              </a:lnSpc>
              <a:buChar char="•"/>
              <a:tabLst>
                <a:tab pos="554990" algn="l"/>
              </a:tabLst>
            </a:pPr>
            <a:r>
              <a:rPr sz="1600" spc="-5" dirty="0">
                <a:latin typeface="Times New Roman"/>
                <a:cs typeface="Times New Roman"/>
              </a:rPr>
              <a:t>When stack is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empty</a:t>
            </a:r>
            <a:endParaRPr sz="1600">
              <a:latin typeface="Times New Roman"/>
              <a:cs typeface="Times New Roman"/>
            </a:endParaRPr>
          </a:p>
          <a:p>
            <a:pPr marL="754380" lvl="1" indent="-143510">
              <a:lnSpc>
                <a:spcPct val="100000"/>
              </a:lnSpc>
              <a:spcBef>
                <a:spcPts val="250"/>
              </a:spcBef>
              <a:buChar char="–"/>
              <a:tabLst>
                <a:tab pos="754380" algn="l"/>
              </a:tabLst>
            </a:pPr>
            <a:r>
              <a:rPr sz="1400" spc="-5" dirty="0">
                <a:latin typeface="Times New Roman"/>
                <a:cs typeface="Times New Roman"/>
              </a:rPr>
              <a:t>What </a:t>
            </a:r>
            <a:r>
              <a:rPr sz="1400" dirty="0">
                <a:latin typeface="Times New Roman"/>
                <a:cs typeface="Times New Roman"/>
              </a:rPr>
              <a:t>to do with </a:t>
            </a:r>
            <a:r>
              <a:rPr sz="1600" b="1" spc="-5" dirty="0">
                <a:latin typeface="Courier New"/>
                <a:cs typeface="Courier New"/>
              </a:rPr>
              <a:t>pop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2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peek</a:t>
            </a:r>
            <a:r>
              <a:rPr sz="1400" spc="-5" dirty="0">
                <a:latin typeface="Times New Roman"/>
                <a:cs typeface="Times New Roman"/>
              </a:rPr>
              <a:t>?</a:t>
            </a:r>
            <a:endParaRPr sz="1400">
              <a:latin typeface="Times New Roman"/>
              <a:cs typeface="Times New Roman"/>
            </a:endParaRPr>
          </a:p>
          <a:p>
            <a:pPr marL="554355" indent="-172720">
              <a:lnSpc>
                <a:spcPct val="100000"/>
              </a:lnSpc>
              <a:spcBef>
                <a:spcPts val="515"/>
              </a:spcBef>
              <a:buChar char="•"/>
              <a:tabLst>
                <a:tab pos="554990" algn="l"/>
              </a:tabLst>
            </a:pPr>
            <a:r>
              <a:rPr sz="1600" spc="-5" dirty="0">
                <a:latin typeface="Times New Roman"/>
                <a:cs typeface="Times New Roman"/>
              </a:rPr>
              <a:t>Possible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actions</a:t>
            </a:r>
            <a:endParaRPr sz="1600">
              <a:latin typeface="Times New Roman"/>
              <a:cs typeface="Times New Roman"/>
            </a:endParaRPr>
          </a:p>
          <a:p>
            <a:pPr marL="754380" lvl="1" indent="-143510">
              <a:lnSpc>
                <a:spcPct val="100000"/>
              </a:lnSpc>
              <a:spcBef>
                <a:spcPts val="345"/>
              </a:spcBef>
              <a:buChar char="–"/>
              <a:tabLst>
                <a:tab pos="754380" algn="l"/>
              </a:tabLst>
            </a:pPr>
            <a:r>
              <a:rPr sz="1400" spc="-5" dirty="0">
                <a:latin typeface="Times New Roman"/>
                <a:cs typeface="Times New Roman"/>
              </a:rPr>
              <a:t>Assume </a:t>
            </a:r>
            <a:r>
              <a:rPr sz="1400" dirty="0">
                <a:latin typeface="Times New Roman"/>
                <a:cs typeface="Times New Roman"/>
              </a:rPr>
              <a:t>that </a:t>
            </a:r>
            <a:r>
              <a:rPr sz="1400" spc="5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ADT </a:t>
            </a:r>
            <a:r>
              <a:rPr sz="1400" dirty="0">
                <a:latin typeface="Times New Roman"/>
                <a:cs typeface="Times New Roman"/>
              </a:rPr>
              <a:t>is </a:t>
            </a:r>
            <a:r>
              <a:rPr sz="1400" spc="5" dirty="0">
                <a:latin typeface="Times New Roman"/>
                <a:cs typeface="Times New Roman"/>
              </a:rPr>
              <a:t>not</a:t>
            </a:r>
            <a:r>
              <a:rPr sz="1400" spc="-2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empty;</a:t>
            </a:r>
            <a:endParaRPr sz="1400">
              <a:latin typeface="Times New Roman"/>
              <a:cs typeface="Times New Roman"/>
            </a:endParaRPr>
          </a:p>
          <a:p>
            <a:pPr marL="754380" lvl="1" indent="-143510">
              <a:lnSpc>
                <a:spcPct val="100000"/>
              </a:lnSpc>
              <a:spcBef>
                <a:spcPts val="335"/>
              </a:spcBef>
              <a:buChar char="–"/>
              <a:tabLst>
                <a:tab pos="754380" algn="l"/>
              </a:tabLst>
            </a:pPr>
            <a:r>
              <a:rPr sz="1400" dirty="0">
                <a:latin typeface="Times New Roman"/>
                <a:cs typeface="Times New Roman"/>
              </a:rPr>
              <a:t>Return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null.</a:t>
            </a:r>
            <a:endParaRPr sz="1400">
              <a:latin typeface="Times New Roman"/>
              <a:cs typeface="Times New Roman"/>
            </a:endParaRPr>
          </a:p>
          <a:p>
            <a:pPr marL="754380" lvl="1" indent="-143510">
              <a:lnSpc>
                <a:spcPct val="100000"/>
              </a:lnSpc>
              <a:spcBef>
                <a:spcPts val="240"/>
              </a:spcBef>
              <a:buChar char="–"/>
              <a:tabLst>
                <a:tab pos="754380" algn="l"/>
              </a:tabLst>
            </a:pPr>
            <a:r>
              <a:rPr sz="1400" dirty="0">
                <a:latin typeface="Times New Roman"/>
                <a:cs typeface="Times New Roman"/>
              </a:rPr>
              <a:t>Throw an exception (which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type?)</a:t>
            </a:r>
            <a:r>
              <a:rPr sz="1400" b="1" dirty="0">
                <a:solidFill>
                  <a:srgbClr val="006FC0"/>
                </a:solidFill>
                <a:latin typeface="Courier New"/>
                <a:cs typeface="Courier New"/>
              </a:rPr>
              <a:t>.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8819" y="5616957"/>
            <a:ext cx="3441700" cy="1376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186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600" b="1" spc="-5" dirty="0">
                <a:latin typeface="Courier New"/>
                <a:cs typeface="Courier New"/>
              </a:rPr>
              <a:t>Stack</a:t>
            </a:r>
            <a:r>
              <a:rPr sz="1600" b="1" spc="-570" dirty="0"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Interface</a:t>
            </a:r>
            <a:endParaRPr sz="1800">
              <a:latin typeface="Times New Roman"/>
              <a:cs typeface="Times New Roman"/>
            </a:endParaRPr>
          </a:p>
          <a:p>
            <a:pPr marR="843915">
              <a:lnSpc>
                <a:spcPts val="2880"/>
              </a:lnSpc>
              <a:spcBef>
                <a:spcPts val="215"/>
              </a:spcBef>
            </a:pPr>
            <a:r>
              <a:rPr sz="1000" b="1" spc="-5" dirty="0">
                <a:latin typeface="Courier New"/>
                <a:cs typeface="Courier New"/>
              </a:rPr>
              <a:t>// An interface for the ADT stack.  public interface</a:t>
            </a:r>
            <a:r>
              <a:rPr sz="1000" b="1" spc="-1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StackInterface&lt;T&gt;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ts val="1065"/>
              </a:lnSpc>
            </a:pPr>
            <a:r>
              <a:rPr sz="1000" b="1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227965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// push() - Adds a new entry to the top</a:t>
            </a:r>
            <a:r>
              <a:rPr sz="1000" b="1" spc="2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of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31817" y="6968135"/>
            <a:ext cx="2527300" cy="3911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40"/>
              </a:spcBef>
            </a:pPr>
            <a:r>
              <a:rPr sz="1000" b="1" spc="-5" dirty="0">
                <a:latin typeface="Courier New"/>
                <a:cs typeface="Courier New"/>
              </a:rPr>
              <a:t>this stack.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40"/>
              </a:spcBef>
              <a:tabLst>
                <a:tab pos="1828164" algn="l"/>
              </a:tabLst>
            </a:pPr>
            <a:r>
              <a:rPr sz="1000" b="1" spc="-5" dirty="0">
                <a:latin typeface="Courier New"/>
                <a:cs typeface="Courier New"/>
              </a:rPr>
              <a:t>The</a:t>
            </a:r>
            <a:r>
              <a:rPr sz="1000" b="1" spc="1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parameter</a:t>
            </a:r>
            <a:r>
              <a:rPr sz="1000" b="1" spc="1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newEntry	An</a:t>
            </a:r>
            <a:r>
              <a:rPr sz="1000" b="1" spc="-6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object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17419" y="6968135"/>
            <a:ext cx="165100" cy="5740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40"/>
              </a:spcBef>
            </a:pPr>
            <a:r>
              <a:rPr sz="1000" b="1" spc="-5" dirty="0">
                <a:latin typeface="Courier New"/>
                <a:cs typeface="Courier New"/>
              </a:rPr>
              <a:t>//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//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//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31817" y="7364985"/>
            <a:ext cx="19177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ourier New"/>
                <a:cs typeface="Courier New"/>
              </a:rPr>
              <a:t>to be added to the</a:t>
            </a:r>
            <a:r>
              <a:rPr sz="1000" b="1" spc="-3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stack.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17419" y="7547864"/>
            <a:ext cx="22225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ourier New"/>
                <a:cs typeface="Courier New"/>
              </a:rPr>
              <a:t>public void push(T</a:t>
            </a:r>
            <a:r>
              <a:rPr sz="1000" b="1" spc="-2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newEntry);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06295" y="5408676"/>
            <a:ext cx="4558665" cy="3415665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0" y="3415283"/>
                </a:moveTo>
                <a:lnTo>
                  <a:pt x="4558283" y="3415283"/>
                </a:lnTo>
                <a:lnTo>
                  <a:pt x="4558283" y="0"/>
                </a:lnTo>
                <a:lnTo>
                  <a:pt x="0" y="0"/>
                </a:lnTo>
                <a:lnTo>
                  <a:pt x="0" y="341528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5" y="123139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Times New Roman"/>
              <a:cs typeface="Times New Roman"/>
            </a:endParaRPr>
          </a:p>
          <a:p>
            <a:pPr marL="64897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Times New Roman"/>
                <a:cs typeface="Times New Roman"/>
              </a:rPr>
              <a:t>Array-Based Implementation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554355" indent="-172720">
              <a:lnSpc>
                <a:spcPct val="100000"/>
              </a:lnSpc>
              <a:buChar char="•"/>
              <a:tabLst>
                <a:tab pos="554990" algn="l"/>
              </a:tabLst>
            </a:pPr>
            <a:r>
              <a:rPr sz="1600" spc="-10" dirty="0">
                <a:latin typeface="Times New Roman"/>
                <a:cs typeface="Times New Roman"/>
              </a:rPr>
              <a:t>Each </a:t>
            </a:r>
            <a:r>
              <a:rPr sz="1600" spc="-5" dirty="0">
                <a:latin typeface="Times New Roman"/>
                <a:cs typeface="Times New Roman"/>
              </a:rPr>
              <a:t>operation </a:t>
            </a:r>
            <a:r>
              <a:rPr sz="1600" dirty="0">
                <a:latin typeface="Times New Roman"/>
                <a:cs typeface="Times New Roman"/>
              </a:rPr>
              <a:t>involves top of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stack</a:t>
            </a:r>
            <a:endParaRPr sz="1600">
              <a:latin typeface="Times New Roman"/>
              <a:cs typeface="Times New Roman"/>
            </a:endParaRPr>
          </a:p>
          <a:p>
            <a:pPr marL="798195" lvl="1" indent="-187960">
              <a:lnSpc>
                <a:spcPct val="100000"/>
              </a:lnSpc>
              <a:spcBef>
                <a:spcPts val="245"/>
              </a:spcBef>
              <a:buFont typeface="Times New Roman"/>
              <a:buChar char="–"/>
              <a:tabLst>
                <a:tab pos="798830" algn="l"/>
              </a:tabLst>
            </a:pPr>
            <a:r>
              <a:rPr sz="1400" b="1" spc="-5" dirty="0">
                <a:latin typeface="Courier New"/>
                <a:cs typeface="Courier New"/>
              </a:rPr>
              <a:t>push</a:t>
            </a:r>
            <a:endParaRPr sz="1400">
              <a:latin typeface="Courier New"/>
              <a:cs typeface="Courier New"/>
            </a:endParaRPr>
          </a:p>
          <a:p>
            <a:pPr marL="798195" lvl="1" indent="-187960">
              <a:lnSpc>
                <a:spcPct val="100000"/>
              </a:lnSpc>
              <a:spcBef>
                <a:spcPts val="340"/>
              </a:spcBef>
              <a:buFont typeface="Times New Roman"/>
              <a:buChar char="–"/>
              <a:tabLst>
                <a:tab pos="798830" algn="l"/>
              </a:tabLst>
            </a:pPr>
            <a:r>
              <a:rPr sz="1400" b="1" spc="-5" dirty="0">
                <a:latin typeface="Courier New"/>
                <a:cs typeface="Courier New"/>
              </a:rPr>
              <a:t>pop</a:t>
            </a:r>
            <a:endParaRPr sz="1400">
              <a:latin typeface="Courier New"/>
              <a:cs typeface="Courier New"/>
            </a:endParaRPr>
          </a:p>
          <a:p>
            <a:pPr marL="798195" lvl="1" indent="-187960">
              <a:lnSpc>
                <a:spcPct val="100000"/>
              </a:lnSpc>
              <a:spcBef>
                <a:spcPts val="335"/>
              </a:spcBef>
              <a:buFont typeface="Times New Roman"/>
              <a:buChar char="–"/>
              <a:tabLst>
                <a:tab pos="798830" algn="l"/>
              </a:tabLst>
            </a:pPr>
            <a:r>
              <a:rPr sz="1400" b="1" spc="-5" dirty="0">
                <a:latin typeface="Courier New"/>
                <a:cs typeface="Courier New"/>
              </a:rPr>
              <a:t>peek</a:t>
            </a:r>
            <a:endParaRPr sz="1400">
              <a:latin typeface="Courier New"/>
              <a:cs typeface="Courier New"/>
            </a:endParaRPr>
          </a:p>
          <a:p>
            <a:pPr marL="554355" indent="-172720">
              <a:lnSpc>
                <a:spcPct val="100000"/>
              </a:lnSpc>
              <a:spcBef>
                <a:spcPts val="470"/>
              </a:spcBef>
              <a:buChar char="•"/>
              <a:tabLst>
                <a:tab pos="554990" algn="l"/>
              </a:tabLst>
            </a:pPr>
            <a:r>
              <a:rPr sz="1600" spc="-5" dirty="0">
                <a:latin typeface="Times New Roman"/>
                <a:cs typeface="Times New Roman"/>
              </a:rPr>
              <a:t>End </a:t>
            </a:r>
            <a:r>
              <a:rPr sz="1600" dirty="0">
                <a:latin typeface="Times New Roman"/>
                <a:cs typeface="Times New Roman"/>
              </a:rPr>
              <a:t>of the </a:t>
            </a:r>
            <a:r>
              <a:rPr sz="1600" spc="-10" dirty="0">
                <a:latin typeface="Times New Roman"/>
                <a:cs typeface="Times New Roman"/>
              </a:rPr>
              <a:t>array </a:t>
            </a:r>
            <a:r>
              <a:rPr sz="1600" spc="-5" dirty="0">
                <a:latin typeface="Times New Roman"/>
                <a:cs typeface="Times New Roman"/>
              </a:rPr>
              <a:t>easiest to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access</a:t>
            </a:r>
            <a:endParaRPr sz="1600">
              <a:latin typeface="Times New Roman"/>
              <a:cs typeface="Times New Roman"/>
            </a:endParaRPr>
          </a:p>
          <a:p>
            <a:pPr marL="754380" lvl="1" indent="-143510">
              <a:lnSpc>
                <a:spcPct val="100000"/>
              </a:lnSpc>
              <a:spcBef>
                <a:spcPts val="345"/>
              </a:spcBef>
              <a:buChar char="–"/>
              <a:tabLst>
                <a:tab pos="754380" algn="l"/>
              </a:tabLst>
            </a:pPr>
            <a:r>
              <a:rPr sz="1400" spc="-5" dirty="0">
                <a:latin typeface="Times New Roman"/>
                <a:cs typeface="Times New Roman"/>
              </a:rPr>
              <a:t>Let </a:t>
            </a:r>
            <a:r>
              <a:rPr sz="1400" spc="5" dirty="0">
                <a:latin typeface="Times New Roman"/>
                <a:cs typeface="Times New Roman"/>
              </a:rPr>
              <a:t>this </a:t>
            </a:r>
            <a:r>
              <a:rPr sz="1400" dirty="0">
                <a:latin typeface="Times New Roman"/>
                <a:cs typeface="Times New Roman"/>
              </a:rPr>
              <a:t>be </a:t>
            </a:r>
            <a:r>
              <a:rPr sz="1400" spc="5" dirty="0">
                <a:latin typeface="Times New Roman"/>
                <a:cs typeface="Times New Roman"/>
              </a:rPr>
              <a:t>top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stack</a:t>
            </a:r>
            <a:endParaRPr sz="1400">
              <a:latin typeface="Times New Roman"/>
              <a:cs typeface="Times New Roman"/>
            </a:endParaRPr>
          </a:p>
          <a:p>
            <a:pPr marL="754380" lvl="1" indent="-143510">
              <a:lnSpc>
                <a:spcPct val="100000"/>
              </a:lnSpc>
              <a:spcBef>
                <a:spcPts val="335"/>
              </a:spcBef>
              <a:buChar char="–"/>
              <a:tabLst>
                <a:tab pos="754380" algn="l"/>
              </a:tabLst>
            </a:pPr>
            <a:r>
              <a:rPr sz="1400" spc="-5" dirty="0">
                <a:latin typeface="Times New Roman"/>
                <a:cs typeface="Times New Roman"/>
              </a:rPr>
              <a:t>Let </a:t>
            </a:r>
            <a:r>
              <a:rPr sz="1400" dirty="0">
                <a:latin typeface="Times New Roman"/>
                <a:cs typeface="Times New Roman"/>
              </a:rPr>
              <a:t>first entry be </a:t>
            </a:r>
            <a:r>
              <a:rPr sz="1400" spc="5" dirty="0">
                <a:latin typeface="Times New Roman"/>
                <a:cs typeface="Times New Roman"/>
              </a:rPr>
              <a:t>bottom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1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stack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06587" y="7142959"/>
            <a:ext cx="3767542" cy="1161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06295" y="5408676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Times New Roman"/>
              <a:cs typeface="Times New Roman"/>
            </a:endParaRPr>
          </a:p>
          <a:p>
            <a:pPr marL="1035685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Times New Roman"/>
                <a:cs typeface="Times New Roman"/>
              </a:rPr>
              <a:t>Array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Implementation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Times New Roman"/>
              <a:cs typeface="Times New Roman"/>
            </a:endParaRPr>
          </a:p>
          <a:p>
            <a:pPr marL="764540" marR="1036955">
              <a:lnSpc>
                <a:spcPct val="100000"/>
              </a:lnSpc>
            </a:pPr>
            <a:r>
              <a:rPr sz="1200" i="1" spc="-5" dirty="0">
                <a:latin typeface="Times New Roman"/>
                <a:cs typeface="Times New Roman"/>
              </a:rPr>
              <a:t>An </a:t>
            </a:r>
            <a:r>
              <a:rPr sz="1200" i="1" dirty="0">
                <a:latin typeface="Times New Roman"/>
                <a:cs typeface="Times New Roman"/>
              </a:rPr>
              <a:t>array that </a:t>
            </a:r>
            <a:r>
              <a:rPr sz="1200" i="1" spc="-5" dirty="0">
                <a:latin typeface="Times New Roman"/>
                <a:cs typeface="Times New Roman"/>
              </a:rPr>
              <a:t>implements </a:t>
            </a:r>
            <a:r>
              <a:rPr sz="1200" i="1" dirty="0">
                <a:latin typeface="Times New Roman"/>
                <a:cs typeface="Times New Roman"/>
              </a:rPr>
              <a:t>a </a:t>
            </a:r>
            <a:r>
              <a:rPr sz="1200" i="1" spc="-5" dirty="0">
                <a:latin typeface="Times New Roman"/>
                <a:cs typeface="Times New Roman"/>
              </a:rPr>
              <a:t>stack; </a:t>
            </a:r>
            <a:r>
              <a:rPr sz="1200" i="1" dirty="0">
                <a:latin typeface="Times New Roman"/>
                <a:cs typeface="Times New Roman"/>
              </a:rPr>
              <a:t>its first  </a:t>
            </a:r>
            <a:r>
              <a:rPr sz="1200" i="1" spc="-5" dirty="0">
                <a:latin typeface="Times New Roman"/>
                <a:cs typeface="Times New Roman"/>
              </a:rPr>
              <a:t>location </a:t>
            </a:r>
            <a:r>
              <a:rPr sz="1200" i="1" spc="-15" dirty="0">
                <a:latin typeface="Times New Roman"/>
                <a:cs typeface="Times New Roman"/>
              </a:rPr>
              <a:t>references </a:t>
            </a:r>
            <a:r>
              <a:rPr sz="1200" i="1" dirty="0">
                <a:latin typeface="Times New Roman"/>
                <a:cs typeface="Times New Roman"/>
              </a:rPr>
              <a:t>the top </a:t>
            </a:r>
            <a:r>
              <a:rPr sz="1200" i="1" spc="-5" dirty="0">
                <a:latin typeface="Times New Roman"/>
                <a:cs typeface="Times New Roman"/>
              </a:rPr>
              <a:t>entry </a:t>
            </a:r>
            <a:r>
              <a:rPr sz="1200" i="1" dirty="0">
                <a:latin typeface="Times New Roman"/>
                <a:cs typeface="Times New Roman"/>
              </a:rPr>
              <a:t>in the </a:t>
            </a:r>
            <a:r>
              <a:rPr sz="1200" i="1" spc="-5" dirty="0">
                <a:latin typeface="Times New Roman"/>
                <a:cs typeface="Times New Roman"/>
              </a:rPr>
              <a:t>stack;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5" y="123139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Times New Roman"/>
              <a:cs typeface="Times New Roman"/>
            </a:endParaRPr>
          </a:p>
          <a:p>
            <a:pPr marL="1035685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Times New Roman"/>
                <a:cs typeface="Times New Roman"/>
              </a:rPr>
              <a:t>Array Implementation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Times New Roman"/>
              <a:cs typeface="Times New Roman"/>
            </a:endParaRPr>
          </a:p>
          <a:p>
            <a:pPr marL="764540" marR="858519">
              <a:lnSpc>
                <a:spcPct val="100000"/>
              </a:lnSpc>
            </a:pPr>
            <a:r>
              <a:rPr sz="1200" i="1" spc="-5" dirty="0">
                <a:latin typeface="Times New Roman"/>
                <a:cs typeface="Times New Roman"/>
              </a:rPr>
              <a:t>An </a:t>
            </a:r>
            <a:r>
              <a:rPr sz="1200" i="1" dirty="0">
                <a:latin typeface="Times New Roman"/>
                <a:cs typeface="Times New Roman"/>
              </a:rPr>
              <a:t>array that </a:t>
            </a:r>
            <a:r>
              <a:rPr sz="1200" i="1" spc="-5" dirty="0">
                <a:latin typeface="Times New Roman"/>
                <a:cs typeface="Times New Roman"/>
              </a:rPr>
              <a:t>implements </a:t>
            </a:r>
            <a:r>
              <a:rPr sz="1200" i="1" dirty="0">
                <a:latin typeface="Times New Roman"/>
                <a:cs typeface="Times New Roman"/>
              </a:rPr>
              <a:t>a </a:t>
            </a:r>
            <a:r>
              <a:rPr sz="1200" i="1" spc="-5" dirty="0">
                <a:latin typeface="Times New Roman"/>
                <a:cs typeface="Times New Roman"/>
              </a:rPr>
              <a:t>stack; </a:t>
            </a:r>
            <a:r>
              <a:rPr sz="1200" i="1" dirty="0">
                <a:latin typeface="Times New Roman"/>
                <a:cs typeface="Times New Roman"/>
              </a:rPr>
              <a:t>its first  </a:t>
            </a:r>
            <a:r>
              <a:rPr sz="1200" i="1" spc="-5" dirty="0">
                <a:latin typeface="Times New Roman"/>
                <a:cs typeface="Times New Roman"/>
              </a:rPr>
              <a:t>location </a:t>
            </a:r>
            <a:r>
              <a:rPr sz="1200" i="1" spc="-15" dirty="0">
                <a:latin typeface="Times New Roman"/>
                <a:cs typeface="Times New Roman"/>
              </a:rPr>
              <a:t>references </a:t>
            </a:r>
            <a:r>
              <a:rPr sz="1200" i="1" dirty="0">
                <a:latin typeface="Times New Roman"/>
                <a:cs typeface="Times New Roman"/>
              </a:rPr>
              <a:t>the bottom </a:t>
            </a:r>
            <a:r>
              <a:rPr sz="1200" i="1" spc="-5" dirty="0">
                <a:latin typeface="Times New Roman"/>
                <a:cs typeface="Times New Roman"/>
              </a:rPr>
              <a:t>entry </a:t>
            </a:r>
            <a:r>
              <a:rPr sz="1200" i="1" dirty="0">
                <a:latin typeface="Times New Roman"/>
                <a:cs typeface="Times New Roman"/>
              </a:rPr>
              <a:t>in the </a:t>
            </a:r>
            <a:r>
              <a:rPr sz="1200" i="1" spc="-5" dirty="0">
                <a:latin typeface="Times New Roman"/>
                <a:cs typeface="Times New Roman"/>
              </a:rPr>
              <a:t>stack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35075" y="2970397"/>
            <a:ext cx="3002445" cy="1148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06295" y="5408676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Times New Roman"/>
              <a:cs typeface="Times New Roman"/>
            </a:endParaRPr>
          </a:p>
          <a:p>
            <a:pPr marL="125857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Array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Implementation</a:t>
            </a:r>
            <a:endParaRPr sz="1800">
              <a:latin typeface="Times New Roman"/>
              <a:cs typeface="Times New Roman"/>
            </a:endParaRPr>
          </a:p>
          <a:p>
            <a:pPr marL="382270">
              <a:lnSpc>
                <a:spcPct val="100000"/>
              </a:lnSpc>
              <a:spcBef>
                <a:spcPts val="550"/>
              </a:spcBef>
            </a:pPr>
            <a:r>
              <a:rPr sz="1000" b="1" spc="-5" dirty="0">
                <a:latin typeface="Courier New"/>
                <a:cs typeface="Courier New"/>
              </a:rPr>
              <a:t>import java.util.Arrays;</a:t>
            </a:r>
            <a:endParaRPr sz="1000">
              <a:latin typeface="Courier New"/>
              <a:cs typeface="Courier New"/>
            </a:endParaRPr>
          </a:p>
          <a:p>
            <a:pPr marL="3822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import java.util.EmptyStackException;</a:t>
            </a:r>
            <a:endParaRPr sz="1000">
              <a:latin typeface="Courier New"/>
              <a:cs typeface="Courier New"/>
            </a:endParaRPr>
          </a:p>
          <a:p>
            <a:pPr marL="3822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// A class of stacks whose entries are stored</a:t>
            </a:r>
            <a:r>
              <a:rPr sz="1000" b="1" spc="3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in</a:t>
            </a:r>
            <a:endParaRPr sz="1000">
              <a:latin typeface="Courier New"/>
              <a:cs typeface="Courier New"/>
            </a:endParaRPr>
          </a:p>
          <a:p>
            <a:pPr marL="3822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// an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array.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Courier New"/>
              <a:cs typeface="Courier New"/>
            </a:endParaRPr>
          </a:p>
          <a:p>
            <a:pPr marL="382270">
              <a:lnSpc>
                <a:spcPct val="100000"/>
              </a:lnSpc>
            </a:pPr>
            <a:r>
              <a:rPr sz="1000" b="1" spc="-5" dirty="0">
                <a:latin typeface="Courier New"/>
                <a:cs typeface="Courier New"/>
              </a:rPr>
              <a:t>public final class</a:t>
            </a:r>
            <a:r>
              <a:rPr sz="1000" b="1" spc="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ArrayStack&lt;T&gt;</a:t>
            </a:r>
            <a:endParaRPr sz="1000">
              <a:latin typeface="Courier New"/>
              <a:cs typeface="Courier New"/>
            </a:endParaRPr>
          </a:p>
          <a:p>
            <a:pPr marL="1220470">
              <a:lnSpc>
                <a:spcPct val="100000"/>
              </a:lnSpc>
              <a:spcBef>
                <a:spcPts val="240"/>
              </a:spcBef>
              <a:tabLst>
                <a:tab pos="3506470" algn="l"/>
              </a:tabLst>
            </a:pPr>
            <a:r>
              <a:rPr sz="1000" b="1" spc="-5" dirty="0">
                <a:latin typeface="Courier New"/>
                <a:cs typeface="Courier New"/>
              </a:rPr>
              <a:t>implements</a:t>
            </a:r>
            <a:r>
              <a:rPr sz="1000" b="1" spc="3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StackInterface&lt;T&gt;	{</a:t>
            </a:r>
            <a:endParaRPr sz="1000">
              <a:latin typeface="Courier New"/>
              <a:cs typeface="Courier New"/>
            </a:endParaRPr>
          </a:p>
          <a:p>
            <a:pPr marL="534670" marR="2110740">
              <a:lnSpc>
                <a:spcPct val="120000"/>
              </a:lnSpc>
            </a:pPr>
            <a:r>
              <a:rPr sz="1000" b="1" spc="-5" dirty="0">
                <a:latin typeface="Courier New"/>
                <a:cs typeface="Courier New"/>
              </a:rPr>
              <a:t>// Array of stack entries  private T[]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stack;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Courier New"/>
              <a:cs typeface="Courier New"/>
            </a:endParaRPr>
          </a:p>
          <a:p>
            <a:pPr marL="534670" marR="2415540">
              <a:lnSpc>
                <a:spcPct val="120000"/>
              </a:lnSpc>
            </a:pPr>
            <a:r>
              <a:rPr sz="1000" b="1" spc="-5" dirty="0">
                <a:latin typeface="Courier New"/>
                <a:cs typeface="Courier New"/>
              </a:rPr>
              <a:t>// Index of top entry  private int</a:t>
            </a:r>
            <a:r>
              <a:rPr sz="1000" b="1" spc="-4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topIndex;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private boolean initialized =</a:t>
            </a:r>
            <a:r>
              <a:rPr sz="1000" b="1" spc="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false;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5" y="123139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Times New Roman"/>
              <a:cs typeface="Times New Roman"/>
            </a:endParaRPr>
          </a:p>
          <a:p>
            <a:pPr marL="534670" marR="434340">
              <a:lnSpc>
                <a:spcPct val="120000"/>
              </a:lnSpc>
            </a:pPr>
            <a:r>
              <a:rPr sz="1000" b="1" spc="-5" dirty="0">
                <a:latin typeface="Courier New"/>
                <a:cs typeface="Courier New"/>
              </a:rPr>
              <a:t>private static final int DEFAULT_CAPACITY = 50;  private static final int MAX_CAPACITY =</a:t>
            </a:r>
            <a:r>
              <a:rPr sz="1000" b="1" spc="2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10000;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Courier New"/>
              <a:cs typeface="Courier New"/>
            </a:endParaRPr>
          </a:p>
          <a:p>
            <a:pPr marL="687070" marR="2110740" indent="-152400">
              <a:lnSpc>
                <a:spcPct val="120000"/>
              </a:lnSpc>
              <a:spcBef>
                <a:spcPts val="5"/>
              </a:spcBef>
              <a:tabLst>
                <a:tab pos="2211070" algn="l"/>
              </a:tabLst>
            </a:pPr>
            <a:r>
              <a:rPr sz="1000" b="1" spc="-5" dirty="0">
                <a:latin typeface="Courier New"/>
                <a:cs typeface="Courier New"/>
              </a:rPr>
              <a:t>public</a:t>
            </a:r>
            <a:r>
              <a:rPr sz="1000" b="1" spc="4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ArrayStack()	{  this(DEFAULT_CAPACITY);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6295" y="5408676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50">
              <a:latin typeface="Times New Roman"/>
              <a:cs typeface="Times New Roman"/>
            </a:endParaRPr>
          </a:p>
          <a:p>
            <a:pPr marL="687070" marR="891540" indent="-152400">
              <a:lnSpc>
                <a:spcPct val="120000"/>
              </a:lnSpc>
              <a:tabLst>
                <a:tab pos="3582670" algn="l"/>
              </a:tabLst>
            </a:pPr>
            <a:r>
              <a:rPr sz="1000" b="1" spc="-5" dirty="0">
                <a:latin typeface="Courier New"/>
                <a:cs typeface="Courier New"/>
              </a:rPr>
              <a:t>public ArrayStack(int initialCapacity)	{  checkCapacity(initialCapacity);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Courier New"/>
              <a:cs typeface="Courier New"/>
            </a:endParaRPr>
          </a:p>
          <a:p>
            <a:pPr marL="687070">
              <a:lnSpc>
                <a:spcPct val="100000"/>
              </a:lnSpc>
            </a:pPr>
            <a:r>
              <a:rPr sz="1000" b="1" spc="-5" dirty="0">
                <a:latin typeface="Courier New"/>
                <a:cs typeface="Courier New"/>
              </a:rPr>
              <a:t>// The cast is safe because the new</a:t>
            </a:r>
            <a:r>
              <a:rPr sz="1000" b="1" spc="2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array</a:t>
            </a:r>
            <a:endParaRPr sz="1000">
              <a:latin typeface="Courier New"/>
              <a:cs typeface="Courier New"/>
            </a:endParaRPr>
          </a:p>
          <a:p>
            <a:pPr marL="687070" marR="1577340">
              <a:lnSpc>
                <a:spcPct val="120000"/>
              </a:lnSpc>
            </a:pPr>
            <a:r>
              <a:rPr sz="1000" b="1" spc="-5" dirty="0">
                <a:latin typeface="Courier New"/>
                <a:cs typeface="Courier New"/>
              </a:rPr>
              <a:t>// contains null entries  @SuppressWarnings("unchecked")  T[] tempStack</a:t>
            </a:r>
            <a:endParaRPr sz="1000">
              <a:latin typeface="Courier New"/>
              <a:cs typeface="Courier New"/>
            </a:endParaRPr>
          </a:p>
          <a:p>
            <a:pPr marL="11442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= (T[]) new</a:t>
            </a:r>
            <a:r>
              <a:rPr sz="1000" b="1" spc="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Object[initialCapacity];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Courier New"/>
              <a:cs typeface="Courier New"/>
            </a:endParaRPr>
          </a:p>
          <a:p>
            <a:pPr marL="687070" marR="2415540">
              <a:lnSpc>
                <a:spcPct val="120000"/>
              </a:lnSpc>
            </a:pPr>
            <a:r>
              <a:rPr sz="1000" b="1" spc="-5" dirty="0">
                <a:latin typeface="Courier New"/>
                <a:cs typeface="Courier New"/>
              </a:rPr>
              <a:t>stack = tempStack;  topIndex = -1;  initialized =</a:t>
            </a:r>
            <a:r>
              <a:rPr sz="1000" b="1" spc="-5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true;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</a:pPr>
            <a:r>
              <a:rPr sz="1000" b="1" spc="-5" dirty="0">
                <a:latin typeface="Courier New"/>
                <a:cs typeface="Courier New"/>
              </a:rPr>
              <a:t>// Implementations for stack operations</a:t>
            </a:r>
            <a:r>
              <a:rPr sz="1000" b="1" spc="1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and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// checkCapacity and checkInitialization</a:t>
            </a:r>
            <a:r>
              <a:rPr sz="1000" b="1" spc="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go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// here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5" y="123139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014730">
              <a:lnSpc>
                <a:spcPct val="100000"/>
              </a:lnSpc>
              <a:spcBef>
                <a:spcPts val="1325"/>
              </a:spcBef>
            </a:pPr>
            <a:r>
              <a:rPr sz="1800" spc="-5" dirty="0">
                <a:latin typeface="Times New Roman"/>
                <a:cs typeface="Times New Roman"/>
              </a:rPr>
              <a:t>Adding </a:t>
            </a:r>
            <a:r>
              <a:rPr sz="1800" dirty="0">
                <a:latin typeface="Times New Roman"/>
                <a:cs typeface="Times New Roman"/>
              </a:rPr>
              <a:t>to the top -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push()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Courier New"/>
              <a:cs typeface="Courier New"/>
            </a:endParaRPr>
          </a:p>
          <a:p>
            <a:pPr marL="687070" marR="1348740" indent="-152400">
              <a:lnSpc>
                <a:spcPct val="120000"/>
              </a:lnSpc>
              <a:tabLst>
                <a:tab pos="3125470" algn="l"/>
              </a:tabLst>
            </a:pPr>
            <a:r>
              <a:rPr sz="1000" b="1" spc="-5" dirty="0">
                <a:latin typeface="Courier New"/>
                <a:cs typeface="Courier New"/>
              </a:rPr>
              <a:t>public void push(T newEntry)	{  checkInitialization();  ensureCapacity();</a:t>
            </a:r>
            <a:endParaRPr sz="1000">
              <a:latin typeface="Courier New"/>
              <a:cs typeface="Courier New"/>
            </a:endParaRPr>
          </a:p>
          <a:p>
            <a:pPr marL="687070" marR="1501140">
              <a:lnSpc>
                <a:spcPct val="120000"/>
              </a:lnSpc>
            </a:pPr>
            <a:r>
              <a:rPr sz="1000" b="1" spc="-5" dirty="0">
                <a:latin typeface="Courier New"/>
                <a:cs typeface="Courier New"/>
              </a:rPr>
              <a:t>stack[topIndex + 1] = newEntry;  topIndex++;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6647" y="5839461"/>
            <a:ext cx="351027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Adding to </a:t>
            </a:r>
            <a:r>
              <a:rPr sz="1600" dirty="0">
                <a:latin typeface="Times New Roman"/>
                <a:cs typeface="Times New Roman"/>
              </a:rPr>
              <a:t>the top </a:t>
            </a:r>
            <a:r>
              <a:rPr sz="1600" spc="-5" dirty="0">
                <a:latin typeface="Times New Roman"/>
                <a:cs typeface="Times New Roman"/>
              </a:rPr>
              <a:t>-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checkCapacity()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94015" y="6389625"/>
            <a:ext cx="889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41219" y="6358535"/>
            <a:ext cx="306070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765" marR="5080" indent="-152400">
              <a:lnSpc>
                <a:spcPct val="120000"/>
              </a:lnSpc>
              <a:spcBef>
                <a:spcPts val="100"/>
              </a:spcBef>
            </a:pPr>
            <a:r>
              <a:rPr sz="1000" b="1" spc="-5" dirty="0">
                <a:latin typeface="Courier New"/>
                <a:cs typeface="Courier New"/>
              </a:rPr>
              <a:t>private void checkCapacity(int capacity)  if (capacity &gt;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MAX_CAPACITY)</a:t>
            </a:r>
            <a:endParaRPr sz="1000">
              <a:latin typeface="Courier New"/>
              <a:cs typeface="Courier New"/>
            </a:endParaRPr>
          </a:p>
          <a:p>
            <a:pPr marL="456565" marR="386715" indent="-152400">
              <a:lnSpc>
                <a:spcPct val="120000"/>
              </a:lnSpc>
            </a:pPr>
            <a:r>
              <a:rPr sz="1000" b="1" spc="-5" dirty="0">
                <a:latin typeface="Courier New"/>
                <a:cs typeface="Courier New"/>
              </a:rPr>
              <a:t>throw new IllegalStateException  ("Attempt to create a stack</a:t>
            </a:r>
            <a:r>
              <a:rPr sz="1000" b="1" spc="-2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"</a:t>
            </a:r>
            <a:endParaRPr sz="1000">
              <a:latin typeface="Courier New"/>
              <a:cs typeface="Courier New"/>
            </a:endParaRPr>
          </a:p>
          <a:p>
            <a:pPr marL="761365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+ "whose capacity exceeds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"</a:t>
            </a:r>
            <a:endParaRPr sz="1000">
              <a:latin typeface="Courier New"/>
              <a:cs typeface="Courier New"/>
            </a:endParaRPr>
          </a:p>
          <a:p>
            <a:pPr marL="761365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+ "allowed maximum.");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06295" y="5408676"/>
            <a:ext cx="4558665" cy="3415665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0" y="3415283"/>
                </a:moveTo>
                <a:lnTo>
                  <a:pt x="4558283" y="3415283"/>
                </a:lnTo>
                <a:lnTo>
                  <a:pt x="4558283" y="0"/>
                </a:lnTo>
                <a:lnTo>
                  <a:pt x="0" y="0"/>
                </a:lnTo>
                <a:lnTo>
                  <a:pt x="0" y="341528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91967" y="2772155"/>
            <a:ext cx="2189987" cy="946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06295" y="123139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Times New Roman"/>
                <a:cs typeface="Times New Roman"/>
              </a:rPr>
              <a:t>Array-Based Implementation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R="50800" algn="ctr">
              <a:lnSpc>
                <a:spcPct val="100000"/>
              </a:lnSpc>
              <a:spcBef>
                <a:spcPts val="1615"/>
              </a:spcBef>
            </a:pPr>
            <a:r>
              <a:rPr sz="1200" i="1" spc="-5" dirty="0">
                <a:latin typeface="Times New Roman"/>
                <a:cs typeface="Times New Roman"/>
              </a:rPr>
              <a:t>Retrieving </a:t>
            </a:r>
            <a:r>
              <a:rPr sz="1200" i="1" dirty="0">
                <a:latin typeface="Times New Roman"/>
                <a:cs typeface="Times New Roman"/>
              </a:rPr>
              <a:t>the top, the </a:t>
            </a:r>
            <a:r>
              <a:rPr sz="1200" i="1" spc="-5" dirty="0">
                <a:latin typeface="Times New Roman"/>
                <a:cs typeface="Times New Roman"/>
              </a:rPr>
              <a:t>operation </a:t>
            </a:r>
            <a:r>
              <a:rPr sz="1200" i="1" dirty="0">
                <a:latin typeface="Times New Roman"/>
                <a:cs typeface="Times New Roman"/>
              </a:rPr>
              <a:t>is</a:t>
            </a:r>
            <a:r>
              <a:rPr sz="1200" i="1" spc="-35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O(1)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09568" y="6885892"/>
            <a:ext cx="2369893" cy="10485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06295" y="5408676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Times New Roman"/>
                <a:cs typeface="Times New Roman"/>
              </a:rPr>
              <a:t>Array-Based Implementation</a:t>
            </a:r>
            <a:endParaRPr sz="2200">
              <a:latin typeface="Times New Roman"/>
              <a:cs typeface="Times New Roman"/>
            </a:endParaRPr>
          </a:p>
          <a:p>
            <a:pPr marL="981075" marR="1034415">
              <a:lnSpc>
                <a:spcPts val="1400"/>
              </a:lnSpc>
              <a:spcBef>
                <a:spcPts val="1870"/>
              </a:spcBef>
            </a:pPr>
            <a:r>
              <a:rPr sz="1200" i="1" spc="-5" dirty="0">
                <a:latin typeface="Times New Roman"/>
                <a:cs typeface="Times New Roman"/>
              </a:rPr>
              <a:t>An array-based stack after </a:t>
            </a:r>
            <a:r>
              <a:rPr sz="1200" i="1" dirty="0">
                <a:latin typeface="Times New Roman"/>
                <a:cs typeface="Times New Roman"/>
              </a:rPr>
              <a:t>its top </a:t>
            </a:r>
            <a:r>
              <a:rPr sz="1200" i="1" spc="-5" dirty="0">
                <a:latin typeface="Times New Roman"/>
                <a:cs typeface="Times New Roman"/>
              </a:rPr>
              <a:t>entry </a:t>
            </a:r>
            <a:r>
              <a:rPr sz="1200" i="1" dirty="0">
                <a:latin typeface="Times New Roman"/>
                <a:cs typeface="Times New Roman"/>
              </a:rPr>
              <a:t>is  </a:t>
            </a:r>
            <a:r>
              <a:rPr sz="1200" i="1" spc="-10" dirty="0">
                <a:latin typeface="Times New Roman"/>
                <a:cs typeface="Times New Roman"/>
              </a:rPr>
              <a:t>removed </a:t>
            </a:r>
            <a:r>
              <a:rPr sz="1200" i="1" dirty="0">
                <a:latin typeface="Times New Roman"/>
                <a:cs typeface="Times New Roman"/>
              </a:rPr>
              <a:t>by </a:t>
            </a:r>
            <a:r>
              <a:rPr sz="1200" i="1" spc="-10" dirty="0">
                <a:latin typeface="Times New Roman"/>
                <a:cs typeface="Times New Roman"/>
              </a:rPr>
              <a:t>decrementing</a:t>
            </a:r>
            <a:r>
              <a:rPr sz="1200" i="1" spc="2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topIndex</a:t>
            </a:r>
            <a:r>
              <a:rPr sz="1200" spc="-5" dirty="0">
                <a:latin typeface="Times New Roman"/>
                <a:cs typeface="Times New Roman"/>
              </a:rPr>
              <a:t>;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17883" y="3016714"/>
            <a:ext cx="2374051" cy="10271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06295" y="123139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Times New Roman"/>
                <a:cs typeface="Times New Roman"/>
              </a:rPr>
              <a:t>Array-Based Implementation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Times New Roman"/>
              <a:cs typeface="Times New Roman"/>
            </a:endParaRPr>
          </a:p>
          <a:p>
            <a:pPr marL="764540" marR="695960">
              <a:lnSpc>
                <a:spcPct val="98800"/>
              </a:lnSpc>
            </a:pPr>
            <a:r>
              <a:rPr sz="1200" i="1" spc="-5" dirty="0">
                <a:latin typeface="Times New Roman"/>
                <a:cs typeface="Times New Roman"/>
              </a:rPr>
              <a:t>An array-based stack after </a:t>
            </a:r>
            <a:r>
              <a:rPr sz="1200" i="1" dirty="0">
                <a:latin typeface="Times New Roman"/>
                <a:cs typeface="Times New Roman"/>
              </a:rPr>
              <a:t>its top </a:t>
            </a:r>
            <a:r>
              <a:rPr sz="1200" i="1" spc="-5" dirty="0">
                <a:latin typeface="Times New Roman"/>
                <a:cs typeface="Times New Roman"/>
              </a:rPr>
              <a:t>entry </a:t>
            </a:r>
            <a:r>
              <a:rPr sz="1200" i="1" dirty="0">
                <a:latin typeface="Times New Roman"/>
                <a:cs typeface="Times New Roman"/>
              </a:rPr>
              <a:t>is </a:t>
            </a:r>
            <a:r>
              <a:rPr sz="1200" i="1" spc="-10" dirty="0">
                <a:latin typeface="Times New Roman"/>
                <a:cs typeface="Times New Roman"/>
              </a:rPr>
              <a:t>removed  </a:t>
            </a:r>
            <a:r>
              <a:rPr sz="1200" i="1" dirty="0">
                <a:latin typeface="Times New Roman"/>
                <a:cs typeface="Times New Roman"/>
              </a:rPr>
              <a:t>by </a:t>
            </a:r>
            <a:r>
              <a:rPr sz="1200" i="1" spc="-5" dirty="0">
                <a:latin typeface="Times New Roman"/>
                <a:cs typeface="Times New Roman"/>
              </a:rPr>
              <a:t>setting </a:t>
            </a:r>
            <a:r>
              <a:rPr sz="1000" b="1" spc="-5" dirty="0">
                <a:latin typeface="Courier New"/>
                <a:cs typeface="Courier New"/>
              </a:rPr>
              <a:t>stack[topIndex</a:t>
            </a:r>
            <a:r>
              <a:rPr sz="1000" spc="-5" dirty="0">
                <a:latin typeface="Times New Roman"/>
                <a:cs typeface="Times New Roman"/>
              </a:rPr>
              <a:t>] </a:t>
            </a:r>
            <a:r>
              <a:rPr sz="1200" i="1" dirty="0">
                <a:latin typeface="Times New Roman"/>
                <a:cs typeface="Times New Roman"/>
              </a:rPr>
              <a:t>to null and </a:t>
            </a:r>
            <a:r>
              <a:rPr sz="1200" i="1" spc="-5" dirty="0">
                <a:latin typeface="Times New Roman"/>
                <a:cs typeface="Times New Roman"/>
              </a:rPr>
              <a:t>then  </a:t>
            </a:r>
            <a:r>
              <a:rPr sz="1200" i="1" spc="-10" dirty="0">
                <a:latin typeface="Times New Roman"/>
                <a:cs typeface="Times New Roman"/>
              </a:rPr>
              <a:t>decrementing</a:t>
            </a:r>
            <a:r>
              <a:rPr sz="1200" i="1" spc="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topIndex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10255" y="6611111"/>
            <a:ext cx="2153412" cy="16230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06295" y="5408676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Times New Roman"/>
                <a:cs typeface="Times New Roman"/>
              </a:rPr>
              <a:t>Array-Based Implementation</a:t>
            </a:r>
            <a:endParaRPr sz="2200">
              <a:latin typeface="Times New Roman"/>
              <a:cs typeface="Times New Roman"/>
            </a:endParaRPr>
          </a:p>
          <a:p>
            <a:pPr marR="28575" algn="ctr">
              <a:lnSpc>
                <a:spcPct val="100000"/>
              </a:lnSpc>
              <a:spcBef>
                <a:spcPts val="1430"/>
              </a:spcBef>
            </a:pPr>
            <a:r>
              <a:rPr sz="1200" i="1" spc="-5" dirty="0">
                <a:latin typeface="Times New Roman"/>
                <a:cs typeface="Times New Roman"/>
              </a:rPr>
              <a:t>Removing </a:t>
            </a:r>
            <a:r>
              <a:rPr sz="1200" i="1" dirty="0">
                <a:latin typeface="Times New Roman"/>
                <a:cs typeface="Times New Roman"/>
              </a:rPr>
              <a:t>the</a:t>
            </a:r>
            <a:r>
              <a:rPr sz="1200" i="1" spc="-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top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5" y="123139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Times New Roman"/>
              <a:cs typeface="Times New Roman"/>
            </a:endParaRPr>
          </a:p>
          <a:p>
            <a:pPr marL="621665">
              <a:lnSpc>
                <a:spcPct val="100000"/>
              </a:lnSpc>
              <a:spcBef>
                <a:spcPts val="5"/>
              </a:spcBef>
            </a:pPr>
            <a:r>
              <a:rPr sz="2200" spc="-45" dirty="0">
                <a:latin typeface="Times New Roman"/>
                <a:cs typeface="Times New Roman"/>
              </a:rPr>
              <a:t>Vector </a:t>
            </a:r>
            <a:r>
              <a:rPr sz="2200" spc="-10" dirty="0">
                <a:latin typeface="Times New Roman"/>
                <a:cs typeface="Times New Roman"/>
              </a:rPr>
              <a:t>Based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Implementation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554355" marR="578485" indent="-172720">
              <a:lnSpc>
                <a:spcPct val="100000"/>
              </a:lnSpc>
              <a:buChar char="•"/>
              <a:tabLst>
                <a:tab pos="554990" algn="l"/>
              </a:tabLst>
            </a:pPr>
            <a:r>
              <a:rPr sz="1600" spc="-30" dirty="0">
                <a:latin typeface="Times New Roman"/>
                <a:cs typeface="Times New Roman"/>
              </a:rPr>
              <a:t>Vector: </a:t>
            </a:r>
            <a:r>
              <a:rPr sz="1600" spc="-5" dirty="0">
                <a:latin typeface="Times New Roman"/>
                <a:cs typeface="Times New Roman"/>
              </a:rPr>
              <a:t>an object that behaves like a </a:t>
            </a:r>
            <a:r>
              <a:rPr sz="1600" dirty="0">
                <a:latin typeface="Times New Roman"/>
                <a:cs typeface="Times New Roman"/>
              </a:rPr>
              <a:t>high-  </a:t>
            </a:r>
            <a:r>
              <a:rPr sz="1600" spc="-5" dirty="0">
                <a:latin typeface="Times New Roman"/>
                <a:cs typeface="Times New Roman"/>
              </a:rPr>
              <a:t>level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array</a:t>
            </a:r>
            <a:endParaRPr sz="1600">
              <a:latin typeface="Times New Roman"/>
              <a:cs typeface="Times New Roman"/>
            </a:endParaRPr>
          </a:p>
          <a:p>
            <a:pPr marL="754380" lvl="1" indent="-143510">
              <a:lnSpc>
                <a:spcPct val="100000"/>
              </a:lnSpc>
              <a:spcBef>
                <a:spcPts val="345"/>
              </a:spcBef>
              <a:buChar char="–"/>
              <a:tabLst>
                <a:tab pos="754380" algn="l"/>
              </a:tabLst>
            </a:pPr>
            <a:r>
              <a:rPr sz="1400" dirty="0">
                <a:latin typeface="Times New Roman"/>
                <a:cs typeface="Times New Roman"/>
              </a:rPr>
              <a:t>Index </a:t>
            </a:r>
            <a:r>
              <a:rPr sz="1400" spc="5" dirty="0">
                <a:latin typeface="Times New Roman"/>
                <a:cs typeface="Times New Roman"/>
              </a:rPr>
              <a:t>begins </a:t>
            </a:r>
            <a:r>
              <a:rPr sz="1400" dirty="0">
                <a:latin typeface="Times New Roman"/>
                <a:cs typeface="Times New Roman"/>
              </a:rPr>
              <a:t>with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  <a:p>
            <a:pPr marL="754380" lvl="1" indent="-143510">
              <a:lnSpc>
                <a:spcPct val="100000"/>
              </a:lnSpc>
              <a:spcBef>
                <a:spcPts val="335"/>
              </a:spcBef>
              <a:buChar char="–"/>
              <a:tabLst>
                <a:tab pos="754380" algn="l"/>
              </a:tabLst>
            </a:pPr>
            <a:r>
              <a:rPr sz="1400" dirty="0">
                <a:latin typeface="Times New Roman"/>
                <a:cs typeface="Times New Roman"/>
              </a:rPr>
              <a:t>Methods to access or set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entries</a:t>
            </a:r>
            <a:endParaRPr sz="1400">
              <a:latin typeface="Times New Roman"/>
              <a:cs typeface="Times New Roman"/>
            </a:endParaRPr>
          </a:p>
          <a:p>
            <a:pPr marL="754380" lvl="1" indent="-143510">
              <a:lnSpc>
                <a:spcPct val="100000"/>
              </a:lnSpc>
              <a:spcBef>
                <a:spcPts val="335"/>
              </a:spcBef>
              <a:buChar char="–"/>
              <a:tabLst>
                <a:tab pos="754380" algn="l"/>
              </a:tabLst>
            </a:pPr>
            <a:r>
              <a:rPr sz="1400" dirty="0">
                <a:latin typeface="Times New Roman"/>
                <a:cs typeface="Times New Roman"/>
              </a:rPr>
              <a:t>Size will grow as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needed</a:t>
            </a:r>
            <a:endParaRPr sz="1400">
              <a:latin typeface="Times New Roman"/>
              <a:cs typeface="Times New Roman"/>
            </a:endParaRPr>
          </a:p>
          <a:p>
            <a:pPr marL="554355" indent="-172720">
              <a:lnSpc>
                <a:spcPct val="100000"/>
              </a:lnSpc>
              <a:spcBef>
                <a:spcPts val="375"/>
              </a:spcBef>
              <a:buChar char="•"/>
              <a:tabLst>
                <a:tab pos="554990" algn="l"/>
              </a:tabLst>
            </a:pPr>
            <a:r>
              <a:rPr sz="1600" spc="-5" dirty="0">
                <a:latin typeface="Times New Roman"/>
                <a:cs typeface="Times New Roman"/>
              </a:rPr>
              <a:t>Use </a:t>
            </a:r>
            <a:r>
              <a:rPr sz="1600" spc="-10" dirty="0">
                <a:latin typeface="Times New Roman"/>
                <a:cs typeface="Times New Roman"/>
              </a:rPr>
              <a:t>vector’s </a:t>
            </a:r>
            <a:r>
              <a:rPr sz="1600" spc="-5" dirty="0">
                <a:latin typeface="Times New Roman"/>
                <a:cs typeface="Times New Roman"/>
              </a:rPr>
              <a:t>methods to manipulate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stack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43810" y="7159473"/>
            <a:ext cx="2913875" cy="9947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06295" y="5408676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Times New Roman"/>
              <a:cs typeface="Times New Roman"/>
            </a:endParaRPr>
          </a:p>
          <a:p>
            <a:pPr marL="621665">
              <a:lnSpc>
                <a:spcPct val="100000"/>
              </a:lnSpc>
              <a:spcBef>
                <a:spcPts val="5"/>
              </a:spcBef>
            </a:pPr>
            <a:r>
              <a:rPr sz="2200" spc="-45" dirty="0">
                <a:latin typeface="Times New Roman"/>
                <a:cs typeface="Times New Roman"/>
              </a:rPr>
              <a:t>Vector </a:t>
            </a:r>
            <a:r>
              <a:rPr sz="2200" spc="-10" dirty="0">
                <a:latin typeface="Times New Roman"/>
                <a:cs typeface="Times New Roman"/>
              </a:rPr>
              <a:t>Based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Implementation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Times New Roman"/>
              <a:cs typeface="Times New Roman"/>
            </a:endParaRPr>
          </a:p>
          <a:p>
            <a:pPr marL="612140" marR="662940">
              <a:lnSpc>
                <a:spcPct val="101299"/>
              </a:lnSpc>
            </a:pPr>
            <a:r>
              <a:rPr sz="1200" i="1" dirty="0">
                <a:latin typeface="Times New Roman"/>
                <a:cs typeface="Times New Roman"/>
              </a:rPr>
              <a:t>A </a:t>
            </a:r>
            <a:r>
              <a:rPr sz="1200" i="1" spc="-5" dirty="0">
                <a:latin typeface="Times New Roman"/>
                <a:cs typeface="Times New Roman"/>
              </a:rPr>
              <a:t>client </a:t>
            </a:r>
            <a:r>
              <a:rPr sz="1200" i="1" dirty="0">
                <a:latin typeface="Times New Roman"/>
                <a:cs typeface="Times New Roman"/>
              </a:rPr>
              <a:t>using the </a:t>
            </a:r>
            <a:r>
              <a:rPr sz="1200" i="1" spc="-5" dirty="0">
                <a:latin typeface="Times New Roman"/>
                <a:cs typeface="Times New Roman"/>
              </a:rPr>
              <a:t>methods given </a:t>
            </a:r>
            <a:r>
              <a:rPr sz="1200" i="1" dirty="0">
                <a:latin typeface="Times New Roman"/>
                <a:cs typeface="Times New Roman"/>
              </a:rPr>
              <a:t>in </a:t>
            </a:r>
            <a:r>
              <a:rPr sz="1000" b="1" spc="-5" dirty="0">
                <a:latin typeface="Courier New"/>
                <a:cs typeface="Courier New"/>
              </a:rPr>
              <a:t>StackInterface</a:t>
            </a:r>
            <a:r>
              <a:rPr sz="1200" spc="-5" dirty="0">
                <a:latin typeface="Times New Roman"/>
                <a:cs typeface="Times New Roman"/>
              </a:rPr>
              <a:t>;  </a:t>
            </a:r>
            <a:r>
              <a:rPr sz="1200" i="1" spc="-5" dirty="0">
                <a:latin typeface="Times New Roman"/>
                <a:cs typeface="Times New Roman"/>
              </a:rPr>
              <a:t>these methods interact </a:t>
            </a:r>
            <a:r>
              <a:rPr sz="1200" i="1" dirty="0">
                <a:latin typeface="Times New Roman"/>
                <a:cs typeface="Times New Roman"/>
              </a:rPr>
              <a:t>with a </a:t>
            </a:r>
            <a:r>
              <a:rPr sz="1200" i="1" spc="-20" dirty="0">
                <a:latin typeface="Times New Roman"/>
                <a:cs typeface="Times New Roman"/>
              </a:rPr>
              <a:t>vector’s </a:t>
            </a:r>
            <a:r>
              <a:rPr sz="1200" i="1" spc="-5" dirty="0">
                <a:latin typeface="Times New Roman"/>
                <a:cs typeface="Times New Roman"/>
              </a:rPr>
              <a:t>methods </a:t>
            </a:r>
            <a:r>
              <a:rPr sz="1200" i="1" dirty="0">
                <a:latin typeface="Times New Roman"/>
                <a:cs typeface="Times New Roman"/>
              </a:rPr>
              <a:t>to  </a:t>
            </a:r>
            <a:r>
              <a:rPr sz="1200" i="1" spc="-5" dirty="0">
                <a:latin typeface="Times New Roman"/>
                <a:cs typeface="Times New Roman"/>
              </a:rPr>
              <a:t>perform stack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operations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5" y="123139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700">
              <a:latin typeface="Times New Roman"/>
              <a:cs typeface="Times New Roman"/>
            </a:endParaRPr>
          </a:p>
          <a:p>
            <a:pPr marL="1232535">
              <a:lnSpc>
                <a:spcPct val="100000"/>
              </a:lnSpc>
            </a:pPr>
            <a:r>
              <a:rPr sz="2200" spc="-5" dirty="0">
                <a:latin typeface="Times New Roman"/>
                <a:cs typeface="Times New Roman"/>
              </a:rPr>
              <a:t>The Class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Vector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>
              <a:latin typeface="Courier New"/>
              <a:cs typeface="Courier New"/>
            </a:endParaRPr>
          </a:p>
          <a:p>
            <a:pPr marL="554355" indent="-172720">
              <a:lnSpc>
                <a:spcPct val="100000"/>
              </a:lnSpc>
              <a:spcBef>
                <a:spcPts val="5"/>
              </a:spcBef>
              <a:buChar char="•"/>
              <a:tabLst>
                <a:tab pos="554990" algn="l"/>
              </a:tabLst>
            </a:pPr>
            <a:r>
              <a:rPr sz="1600" spc="-5" dirty="0">
                <a:latin typeface="Times New Roman"/>
                <a:cs typeface="Times New Roman"/>
              </a:rPr>
              <a:t>Constructors</a:t>
            </a:r>
            <a:endParaRPr sz="1600">
              <a:latin typeface="Times New Roman"/>
              <a:cs typeface="Times New Roman"/>
            </a:endParaRPr>
          </a:p>
          <a:p>
            <a:pPr marL="554355" indent="-172720">
              <a:lnSpc>
                <a:spcPct val="100000"/>
              </a:lnSpc>
              <a:spcBef>
                <a:spcPts val="380"/>
              </a:spcBef>
              <a:buChar char="•"/>
              <a:tabLst>
                <a:tab pos="554990" algn="l"/>
              </a:tabLst>
            </a:pPr>
            <a:r>
              <a:rPr sz="1600" spc="-10" dirty="0">
                <a:latin typeface="Times New Roman"/>
                <a:cs typeface="Times New Roman"/>
              </a:rPr>
              <a:t>Has </a:t>
            </a:r>
            <a:r>
              <a:rPr sz="1600" spc="-5" dirty="0">
                <a:latin typeface="Times New Roman"/>
                <a:cs typeface="Times New Roman"/>
              </a:rPr>
              <a:t>methods to add, </a:t>
            </a:r>
            <a:r>
              <a:rPr sz="1600" spc="-10" dirty="0">
                <a:latin typeface="Times New Roman"/>
                <a:cs typeface="Times New Roman"/>
              </a:rPr>
              <a:t>remove,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clear</a:t>
            </a:r>
            <a:endParaRPr sz="1600">
              <a:latin typeface="Times New Roman"/>
              <a:cs typeface="Times New Roman"/>
            </a:endParaRPr>
          </a:p>
          <a:p>
            <a:pPr marL="554355" indent="-172720">
              <a:lnSpc>
                <a:spcPct val="100000"/>
              </a:lnSpc>
              <a:spcBef>
                <a:spcPts val="385"/>
              </a:spcBef>
              <a:buChar char="•"/>
              <a:tabLst>
                <a:tab pos="554990" algn="l"/>
              </a:tabLst>
            </a:pPr>
            <a:r>
              <a:rPr sz="1600" spc="-5" dirty="0">
                <a:latin typeface="Times New Roman"/>
                <a:cs typeface="Times New Roman"/>
              </a:rPr>
              <a:t>Also methods to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determine</a:t>
            </a:r>
            <a:endParaRPr sz="1600">
              <a:latin typeface="Times New Roman"/>
              <a:cs typeface="Times New Roman"/>
            </a:endParaRPr>
          </a:p>
          <a:p>
            <a:pPr marL="754380" lvl="1" indent="-143510">
              <a:lnSpc>
                <a:spcPct val="100000"/>
              </a:lnSpc>
              <a:spcBef>
                <a:spcPts val="345"/>
              </a:spcBef>
              <a:buChar char="–"/>
              <a:tabLst>
                <a:tab pos="754380" algn="l"/>
              </a:tabLst>
            </a:pPr>
            <a:r>
              <a:rPr sz="1400" dirty="0">
                <a:latin typeface="Times New Roman"/>
                <a:cs typeface="Times New Roman"/>
              </a:rPr>
              <a:t>Last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element</a:t>
            </a:r>
            <a:endParaRPr sz="1400">
              <a:latin typeface="Times New Roman"/>
              <a:cs typeface="Times New Roman"/>
            </a:endParaRPr>
          </a:p>
          <a:p>
            <a:pPr marL="754380" lvl="1" indent="-143510">
              <a:lnSpc>
                <a:spcPct val="100000"/>
              </a:lnSpc>
              <a:spcBef>
                <a:spcPts val="335"/>
              </a:spcBef>
              <a:buChar char="–"/>
              <a:tabLst>
                <a:tab pos="754380" algn="l"/>
              </a:tabLst>
            </a:pPr>
            <a:r>
              <a:rPr sz="1400" dirty="0">
                <a:latin typeface="Times New Roman"/>
                <a:cs typeface="Times New Roman"/>
              </a:rPr>
              <a:t>Is </a:t>
            </a:r>
            <a:r>
              <a:rPr sz="1400" spc="5" dirty="0">
                <a:latin typeface="Times New Roman"/>
                <a:cs typeface="Times New Roman"/>
              </a:rPr>
              <a:t>the </a:t>
            </a:r>
            <a:r>
              <a:rPr sz="1400" dirty="0">
                <a:latin typeface="Times New Roman"/>
                <a:cs typeface="Times New Roman"/>
              </a:rPr>
              <a:t>vector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empty</a:t>
            </a:r>
            <a:endParaRPr sz="1400">
              <a:latin typeface="Times New Roman"/>
              <a:cs typeface="Times New Roman"/>
            </a:endParaRPr>
          </a:p>
          <a:p>
            <a:pPr marL="754380" lvl="1" indent="-143510">
              <a:lnSpc>
                <a:spcPct val="100000"/>
              </a:lnSpc>
              <a:spcBef>
                <a:spcPts val="335"/>
              </a:spcBef>
              <a:buChar char="–"/>
              <a:tabLst>
                <a:tab pos="754380" algn="l"/>
              </a:tabLst>
            </a:pPr>
            <a:r>
              <a:rPr sz="1400" spc="-5" dirty="0">
                <a:latin typeface="Times New Roman"/>
                <a:cs typeface="Times New Roman"/>
              </a:rPr>
              <a:t>Number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entries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6295" y="5408676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Times New Roman"/>
              <a:cs typeface="Times New Roman"/>
            </a:endParaRPr>
          </a:p>
          <a:p>
            <a:pPr marL="1189990">
              <a:lnSpc>
                <a:spcPct val="100000"/>
              </a:lnSpc>
              <a:spcBef>
                <a:spcPts val="5"/>
              </a:spcBef>
            </a:pPr>
            <a:r>
              <a:rPr sz="1800" spc="-35" dirty="0">
                <a:latin typeface="Times New Roman"/>
                <a:cs typeface="Times New Roman"/>
              </a:rPr>
              <a:t>Vector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Implementation</a:t>
            </a:r>
            <a:endParaRPr sz="1800">
              <a:latin typeface="Times New Roman"/>
              <a:cs typeface="Times New Roman"/>
            </a:endParaRPr>
          </a:p>
          <a:p>
            <a:pPr marL="458470">
              <a:lnSpc>
                <a:spcPct val="100000"/>
              </a:lnSpc>
              <a:spcBef>
                <a:spcPts val="545"/>
              </a:spcBef>
            </a:pPr>
            <a:r>
              <a:rPr sz="1000" b="1" spc="-5" dirty="0">
                <a:latin typeface="Courier New"/>
                <a:cs typeface="Courier New"/>
              </a:rPr>
              <a:t>import java.util.Vector;</a:t>
            </a:r>
            <a:endParaRPr sz="1000">
              <a:latin typeface="Courier New"/>
              <a:cs typeface="Courier New"/>
            </a:endParaRPr>
          </a:p>
          <a:p>
            <a:pPr marL="4584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import java.util.EmptyStackException;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Courier New"/>
              <a:cs typeface="Courier New"/>
            </a:endParaRPr>
          </a:p>
          <a:p>
            <a:pPr marL="458470">
              <a:lnSpc>
                <a:spcPct val="100000"/>
              </a:lnSpc>
              <a:tabLst>
                <a:tab pos="763270" algn="l"/>
              </a:tabLst>
            </a:pPr>
            <a:r>
              <a:rPr sz="1000" b="1" spc="-5" dirty="0">
                <a:latin typeface="Courier New"/>
                <a:cs typeface="Courier New"/>
              </a:rPr>
              <a:t>//	A class of stacks whose entries are</a:t>
            </a:r>
            <a:r>
              <a:rPr sz="1000" b="1" spc="2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stored</a:t>
            </a:r>
            <a:endParaRPr sz="1000">
              <a:latin typeface="Courier New"/>
              <a:cs typeface="Courier New"/>
            </a:endParaRPr>
          </a:p>
          <a:p>
            <a:pPr marL="458470">
              <a:lnSpc>
                <a:spcPct val="100000"/>
              </a:lnSpc>
              <a:spcBef>
                <a:spcPts val="240"/>
              </a:spcBef>
              <a:tabLst>
                <a:tab pos="763270" algn="l"/>
              </a:tabLst>
            </a:pPr>
            <a:r>
              <a:rPr sz="1000" b="1" spc="-5" dirty="0">
                <a:latin typeface="Courier New"/>
                <a:cs typeface="Courier New"/>
              </a:rPr>
              <a:t>//	in a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vector.</a:t>
            </a:r>
            <a:endParaRPr sz="1000">
              <a:latin typeface="Courier New"/>
              <a:cs typeface="Courier New"/>
            </a:endParaRPr>
          </a:p>
          <a:p>
            <a:pPr marL="1144270" marR="1043940" indent="-685800">
              <a:lnSpc>
                <a:spcPct val="120000"/>
              </a:lnSpc>
              <a:tabLst>
                <a:tab pos="3430270" algn="l"/>
              </a:tabLst>
            </a:pPr>
            <a:r>
              <a:rPr sz="1000" b="1" spc="-5" dirty="0">
                <a:latin typeface="Courier New"/>
                <a:cs typeface="Courier New"/>
              </a:rPr>
              <a:t>public final class VectorStack&lt;T&gt;  implements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StackInterface&lt;T&gt;</a:t>
            </a:r>
            <a:r>
              <a:rPr sz="1000" b="1" dirty="0">
                <a:latin typeface="Courier New"/>
                <a:cs typeface="Courier New"/>
              </a:rPr>
              <a:t>	</a:t>
            </a:r>
            <a:r>
              <a:rPr sz="1000" b="1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610870" marR="815340">
              <a:lnSpc>
                <a:spcPct val="120000"/>
              </a:lnSpc>
            </a:pPr>
            <a:r>
              <a:rPr sz="1000" b="1" spc="-5" dirty="0">
                <a:latin typeface="Courier New"/>
                <a:cs typeface="Courier New"/>
              </a:rPr>
              <a:t>// Last element is the top entry in stack  private Vector&lt;T&gt;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stack;</a:t>
            </a:r>
            <a:endParaRPr sz="1000">
              <a:latin typeface="Courier New"/>
              <a:cs typeface="Courier New"/>
            </a:endParaRPr>
          </a:p>
          <a:p>
            <a:pPr marL="6108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private boolean initialized =</a:t>
            </a:r>
            <a:r>
              <a:rPr sz="1000" b="1" spc="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false;</a:t>
            </a:r>
            <a:endParaRPr sz="1000">
              <a:latin typeface="Courier New"/>
              <a:cs typeface="Courier New"/>
            </a:endParaRPr>
          </a:p>
          <a:p>
            <a:pPr marL="610870" marR="358140">
              <a:lnSpc>
                <a:spcPct val="120000"/>
              </a:lnSpc>
            </a:pPr>
            <a:r>
              <a:rPr sz="1000" b="1" spc="-5" dirty="0">
                <a:latin typeface="Courier New"/>
                <a:cs typeface="Courier New"/>
              </a:rPr>
              <a:t>private static final int DEFAULT_CAPACITY = 50;  private static final int MAX_CAPACITY =</a:t>
            </a:r>
            <a:r>
              <a:rPr sz="1000" b="1" spc="2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10000;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94015" y="2143763"/>
            <a:ext cx="889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41219" y="1381154"/>
            <a:ext cx="29845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765" marR="1072515" indent="-152400">
              <a:lnSpc>
                <a:spcPct val="120000"/>
              </a:lnSpc>
              <a:spcBef>
                <a:spcPts val="100"/>
              </a:spcBef>
              <a:tabLst>
                <a:tab pos="1675764" algn="l"/>
              </a:tabLst>
            </a:pPr>
            <a:r>
              <a:rPr sz="1000" b="1" spc="-5" dirty="0">
                <a:latin typeface="Courier New"/>
                <a:cs typeface="Courier New"/>
              </a:rPr>
              <a:t>public</a:t>
            </a:r>
            <a:r>
              <a:rPr sz="1000" b="1" spc="4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VectorStack()	{  this(DEFAULT_CAPACITY);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Courier New"/>
              <a:cs typeface="Courier New"/>
            </a:endParaRPr>
          </a:p>
          <a:p>
            <a:pPr marL="151765" marR="5080" indent="-152400">
              <a:lnSpc>
                <a:spcPct val="120000"/>
              </a:lnSpc>
              <a:spcBef>
                <a:spcPts val="5"/>
              </a:spcBef>
            </a:pPr>
            <a:r>
              <a:rPr sz="1000" b="1" spc="-5" dirty="0">
                <a:latin typeface="Courier New"/>
                <a:cs typeface="Courier New"/>
              </a:rPr>
              <a:t>public VectorStack(int initialCapacity)  checkCapacity(initialCapacity);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88819" y="2661312"/>
            <a:ext cx="3441700" cy="167132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340"/>
              </a:spcBef>
            </a:pPr>
            <a:r>
              <a:rPr sz="1000" b="1" spc="-5" dirty="0">
                <a:latin typeface="Courier New"/>
                <a:cs typeface="Courier New"/>
              </a:rPr>
              <a:t>// Size doubles as</a:t>
            </a:r>
            <a:r>
              <a:rPr sz="1000" b="1" spc="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needed</a:t>
            </a:r>
            <a:endParaRPr sz="1000">
              <a:latin typeface="Courier New"/>
              <a:cs typeface="Courier New"/>
            </a:endParaRPr>
          </a:p>
          <a:p>
            <a:pPr marL="304165" marR="234315">
              <a:lnSpc>
                <a:spcPct val="120000"/>
              </a:lnSpc>
            </a:pPr>
            <a:r>
              <a:rPr sz="1000" b="1" spc="-5" dirty="0">
                <a:latin typeface="Courier New"/>
                <a:cs typeface="Courier New"/>
              </a:rPr>
              <a:t>stack = new Vector&lt;&gt;(initialCapacity);  initialized = true;</a:t>
            </a:r>
            <a:endParaRPr sz="1000">
              <a:latin typeface="Courier New"/>
              <a:cs typeface="Courier New"/>
            </a:endParaRPr>
          </a:p>
          <a:p>
            <a:pPr marL="151765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Courier New"/>
              <a:cs typeface="Courier New"/>
            </a:endParaRPr>
          </a:p>
          <a:p>
            <a:pPr marL="151765">
              <a:lnSpc>
                <a:spcPct val="100000"/>
              </a:lnSpc>
            </a:pPr>
            <a:r>
              <a:rPr sz="1000" b="1" spc="-5" dirty="0">
                <a:latin typeface="Courier New"/>
                <a:cs typeface="Courier New"/>
              </a:rPr>
              <a:t>// Implementations of stack operations</a:t>
            </a:r>
            <a:r>
              <a:rPr sz="1000" b="1" spc="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and</a:t>
            </a:r>
            <a:endParaRPr sz="1000">
              <a:latin typeface="Courier New"/>
              <a:cs typeface="Courier New"/>
            </a:endParaRPr>
          </a:p>
          <a:p>
            <a:pPr marL="151765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// checkInitialization and checkCapacity</a:t>
            </a:r>
            <a:r>
              <a:rPr sz="1000" b="1" spc="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go</a:t>
            </a:r>
            <a:endParaRPr sz="1000">
              <a:latin typeface="Courier New"/>
              <a:cs typeface="Courier New"/>
            </a:endParaRPr>
          </a:p>
          <a:p>
            <a:pPr marL="151765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// here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06295" y="1231392"/>
            <a:ext cx="4558665" cy="3415665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0" y="3415283"/>
                </a:moveTo>
                <a:lnTo>
                  <a:pt x="4558283" y="3415283"/>
                </a:lnTo>
                <a:lnTo>
                  <a:pt x="4558283" y="0"/>
                </a:lnTo>
                <a:lnTo>
                  <a:pt x="0" y="0"/>
                </a:lnTo>
                <a:lnTo>
                  <a:pt x="0" y="341528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04515" y="5804409"/>
            <a:ext cx="25755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200" spc="-45" dirty="0">
                <a:latin typeface="Times New Roman"/>
                <a:cs typeface="Times New Roman"/>
              </a:rPr>
              <a:t>Vector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Implementation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55816" y="6923025"/>
            <a:ext cx="889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41219" y="6589269"/>
            <a:ext cx="2247265" cy="1059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0465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latin typeface="Times New Roman"/>
                <a:cs typeface="Times New Roman"/>
              </a:rPr>
              <a:t>Adding </a:t>
            </a:r>
            <a:r>
              <a:rPr sz="1200" i="1" dirty="0">
                <a:latin typeface="Times New Roman"/>
                <a:cs typeface="Times New Roman"/>
              </a:rPr>
              <a:t>to the</a:t>
            </a:r>
            <a:r>
              <a:rPr sz="1200" i="1" spc="-8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top</a:t>
            </a:r>
            <a:endParaRPr sz="1200">
              <a:latin typeface="Times New Roman"/>
              <a:cs typeface="Times New Roman"/>
            </a:endParaRPr>
          </a:p>
          <a:p>
            <a:pPr marL="151765" marR="105410" indent="-152400">
              <a:lnSpc>
                <a:spcPct val="120000"/>
              </a:lnSpc>
              <a:spcBef>
                <a:spcPts val="940"/>
              </a:spcBef>
            </a:pPr>
            <a:r>
              <a:rPr sz="1000" b="1" spc="-5" dirty="0">
                <a:latin typeface="Courier New"/>
                <a:cs typeface="Courier New"/>
              </a:rPr>
              <a:t>public void push(T newEntry)  checkInitialization();  stack.add(newEntry);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06295" y="5408676"/>
            <a:ext cx="4558665" cy="3415665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0" y="3415283"/>
                </a:moveTo>
                <a:lnTo>
                  <a:pt x="4558283" y="3415283"/>
                </a:lnTo>
                <a:lnTo>
                  <a:pt x="4558283" y="0"/>
                </a:lnTo>
                <a:lnTo>
                  <a:pt x="0" y="0"/>
                </a:lnTo>
                <a:lnTo>
                  <a:pt x="0" y="341528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41219" y="1659131"/>
            <a:ext cx="2755900" cy="2247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885" algn="ct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ourier New"/>
                <a:cs typeface="Courier New"/>
              </a:rPr>
              <a:t>peek()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 marL="697230" algn="ctr">
              <a:lnSpc>
                <a:spcPct val="100000"/>
              </a:lnSpc>
              <a:spcBef>
                <a:spcPts val="1300"/>
              </a:spcBef>
            </a:pPr>
            <a:r>
              <a:rPr sz="1200" i="1" spc="-5" dirty="0">
                <a:latin typeface="Times New Roman"/>
                <a:cs typeface="Times New Roman"/>
              </a:rPr>
              <a:t>Retrieving </a:t>
            </a:r>
            <a:r>
              <a:rPr sz="1200" i="1" dirty="0">
                <a:latin typeface="Times New Roman"/>
                <a:cs typeface="Times New Roman"/>
              </a:rPr>
              <a:t>the</a:t>
            </a:r>
            <a:r>
              <a:rPr sz="1200" i="1" spc="-1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top</a:t>
            </a:r>
            <a:endParaRPr sz="1200">
              <a:latin typeface="Times New Roman"/>
              <a:cs typeface="Times New Roman"/>
            </a:endParaRPr>
          </a:p>
          <a:p>
            <a:pPr marL="151765" marR="920115" indent="-152400">
              <a:lnSpc>
                <a:spcPct val="120000"/>
              </a:lnSpc>
              <a:spcBef>
                <a:spcPts val="945"/>
              </a:spcBef>
              <a:tabLst>
                <a:tab pos="1447165" algn="l"/>
              </a:tabLst>
            </a:pPr>
            <a:r>
              <a:rPr sz="1000" b="1" spc="-5" dirty="0">
                <a:latin typeface="Courier New"/>
                <a:cs typeface="Courier New"/>
              </a:rPr>
              <a:t>public</a:t>
            </a:r>
            <a:r>
              <a:rPr sz="1000" b="1" spc="1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T</a:t>
            </a:r>
            <a:r>
              <a:rPr sz="1000" b="1" spc="1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peek()	{  checkInitialization();  if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(isEmpty())</a:t>
            </a:r>
            <a:endParaRPr sz="1000">
              <a:latin typeface="Courier New"/>
              <a:cs typeface="Courier New"/>
            </a:endParaRPr>
          </a:p>
          <a:p>
            <a:pPr marL="151765" marR="5080" indent="152400">
              <a:lnSpc>
                <a:spcPct val="120000"/>
              </a:lnSpc>
            </a:pPr>
            <a:r>
              <a:rPr sz="1000" b="1" spc="-5" dirty="0">
                <a:latin typeface="Courier New"/>
                <a:cs typeface="Courier New"/>
              </a:rPr>
              <a:t>throw new EmptyStackException();  else</a:t>
            </a:r>
            <a:endParaRPr sz="1000">
              <a:latin typeface="Courier New"/>
              <a:cs typeface="Courier New"/>
            </a:endParaRPr>
          </a:p>
          <a:p>
            <a:pPr marL="304165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return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stack.lastElement();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06295" y="1231392"/>
            <a:ext cx="4558665" cy="3415665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0" y="3415283"/>
                </a:moveTo>
                <a:lnTo>
                  <a:pt x="4558283" y="3415283"/>
                </a:lnTo>
                <a:lnTo>
                  <a:pt x="4558283" y="0"/>
                </a:lnTo>
                <a:lnTo>
                  <a:pt x="0" y="0"/>
                </a:lnTo>
                <a:lnTo>
                  <a:pt x="0" y="341528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06295" y="5408676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3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pop()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Courier New"/>
              <a:cs typeface="Courier New"/>
            </a:endParaRPr>
          </a:p>
          <a:p>
            <a:pPr marR="53340" algn="ctr">
              <a:lnSpc>
                <a:spcPct val="100000"/>
              </a:lnSpc>
            </a:pPr>
            <a:r>
              <a:rPr sz="1200" i="1" spc="-5" dirty="0">
                <a:latin typeface="Times New Roman"/>
                <a:cs typeface="Times New Roman"/>
              </a:rPr>
              <a:t>Removing </a:t>
            </a:r>
            <a:r>
              <a:rPr sz="1200" i="1" dirty="0">
                <a:latin typeface="Times New Roman"/>
                <a:cs typeface="Times New Roman"/>
              </a:rPr>
              <a:t>the</a:t>
            </a:r>
            <a:r>
              <a:rPr sz="1200" i="1" spc="-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top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Times New Roman"/>
              <a:cs typeface="Times New Roman"/>
            </a:endParaRPr>
          </a:p>
          <a:p>
            <a:pPr marL="687070" marR="2186940" indent="-152400">
              <a:lnSpc>
                <a:spcPct val="120000"/>
              </a:lnSpc>
              <a:tabLst>
                <a:tab pos="1830070" algn="l"/>
              </a:tabLst>
            </a:pPr>
            <a:r>
              <a:rPr sz="1000" b="1" spc="-5" dirty="0">
                <a:latin typeface="Courier New"/>
                <a:cs typeface="Courier New"/>
              </a:rPr>
              <a:t>public</a:t>
            </a:r>
            <a:r>
              <a:rPr sz="1000" b="1" spc="1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T</a:t>
            </a:r>
            <a:r>
              <a:rPr sz="1000" b="1" spc="1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pop()	{  checkInitialization();  if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(isEmpty())</a:t>
            </a:r>
            <a:endParaRPr sz="1000">
              <a:latin typeface="Courier New"/>
              <a:cs typeface="Courier New"/>
            </a:endParaRPr>
          </a:p>
          <a:p>
            <a:pPr marL="687070" marR="1272540" indent="152400">
              <a:lnSpc>
                <a:spcPct val="120000"/>
              </a:lnSpc>
            </a:pPr>
            <a:r>
              <a:rPr sz="1000" b="1" spc="-5" dirty="0">
                <a:latin typeface="Courier New"/>
                <a:cs typeface="Courier New"/>
              </a:rPr>
              <a:t>throw new EmptyStackException();  else</a:t>
            </a:r>
            <a:endParaRPr sz="1000">
              <a:latin typeface="Courier New"/>
              <a:cs typeface="Courier New"/>
            </a:endParaRPr>
          </a:p>
          <a:p>
            <a:pPr marL="839469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return stack.remove(stack.size() -</a:t>
            </a:r>
            <a:r>
              <a:rPr sz="1000" b="1" spc="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1);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17419" y="1595123"/>
            <a:ext cx="32893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ourier New"/>
                <a:cs typeface="Courier New"/>
              </a:rPr>
              <a:t>// pop() - Removes and returns this</a:t>
            </a:r>
            <a:r>
              <a:rPr sz="1000" b="1" spc="2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stack's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17419" y="1746914"/>
            <a:ext cx="165100" cy="11226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40"/>
              </a:spcBef>
            </a:pPr>
            <a:r>
              <a:rPr sz="1000" b="1" spc="-5" dirty="0">
                <a:latin typeface="Courier New"/>
                <a:cs typeface="Courier New"/>
              </a:rPr>
              <a:t>//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//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//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//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//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//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55617" y="1746914"/>
            <a:ext cx="2603500" cy="11226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40"/>
              </a:spcBef>
            </a:pPr>
            <a:r>
              <a:rPr sz="1000" b="1" spc="-5" dirty="0">
                <a:latin typeface="Courier New"/>
                <a:cs typeface="Courier New"/>
              </a:rPr>
              <a:t>top entry.</a:t>
            </a:r>
            <a:endParaRPr sz="1000">
              <a:latin typeface="Courier New"/>
              <a:cs typeface="Courier New"/>
            </a:endParaRPr>
          </a:p>
          <a:p>
            <a:pPr marR="158115">
              <a:lnSpc>
                <a:spcPct val="120000"/>
              </a:lnSpc>
            </a:pPr>
            <a:r>
              <a:rPr sz="1000" b="1" spc="-5" dirty="0">
                <a:latin typeface="Courier New"/>
                <a:cs typeface="Courier New"/>
              </a:rPr>
              <a:t>Returns the object at the top of  the stack</a:t>
            </a:r>
            <a:endParaRPr sz="1000">
              <a:latin typeface="Courier New"/>
              <a:cs typeface="Courier New"/>
            </a:endParaRPr>
          </a:p>
          <a:p>
            <a:pPr marR="5080">
              <a:lnSpc>
                <a:spcPct val="120000"/>
              </a:lnSpc>
              <a:tabLst>
                <a:tab pos="608965" algn="l"/>
              </a:tabLst>
            </a:pPr>
            <a:r>
              <a:rPr sz="1000" b="1" spc="-5" dirty="0">
                <a:latin typeface="Courier New"/>
                <a:cs typeface="Courier New"/>
              </a:rPr>
              <a:t>Throws	EmptyStackException if the  stack is empty before the  operation.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17419" y="2875283"/>
            <a:ext cx="344170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ourier New"/>
                <a:cs typeface="Courier New"/>
              </a:rPr>
              <a:t>public T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pop();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000" b="1" spc="-5" dirty="0">
                <a:latin typeface="Courier New"/>
                <a:cs typeface="Courier New"/>
              </a:rPr>
              <a:t>// peek() - Retrieves this stack's top</a:t>
            </a:r>
            <a:r>
              <a:rPr sz="1000" b="1" spc="2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entry.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17419" y="3392833"/>
            <a:ext cx="165100" cy="75692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40"/>
              </a:spcBef>
            </a:pPr>
            <a:r>
              <a:rPr sz="1000" b="1" spc="-5" dirty="0">
                <a:latin typeface="Courier New"/>
                <a:cs typeface="Courier New"/>
              </a:rPr>
              <a:t>//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//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//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//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31817" y="3392833"/>
            <a:ext cx="26035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58115">
              <a:lnSpc>
                <a:spcPct val="120000"/>
              </a:lnSpc>
              <a:spcBef>
                <a:spcPts val="100"/>
              </a:spcBef>
            </a:pPr>
            <a:r>
              <a:rPr sz="1000" b="1" spc="-5" dirty="0">
                <a:latin typeface="Courier New"/>
                <a:cs typeface="Courier New"/>
              </a:rPr>
              <a:t>Returns the object at the top of  the stack.</a:t>
            </a:r>
            <a:endParaRPr sz="1000">
              <a:latin typeface="Courier New"/>
              <a:cs typeface="Courier New"/>
            </a:endParaRPr>
          </a:p>
          <a:p>
            <a:pPr marR="5080">
              <a:lnSpc>
                <a:spcPct val="120000"/>
              </a:lnSpc>
              <a:tabLst>
                <a:tab pos="608965" algn="l"/>
              </a:tabLst>
            </a:pPr>
            <a:r>
              <a:rPr sz="1000" b="1" spc="-5" dirty="0">
                <a:latin typeface="Courier New"/>
                <a:cs typeface="Courier New"/>
              </a:rPr>
              <a:t>Throws	EmptyStackException if the  stack is empty.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*/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17419" y="4155442"/>
            <a:ext cx="12319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ourier New"/>
                <a:cs typeface="Courier New"/>
              </a:rPr>
              <a:t>public T</a:t>
            </a:r>
            <a:r>
              <a:rPr sz="1000" b="1" spc="-5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peek();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06295" y="1231392"/>
            <a:ext cx="4558665" cy="3415665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0" y="3415283"/>
                </a:moveTo>
                <a:lnTo>
                  <a:pt x="4558283" y="3415283"/>
                </a:lnTo>
                <a:lnTo>
                  <a:pt x="4558283" y="0"/>
                </a:lnTo>
                <a:lnTo>
                  <a:pt x="0" y="0"/>
                </a:lnTo>
                <a:lnTo>
                  <a:pt x="0" y="341528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06295" y="5408676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/>
              <a:cs typeface="Times New Roman"/>
            </a:endParaRPr>
          </a:p>
          <a:p>
            <a:pPr marL="610870">
              <a:lnSpc>
                <a:spcPct val="100000"/>
              </a:lnSpc>
            </a:pPr>
            <a:r>
              <a:rPr sz="1000" b="1" spc="-5" dirty="0">
                <a:latin typeface="Courier New"/>
                <a:cs typeface="Courier New"/>
              </a:rPr>
              <a:t>// empty() - Detects whether this stack</a:t>
            </a:r>
            <a:r>
              <a:rPr sz="1000" b="1" spc="2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is</a:t>
            </a:r>
            <a:endParaRPr sz="1000">
              <a:latin typeface="Courier New"/>
              <a:cs typeface="Courier New"/>
            </a:endParaRPr>
          </a:p>
          <a:p>
            <a:pPr marL="610870">
              <a:lnSpc>
                <a:spcPct val="100000"/>
              </a:lnSpc>
              <a:spcBef>
                <a:spcPts val="240"/>
              </a:spcBef>
              <a:tabLst>
                <a:tab pos="1601470" algn="l"/>
              </a:tabLst>
            </a:pPr>
            <a:r>
              <a:rPr sz="1000" b="1" spc="-5" dirty="0">
                <a:latin typeface="Courier New"/>
                <a:cs typeface="Courier New"/>
              </a:rPr>
              <a:t>//	empty.</a:t>
            </a:r>
            <a:endParaRPr sz="1000">
              <a:latin typeface="Courier New"/>
              <a:cs typeface="Courier New"/>
            </a:endParaRPr>
          </a:p>
          <a:p>
            <a:pPr marL="610870">
              <a:lnSpc>
                <a:spcPct val="100000"/>
              </a:lnSpc>
              <a:spcBef>
                <a:spcPts val="240"/>
              </a:spcBef>
              <a:tabLst>
                <a:tab pos="1677670" algn="l"/>
              </a:tabLst>
            </a:pPr>
            <a:r>
              <a:rPr sz="1000" b="1" spc="-5" dirty="0">
                <a:latin typeface="Courier New"/>
                <a:cs typeface="Courier New"/>
              </a:rPr>
              <a:t>//	Returns true if the stack</a:t>
            </a:r>
            <a:r>
              <a:rPr sz="1000" b="1" spc="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is</a:t>
            </a:r>
            <a:endParaRPr sz="1000">
              <a:latin typeface="Courier New"/>
              <a:cs typeface="Courier New"/>
            </a:endParaRPr>
          </a:p>
          <a:p>
            <a:pPr marL="6108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// empty</a:t>
            </a:r>
            <a:endParaRPr sz="1000">
              <a:latin typeface="Courier New"/>
              <a:cs typeface="Courier New"/>
            </a:endParaRPr>
          </a:p>
          <a:p>
            <a:pPr marL="6108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public boolean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isEmpty();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Courier New"/>
              <a:cs typeface="Courier New"/>
            </a:endParaRPr>
          </a:p>
          <a:p>
            <a:pPr marL="610870">
              <a:lnSpc>
                <a:spcPct val="100000"/>
              </a:lnSpc>
            </a:pPr>
            <a:r>
              <a:rPr sz="1000" b="1" spc="-5" dirty="0">
                <a:latin typeface="Courier New"/>
                <a:cs typeface="Courier New"/>
              </a:rPr>
              <a:t>// clear () - Removes all entries from</a:t>
            </a:r>
            <a:r>
              <a:rPr sz="1000" b="1" spc="2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this</a:t>
            </a:r>
            <a:endParaRPr sz="1000">
              <a:latin typeface="Courier New"/>
              <a:cs typeface="Courier New"/>
            </a:endParaRPr>
          </a:p>
          <a:p>
            <a:pPr marL="610870">
              <a:lnSpc>
                <a:spcPct val="100000"/>
              </a:lnSpc>
              <a:spcBef>
                <a:spcPts val="240"/>
              </a:spcBef>
              <a:tabLst>
                <a:tab pos="1677670" algn="l"/>
              </a:tabLst>
            </a:pPr>
            <a:r>
              <a:rPr sz="1000" b="1" spc="-5" dirty="0">
                <a:latin typeface="Courier New"/>
                <a:cs typeface="Courier New"/>
              </a:rPr>
              <a:t>//	stack</a:t>
            </a:r>
            <a:endParaRPr sz="1000">
              <a:latin typeface="Courier New"/>
              <a:cs typeface="Courier New"/>
            </a:endParaRPr>
          </a:p>
          <a:p>
            <a:pPr marL="6108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public void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clear();</a:t>
            </a:r>
            <a:endParaRPr sz="1000">
              <a:latin typeface="Courier New"/>
              <a:cs typeface="Courier New"/>
            </a:endParaRPr>
          </a:p>
          <a:p>
            <a:pPr marL="3822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Rest </a:t>
            </a:r>
            <a:r>
              <a:rPr dirty="0"/>
              <a:t>of the </a:t>
            </a:r>
            <a:r>
              <a:rPr spc="-30" dirty="0"/>
              <a:t>VectorStack</a:t>
            </a:r>
            <a:r>
              <a:rPr spc="-45" dirty="0"/>
              <a:t> </a:t>
            </a:r>
            <a:r>
              <a:rPr spc="-5" dirty="0"/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51016" y="2212342"/>
            <a:ext cx="889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41219" y="2181252"/>
            <a:ext cx="1917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765" marR="5080" indent="-152400">
              <a:lnSpc>
                <a:spcPct val="120000"/>
              </a:lnSpc>
              <a:spcBef>
                <a:spcPts val="100"/>
              </a:spcBef>
            </a:pPr>
            <a:r>
              <a:rPr sz="1000" b="1" spc="-5" dirty="0">
                <a:latin typeface="Courier New"/>
                <a:cs typeface="Courier New"/>
              </a:rPr>
              <a:t>public boolean isEmpty()  return</a:t>
            </a:r>
            <a:r>
              <a:rPr sz="1000" b="1" spc="-4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stack.isEmpty();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70016" y="2943862"/>
            <a:ext cx="889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41219" y="2912772"/>
            <a:ext cx="1460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765" marR="5080" indent="-152400">
              <a:lnSpc>
                <a:spcPct val="120000"/>
              </a:lnSpc>
              <a:spcBef>
                <a:spcPts val="100"/>
              </a:spcBef>
            </a:pPr>
            <a:r>
              <a:rPr sz="1000" b="1" spc="-5" dirty="0">
                <a:latin typeface="Courier New"/>
                <a:cs typeface="Courier New"/>
              </a:rPr>
              <a:t>public void</a:t>
            </a:r>
            <a:r>
              <a:rPr sz="1000" b="1" spc="-5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clear()  stack.clear();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06295" y="1231392"/>
            <a:ext cx="4558665" cy="3415665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0" y="3415283"/>
                </a:moveTo>
                <a:lnTo>
                  <a:pt x="4558283" y="3415283"/>
                </a:lnTo>
                <a:lnTo>
                  <a:pt x="4558283" y="0"/>
                </a:lnTo>
                <a:lnTo>
                  <a:pt x="0" y="0"/>
                </a:lnTo>
                <a:lnTo>
                  <a:pt x="0" y="341528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35094" y="1471679"/>
            <a:ext cx="91566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spc="5" dirty="0">
                <a:latin typeface="Times New Roman"/>
                <a:cs typeface="Times New Roman"/>
              </a:rPr>
              <a:t>x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spc="5" dirty="0">
                <a:latin typeface="Times New Roman"/>
                <a:cs typeface="Times New Roman"/>
              </a:rPr>
              <a:t>p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27942" y="2009703"/>
            <a:ext cx="3691227" cy="12945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42743" y="3594610"/>
            <a:ext cx="1128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(a) </a:t>
            </a:r>
            <a:r>
              <a:rPr sz="1200" dirty="0">
                <a:latin typeface="Times New Roman"/>
                <a:cs typeface="Times New Roman"/>
              </a:rPr>
              <a:t>push </a:t>
            </a:r>
            <a:r>
              <a:rPr sz="1200" spc="-5" dirty="0">
                <a:latin typeface="Times New Roman"/>
                <a:cs typeface="Times New Roman"/>
              </a:rPr>
              <a:t>adds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Jim;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(c) </a:t>
            </a:r>
            <a:r>
              <a:rPr sz="1200" dirty="0">
                <a:latin typeface="Times New Roman"/>
                <a:cs typeface="Times New Roman"/>
              </a:rPr>
              <a:t>push </a:t>
            </a:r>
            <a:r>
              <a:rPr sz="1200" spc="-5" dirty="0">
                <a:latin typeface="Times New Roman"/>
                <a:cs typeface="Times New Roman"/>
              </a:rPr>
              <a:t>adds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Jill;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(e) </a:t>
            </a:r>
            <a:r>
              <a:rPr sz="1200" dirty="0">
                <a:latin typeface="Times New Roman"/>
                <a:cs typeface="Times New Roman"/>
              </a:rPr>
              <a:t>push </a:t>
            </a:r>
            <a:r>
              <a:rPr sz="1200" spc="-5" dirty="0">
                <a:latin typeface="Times New Roman"/>
                <a:cs typeface="Times New Roman"/>
              </a:rPr>
              <a:t>adds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Joe;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88662" y="3594610"/>
            <a:ext cx="2150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(b) </a:t>
            </a:r>
            <a:r>
              <a:rPr sz="1200" dirty="0">
                <a:latin typeface="Times New Roman"/>
                <a:cs typeface="Times New Roman"/>
              </a:rPr>
              <a:t>push </a:t>
            </a:r>
            <a:r>
              <a:rPr sz="1200" spc="-5" dirty="0">
                <a:latin typeface="Times New Roman"/>
                <a:cs typeface="Times New Roman"/>
              </a:rPr>
              <a:t>adds</a:t>
            </a:r>
            <a:r>
              <a:rPr sz="1200" dirty="0">
                <a:latin typeface="Times New Roman"/>
                <a:cs typeface="Times New Roman"/>
              </a:rPr>
              <a:t> Jess;</a:t>
            </a:r>
            <a:endParaRPr sz="1200">
              <a:latin typeface="Times New Roman"/>
              <a:cs typeface="Times New Roman"/>
            </a:endParaRPr>
          </a:p>
          <a:p>
            <a:pPr marL="4445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(d) </a:t>
            </a:r>
            <a:r>
              <a:rPr sz="1200" dirty="0">
                <a:latin typeface="Times New Roman"/>
                <a:cs typeface="Times New Roman"/>
              </a:rPr>
              <a:t>push </a:t>
            </a:r>
            <a:r>
              <a:rPr sz="1200" spc="-5" dirty="0">
                <a:latin typeface="Times New Roman"/>
                <a:cs typeface="Times New Roman"/>
              </a:rPr>
              <a:t>adds</a:t>
            </a:r>
            <a:r>
              <a:rPr sz="1200" dirty="0">
                <a:latin typeface="Times New Roman"/>
                <a:cs typeface="Times New Roman"/>
              </a:rPr>
              <a:t> Jane;</a:t>
            </a:r>
            <a:endParaRPr sz="1200">
              <a:latin typeface="Times New Roman"/>
              <a:cs typeface="Times New Roman"/>
            </a:endParaRPr>
          </a:p>
          <a:p>
            <a:pPr marL="20955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(f </a:t>
            </a:r>
            <a:r>
              <a:rPr sz="1200" dirty="0">
                <a:latin typeface="Times New Roman"/>
                <a:cs typeface="Times New Roman"/>
              </a:rPr>
              <a:t>) pop </a:t>
            </a:r>
            <a:r>
              <a:rPr sz="1200" spc="-5" dirty="0">
                <a:latin typeface="Times New Roman"/>
                <a:cs typeface="Times New Roman"/>
              </a:rPr>
              <a:t>retrieves and removes </a:t>
            </a:r>
            <a:r>
              <a:rPr sz="1200" dirty="0">
                <a:latin typeface="Times New Roman"/>
                <a:cs typeface="Times New Roman"/>
              </a:rPr>
              <a:t>Joe;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42743" y="4143250"/>
            <a:ext cx="21412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(g) </a:t>
            </a:r>
            <a:r>
              <a:rPr sz="1200" dirty="0">
                <a:latin typeface="Times New Roman"/>
                <a:cs typeface="Times New Roman"/>
              </a:rPr>
              <a:t>pop </a:t>
            </a:r>
            <a:r>
              <a:rPr sz="1200" spc="-5" dirty="0">
                <a:latin typeface="Times New Roman"/>
                <a:cs typeface="Times New Roman"/>
              </a:rPr>
              <a:t>retrieves and removes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Jane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06295" y="1231392"/>
            <a:ext cx="4558665" cy="3415665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0" y="3415283"/>
                </a:moveTo>
                <a:lnTo>
                  <a:pt x="4558283" y="3415283"/>
                </a:lnTo>
                <a:lnTo>
                  <a:pt x="4558283" y="0"/>
                </a:lnTo>
                <a:lnTo>
                  <a:pt x="0" y="0"/>
                </a:lnTo>
                <a:lnTo>
                  <a:pt x="0" y="341528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06295" y="5408676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Times New Roman"/>
                <a:cs typeface="Times New Roman"/>
              </a:rPr>
              <a:t>Security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Note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554355" indent="-172720">
              <a:lnSpc>
                <a:spcPct val="100000"/>
              </a:lnSpc>
              <a:buChar char="•"/>
              <a:tabLst>
                <a:tab pos="554990" algn="l"/>
              </a:tabLst>
            </a:pPr>
            <a:r>
              <a:rPr sz="1600" spc="-5" dirty="0">
                <a:latin typeface="Times New Roman"/>
                <a:cs typeface="Times New Roman"/>
              </a:rPr>
              <a:t>Design guidelines</a:t>
            </a:r>
            <a:endParaRPr sz="1600">
              <a:latin typeface="Times New Roman"/>
              <a:cs typeface="Times New Roman"/>
            </a:endParaRPr>
          </a:p>
          <a:p>
            <a:pPr marL="753745" marR="943610" lvl="1" indent="-143510">
              <a:lnSpc>
                <a:spcPct val="100000"/>
              </a:lnSpc>
              <a:spcBef>
                <a:spcPts val="345"/>
              </a:spcBef>
              <a:buChar char="–"/>
              <a:tabLst>
                <a:tab pos="754380" algn="l"/>
              </a:tabLst>
            </a:pPr>
            <a:r>
              <a:rPr sz="1400" dirty="0">
                <a:latin typeface="Times New Roman"/>
                <a:cs typeface="Times New Roman"/>
              </a:rPr>
              <a:t>Use preconditions and postconditions</a:t>
            </a:r>
            <a:r>
              <a:rPr sz="1400" spc="-1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  document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assumptions.</a:t>
            </a:r>
            <a:endParaRPr sz="1400">
              <a:latin typeface="Times New Roman"/>
              <a:cs typeface="Times New Roman"/>
            </a:endParaRPr>
          </a:p>
          <a:p>
            <a:pPr marL="753745" marR="908685" lvl="1" indent="-143510">
              <a:lnSpc>
                <a:spcPct val="100000"/>
              </a:lnSpc>
              <a:spcBef>
                <a:spcPts val="335"/>
              </a:spcBef>
              <a:buChar char="–"/>
              <a:tabLst>
                <a:tab pos="754380" algn="l"/>
              </a:tabLst>
            </a:pPr>
            <a:r>
              <a:rPr sz="1400" spc="-5" dirty="0">
                <a:latin typeface="Times New Roman"/>
                <a:cs typeface="Times New Roman"/>
              </a:rPr>
              <a:t>Do </a:t>
            </a:r>
            <a:r>
              <a:rPr sz="1400" spc="5" dirty="0">
                <a:latin typeface="Times New Roman"/>
                <a:cs typeface="Times New Roman"/>
              </a:rPr>
              <a:t>not </a:t>
            </a:r>
            <a:r>
              <a:rPr sz="1400" dirty="0">
                <a:latin typeface="Times New Roman"/>
                <a:cs typeface="Times New Roman"/>
              </a:rPr>
              <a:t>trust client to </a:t>
            </a:r>
            <a:r>
              <a:rPr sz="1400" spc="5" dirty="0">
                <a:latin typeface="Times New Roman"/>
                <a:cs typeface="Times New Roman"/>
              </a:rPr>
              <a:t>use public</a:t>
            </a:r>
            <a:r>
              <a:rPr sz="1400" spc="-2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methods  </a:t>
            </a:r>
            <a:r>
              <a:rPr sz="1400" spc="-10" dirty="0">
                <a:latin typeface="Times New Roman"/>
                <a:cs typeface="Times New Roman"/>
              </a:rPr>
              <a:t>correctly.</a:t>
            </a:r>
            <a:endParaRPr sz="1400">
              <a:latin typeface="Times New Roman"/>
              <a:cs typeface="Times New Roman"/>
            </a:endParaRPr>
          </a:p>
          <a:p>
            <a:pPr marL="754380" lvl="1" indent="-143510">
              <a:lnSpc>
                <a:spcPct val="100000"/>
              </a:lnSpc>
              <a:spcBef>
                <a:spcPts val="335"/>
              </a:spcBef>
              <a:buChar char="–"/>
              <a:tabLst>
                <a:tab pos="754380" algn="l"/>
              </a:tabLst>
            </a:pPr>
            <a:r>
              <a:rPr sz="1400" spc="-20" dirty="0">
                <a:latin typeface="Times New Roman"/>
                <a:cs typeface="Times New Roman"/>
              </a:rPr>
              <a:t>Avoid </a:t>
            </a:r>
            <a:r>
              <a:rPr sz="1400" dirty="0">
                <a:latin typeface="Times New Roman"/>
                <a:cs typeface="Times New Roman"/>
              </a:rPr>
              <a:t>ambiguous return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values.</a:t>
            </a:r>
            <a:endParaRPr sz="1400">
              <a:latin typeface="Times New Roman"/>
              <a:cs typeface="Times New Roman"/>
            </a:endParaRPr>
          </a:p>
          <a:p>
            <a:pPr marL="753745" marR="431165" lvl="1" indent="-143510">
              <a:lnSpc>
                <a:spcPct val="100000"/>
              </a:lnSpc>
              <a:spcBef>
                <a:spcPts val="335"/>
              </a:spcBef>
              <a:buChar char="–"/>
              <a:tabLst>
                <a:tab pos="754380" algn="l"/>
              </a:tabLst>
            </a:pPr>
            <a:r>
              <a:rPr sz="1400" dirty="0">
                <a:latin typeface="Times New Roman"/>
                <a:cs typeface="Times New Roman"/>
              </a:rPr>
              <a:t>Prefer throwing exceptions instead of</a:t>
            </a:r>
            <a:r>
              <a:rPr sz="1400" spc="-1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returning  values to </a:t>
            </a:r>
            <a:r>
              <a:rPr sz="1400" spc="5" dirty="0">
                <a:latin typeface="Times New Roman"/>
                <a:cs typeface="Times New Roman"/>
              </a:rPr>
              <a:t>signal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problem.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5" y="123139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marL="61849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Times New Roman"/>
                <a:cs typeface="Times New Roman"/>
              </a:rPr>
              <a:t>Notations </a:t>
            </a: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-5" dirty="0">
                <a:latin typeface="Times New Roman"/>
                <a:cs typeface="Times New Roman"/>
              </a:rPr>
              <a:t>Algebraic</a:t>
            </a:r>
            <a:r>
              <a:rPr sz="1800" spc="-1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Expressions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Times New Roman"/>
              <a:cs typeface="Times New Roman"/>
            </a:endParaRPr>
          </a:p>
          <a:p>
            <a:pPr marL="554355" marR="935990" indent="-172720">
              <a:lnSpc>
                <a:spcPct val="100000"/>
              </a:lnSpc>
              <a:buChar char="•"/>
              <a:tabLst>
                <a:tab pos="554990" algn="l"/>
              </a:tabLst>
            </a:pPr>
            <a:r>
              <a:rPr sz="1600" spc="-5" dirty="0">
                <a:latin typeface="Times New Roman"/>
                <a:cs typeface="Times New Roman"/>
              </a:rPr>
              <a:t>There are 3 different </a:t>
            </a:r>
            <a:r>
              <a:rPr sz="1600" spc="-10" dirty="0">
                <a:latin typeface="Times New Roman"/>
                <a:cs typeface="Times New Roman"/>
              </a:rPr>
              <a:t>ways </a:t>
            </a:r>
            <a:r>
              <a:rPr sz="1600" spc="-5" dirty="0">
                <a:latin typeface="Times New Roman"/>
                <a:cs typeface="Times New Roman"/>
              </a:rPr>
              <a:t>to write an  algebraic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expressions:</a:t>
            </a:r>
            <a:endParaRPr sz="1600">
              <a:latin typeface="Times New Roman"/>
              <a:cs typeface="Times New Roman"/>
            </a:endParaRPr>
          </a:p>
          <a:p>
            <a:pPr marL="753745" marR="496570" lvl="1" indent="-143510">
              <a:lnSpc>
                <a:spcPct val="100000"/>
              </a:lnSpc>
              <a:spcBef>
                <a:spcPts val="345"/>
              </a:spcBef>
              <a:buChar char="–"/>
              <a:tabLst>
                <a:tab pos="754380" algn="l"/>
              </a:tabLst>
            </a:pPr>
            <a:r>
              <a:rPr sz="1400" dirty="0">
                <a:latin typeface="Times New Roman"/>
                <a:cs typeface="Times New Roman"/>
              </a:rPr>
              <a:t>Infix – Standard </a:t>
            </a:r>
            <a:r>
              <a:rPr sz="1400" spc="-5" dirty="0">
                <a:latin typeface="Times New Roman"/>
                <a:cs typeface="Times New Roman"/>
              </a:rPr>
              <a:t>algebra </a:t>
            </a:r>
            <a:r>
              <a:rPr sz="1400" dirty="0">
                <a:latin typeface="Times New Roman"/>
                <a:cs typeface="Times New Roman"/>
              </a:rPr>
              <a:t>– 2 operands with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the  </a:t>
            </a:r>
            <a:r>
              <a:rPr sz="1400" dirty="0">
                <a:latin typeface="Times New Roman"/>
                <a:cs typeface="Times New Roman"/>
              </a:rPr>
              <a:t>operator in </a:t>
            </a:r>
            <a:r>
              <a:rPr sz="1400" spc="5" dirty="0">
                <a:latin typeface="Times New Roman"/>
                <a:cs typeface="Times New Roman"/>
              </a:rPr>
              <a:t>the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middle</a:t>
            </a:r>
            <a:endParaRPr sz="1400">
              <a:latin typeface="Times New Roman"/>
              <a:cs typeface="Times New Roman"/>
            </a:endParaRPr>
          </a:p>
          <a:p>
            <a:pPr marL="754380" lvl="1" indent="-143510">
              <a:lnSpc>
                <a:spcPct val="100000"/>
              </a:lnSpc>
              <a:spcBef>
                <a:spcPts val="335"/>
              </a:spcBef>
              <a:buChar char="–"/>
              <a:tabLst>
                <a:tab pos="754380" algn="l"/>
              </a:tabLst>
            </a:pPr>
            <a:r>
              <a:rPr sz="1400" dirty="0">
                <a:latin typeface="Times New Roman"/>
                <a:cs typeface="Times New Roman"/>
              </a:rPr>
              <a:t>Prefix – operator followed by 2 operands -</a:t>
            </a:r>
            <a:r>
              <a:rPr sz="1400" spc="-1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aka</a:t>
            </a:r>
            <a:endParaRPr sz="1400">
              <a:latin typeface="Times New Roman"/>
              <a:cs typeface="Times New Roman"/>
            </a:endParaRPr>
          </a:p>
          <a:p>
            <a:pPr marL="753745">
              <a:lnSpc>
                <a:spcPct val="100000"/>
              </a:lnSpc>
            </a:pPr>
            <a:r>
              <a:rPr sz="1400" b="1" i="1" dirty="0">
                <a:latin typeface="Times New Roman"/>
                <a:cs typeface="Times New Roman"/>
              </a:rPr>
              <a:t>Polish</a:t>
            </a:r>
            <a:r>
              <a:rPr sz="1400" b="1" i="1" spc="-35" dirty="0">
                <a:latin typeface="Times New Roman"/>
                <a:cs typeface="Times New Roman"/>
              </a:rPr>
              <a:t> </a:t>
            </a:r>
            <a:r>
              <a:rPr sz="1400" b="1" i="1" dirty="0">
                <a:latin typeface="Times New Roman"/>
                <a:cs typeface="Times New Roman"/>
              </a:rPr>
              <a:t>notation</a:t>
            </a:r>
            <a:endParaRPr sz="1400">
              <a:latin typeface="Times New Roman"/>
              <a:cs typeface="Times New Roman"/>
            </a:endParaRPr>
          </a:p>
          <a:p>
            <a:pPr marL="753745" marR="459105" lvl="1" indent="-143510">
              <a:lnSpc>
                <a:spcPct val="100000"/>
              </a:lnSpc>
              <a:spcBef>
                <a:spcPts val="335"/>
              </a:spcBef>
              <a:buChar char="–"/>
              <a:tabLst>
                <a:tab pos="754380" algn="l"/>
              </a:tabLst>
            </a:pPr>
            <a:r>
              <a:rPr sz="1400" dirty="0">
                <a:latin typeface="Times New Roman"/>
                <a:cs typeface="Times New Roman"/>
              </a:rPr>
              <a:t>Postfix – 2 operands followed by an operator</a:t>
            </a:r>
            <a:r>
              <a:rPr sz="1400" spc="-1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–  aka </a:t>
            </a:r>
            <a:r>
              <a:rPr sz="1400" b="1" i="1" dirty="0">
                <a:latin typeface="Times New Roman"/>
                <a:cs typeface="Times New Roman"/>
              </a:rPr>
              <a:t>Reverse Polish</a:t>
            </a:r>
            <a:r>
              <a:rPr sz="1400" b="1" i="1" spc="-100" dirty="0">
                <a:latin typeface="Times New Roman"/>
                <a:cs typeface="Times New Roman"/>
              </a:rPr>
              <a:t> </a:t>
            </a:r>
            <a:r>
              <a:rPr sz="1400" b="1" i="1" dirty="0">
                <a:latin typeface="Times New Roman"/>
                <a:cs typeface="Times New Roman"/>
              </a:rPr>
              <a:t>notation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6295" y="5408676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Times New Roman"/>
                <a:cs typeface="Times New Roman"/>
              </a:rPr>
              <a:t>Examples </a:t>
            </a:r>
            <a:r>
              <a:rPr sz="1800" dirty="0">
                <a:latin typeface="Times New Roman"/>
                <a:cs typeface="Times New Roman"/>
              </a:rPr>
              <a:t>of Infix, </a:t>
            </a:r>
            <a:r>
              <a:rPr sz="1800" spc="-5" dirty="0">
                <a:latin typeface="Times New Roman"/>
                <a:cs typeface="Times New Roman"/>
              </a:rPr>
              <a:t>Prefix,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Postfix</a:t>
            </a:r>
            <a:endParaRPr sz="1800">
              <a:latin typeface="Times New Roman"/>
              <a:cs typeface="Times New Roman"/>
            </a:endParaRPr>
          </a:p>
          <a:p>
            <a:pPr marL="554355" indent="-172720">
              <a:lnSpc>
                <a:spcPct val="100000"/>
              </a:lnSpc>
              <a:spcBef>
                <a:spcPts val="1505"/>
              </a:spcBef>
              <a:buChar char="•"/>
              <a:tabLst>
                <a:tab pos="554990" algn="l"/>
                <a:tab pos="1296670" algn="l"/>
              </a:tabLst>
            </a:pPr>
            <a:r>
              <a:rPr sz="1600" spc="-5" dirty="0">
                <a:latin typeface="Times New Roman"/>
                <a:cs typeface="Times New Roman"/>
              </a:rPr>
              <a:t>Infix	A + B, </a:t>
            </a:r>
            <a:r>
              <a:rPr sz="1600" dirty="0">
                <a:latin typeface="Times New Roman"/>
                <a:cs typeface="Times New Roman"/>
              </a:rPr>
              <a:t>3*x </a:t>
            </a:r>
            <a:r>
              <a:rPr sz="1600" spc="-5" dirty="0">
                <a:latin typeface="Times New Roman"/>
                <a:cs typeface="Times New Roman"/>
              </a:rPr>
              <a:t>–</a:t>
            </a:r>
            <a:r>
              <a:rPr sz="1600" spc="-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y</a:t>
            </a:r>
            <a:endParaRPr sz="1600">
              <a:latin typeface="Times New Roman"/>
              <a:cs typeface="Times New Roman"/>
            </a:endParaRPr>
          </a:p>
          <a:p>
            <a:pPr marL="554355" indent="-172720">
              <a:lnSpc>
                <a:spcPct val="100000"/>
              </a:lnSpc>
              <a:spcBef>
                <a:spcPts val="385"/>
              </a:spcBef>
              <a:buChar char="•"/>
              <a:tabLst>
                <a:tab pos="554990" algn="l"/>
                <a:tab pos="1296670" algn="l"/>
              </a:tabLst>
            </a:pPr>
            <a:r>
              <a:rPr sz="1600" spc="-5" dirty="0">
                <a:latin typeface="Times New Roman"/>
                <a:cs typeface="Times New Roman"/>
              </a:rPr>
              <a:t>Prefix	+AB,</a:t>
            </a:r>
            <a:r>
              <a:rPr sz="1600" dirty="0">
                <a:latin typeface="Times New Roman"/>
                <a:cs typeface="Times New Roman"/>
              </a:rPr>
              <a:t> -*3xy</a:t>
            </a:r>
            <a:endParaRPr sz="1600">
              <a:latin typeface="Times New Roman"/>
              <a:cs typeface="Times New Roman"/>
            </a:endParaRPr>
          </a:p>
          <a:p>
            <a:pPr marL="554355" indent="-172720">
              <a:lnSpc>
                <a:spcPct val="100000"/>
              </a:lnSpc>
              <a:spcBef>
                <a:spcPts val="385"/>
              </a:spcBef>
              <a:buChar char="•"/>
              <a:tabLst>
                <a:tab pos="554990" algn="l"/>
                <a:tab pos="1296670" algn="l"/>
              </a:tabLst>
            </a:pPr>
            <a:r>
              <a:rPr sz="1600" spc="-5" dirty="0">
                <a:latin typeface="Times New Roman"/>
                <a:cs typeface="Times New Roman"/>
              </a:rPr>
              <a:t>Postfix	AB+,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3x*y-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5" y="123139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Times New Roman"/>
                <a:cs typeface="Times New Roman"/>
              </a:rPr>
              <a:t>Converting to Infix to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Postfix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382270">
              <a:lnSpc>
                <a:spcPct val="100000"/>
              </a:lnSpc>
              <a:tabLst>
                <a:tab pos="1753870" algn="l"/>
              </a:tabLst>
            </a:pPr>
            <a:r>
              <a:rPr sz="1600" spc="-5" dirty="0">
                <a:latin typeface="Times New Roman"/>
                <a:cs typeface="Times New Roman"/>
              </a:rPr>
              <a:t>A + B –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 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=&gt;	A +</a:t>
            </a:r>
            <a:r>
              <a:rPr sz="1600" spc="-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[B*C]</a:t>
            </a:r>
            <a:endParaRPr sz="1600">
              <a:latin typeface="Times New Roman"/>
              <a:cs typeface="Times New Roman"/>
            </a:endParaRPr>
          </a:p>
          <a:p>
            <a:pPr marL="1296670">
              <a:lnSpc>
                <a:spcPct val="100000"/>
              </a:lnSpc>
              <a:spcBef>
                <a:spcPts val="384"/>
              </a:spcBef>
              <a:tabLst>
                <a:tab pos="1753870" algn="l"/>
              </a:tabLst>
            </a:pPr>
            <a:r>
              <a:rPr sz="1600" spc="-5" dirty="0">
                <a:latin typeface="Times New Roman"/>
                <a:cs typeface="Times New Roman"/>
              </a:rPr>
              <a:t>=&gt;	A+[</a:t>
            </a:r>
            <a:r>
              <a:rPr sz="1600" i="1" spc="-5" dirty="0">
                <a:latin typeface="Times New Roman"/>
                <a:cs typeface="Times New Roman"/>
              </a:rPr>
              <a:t>BC*</a:t>
            </a:r>
            <a:r>
              <a:rPr sz="1600" spc="-5" dirty="0">
                <a:latin typeface="Times New Roman"/>
                <a:cs typeface="Times New Roman"/>
              </a:rPr>
              <a:t>]</a:t>
            </a:r>
            <a:endParaRPr sz="1600">
              <a:latin typeface="Times New Roman"/>
              <a:cs typeface="Times New Roman"/>
            </a:endParaRPr>
          </a:p>
          <a:p>
            <a:pPr marL="1296670">
              <a:lnSpc>
                <a:spcPct val="100000"/>
              </a:lnSpc>
              <a:spcBef>
                <a:spcPts val="380"/>
              </a:spcBef>
              <a:tabLst>
                <a:tab pos="1753870" algn="l"/>
              </a:tabLst>
            </a:pPr>
            <a:r>
              <a:rPr sz="1600" spc="-5" dirty="0">
                <a:latin typeface="Times New Roman"/>
                <a:cs typeface="Times New Roman"/>
              </a:rPr>
              <a:t>=&gt;	</a:t>
            </a:r>
            <a:r>
              <a:rPr sz="1600" i="1" spc="-5" dirty="0">
                <a:latin typeface="Times New Roman"/>
                <a:cs typeface="Times New Roman"/>
              </a:rPr>
              <a:t>A </a:t>
            </a:r>
            <a:r>
              <a:rPr sz="1600" spc="-5" dirty="0">
                <a:latin typeface="Times New Roman"/>
                <a:cs typeface="Times New Roman"/>
              </a:rPr>
              <a:t>[</a:t>
            </a:r>
            <a:r>
              <a:rPr sz="1600" i="1" spc="-5" dirty="0">
                <a:latin typeface="Times New Roman"/>
                <a:cs typeface="Times New Roman"/>
              </a:rPr>
              <a:t>BC*</a:t>
            </a:r>
            <a:r>
              <a:rPr sz="1600" spc="-5" dirty="0">
                <a:latin typeface="Times New Roman"/>
                <a:cs typeface="Times New Roman"/>
              </a:rPr>
              <a:t>]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+</a:t>
            </a:r>
            <a:endParaRPr sz="1600">
              <a:latin typeface="Times New Roman"/>
              <a:cs typeface="Times New Roman"/>
            </a:endParaRPr>
          </a:p>
          <a:p>
            <a:pPr marL="1296670">
              <a:lnSpc>
                <a:spcPct val="100000"/>
              </a:lnSpc>
              <a:spcBef>
                <a:spcPts val="385"/>
              </a:spcBef>
              <a:tabLst>
                <a:tab pos="1753870" algn="l"/>
              </a:tabLst>
            </a:pPr>
            <a:r>
              <a:rPr sz="1600" i="1" spc="-5" dirty="0">
                <a:latin typeface="Times New Roman"/>
                <a:cs typeface="Times New Roman"/>
              </a:rPr>
              <a:t>=&gt;	</a:t>
            </a:r>
            <a:r>
              <a:rPr sz="1600" i="1" spc="-10" dirty="0">
                <a:latin typeface="Times New Roman"/>
                <a:cs typeface="Times New Roman"/>
              </a:rPr>
              <a:t>ABC </a:t>
            </a:r>
            <a:r>
              <a:rPr sz="1600" i="1" spc="-5" dirty="0">
                <a:latin typeface="Times New Roman"/>
                <a:cs typeface="Times New Roman"/>
              </a:rPr>
              <a:t>*</a:t>
            </a:r>
            <a:r>
              <a:rPr sz="1600" i="1" spc="15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+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6295" y="5408676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Times New Roman"/>
                <a:cs typeface="Times New Roman"/>
              </a:rPr>
              <a:t>Converting to Infix to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Prefix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382270">
              <a:lnSpc>
                <a:spcPct val="100000"/>
              </a:lnSpc>
              <a:tabLst>
                <a:tab pos="1753870" algn="l"/>
              </a:tabLst>
            </a:pPr>
            <a:r>
              <a:rPr sz="1600" spc="-5" dirty="0">
                <a:latin typeface="Times New Roman"/>
                <a:cs typeface="Times New Roman"/>
              </a:rPr>
              <a:t>A + B *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 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=&gt;	A +</a:t>
            </a:r>
            <a:r>
              <a:rPr sz="1600" spc="-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[B*C]</a:t>
            </a:r>
            <a:endParaRPr sz="1600">
              <a:latin typeface="Times New Roman"/>
              <a:cs typeface="Times New Roman"/>
            </a:endParaRPr>
          </a:p>
          <a:p>
            <a:pPr marL="1296670">
              <a:lnSpc>
                <a:spcPct val="100000"/>
              </a:lnSpc>
              <a:spcBef>
                <a:spcPts val="384"/>
              </a:spcBef>
              <a:tabLst>
                <a:tab pos="1753870" algn="l"/>
              </a:tabLst>
            </a:pPr>
            <a:r>
              <a:rPr sz="1600" spc="-5" dirty="0">
                <a:latin typeface="Times New Roman"/>
                <a:cs typeface="Times New Roman"/>
              </a:rPr>
              <a:t>=&gt;	A+[*</a:t>
            </a:r>
            <a:r>
              <a:rPr sz="1600" i="1" spc="-5" dirty="0">
                <a:latin typeface="Times New Roman"/>
                <a:cs typeface="Times New Roman"/>
              </a:rPr>
              <a:t>BC</a:t>
            </a:r>
            <a:r>
              <a:rPr sz="1600" spc="-5" dirty="0">
                <a:latin typeface="Times New Roman"/>
                <a:cs typeface="Times New Roman"/>
              </a:rPr>
              <a:t>]</a:t>
            </a:r>
            <a:endParaRPr sz="1600">
              <a:latin typeface="Times New Roman"/>
              <a:cs typeface="Times New Roman"/>
            </a:endParaRPr>
          </a:p>
          <a:p>
            <a:pPr marL="1296670">
              <a:lnSpc>
                <a:spcPct val="100000"/>
              </a:lnSpc>
              <a:spcBef>
                <a:spcPts val="380"/>
              </a:spcBef>
              <a:tabLst>
                <a:tab pos="1753870" algn="l"/>
              </a:tabLst>
            </a:pPr>
            <a:r>
              <a:rPr sz="1600" spc="-5" dirty="0">
                <a:latin typeface="Times New Roman"/>
                <a:cs typeface="Times New Roman"/>
              </a:rPr>
              <a:t>=&gt;	+ </a:t>
            </a:r>
            <a:r>
              <a:rPr sz="1600" i="1" spc="-5" dirty="0">
                <a:latin typeface="Times New Roman"/>
                <a:cs typeface="Times New Roman"/>
              </a:rPr>
              <a:t>A </a:t>
            </a:r>
            <a:r>
              <a:rPr sz="1600" spc="-5" dirty="0">
                <a:latin typeface="Times New Roman"/>
                <a:cs typeface="Times New Roman"/>
              </a:rPr>
              <a:t>[*</a:t>
            </a:r>
            <a:r>
              <a:rPr sz="1600" i="1" spc="-5" dirty="0">
                <a:latin typeface="Times New Roman"/>
                <a:cs typeface="Times New Roman"/>
              </a:rPr>
              <a:t>BC</a:t>
            </a:r>
            <a:r>
              <a:rPr sz="1600" spc="-5" dirty="0">
                <a:latin typeface="Times New Roman"/>
                <a:cs typeface="Times New Roman"/>
              </a:rPr>
              <a:t>]</a:t>
            </a:r>
            <a:endParaRPr sz="1600">
              <a:latin typeface="Times New Roman"/>
              <a:cs typeface="Times New Roman"/>
            </a:endParaRPr>
          </a:p>
          <a:p>
            <a:pPr marL="1296670">
              <a:lnSpc>
                <a:spcPct val="100000"/>
              </a:lnSpc>
              <a:spcBef>
                <a:spcPts val="385"/>
              </a:spcBef>
              <a:tabLst>
                <a:tab pos="1753870" algn="l"/>
              </a:tabLst>
            </a:pPr>
            <a:r>
              <a:rPr sz="1600" i="1" spc="-5" dirty="0">
                <a:latin typeface="Times New Roman"/>
                <a:cs typeface="Times New Roman"/>
              </a:rPr>
              <a:t>=&gt;	+ A *</a:t>
            </a:r>
            <a:r>
              <a:rPr sz="1600" i="1" spc="-65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BC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45155" y="1627127"/>
            <a:ext cx="24828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Conversion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Examples</a:t>
            </a:r>
            <a:endParaRPr sz="22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937003" y="2209800"/>
          <a:ext cx="3907154" cy="20713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0717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Infix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Prefix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Postfix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241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A +</a:t>
                      </a:r>
                      <a:r>
                        <a:rPr sz="14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B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+ A</a:t>
                      </a:r>
                      <a:r>
                        <a:rPr sz="1400" spc="-1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B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A B</a:t>
                      </a:r>
                      <a:r>
                        <a:rPr sz="14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+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717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A + B –</a:t>
                      </a:r>
                      <a:r>
                        <a:rPr sz="1400" spc="-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- + A B</a:t>
                      </a:r>
                      <a:r>
                        <a:rPr sz="1400" spc="-1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A B + C</a:t>
                      </a:r>
                      <a:r>
                        <a:rPr sz="1400" spc="-1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–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003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(A+B)*(C-D)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* + A B – C</a:t>
                      </a:r>
                      <a:r>
                        <a:rPr sz="1400" spc="-2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A B + C D -</a:t>
                      </a:r>
                      <a:r>
                        <a:rPr sz="1400" spc="-1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*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717">
                <a:tc>
                  <a:txBody>
                    <a:bodyPr/>
                    <a:lstStyle/>
                    <a:p>
                      <a:pPr marL="44450" marR="27495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^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*C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-D+E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/ 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(G+H)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+-*^ABCD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44450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//EF+GH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AB^C*D-EF/GH+/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606295" y="1231392"/>
            <a:ext cx="4558665" cy="3415665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0" y="3415283"/>
                </a:moveTo>
                <a:lnTo>
                  <a:pt x="4558283" y="3415283"/>
                </a:lnTo>
                <a:lnTo>
                  <a:pt x="4558283" y="0"/>
                </a:lnTo>
                <a:lnTo>
                  <a:pt x="0" y="0"/>
                </a:lnTo>
                <a:lnTo>
                  <a:pt x="0" y="341528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19020" y="6137866"/>
            <a:ext cx="4025233" cy="13597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06295" y="5408676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Processing Algebraic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Expressions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Times New Roman"/>
              <a:cs typeface="Times New Roman"/>
            </a:endParaRPr>
          </a:p>
          <a:p>
            <a:pPr marL="383540">
              <a:lnSpc>
                <a:spcPts val="1385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Scanning an expression that contains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balanced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delimiters</a:t>
            </a:r>
            <a:endParaRPr sz="1200">
              <a:latin typeface="Times New Roman"/>
              <a:cs typeface="Times New Roman"/>
            </a:endParaRPr>
          </a:p>
          <a:p>
            <a:pPr marL="383540">
              <a:lnSpc>
                <a:spcPts val="1385"/>
              </a:lnSpc>
            </a:pPr>
            <a:r>
              <a:rPr sz="1200" b="1" spc="-5" dirty="0">
                <a:latin typeface="Courier New"/>
                <a:cs typeface="Courier New"/>
              </a:rPr>
              <a:t>{ [ ( ) ]</a:t>
            </a:r>
            <a:r>
              <a:rPr sz="1200" b="1" spc="-15" dirty="0">
                <a:latin typeface="Courier New"/>
                <a:cs typeface="Courier New"/>
              </a:rPr>
              <a:t> </a:t>
            </a:r>
            <a:r>
              <a:rPr sz="1200" b="1" spc="-5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65960" y="1960578"/>
            <a:ext cx="3852949" cy="19625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06295" y="123139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Processing Algebraic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Expressions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383540">
              <a:lnSpc>
                <a:spcPct val="100000"/>
              </a:lnSpc>
              <a:spcBef>
                <a:spcPts val="1440"/>
              </a:spcBef>
            </a:pPr>
            <a:r>
              <a:rPr sz="1200" spc="-5" dirty="0">
                <a:latin typeface="Times New Roman"/>
                <a:cs typeface="Times New Roman"/>
              </a:rPr>
              <a:t>Scanning an expression that contains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balanced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delimiters</a:t>
            </a:r>
            <a:endParaRPr sz="1200">
              <a:latin typeface="Times New Roman"/>
              <a:cs typeface="Times New Roman"/>
            </a:endParaRPr>
          </a:p>
          <a:p>
            <a:pPr marL="38354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Arial"/>
                <a:cs typeface="Arial"/>
              </a:rPr>
              <a:t>{ [ ( ] )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6295" y="5408676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Processing Algebraic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Expressions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383540">
              <a:lnSpc>
                <a:spcPct val="100000"/>
              </a:lnSpc>
              <a:spcBef>
                <a:spcPts val="1440"/>
              </a:spcBef>
            </a:pPr>
            <a:r>
              <a:rPr sz="1200" spc="-5" dirty="0">
                <a:latin typeface="Times New Roman"/>
                <a:cs typeface="Times New Roman"/>
              </a:rPr>
              <a:t>Scanning an expression that contains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balanced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delimiters</a:t>
            </a:r>
            <a:endParaRPr sz="1200">
              <a:latin typeface="Times New Roman"/>
              <a:cs typeface="Times New Roman"/>
            </a:endParaRPr>
          </a:p>
          <a:p>
            <a:pPr marL="38354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Arial"/>
                <a:cs typeface="Arial"/>
              </a:rPr>
              <a:t>[ ( ) ]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98682" y="6154509"/>
            <a:ext cx="3821394" cy="18798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1500</Words>
  <Application>Microsoft Office PowerPoint</Application>
  <PresentationFormat>Custom</PresentationFormat>
  <Paragraphs>521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Rest of the VectorStack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- 273l3</dc:title>
  <dc:creator>Robert M. Siegfried</dc:creator>
  <cp:lastModifiedBy>Mahdi Ebi</cp:lastModifiedBy>
  <cp:revision>1</cp:revision>
  <dcterms:created xsi:type="dcterms:W3CDTF">2020-07-09T04:15:06Z</dcterms:created>
  <dcterms:modified xsi:type="dcterms:W3CDTF">2020-07-09T05:26:48Z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2019-09-15T00:00:00Z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2020-07-09T00:00:00Z</vt:filetime>
  </property>
</Properties>
</file>