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7772400" cy="100584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2242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7/11/2020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7/11/2020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7/11/2020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1609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06295" y="1231392"/>
            <a:ext cx="4558665" cy="2290371"/>
          </a:xfrm>
          <a:prstGeom prst="rect">
            <a:avLst/>
          </a:prstGeom>
          <a:ln w="12191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00" dirty="0">
              <a:latin typeface="Times New Roman"/>
              <a:cs typeface="Times New Roman"/>
            </a:endParaRPr>
          </a:p>
          <a:p>
            <a:pPr marL="1270" algn="ctr">
              <a:lnSpc>
                <a:spcPct val="100000"/>
              </a:lnSpc>
            </a:pPr>
            <a:r>
              <a:rPr lang="en-US" sz="2200" spc="-5" dirty="0">
                <a:latin typeface="Times New Roman"/>
                <a:cs typeface="Times New Roman"/>
              </a:rPr>
              <a:t>COMP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2</a:t>
            </a:r>
            <a:r>
              <a:rPr lang="en-US" sz="2200" dirty="0">
                <a:latin typeface="Times New Roman"/>
                <a:cs typeface="Times New Roman"/>
              </a:rPr>
              <a:t>82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– </a:t>
            </a:r>
            <a:r>
              <a:rPr lang="en-US" sz="2200" spc="-5" dirty="0">
                <a:latin typeface="Times New Roman"/>
                <a:cs typeface="Times New Roman"/>
              </a:rPr>
              <a:t>Advanced </a:t>
            </a:r>
            <a:r>
              <a:rPr sz="2200" spc="-5" dirty="0">
                <a:latin typeface="Times New Roman"/>
                <a:cs typeface="Times New Roman"/>
              </a:rPr>
              <a:t>Data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Structures</a:t>
            </a:r>
            <a:endParaRPr sz="2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5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600" spc="-5" dirty="0">
                <a:latin typeface="Times New Roman"/>
                <a:cs typeface="Times New Roman"/>
              </a:rPr>
              <a:t>Efficiency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sz="1600" spc="-10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Algorithms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06295" y="5407152"/>
            <a:ext cx="4558665" cy="3415665"/>
          </a:xfrm>
          <a:prstGeom prst="rect">
            <a:avLst/>
          </a:prstGeom>
          <a:ln w="12191">
            <a:solidFill>
              <a:srgbClr val="000000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2750">
              <a:latin typeface="Times New Roman"/>
              <a:cs typeface="Times New Roman"/>
            </a:endParaRPr>
          </a:p>
          <a:p>
            <a:pPr marL="1094105">
              <a:lnSpc>
                <a:spcPct val="100000"/>
              </a:lnSpc>
              <a:spcBef>
                <a:spcPts val="5"/>
              </a:spcBef>
            </a:pPr>
            <a:r>
              <a:rPr sz="2200" spc="-5" dirty="0">
                <a:latin typeface="Times New Roman"/>
                <a:cs typeface="Times New Roman"/>
              </a:rPr>
              <a:t>Why </a:t>
            </a:r>
            <a:r>
              <a:rPr sz="2200" spc="-10" dirty="0">
                <a:latin typeface="Times New Roman"/>
                <a:cs typeface="Times New Roman"/>
              </a:rPr>
              <a:t>Efficient</a:t>
            </a:r>
            <a:r>
              <a:rPr sz="2200" spc="-5" dirty="0">
                <a:latin typeface="Times New Roman"/>
                <a:cs typeface="Times New Roman"/>
              </a:rPr>
              <a:t> Code?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750">
              <a:latin typeface="Times New Roman"/>
              <a:cs typeface="Times New Roman"/>
            </a:endParaRPr>
          </a:p>
          <a:p>
            <a:pPr marL="554355" indent="-172720">
              <a:lnSpc>
                <a:spcPct val="100000"/>
              </a:lnSpc>
              <a:buChar char="•"/>
              <a:tabLst>
                <a:tab pos="554990" algn="l"/>
              </a:tabLst>
            </a:pPr>
            <a:r>
              <a:rPr sz="1600" spc="-5" dirty="0">
                <a:latin typeface="Times New Roman"/>
                <a:cs typeface="Times New Roman"/>
              </a:rPr>
              <a:t>Computers are </a:t>
            </a:r>
            <a:r>
              <a:rPr sz="1600" spc="-15" dirty="0">
                <a:latin typeface="Times New Roman"/>
                <a:cs typeface="Times New Roman"/>
              </a:rPr>
              <a:t>faster, </a:t>
            </a:r>
            <a:r>
              <a:rPr sz="1600" spc="-5" dirty="0">
                <a:latin typeface="Times New Roman"/>
                <a:cs typeface="Times New Roman"/>
              </a:rPr>
              <a:t>have </a:t>
            </a:r>
            <a:r>
              <a:rPr sz="1600" spc="-10" dirty="0">
                <a:latin typeface="Times New Roman"/>
                <a:cs typeface="Times New Roman"/>
              </a:rPr>
              <a:t>larger</a:t>
            </a:r>
            <a:r>
              <a:rPr sz="1600" spc="6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memories</a:t>
            </a:r>
            <a:endParaRPr sz="1600">
              <a:latin typeface="Times New Roman"/>
              <a:cs typeface="Times New Roman"/>
            </a:endParaRPr>
          </a:p>
          <a:p>
            <a:pPr marL="610870">
              <a:lnSpc>
                <a:spcPct val="100000"/>
              </a:lnSpc>
              <a:spcBef>
                <a:spcPts val="345"/>
              </a:spcBef>
            </a:pPr>
            <a:r>
              <a:rPr sz="1400" dirty="0">
                <a:latin typeface="Times New Roman"/>
                <a:cs typeface="Times New Roman"/>
              </a:rPr>
              <a:t>– </a:t>
            </a:r>
            <a:r>
              <a:rPr sz="1400" spc="-5" dirty="0">
                <a:latin typeface="Times New Roman"/>
                <a:cs typeface="Times New Roman"/>
              </a:rPr>
              <a:t>So </a:t>
            </a:r>
            <a:r>
              <a:rPr sz="1400" dirty="0">
                <a:latin typeface="Times New Roman"/>
                <a:cs typeface="Times New Roman"/>
              </a:rPr>
              <a:t>why worry about efficient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code?</a:t>
            </a:r>
            <a:endParaRPr sz="1400">
              <a:latin typeface="Times New Roman"/>
              <a:cs typeface="Times New Roman"/>
            </a:endParaRPr>
          </a:p>
          <a:p>
            <a:pPr marL="554355" indent="-172720">
              <a:lnSpc>
                <a:spcPct val="100000"/>
              </a:lnSpc>
              <a:spcBef>
                <a:spcPts val="375"/>
              </a:spcBef>
              <a:buChar char="•"/>
              <a:tabLst>
                <a:tab pos="554990" algn="l"/>
              </a:tabLst>
            </a:pPr>
            <a:r>
              <a:rPr sz="1600" spc="-5" dirty="0">
                <a:latin typeface="Times New Roman"/>
                <a:cs typeface="Times New Roman"/>
              </a:rPr>
              <a:t>And … </a:t>
            </a:r>
            <a:r>
              <a:rPr sz="1600" dirty="0">
                <a:latin typeface="Times New Roman"/>
                <a:cs typeface="Times New Roman"/>
              </a:rPr>
              <a:t>how do </a:t>
            </a:r>
            <a:r>
              <a:rPr sz="1600" spc="-5" dirty="0">
                <a:latin typeface="Times New Roman"/>
                <a:cs typeface="Times New Roman"/>
              </a:rPr>
              <a:t>we </a:t>
            </a:r>
            <a:r>
              <a:rPr sz="1600" spc="-10" dirty="0">
                <a:latin typeface="Times New Roman"/>
                <a:cs typeface="Times New Roman"/>
              </a:rPr>
              <a:t>measure</a:t>
            </a:r>
            <a:r>
              <a:rPr sz="1600" spc="6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efficiency?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06295" y="1231392"/>
            <a:ext cx="4558665" cy="3415665"/>
          </a:xfrm>
          <a:prstGeom prst="rect">
            <a:avLst/>
          </a:prstGeom>
          <a:ln w="12191">
            <a:solidFill>
              <a:srgbClr val="000000"/>
            </a:solidFill>
          </a:ln>
        </p:spPr>
        <p:txBody>
          <a:bodyPr vert="horz" wrap="square" lIns="0" tIns="195580" rIns="0" bIns="0" rtlCol="0">
            <a:spAutoFit/>
          </a:bodyPr>
          <a:lstStyle/>
          <a:p>
            <a:pPr marL="423545">
              <a:lnSpc>
                <a:spcPct val="100000"/>
              </a:lnSpc>
              <a:spcBef>
                <a:spcPts val="1540"/>
              </a:spcBef>
            </a:pPr>
            <a:r>
              <a:rPr sz="2000" spc="-10" dirty="0">
                <a:latin typeface="Times New Roman"/>
                <a:cs typeface="Times New Roman"/>
              </a:rPr>
              <a:t>Effect </a:t>
            </a:r>
            <a:r>
              <a:rPr sz="2000" dirty="0">
                <a:latin typeface="Times New Roman"/>
                <a:cs typeface="Times New Roman"/>
              </a:rPr>
              <a:t>of Doubling the Problem</a:t>
            </a:r>
            <a:r>
              <a:rPr sz="2000" spc="-9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Size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08512" y="2101185"/>
            <a:ext cx="4563687" cy="16604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418175" y="6415211"/>
            <a:ext cx="2882296" cy="18833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606295" y="5407152"/>
            <a:ext cx="4558665" cy="3415665"/>
          </a:xfrm>
          <a:prstGeom prst="rect">
            <a:avLst/>
          </a:prstGeom>
          <a:ln w="12191">
            <a:solidFill>
              <a:srgbClr val="000000"/>
            </a:solidFill>
          </a:ln>
        </p:spPr>
        <p:txBody>
          <a:bodyPr vert="horz" wrap="square" lIns="0" tIns="240029" rIns="0" bIns="0" rtlCol="0">
            <a:spAutoFit/>
          </a:bodyPr>
          <a:lstStyle/>
          <a:p>
            <a:pPr marL="1517650" marR="525145" indent="-980440">
              <a:lnSpc>
                <a:spcPct val="100000"/>
              </a:lnSpc>
              <a:spcBef>
                <a:spcPts val="1889"/>
              </a:spcBef>
            </a:pPr>
            <a:r>
              <a:rPr sz="2200" spc="-25" dirty="0">
                <a:latin typeface="Times New Roman"/>
                <a:cs typeface="Times New Roman"/>
              </a:rPr>
              <a:t>Time </a:t>
            </a:r>
            <a:r>
              <a:rPr sz="2200" spc="-5" dirty="0">
                <a:latin typeface="Times New Roman"/>
                <a:cs typeface="Times New Roman"/>
              </a:rPr>
              <a:t>Required </a:t>
            </a:r>
            <a:r>
              <a:rPr sz="2200" spc="-80" dirty="0">
                <a:latin typeface="Times New Roman"/>
                <a:cs typeface="Times New Roman"/>
              </a:rPr>
              <a:t>To </a:t>
            </a:r>
            <a:r>
              <a:rPr sz="2200" spc="-5" dirty="0">
                <a:latin typeface="Times New Roman"/>
                <a:cs typeface="Times New Roman"/>
              </a:rPr>
              <a:t>Process One  Million</a:t>
            </a:r>
            <a:r>
              <a:rPr sz="2200" spc="-10" dirty="0">
                <a:latin typeface="Times New Roman"/>
                <a:cs typeface="Times New Roman"/>
              </a:rPr>
              <a:t> Items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 marL="890905">
              <a:lnSpc>
                <a:spcPct val="100000"/>
              </a:lnSpc>
              <a:spcBef>
                <a:spcPts val="1460"/>
              </a:spcBef>
            </a:pPr>
            <a:r>
              <a:rPr sz="1200" i="1" spc="-5" dirty="0">
                <a:latin typeface="Times New Roman"/>
                <a:cs typeface="Times New Roman"/>
              </a:rPr>
              <a:t>Rate </a:t>
            </a:r>
            <a:r>
              <a:rPr sz="1200" i="1" dirty="0">
                <a:latin typeface="Times New Roman"/>
                <a:cs typeface="Times New Roman"/>
              </a:rPr>
              <a:t>is one </a:t>
            </a:r>
            <a:r>
              <a:rPr sz="1200" i="1" spc="-5" dirty="0">
                <a:latin typeface="Times New Roman"/>
                <a:cs typeface="Times New Roman"/>
              </a:rPr>
              <a:t>million operations per</a:t>
            </a:r>
            <a:r>
              <a:rPr sz="1200" i="1" spc="-20" dirty="0">
                <a:latin typeface="Times New Roman"/>
                <a:cs typeface="Times New Roman"/>
              </a:rPr>
              <a:t> </a:t>
            </a:r>
            <a:r>
              <a:rPr sz="1200" i="1" spc="-5" dirty="0">
                <a:latin typeface="Times New Roman"/>
                <a:cs typeface="Times New Roman"/>
              </a:rPr>
              <a:t>second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06295" y="1231392"/>
            <a:ext cx="4558665" cy="3415665"/>
          </a:xfrm>
          <a:prstGeom prst="rect">
            <a:avLst/>
          </a:prstGeom>
          <a:ln w="12191">
            <a:solidFill>
              <a:srgbClr val="000000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850">
              <a:latin typeface="Times New Roman"/>
              <a:cs typeface="Times New Roman"/>
            </a:endParaRPr>
          </a:p>
          <a:p>
            <a:pPr marL="1785620" marR="581025" indent="-1193800">
              <a:lnSpc>
                <a:spcPct val="100000"/>
              </a:lnSpc>
            </a:pPr>
            <a:r>
              <a:rPr sz="2000" spc="-10" dirty="0">
                <a:latin typeface="Times New Roman"/>
                <a:cs typeface="Times New Roman"/>
              </a:rPr>
              <a:t>Efficiency </a:t>
            </a:r>
            <a:r>
              <a:rPr sz="2000" dirty="0">
                <a:latin typeface="Times New Roman"/>
                <a:cs typeface="Times New Roman"/>
              </a:rPr>
              <a:t>of </a:t>
            </a:r>
            <a:r>
              <a:rPr sz="2000" spc="-5" dirty="0">
                <a:latin typeface="Times New Roman"/>
                <a:cs typeface="Times New Roman"/>
              </a:rPr>
              <a:t>Implementations </a:t>
            </a:r>
            <a:r>
              <a:rPr sz="2000" dirty="0">
                <a:latin typeface="Times New Roman"/>
                <a:cs typeface="Times New Roman"/>
              </a:rPr>
              <a:t>of  </a:t>
            </a:r>
            <a:r>
              <a:rPr sz="2000" spc="5" dirty="0">
                <a:latin typeface="Times New Roman"/>
                <a:cs typeface="Times New Roman"/>
              </a:rPr>
              <a:t>ADT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Bag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873691" y="2329784"/>
            <a:ext cx="4070323" cy="13023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06295" y="1231392"/>
            <a:ext cx="4558665" cy="3415665"/>
          </a:xfrm>
          <a:prstGeom prst="rect">
            <a:avLst/>
          </a:prstGeom>
          <a:ln w="12191">
            <a:solidFill>
              <a:srgbClr val="000000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2750">
              <a:latin typeface="Times New Roman"/>
              <a:cs typeface="Times New Roman"/>
            </a:endParaRPr>
          </a:p>
          <a:p>
            <a:pPr marL="435609">
              <a:lnSpc>
                <a:spcPct val="100000"/>
              </a:lnSpc>
              <a:spcBef>
                <a:spcPts val="5"/>
              </a:spcBef>
            </a:pPr>
            <a:r>
              <a:rPr sz="2200" spc="-5" dirty="0">
                <a:latin typeface="Times New Roman"/>
                <a:cs typeface="Times New Roman"/>
              </a:rPr>
              <a:t>Example – Sum </a:t>
            </a:r>
            <a:r>
              <a:rPr sz="2200" dirty="0">
                <a:latin typeface="Times New Roman"/>
                <a:cs typeface="Times New Roman"/>
              </a:rPr>
              <a:t>of </a:t>
            </a:r>
            <a:r>
              <a:rPr sz="2200" spc="-5" dirty="0">
                <a:latin typeface="Times New Roman"/>
                <a:cs typeface="Times New Roman"/>
              </a:rPr>
              <a:t>First </a:t>
            </a:r>
            <a:r>
              <a:rPr sz="2200" i="1" spc="-5" dirty="0">
                <a:latin typeface="Times New Roman"/>
                <a:cs typeface="Times New Roman"/>
              </a:rPr>
              <a:t>n</a:t>
            </a:r>
            <a:r>
              <a:rPr sz="2200" i="1" spc="-35" dirty="0">
                <a:latin typeface="Times New Roman"/>
                <a:cs typeface="Times New Roman"/>
              </a:rPr>
              <a:t> </a:t>
            </a:r>
            <a:r>
              <a:rPr sz="2200" spc="-45" dirty="0">
                <a:latin typeface="Times New Roman"/>
                <a:cs typeface="Times New Roman"/>
              </a:rPr>
              <a:t>Values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750">
              <a:latin typeface="Times New Roman"/>
              <a:cs typeface="Times New Roman"/>
            </a:endParaRPr>
          </a:p>
          <a:p>
            <a:pPr marL="554355" indent="-172720">
              <a:lnSpc>
                <a:spcPts val="1780"/>
              </a:lnSpc>
              <a:buChar char="•"/>
              <a:tabLst>
                <a:tab pos="554990" algn="l"/>
              </a:tabLst>
            </a:pPr>
            <a:r>
              <a:rPr sz="1600" spc="-5" dirty="0">
                <a:latin typeface="Times New Roman"/>
                <a:cs typeface="Times New Roman"/>
              </a:rPr>
              <a:t>Consider </a:t>
            </a:r>
            <a:r>
              <a:rPr sz="1600" dirty="0">
                <a:latin typeface="Times New Roman"/>
                <a:cs typeface="Times New Roman"/>
              </a:rPr>
              <a:t>the </a:t>
            </a:r>
            <a:r>
              <a:rPr sz="1600" spc="-5" dirty="0">
                <a:latin typeface="Times New Roman"/>
                <a:cs typeface="Times New Roman"/>
              </a:rPr>
              <a:t>problem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summing</a:t>
            </a:r>
            <a:endParaRPr sz="1600">
              <a:latin typeface="Times New Roman"/>
              <a:cs typeface="Times New Roman"/>
            </a:endParaRPr>
          </a:p>
          <a:p>
            <a:pPr marL="1238885">
              <a:lnSpc>
                <a:spcPts val="1240"/>
              </a:lnSpc>
            </a:pPr>
            <a:r>
              <a:rPr sz="1150" spc="110" dirty="0">
                <a:latin typeface="Cambria"/>
                <a:cs typeface="Cambria"/>
              </a:rPr>
              <a:t>n</a:t>
            </a:r>
            <a:endParaRPr sz="1150">
              <a:latin typeface="Cambria"/>
              <a:cs typeface="Cambria"/>
            </a:endParaRPr>
          </a:p>
          <a:p>
            <a:pPr marL="1155065">
              <a:lnSpc>
                <a:spcPct val="100000"/>
              </a:lnSpc>
              <a:spcBef>
                <a:spcPts val="545"/>
              </a:spcBef>
            </a:pPr>
            <a:r>
              <a:rPr sz="1600" spc="1235" dirty="0">
                <a:latin typeface="Cambria"/>
                <a:cs typeface="Cambria"/>
              </a:rPr>
              <a:t>Σ</a:t>
            </a:r>
            <a:r>
              <a:rPr sz="1600" spc="-85" dirty="0">
                <a:latin typeface="Cambria"/>
                <a:cs typeface="Cambria"/>
              </a:rPr>
              <a:t> </a:t>
            </a:r>
            <a:r>
              <a:rPr sz="1600" spc="60" dirty="0">
                <a:latin typeface="Cambria"/>
                <a:cs typeface="Cambria"/>
              </a:rPr>
              <a:t>i</a:t>
            </a:r>
            <a:r>
              <a:rPr sz="1600" spc="135" dirty="0">
                <a:latin typeface="Cambria"/>
                <a:cs typeface="Cambria"/>
              </a:rPr>
              <a:t> </a:t>
            </a:r>
            <a:r>
              <a:rPr sz="1600" spc="305" dirty="0">
                <a:latin typeface="Cambria"/>
                <a:cs typeface="Cambria"/>
              </a:rPr>
              <a:t>=</a:t>
            </a:r>
            <a:r>
              <a:rPr sz="1600" spc="90" dirty="0">
                <a:latin typeface="Cambria"/>
                <a:cs typeface="Cambria"/>
              </a:rPr>
              <a:t> </a:t>
            </a:r>
            <a:r>
              <a:rPr sz="1600" spc="-5" dirty="0">
                <a:latin typeface="Cambria"/>
                <a:cs typeface="Cambria"/>
              </a:rPr>
              <a:t>1</a:t>
            </a:r>
            <a:r>
              <a:rPr sz="1600" dirty="0">
                <a:latin typeface="Cambria"/>
                <a:cs typeface="Cambria"/>
              </a:rPr>
              <a:t> </a:t>
            </a:r>
            <a:r>
              <a:rPr sz="1600" spc="305" dirty="0">
                <a:latin typeface="Cambria"/>
                <a:cs typeface="Cambria"/>
              </a:rPr>
              <a:t>+</a:t>
            </a:r>
            <a:r>
              <a:rPr sz="1600" spc="-5" dirty="0">
                <a:latin typeface="Cambria"/>
                <a:cs typeface="Cambria"/>
              </a:rPr>
              <a:t> 2</a:t>
            </a:r>
            <a:r>
              <a:rPr sz="1600" spc="10" dirty="0">
                <a:latin typeface="Cambria"/>
                <a:cs typeface="Cambria"/>
              </a:rPr>
              <a:t> </a:t>
            </a:r>
            <a:r>
              <a:rPr sz="1600" spc="305" dirty="0">
                <a:latin typeface="Cambria"/>
                <a:cs typeface="Cambria"/>
              </a:rPr>
              <a:t>+</a:t>
            </a:r>
            <a:r>
              <a:rPr sz="1600" dirty="0">
                <a:latin typeface="Cambria"/>
                <a:cs typeface="Cambria"/>
              </a:rPr>
              <a:t> </a:t>
            </a:r>
            <a:r>
              <a:rPr sz="1600" spc="-5" dirty="0">
                <a:latin typeface="Cambria"/>
                <a:cs typeface="Cambria"/>
              </a:rPr>
              <a:t>3</a:t>
            </a:r>
            <a:r>
              <a:rPr sz="1600" spc="5" dirty="0">
                <a:latin typeface="Cambria"/>
                <a:cs typeface="Cambria"/>
              </a:rPr>
              <a:t> </a:t>
            </a:r>
            <a:r>
              <a:rPr sz="1600" spc="305" dirty="0">
                <a:latin typeface="Cambria"/>
                <a:cs typeface="Cambria"/>
              </a:rPr>
              <a:t>+</a:t>
            </a:r>
            <a:r>
              <a:rPr sz="1600" spc="345" dirty="0">
                <a:latin typeface="Cambria"/>
                <a:cs typeface="Cambria"/>
              </a:rPr>
              <a:t> </a:t>
            </a:r>
            <a:r>
              <a:rPr sz="1600" spc="-5" dirty="0">
                <a:latin typeface="Cambria"/>
                <a:cs typeface="Cambria"/>
              </a:rPr>
              <a:t>…</a:t>
            </a:r>
            <a:r>
              <a:rPr sz="1600" spc="-80" dirty="0">
                <a:latin typeface="Cambria"/>
                <a:cs typeface="Cambria"/>
              </a:rPr>
              <a:t> </a:t>
            </a:r>
            <a:r>
              <a:rPr sz="1600" spc="305" dirty="0">
                <a:latin typeface="Cambria"/>
                <a:cs typeface="Cambria"/>
              </a:rPr>
              <a:t>+</a:t>
            </a:r>
            <a:r>
              <a:rPr sz="1600" spc="-5" dirty="0">
                <a:latin typeface="Cambria"/>
                <a:cs typeface="Cambria"/>
              </a:rPr>
              <a:t> </a:t>
            </a:r>
            <a:r>
              <a:rPr sz="1600" spc="20" dirty="0">
                <a:latin typeface="Cambria"/>
                <a:cs typeface="Cambria"/>
              </a:rPr>
              <a:t>n</a:t>
            </a:r>
            <a:endParaRPr sz="1600">
              <a:latin typeface="Cambria"/>
              <a:cs typeface="Cambria"/>
            </a:endParaRPr>
          </a:p>
          <a:p>
            <a:pPr marL="1162685">
              <a:lnSpc>
                <a:spcPct val="100000"/>
              </a:lnSpc>
              <a:spcBef>
                <a:spcPts val="570"/>
              </a:spcBef>
            </a:pPr>
            <a:r>
              <a:rPr sz="1150" spc="125" dirty="0">
                <a:latin typeface="Cambria"/>
                <a:cs typeface="Cambria"/>
              </a:rPr>
              <a:t>i=1</a:t>
            </a:r>
            <a:endParaRPr sz="115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 marL="382270">
              <a:lnSpc>
                <a:spcPct val="100000"/>
              </a:lnSpc>
              <a:spcBef>
                <a:spcPts val="925"/>
              </a:spcBef>
            </a:pPr>
            <a:r>
              <a:rPr sz="1600" spc="-5" dirty="0">
                <a:latin typeface="Times New Roman"/>
                <a:cs typeface="Times New Roman"/>
              </a:rPr>
              <a:t>How would we code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this?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06295" y="5407152"/>
            <a:ext cx="4558665" cy="3153427"/>
          </a:xfrm>
          <a:prstGeom prst="rect">
            <a:avLst/>
          </a:prstGeom>
          <a:ln w="12191">
            <a:solidFill>
              <a:srgbClr val="000000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7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800" spc="-5" dirty="0">
                <a:latin typeface="Times New Roman"/>
                <a:cs typeface="Times New Roman"/>
              </a:rPr>
              <a:t>Example </a:t>
            </a:r>
            <a:r>
              <a:rPr sz="1800" dirty="0">
                <a:latin typeface="Times New Roman"/>
                <a:cs typeface="Times New Roman"/>
              </a:rPr>
              <a:t>– </a:t>
            </a:r>
            <a:r>
              <a:rPr sz="1800" spc="-5" dirty="0">
                <a:latin typeface="Times New Roman"/>
                <a:cs typeface="Times New Roman"/>
              </a:rPr>
              <a:t>Sum </a:t>
            </a:r>
            <a:r>
              <a:rPr sz="1800" dirty="0">
                <a:latin typeface="Times New Roman"/>
                <a:cs typeface="Times New Roman"/>
              </a:rPr>
              <a:t>of </a:t>
            </a:r>
            <a:r>
              <a:rPr sz="1800" spc="-5" dirty="0">
                <a:latin typeface="Times New Roman"/>
                <a:cs typeface="Times New Roman"/>
              </a:rPr>
              <a:t>First </a:t>
            </a:r>
            <a:r>
              <a:rPr sz="1800" i="1" dirty="0">
                <a:latin typeface="Times New Roman"/>
                <a:cs typeface="Times New Roman"/>
              </a:rPr>
              <a:t>n</a:t>
            </a:r>
            <a:r>
              <a:rPr sz="1800" i="1" spc="-45" dirty="0">
                <a:latin typeface="Times New Roman"/>
                <a:cs typeface="Times New Roman"/>
              </a:rPr>
              <a:t> </a:t>
            </a:r>
            <a:r>
              <a:rPr sz="1800" spc="-35" dirty="0">
                <a:latin typeface="Times New Roman"/>
                <a:cs typeface="Times New Roman"/>
              </a:rPr>
              <a:t>Values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 dirty="0">
              <a:latin typeface="Times New Roman"/>
              <a:cs typeface="Times New Roman"/>
            </a:endParaRPr>
          </a:p>
          <a:p>
            <a:pPr marL="382270">
              <a:lnSpc>
                <a:spcPct val="100000"/>
              </a:lnSpc>
            </a:pPr>
            <a:r>
              <a:rPr sz="12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Approach</a:t>
            </a:r>
            <a:r>
              <a:rPr sz="1200" u="sng" spc="-5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</a:t>
            </a:r>
            <a:endParaRPr sz="1200" dirty="0">
              <a:latin typeface="Times New Roman"/>
              <a:cs typeface="Times New Roman"/>
            </a:endParaRPr>
          </a:p>
          <a:p>
            <a:pPr marL="382270">
              <a:lnSpc>
                <a:spcPct val="100000"/>
              </a:lnSpc>
              <a:spcBef>
                <a:spcPts val="165"/>
              </a:spcBef>
            </a:pPr>
            <a:r>
              <a:rPr sz="1000" b="1" spc="-5" dirty="0">
                <a:latin typeface="Courier New"/>
                <a:cs typeface="Courier New"/>
              </a:rPr>
              <a:t>sum =</a:t>
            </a:r>
            <a:r>
              <a:rPr sz="1000" b="1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0;</a:t>
            </a:r>
            <a:endParaRPr sz="1000" dirty="0">
              <a:latin typeface="Courier New"/>
              <a:cs typeface="Courier New"/>
            </a:endParaRPr>
          </a:p>
          <a:p>
            <a:pPr marL="839469" marR="2186940" indent="-457200">
              <a:lnSpc>
                <a:spcPct val="120000"/>
              </a:lnSpc>
              <a:tabLst>
                <a:tab pos="1372870" algn="l"/>
                <a:tab pos="2058670" algn="l"/>
              </a:tabLst>
            </a:pPr>
            <a:r>
              <a:rPr sz="1000" b="1" spc="-5" dirty="0">
                <a:latin typeface="Courier New"/>
                <a:cs typeface="Courier New"/>
              </a:rPr>
              <a:t>for (i = 1;	i &lt;= n;	i++)  sum = sum </a:t>
            </a:r>
            <a:r>
              <a:rPr lang="en-US" sz="1000" b="1" spc="-5" dirty="0">
                <a:latin typeface="Courier New"/>
                <a:cs typeface="Courier New"/>
              </a:rPr>
              <a:t>+</a:t>
            </a:r>
            <a:r>
              <a:rPr sz="1000" b="1" spc="-15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i;</a:t>
            </a:r>
            <a:endParaRPr sz="1000" dirty="0">
              <a:latin typeface="Courier New"/>
              <a:cs typeface="Courier New"/>
            </a:endParaRPr>
          </a:p>
          <a:p>
            <a:pPr marL="382270">
              <a:lnSpc>
                <a:spcPct val="100000"/>
              </a:lnSpc>
              <a:spcBef>
                <a:spcPts val="365"/>
              </a:spcBef>
            </a:pPr>
            <a:r>
              <a:rPr sz="12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Approach</a:t>
            </a:r>
            <a:r>
              <a:rPr sz="1200" u="sng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B</a:t>
            </a:r>
            <a:endParaRPr sz="1200" dirty="0">
              <a:latin typeface="Times New Roman"/>
              <a:cs typeface="Times New Roman"/>
            </a:endParaRPr>
          </a:p>
          <a:p>
            <a:pPr marL="382270">
              <a:lnSpc>
                <a:spcPct val="100000"/>
              </a:lnSpc>
              <a:spcBef>
                <a:spcPts val="165"/>
              </a:spcBef>
            </a:pPr>
            <a:r>
              <a:rPr sz="1000" b="1" spc="-5" dirty="0">
                <a:latin typeface="Courier New"/>
                <a:cs typeface="Courier New"/>
              </a:rPr>
              <a:t>sum =</a:t>
            </a:r>
            <a:r>
              <a:rPr sz="1000" b="1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0;</a:t>
            </a:r>
            <a:endParaRPr sz="1000" dirty="0">
              <a:latin typeface="Courier New"/>
              <a:cs typeface="Courier New"/>
            </a:endParaRPr>
          </a:p>
          <a:p>
            <a:pPr marL="382270">
              <a:lnSpc>
                <a:spcPct val="100000"/>
              </a:lnSpc>
              <a:spcBef>
                <a:spcPts val="240"/>
              </a:spcBef>
              <a:tabLst>
                <a:tab pos="1372870" algn="l"/>
                <a:tab pos="2058670" algn="l"/>
              </a:tabLst>
            </a:pPr>
            <a:r>
              <a:rPr sz="1000" b="1" spc="-5" dirty="0">
                <a:latin typeface="Courier New"/>
                <a:cs typeface="Courier New"/>
              </a:rPr>
              <a:t>for (i</a:t>
            </a:r>
            <a:r>
              <a:rPr sz="1000" b="1" spc="15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=</a:t>
            </a:r>
            <a:r>
              <a:rPr sz="1000" b="1" spc="5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1;	i</a:t>
            </a:r>
            <a:r>
              <a:rPr sz="1000" b="1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&lt;=</a:t>
            </a:r>
            <a:r>
              <a:rPr sz="1000" b="1" spc="5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n;	i++)</a:t>
            </a:r>
            <a:endParaRPr sz="1000" dirty="0">
              <a:latin typeface="Courier New"/>
              <a:cs typeface="Courier New"/>
            </a:endParaRPr>
          </a:p>
          <a:p>
            <a:pPr marL="1296670" marR="1805939" indent="-457200">
              <a:lnSpc>
                <a:spcPct val="120000"/>
              </a:lnSpc>
              <a:tabLst>
                <a:tab pos="1830070" algn="l"/>
              </a:tabLst>
            </a:pPr>
            <a:r>
              <a:rPr sz="1000" b="1" spc="-5" dirty="0">
                <a:latin typeface="Courier New"/>
                <a:cs typeface="Courier New"/>
              </a:rPr>
              <a:t>for (j</a:t>
            </a:r>
            <a:r>
              <a:rPr sz="1000" b="1" spc="15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=</a:t>
            </a:r>
            <a:r>
              <a:rPr sz="1000" b="1" spc="5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1;	j &lt;= i;</a:t>
            </a:r>
            <a:r>
              <a:rPr sz="1000" b="1" spc="-70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j++)  sum = sum </a:t>
            </a:r>
            <a:r>
              <a:rPr lang="en-US" sz="1000" b="1" spc="-5" dirty="0">
                <a:latin typeface="Courier New"/>
                <a:cs typeface="Courier New"/>
              </a:rPr>
              <a:t>+</a:t>
            </a:r>
            <a:r>
              <a:rPr sz="1000" b="1" spc="-20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1;</a:t>
            </a:r>
            <a:endParaRPr sz="1000" dirty="0">
              <a:latin typeface="Courier New"/>
              <a:cs typeface="Courier New"/>
            </a:endParaRPr>
          </a:p>
          <a:p>
            <a:pPr marL="382270">
              <a:lnSpc>
                <a:spcPct val="100000"/>
              </a:lnSpc>
              <a:spcBef>
                <a:spcPts val="365"/>
              </a:spcBef>
            </a:pPr>
            <a:r>
              <a:rPr sz="12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Approach</a:t>
            </a:r>
            <a:r>
              <a:rPr sz="1200" u="sng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</a:t>
            </a:r>
            <a:endParaRPr sz="1200" dirty="0">
              <a:latin typeface="Times New Roman"/>
              <a:cs typeface="Times New Roman"/>
            </a:endParaRPr>
          </a:p>
          <a:p>
            <a:pPr marL="382270">
              <a:lnSpc>
                <a:spcPct val="100000"/>
              </a:lnSpc>
              <a:spcBef>
                <a:spcPts val="160"/>
              </a:spcBef>
            </a:pPr>
            <a:r>
              <a:rPr sz="1000" b="1" spc="-5" dirty="0">
                <a:latin typeface="Courier New"/>
                <a:cs typeface="Courier New"/>
              </a:rPr>
              <a:t>Sum = n * (n+1) /</a:t>
            </a:r>
            <a:r>
              <a:rPr sz="1000" b="1" spc="15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2</a:t>
            </a:r>
            <a:endParaRPr sz="10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06295" y="1231392"/>
            <a:ext cx="4558665" cy="3415665"/>
          </a:xfrm>
          <a:prstGeom prst="rect">
            <a:avLst/>
          </a:prstGeom>
          <a:ln w="12191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450">
              <a:latin typeface="Times New Roman"/>
              <a:cs typeface="Times New Roman"/>
            </a:endParaRPr>
          </a:p>
          <a:p>
            <a:pPr marL="1174750">
              <a:lnSpc>
                <a:spcPct val="100000"/>
              </a:lnSpc>
            </a:pPr>
            <a:r>
              <a:rPr sz="1800" spc="-5" dirty="0">
                <a:latin typeface="Times New Roman"/>
                <a:cs typeface="Times New Roman"/>
              </a:rPr>
              <a:t>Sum </a:t>
            </a:r>
            <a:r>
              <a:rPr sz="1800" dirty="0">
                <a:latin typeface="Times New Roman"/>
                <a:cs typeface="Times New Roman"/>
              </a:rPr>
              <a:t>of </a:t>
            </a:r>
            <a:r>
              <a:rPr sz="1800" spc="-5" dirty="0">
                <a:latin typeface="Times New Roman"/>
                <a:cs typeface="Times New Roman"/>
              </a:rPr>
              <a:t>First </a:t>
            </a:r>
            <a:r>
              <a:rPr sz="1800" i="1" dirty="0">
                <a:latin typeface="Times New Roman"/>
                <a:cs typeface="Times New Roman"/>
              </a:rPr>
              <a:t>n</a:t>
            </a:r>
            <a:r>
              <a:rPr sz="1800" i="1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Numbers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50">
              <a:latin typeface="Times New Roman"/>
              <a:cs typeface="Times New Roman"/>
            </a:endParaRPr>
          </a:p>
          <a:p>
            <a:pPr marL="991869" marR="1043940" indent="-533400">
              <a:lnSpc>
                <a:spcPct val="120000"/>
              </a:lnSpc>
              <a:tabLst>
                <a:tab pos="1601470" algn="l"/>
              </a:tabLst>
            </a:pPr>
            <a:r>
              <a:rPr sz="1000" b="1" spc="-5" dirty="0">
                <a:latin typeface="Courier New"/>
                <a:cs typeface="Courier New"/>
              </a:rPr>
              <a:t>public static void main(String[] args) {  long</a:t>
            </a:r>
            <a:r>
              <a:rPr sz="1000" b="1" spc="5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n	= 10000;</a:t>
            </a:r>
            <a:endParaRPr sz="1000">
              <a:latin typeface="Courier New"/>
              <a:cs typeface="Courier New"/>
            </a:endParaRPr>
          </a:p>
          <a:p>
            <a:pPr marL="991869">
              <a:lnSpc>
                <a:spcPct val="100000"/>
              </a:lnSpc>
              <a:spcBef>
                <a:spcPts val="240"/>
              </a:spcBef>
            </a:pPr>
            <a:r>
              <a:rPr sz="1000" b="1" spc="-5" dirty="0">
                <a:latin typeface="Courier New"/>
                <a:cs typeface="Courier New"/>
              </a:rPr>
              <a:t>long sum =</a:t>
            </a:r>
            <a:r>
              <a:rPr sz="1000" b="1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0;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Times New Roman"/>
              <a:cs typeface="Times New Roman"/>
            </a:endParaRPr>
          </a:p>
          <a:p>
            <a:pPr marL="991869">
              <a:lnSpc>
                <a:spcPct val="100000"/>
              </a:lnSpc>
            </a:pPr>
            <a:r>
              <a:rPr sz="1000" b="1" spc="-5" dirty="0">
                <a:latin typeface="Courier New"/>
                <a:cs typeface="Courier New"/>
              </a:rPr>
              <a:t>// Algorithm</a:t>
            </a:r>
            <a:r>
              <a:rPr sz="1000" b="1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A</a:t>
            </a:r>
            <a:endParaRPr sz="1000">
              <a:latin typeface="Courier New"/>
              <a:cs typeface="Courier New"/>
            </a:endParaRPr>
          </a:p>
          <a:p>
            <a:pPr marL="1296670" marR="1348740" indent="-304800">
              <a:lnSpc>
                <a:spcPct val="120000"/>
              </a:lnSpc>
              <a:tabLst>
                <a:tab pos="2363470" algn="l"/>
              </a:tabLst>
            </a:pPr>
            <a:r>
              <a:rPr sz="1000" b="1" spc="-5" dirty="0">
                <a:latin typeface="Courier New"/>
                <a:cs typeface="Courier New"/>
              </a:rPr>
              <a:t>for (long i</a:t>
            </a:r>
            <a:r>
              <a:rPr sz="1000" b="1" spc="25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=</a:t>
            </a:r>
            <a:r>
              <a:rPr sz="1000" b="1" spc="5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1;	i&lt;= n;</a:t>
            </a:r>
            <a:r>
              <a:rPr sz="1000" b="1" spc="-70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i++)  sum = sum + i;</a:t>
            </a:r>
            <a:endParaRPr sz="1000">
              <a:latin typeface="Courier New"/>
              <a:cs typeface="Courier New"/>
            </a:endParaRPr>
          </a:p>
          <a:p>
            <a:pPr marL="991869">
              <a:lnSpc>
                <a:spcPct val="100000"/>
              </a:lnSpc>
              <a:spcBef>
                <a:spcPts val="240"/>
              </a:spcBef>
            </a:pPr>
            <a:r>
              <a:rPr sz="1000" b="1" spc="-5" dirty="0">
                <a:latin typeface="Courier New"/>
                <a:cs typeface="Courier New"/>
              </a:rPr>
              <a:t>System.out.println("Sum is " +</a:t>
            </a:r>
            <a:r>
              <a:rPr sz="1000" b="1" spc="5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sum);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06295" y="5407152"/>
            <a:ext cx="4558665" cy="3415665"/>
          </a:xfrm>
          <a:prstGeom prst="rect">
            <a:avLst/>
          </a:prstGeom>
          <a:ln w="12191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991869">
              <a:lnSpc>
                <a:spcPct val="100000"/>
              </a:lnSpc>
              <a:spcBef>
                <a:spcPts val="720"/>
              </a:spcBef>
            </a:pPr>
            <a:r>
              <a:rPr sz="1000" b="1" spc="-5" dirty="0">
                <a:latin typeface="Courier New"/>
                <a:cs typeface="Courier New"/>
              </a:rPr>
              <a:t>sum =</a:t>
            </a:r>
            <a:r>
              <a:rPr sz="1000" b="1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0;</a:t>
            </a:r>
            <a:endParaRPr sz="1000">
              <a:latin typeface="Courier New"/>
              <a:cs typeface="Courier New"/>
            </a:endParaRPr>
          </a:p>
          <a:p>
            <a:pPr marL="991869">
              <a:lnSpc>
                <a:spcPct val="100000"/>
              </a:lnSpc>
              <a:spcBef>
                <a:spcPts val="240"/>
              </a:spcBef>
            </a:pPr>
            <a:r>
              <a:rPr sz="1000" b="1" spc="-5" dirty="0">
                <a:latin typeface="Courier New"/>
                <a:cs typeface="Courier New"/>
              </a:rPr>
              <a:t>// Algorithm</a:t>
            </a:r>
            <a:r>
              <a:rPr sz="1000" b="1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B</a:t>
            </a:r>
            <a:endParaRPr sz="1000">
              <a:latin typeface="Courier New"/>
              <a:cs typeface="Courier New"/>
            </a:endParaRPr>
          </a:p>
          <a:p>
            <a:pPr marL="1296670" marR="1043940" indent="-304800">
              <a:lnSpc>
                <a:spcPct val="120000"/>
              </a:lnSpc>
              <a:tabLst>
                <a:tab pos="2363470" algn="l"/>
                <a:tab pos="3049270" algn="l"/>
              </a:tabLst>
            </a:pPr>
            <a:r>
              <a:rPr sz="1000" b="1" spc="-5" dirty="0">
                <a:latin typeface="Courier New"/>
                <a:cs typeface="Courier New"/>
              </a:rPr>
              <a:t>for (long i</a:t>
            </a:r>
            <a:r>
              <a:rPr sz="1000" b="1" spc="25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=</a:t>
            </a:r>
            <a:r>
              <a:rPr sz="1000" b="1" spc="5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1;	i</a:t>
            </a:r>
            <a:r>
              <a:rPr sz="1000" b="1" spc="5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&lt;=</a:t>
            </a:r>
            <a:r>
              <a:rPr sz="1000" b="1" spc="5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n;	i++)  for (long j = 1; j &lt;= i;</a:t>
            </a:r>
            <a:r>
              <a:rPr sz="1000" b="1" spc="-15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j++)</a:t>
            </a:r>
            <a:endParaRPr sz="1000">
              <a:latin typeface="Courier New"/>
              <a:cs typeface="Courier New"/>
            </a:endParaRPr>
          </a:p>
          <a:p>
            <a:pPr marL="991869" marR="815340" indent="609600">
              <a:lnSpc>
                <a:spcPct val="120000"/>
              </a:lnSpc>
            </a:pPr>
            <a:r>
              <a:rPr sz="1000" b="1" spc="-5" dirty="0">
                <a:latin typeface="Courier New"/>
                <a:cs typeface="Courier New"/>
              </a:rPr>
              <a:t>sum = sum + 1;  System.out.println("Sum is " + sum);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Times New Roman"/>
              <a:cs typeface="Times New Roman"/>
            </a:endParaRPr>
          </a:p>
          <a:p>
            <a:pPr marL="991869">
              <a:lnSpc>
                <a:spcPct val="100000"/>
              </a:lnSpc>
            </a:pPr>
            <a:r>
              <a:rPr sz="1000" b="1" spc="-5" dirty="0">
                <a:latin typeface="Courier New"/>
                <a:cs typeface="Courier New"/>
              </a:rPr>
              <a:t>sum =</a:t>
            </a:r>
            <a:r>
              <a:rPr sz="1000" b="1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0;</a:t>
            </a:r>
            <a:endParaRPr sz="1000">
              <a:latin typeface="Courier New"/>
              <a:cs typeface="Courier New"/>
            </a:endParaRPr>
          </a:p>
          <a:p>
            <a:pPr marL="991869">
              <a:lnSpc>
                <a:spcPct val="100000"/>
              </a:lnSpc>
              <a:spcBef>
                <a:spcPts val="240"/>
              </a:spcBef>
            </a:pPr>
            <a:r>
              <a:rPr sz="1000" b="1" spc="-5" dirty="0">
                <a:latin typeface="Courier New"/>
                <a:cs typeface="Courier New"/>
              </a:rPr>
              <a:t>// Algorithm</a:t>
            </a:r>
            <a:r>
              <a:rPr sz="1000" b="1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C</a:t>
            </a:r>
            <a:endParaRPr sz="1000">
              <a:latin typeface="Courier New"/>
              <a:cs typeface="Courier New"/>
            </a:endParaRPr>
          </a:p>
          <a:p>
            <a:pPr marL="991869" marR="815340">
              <a:lnSpc>
                <a:spcPct val="120000"/>
              </a:lnSpc>
            </a:pPr>
            <a:r>
              <a:rPr sz="1000" b="1" spc="-5" dirty="0">
                <a:latin typeface="Courier New"/>
                <a:cs typeface="Courier New"/>
              </a:rPr>
              <a:t>sum = n * (n + 1) / 2;  System.out.println("Sum is " + sum);</a:t>
            </a:r>
            <a:endParaRPr sz="1000">
              <a:latin typeface="Courier New"/>
              <a:cs typeface="Courier New"/>
            </a:endParaRPr>
          </a:p>
          <a:p>
            <a:pPr marL="687070">
              <a:lnSpc>
                <a:spcPct val="100000"/>
              </a:lnSpc>
              <a:spcBef>
                <a:spcPts val="240"/>
              </a:spcBef>
            </a:pPr>
            <a:r>
              <a:rPr sz="1000" b="1" spc="-5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06295" y="1231392"/>
            <a:ext cx="4558665" cy="3415665"/>
          </a:xfrm>
          <a:prstGeom prst="rect">
            <a:avLst/>
          </a:prstGeom>
          <a:ln w="12191">
            <a:solidFill>
              <a:srgbClr val="000000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27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2200" spc="-5" dirty="0">
                <a:latin typeface="Times New Roman"/>
                <a:cs typeface="Times New Roman"/>
              </a:rPr>
              <a:t>What is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“best”?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750">
              <a:latin typeface="Times New Roman"/>
              <a:cs typeface="Times New Roman"/>
            </a:endParaRPr>
          </a:p>
          <a:p>
            <a:pPr marL="554355" marR="913765" indent="-172720">
              <a:lnSpc>
                <a:spcPct val="100000"/>
              </a:lnSpc>
              <a:buChar char="•"/>
              <a:tabLst>
                <a:tab pos="554990" algn="l"/>
              </a:tabLst>
            </a:pPr>
            <a:r>
              <a:rPr sz="1600" spc="-10" dirty="0">
                <a:latin typeface="Times New Roman"/>
                <a:cs typeface="Times New Roman"/>
              </a:rPr>
              <a:t>An </a:t>
            </a:r>
            <a:r>
              <a:rPr sz="1600" spc="-5" dirty="0">
                <a:latin typeface="Times New Roman"/>
                <a:cs typeface="Times New Roman"/>
              </a:rPr>
              <a:t>algorithm has </a:t>
            </a:r>
            <a:r>
              <a:rPr sz="1600" dirty="0">
                <a:latin typeface="Times New Roman"/>
                <a:cs typeface="Times New Roman"/>
              </a:rPr>
              <a:t>both </a:t>
            </a:r>
            <a:r>
              <a:rPr sz="1600" spc="-10" dirty="0">
                <a:latin typeface="Times New Roman"/>
                <a:cs typeface="Times New Roman"/>
              </a:rPr>
              <a:t>time </a:t>
            </a:r>
            <a:r>
              <a:rPr sz="1600" spc="-5" dirty="0">
                <a:latin typeface="Times New Roman"/>
                <a:cs typeface="Times New Roman"/>
              </a:rPr>
              <a:t>and space  constraints – that is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complexity</a:t>
            </a:r>
            <a:endParaRPr sz="1600">
              <a:latin typeface="Times New Roman"/>
              <a:cs typeface="Times New Roman"/>
            </a:endParaRPr>
          </a:p>
          <a:p>
            <a:pPr marL="754380" lvl="1" indent="-143510">
              <a:lnSpc>
                <a:spcPct val="100000"/>
              </a:lnSpc>
              <a:spcBef>
                <a:spcPts val="345"/>
              </a:spcBef>
              <a:buChar char="–"/>
              <a:tabLst>
                <a:tab pos="754380" algn="l"/>
              </a:tabLst>
            </a:pPr>
            <a:r>
              <a:rPr sz="1400" spc="-20" dirty="0">
                <a:latin typeface="Times New Roman"/>
                <a:cs typeface="Times New Roman"/>
              </a:rPr>
              <a:t>Time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complexity</a:t>
            </a:r>
            <a:endParaRPr sz="1400">
              <a:latin typeface="Times New Roman"/>
              <a:cs typeface="Times New Roman"/>
            </a:endParaRPr>
          </a:p>
          <a:p>
            <a:pPr marL="754380" lvl="1" indent="-143510">
              <a:lnSpc>
                <a:spcPct val="100000"/>
              </a:lnSpc>
              <a:spcBef>
                <a:spcPts val="335"/>
              </a:spcBef>
              <a:buChar char="–"/>
              <a:tabLst>
                <a:tab pos="754380" algn="l"/>
              </a:tabLst>
            </a:pPr>
            <a:r>
              <a:rPr sz="1400" dirty="0">
                <a:latin typeface="Times New Roman"/>
                <a:cs typeface="Times New Roman"/>
              </a:rPr>
              <a:t>Space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complexity</a:t>
            </a:r>
            <a:endParaRPr sz="1400">
              <a:latin typeface="Times New Roman"/>
              <a:cs typeface="Times New Roman"/>
            </a:endParaRPr>
          </a:p>
          <a:p>
            <a:pPr marL="554355" indent="-172720">
              <a:lnSpc>
                <a:spcPct val="100000"/>
              </a:lnSpc>
              <a:spcBef>
                <a:spcPts val="375"/>
              </a:spcBef>
              <a:buChar char="•"/>
              <a:tabLst>
                <a:tab pos="554990" algn="l"/>
              </a:tabLst>
            </a:pPr>
            <a:r>
              <a:rPr sz="1600" spc="-5" dirty="0">
                <a:latin typeface="Times New Roman"/>
                <a:cs typeface="Times New Roman"/>
              </a:rPr>
              <a:t>This </a:t>
            </a:r>
            <a:r>
              <a:rPr sz="1600" dirty="0">
                <a:latin typeface="Times New Roman"/>
                <a:cs typeface="Times New Roman"/>
              </a:rPr>
              <a:t>study </a:t>
            </a:r>
            <a:r>
              <a:rPr sz="1600" spc="-5" dirty="0">
                <a:latin typeface="Times New Roman"/>
                <a:cs typeface="Times New Roman"/>
              </a:rPr>
              <a:t>is called analysis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algorithms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06295" y="5407152"/>
            <a:ext cx="4558665" cy="3415665"/>
          </a:xfrm>
          <a:prstGeom prst="rect">
            <a:avLst/>
          </a:prstGeom>
          <a:ln w="12191">
            <a:solidFill>
              <a:srgbClr val="000000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2750">
              <a:latin typeface="Times New Roman"/>
              <a:cs typeface="Times New Roman"/>
            </a:endParaRPr>
          </a:p>
          <a:p>
            <a:pPr marL="767715">
              <a:lnSpc>
                <a:spcPct val="100000"/>
              </a:lnSpc>
              <a:spcBef>
                <a:spcPts val="5"/>
              </a:spcBef>
            </a:pPr>
            <a:r>
              <a:rPr sz="2200" dirty="0">
                <a:latin typeface="Times New Roman"/>
                <a:cs typeface="Times New Roman"/>
              </a:rPr>
              <a:t>Counting </a:t>
            </a:r>
            <a:r>
              <a:rPr sz="2200" spc="-5" dirty="0">
                <a:latin typeface="Times New Roman"/>
                <a:cs typeface="Times New Roman"/>
              </a:rPr>
              <a:t>Basic Operations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750">
              <a:latin typeface="Times New Roman"/>
              <a:cs typeface="Times New Roman"/>
            </a:endParaRPr>
          </a:p>
          <a:p>
            <a:pPr marL="554355" indent="-172720">
              <a:lnSpc>
                <a:spcPct val="100000"/>
              </a:lnSpc>
              <a:buChar char="•"/>
              <a:tabLst>
                <a:tab pos="554990" algn="l"/>
              </a:tabLst>
            </a:pPr>
            <a:r>
              <a:rPr sz="1600" spc="-5" dirty="0">
                <a:latin typeface="Times New Roman"/>
                <a:cs typeface="Times New Roman"/>
              </a:rPr>
              <a:t>A basic operation </a:t>
            </a:r>
            <a:r>
              <a:rPr sz="1600" dirty="0">
                <a:latin typeface="Times New Roman"/>
                <a:cs typeface="Times New Roman"/>
              </a:rPr>
              <a:t>of </a:t>
            </a:r>
            <a:r>
              <a:rPr sz="1600" spc="-5" dirty="0">
                <a:latin typeface="Times New Roman"/>
                <a:cs typeface="Times New Roman"/>
              </a:rPr>
              <a:t>an</a:t>
            </a:r>
            <a:r>
              <a:rPr sz="1600" spc="-7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algorithm</a:t>
            </a:r>
            <a:endParaRPr sz="1600">
              <a:latin typeface="Times New Roman"/>
              <a:cs typeface="Times New Roman"/>
            </a:endParaRPr>
          </a:p>
          <a:p>
            <a:pPr marL="753745" marR="388620" indent="-143510">
              <a:lnSpc>
                <a:spcPct val="100000"/>
              </a:lnSpc>
              <a:spcBef>
                <a:spcPts val="345"/>
              </a:spcBef>
            </a:pPr>
            <a:r>
              <a:rPr sz="1400" dirty="0">
                <a:latin typeface="Times New Roman"/>
                <a:cs typeface="Times New Roman"/>
              </a:rPr>
              <a:t>– The </a:t>
            </a:r>
            <a:r>
              <a:rPr sz="1400" spc="-5" dirty="0">
                <a:latin typeface="Times New Roman"/>
                <a:cs typeface="Times New Roman"/>
              </a:rPr>
              <a:t>most </a:t>
            </a:r>
            <a:r>
              <a:rPr sz="1400" dirty="0">
                <a:latin typeface="Times New Roman"/>
                <a:cs typeface="Times New Roman"/>
              </a:rPr>
              <a:t>significant contributor to its total</a:t>
            </a:r>
            <a:r>
              <a:rPr sz="1400" spc="-8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time  </a:t>
            </a:r>
            <a:r>
              <a:rPr sz="1400" dirty="0">
                <a:latin typeface="Times New Roman"/>
                <a:cs typeface="Times New Roman"/>
              </a:rPr>
              <a:t>requirement</a:t>
            </a:r>
            <a:endParaRPr sz="1400">
              <a:latin typeface="Times New Roman"/>
              <a:cs typeface="Times New Roman"/>
            </a:endParaRPr>
          </a:p>
          <a:p>
            <a:pPr marL="839469">
              <a:lnSpc>
                <a:spcPct val="100000"/>
              </a:lnSpc>
              <a:spcBef>
                <a:spcPts val="375"/>
              </a:spcBef>
            </a:pPr>
            <a:r>
              <a:rPr sz="1600" spc="-10" dirty="0">
                <a:latin typeface="Times New Roman"/>
                <a:cs typeface="Times New Roman"/>
              </a:rPr>
              <a:t>Number </a:t>
            </a:r>
            <a:r>
              <a:rPr sz="1600" dirty="0">
                <a:latin typeface="Times New Roman"/>
                <a:cs typeface="Times New Roman"/>
              </a:rPr>
              <a:t>of </a:t>
            </a:r>
            <a:r>
              <a:rPr sz="1600" spc="-5" dirty="0">
                <a:latin typeface="Times New Roman"/>
                <a:cs typeface="Times New Roman"/>
              </a:rPr>
              <a:t>required basic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operations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22163" y="7508334"/>
            <a:ext cx="3236276" cy="8649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32673" y="2451292"/>
            <a:ext cx="1763766" cy="15934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606295" y="1231392"/>
            <a:ext cx="4558665" cy="3415665"/>
          </a:xfrm>
          <a:prstGeom prst="rect">
            <a:avLst/>
          </a:prstGeom>
          <a:ln w="12191">
            <a:solidFill>
              <a:srgbClr val="000000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2750">
              <a:latin typeface="Times New Roman"/>
              <a:cs typeface="Times New Roman"/>
            </a:endParaRPr>
          </a:p>
          <a:p>
            <a:pPr marL="4445" algn="ctr">
              <a:lnSpc>
                <a:spcPct val="100000"/>
              </a:lnSpc>
              <a:spcBef>
                <a:spcPts val="5"/>
              </a:spcBef>
            </a:pPr>
            <a:r>
              <a:rPr sz="2200" dirty="0">
                <a:latin typeface="Times New Roman"/>
                <a:cs typeface="Times New Roman"/>
              </a:rPr>
              <a:t>Counting </a:t>
            </a:r>
            <a:r>
              <a:rPr sz="2200" spc="-5" dirty="0">
                <a:latin typeface="Times New Roman"/>
                <a:cs typeface="Times New Roman"/>
              </a:rPr>
              <a:t>Basic Operations</a:t>
            </a:r>
            <a:endParaRPr sz="2200">
              <a:latin typeface="Times New Roman"/>
              <a:cs typeface="Times New Roman"/>
            </a:endParaRPr>
          </a:p>
          <a:p>
            <a:pPr marR="69850" algn="ctr">
              <a:lnSpc>
                <a:spcPct val="100000"/>
              </a:lnSpc>
              <a:spcBef>
                <a:spcPts val="1155"/>
              </a:spcBef>
            </a:pPr>
            <a:r>
              <a:rPr sz="1200" spc="-5" dirty="0">
                <a:latin typeface="Times New Roman"/>
                <a:cs typeface="Times New Roman"/>
              </a:rPr>
              <a:t>Number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basic operations required </a:t>
            </a:r>
            <a:r>
              <a:rPr sz="1200" dirty="0">
                <a:latin typeface="Times New Roman"/>
                <a:cs typeface="Times New Roman"/>
              </a:rPr>
              <a:t>by the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algorithm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44210" y="6938361"/>
            <a:ext cx="3888550" cy="9655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606295" y="5407152"/>
            <a:ext cx="4558665" cy="3415665"/>
          </a:xfrm>
          <a:prstGeom prst="rect">
            <a:avLst/>
          </a:prstGeom>
          <a:ln w="12191">
            <a:solidFill>
              <a:srgbClr val="000000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2750">
              <a:latin typeface="Times New Roman"/>
              <a:cs typeface="Times New Roman"/>
            </a:endParaRPr>
          </a:p>
          <a:p>
            <a:pPr marL="4445" algn="ctr">
              <a:lnSpc>
                <a:spcPct val="100000"/>
              </a:lnSpc>
              <a:spcBef>
                <a:spcPts val="5"/>
              </a:spcBef>
            </a:pPr>
            <a:r>
              <a:rPr sz="2200" dirty="0">
                <a:latin typeface="Times New Roman"/>
                <a:cs typeface="Times New Roman"/>
              </a:rPr>
              <a:t>Counting </a:t>
            </a:r>
            <a:r>
              <a:rPr sz="2200" spc="-5" dirty="0">
                <a:latin typeface="Times New Roman"/>
                <a:cs typeface="Times New Roman"/>
              </a:rPr>
              <a:t>Basic Operations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100">
              <a:latin typeface="Times New Roman"/>
              <a:cs typeface="Times New Roman"/>
            </a:endParaRPr>
          </a:p>
          <a:p>
            <a:pPr marL="269240">
              <a:lnSpc>
                <a:spcPct val="100000"/>
              </a:lnSpc>
            </a:pPr>
            <a:r>
              <a:rPr sz="1200" u="sng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Typical </a:t>
            </a:r>
            <a:r>
              <a:rPr sz="12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growth-rate functions evaluated at increasing values </a:t>
            </a:r>
            <a:r>
              <a:rPr sz="12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of</a:t>
            </a:r>
            <a:r>
              <a:rPr sz="1200" u="sng" spc="1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i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06295" y="1231392"/>
            <a:ext cx="4558665" cy="3415665"/>
          </a:xfrm>
          <a:prstGeom prst="rect">
            <a:avLst/>
          </a:prstGeom>
          <a:ln w="12191">
            <a:solidFill>
              <a:srgbClr val="000000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2750">
              <a:latin typeface="Times New Roman"/>
              <a:cs typeface="Times New Roman"/>
            </a:endParaRPr>
          </a:p>
          <a:p>
            <a:pPr marL="513080">
              <a:lnSpc>
                <a:spcPct val="100000"/>
              </a:lnSpc>
              <a:spcBef>
                <a:spcPts val="5"/>
              </a:spcBef>
            </a:pPr>
            <a:r>
              <a:rPr sz="2200" spc="-5" dirty="0">
                <a:latin typeface="Times New Roman"/>
                <a:cs typeface="Times New Roman"/>
              </a:rPr>
              <a:t>Best, </a:t>
            </a:r>
            <a:r>
              <a:rPr sz="2200" spc="-35" dirty="0">
                <a:latin typeface="Times New Roman"/>
                <a:cs typeface="Times New Roman"/>
              </a:rPr>
              <a:t>Worst, </a:t>
            </a:r>
            <a:r>
              <a:rPr sz="2200" spc="-5" dirty="0">
                <a:latin typeface="Times New Roman"/>
                <a:cs typeface="Times New Roman"/>
              </a:rPr>
              <a:t>and </a:t>
            </a:r>
            <a:r>
              <a:rPr sz="2200" spc="-30" dirty="0">
                <a:latin typeface="Times New Roman"/>
                <a:cs typeface="Times New Roman"/>
              </a:rPr>
              <a:t>Average</a:t>
            </a:r>
            <a:r>
              <a:rPr sz="2200" spc="-114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Cases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750">
              <a:latin typeface="Times New Roman"/>
              <a:cs typeface="Times New Roman"/>
            </a:endParaRPr>
          </a:p>
          <a:p>
            <a:pPr marL="554355" marR="1014730" indent="-172720">
              <a:lnSpc>
                <a:spcPct val="100000"/>
              </a:lnSpc>
              <a:buChar char="•"/>
              <a:tabLst>
                <a:tab pos="554990" algn="l"/>
              </a:tabLst>
            </a:pPr>
            <a:r>
              <a:rPr sz="1600" spc="-5" dirty="0">
                <a:latin typeface="Times New Roman"/>
                <a:cs typeface="Times New Roman"/>
              </a:rPr>
              <a:t>For </a:t>
            </a:r>
            <a:r>
              <a:rPr sz="1600" spc="-10" dirty="0">
                <a:latin typeface="Times New Roman"/>
                <a:cs typeface="Times New Roman"/>
              </a:rPr>
              <a:t>some </a:t>
            </a:r>
            <a:r>
              <a:rPr sz="1600" spc="-5" dirty="0">
                <a:latin typeface="Times New Roman"/>
                <a:cs typeface="Times New Roman"/>
              </a:rPr>
              <a:t>algorithms, execution </a:t>
            </a:r>
            <a:r>
              <a:rPr sz="1600" spc="-10" dirty="0">
                <a:latin typeface="Times New Roman"/>
                <a:cs typeface="Times New Roman"/>
              </a:rPr>
              <a:t>time  </a:t>
            </a:r>
            <a:r>
              <a:rPr sz="1600" spc="-5" dirty="0">
                <a:latin typeface="Times New Roman"/>
                <a:cs typeface="Times New Roman"/>
              </a:rPr>
              <a:t>depends </a:t>
            </a:r>
            <a:r>
              <a:rPr sz="1600" dirty="0">
                <a:latin typeface="Times New Roman"/>
                <a:cs typeface="Times New Roman"/>
              </a:rPr>
              <a:t>only on </a:t>
            </a:r>
            <a:r>
              <a:rPr sz="1600" spc="-5" dirty="0">
                <a:latin typeface="Times New Roman"/>
                <a:cs typeface="Times New Roman"/>
              </a:rPr>
              <a:t>size </a:t>
            </a:r>
            <a:r>
              <a:rPr sz="1600" dirty="0">
                <a:latin typeface="Times New Roman"/>
                <a:cs typeface="Times New Roman"/>
              </a:rPr>
              <a:t>of </a:t>
            </a:r>
            <a:r>
              <a:rPr sz="1600" spc="-5" dirty="0">
                <a:latin typeface="Times New Roman"/>
                <a:cs typeface="Times New Roman"/>
              </a:rPr>
              <a:t>data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set</a:t>
            </a:r>
            <a:endParaRPr sz="1600">
              <a:latin typeface="Times New Roman"/>
              <a:cs typeface="Times New Roman"/>
            </a:endParaRPr>
          </a:p>
          <a:p>
            <a:pPr marL="554355" marR="642620" indent="-172720">
              <a:lnSpc>
                <a:spcPct val="100000"/>
              </a:lnSpc>
              <a:spcBef>
                <a:spcPts val="384"/>
              </a:spcBef>
              <a:buChar char="•"/>
              <a:tabLst>
                <a:tab pos="554990" algn="l"/>
              </a:tabLst>
            </a:pPr>
            <a:r>
              <a:rPr sz="1600" spc="-5" dirty="0">
                <a:latin typeface="Times New Roman"/>
                <a:cs typeface="Times New Roman"/>
              </a:rPr>
              <a:t>Other algorithms depend </a:t>
            </a:r>
            <a:r>
              <a:rPr sz="1600" dirty="0">
                <a:latin typeface="Times New Roman"/>
                <a:cs typeface="Times New Roman"/>
              </a:rPr>
              <a:t>on the </a:t>
            </a:r>
            <a:r>
              <a:rPr sz="1600" spc="-5" dirty="0">
                <a:latin typeface="Times New Roman"/>
                <a:cs typeface="Times New Roman"/>
              </a:rPr>
              <a:t>nature </a:t>
            </a:r>
            <a:r>
              <a:rPr sz="1600" dirty="0">
                <a:latin typeface="Times New Roman"/>
                <a:cs typeface="Times New Roman"/>
              </a:rPr>
              <a:t>of  the </a:t>
            </a:r>
            <a:r>
              <a:rPr sz="1600" spc="-5" dirty="0">
                <a:latin typeface="Times New Roman"/>
                <a:cs typeface="Times New Roman"/>
              </a:rPr>
              <a:t>data itself</a:t>
            </a:r>
            <a:endParaRPr sz="1600">
              <a:latin typeface="Times New Roman"/>
              <a:cs typeface="Times New Roman"/>
            </a:endParaRPr>
          </a:p>
          <a:p>
            <a:pPr marL="753745" marR="655955" indent="-143510">
              <a:lnSpc>
                <a:spcPct val="100000"/>
              </a:lnSpc>
              <a:spcBef>
                <a:spcPts val="340"/>
              </a:spcBef>
            </a:pPr>
            <a:r>
              <a:rPr sz="1400" dirty="0">
                <a:latin typeface="Times New Roman"/>
                <a:cs typeface="Times New Roman"/>
              </a:rPr>
              <a:t>– </a:t>
            </a:r>
            <a:r>
              <a:rPr sz="1400" spc="-5" dirty="0">
                <a:latin typeface="Times New Roman"/>
                <a:cs typeface="Times New Roman"/>
              </a:rPr>
              <a:t>Here we </a:t>
            </a:r>
            <a:r>
              <a:rPr sz="1400" dirty="0">
                <a:latin typeface="Times New Roman"/>
                <a:cs typeface="Times New Roman"/>
              </a:rPr>
              <a:t>seek to </a:t>
            </a:r>
            <a:r>
              <a:rPr sz="1400" spc="5" dirty="0">
                <a:latin typeface="Times New Roman"/>
                <a:cs typeface="Times New Roman"/>
              </a:rPr>
              <a:t>know </a:t>
            </a:r>
            <a:r>
              <a:rPr sz="1400" dirty="0">
                <a:latin typeface="Times New Roman"/>
                <a:cs typeface="Times New Roman"/>
              </a:rPr>
              <a:t>best case, worst case,  average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case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06295" y="5407152"/>
            <a:ext cx="4558665" cy="3415665"/>
          </a:xfrm>
          <a:prstGeom prst="rect">
            <a:avLst/>
          </a:prstGeom>
          <a:ln w="12191">
            <a:solidFill>
              <a:srgbClr val="000000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27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2200" spc="-5" dirty="0">
                <a:latin typeface="Times New Roman"/>
                <a:cs typeface="Times New Roman"/>
              </a:rPr>
              <a:t>Big </a:t>
            </a:r>
            <a:r>
              <a:rPr sz="2200" spc="-10" dirty="0">
                <a:latin typeface="Times New Roman"/>
                <a:cs typeface="Times New Roman"/>
              </a:rPr>
              <a:t>Oh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Notation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750">
              <a:latin typeface="Times New Roman"/>
              <a:cs typeface="Times New Roman"/>
            </a:endParaRPr>
          </a:p>
          <a:p>
            <a:pPr marL="554355" indent="-172720">
              <a:lnSpc>
                <a:spcPct val="100000"/>
              </a:lnSpc>
              <a:buChar char="•"/>
              <a:tabLst>
                <a:tab pos="554990" algn="l"/>
              </a:tabLst>
            </a:pPr>
            <a:r>
              <a:rPr sz="1600" spc="-5" dirty="0">
                <a:latin typeface="Times New Roman"/>
                <a:cs typeface="Times New Roman"/>
              </a:rPr>
              <a:t>A </a:t>
            </a:r>
            <a:r>
              <a:rPr sz="1600" dirty="0">
                <a:latin typeface="Times New Roman"/>
                <a:cs typeface="Times New Roman"/>
              </a:rPr>
              <a:t>function </a:t>
            </a:r>
            <a:r>
              <a:rPr sz="1600" spc="-5" dirty="0">
                <a:latin typeface="Times New Roman"/>
                <a:cs typeface="Times New Roman"/>
              </a:rPr>
              <a:t>f(n) is </a:t>
            </a:r>
            <a:r>
              <a:rPr sz="1600" dirty="0">
                <a:latin typeface="Times New Roman"/>
                <a:cs typeface="Times New Roman"/>
              </a:rPr>
              <a:t>of </a:t>
            </a:r>
            <a:r>
              <a:rPr sz="1600" spc="-5" dirty="0">
                <a:latin typeface="Times New Roman"/>
                <a:cs typeface="Times New Roman"/>
              </a:rPr>
              <a:t>order at </a:t>
            </a:r>
            <a:r>
              <a:rPr sz="1600" spc="-10" dirty="0">
                <a:latin typeface="Times New Roman"/>
                <a:cs typeface="Times New Roman"/>
              </a:rPr>
              <a:t>most</a:t>
            </a:r>
            <a:r>
              <a:rPr sz="1600" spc="-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g(n)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imes New Roman"/>
              <a:buChar char="•"/>
            </a:pPr>
            <a:endParaRPr sz="2300">
              <a:latin typeface="Times New Roman"/>
              <a:cs typeface="Times New Roman"/>
            </a:endParaRPr>
          </a:p>
          <a:p>
            <a:pPr marL="554355" indent="-172720">
              <a:lnSpc>
                <a:spcPct val="100000"/>
              </a:lnSpc>
              <a:buChar char="•"/>
              <a:tabLst>
                <a:tab pos="554990" algn="l"/>
              </a:tabLst>
            </a:pPr>
            <a:r>
              <a:rPr sz="1600" spc="-5" dirty="0">
                <a:latin typeface="Times New Roman"/>
                <a:cs typeface="Times New Roman"/>
              </a:rPr>
              <a:t>That is, f(n) is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O(g(n))—if</a:t>
            </a:r>
            <a:endParaRPr sz="1600">
              <a:latin typeface="Times New Roman"/>
              <a:cs typeface="Times New Roman"/>
            </a:endParaRPr>
          </a:p>
          <a:p>
            <a:pPr marL="753745" marR="431800" lvl="1" indent="-143510">
              <a:lnSpc>
                <a:spcPct val="100000"/>
              </a:lnSpc>
              <a:spcBef>
                <a:spcPts val="345"/>
              </a:spcBef>
              <a:buChar char="–"/>
              <a:tabLst>
                <a:tab pos="754380" algn="l"/>
              </a:tabLst>
            </a:pPr>
            <a:r>
              <a:rPr sz="1400" dirty="0">
                <a:latin typeface="Times New Roman"/>
                <a:cs typeface="Times New Roman"/>
              </a:rPr>
              <a:t>A positive real number c and positive integer</a:t>
            </a:r>
            <a:r>
              <a:rPr sz="1400" spc="-254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N  exist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…</a:t>
            </a:r>
            <a:endParaRPr sz="1400">
              <a:latin typeface="Times New Roman"/>
              <a:cs typeface="Times New Roman"/>
            </a:endParaRPr>
          </a:p>
          <a:p>
            <a:pPr marL="754380" lvl="1" indent="-143510">
              <a:lnSpc>
                <a:spcPct val="100000"/>
              </a:lnSpc>
              <a:spcBef>
                <a:spcPts val="335"/>
              </a:spcBef>
              <a:buChar char="–"/>
              <a:tabLst>
                <a:tab pos="754380" algn="l"/>
              </a:tabLst>
            </a:pPr>
            <a:r>
              <a:rPr sz="1400" dirty="0">
                <a:latin typeface="Times New Roman"/>
                <a:cs typeface="Times New Roman"/>
              </a:rPr>
              <a:t>Such that f(n) ≤ c </a:t>
            </a:r>
            <a:r>
              <a:rPr sz="1100" dirty="0">
                <a:latin typeface="Times New Roman"/>
                <a:cs typeface="Times New Roman"/>
              </a:rPr>
              <a:t>x </a:t>
            </a:r>
            <a:r>
              <a:rPr sz="1400" dirty="0">
                <a:latin typeface="Times New Roman"/>
                <a:cs typeface="Times New Roman"/>
              </a:rPr>
              <a:t>g(n) for all n ≥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N</a:t>
            </a:r>
            <a:endParaRPr sz="1400">
              <a:latin typeface="Times New Roman"/>
              <a:cs typeface="Times New Roman"/>
            </a:endParaRPr>
          </a:p>
          <a:p>
            <a:pPr marL="754380" lvl="1" indent="-143510">
              <a:lnSpc>
                <a:spcPct val="100000"/>
              </a:lnSpc>
              <a:spcBef>
                <a:spcPts val="340"/>
              </a:spcBef>
              <a:buChar char="–"/>
              <a:tabLst>
                <a:tab pos="754380" algn="l"/>
              </a:tabLst>
            </a:pPr>
            <a:r>
              <a:rPr sz="1400" dirty="0">
                <a:latin typeface="Times New Roman"/>
                <a:cs typeface="Times New Roman"/>
              </a:rPr>
              <a:t>That is, </a:t>
            </a:r>
            <a:r>
              <a:rPr sz="1400" i="1" dirty="0">
                <a:latin typeface="Times New Roman"/>
                <a:cs typeface="Times New Roman"/>
              </a:rPr>
              <a:t>c </a:t>
            </a:r>
            <a:r>
              <a:rPr sz="1100" dirty="0">
                <a:latin typeface="Times New Roman"/>
                <a:cs typeface="Times New Roman"/>
              </a:rPr>
              <a:t>x </a:t>
            </a:r>
            <a:r>
              <a:rPr sz="1400" i="1" dirty="0">
                <a:latin typeface="Times New Roman"/>
                <a:cs typeface="Times New Roman"/>
              </a:rPr>
              <a:t>g</a:t>
            </a:r>
            <a:r>
              <a:rPr sz="1400" dirty="0">
                <a:latin typeface="Times New Roman"/>
                <a:cs typeface="Times New Roman"/>
              </a:rPr>
              <a:t>(</a:t>
            </a:r>
            <a:r>
              <a:rPr sz="1400" i="1" dirty="0">
                <a:latin typeface="Times New Roman"/>
                <a:cs typeface="Times New Roman"/>
              </a:rPr>
              <a:t>n</a:t>
            </a:r>
            <a:r>
              <a:rPr sz="1400" dirty="0">
                <a:latin typeface="Times New Roman"/>
                <a:cs typeface="Times New Roman"/>
              </a:rPr>
              <a:t>) is an upper </a:t>
            </a:r>
            <a:r>
              <a:rPr sz="1400" spc="5" dirty="0">
                <a:latin typeface="Times New Roman"/>
                <a:cs typeface="Times New Roman"/>
              </a:rPr>
              <a:t>bound </a:t>
            </a:r>
            <a:r>
              <a:rPr sz="1400" dirty="0">
                <a:latin typeface="Times New Roman"/>
                <a:cs typeface="Times New Roman"/>
              </a:rPr>
              <a:t>on </a:t>
            </a:r>
            <a:r>
              <a:rPr sz="1400" i="1" dirty="0">
                <a:latin typeface="Times New Roman"/>
                <a:cs typeface="Times New Roman"/>
              </a:rPr>
              <a:t>f</a:t>
            </a:r>
            <a:r>
              <a:rPr sz="1400" dirty="0">
                <a:latin typeface="Times New Roman"/>
                <a:cs typeface="Times New Roman"/>
              </a:rPr>
              <a:t>(</a:t>
            </a:r>
            <a:r>
              <a:rPr sz="1400" i="1" dirty="0">
                <a:latin typeface="Times New Roman"/>
                <a:cs typeface="Times New Roman"/>
              </a:rPr>
              <a:t>n</a:t>
            </a:r>
            <a:r>
              <a:rPr sz="1400" dirty="0">
                <a:latin typeface="Times New Roman"/>
                <a:cs typeface="Times New Roman"/>
              </a:rPr>
              <a:t>)</a:t>
            </a:r>
            <a:r>
              <a:rPr sz="1400" spc="-10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when</a:t>
            </a:r>
            <a:endParaRPr sz="1400">
              <a:latin typeface="Times New Roman"/>
              <a:cs typeface="Times New Roman"/>
            </a:endParaRPr>
          </a:p>
          <a:p>
            <a:pPr marL="753745">
              <a:lnSpc>
                <a:spcPct val="100000"/>
              </a:lnSpc>
            </a:pPr>
            <a:r>
              <a:rPr sz="1400" i="1" dirty="0">
                <a:latin typeface="Times New Roman"/>
                <a:cs typeface="Times New Roman"/>
              </a:rPr>
              <a:t>n </a:t>
            </a:r>
            <a:r>
              <a:rPr sz="1400" dirty="0">
                <a:latin typeface="Times New Roman"/>
                <a:cs typeface="Times New Roman"/>
              </a:rPr>
              <a:t>is </a:t>
            </a:r>
            <a:r>
              <a:rPr sz="1400" spc="-5" dirty="0">
                <a:latin typeface="Times New Roman"/>
                <a:cs typeface="Times New Roman"/>
              </a:rPr>
              <a:t>sufficiently</a:t>
            </a:r>
            <a:r>
              <a:rPr sz="1400" spc="-7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large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06295" y="1231392"/>
            <a:ext cx="4558665" cy="3415665"/>
          </a:xfrm>
          <a:prstGeom prst="rect">
            <a:avLst/>
          </a:prstGeom>
          <a:ln w="12191">
            <a:solidFill>
              <a:srgbClr val="000000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2750">
              <a:latin typeface="Times New Roman"/>
              <a:cs typeface="Times New Roman"/>
            </a:endParaRPr>
          </a:p>
          <a:p>
            <a:pPr marL="1905" algn="ctr">
              <a:lnSpc>
                <a:spcPct val="100000"/>
              </a:lnSpc>
              <a:spcBef>
                <a:spcPts val="5"/>
              </a:spcBef>
            </a:pPr>
            <a:r>
              <a:rPr sz="2200" spc="-5" dirty="0">
                <a:latin typeface="Times New Roman"/>
                <a:cs typeface="Times New Roman"/>
              </a:rPr>
              <a:t>Big </a:t>
            </a:r>
            <a:r>
              <a:rPr sz="2200" spc="-10" dirty="0">
                <a:latin typeface="Times New Roman"/>
                <a:cs typeface="Times New Roman"/>
              </a:rPr>
              <a:t>Oh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Notation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26750" y="2218116"/>
            <a:ext cx="3393761" cy="20374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06295" y="5407152"/>
            <a:ext cx="4558665" cy="3415665"/>
          </a:xfrm>
          <a:prstGeom prst="rect">
            <a:avLst/>
          </a:prstGeom>
          <a:ln w="12191">
            <a:solidFill>
              <a:srgbClr val="000000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2750">
              <a:latin typeface="Times New Roman"/>
              <a:cs typeface="Times New Roman"/>
            </a:endParaRPr>
          </a:p>
          <a:p>
            <a:pPr marL="1905" algn="ctr">
              <a:lnSpc>
                <a:spcPct val="100000"/>
              </a:lnSpc>
              <a:spcBef>
                <a:spcPts val="5"/>
              </a:spcBef>
            </a:pPr>
            <a:r>
              <a:rPr sz="2200" spc="-5" dirty="0">
                <a:latin typeface="Times New Roman"/>
                <a:cs typeface="Times New Roman"/>
              </a:rPr>
              <a:t>Big </a:t>
            </a:r>
            <a:r>
              <a:rPr sz="2200" spc="-10" dirty="0">
                <a:latin typeface="Times New Roman"/>
                <a:cs typeface="Times New Roman"/>
              </a:rPr>
              <a:t>Oh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Notation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48724" y="6430867"/>
            <a:ext cx="4312223" cy="19424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06295" y="1231392"/>
            <a:ext cx="4558665" cy="3415665"/>
          </a:xfrm>
          <a:prstGeom prst="rect">
            <a:avLst/>
          </a:prstGeom>
          <a:ln w="12191">
            <a:solidFill>
              <a:srgbClr val="000000"/>
            </a:solidFill>
          </a:ln>
        </p:spPr>
        <p:txBody>
          <a:bodyPr vert="horz" wrap="square" lIns="0" tIns="215265" rIns="0" bIns="0" rtlCol="0">
            <a:spAutoFit/>
          </a:bodyPr>
          <a:lstStyle/>
          <a:p>
            <a:pPr marL="418465">
              <a:lnSpc>
                <a:spcPct val="100000"/>
              </a:lnSpc>
              <a:spcBef>
                <a:spcPts val="1695"/>
              </a:spcBef>
            </a:pPr>
            <a:r>
              <a:rPr sz="2000" spc="-5" dirty="0">
                <a:latin typeface="Times New Roman"/>
                <a:cs typeface="Times New Roman"/>
              </a:rPr>
              <a:t>Complexities </a:t>
            </a:r>
            <a:r>
              <a:rPr sz="2000" dirty="0">
                <a:latin typeface="Times New Roman"/>
                <a:cs typeface="Times New Roman"/>
              </a:rPr>
              <a:t>of Program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Constructs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778094" y="2329784"/>
            <a:ext cx="4328987" cy="14893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06295" y="5407152"/>
            <a:ext cx="4558665" cy="3415665"/>
          </a:xfrm>
          <a:prstGeom prst="rect">
            <a:avLst/>
          </a:prstGeom>
          <a:ln w="12191">
            <a:solidFill>
              <a:srgbClr val="000000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2750">
              <a:latin typeface="Times New Roman"/>
              <a:cs typeface="Times New Roman"/>
            </a:endParaRPr>
          </a:p>
          <a:p>
            <a:pPr marL="2540" algn="ctr">
              <a:lnSpc>
                <a:spcPct val="100000"/>
              </a:lnSpc>
              <a:spcBef>
                <a:spcPts val="5"/>
              </a:spcBef>
            </a:pPr>
            <a:r>
              <a:rPr sz="2200" spc="-5" dirty="0">
                <a:latin typeface="Times New Roman"/>
                <a:cs typeface="Times New Roman"/>
              </a:rPr>
              <a:t>Picturing </a:t>
            </a:r>
            <a:r>
              <a:rPr sz="2200" spc="-10" dirty="0">
                <a:latin typeface="Times New Roman"/>
                <a:cs typeface="Times New Roman"/>
              </a:rPr>
              <a:t>Efficiency </a:t>
            </a:r>
            <a:r>
              <a:rPr sz="2200" spc="-5" dirty="0">
                <a:latin typeface="Times New Roman"/>
                <a:cs typeface="Times New Roman"/>
              </a:rPr>
              <a:t>–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O(n)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14511" y="6597077"/>
            <a:ext cx="3397248" cy="12523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06295" y="1231392"/>
            <a:ext cx="4558665" cy="3415665"/>
          </a:xfrm>
          <a:prstGeom prst="rect">
            <a:avLst/>
          </a:prstGeom>
          <a:ln w="12191">
            <a:solidFill>
              <a:srgbClr val="000000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2750">
              <a:latin typeface="Times New Roman"/>
              <a:cs typeface="Times New Roman"/>
            </a:endParaRPr>
          </a:p>
          <a:p>
            <a:pPr marL="4445" algn="ctr">
              <a:lnSpc>
                <a:spcPct val="100000"/>
              </a:lnSpc>
              <a:spcBef>
                <a:spcPts val="5"/>
              </a:spcBef>
            </a:pPr>
            <a:r>
              <a:rPr sz="2200" spc="-5" dirty="0">
                <a:latin typeface="Times New Roman"/>
                <a:cs typeface="Times New Roman"/>
              </a:rPr>
              <a:t>Picturing </a:t>
            </a:r>
            <a:r>
              <a:rPr sz="2200" spc="-10" dirty="0">
                <a:latin typeface="Times New Roman"/>
                <a:cs typeface="Times New Roman"/>
              </a:rPr>
              <a:t>Efficiency </a:t>
            </a:r>
            <a:r>
              <a:rPr sz="2200" spc="-5" dirty="0">
                <a:latin typeface="Times New Roman"/>
                <a:cs typeface="Times New Roman"/>
              </a:rPr>
              <a:t>–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O(n</a:t>
            </a:r>
            <a:r>
              <a:rPr sz="2175" spc="-7" baseline="24904" dirty="0">
                <a:latin typeface="Times New Roman"/>
                <a:cs typeface="Times New Roman"/>
              </a:rPr>
              <a:t>2</a:t>
            </a:r>
            <a:r>
              <a:rPr sz="2200" spc="-5" dirty="0">
                <a:latin typeface="Times New Roman"/>
                <a:cs typeface="Times New Roman"/>
              </a:rPr>
              <a:t>)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418630" y="2163584"/>
            <a:ext cx="2823044" cy="22297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06295" y="5407152"/>
            <a:ext cx="4558665" cy="3415665"/>
          </a:xfrm>
          <a:prstGeom prst="rect">
            <a:avLst/>
          </a:prstGeom>
          <a:ln w="12191">
            <a:solidFill>
              <a:srgbClr val="000000"/>
            </a:solidFill>
          </a:ln>
        </p:spPr>
        <p:txBody>
          <a:bodyPr vert="horz" wrap="square" lIns="0" tIns="215265" rIns="0" bIns="0" rtlCol="0">
            <a:spAutoFit/>
          </a:bodyPr>
          <a:lstStyle/>
          <a:p>
            <a:pPr marL="3810" algn="ctr">
              <a:lnSpc>
                <a:spcPct val="100000"/>
              </a:lnSpc>
              <a:spcBef>
                <a:spcPts val="1695"/>
              </a:spcBef>
            </a:pPr>
            <a:r>
              <a:rPr sz="2000" spc="-5" dirty="0">
                <a:latin typeface="Times New Roman"/>
                <a:cs typeface="Times New Roman"/>
              </a:rPr>
              <a:t>Picturing </a:t>
            </a:r>
            <a:r>
              <a:rPr sz="2000" spc="-10" dirty="0">
                <a:latin typeface="Times New Roman"/>
                <a:cs typeface="Times New Roman"/>
              </a:rPr>
              <a:t>Efficiency </a:t>
            </a:r>
            <a:r>
              <a:rPr sz="2000" dirty="0">
                <a:latin typeface="Times New Roman"/>
                <a:cs typeface="Times New Roman"/>
              </a:rPr>
              <a:t>–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O(n</a:t>
            </a:r>
            <a:r>
              <a:rPr sz="1950" spc="7" baseline="25641" dirty="0">
                <a:latin typeface="Times New Roman"/>
                <a:cs typeface="Times New Roman"/>
              </a:rPr>
              <a:t>2</a:t>
            </a:r>
            <a:r>
              <a:rPr sz="2000" spc="5" dirty="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34094" y="6131120"/>
            <a:ext cx="2795016" cy="246640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1329</TotalTime>
  <Words>382</Words>
  <Application>Microsoft Office PowerPoint</Application>
  <PresentationFormat>Custom</PresentationFormat>
  <Paragraphs>112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Cambria</vt:lpstr>
      <vt:lpstr>Courier New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- 273l2</dc:title>
  <dc:creator>siegfrie</dc:creator>
  <cp:lastModifiedBy>Mahdi Ebi</cp:lastModifiedBy>
  <cp:revision>4</cp:revision>
  <dcterms:created xsi:type="dcterms:W3CDTF">2020-07-09T05:40:03Z</dcterms:created>
  <dcterms:modified xsi:type="dcterms:W3CDTF">2020-07-11T23:35:10Z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2018-09-05T00:00:00Z</vt:filetime>
  </property>
  <property fmtid="{D5CDD505-2E9C-101B-9397-08002B2CF9AE}" pid="3" name="Creator">
    <vt:lpwstr>PScript5.dll Version 5.2.2</vt:lpwstr>
  </property>
  <property fmtid="{D5CDD505-2E9C-101B-9397-08002B2CF9AE}" pid="4" name="LastSaved">
    <vt:filetime>2020-07-09T00:00:00Z</vt:filetime>
  </property>
</Properties>
</file>